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1"/>
  </p:notesMasterIdLst>
  <p:handoutMasterIdLst>
    <p:handoutMasterId r:id="rId42"/>
  </p:handoutMasterIdLst>
  <p:sldIdLst>
    <p:sldId id="308" r:id="rId3"/>
    <p:sldId id="309" r:id="rId4"/>
    <p:sldId id="310" r:id="rId5"/>
    <p:sldId id="311"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312" autoAdjust="0"/>
  </p:normalViewPr>
  <p:slideViewPr>
    <p:cSldViewPr snapToGrid="0" snapToObjects="1">
      <p:cViewPr varScale="1">
        <p:scale>
          <a:sx n="65" d="100"/>
          <a:sy n="65" d="100"/>
        </p:scale>
        <p:origin x="293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21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2FB047-F94E-6F46-9CE5-B38DD61D6315}" type="datetimeFigureOut">
              <a:rPr lang="it-IT" smtClean="0"/>
              <a:t>07/02/2019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B960E7-1C3E-F049-A161-71C4857C242E}" type="slidenum">
              <a:rPr lang="it-IT" smtClean="0"/>
              <a:t>‹N›</a:t>
            </a:fld>
            <a:endParaRPr lang="it-IT"/>
          </a:p>
        </p:txBody>
      </p:sp>
    </p:spTree>
    <p:extLst>
      <p:ext uri="{BB962C8B-B14F-4D97-AF65-F5344CB8AC3E}">
        <p14:creationId xmlns:p14="http://schemas.microsoft.com/office/powerpoint/2010/main" val="2140897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C3AFF-B6D5-8C43-A863-86EEC9FC2871}" type="datetimeFigureOut">
              <a:rPr lang="it-IT" smtClean="0"/>
              <a:t>07/02/2019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F0E89-BC5D-174A-BAD6-E23D1816F534}" type="slidenum">
              <a:rPr lang="it-IT" smtClean="0"/>
              <a:t>‹N›</a:t>
            </a:fld>
            <a:endParaRPr lang="it-IT"/>
          </a:p>
        </p:txBody>
      </p:sp>
    </p:spTree>
    <p:extLst>
      <p:ext uri="{BB962C8B-B14F-4D97-AF65-F5344CB8AC3E}">
        <p14:creationId xmlns:p14="http://schemas.microsoft.com/office/powerpoint/2010/main" val="27783650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551B5F-D987-FB49-9E40-369A594F0D56}" type="slidenum">
              <a:rPr lang="it-IT">
                <a:solidFill>
                  <a:prstClr val="black"/>
                </a:solidFill>
                <a:latin typeface="Calibri"/>
              </a:rPr>
              <a:pPr>
                <a:defRPr/>
              </a:pPr>
              <a:t>5</a:t>
            </a:fld>
            <a:endParaRPr lang="it-IT">
              <a:solidFill>
                <a:prstClr val="black"/>
              </a:solidFill>
              <a:latin typeface="Calibri"/>
            </a:endParaRPr>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8483" name="Rectangle 3"/>
          <p:cNvSpPr>
            <a:spLocks noGrp="1" noChangeArrowheads="1"/>
          </p:cNvSpPr>
          <p:nvPr>
            <p:ph type="body" idx="1"/>
          </p:nvPr>
        </p:nvSpPr>
        <p:spPr/>
        <p:txBody>
          <a:bodyPr/>
          <a:lstStyle/>
          <a:p>
            <a:pPr eaLnBrk="1" hangingPunct="1">
              <a:defRPr/>
            </a:pPr>
            <a:r>
              <a:rPr lang="it-IT" sz="1000" dirty="0" smtClean="0">
                <a:cs typeface="Arial"/>
              </a:rPr>
              <a:t>Approssimativamente potremmo concludere che in un’impresa risponde chi comanda,</a:t>
            </a:r>
            <a:r>
              <a:rPr lang="it-IT" sz="1000" baseline="0" dirty="0" smtClean="0">
                <a:cs typeface="Arial"/>
              </a:rPr>
              <a:t> m</a:t>
            </a:r>
            <a:r>
              <a:rPr lang="it-IT" sz="1000" dirty="0" smtClean="0">
                <a:cs typeface="Arial"/>
              </a:rPr>
              <a:t>a si tratta di una conclusione molto affrettata.</a:t>
            </a:r>
            <a:r>
              <a:rPr lang="it-IT" sz="1000" baseline="0" dirty="0" smtClean="0">
                <a:cs typeface="Arial"/>
              </a:rPr>
              <a:t> </a:t>
            </a:r>
            <a:r>
              <a:rPr lang="it-IT" sz="1000" dirty="0" smtClean="0">
                <a:cs typeface="Arial"/>
              </a:rPr>
              <a:t>Sotto il profilo soggettivo, guardando alle persone che stanno “dietro” all’impresa, è infatti possibile distinguere due figure fondamentali:</a:t>
            </a:r>
          </a:p>
          <a:p>
            <a:pPr marL="228600" indent="-228600" eaLnBrk="1" hangingPunct="1">
              <a:buFontTx/>
              <a:buAutoNum type="arabicParenR"/>
              <a:defRPr/>
            </a:pPr>
            <a:r>
              <a:rPr lang="it-IT" sz="1000" dirty="0" smtClean="0">
                <a:cs typeface="Arial"/>
              </a:rPr>
              <a:t>Il soggetto giuridico e </a:t>
            </a:r>
          </a:p>
          <a:p>
            <a:pPr marL="228600" indent="-228600" eaLnBrk="1" hangingPunct="1">
              <a:buFontTx/>
              <a:buAutoNum type="arabicParenR"/>
              <a:defRPr/>
            </a:pPr>
            <a:r>
              <a:rPr lang="it-IT" sz="1000" dirty="0" smtClean="0">
                <a:cs typeface="Arial"/>
              </a:rPr>
              <a:t>Il soggetto economico.</a:t>
            </a:r>
          </a:p>
          <a:p>
            <a:pPr eaLnBrk="1" hangingPunct="1">
              <a:defRPr/>
            </a:pPr>
            <a:endParaRPr lang="it-IT" sz="1000" dirty="0" smtClean="0">
              <a:cs typeface="Arial"/>
            </a:endParaRPr>
          </a:p>
          <a:p>
            <a:pPr eaLnBrk="1" hangingPunct="1">
              <a:defRPr/>
            </a:pPr>
            <a:r>
              <a:rPr lang="it-IT" sz="1000" dirty="0" smtClean="0">
                <a:cs typeface="Arial"/>
              </a:rPr>
              <a:t>Svolgere un’attività economica determina una serie di azioni che comportano rapporti con soggetti terzi rispetto all’azienda. Molti di questi rapporti producono effetti giuridici, ovvero fanno sorgere diritti e, soprattutto, obblighi per chi compie le azioni.</a:t>
            </a:r>
          </a:p>
          <a:p>
            <a:pPr eaLnBrk="1" hangingPunct="1">
              <a:defRPr/>
            </a:pPr>
            <a:r>
              <a:rPr lang="it-IT" sz="1000" dirty="0" smtClean="0">
                <a:cs typeface="Arial"/>
              </a:rPr>
              <a:t>Il SOGGETTO GIURIDICO è il soggetto a cui fanno capo gli effetti giuridici conseguenti allo svolgimento dell’attività aziendale. Si può dire che il soggetto giuridico è chi risponde in termini, appunto, giuridici dell’attività aziendale.</a:t>
            </a:r>
          </a:p>
          <a:p>
            <a:pPr eaLnBrk="1" hangingPunct="1">
              <a:defRPr/>
            </a:pPr>
            <a:r>
              <a:rPr lang="it-IT" sz="1000" dirty="0" smtClean="0">
                <a:cs typeface="Arial"/>
              </a:rPr>
              <a:t>Il SOGGETTO ECONOMICO è invece chi ha il controllo dell’impresa, ovvero chi ne determina le scelte di fondo.</a:t>
            </a:r>
          </a:p>
          <a:p>
            <a:pPr eaLnBrk="1" hangingPunct="1">
              <a:defRPr/>
            </a:pPr>
            <a:endParaRPr lang="it-IT" sz="1000" dirty="0" smtClean="0">
              <a:cs typeface="Arial"/>
            </a:endParaRPr>
          </a:p>
          <a:p>
            <a:pPr eaLnBrk="1" hangingPunct="1">
              <a:defRPr/>
            </a:pPr>
            <a:r>
              <a:rPr lang="it-IT" sz="1000" dirty="0" smtClean="0">
                <a:cs typeface="Arial"/>
              </a:rPr>
              <a:t>L’individuazione del soggetto giuridico e di quello economico non è tuttavia immediata ma dipende dalle “caratteristiche giuridiche” dell’azienda. In altre parole, i due soggetti si configurano in modo diverso a seconda della forma giuridica dell’azienda. </a:t>
            </a:r>
          </a:p>
        </p:txBody>
      </p:sp>
    </p:spTree>
    <p:extLst>
      <p:ext uri="{BB962C8B-B14F-4D97-AF65-F5344CB8AC3E}">
        <p14:creationId xmlns:p14="http://schemas.microsoft.com/office/powerpoint/2010/main" val="222289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14</a:t>
            </a:fld>
            <a:endParaRPr lang="it-IT"/>
          </a:p>
        </p:txBody>
      </p:sp>
    </p:spTree>
    <p:extLst>
      <p:ext uri="{BB962C8B-B14F-4D97-AF65-F5344CB8AC3E}">
        <p14:creationId xmlns:p14="http://schemas.microsoft.com/office/powerpoint/2010/main" val="107582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15</a:t>
            </a:fld>
            <a:endParaRPr lang="it-IT"/>
          </a:p>
        </p:txBody>
      </p:sp>
    </p:spTree>
    <p:extLst>
      <p:ext uri="{BB962C8B-B14F-4D97-AF65-F5344CB8AC3E}">
        <p14:creationId xmlns:p14="http://schemas.microsoft.com/office/powerpoint/2010/main" val="18367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1644F5-CA25-A94B-A249-F164B6410E0C}" type="slidenum">
              <a:rPr lang="it-IT" smtClean="0"/>
              <a:t>16</a:t>
            </a:fld>
            <a:endParaRPr lang="it-IT"/>
          </a:p>
        </p:txBody>
      </p:sp>
    </p:spTree>
    <p:extLst>
      <p:ext uri="{BB962C8B-B14F-4D97-AF65-F5344CB8AC3E}">
        <p14:creationId xmlns:p14="http://schemas.microsoft.com/office/powerpoint/2010/main" val="373765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17</a:t>
            </a:fld>
            <a:endParaRPr lang="it-IT"/>
          </a:p>
        </p:txBody>
      </p:sp>
    </p:spTree>
    <p:extLst>
      <p:ext uri="{BB962C8B-B14F-4D97-AF65-F5344CB8AC3E}">
        <p14:creationId xmlns:p14="http://schemas.microsoft.com/office/powerpoint/2010/main" val="1972771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3F353-E81D-AB4A-A7DA-99896F5A917A}" type="slidenum">
              <a:rPr lang="it-IT"/>
              <a:pPr>
                <a:defRPr/>
              </a:pPr>
              <a:t>18</a:t>
            </a:fld>
            <a:endParaRPr lang="it-IT"/>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9027" name="Rectangle 3"/>
          <p:cNvSpPr>
            <a:spLocks noGrp="1" noChangeArrowheads="1"/>
          </p:cNvSpPr>
          <p:nvPr>
            <p:ph type="body" idx="1"/>
          </p:nvPr>
        </p:nvSpPr>
        <p:spPr/>
        <p:txBody>
          <a:bodyPr/>
          <a:lstStyle/>
          <a:p>
            <a:pPr eaLnBrk="1" hangingPunct="1">
              <a:defRPr/>
            </a:pPr>
            <a:endParaRPr lang="it-IT" dirty="0" smtClean="0">
              <a:latin typeface="Arial"/>
              <a:cs typeface="Arial"/>
            </a:endParaRPr>
          </a:p>
        </p:txBody>
      </p:sp>
    </p:spTree>
    <p:extLst>
      <p:ext uri="{BB962C8B-B14F-4D97-AF65-F5344CB8AC3E}">
        <p14:creationId xmlns:p14="http://schemas.microsoft.com/office/powerpoint/2010/main" val="26376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EDAA1-5124-48A9-ADB2-69420D072B99}" type="slidenum">
              <a:rPr lang="it-IT"/>
              <a:pPr/>
              <a:t>19</a:t>
            </a:fld>
            <a:endParaRPr lang="it-IT"/>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val="212423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EDAA1-5124-48A9-ADB2-69420D072B99}" type="slidenum">
              <a:rPr lang="it-IT"/>
              <a:pPr/>
              <a:t>20</a:t>
            </a:fld>
            <a:endParaRPr lang="it-IT"/>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it-IT" sz="1000" dirty="0" smtClean="0"/>
              <a:t>BARILLA</a:t>
            </a:r>
            <a:r>
              <a:rPr lang="it-IT" sz="1000" baseline="0" dirty="0" smtClean="0"/>
              <a:t> HOLDING SPA è partecipata al 100% da Guido Barilla &amp; F.lli </a:t>
            </a:r>
            <a:r>
              <a:rPr lang="it-IT" sz="1000" baseline="0" dirty="0" err="1" smtClean="0"/>
              <a:t>Srl</a:t>
            </a:r>
            <a:r>
              <a:rPr lang="it-IT" sz="1000" baseline="0" dirty="0" smtClean="0"/>
              <a:t>. Andando a vedere la compagine sociale di quest’ultima si scopre che il socio di maggioranza, con il 74,7%, è la Compagnia Fiduciaria Nazionale Spa. Purtroppo, la Banca Dati Aida con la quale è stata effettuata la ricerca non permette di andare oltre, tuttavia, è noto che è la Famiglia Barilla a controllare la Compagnia Fiduciaria Spa e quindi, attraverso Barilla &amp; F.lli </a:t>
            </a:r>
            <a:r>
              <a:rPr lang="it-IT" sz="1000" baseline="0" dirty="0" err="1" smtClean="0"/>
              <a:t>Srl</a:t>
            </a:r>
            <a:r>
              <a:rPr lang="it-IT" sz="1000" baseline="0" dirty="0" smtClean="0"/>
              <a:t>, Barilla Holding Spa. </a:t>
            </a:r>
            <a:endParaRPr lang="it-IT" sz="1000" dirty="0"/>
          </a:p>
        </p:txBody>
      </p:sp>
    </p:spTree>
    <p:extLst>
      <p:ext uri="{BB962C8B-B14F-4D97-AF65-F5344CB8AC3E}">
        <p14:creationId xmlns:p14="http://schemas.microsoft.com/office/powerpoint/2010/main" val="383667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EDAA1-5124-48A9-ADB2-69420D072B99}" type="slidenum">
              <a:rPr lang="it-IT"/>
              <a:pPr/>
              <a:t>21</a:t>
            </a:fld>
            <a:endParaRPr lang="it-IT"/>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val="256226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a:xfrm>
            <a:off x="2306638" y="268288"/>
            <a:ext cx="2360612" cy="1770062"/>
          </a:xfrm>
          <a:ln/>
        </p:spPr>
      </p:sp>
      <p:sp>
        <p:nvSpPr>
          <p:cNvPr id="48130" name="Segnaposto note 2"/>
          <p:cNvSpPr>
            <a:spLocks noGrp="1"/>
          </p:cNvSpPr>
          <p:nvPr>
            <p:ph type="body" idx="1"/>
          </p:nvPr>
        </p:nvSpPr>
        <p:spPr>
          <a:xfrm>
            <a:off x="133350" y="2134855"/>
            <a:ext cx="6551613" cy="6951662"/>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r>
              <a:rPr lang="it-IT" sz="1000" dirty="0">
                <a:cs typeface="Arial"/>
              </a:rPr>
              <a:t>Tre modelli di grande impresa capitalistica: </a:t>
            </a:r>
            <a:r>
              <a:rPr lang="it-IT" sz="1000" b="1" dirty="0">
                <a:cs typeface="Arial"/>
              </a:rPr>
              <a:t>padronale (o familiare);</a:t>
            </a:r>
            <a:r>
              <a:rPr lang="it-IT" sz="1000" dirty="0">
                <a:cs typeface="Arial"/>
              </a:rPr>
              <a:t> </a:t>
            </a:r>
            <a:r>
              <a:rPr lang="it-IT" sz="1000" b="1" dirty="0">
                <a:cs typeface="Arial"/>
              </a:rPr>
              <a:t>Public Company;</a:t>
            </a:r>
            <a:r>
              <a:rPr lang="it-IT" sz="1000" dirty="0">
                <a:cs typeface="Arial"/>
              </a:rPr>
              <a:t> </a:t>
            </a:r>
            <a:r>
              <a:rPr lang="it-IT" sz="1000" b="1" dirty="0">
                <a:cs typeface="Arial"/>
              </a:rPr>
              <a:t>consociativa.</a:t>
            </a:r>
            <a:endParaRPr lang="it-IT" sz="1000" dirty="0">
              <a:cs typeface="Arial"/>
            </a:endParaRPr>
          </a:p>
          <a:p>
            <a:pPr eaLnBrk="1"/>
            <a:r>
              <a:rPr lang="it-IT" sz="1000" dirty="0">
                <a:cs typeface="Arial"/>
              </a:rPr>
              <a:t>L’</a:t>
            </a:r>
            <a:r>
              <a:rPr lang="it-IT" altLang="ja-JP" sz="1000" b="1" dirty="0">
                <a:cs typeface="Arial"/>
              </a:rPr>
              <a:t>impresa padronale</a:t>
            </a:r>
            <a:r>
              <a:rPr lang="it-IT" altLang="ja-JP" sz="1000" dirty="0">
                <a:cs typeface="Arial"/>
              </a:rPr>
              <a:t> è </a:t>
            </a:r>
            <a:r>
              <a:rPr lang="it-IT" altLang="ja-JP" sz="1000" dirty="0" smtClean="0">
                <a:cs typeface="Arial"/>
              </a:rPr>
              <a:t>in </a:t>
            </a:r>
            <a:r>
              <a:rPr lang="it-IT" altLang="ja-JP" sz="1000" dirty="0">
                <a:cs typeface="Arial"/>
              </a:rPr>
              <a:t>mano ad una persona fisica o, più spesso, ad una famiglia. È il caso di gruppi italiani come FIAT, FININVEST, BENETTON, BARILLA ma anche di gruppi stranieri come BMW e MICROSOFT. </a:t>
            </a:r>
          </a:p>
          <a:p>
            <a:pPr eaLnBrk="1"/>
            <a:r>
              <a:rPr lang="it-IT" sz="1000" dirty="0">
                <a:cs typeface="Arial"/>
              </a:rPr>
              <a:t>Fra le caratteristiche di questo modello: proprietà concentrata e tendenzialmente stabile;  coincidenza fra proprietà e management (non è sempre vero, ma è abbastanza frequente); è il modello più diffuso tra le PMI; obiettivo prioritario è la massimizzazione del profitto nel </a:t>
            </a:r>
            <a:r>
              <a:rPr lang="it-IT" sz="1000" dirty="0" smtClean="0">
                <a:cs typeface="Arial"/>
              </a:rPr>
              <a:t>M/L </a:t>
            </a:r>
            <a:r>
              <a:rPr lang="it-IT" sz="1000" dirty="0">
                <a:cs typeface="Arial"/>
              </a:rPr>
              <a:t>periodo.</a:t>
            </a:r>
          </a:p>
          <a:p>
            <a:pPr eaLnBrk="1"/>
            <a:r>
              <a:rPr lang="it-IT" sz="1000" dirty="0">
                <a:cs typeface="Arial"/>
              </a:rPr>
              <a:t>Il punto di debolezza più evidente dell’impresa padronale è la difficoltà di raccolta di capitale proprio poiché una famiglia, per quanto ricca, non potrà sostenere a lungo andare le continue esigenze di ricapitalizzazione di grandi gruppi. Inoltre, non sempre i membri della famiglia possiedono capacità manageriali tali da assicurare il successo della business idea.</a:t>
            </a:r>
          </a:p>
          <a:p>
            <a:pPr eaLnBrk="1"/>
            <a:r>
              <a:rPr lang="it-IT" sz="1000" dirty="0">
                <a:cs typeface="Arial"/>
              </a:rPr>
              <a:t>Le </a:t>
            </a:r>
            <a:r>
              <a:rPr lang="it-IT" sz="1000" b="1" dirty="0">
                <a:cs typeface="Arial"/>
              </a:rPr>
              <a:t>public company</a:t>
            </a:r>
            <a:r>
              <a:rPr lang="it-IT" sz="1000" dirty="0">
                <a:cs typeface="Arial"/>
              </a:rPr>
              <a:t> sono grandi imprese con flottante molto elevato, prossimo al 100% del capitale, dove non è possibile identificare un SE dominante in senso stretto, dunque  il potere decisionale è affidato ai manager. Il SE, infatti, o si coalizza in patti di sindacato, altrimenti è troppo frammentato per incidere effettivamente sulle strategie aziendali. I manager sono scelti, valutati e sostituiti sulla base della capacità di garantire dividendi nel breve-medio periodo.</a:t>
            </a:r>
          </a:p>
          <a:p>
            <a:pPr eaLnBrk="1"/>
            <a:r>
              <a:rPr lang="it-IT" sz="1000" dirty="0">
                <a:cs typeface="Arial"/>
              </a:rPr>
              <a:t>Esempi significativi di public company sono: COCA COLA, GENERAL MOTORS, GENERAL ELECTRIC, IBM, MC DONALD’S.</a:t>
            </a:r>
          </a:p>
          <a:p>
            <a:pPr eaLnBrk="1"/>
            <a:r>
              <a:rPr lang="it-IT" sz="1000" dirty="0">
                <a:cs typeface="Arial"/>
              </a:rPr>
              <a:t>Caratteristiche del modello public-company: proprietà parcellizzata ed instabile; netta separazione fra proprietà e management; modello diffuso fra le grandi società quotate in borsa, soprattutto anglosassoni (da noi gli esempi sono più rari); grande importanza dei meccanismi di controllo e di remunerazione dei manager.</a:t>
            </a:r>
          </a:p>
          <a:p>
            <a:pPr eaLnBrk="1"/>
            <a:r>
              <a:rPr lang="it-IT" sz="1000" dirty="0">
                <a:cs typeface="Arial"/>
              </a:rPr>
              <a:t>Fra i punti di debolezza principali, si segnala la tendenza dei CEO di generare valore nel breve periodo, a scapito della sostenibilità nel medio-lungo termine. Inoltre, sono aziende soggette a scalate ostili, anche da parte dei manager stessi con l’appoggio di finanziatori esterni (management </a:t>
            </a:r>
            <a:r>
              <a:rPr lang="it-IT" sz="1000" dirty="0" err="1">
                <a:cs typeface="Arial"/>
              </a:rPr>
              <a:t>buy</a:t>
            </a:r>
            <a:r>
              <a:rPr lang="it-IT" sz="1000" dirty="0">
                <a:cs typeface="Arial"/>
              </a:rPr>
              <a:t> out).</a:t>
            </a:r>
          </a:p>
          <a:p>
            <a:pPr eaLnBrk="1"/>
            <a:r>
              <a:rPr lang="it-IT" sz="1000" dirty="0">
                <a:cs typeface="Arial"/>
              </a:rPr>
              <a:t>L’</a:t>
            </a:r>
            <a:r>
              <a:rPr lang="it-IT" altLang="ja-JP" sz="1000" b="1" dirty="0">
                <a:cs typeface="Arial"/>
              </a:rPr>
              <a:t>impresa consociativa</a:t>
            </a:r>
            <a:r>
              <a:rPr lang="it-IT" altLang="ja-JP" sz="1000" dirty="0">
                <a:cs typeface="Arial"/>
              </a:rPr>
              <a:t> è un modello intermedio rispetto ai precedenti. Più in particolare, siamo di fronte a grandi società che presentano un SE dominante sotto forma di nocciolo duro che, spesso, non supera il 20-30% del capitale, tutto il resto è polverizzato fra una miriade di azionisti attraverso un ampio flottante di borsa. Il nocciolo duro è spesso composto da banche, assicurazioni, fondi pensione o, più in generale, intermediari finanziari e magari una famiglia di capitalisti (che </a:t>
            </a:r>
            <a:r>
              <a:rPr lang="it-IT" altLang="ja-JP" sz="1000">
                <a:cs typeface="Arial"/>
              </a:rPr>
              <a:t>prima </a:t>
            </a:r>
            <a:r>
              <a:rPr lang="it-IT" altLang="ja-JP" sz="1000" smtClean="0">
                <a:cs typeface="Arial"/>
              </a:rPr>
              <a:t>era </a:t>
            </a:r>
            <a:r>
              <a:rPr lang="it-IT" altLang="ja-JP" sz="1000" dirty="0">
                <a:cs typeface="Arial"/>
              </a:rPr>
              <a:t>SE </a:t>
            </a:r>
            <a:r>
              <a:rPr lang="it-IT" altLang="ja-JP" sz="1000" dirty="0" smtClean="0">
                <a:cs typeface="Arial"/>
              </a:rPr>
              <a:t>dominante esclusivo) </a:t>
            </a:r>
            <a:r>
              <a:rPr lang="it-IT" altLang="ja-JP" sz="1000" dirty="0">
                <a:cs typeface="Arial"/>
              </a:rPr>
              <a:t>legati da un patto di sindacato.</a:t>
            </a:r>
          </a:p>
          <a:p>
            <a:pPr eaLnBrk="1"/>
            <a:r>
              <a:rPr lang="it-IT" sz="1000" dirty="0">
                <a:cs typeface="Arial"/>
              </a:rPr>
              <a:t>I manager sono controllati dal nocciolo duro, ma il loro obiettivo sarà diverso da quello di una public company. Visto che il nocciolo duro è per definizione stabile, i manager tenderanno a creare valore nel medio lungo periodo, puntando soprattutto su una crescita lenta e “sostenibile”. Date le caratteristiche di stabilità, è un modello tendenzialmente di successo purché (e qui vengono le note dolenti) non nascano dei conflitti all’interno del nocciolo duro legati a divergenze strategiche.</a:t>
            </a:r>
          </a:p>
          <a:p>
            <a:pPr eaLnBrk="1"/>
            <a:r>
              <a:rPr lang="it-IT" sz="1000" dirty="0">
                <a:cs typeface="Arial"/>
              </a:rPr>
              <a:t>È un modello tipico di grandi imprese giapponesi o tedesche: Toshiba, Toyota, Mitsubishi, Honda, Siemens.</a:t>
            </a:r>
          </a:p>
          <a:p>
            <a:pPr eaLnBrk="1"/>
            <a:r>
              <a:rPr lang="it-IT" sz="1000" dirty="0">
                <a:cs typeface="Arial"/>
              </a:rPr>
              <a:t>In Italia, molte grandi banche o assicurazioni si stanno assestando su questo modello: UNICREDIT-CAPITALIA, SAN PAOLO-INTESA, GENERALI etc.</a:t>
            </a:r>
          </a:p>
          <a:p>
            <a:pPr eaLnBrk="1"/>
            <a:r>
              <a:rPr lang="it-IT" sz="1000" dirty="0">
                <a:cs typeface="Arial"/>
              </a:rPr>
              <a:t>Caratteristiche del modello: compagine societaria numerosa ed articolata con presenza di un nocciolo duro unito da un patto di sindacato; quote rilevanti di banche ed intermediari finanziari; quota rilevante di una famiglia; separazione fra proprietà e management (meno accentuata rispetto alla public company);  obiettivo unificante è la continuità aziendale e la crescita del gruppo nel ML termine.</a:t>
            </a:r>
          </a:p>
        </p:txBody>
      </p:sp>
      <p:sp>
        <p:nvSpPr>
          <p:cNvPr id="48131"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E1B06FA1-5499-6249-A76D-4CE2EF52360C}" type="slidenum">
              <a:rPr lang="it-IT" sz="1200" i="0" smtClean="0">
                <a:solidFill>
                  <a:prstClr val="black"/>
                </a:solidFill>
                <a:latin typeface="Tahoma" charset="0"/>
              </a:rPr>
              <a:pPr eaLnBrk="1" hangingPunct="1">
                <a:defRPr/>
              </a:pPr>
              <a:t>22</a:t>
            </a:fld>
            <a:endParaRPr lang="it-IT" sz="1200" i="0" smtClean="0">
              <a:solidFill>
                <a:prstClr val="black"/>
              </a:solidFill>
              <a:latin typeface="Tahoma" charset="0"/>
            </a:endParaRPr>
          </a:p>
        </p:txBody>
      </p:sp>
    </p:spTree>
    <p:extLst>
      <p:ext uri="{BB962C8B-B14F-4D97-AF65-F5344CB8AC3E}">
        <p14:creationId xmlns:p14="http://schemas.microsoft.com/office/powerpoint/2010/main" val="221907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FDE668-AAEA-1840-B3FB-BCBEC9ECC773}" type="slidenum">
              <a:rPr lang="it-IT">
                <a:solidFill>
                  <a:prstClr val="black"/>
                </a:solidFill>
                <a:latin typeface="Calibri"/>
              </a:rPr>
              <a:pPr>
                <a:defRPr/>
              </a:pPr>
              <a:t>23</a:t>
            </a:fld>
            <a:endParaRPr lang="it-IT">
              <a:solidFill>
                <a:prstClr val="black"/>
              </a:solidFill>
              <a:latin typeface="Calibri"/>
            </a:endParaRPr>
          </a:p>
        </p:txBody>
      </p:sp>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8467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ECECD0-5679-D448-8A7C-A5EEF78D238C}" type="slidenum">
              <a:rPr lang="it-IT">
                <a:solidFill>
                  <a:prstClr val="black"/>
                </a:solidFill>
                <a:latin typeface="Calibri"/>
              </a:rPr>
              <a:pPr>
                <a:defRPr/>
              </a:pPr>
              <a:t>6</a:t>
            </a:fld>
            <a:endParaRPr lang="it-IT">
              <a:solidFill>
                <a:prstClr val="black"/>
              </a:solidFill>
              <a:latin typeface="Calibri"/>
            </a:endParaRPr>
          </a:p>
        </p:txBody>
      </p:sp>
      <p:sp>
        <p:nvSpPr>
          <p:cNvPr id="129026" name="Rectangle 2"/>
          <p:cNvSpPr>
            <a:spLocks noGrp="1" noRot="1" noChangeAspect="1" noChangeArrowheads="1" noTextEdit="1"/>
          </p:cNvSpPr>
          <p:nvPr>
            <p:ph type="sldImg"/>
          </p:nvPr>
        </p:nvSpPr>
        <p:spPr>
          <a:xfrm>
            <a:off x="1109663" y="350838"/>
            <a:ext cx="4346575" cy="3260725"/>
          </a:xfrm>
          <a:ln/>
          <a:extLst>
            <a:ext uri="{FAA26D3D-D897-4be2-8F04-BA451C77F1D7}">
              <ma14:placeholderFlag xmlns:ma14="http://schemas.microsoft.com/office/mac/drawingml/2011/main" xmlns="" val="1"/>
            </a:ext>
          </a:extLst>
        </p:spPr>
      </p:sp>
      <p:sp>
        <p:nvSpPr>
          <p:cNvPr id="129027" name="Rectangle 3"/>
          <p:cNvSpPr>
            <a:spLocks noGrp="1" noChangeArrowheads="1"/>
          </p:cNvSpPr>
          <p:nvPr>
            <p:ph type="body" idx="1"/>
          </p:nvPr>
        </p:nvSpPr>
        <p:spPr>
          <a:xfrm>
            <a:off x="233363" y="3783611"/>
            <a:ext cx="6284912" cy="4941837"/>
          </a:xfrm>
        </p:spPr>
        <p:txBody>
          <a:bodyPr/>
          <a:lstStyle/>
          <a:p>
            <a:pPr eaLnBrk="1">
              <a:defRPr/>
            </a:pPr>
            <a:r>
              <a:rPr lang="it-IT" sz="1000" dirty="0" smtClean="0">
                <a:cs typeface="Arial"/>
              </a:rPr>
              <a:t>Dunque,</a:t>
            </a:r>
            <a:r>
              <a:rPr lang="it-IT" sz="1000" baseline="0" dirty="0" smtClean="0">
                <a:cs typeface="Arial"/>
              </a:rPr>
              <a:t> in primis, dobbiamo chiederci: quali sono le tipologie giuridiche che può assumere un’impresa?</a:t>
            </a:r>
            <a:endParaRPr lang="it-IT" sz="1000" dirty="0" smtClean="0">
              <a:cs typeface="Arial"/>
            </a:endParaRPr>
          </a:p>
          <a:p>
            <a:pPr eaLnBrk="1">
              <a:defRPr/>
            </a:pPr>
            <a:r>
              <a:rPr lang="it-IT" sz="1000" dirty="0" smtClean="0">
                <a:cs typeface="Arial"/>
              </a:rPr>
              <a:t>In </a:t>
            </a:r>
            <a:r>
              <a:rPr lang="it-IT" sz="1000" dirty="0">
                <a:cs typeface="Arial"/>
              </a:rPr>
              <a:t>primo luogo, il Codice Civile non dà una definizione di impresa, bensì </a:t>
            </a:r>
            <a:r>
              <a:rPr lang="it-IT" sz="1000" dirty="0" smtClean="0">
                <a:cs typeface="Arial"/>
              </a:rPr>
              <a:t>di</a:t>
            </a:r>
            <a:r>
              <a:rPr lang="it-IT" sz="1000" baseline="0" dirty="0" smtClean="0">
                <a:cs typeface="Arial"/>
              </a:rPr>
              <a:t> </a:t>
            </a:r>
            <a:r>
              <a:rPr lang="it-IT" sz="1000" dirty="0" smtClean="0">
                <a:cs typeface="Arial"/>
              </a:rPr>
              <a:t>imprenditore: </a:t>
            </a:r>
            <a:r>
              <a:rPr lang="it-IT" sz="1000" dirty="0">
                <a:cs typeface="Arial"/>
              </a:rPr>
              <a:t>colui </a:t>
            </a:r>
            <a:r>
              <a:rPr lang="it-IT" sz="1000" dirty="0" smtClean="0">
                <a:cs typeface="Arial"/>
              </a:rPr>
              <a:t>che </a:t>
            </a:r>
            <a:r>
              <a:rPr lang="it-IT" sz="1000" i="1" dirty="0">
                <a:cs typeface="Arial"/>
              </a:rPr>
              <a:t>esercita professionalmente un’attività economica organizzata</a:t>
            </a:r>
            <a:r>
              <a:rPr lang="it-IT" sz="1000" dirty="0">
                <a:cs typeface="Arial"/>
              </a:rPr>
              <a:t> </a:t>
            </a:r>
            <a:r>
              <a:rPr lang="it-IT" sz="1000" i="1" dirty="0">
                <a:cs typeface="Arial"/>
              </a:rPr>
              <a:t>al fine della produzione o dello scambio di beni o servizi</a:t>
            </a:r>
            <a:r>
              <a:rPr lang="it-IT" sz="1000" dirty="0">
                <a:cs typeface="Arial"/>
              </a:rPr>
              <a:t> </a:t>
            </a:r>
            <a:r>
              <a:rPr lang="it-IT" sz="1000" i="1" dirty="0">
                <a:cs typeface="Arial"/>
              </a:rPr>
              <a:t>(art. 2082)</a:t>
            </a:r>
            <a:r>
              <a:rPr lang="it-IT" sz="1000" dirty="0">
                <a:cs typeface="Arial"/>
              </a:rPr>
              <a:t>. Si noti bene il significato delle singole parole:</a:t>
            </a:r>
          </a:p>
          <a:p>
            <a:pPr eaLnBrk="1">
              <a:buFontTx/>
              <a:buChar char="-"/>
              <a:defRPr/>
            </a:pPr>
            <a:r>
              <a:rPr lang="it-IT" sz="1000" dirty="0">
                <a:cs typeface="Arial"/>
              </a:rPr>
              <a:t>PROFESSIONALMENTE = ABITUALMENTE, CONTINUATIVAMENTE (ES. STABILIMENTI BALNEARI);</a:t>
            </a:r>
          </a:p>
          <a:p>
            <a:pPr eaLnBrk="1">
              <a:buFontTx/>
              <a:buChar char="-"/>
              <a:defRPr/>
            </a:pPr>
            <a:r>
              <a:rPr lang="it-IT" sz="1000" dirty="0">
                <a:cs typeface="Arial"/>
              </a:rPr>
              <a:t>ECONOMICA = ottimizzando il rapporto output/input (efficienza) e tendendo perlomeno alla totale copertura dei costi con i ricavi (economicità);</a:t>
            </a:r>
          </a:p>
          <a:p>
            <a:pPr eaLnBrk="1">
              <a:buFontTx/>
              <a:buChar char="-"/>
              <a:defRPr/>
            </a:pPr>
            <a:r>
              <a:rPr lang="it-IT" sz="1000" dirty="0">
                <a:cs typeface="Arial"/>
              </a:rPr>
              <a:t>ORGANIZZATA = i lavoratori autonomi NON sono imprenditori perché non hanno un’organizzazione di capitali e di persone (ES: agenti, rappresentanti, mediatori). Attenzione: non sono necessari collaboratori e beni materiali per configurare un’organizzazione ai sensi dell’art. 2082 del C.C.</a:t>
            </a:r>
          </a:p>
          <a:p>
            <a:pPr eaLnBrk="1">
              <a:defRPr/>
            </a:pPr>
            <a:r>
              <a:rPr lang="it-IT" sz="1000" dirty="0">
                <a:cs typeface="Arial"/>
              </a:rPr>
              <a:t>Il concetto di impresa si identifica, quindi, con l’attività svolta dall’imprenditore.</a:t>
            </a:r>
          </a:p>
          <a:p>
            <a:pPr eaLnBrk="1" hangingPunct="1">
              <a:defRPr/>
            </a:pPr>
            <a:r>
              <a:rPr lang="it-IT" sz="1000" dirty="0">
                <a:cs typeface="Arial"/>
              </a:rPr>
              <a:t>Il Codice civile non riconosce all’azienda soggettività giuridica. Dunque, </a:t>
            </a:r>
            <a:r>
              <a:rPr lang="it-IT" sz="1000" dirty="0" smtClean="0">
                <a:cs typeface="Arial"/>
              </a:rPr>
              <a:t>va ricercata </a:t>
            </a:r>
            <a:r>
              <a:rPr lang="it-IT" sz="1000" dirty="0">
                <a:cs typeface="Arial"/>
              </a:rPr>
              <a:t>altrove e in particolare nel TITOLARE e PROPRIETARIO dell’azienda. Può essere titolare dell’azienda una persona fisica o una società.</a:t>
            </a:r>
          </a:p>
          <a:p>
            <a:pPr eaLnBrk="1" hangingPunct="1">
              <a:defRPr/>
            </a:pPr>
            <a:r>
              <a:rPr lang="it-IT" sz="1000" dirty="0">
                <a:cs typeface="Arial"/>
              </a:rPr>
              <a:t>Se il titolare è una singola persona fisica si parla di IMPRESA INDIVIDUALE, forma giuridica molto diffusa nel nostro sistema economico. L’impresa individuale si caratterizza per la responsabilità illimitata del titolare, ovvero il proprietario dell’azienda risponde delle obbligazioni contratte nell’esercizio dell’azienda con tutto il suo patrimonio personale, indipendentemente da quanta parte di tale patrimonio sia effettivamente investita nell’azienda.</a:t>
            </a:r>
          </a:p>
          <a:p>
            <a:pPr eaLnBrk="1" hangingPunct="1">
              <a:defRPr/>
            </a:pPr>
            <a:r>
              <a:rPr lang="it-IT" sz="1000" dirty="0">
                <a:cs typeface="Arial"/>
              </a:rPr>
              <a:t>Nel secondo caso, siamo di fronte a una </a:t>
            </a:r>
            <a:r>
              <a:rPr lang="it-IT" sz="1000" dirty="0" smtClean="0">
                <a:cs typeface="Arial"/>
              </a:rPr>
              <a:t>AZIENDA COLLETTIVA. </a:t>
            </a:r>
            <a:r>
              <a:rPr lang="it-IT" sz="1000" dirty="0">
                <a:cs typeface="Arial"/>
              </a:rPr>
              <a:t>Quest’ultima è regolata dal Codice Civile secondo il quale una società si ha quando “due o più persone conferiscono beni e/o servizi per l’esercizio in comune di un’attività economica allo scopo di dividerne gli utili”. Gli elementi chiave sono la presenza di più persone fisiche e il conferimento di una ricchezza iniziale. La ricchezza inizialmente conferita dai soci serve, da una parte, a consentire l’avvio dell’attività e, dall’altro, a costituire una garanzia patrimoniale per le obbligazioni assunte dall’azienda in seguito allo svolgimento dell’attività. Le società hanno “normalmente” scopo di lucro e dunque sono dette “commerciali” (ma esistono anche imprenditori non commerciali: è il caso dell’imprenditore agricolo).</a:t>
            </a:r>
          </a:p>
          <a:p>
            <a:pPr eaLnBrk="1">
              <a:defRPr/>
            </a:pPr>
            <a:r>
              <a:rPr lang="it-IT" sz="1000" dirty="0">
                <a:cs typeface="Arial"/>
              </a:rPr>
              <a:t>Esistono società che presentano scopi diversi da quello lucrativo e che, pertanto, non sono commerciali:</a:t>
            </a:r>
          </a:p>
          <a:p>
            <a:pPr eaLnBrk="1">
              <a:buFontTx/>
              <a:buChar char="-"/>
              <a:defRPr/>
            </a:pPr>
            <a:r>
              <a:rPr lang="it-IT" sz="1000" b="1" dirty="0">
                <a:cs typeface="Arial"/>
              </a:rPr>
              <a:t>scopo mutualistico</a:t>
            </a:r>
            <a:r>
              <a:rPr lang="it-IT" sz="1000" dirty="0">
                <a:cs typeface="Arial"/>
              </a:rPr>
              <a:t>: fornire beni, servizi o opportunità di lavoro ai soci a condizioni più vantaggiose di quelle che troverebbero sul mercato (società cooperative</a:t>
            </a:r>
            <a:r>
              <a:rPr lang="it-IT" sz="1000" dirty="0" smtClean="0">
                <a:cs typeface="Arial"/>
              </a:rPr>
              <a:t>).</a:t>
            </a:r>
            <a:endParaRPr lang="it-IT" sz="1000" dirty="0">
              <a:cs typeface="Arial"/>
            </a:endParaRPr>
          </a:p>
          <a:p>
            <a:pPr eaLnBrk="1">
              <a:buFontTx/>
              <a:buChar char="-"/>
              <a:defRPr/>
            </a:pPr>
            <a:r>
              <a:rPr lang="it-IT" sz="1000" b="1" dirty="0">
                <a:cs typeface="Arial"/>
              </a:rPr>
              <a:t>scopo consortile</a:t>
            </a:r>
            <a:r>
              <a:rPr lang="it-IT" sz="1000" dirty="0">
                <a:cs typeface="Arial"/>
              </a:rPr>
              <a:t>: regolare, mediante un’organizzazione comune, stabilita tramite contratto fra le parti, alcune attività comuni a più imprenditori. Il consorzio può anche costituirsi sotto forma di società. Il consorzio è spesso legato ad un accordo fra più imprenditori per delegare alcune attività comuni (tenuta buste paghe, contabilità, adempimenti amministrativi).</a:t>
            </a:r>
          </a:p>
        </p:txBody>
      </p:sp>
    </p:spTree>
    <p:extLst>
      <p:ext uri="{BB962C8B-B14F-4D97-AF65-F5344CB8AC3E}">
        <p14:creationId xmlns:p14="http://schemas.microsoft.com/office/powerpoint/2010/main" val="144099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kumimoji="1" lang="it-IT" sz="1000" kern="1200" dirty="0" smtClean="0">
                <a:solidFill>
                  <a:schemeClr val="tx1"/>
                </a:solidFill>
                <a:effectLst/>
                <a:ea typeface="ＭＳ Ｐゴシック" charset="0"/>
                <a:cs typeface="ＭＳ Ｐゴシック" charset="0"/>
              </a:rPr>
              <a:t>Nel</a:t>
            </a:r>
            <a:r>
              <a:rPr kumimoji="1" lang="it-IT" sz="1000" kern="1200" baseline="0" dirty="0" smtClean="0">
                <a:solidFill>
                  <a:schemeClr val="tx1"/>
                </a:solidFill>
                <a:effectLst/>
                <a:ea typeface="ＭＳ Ｐゴシック" charset="0"/>
                <a:cs typeface="ＭＳ Ｐゴシック" charset="0"/>
              </a:rPr>
              <a:t> 2013, i</a:t>
            </a:r>
            <a:r>
              <a:rPr kumimoji="1" lang="it-IT" sz="1000" kern="1200" dirty="0" smtClean="0">
                <a:solidFill>
                  <a:schemeClr val="tx1"/>
                </a:solidFill>
                <a:effectLst/>
                <a:ea typeface="ＭＳ Ｐゴシック" charset="0"/>
                <a:cs typeface="ＭＳ Ｐゴシック" charset="0"/>
              </a:rPr>
              <a:t> dati mostrano complessivamente una tenuta – seppur faticosa - del sistema imprenditoriale italiano. Pur in presenza di una prolungata contrazione del flusso delle nuove iscrizioni – dal 2007 ad oggi è diminuito dell’11,8% - resta il fatto che negli ultimi nove anni le nuove iscrizioni sono risultate sempre più alte delle cessazioni e che anche nel 2013 (l’anno meno brillante della serie) sono nate 1.053 imprese al giorno, a fronte di 1.018 che hanno chiuso i battenti. </a:t>
            </a:r>
            <a:endParaRPr lang="it-IT" sz="1000" dirty="0" smtClean="0"/>
          </a:p>
          <a:p>
            <a:r>
              <a:rPr kumimoji="1" lang="it-IT" sz="1000" kern="1200" dirty="0" smtClean="0">
                <a:solidFill>
                  <a:schemeClr val="tx1"/>
                </a:solidFill>
                <a:effectLst/>
                <a:ea typeface="ＭＳ Ｐゴシック" charset="0"/>
                <a:cs typeface="ＭＳ Ｐゴシック" charset="0"/>
              </a:rPr>
              <a:t>La cosiddetta “voglia di impresa” non viene dunque meno e, a giudicare dalle cifre, gli ostacoli all’ingresso di nuovi attori sul mercato appaiono tutt’altro che insormontabili. Il perdurare della crisi, tuttavia, sta fiaccando sempre più la capacità di tenuta dell’artigianato che, a differenza di altri comparti, da quattro anni vede ridursi, seppure con alterna intensità, il numero di imprese. </a:t>
            </a:r>
          </a:p>
          <a:p>
            <a:r>
              <a:rPr kumimoji="1" lang="it-IT" sz="1000" kern="1200" dirty="0" smtClean="0">
                <a:solidFill>
                  <a:schemeClr val="tx1"/>
                </a:solidFill>
                <a:effectLst/>
                <a:ea typeface="ＭＳ Ｐゴシック" charset="0"/>
                <a:cs typeface="ＭＳ Ｐゴシック" charset="0"/>
              </a:rPr>
              <a:t>Il</a:t>
            </a:r>
            <a:r>
              <a:rPr kumimoji="1" lang="it-IT" sz="1000" kern="1200" baseline="0" dirty="0" smtClean="0">
                <a:solidFill>
                  <a:schemeClr val="tx1"/>
                </a:solidFill>
                <a:effectLst/>
                <a:ea typeface="ＭＳ Ｐゴシック" charset="0"/>
                <a:cs typeface="ＭＳ Ｐゴシック" charset="0"/>
              </a:rPr>
              <a:t> tasso di crescita delle imprese, dato dal rapporto tra il saldo tra iscrizioni e cessazioni e lo stock di imprese iscritte all’inizio del periodo di riferimento, è in costante diminuzione.</a:t>
            </a:r>
            <a:endParaRPr lang="it-IT" sz="1000" dirty="0" smtClean="0"/>
          </a:p>
        </p:txBody>
      </p:sp>
      <p:sp>
        <p:nvSpPr>
          <p:cNvPr id="4" name="Segnaposto numero diapositiva 3"/>
          <p:cNvSpPr>
            <a:spLocks noGrp="1"/>
          </p:cNvSpPr>
          <p:nvPr>
            <p:ph type="sldNum" sz="quarter" idx="10"/>
          </p:nvPr>
        </p:nvSpPr>
        <p:spPr/>
        <p:txBody>
          <a:bodyPr/>
          <a:lstStyle/>
          <a:p>
            <a:pPr>
              <a:defRPr/>
            </a:pPr>
            <a:fld id="{4BD11B22-678A-F24E-BF4E-14153E8186F9}" type="slidenum">
              <a:rPr lang="it-IT" smtClean="0">
                <a:solidFill>
                  <a:prstClr val="black"/>
                </a:solidFill>
                <a:latin typeface="Calibri"/>
              </a:rPr>
              <a:pPr>
                <a:defRPr/>
              </a:pPr>
              <a:t>24</a:t>
            </a:fld>
            <a:endParaRPr lang="it-IT">
              <a:solidFill>
                <a:prstClr val="black"/>
              </a:solidFill>
              <a:latin typeface="Calibri"/>
            </a:endParaRPr>
          </a:p>
        </p:txBody>
      </p:sp>
    </p:spTree>
    <p:extLst>
      <p:ext uri="{BB962C8B-B14F-4D97-AF65-F5344CB8AC3E}">
        <p14:creationId xmlns:p14="http://schemas.microsoft.com/office/powerpoint/2010/main" val="2486464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194053" y="4343400"/>
            <a:ext cx="6527228" cy="4114800"/>
          </a:xfrm>
        </p:spPr>
        <p:txBody>
          <a:bodyPr/>
          <a:lstStyle/>
          <a:p>
            <a:r>
              <a:rPr kumimoji="1" lang="it-IT" sz="1000" kern="1200" dirty="0" smtClean="0">
                <a:solidFill>
                  <a:schemeClr val="tx1"/>
                </a:solidFill>
                <a:effectLst/>
                <a:ea typeface="ＭＳ Ｐゴシック" charset="0"/>
                <a:cs typeface="ＭＳ Ｐゴシック" charset="0"/>
              </a:rPr>
              <a:t>Analizzando la forma giuridica delle imprese, il 2013 evidenzia una netta dicotomia nelle dinamiche delle principali tipologie rispetto al 2012. Da un lato, le Società di capitale e le “Altre forme” (essenzialmente società cooperative e forme consortili) realizzano un saldo positivo, pari complessivamente a 57.483 unità (+40.457 Società di capitali e +14.026 tra le “Altre forme”), in entrambi i casi in crescita rispetto al 2012: dal 2,5% al 2,9% nel caso delle Società di capitali e dal 2,8% al 6,7% nel caso delle “Altre forme”. Un’annotazione particolarmente positiva meritano, nell’ambito delle “Altre forme” giuridiche, le imprese costituite nella forma cooperativa. Nel 2013 il loro numero è cresciuto di 2.918 unità, corrispondenti ad un tasso di crescita prossimo al 2%. </a:t>
            </a:r>
            <a:endParaRPr lang="it-IT" sz="1000" dirty="0" smtClean="0"/>
          </a:p>
          <a:p>
            <a:r>
              <a:rPr kumimoji="1" lang="it-IT" sz="1000" kern="1200" dirty="0" smtClean="0">
                <a:solidFill>
                  <a:schemeClr val="tx1"/>
                </a:solidFill>
                <a:effectLst/>
                <a:ea typeface="ＭＳ Ｐゴシック" charset="0"/>
                <a:cs typeface="ＭＳ Ｐゴシック" charset="0"/>
              </a:rPr>
              <a:t>Sul fronte opposto, Ditte individuali e Società di persone fanno segnare un arretramento della propria numerosità. In particolare, nel 2013 lo stock delle Società di persone è diminuito di 21.925 unità (e la loro incidenza sullo stock totale delle imprese registrate è scesa, in un anno, dal 18,6 al 18,3%), mentre le Ditte individuali hanno fatto registrare un saldo negativo pari a -33.435 unità, riducendo di circa mezzo punto percentuale (dal 54,8% del 2012 al 54,2% del 2013) la loro incidenza sul totale delle imprese registrate. Nonostante l’arretramento in termini assoluti, nel 2013 le ditte individuali hanno comunque determinato il 63,7% delle nuove iscrizioni e il 74,8% delle cessazioni complessive. </a:t>
            </a:r>
            <a:endParaRPr lang="it-IT" sz="1000" dirty="0" smtClean="0"/>
          </a:p>
          <a:p>
            <a:r>
              <a:rPr kumimoji="1" lang="it-IT" sz="1000" kern="1200" dirty="0" smtClean="0">
                <a:solidFill>
                  <a:schemeClr val="tx1"/>
                </a:solidFill>
                <a:effectLst/>
                <a:ea typeface="ＭＳ Ｐゴシック" charset="0"/>
                <a:cs typeface="ＭＳ Ｐゴシック" charset="0"/>
              </a:rPr>
              <a:t>La dicotomia tra forme giuridiche “complesse” (Società di capitali e altre forme) e “semplici” (Società di persone e ditte individuali) si ripete in un quadro complessivamente più negativo anche nell’universo delle imprese artigiane. Con la differenza che, tra gli artigiani, le forme più dinamiche sono molto meno diffuse (4,5% le Società di capitali e lo 0,3% le “Altre forme” giuridiche) e, pertanto, non riescono ad incidere significativamente sulla tendenza generale, determinata in modo pressoché totale dalle Ditte individuali che pesano per il 77,7% sullo stock e, nel 2013, hanno inciso per il 90,5% sul saldo negativo del comparto. </a:t>
            </a:r>
            <a:endParaRPr lang="it-IT" sz="1000" dirty="0" smtClean="0"/>
          </a:p>
        </p:txBody>
      </p:sp>
      <p:sp>
        <p:nvSpPr>
          <p:cNvPr id="4" name="Segnaposto numero diapositiva 3"/>
          <p:cNvSpPr>
            <a:spLocks noGrp="1"/>
          </p:cNvSpPr>
          <p:nvPr>
            <p:ph type="sldNum" sz="quarter" idx="10"/>
          </p:nvPr>
        </p:nvSpPr>
        <p:spPr/>
        <p:txBody>
          <a:bodyPr/>
          <a:lstStyle/>
          <a:p>
            <a:pPr>
              <a:defRPr/>
            </a:pPr>
            <a:fld id="{4BD11B22-678A-F24E-BF4E-14153E8186F9}" type="slidenum">
              <a:rPr lang="it-IT" smtClean="0">
                <a:solidFill>
                  <a:prstClr val="black"/>
                </a:solidFill>
                <a:latin typeface="Calibri"/>
              </a:rPr>
              <a:pPr>
                <a:defRPr/>
              </a:pPr>
              <a:t>25</a:t>
            </a:fld>
            <a:endParaRPr lang="it-IT">
              <a:solidFill>
                <a:prstClr val="black"/>
              </a:solidFill>
              <a:latin typeface="Calibri"/>
            </a:endParaRPr>
          </a:p>
        </p:txBody>
      </p:sp>
    </p:spTree>
    <p:extLst>
      <p:ext uri="{BB962C8B-B14F-4D97-AF65-F5344CB8AC3E}">
        <p14:creationId xmlns:p14="http://schemas.microsoft.com/office/powerpoint/2010/main" val="140874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a:ln/>
        </p:spPr>
      </p:sp>
      <p:sp>
        <p:nvSpPr>
          <p:cNvPr id="48130" name="Segnaposto note 2"/>
          <p:cNvSpPr>
            <a:spLocks noGrp="1"/>
          </p:cNvSpPr>
          <p:nvPr>
            <p:ph type="body" idx="1"/>
          </p:nvPr>
        </p:nvSpPr>
        <p:spPr>
          <a:xfrm>
            <a:off x="504684" y="4343400"/>
            <a:ext cx="5942244"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z="1000" dirty="0">
                <a:cs typeface="Arial"/>
              </a:rPr>
              <a:t>I concetti di soggetto giuridico ed economico </a:t>
            </a:r>
            <a:r>
              <a:rPr lang="it-IT" sz="1000" dirty="0" smtClean="0">
                <a:cs typeface="Arial"/>
              </a:rPr>
              <a:t>costituiscono</a:t>
            </a:r>
            <a:r>
              <a:rPr lang="it-IT" sz="1000" baseline="0" dirty="0" smtClean="0">
                <a:cs typeface="Arial"/>
              </a:rPr>
              <a:t> </a:t>
            </a:r>
            <a:r>
              <a:rPr lang="it-IT" sz="1000" dirty="0" smtClean="0">
                <a:cs typeface="Arial"/>
              </a:rPr>
              <a:t>il </a:t>
            </a:r>
            <a:r>
              <a:rPr lang="it-IT" sz="1000" dirty="0">
                <a:cs typeface="Arial"/>
              </a:rPr>
              <a:t>riferimento essenziale per operare alcune importanti distinzioni fra le aziende. Particolarmente importante è la distinzione tra azienda privata e azienda pubblica.</a:t>
            </a:r>
          </a:p>
          <a:p>
            <a:pPr eaLnBrk="1" hangingPunct="1"/>
            <a:r>
              <a:rPr lang="it-IT" sz="1000" dirty="0">
                <a:cs typeface="Arial"/>
              </a:rPr>
              <a:t>Dal punto di vista giuridico, l’azienda è pubblica quando il suo soggetto giuridico è pubblico. È il caso delle persone giuridiche di diritto pubblico, ossia delle persone giuridiche distinte dallo Stato, ma che perseguono scopi di interesse pubblico come regioni, province e comuni. Le aziende espressione di persone giuridiche di diritto pubblico operano tipicamente nella gestione di servizi pubblici come acqua, rifiuti, ecc. Oggi, comunque, sono sempre meno diffuse in seguito alle privatizzazioni realizzate nel nostro Paese.</a:t>
            </a:r>
          </a:p>
          <a:p>
            <a:pPr eaLnBrk="1" hangingPunct="1"/>
            <a:r>
              <a:rPr lang="it-IT" sz="1000" dirty="0">
                <a:cs typeface="Arial"/>
              </a:rPr>
              <a:t>Un’azienda può essere considerata pubblica anche in relazione al suo soggetto economico. Lo Stato e più frequentemente gli enti locali sono soci di imprese che sono persone giuridiche di diritto privato. In tali casi, il soggetto giuridico resta privato ma il controllo sull’impresa è pubblico</a:t>
            </a:r>
            <a:r>
              <a:rPr lang="it-IT" sz="1000" dirty="0" smtClean="0">
                <a:cs typeface="Arial"/>
              </a:rPr>
              <a:t>. Si tratta di una problematica di</a:t>
            </a:r>
            <a:r>
              <a:rPr lang="it-IT" sz="1000" baseline="0" dirty="0" smtClean="0">
                <a:cs typeface="Arial"/>
              </a:rPr>
              <a:t> non poco conto!!!! VEDI SLIDE SEGUENTE</a:t>
            </a:r>
            <a:endParaRPr lang="it-IT" sz="1000" dirty="0" smtClean="0">
              <a:cs typeface="Arial"/>
            </a:endParaRPr>
          </a:p>
        </p:txBody>
      </p:sp>
      <p:sp>
        <p:nvSpPr>
          <p:cNvPr id="48131"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C88FAFF2-72D4-5E41-80A8-0E0F41906B6D}" type="slidenum">
              <a:rPr lang="it-IT" sz="1200" i="0" smtClean="0">
                <a:solidFill>
                  <a:prstClr val="black"/>
                </a:solidFill>
                <a:latin typeface="Tahoma" charset="0"/>
              </a:rPr>
              <a:pPr eaLnBrk="1" hangingPunct="1">
                <a:defRPr/>
              </a:pPr>
              <a:t>26</a:t>
            </a:fld>
            <a:endParaRPr lang="it-IT" sz="1200" i="0" smtClean="0">
              <a:solidFill>
                <a:prstClr val="black"/>
              </a:solidFill>
              <a:latin typeface="Tahoma" charset="0"/>
            </a:endParaRPr>
          </a:p>
        </p:txBody>
      </p:sp>
    </p:spTree>
    <p:extLst>
      <p:ext uri="{BB962C8B-B14F-4D97-AF65-F5344CB8AC3E}">
        <p14:creationId xmlns:p14="http://schemas.microsoft.com/office/powerpoint/2010/main" val="1682781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a:ln/>
        </p:spPr>
      </p:sp>
      <p:sp>
        <p:nvSpPr>
          <p:cNvPr id="48130" name="Segnaposto note 2"/>
          <p:cNvSpPr>
            <a:spLocks noGrp="1"/>
          </p:cNvSpPr>
          <p:nvPr>
            <p:ph type="body" idx="1"/>
          </p:nvPr>
        </p:nvSpPr>
        <p:spPr>
          <a:xfrm>
            <a:off x="520964" y="4343400"/>
            <a:ext cx="5860844"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z="1000" dirty="0" smtClean="0">
                <a:cs typeface="Arial"/>
              </a:rPr>
              <a:t>Un’altra classificazione</a:t>
            </a:r>
            <a:r>
              <a:rPr lang="it-IT" sz="1000" baseline="0" dirty="0" smtClean="0">
                <a:cs typeface="Arial"/>
              </a:rPr>
              <a:t> </a:t>
            </a:r>
            <a:r>
              <a:rPr lang="it-IT" sz="1000" dirty="0" smtClean="0">
                <a:cs typeface="Arial"/>
              </a:rPr>
              <a:t>molto </a:t>
            </a:r>
            <a:r>
              <a:rPr lang="it-IT" sz="1000" dirty="0">
                <a:cs typeface="Arial"/>
              </a:rPr>
              <a:t>utilizzata è quella che distingue tra aziende piccole, medie e grandi. Essa si basa sulla dimensione delle azienda e prende a riferimento un parametro di tipo strutturale indicativo delle potenzialità produttive, come il personale dipendente, oppure un parametro funzionale indicativo di ciò che è stato effettivamente realizzato, come il fatturato. Quest’ultimo costituisce sicuramente il parametro più usato nelle classifiche italiane ed europee. Tuttavia, la distinzione che ne risulta è ambigua quando non sono resi disponibili elementi conoscitivi che permettono di circostanziare e precisare le condizioni economico-generali e settoriali. Il dato dimensionale assume significato solo se è messo in relazione alle caratteristiche del settore di appartenenza dell’azienda. Ad esempio, un’azienda di medie dimensioni in un relativamente mercato esteso, come quello italiano, viene considerata di piccole dimensioni in un mercato più ampio come quello americano.</a:t>
            </a:r>
          </a:p>
        </p:txBody>
      </p:sp>
      <p:sp>
        <p:nvSpPr>
          <p:cNvPr id="48131"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C88FAFF2-72D4-5E41-80A8-0E0F41906B6D}" type="slidenum">
              <a:rPr lang="it-IT" sz="1200" i="0" smtClean="0">
                <a:solidFill>
                  <a:prstClr val="black"/>
                </a:solidFill>
                <a:latin typeface="Tahoma" charset="0"/>
              </a:rPr>
              <a:pPr eaLnBrk="1" hangingPunct="1">
                <a:defRPr/>
              </a:pPr>
              <a:t>27</a:t>
            </a:fld>
            <a:endParaRPr lang="it-IT" sz="1200" i="0" smtClean="0">
              <a:solidFill>
                <a:prstClr val="black"/>
              </a:solidFill>
              <a:latin typeface="Tahoma" charset="0"/>
            </a:endParaRPr>
          </a:p>
        </p:txBody>
      </p:sp>
    </p:spTree>
    <p:extLst>
      <p:ext uri="{BB962C8B-B14F-4D97-AF65-F5344CB8AC3E}">
        <p14:creationId xmlns:p14="http://schemas.microsoft.com/office/powerpoint/2010/main" val="787814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p:cNvSpPr>
          <p:nvPr>
            <p:ph type="sldImg"/>
          </p:nvPr>
        </p:nvSpPr>
        <p:spPr>
          <a:ln/>
        </p:spPr>
      </p:sp>
      <p:sp>
        <p:nvSpPr>
          <p:cNvPr id="50178" name="Segnaposto note 2"/>
          <p:cNvSpPr>
            <a:spLocks noGrp="1"/>
          </p:cNvSpPr>
          <p:nvPr>
            <p:ph type="body" idx="1"/>
          </p:nvPr>
        </p:nvSpPr>
        <p:spPr>
          <a:xfrm>
            <a:off x="439563" y="4343400"/>
            <a:ext cx="5958524"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z="1000" dirty="0">
                <a:cs typeface="Arial"/>
              </a:rPr>
              <a:t>I concetti di soggetto giuridico ed economico si rilevano utili strumenti anche per mettere a fuoco i fenomeni di aggregazioni tra imprese. L’economia contemporanea è caratterizzata dalla presenza di gruppi aziendali. Con questo termine si fa riferimento a più aziende che, pur conservando la loro autonoma identità giuridica, fanno tutte capo a una “società madre” detta capogruppo o holding. In altri termini, il gruppo è formato da più imprese ciascuna con un proprio soggetto giuridico ma governate da un solo soggetto economico comune, ravvisabile nella società capogruppo. Nel gruppo </a:t>
            </a:r>
            <a:r>
              <a:rPr lang="it-IT" sz="1000" dirty="0" smtClean="0">
                <a:cs typeface="Arial"/>
              </a:rPr>
              <a:t>industriale </a:t>
            </a:r>
            <a:r>
              <a:rPr lang="it-IT" sz="1000" dirty="0">
                <a:cs typeface="Arial"/>
              </a:rPr>
              <a:t>esistono collegamenti tecnico-produttivi tra le imprese che lo compongono. Esse dunque fanno parte dello stesso settore produttivo o di settori produttivi fra loro collegati. La costituzione del gruppo parte sovente dalla volontà della società madre di integrare, a monte e/o a valle, la propria attività produttiva in senso verticale oppure orizzontale. Se l’integrazione è in senso verticale significa che sono acquistate partecipazioni in imprese che si trovano a monte o a valle della filiera produttiva. Ad esempio, se produco marmellate posso decidere di acquistare aziende agricole per la produzione della frutta o negozi per la commercializzazione del prodotto finito. Se l’integrazione è orizzontale invece le partecipazioni sono acquistate in aziende che operano nello stesso settore produttivo e dunque sono concorrenti dirette.</a:t>
            </a:r>
          </a:p>
          <a:p>
            <a:pPr eaLnBrk="1" hangingPunct="1"/>
            <a:r>
              <a:rPr lang="it-IT" sz="1000" dirty="0">
                <a:cs typeface="Arial"/>
              </a:rPr>
              <a:t>Il gruppo finanziario, a differenza del gruppo industriale, coinvolge attività che fanno parte di settori produttivi diversi che permettono di ridurre il rischio di impresa, facendo sì che le condizioni di difficoltà di un settore siano bilanciate da condizioni favorevoli in altri</a:t>
            </a:r>
            <a:r>
              <a:rPr lang="it-IT" sz="1000" dirty="0" smtClean="0">
                <a:cs typeface="Arial"/>
              </a:rPr>
              <a:t>.</a:t>
            </a:r>
            <a:endParaRPr lang="it-IT" sz="1000" dirty="0">
              <a:cs typeface="Arial"/>
            </a:endParaRPr>
          </a:p>
        </p:txBody>
      </p:sp>
      <p:sp>
        <p:nvSpPr>
          <p:cNvPr id="50179"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FC33B734-F276-C847-9901-DA125B51FD21}" type="slidenum">
              <a:rPr lang="it-IT" sz="1200" i="0" smtClean="0">
                <a:solidFill>
                  <a:prstClr val="black"/>
                </a:solidFill>
                <a:latin typeface="Tahoma" charset="0"/>
              </a:rPr>
              <a:pPr eaLnBrk="1" hangingPunct="1">
                <a:defRPr/>
              </a:pPr>
              <a:t>28</a:t>
            </a:fld>
            <a:endParaRPr lang="it-IT" sz="1200" i="0" smtClean="0">
              <a:solidFill>
                <a:prstClr val="black"/>
              </a:solidFill>
              <a:latin typeface="Tahoma" charset="0"/>
            </a:endParaRPr>
          </a:p>
        </p:txBody>
      </p:sp>
    </p:spTree>
    <p:extLst>
      <p:ext uri="{BB962C8B-B14F-4D97-AF65-F5344CB8AC3E}">
        <p14:creationId xmlns:p14="http://schemas.microsoft.com/office/powerpoint/2010/main" val="4281767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egnaposto immagine diapositiva 1"/>
          <p:cNvSpPr>
            <a:spLocks noGrp="1" noRot="1" noChangeAspect="1"/>
          </p:cNvSpPr>
          <p:nvPr>
            <p:ph type="sldImg"/>
          </p:nvPr>
        </p:nvSpPr>
        <p:spPr>
          <a:ln/>
        </p:spPr>
      </p:sp>
      <p:sp>
        <p:nvSpPr>
          <p:cNvPr id="52226" name="Segnaposto note 2"/>
          <p:cNvSpPr>
            <a:spLocks noGrp="1"/>
          </p:cNvSpPr>
          <p:nvPr>
            <p:ph type="body" idx="1"/>
          </p:nvPr>
        </p:nvSpPr>
        <p:spPr>
          <a:xfrm>
            <a:off x="553523" y="4343400"/>
            <a:ext cx="5746882"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it-IT" sz="1000" dirty="0" smtClean="0">
                <a:cs typeface="Arial"/>
              </a:rPr>
              <a:t>Il controllo della capogruppo può essere diretto oppure indiretto.</a:t>
            </a:r>
          </a:p>
          <a:p>
            <a:pPr eaLnBrk="1" hangingPunct="1">
              <a:defRPr/>
            </a:pPr>
            <a:r>
              <a:rPr lang="it-IT" sz="1000" dirty="0" smtClean="0">
                <a:cs typeface="Arial"/>
              </a:rPr>
              <a:t>Nel primo caso, la capogruppo A possiede direttamente il “capitale di comando” delle società B e C; nel secondo, la capogruppo possiede il capitale di comando della società B che, a sua volta, possiede il capitale di comando di C. Il controllo indiretto si può avere anche nel caso in cui A possieda il capitale di comando di B e una quota del capitale di C. Se anche B possiede una quota del capitale di C che sommata a quella posseduta da A configura un capitale di comando, allora A controlla di fatto C.</a:t>
            </a:r>
          </a:p>
        </p:txBody>
      </p:sp>
      <p:sp>
        <p:nvSpPr>
          <p:cNvPr id="52227"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6D481B89-9507-CA4D-A381-B5B99EF53E2D}" type="slidenum">
              <a:rPr lang="it-IT" sz="1200" i="0" smtClean="0">
                <a:solidFill>
                  <a:prstClr val="black"/>
                </a:solidFill>
                <a:latin typeface="Tahoma" charset="0"/>
              </a:rPr>
              <a:pPr eaLnBrk="1" hangingPunct="1">
                <a:defRPr/>
              </a:pPr>
              <a:t>29</a:t>
            </a:fld>
            <a:endParaRPr lang="it-IT" sz="1200" i="0" smtClean="0">
              <a:solidFill>
                <a:prstClr val="black"/>
              </a:solidFill>
              <a:latin typeface="Tahoma" charset="0"/>
            </a:endParaRPr>
          </a:p>
        </p:txBody>
      </p:sp>
    </p:spTree>
    <p:extLst>
      <p:ext uri="{BB962C8B-B14F-4D97-AF65-F5344CB8AC3E}">
        <p14:creationId xmlns:p14="http://schemas.microsoft.com/office/powerpoint/2010/main" val="3425696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p:cNvSpPr>
          <p:nvPr>
            <p:ph type="sldImg"/>
          </p:nvPr>
        </p:nvSpPr>
        <p:spPr>
          <a:ln/>
        </p:spPr>
      </p:sp>
      <p:sp>
        <p:nvSpPr>
          <p:cNvPr id="50178" name="Segnaposto note 2"/>
          <p:cNvSpPr>
            <a:spLocks noGrp="1"/>
          </p:cNvSpPr>
          <p:nvPr>
            <p:ph type="body" idx="1"/>
          </p:nvPr>
        </p:nvSpPr>
        <p:spPr>
          <a:xfrm>
            <a:off x="439563" y="4343400"/>
            <a:ext cx="5844563"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sz="1000" dirty="0" smtClean="0">
                <a:cs typeface="Arial"/>
              </a:rPr>
              <a:t>Un’azienda è divisa</a:t>
            </a:r>
            <a:r>
              <a:rPr lang="it-IT" sz="1000" baseline="0" dirty="0" smtClean="0">
                <a:cs typeface="Arial"/>
              </a:rPr>
              <a:t> quando</a:t>
            </a:r>
            <a:r>
              <a:rPr lang="it-IT" sz="1000" dirty="0" smtClean="0">
                <a:cs typeface="Arial"/>
              </a:rPr>
              <a:t> ha più unità produttive variamente dislocate sul territorio nazionale e internazionale. In questa ipotesi, l’azienda, solitamente con forma societaria, è una, con un solo soggetto giuridico e un unico soggetto economico. In</a:t>
            </a:r>
            <a:r>
              <a:rPr lang="it-IT" sz="1000" baseline="0" dirty="0" smtClean="0">
                <a:cs typeface="Arial"/>
              </a:rPr>
              <a:t> altri termini, l</a:t>
            </a:r>
            <a:r>
              <a:rPr lang="it-IT" sz="1000" dirty="0" smtClean="0">
                <a:cs typeface="Arial"/>
              </a:rPr>
              <a:t>’azienda divisa, come il gruppo, è composta da più unità produttive elementari che, oltre allo stesso soggetto economico, hanno lo stesso soggetto giuridico. Tipici esempi di aziende divise sono le assicurazioni e le banche.</a:t>
            </a:r>
          </a:p>
          <a:p>
            <a:pPr eaLnBrk="1" hangingPunct="1">
              <a:defRPr/>
            </a:pPr>
            <a:r>
              <a:rPr lang="it-IT" sz="1000" dirty="0" smtClean="0">
                <a:cs typeface="Arial"/>
              </a:rPr>
              <a:t>Si pensi, ad esempio, alla Cassa di Risparmio di Firenze e a tutte le agenzie, filiali, sportelli variamente disseminati sul territorio toscano. La società è una</a:t>
            </a:r>
            <a:r>
              <a:rPr lang="it-IT" sz="1000" baseline="0" dirty="0" smtClean="0">
                <a:cs typeface="Arial"/>
              </a:rPr>
              <a:t> ma</a:t>
            </a:r>
            <a:r>
              <a:rPr lang="it-IT" sz="1000" dirty="0" smtClean="0">
                <a:cs typeface="Arial"/>
              </a:rPr>
              <a:t> è il tipo di attività svolta che, richiedendo una capillare presenza sul territorio, ha determinato la creazione di centinaia di unità produttive variamente dislocate</a:t>
            </a:r>
            <a:r>
              <a:rPr lang="it-IT" sz="1000" baseline="0" dirty="0" smtClean="0">
                <a:cs typeface="Arial"/>
              </a:rPr>
              <a:t> nel territorio</a:t>
            </a:r>
            <a:r>
              <a:rPr lang="it-IT" sz="1000" dirty="0" smtClean="0">
                <a:cs typeface="Arial"/>
              </a:rPr>
              <a:t>.</a:t>
            </a:r>
          </a:p>
        </p:txBody>
      </p:sp>
      <p:sp>
        <p:nvSpPr>
          <p:cNvPr id="50179"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DF48D292-E845-F743-B109-D725754D304C}" type="slidenum">
              <a:rPr lang="it-IT" sz="1200" i="0" smtClean="0">
                <a:solidFill>
                  <a:prstClr val="black"/>
                </a:solidFill>
                <a:latin typeface="Tahoma" charset="0"/>
              </a:rPr>
              <a:pPr eaLnBrk="1" hangingPunct="1">
                <a:defRPr/>
              </a:pPr>
              <a:t>31</a:t>
            </a:fld>
            <a:endParaRPr lang="it-IT" sz="1200" i="0" smtClean="0">
              <a:solidFill>
                <a:prstClr val="black"/>
              </a:solidFill>
              <a:latin typeface="Tahoma" charset="0"/>
            </a:endParaRPr>
          </a:p>
        </p:txBody>
      </p:sp>
    </p:spTree>
    <p:extLst>
      <p:ext uri="{BB962C8B-B14F-4D97-AF65-F5344CB8AC3E}">
        <p14:creationId xmlns:p14="http://schemas.microsoft.com/office/powerpoint/2010/main" val="3334575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04F206-A641-AD4C-96B4-A15693B73B36}" type="slidenum">
              <a:rPr lang="it-IT"/>
              <a:pPr>
                <a:defRPr/>
              </a:pPr>
              <a:t>32</a:t>
            </a:fld>
            <a:endParaRPr lang="it-IT"/>
          </a:p>
        </p:txBody>
      </p:sp>
      <p:sp>
        <p:nvSpPr>
          <p:cNvPr id="14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291"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291903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FF8C6D-F7D9-8747-B593-00CE082FD540}" type="slidenum">
              <a:rPr lang="it-IT" smtClean="0">
                <a:solidFill>
                  <a:prstClr val="black"/>
                </a:solidFill>
                <a:latin typeface="Calibri"/>
              </a:rPr>
              <a:pPr/>
              <a:t>33</a:t>
            </a:fld>
            <a:endParaRPr lang="it-IT">
              <a:solidFill>
                <a:prstClr val="black"/>
              </a:solidFill>
              <a:latin typeface="Calibri"/>
            </a:endParaRPr>
          </a:p>
        </p:txBody>
      </p:sp>
    </p:spTree>
    <p:extLst>
      <p:ext uri="{BB962C8B-B14F-4D97-AF65-F5344CB8AC3E}">
        <p14:creationId xmlns:p14="http://schemas.microsoft.com/office/powerpoint/2010/main" val="3981187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immagine diapositiva 1"/>
          <p:cNvSpPr>
            <a:spLocks noGrp="1" noRot="1" noChangeAspect="1"/>
          </p:cNvSpPr>
          <p:nvPr>
            <p:ph type="sldImg"/>
          </p:nvPr>
        </p:nvSpPr>
        <p:spPr>
          <a:ln/>
        </p:spPr>
      </p:sp>
      <p:sp>
        <p:nvSpPr>
          <p:cNvPr id="54274" name="Segnaposto note 2"/>
          <p:cNvSpPr>
            <a:spLocks noGrp="1"/>
          </p:cNvSpPr>
          <p:nvPr>
            <p:ph type="body" idx="1"/>
          </p:nvPr>
        </p:nvSpPr>
        <p:spPr>
          <a:xfrm>
            <a:off x="520963" y="4343400"/>
            <a:ext cx="5812003"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z="1000" dirty="0" smtClean="0">
                <a:latin typeface="Arial"/>
                <a:cs typeface="Arial"/>
              </a:rPr>
              <a:t>A proposito</a:t>
            </a:r>
            <a:r>
              <a:rPr lang="it-IT" sz="1000" baseline="0" dirty="0" smtClean="0">
                <a:latin typeface="Arial"/>
                <a:cs typeface="Arial"/>
              </a:rPr>
              <a:t> di ambiente, </a:t>
            </a:r>
            <a:r>
              <a:rPr lang="it-IT" sz="1000" dirty="0" smtClean="0">
                <a:latin typeface="Arial"/>
                <a:cs typeface="Arial"/>
              </a:rPr>
              <a:t>conviene subito chiarire</a:t>
            </a:r>
            <a:r>
              <a:rPr lang="it-IT" sz="1000" baseline="0" dirty="0" smtClean="0">
                <a:latin typeface="Arial"/>
                <a:cs typeface="Arial"/>
              </a:rPr>
              <a:t> che l</a:t>
            </a:r>
            <a:r>
              <a:rPr lang="it-IT" sz="1000" dirty="0" smtClean="0">
                <a:latin typeface="Arial"/>
                <a:cs typeface="Arial"/>
              </a:rPr>
              <a:t>’azienda </a:t>
            </a:r>
            <a:r>
              <a:rPr lang="it-IT" sz="1000" dirty="0">
                <a:latin typeface="Arial"/>
                <a:cs typeface="Arial"/>
              </a:rPr>
              <a:t>non vive isolata ma, al contrario, è in continua relazione di scambio con l’ambiente. Da questo raccoglie le risorse necessarie per la produzione (input, ovvero le risorse necessarie alla sua attività capitale e lavoro) e vi riversa i suoi beni o servizi (output) per la vendita.</a:t>
            </a:r>
          </a:p>
          <a:p>
            <a:pPr eaLnBrk="1" hangingPunct="1"/>
            <a:r>
              <a:rPr lang="it-IT" sz="1000" dirty="0">
                <a:latin typeface="Arial"/>
                <a:cs typeface="Arial"/>
              </a:rPr>
              <a:t>L’azienda è influenzata dalle condizioni che caratterizzano l’ambiente. Queste possono essere vincoli, ossia condizioni che limitano l’attività aziendale, </a:t>
            </a:r>
            <a:r>
              <a:rPr lang="it-IT" sz="1000" dirty="0" smtClean="0">
                <a:latin typeface="Arial"/>
                <a:cs typeface="Arial"/>
              </a:rPr>
              <a:t>oppure opportunità</a:t>
            </a:r>
            <a:r>
              <a:rPr lang="it-IT" sz="1000" dirty="0">
                <a:latin typeface="Arial"/>
                <a:cs typeface="Arial"/>
              </a:rPr>
              <a:t>, vale a dire condizioni portatrici di vantaggi. Tuttavia, </a:t>
            </a:r>
            <a:r>
              <a:rPr lang="it-IT" sz="1000" dirty="0" smtClean="0">
                <a:latin typeface="Arial"/>
                <a:cs typeface="Arial"/>
              </a:rPr>
              <a:t>d’altra </a:t>
            </a:r>
            <a:r>
              <a:rPr lang="it-IT" sz="1000" dirty="0">
                <a:latin typeface="Arial"/>
                <a:cs typeface="Arial"/>
              </a:rPr>
              <a:t>parte l’impresa è in grado, sia pure in misura minore, di influenzare </a:t>
            </a:r>
            <a:r>
              <a:rPr lang="it-IT" sz="1000" dirty="0" smtClean="0">
                <a:latin typeface="Arial"/>
                <a:cs typeface="Arial"/>
              </a:rPr>
              <a:t>l’ambiente in cui opera attraverso il flusso</a:t>
            </a:r>
            <a:r>
              <a:rPr lang="it-IT" sz="1000" baseline="0" dirty="0" smtClean="0">
                <a:latin typeface="Arial"/>
                <a:cs typeface="Arial"/>
              </a:rPr>
              <a:t> dei propri beni/servizi</a:t>
            </a:r>
            <a:r>
              <a:rPr lang="it-IT" sz="1000" dirty="0" smtClean="0">
                <a:latin typeface="Arial"/>
                <a:cs typeface="Arial"/>
              </a:rPr>
              <a:t>. </a:t>
            </a:r>
            <a:r>
              <a:rPr lang="it-IT" sz="1000" dirty="0">
                <a:latin typeface="Arial"/>
                <a:cs typeface="Arial"/>
              </a:rPr>
              <a:t>L’azienda che non è in grado di aprirsi all’ambiente </a:t>
            </a:r>
            <a:r>
              <a:rPr lang="it-IT" sz="1000" dirty="0" smtClean="0">
                <a:latin typeface="Arial"/>
                <a:cs typeface="Arial"/>
              </a:rPr>
              <a:t>e di istituire </a:t>
            </a:r>
            <a:r>
              <a:rPr lang="it-IT" sz="1000" dirty="0">
                <a:latin typeface="Arial"/>
                <a:cs typeface="Arial"/>
              </a:rPr>
              <a:t>con esso adeguate relazioni input-output vedrà manifestarsi una serie di processi degenerativi nel proprio funzionamento</a:t>
            </a:r>
            <a:r>
              <a:rPr lang="it-IT" sz="1000" dirty="0" smtClean="0">
                <a:latin typeface="Arial"/>
                <a:cs typeface="Arial"/>
              </a:rPr>
              <a:t>.</a:t>
            </a:r>
            <a:endParaRPr lang="it-IT" sz="1000" dirty="0">
              <a:latin typeface="Arial"/>
              <a:cs typeface="Arial"/>
            </a:endParaRPr>
          </a:p>
        </p:txBody>
      </p:sp>
      <p:sp>
        <p:nvSpPr>
          <p:cNvPr id="54275"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FF9BBF7E-5C69-F14C-AF7A-9FFB65CC0F35}" type="slidenum">
              <a:rPr lang="it-IT" sz="1200" i="0" smtClean="0">
                <a:solidFill>
                  <a:prstClr val="black"/>
                </a:solidFill>
                <a:latin typeface="Tahoma" charset="0"/>
              </a:rPr>
              <a:pPr eaLnBrk="1" hangingPunct="1">
                <a:defRPr/>
              </a:pPr>
              <a:t>34</a:t>
            </a:fld>
            <a:endParaRPr lang="it-IT" sz="1200" i="0" smtClean="0">
              <a:solidFill>
                <a:prstClr val="black"/>
              </a:solidFill>
              <a:latin typeface="Tahoma" charset="0"/>
            </a:endParaRPr>
          </a:p>
        </p:txBody>
      </p:sp>
    </p:spTree>
    <p:extLst>
      <p:ext uri="{BB962C8B-B14F-4D97-AF65-F5344CB8AC3E}">
        <p14:creationId xmlns:p14="http://schemas.microsoft.com/office/powerpoint/2010/main" val="222157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480628-C620-4E4A-8053-D39A9A03293F}" type="slidenum">
              <a:rPr lang="it-IT">
                <a:solidFill>
                  <a:prstClr val="black"/>
                </a:solidFill>
                <a:latin typeface="Calibri"/>
              </a:rPr>
              <a:pPr>
                <a:defRPr/>
              </a:pPr>
              <a:t>7</a:t>
            </a:fld>
            <a:endParaRPr lang="it-IT">
              <a:solidFill>
                <a:prstClr val="black"/>
              </a:solidFill>
              <a:latin typeface="Calibri"/>
            </a:endParaRPr>
          </a:p>
        </p:txBody>
      </p:sp>
      <p:sp>
        <p:nvSpPr>
          <p:cNvPr id="130050" name="Rectangle 2"/>
          <p:cNvSpPr>
            <a:spLocks noGrp="1" noRot="1" noChangeAspect="1" noChangeArrowheads="1" noTextEdit="1"/>
          </p:cNvSpPr>
          <p:nvPr>
            <p:ph type="sldImg"/>
          </p:nvPr>
        </p:nvSpPr>
        <p:spPr>
          <a:xfrm>
            <a:off x="1577975" y="482600"/>
            <a:ext cx="3754438" cy="2816225"/>
          </a:xfrm>
          <a:ln/>
          <a:extLs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a:xfrm>
            <a:off x="150813" y="3478840"/>
            <a:ext cx="6707187" cy="5362063"/>
          </a:xfrm>
        </p:spPr>
        <p:txBody>
          <a:bodyPr/>
          <a:lstStyle/>
          <a:p>
            <a:pPr eaLnBrk="1" hangingPunct="1"/>
            <a:r>
              <a:rPr lang="it-IT" sz="1000" dirty="0" smtClean="0">
                <a:cs typeface="Arial"/>
              </a:rPr>
              <a:t>Quali sono le tipologie di società commerciale?</a:t>
            </a:r>
          </a:p>
          <a:p>
            <a:pPr eaLnBrk="1" hangingPunct="1"/>
            <a:r>
              <a:rPr lang="it-IT" sz="1000" dirty="0" smtClean="0">
                <a:cs typeface="Arial"/>
              </a:rPr>
              <a:t>Le </a:t>
            </a:r>
            <a:r>
              <a:rPr lang="it-IT" sz="1000" dirty="0">
                <a:cs typeface="Arial"/>
              </a:rPr>
              <a:t>società </a:t>
            </a:r>
            <a:r>
              <a:rPr lang="it-IT" sz="1000" dirty="0" smtClean="0">
                <a:cs typeface="Arial"/>
              </a:rPr>
              <a:t>commerciali </a:t>
            </a:r>
            <a:r>
              <a:rPr lang="it-IT" sz="1000" dirty="0">
                <a:cs typeface="Arial"/>
              </a:rPr>
              <a:t>si distinguono in SOCIETA’ DI PERSONE e SOCIETA’ DI CAPITALI. </a:t>
            </a:r>
          </a:p>
          <a:p>
            <a:pPr eaLnBrk="1"/>
            <a:r>
              <a:rPr lang="it-IT" sz="1000" dirty="0">
                <a:cs typeface="Arial"/>
              </a:rPr>
              <a:t>Sono società di persone la SOCIETA’ IN NOME COLLETTIVO (SNC) e la SOCIETA’ IN ACCOMANDITA SEMPLICE (SAS.).</a:t>
            </a:r>
          </a:p>
          <a:p>
            <a:pPr eaLnBrk="1"/>
            <a:r>
              <a:rPr lang="it-IT" sz="1000" dirty="0">
                <a:cs typeface="Arial"/>
              </a:rPr>
              <a:t>La SNC costituisce il prototipo perfetto di società di persone in quanto ingloba tutte le caratteristiche tipiche delle società di persone: i soci presentano una responsabilità illimitata, solidale e sussidiaria per le obbligazioni sociali. Nelle società di persone, come nelle aziende individuali, le obbligazioni assunte dalla società trovano copertura nel patrimonio sociale ma, se questo non è sufficiente per farvi fronte, i soci sono chiamati a rispondere con il loro patrimonio personale (RESPONSABILITA’ ILLIMITATA). Inoltre, la RESPONSABILITA’ è anche SOLIDALE nel senso che ogni socio risponde di tutte le obbligazioni contratte nell’esercizio dell’impresa, salvo il diritto di rivalsa. Infine, la responsabilità del socio è SUSSIDIARIA il creditore sociale per poter aggredire i beni personali di uno qualunque dei soci deve avere preventivamente escusso il patrimonio sociale; solo nel caso in cui questo si riveli insufficiente, potrà aggredire i beni personali del socio.</a:t>
            </a:r>
          </a:p>
          <a:p>
            <a:pPr eaLnBrk="1"/>
            <a:r>
              <a:rPr lang="it-IT" sz="1000" dirty="0">
                <a:cs typeface="Arial"/>
              </a:rPr>
              <a:t>La SAS si caratterizza per la presenza di due categorie di soci:</a:t>
            </a:r>
          </a:p>
          <a:p>
            <a:pPr eaLnBrk="1">
              <a:buFontTx/>
              <a:buChar char="-"/>
            </a:pPr>
            <a:r>
              <a:rPr lang="it-IT" sz="1000" i="1" dirty="0">
                <a:cs typeface="Arial"/>
              </a:rPr>
              <a:t>Soci Accomandanti</a:t>
            </a:r>
            <a:r>
              <a:rPr lang="it-IT" sz="1000" dirty="0">
                <a:cs typeface="Arial"/>
              </a:rPr>
              <a:t>, che sono obbligati unicamente al conferimento e rispondono nei limiti del </a:t>
            </a:r>
            <a:r>
              <a:rPr lang="it-IT" sz="1000" dirty="0" smtClean="0">
                <a:cs typeface="Arial"/>
              </a:rPr>
              <a:t>medesimo (capitalisti);</a:t>
            </a:r>
            <a:endParaRPr lang="it-IT" sz="1000" dirty="0">
              <a:cs typeface="Arial"/>
            </a:endParaRPr>
          </a:p>
          <a:p>
            <a:pPr eaLnBrk="1">
              <a:buFontTx/>
              <a:buChar char="-"/>
            </a:pPr>
            <a:r>
              <a:rPr lang="it-IT" sz="1000" i="1" dirty="0">
                <a:cs typeface="Arial"/>
              </a:rPr>
              <a:t>Soci Accomandatari</a:t>
            </a:r>
            <a:r>
              <a:rPr lang="it-IT" sz="1000" dirty="0">
                <a:cs typeface="Arial"/>
              </a:rPr>
              <a:t>, i quali </a:t>
            </a:r>
            <a:r>
              <a:rPr lang="it-IT" sz="1000" dirty="0" smtClean="0">
                <a:cs typeface="Arial"/>
              </a:rPr>
              <a:t>rispondono </a:t>
            </a:r>
            <a:r>
              <a:rPr lang="it-IT" sz="1000" dirty="0">
                <a:cs typeface="Arial"/>
              </a:rPr>
              <a:t>per le obbligazioni </a:t>
            </a:r>
            <a:r>
              <a:rPr lang="it-IT" sz="1000" dirty="0" smtClean="0">
                <a:cs typeface="Arial"/>
              </a:rPr>
              <a:t>sociali </a:t>
            </a:r>
            <a:r>
              <a:rPr lang="it-IT" sz="1000" dirty="0">
                <a:cs typeface="Arial"/>
              </a:rPr>
              <a:t>in modo illimitato, solidale e </a:t>
            </a:r>
            <a:r>
              <a:rPr lang="it-IT" sz="1000" dirty="0" smtClean="0">
                <a:cs typeface="Arial"/>
              </a:rPr>
              <a:t>sussidiario,</a:t>
            </a:r>
            <a:r>
              <a:rPr lang="it-IT" sz="1000" baseline="0" dirty="0" smtClean="0">
                <a:cs typeface="Arial"/>
              </a:rPr>
              <a:t> </a:t>
            </a:r>
            <a:r>
              <a:rPr lang="it-IT" sz="1000" dirty="0" smtClean="0">
                <a:cs typeface="Arial"/>
              </a:rPr>
              <a:t>cioè sono </a:t>
            </a:r>
            <a:r>
              <a:rPr lang="it-IT" sz="1000" dirty="0">
                <a:cs typeface="Arial"/>
              </a:rPr>
              <a:t>in tutto e per tutto uguali ai soci delle </a:t>
            </a:r>
            <a:r>
              <a:rPr lang="it-IT" sz="1000" dirty="0" smtClean="0">
                <a:cs typeface="Arial"/>
              </a:rPr>
              <a:t>SNC (imprenditori). </a:t>
            </a:r>
            <a:r>
              <a:rPr lang="it-IT" sz="1000" dirty="0">
                <a:cs typeface="Arial"/>
              </a:rPr>
              <a:t>La maggiore responsabilità di questi, rispetto agli accomandanti, è compensata dal potere di amministrare, il quale è invece precluso a questi ultimi.</a:t>
            </a:r>
          </a:p>
          <a:p>
            <a:pPr eaLnBrk="1"/>
            <a:r>
              <a:rPr lang="it-IT" sz="1000" i="1" dirty="0">
                <a:cs typeface="Arial"/>
              </a:rPr>
              <a:t>La presenza di due tipi di soci si spiega con ragioni di ordine storico. Nel medio evo esisteva un contratto - “accomanda” - con cui il capitalista affidava del denaro ad un mercante in cambio di una partecipazione agli utili che quest’ultimo conseguiva con i suoi affari. Ciò spiega quindi la diversa natura dei due tipi di soci.</a:t>
            </a:r>
            <a:endParaRPr lang="it-IT" sz="1000" dirty="0">
              <a:cs typeface="Arial"/>
            </a:endParaRPr>
          </a:p>
          <a:p>
            <a:pPr eaLnBrk="1"/>
            <a:r>
              <a:rPr lang="it-IT" sz="1000" i="1" dirty="0">
                <a:cs typeface="Arial"/>
              </a:rPr>
              <a:t>L’accomandante è essenzialmente un capitalista, cioè uno che dispone di mezzi monetari, la cui unica preoccupazione è quella di farli fruttare, ma che non ha alcun interesse di partecipare attivamente in un’attività economica;</a:t>
            </a:r>
            <a:endParaRPr lang="it-IT" sz="1000" dirty="0">
              <a:cs typeface="Arial"/>
            </a:endParaRPr>
          </a:p>
          <a:p>
            <a:pPr eaLnBrk="1"/>
            <a:r>
              <a:rPr lang="it-IT" sz="1000" i="1" dirty="0">
                <a:cs typeface="Arial"/>
              </a:rPr>
              <a:t>L’accomandatario ha invece lo spirito dell’imprenditore; investe si del denaro, ma la sua principale aspirazione è di svolgere un’attività economica per conseguire un lucro.</a:t>
            </a:r>
            <a:endParaRPr lang="it-IT" sz="1000" dirty="0">
              <a:cs typeface="Arial"/>
            </a:endParaRPr>
          </a:p>
          <a:p>
            <a:pPr eaLnBrk="1" hangingPunct="1"/>
            <a:r>
              <a:rPr lang="it-IT" sz="1000" dirty="0">
                <a:cs typeface="Arial"/>
              </a:rPr>
              <a:t> </a:t>
            </a:r>
          </a:p>
          <a:p>
            <a:pPr eaLnBrk="1" hangingPunct="1"/>
            <a:r>
              <a:rPr lang="it-IT" sz="1000" dirty="0">
                <a:cs typeface="Arial"/>
              </a:rPr>
              <a:t>Nelle società di persone è evidente la prevalenza delle persone sul capitale, dunque il soggetto giuridico della società di persone è rappresentato dai soci. </a:t>
            </a:r>
          </a:p>
          <a:p>
            <a:pPr eaLnBrk="1" hangingPunct="1"/>
            <a:r>
              <a:rPr lang="it-IT" sz="1000" dirty="0">
                <a:cs typeface="Arial"/>
              </a:rPr>
              <a:t>Sono società di </a:t>
            </a:r>
            <a:r>
              <a:rPr lang="it-IT" sz="1000" dirty="0" smtClean="0">
                <a:cs typeface="Arial"/>
              </a:rPr>
              <a:t>capitali</a:t>
            </a:r>
            <a:r>
              <a:rPr lang="it-IT" sz="1000" baseline="0" dirty="0" smtClean="0">
                <a:cs typeface="Arial"/>
              </a:rPr>
              <a:t> la </a:t>
            </a:r>
            <a:r>
              <a:rPr lang="it-IT" sz="1000" dirty="0" smtClean="0">
                <a:cs typeface="Arial"/>
              </a:rPr>
              <a:t>SOCIETA</a:t>
            </a:r>
            <a:r>
              <a:rPr lang="it-IT" sz="1000" dirty="0">
                <a:cs typeface="Arial"/>
              </a:rPr>
              <a:t>’ PER AZIONI (S.p.a.), </a:t>
            </a:r>
            <a:r>
              <a:rPr lang="it-IT" sz="1000" dirty="0" smtClean="0">
                <a:cs typeface="Arial"/>
              </a:rPr>
              <a:t>la SOCIETA</a:t>
            </a:r>
            <a:r>
              <a:rPr lang="it-IT" sz="1000" dirty="0">
                <a:cs typeface="Arial"/>
              </a:rPr>
              <a:t>’ IN ACCOMANDITA PER AZIONI (</a:t>
            </a:r>
            <a:r>
              <a:rPr lang="it-IT" sz="1000" dirty="0" err="1">
                <a:cs typeface="Arial"/>
              </a:rPr>
              <a:t>S.a.p.a</a:t>
            </a:r>
            <a:r>
              <a:rPr lang="it-IT" sz="1000" dirty="0">
                <a:cs typeface="Arial"/>
              </a:rPr>
              <a:t>.) </a:t>
            </a:r>
            <a:r>
              <a:rPr lang="it-IT" sz="1000" dirty="0" smtClean="0">
                <a:cs typeface="Arial"/>
              </a:rPr>
              <a:t>e la </a:t>
            </a:r>
            <a:r>
              <a:rPr lang="it-IT" sz="1000" dirty="0">
                <a:cs typeface="Arial"/>
              </a:rPr>
              <a:t>SOCIETA’ A RESPONSABILITA’ LIMITATA. Le società di capitali sono persone giuridiche ovvero un soggetto di diritto fornito di </a:t>
            </a:r>
            <a:r>
              <a:rPr lang="it-IT" sz="1000" b="1" dirty="0">
                <a:cs typeface="Arial"/>
              </a:rPr>
              <a:t>capacità giuridica </a:t>
            </a:r>
            <a:r>
              <a:rPr lang="it-IT" sz="1000" dirty="0">
                <a:cs typeface="Arial"/>
              </a:rPr>
              <a:t>propria e distinta dalle persone che concorrono a formarla. La società di capitali è formata da persone fisiche, un patrimonio, uno scopo e il riconoscimento da parte dello Stato e, quindi, un riconoscimento formale da parte dell’ordinamento giuridico. La società è titolare dell’azienda e ne rappresenta il soggetto giuridico. Essa risponde delle obbligazioni contratte nell’esercizio della propria attività con il suo patrimonio, mentre i soci hanno responsabilità limitata al patrimonio apportato nella società. Esistono limiti minimi per il patrimonio di cui deve essere dotata una società di capitali: 120 mila € S.p.a. e </a:t>
            </a:r>
            <a:r>
              <a:rPr lang="it-IT" sz="1000" dirty="0" err="1">
                <a:cs typeface="Arial"/>
              </a:rPr>
              <a:t>S.a.p.a</a:t>
            </a:r>
            <a:r>
              <a:rPr lang="it-IT" sz="1000" dirty="0">
                <a:cs typeface="Arial"/>
              </a:rPr>
              <a:t>. e 10 mila € la S.r.l.</a:t>
            </a:r>
          </a:p>
        </p:txBody>
      </p:sp>
    </p:spTree>
    <p:extLst>
      <p:ext uri="{BB962C8B-B14F-4D97-AF65-F5344CB8AC3E}">
        <p14:creationId xmlns:p14="http://schemas.microsoft.com/office/powerpoint/2010/main" val="1935985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immagine diapositiva 1"/>
          <p:cNvSpPr>
            <a:spLocks noGrp="1" noRot="1" noChangeAspect="1"/>
          </p:cNvSpPr>
          <p:nvPr>
            <p:ph type="sldImg"/>
          </p:nvPr>
        </p:nvSpPr>
        <p:spPr>
          <a:ln/>
        </p:spPr>
      </p:sp>
      <p:sp>
        <p:nvSpPr>
          <p:cNvPr id="54274" name="Segnaposto note 2"/>
          <p:cNvSpPr>
            <a:spLocks noGrp="1"/>
          </p:cNvSpPr>
          <p:nvPr>
            <p:ph type="body" idx="1"/>
          </p:nvPr>
        </p:nvSpPr>
        <p:spPr>
          <a:xfrm>
            <a:off x="520963" y="4343400"/>
            <a:ext cx="5812003"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z="1000" dirty="0" smtClean="0">
                <a:latin typeface="Arial"/>
                <a:cs typeface="Arial"/>
              </a:rPr>
              <a:t>L’ambiente con cui l’azienda deve confrontarsi </a:t>
            </a:r>
            <a:r>
              <a:rPr lang="it-IT" sz="1000" dirty="0">
                <a:latin typeface="Arial"/>
                <a:cs typeface="Arial"/>
              </a:rPr>
              <a:t>è </a:t>
            </a:r>
            <a:r>
              <a:rPr lang="it-IT" sz="1000" dirty="0" smtClean="0">
                <a:latin typeface="Arial"/>
                <a:cs typeface="Arial"/>
              </a:rPr>
              <a:t>complesso </a:t>
            </a:r>
            <a:r>
              <a:rPr lang="it-IT" sz="1000" dirty="0">
                <a:latin typeface="Arial"/>
                <a:cs typeface="Arial"/>
              </a:rPr>
              <a:t>e si articola in due </a:t>
            </a:r>
            <a:r>
              <a:rPr lang="it-IT" sz="1000" dirty="0" smtClean="0">
                <a:latin typeface="Arial"/>
                <a:cs typeface="Arial"/>
              </a:rPr>
              <a:t>livelli fondamentali.</a:t>
            </a:r>
            <a:endParaRPr lang="it-IT" sz="1000" dirty="0">
              <a:latin typeface="Arial"/>
              <a:cs typeface="Arial"/>
            </a:endParaRPr>
          </a:p>
          <a:p>
            <a:pPr eaLnBrk="1" hangingPunct="1">
              <a:buFontTx/>
              <a:buNone/>
            </a:pPr>
            <a:r>
              <a:rPr lang="it-IT" sz="1000" dirty="0" smtClean="0">
                <a:latin typeface="Arial"/>
                <a:cs typeface="Arial"/>
              </a:rPr>
              <a:t>Il</a:t>
            </a:r>
            <a:r>
              <a:rPr lang="it-IT" sz="1000" baseline="0" dirty="0" smtClean="0">
                <a:latin typeface="Arial"/>
                <a:cs typeface="Arial"/>
              </a:rPr>
              <a:t> primo livello è costituito dall</a:t>
            </a:r>
            <a:r>
              <a:rPr lang="it-IT" sz="1000" dirty="0" smtClean="0">
                <a:latin typeface="Arial"/>
                <a:cs typeface="Arial"/>
              </a:rPr>
              <a:t>’ambiente generale</a:t>
            </a:r>
            <a:r>
              <a:rPr lang="it-IT" sz="1000" dirty="0">
                <a:latin typeface="Arial"/>
                <a:cs typeface="Arial"/>
              </a:rPr>
              <a:t>, ovvero il Paese o l’area geopolitica in cui </a:t>
            </a:r>
            <a:r>
              <a:rPr lang="it-IT" sz="1000" dirty="0" smtClean="0">
                <a:latin typeface="Arial"/>
                <a:cs typeface="Arial"/>
              </a:rPr>
              <a:t>essa opera</a:t>
            </a:r>
            <a:r>
              <a:rPr lang="it-IT" sz="1000" dirty="0">
                <a:latin typeface="Arial"/>
                <a:cs typeface="Arial"/>
              </a:rPr>
              <a:t>. L’ambiente generale è determinato dai caratteri specifici che consentono di identificare 5 sub-ambienti: </a:t>
            </a:r>
            <a:endParaRPr lang="it-IT" sz="1000" dirty="0" smtClean="0">
              <a:latin typeface="Arial"/>
              <a:cs typeface="Arial"/>
            </a:endParaRPr>
          </a:p>
          <a:p>
            <a:pPr marL="171450" indent="-171450" eaLnBrk="1" hangingPunct="1">
              <a:buFontTx/>
              <a:buChar char="-"/>
            </a:pPr>
            <a:r>
              <a:rPr lang="it-IT" sz="1000" dirty="0" smtClean="0">
                <a:latin typeface="Arial"/>
                <a:cs typeface="Arial"/>
              </a:rPr>
              <a:t>Fisico,</a:t>
            </a:r>
            <a:r>
              <a:rPr lang="it-IT" sz="1000" baseline="0" dirty="0" smtClean="0">
                <a:latin typeface="Arial"/>
                <a:cs typeface="Arial"/>
              </a:rPr>
              <a:t> che fa riferimento alle </a:t>
            </a:r>
            <a:r>
              <a:rPr lang="it-IT" sz="1000" dirty="0" smtClean="0">
                <a:latin typeface="Arial"/>
                <a:cs typeface="Arial"/>
              </a:rPr>
              <a:t>condizioni </a:t>
            </a:r>
            <a:r>
              <a:rPr lang="it-IT" sz="1000" dirty="0">
                <a:latin typeface="Arial"/>
                <a:cs typeface="Arial"/>
              </a:rPr>
              <a:t>naturali del </a:t>
            </a:r>
            <a:r>
              <a:rPr lang="it-IT" sz="1000" dirty="0" smtClean="0">
                <a:latin typeface="Arial"/>
                <a:cs typeface="Arial"/>
              </a:rPr>
              <a:t>contesto in cui opera l’azienda: </a:t>
            </a:r>
            <a:r>
              <a:rPr lang="it-IT" sz="1000" dirty="0">
                <a:latin typeface="Arial"/>
                <a:cs typeface="Arial"/>
              </a:rPr>
              <a:t>clima, idrografia, vie di </a:t>
            </a:r>
            <a:r>
              <a:rPr lang="it-IT" sz="1000" dirty="0" smtClean="0">
                <a:latin typeface="Arial"/>
                <a:cs typeface="Arial"/>
              </a:rPr>
              <a:t>comunicazione, </a:t>
            </a:r>
            <a:r>
              <a:rPr lang="it-IT" sz="1000" dirty="0">
                <a:latin typeface="Arial"/>
                <a:cs typeface="Arial"/>
              </a:rPr>
              <a:t>numerosità e distribuzione della popolazione, ecc</a:t>
            </a:r>
            <a:r>
              <a:rPr lang="it-IT" sz="1000" dirty="0" smtClean="0">
                <a:latin typeface="Arial"/>
                <a:cs typeface="Arial"/>
              </a:rPr>
              <a:t>.; </a:t>
            </a:r>
          </a:p>
          <a:p>
            <a:pPr marL="171450" indent="-171450" eaLnBrk="1" hangingPunct="1">
              <a:buFontTx/>
              <a:buChar char="-"/>
            </a:pPr>
            <a:r>
              <a:rPr lang="it-IT" sz="1000" dirty="0" smtClean="0">
                <a:latin typeface="Arial"/>
                <a:cs typeface="Arial"/>
              </a:rPr>
              <a:t>Socio</a:t>
            </a:r>
            <a:r>
              <a:rPr lang="it-IT" sz="1000" dirty="0">
                <a:latin typeface="Arial"/>
                <a:cs typeface="Arial"/>
              </a:rPr>
              <a:t>-</a:t>
            </a:r>
            <a:r>
              <a:rPr lang="it-IT" sz="1000" dirty="0" smtClean="0">
                <a:latin typeface="Arial"/>
                <a:cs typeface="Arial"/>
              </a:rPr>
              <a:t>culturale, si</a:t>
            </a:r>
            <a:r>
              <a:rPr lang="it-IT" sz="1000" baseline="0" dirty="0" smtClean="0">
                <a:latin typeface="Arial"/>
                <a:cs typeface="Arial"/>
              </a:rPr>
              <a:t> esprime con il</a:t>
            </a:r>
            <a:r>
              <a:rPr lang="it-IT" sz="1000" dirty="0" smtClean="0">
                <a:latin typeface="Arial"/>
                <a:cs typeface="Arial"/>
              </a:rPr>
              <a:t> complesso </a:t>
            </a:r>
            <a:r>
              <a:rPr lang="it-IT" sz="1000" dirty="0">
                <a:latin typeface="Arial"/>
                <a:cs typeface="Arial"/>
              </a:rPr>
              <a:t>di gusti, conoscenze, valori culturali e religiosi che </a:t>
            </a:r>
            <a:r>
              <a:rPr lang="it-IT" sz="1000" dirty="0" smtClean="0">
                <a:latin typeface="Arial"/>
                <a:cs typeface="Arial"/>
              </a:rPr>
              <a:t>animano i comportamenti delle persone; </a:t>
            </a:r>
          </a:p>
          <a:p>
            <a:pPr marL="171450" indent="-171450" eaLnBrk="1" hangingPunct="1">
              <a:buFontTx/>
              <a:buChar char="-"/>
            </a:pPr>
            <a:r>
              <a:rPr lang="it-IT" sz="1000" dirty="0" smtClean="0">
                <a:latin typeface="Arial"/>
                <a:cs typeface="Arial"/>
              </a:rPr>
              <a:t>Politico</a:t>
            </a:r>
            <a:r>
              <a:rPr lang="it-IT" sz="1000" dirty="0">
                <a:latin typeface="Arial"/>
                <a:cs typeface="Arial"/>
              </a:rPr>
              <a:t>-legislativo </a:t>
            </a:r>
            <a:r>
              <a:rPr lang="it-IT" sz="1000" dirty="0" smtClean="0">
                <a:latin typeface="Arial"/>
                <a:cs typeface="Arial"/>
              </a:rPr>
              <a:t>concerne</a:t>
            </a:r>
            <a:r>
              <a:rPr lang="it-IT" sz="1000" baseline="0" dirty="0" smtClean="0">
                <a:latin typeface="Arial"/>
                <a:cs typeface="Arial"/>
              </a:rPr>
              <a:t> il </a:t>
            </a:r>
            <a:r>
              <a:rPr lang="it-IT" sz="1000" dirty="0" smtClean="0">
                <a:latin typeface="Arial"/>
                <a:cs typeface="Arial"/>
              </a:rPr>
              <a:t>sistema </a:t>
            </a:r>
            <a:r>
              <a:rPr lang="it-IT" sz="1000" dirty="0">
                <a:latin typeface="Arial"/>
                <a:cs typeface="Arial"/>
              </a:rPr>
              <a:t>politico e </a:t>
            </a:r>
            <a:r>
              <a:rPr lang="it-IT" sz="1000" dirty="0" smtClean="0">
                <a:latin typeface="Arial"/>
                <a:cs typeface="Arial"/>
              </a:rPr>
              <a:t>l’insieme delle </a:t>
            </a:r>
            <a:r>
              <a:rPr lang="it-IT" sz="1000" dirty="0">
                <a:latin typeface="Arial"/>
                <a:cs typeface="Arial"/>
              </a:rPr>
              <a:t>norme che definiscono l’ordinamento giuridico di un </a:t>
            </a:r>
            <a:r>
              <a:rPr lang="it-IT" sz="1000" dirty="0" smtClean="0">
                <a:latin typeface="Arial"/>
                <a:cs typeface="Arial"/>
              </a:rPr>
              <a:t>Paese;</a:t>
            </a:r>
          </a:p>
          <a:p>
            <a:pPr marL="171450" indent="-171450" eaLnBrk="1" hangingPunct="1">
              <a:buFontTx/>
              <a:buChar char="-"/>
            </a:pPr>
            <a:r>
              <a:rPr lang="it-IT" sz="1000" dirty="0" smtClean="0">
                <a:latin typeface="Arial"/>
                <a:cs typeface="Arial"/>
              </a:rPr>
              <a:t>Tecnologico è</a:t>
            </a:r>
            <a:r>
              <a:rPr lang="it-IT" sz="1000" baseline="0" dirty="0" smtClean="0">
                <a:latin typeface="Arial"/>
                <a:cs typeface="Arial"/>
              </a:rPr>
              <a:t> rappresentato dal </a:t>
            </a:r>
            <a:r>
              <a:rPr lang="it-IT" sz="1000" dirty="0" smtClean="0">
                <a:latin typeface="Arial"/>
                <a:cs typeface="Arial"/>
              </a:rPr>
              <a:t>complesso </a:t>
            </a:r>
            <a:r>
              <a:rPr lang="it-IT" sz="1000" dirty="0">
                <a:latin typeface="Arial"/>
                <a:cs typeface="Arial"/>
              </a:rPr>
              <a:t>delle conoscenze scientifiche e </a:t>
            </a:r>
            <a:r>
              <a:rPr lang="it-IT" sz="1000" dirty="0" smtClean="0">
                <a:latin typeface="Arial"/>
                <a:cs typeface="Arial"/>
              </a:rPr>
              <a:t>tecnologiche</a:t>
            </a:r>
            <a:r>
              <a:rPr lang="it-IT" sz="1000" baseline="0" dirty="0" smtClean="0">
                <a:latin typeface="Arial"/>
                <a:cs typeface="Arial"/>
              </a:rPr>
              <a:t> presenti in dato contesto. Esso può essere letto contemporaneamente come determinante e risultato dell’attività imprenditoriale</a:t>
            </a:r>
            <a:r>
              <a:rPr lang="it-IT" sz="1000" dirty="0" smtClean="0">
                <a:latin typeface="Arial"/>
                <a:cs typeface="Arial"/>
              </a:rPr>
              <a:t>; </a:t>
            </a:r>
          </a:p>
          <a:p>
            <a:pPr marL="171450" indent="-171450" eaLnBrk="1" hangingPunct="1">
              <a:buFontTx/>
              <a:buChar char="-"/>
            </a:pPr>
            <a:r>
              <a:rPr lang="it-IT" sz="1000" dirty="0" smtClean="0">
                <a:latin typeface="Arial"/>
                <a:cs typeface="Arial"/>
              </a:rPr>
              <a:t>Economico, infine, riguarda</a:t>
            </a:r>
            <a:r>
              <a:rPr lang="it-IT" sz="1000" baseline="0" dirty="0" smtClean="0">
                <a:latin typeface="Arial"/>
                <a:cs typeface="Arial"/>
              </a:rPr>
              <a:t> l’organizzazione generale dell’attività economica, ovvero il </a:t>
            </a:r>
            <a:r>
              <a:rPr lang="it-IT" sz="1000" dirty="0" smtClean="0">
                <a:latin typeface="Arial"/>
                <a:cs typeface="Arial"/>
              </a:rPr>
              <a:t>tipo </a:t>
            </a:r>
            <a:r>
              <a:rPr lang="it-IT" sz="1000" dirty="0">
                <a:latin typeface="Arial"/>
                <a:cs typeface="Arial"/>
              </a:rPr>
              <a:t>di modello economico adottato, livelli di </a:t>
            </a:r>
            <a:r>
              <a:rPr lang="it-IT" sz="1000" dirty="0" err="1">
                <a:latin typeface="Arial"/>
                <a:cs typeface="Arial"/>
              </a:rPr>
              <a:t>Pil</a:t>
            </a:r>
            <a:r>
              <a:rPr lang="it-IT" sz="1000" dirty="0">
                <a:latin typeface="Arial"/>
                <a:cs typeface="Arial"/>
              </a:rPr>
              <a:t>, inflazione, </a:t>
            </a:r>
            <a:r>
              <a:rPr lang="it-IT" sz="1000" dirty="0" smtClean="0">
                <a:latin typeface="Arial"/>
                <a:cs typeface="Arial"/>
              </a:rPr>
              <a:t>ecc.</a:t>
            </a:r>
            <a:endParaRPr lang="it-IT" sz="1000" dirty="0">
              <a:latin typeface="Arial"/>
              <a:cs typeface="Arial"/>
            </a:endParaRPr>
          </a:p>
        </p:txBody>
      </p:sp>
      <p:sp>
        <p:nvSpPr>
          <p:cNvPr id="54275"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FF9BBF7E-5C69-F14C-AF7A-9FFB65CC0F35}" type="slidenum">
              <a:rPr lang="it-IT" sz="1200" i="0" smtClean="0">
                <a:solidFill>
                  <a:prstClr val="black"/>
                </a:solidFill>
                <a:latin typeface="Tahoma" charset="0"/>
              </a:rPr>
              <a:pPr eaLnBrk="1" hangingPunct="1">
                <a:defRPr/>
              </a:pPr>
              <a:t>35</a:t>
            </a:fld>
            <a:endParaRPr lang="it-IT" sz="1200" i="0" smtClean="0">
              <a:solidFill>
                <a:prstClr val="black"/>
              </a:solidFill>
              <a:latin typeface="Tahoma" charset="0"/>
            </a:endParaRPr>
          </a:p>
        </p:txBody>
      </p:sp>
    </p:spTree>
    <p:extLst>
      <p:ext uri="{BB962C8B-B14F-4D97-AF65-F5344CB8AC3E}">
        <p14:creationId xmlns:p14="http://schemas.microsoft.com/office/powerpoint/2010/main" val="3018279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immagine diapositiva 1"/>
          <p:cNvSpPr>
            <a:spLocks noGrp="1" noRot="1" noChangeAspect="1"/>
          </p:cNvSpPr>
          <p:nvPr>
            <p:ph type="sldImg"/>
          </p:nvPr>
        </p:nvSpPr>
        <p:spPr>
          <a:ln/>
        </p:spPr>
      </p:sp>
      <p:sp>
        <p:nvSpPr>
          <p:cNvPr id="54274" name="Segnaposto note 2"/>
          <p:cNvSpPr>
            <a:spLocks noGrp="1"/>
          </p:cNvSpPr>
          <p:nvPr>
            <p:ph type="body" idx="1"/>
          </p:nvPr>
        </p:nvSpPr>
        <p:spPr>
          <a:xfrm>
            <a:off x="520963" y="4343400"/>
            <a:ext cx="5812003"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None/>
            </a:pPr>
            <a:r>
              <a:rPr lang="it-IT" sz="1000" dirty="0" smtClean="0">
                <a:latin typeface="Arial"/>
                <a:cs typeface="Arial"/>
              </a:rPr>
              <a:t>Il</a:t>
            </a:r>
            <a:r>
              <a:rPr lang="it-IT" sz="1000" baseline="0" dirty="0" smtClean="0">
                <a:latin typeface="Arial"/>
                <a:cs typeface="Arial"/>
              </a:rPr>
              <a:t> secondo livello di ambiente, che più direttamente condizionale la produzione dell’azienda e da essa viene condizionato, è costituito da quello</a:t>
            </a:r>
            <a:r>
              <a:rPr lang="it-IT" sz="1000" dirty="0" smtClean="0">
                <a:latin typeface="Arial"/>
                <a:cs typeface="Arial"/>
              </a:rPr>
              <a:t> specifico</a:t>
            </a:r>
            <a:r>
              <a:rPr lang="it-IT" sz="1000" dirty="0">
                <a:latin typeface="Arial"/>
                <a:cs typeface="Arial"/>
              </a:rPr>
              <a:t>, ovvero il settore produttivo e i conseguenti mercati di sbocco dell’azienda. </a:t>
            </a:r>
            <a:endParaRPr lang="it-IT" sz="1000" dirty="0" smtClean="0">
              <a:latin typeface="Arial"/>
              <a:cs typeface="Arial"/>
            </a:endParaRPr>
          </a:p>
          <a:p>
            <a:pPr eaLnBrk="1" hangingPunct="1">
              <a:buFontTx/>
              <a:buNone/>
            </a:pPr>
            <a:r>
              <a:rPr lang="it-IT" sz="1000" dirty="0" smtClean="0">
                <a:latin typeface="Arial"/>
                <a:cs typeface="Arial"/>
              </a:rPr>
              <a:t>Quest’ultimo, </a:t>
            </a:r>
            <a:r>
              <a:rPr lang="it-IT" sz="1000" dirty="0">
                <a:latin typeface="Arial"/>
                <a:cs typeface="Arial"/>
              </a:rPr>
              <a:t>a sua volta, è articolato in sub-sistemi che sono definiti dall’interazione di diverse forze competitive. </a:t>
            </a:r>
            <a:endParaRPr lang="it-IT" sz="1000" dirty="0" smtClean="0">
              <a:latin typeface="Arial"/>
              <a:cs typeface="Arial"/>
            </a:endParaRPr>
          </a:p>
          <a:p>
            <a:pPr eaLnBrk="1" hangingPunct="1">
              <a:buFontTx/>
              <a:buNone/>
            </a:pPr>
            <a:r>
              <a:rPr lang="it-IT" sz="1000" dirty="0" smtClean="0">
                <a:latin typeface="Arial"/>
                <a:cs typeface="Arial"/>
              </a:rPr>
              <a:t>Le </a:t>
            </a:r>
            <a:r>
              <a:rPr lang="it-IT" sz="1000" dirty="0">
                <a:latin typeface="Arial"/>
                <a:cs typeface="Arial"/>
              </a:rPr>
              <a:t>principali forze competitive sono rappresentate da fornitori, clienti, imprese concorrenti già presenti nel settore, prodotti e servizi sostitutivi e potenziali nuovi </a:t>
            </a:r>
            <a:r>
              <a:rPr lang="it-IT" sz="1000" dirty="0" smtClean="0">
                <a:latin typeface="Arial"/>
                <a:cs typeface="Arial"/>
              </a:rPr>
              <a:t>clienti (eventuale</a:t>
            </a:r>
            <a:r>
              <a:rPr lang="it-IT" sz="1000" baseline="0" dirty="0" smtClean="0">
                <a:latin typeface="Arial"/>
                <a:cs typeface="Arial"/>
              </a:rPr>
              <a:t> presenza ed entità delle </a:t>
            </a:r>
            <a:r>
              <a:rPr lang="it-IT" sz="1000" dirty="0" smtClean="0">
                <a:latin typeface="Arial"/>
                <a:cs typeface="Arial"/>
              </a:rPr>
              <a:t>barriere all’entrata). </a:t>
            </a:r>
          </a:p>
          <a:p>
            <a:pPr eaLnBrk="1" hangingPunct="1">
              <a:buFontTx/>
              <a:buNone/>
            </a:pPr>
            <a:r>
              <a:rPr lang="it-IT" sz="1000" dirty="0" smtClean="0">
                <a:latin typeface="Arial"/>
                <a:cs typeface="Arial"/>
              </a:rPr>
              <a:t>Queste forze sono quelle che maggiormente</a:t>
            </a:r>
            <a:r>
              <a:rPr lang="it-IT" sz="1000" baseline="0" dirty="0" smtClean="0">
                <a:latin typeface="Arial"/>
                <a:cs typeface="Arial"/>
              </a:rPr>
              <a:t> interagiscono con l’impresa, </a:t>
            </a:r>
            <a:r>
              <a:rPr lang="it-IT" sz="1000" dirty="0" smtClean="0">
                <a:latin typeface="Arial"/>
                <a:cs typeface="Arial"/>
              </a:rPr>
              <a:t>determinando </a:t>
            </a:r>
            <a:r>
              <a:rPr lang="it-IT" sz="1000" dirty="0">
                <a:latin typeface="Arial"/>
                <a:cs typeface="Arial"/>
              </a:rPr>
              <a:t>il livello di competizione del settore e quindi la possibilità dell’impresa di svolgere in modo economico la funzione di produzione per lo scambio di mercato.</a:t>
            </a:r>
          </a:p>
        </p:txBody>
      </p:sp>
      <p:sp>
        <p:nvSpPr>
          <p:cNvPr id="54275"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FF9BBF7E-5C69-F14C-AF7A-9FFB65CC0F35}" type="slidenum">
              <a:rPr lang="it-IT" sz="1200" i="0" smtClean="0">
                <a:solidFill>
                  <a:prstClr val="black"/>
                </a:solidFill>
                <a:latin typeface="Tahoma" charset="0"/>
              </a:rPr>
              <a:pPr eaLnBrk="1" hangingPunct="1">
                <a:defRPr/>
              </a:pPr>
              <a:t>36</a:t>
            </a:fld>
            <a:endParaRPr lang="it-IT" sz="1200" i="0" smtClean="0">
              <a:solidFill>
                <a:prstClr val="black"/>
              </a:solidFill>
              <a:latin typeface="Tahoma" charset="0"/>
            </a:endParaRPr>
          </a:p>
        </p:txBody>
      </p:sp>
    </p:spTree>
    <p:extLst>
      <p:ext uri="{BB962C8B-B14F-4D97-AF65-F5344CB8AC3E}">
        <p14:creationId xmlns:p14="http://schemas.microsoft.com/office/powerpoint/2010/main" val="3971085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defRPr/>
            </a:pPr>
            <a:r>
              <a:rPr lang="it-IT" sz="1000" dirty="0" smtClean="0">
                <a:cs typeface="+mn-cs"/>
              </a:rPr>
              <a:t>Da ora in poi parleremo indifferentemente di azienda o di impresa, sempre con riferimento a quelle di produzione.</a:t>
            </a:r>
          </a:p>
          <a:p>
            <a:pPr eaLnBrk="1" hangingPunct="1">
              <a:defRPr/>
            </a:pPr>
            <a:r>
              <a:rPr lang="it-IT" sz="1000" dirty="0" smtClean="0">
                <a:cs typeface="+mn-cs"/>
              </a:rPr>
              <a:t>Abbiamo già definito la funzione dell’impresa,</a:t>
            </a:r>
            <a:r>
              <a:rPr lang="it-IT" sz="1000" baseline="0" dirty="0" smtClean="0">
                <a:cs typeface="+mn-cs"/>
              </a:rPr>
              <a:t> stabilendo che è</a:t>
            </a:r>
            <a:r>
              <a:rPr lang="it-IT" sz="1000" dirty="0" smtClean="0">
                <a:cs typeface="+mn-cs"/>
              </a:rPr>
              <a:t> lo strumento che l’uomo ha individuato per la produzione economica dei beni/servizi</a:t>
            </a:r>
            <a:r>
              <a:rPr lang="it-IT" sz="1000" baseline="0" dirty="0" smtClean="0">
                <a:cs typeface="+mn-cs"/>
              </a:rPr>
              <a:t> necessari alla soddisfazione dei suoi bisogni</a:t>
            </a:r>
            <a:r>
              <a:rPr lang="it-IT" sz="1000" dirty="0" smtClean="0">
                <a:cs typeface="+mn-cs"/>
              </a:rPr>
              <a:t>.</a:t>
            </a:r>
          </a:p>
          <a:p>
            <a:pPr eaLnBrk="1" hangingPunct="1">
              <a:defRPr/>
            </a:pPr>
            <a:r>
              <a:rPr lang="it-IT" sz="1000" dirty="0" smtClean="0">
                <a:cs typeface="+mn-cs"/>
              </a:rPr>
              <a:t>Dobbiamo ora analizzare come è fatta un’impresa, ossia di quali “ingredienti” abbiamo bisogno per realizzare quello strumento idoneo alla </a:t>
            </a:r>
            <a:r>
              <a:rPr lang="it-IT" sz="1000" i="1" dirty="0" smtClean="0">
                <a:cs typeface="+mn-cs"/>
              </a:rPr>
              <a:t>produzione economica</a:t>
            </a:r>
            <a:r>
              <a:rPr lang="it-IT" sz="1000" dirty="0" smtClean="0">
                <a:cs typeface="+mn-cs"/>
              </a:rPr>
              <a:t>.</a:t>
            </a:r>
            <a:r>
              <a:rPr lang="it-IT" sz="1000" baseline="0" dirty="0" smtClean="0">
                <a:cs typeface="+mn-cs"/>
              </a:rPr>
              <a:t> </a:t>
            </a:r>
            <a:r>
              <a:rPr lang="it-IT" sz="1000" dirty="0" smtClean="0">
                <a:cs typeface="+mn-cs"/>
              </a:rPr>
              <a:t>In altri termini, dobbiamo analizzare </a:t>
            </a:r>
            <a:r>
              <a:rPr lang="it-IT" sz="1000" b="1" dirty="0" smtClean="0">
                <a:cs typeface="+mn-cs"/>
              </a:rPr>
              <a:t>la struttura</a:t>
            </a:r>
            <a:r>
              <a:rPr lang="it-IT" sz="1000" dirty="0" smtClean="0">
                <a:cs typeface="+mn-cs"/>
              </a:rPr>
              <a:t> dell’impresa: </a:t>
            </a:r>
            <a:r>
              <a:rPr lang="it-IT" sz="1000" b="1" dirty="0" smtClean="0">
                <a:cs typeface="+mn-cs"/>
              </a:rPr>
              <a:t>indagine statica</a:t>
            </a:r>
            <a:r>
              <a:rPr lang="it-IT" sz="1000" dirty="0" smtClean="0">
                <a:cs typeface="+mn-cs"/>
              </a:rPr>
              <a:t>.</a:t>
            </a:r>
          </a:p>
        </p:txBody>
      </p:sp>
      <p:sp>
        <p:nvSpPr>
          <p:cNvPr id="4" name="Segnaposto numero diapositiva 3"/>
          <p:cNvSpPr>
            <a:spLocks noGrp="1"/>
          </p:cNvSpPr>
          <p:nvPr>
            <p:ph type="sldNum" sz="quarter" idx="10"/>
          </p:nvPr>
        </p:nvSpPr>
        <p:spPr/>
        <p:txBody>
          <a:bodyPr/>
          <a:lstStyle/>
          <a:p>
            <a:fld id="{6C1644F5-CA25-A94B-A249-F164B6410E0C}" type="slidenum">
              <a:rPr lang="it-IT" smtClean="0"/>
              <a:t>37</a:t>
            </a:fld>
            <a:endParaRPr lang="it-IT"/>
          </a:p>
        </p:txBody>
      </p:sp>
    </p:spTree>
    <p:extLst>
      <p:ext uri="{BB962C8B-B14F-4D97-AF65-F5344CB8AC3E}">
        <p14:creationId xmlns:p14="http://schemas.microsoft.com/office/powerpoint/2010/main" val="2637191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586083" y="4343400"/>
            <a:ext cx="5698043" cy="4114800"/>
          </a:xfrm>
        </p:spPr>
        <p:txBody>
          <a:bodyPr/>
          <a:lstStyle/>
          <a:p>
            <a:pPr eaLnBrk="1" hangingPunct="1">
              <a:defRPr/>
            </a:pPr>
            <a:r>
              <a:rPr lang="it-IT" sz="1000" dirty="0" smtClean="0">
                <a:latin typeface="Arial"/>
                <a:cs typeface="Arial"/>
              </a:rPr>
              <a:t>Pensando ad un’azienda vengono in mente tanti elementi materiali e immateriali, .... tuttavia dobbiamo dare un ordine a questa analisi. </a:t>
            </a:r>
          </a:p>
          <a:p>
            <a:pPr eaLnBrk="1" hangingPunct="1">
              <a:defRPr/>
            </a:pPr>
            <a:r>
              <a:rPr lang="it-IT" sz="1000" dirty="0" smtClean="0">
                <a:latin typeface="Arial"/>
                <a:cs typeface="Arial"/>
              </a:rPr>
              <a:t>Per nascere e funzionare, ovvero per produrre beni e/o servizi, ogni azienda ha bisogno di tre elementi fondamentali: il capitale finanziario, le persone che con le loro idee ed intuizioni costituiscono il capitale intellettuale e la coordinazione tra questi ultimi due elementi in modo da formare un sistema armonico e funzionante destinato a durare nel tempo.</a:t>
            </a:r>
          </a:p>
          <a:p>
            <a:pPr eaLnBrk="1" hangingPunct="1">
              <a:defRPr/>
            </a:pPr>
            <a:r>
              <a:rPr lang="it-IT" sz="1000" dirty="0" smtClean="0">
                <a:latin typeface="Arial"/>
                <a:cs typeface="Arial"/>
              </a:rPr>
              <a:t>Analizzeremo primariamente l’elemento </a:t>
            </a:r>
            <a:r>
              <a:rPr lang="it-IT" sz="1000" b="1" dirty="0" smtClean="0">
                <a:latin typeface="Arial"/>
                <a:cs typeface="Arial"/>
              </a:rPr>
              <a:t>capitale </a:t>
            </a:r>
            <a:r>
              <a:rPr lang="it-IT" sz="1000" baseline="0" dirty="0" smtClean="0">
                <a:latin typeface="Arial"/>
                <a:cs typeface="Arial"/>
              </a:rPr>
              <a:t>e, in particolare, il </a:t>
            </a:r>
            <a:r>
              <a:rPr lang="it-IT" sz="1000" b="1" baseline="0" dirty="0" smtClean="0">
                <a:latin typeface="Arial"/>
                <a:cs typeface="Arial"/>
              </a:rPr>
              <a:t>capitale di funzionamento</a:t>
            </a:r>
            <a:r>
              <a:rPr lang="it-IT" sz="1000" baseline="0" dirty="0" smtClean="0">
                <a:latin typeface="Arial"/>
                <a:cs typeface="Arial"/>
              </a:rPr>
              <a:t>.</a:t>
            </a:r>
            <a:endParaRPr lang="it-IT" sz="1000" dirty="0" smtClean="0">
              <a:latin typeface="Arial"/>
              <a:cs typeface="Arial"/>
            </a:endParaRPr>
          </a:p>
          <a:p>
            <a:pPr eaLnBrk="1" hangingPunct="1">
              <a:defRPr/>
            </a:pPr>
            <a:endParaRPr lang="it-IT" sz="1000" dirty="0" smtClean="0">
              <a:latin typeface="Arial"/>
              <a:cs typeface="Arial"/>
            </a:endParaRPr>
          </a:p>
        </p:txBody>
      </p:sp>
      <p:sp>
        <p:nvSpPr>
          <p:cNvPr id="4" name="Segnaposto numero diapositiva 3"/>
          <p:cNvSpPr>
            <a:spLocks noGrp="1"/>
          </p:cNvSpPr>
          <p:nvPr>
            <p:ph type="sldNum" sz="quarter" idx="5"/>
          </p:nvPr>
        </p:nvSpPr>
        <p:spPr/>
        <p:txBody>
          <a:bodyPr/>
          <a:lstStyle/>
          <a:p>
            <a:pPr>
              <a:defRPr/>
            </a:pPr>
            <a:fld id="{9AC1D9C4-52B3-BF40-A0BC-EBDBD99694BD}" type="slidenum">
              <a:rPr lang="it-IT">
                <a:solidFill>
                  <a:prstClr val="black"/>
                </a:solidFill>
                <a:latin typeface="Calibri"/>
              </a:rPr>
              <a:pPr>
                <a:defRPr/>
              </a:pPr>
              <a:t>38</a:t>
            </a:fld>
            <a:endParaRPr lang="it-IT">
              <a:solidFill>
                <a:prstClr val="black"/>
              </a:solidFill>
              <a:latin typeface="Calibri"/>
            </a:endParaRPr>
          </a:p>
        </p:txBody>
      </p:sp>
    </p:spTree>
    <p:extLst>
      <p:ext uri="{BB962C8B-B14F-4D97-AF65-F5344CB8AC3E}">
        <p14:creationId xmlns:p14="http://schemas.microsoft.com/office/powerpoint/2010/main" val="293410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04BDAC-2975-5F4D-BEFC-55E5D61C7373}" type="slidenum">
              <a:rPr lang="it-IT">
                <a:solidFill>
                  <a:prstClr val="black"/>
                </a:solidFill>
                <a:latin typeface="Calibri"/>
              </a:rPr>
              <a:pPr>
                <a:defRPr/>
              </a:pPr>
              <a:t>8</a:t>
            </a:fld>
            <a:endParaRPr lang="it-IT">
              <a:solidFill>
                <a:prstClr val="black"/>
              </a:solidFill>
              <a:latin typeface="Calibri"/>
            </a:endParaRPr>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0531" name="Rectangle 3"/>
          <p:cNvSpPr>
            <a:spLocks noGrp="1" noChangeArrowheads="1"/>
          </p:cNvSpPr>
          <p:nvPr>
            <p:ph type="body" idx="1"/>
          </p:nvPr>
        </p:nvSpPr>
        <p:spPr>
          <a:xfrm>
            <a:off x="601663" y="4343400"/>
            <a:ext cx="5632450" cy="4800600"/>
          </a:xfrm>
        </p:spPr>
        <p:txBody>
          <a:bodyPr/>
          <a:lstStyle/>
          <a:p>
            <a:pPr eaLnBrk="1" hangingPunct="1"/>
            <a:r>
              <a:rPr lang="it-IT" sz="1000" dirty="0">
                <a:cs typeface="Arial"/>
              </a:rPr>
              <a:t>Nelle imprese individuali il soggetto giuridico è il titolare persona fisica, salvi i casi del minore, dell’interdetto e dell’inabilitato.</a:t>
            </a:r>
          </a:p>
          <a:p>
            <a:pPr eaLnBrk="1" hangingPunct="1"/>
            <a:r>
              <a:rPr lang="it-IT" sz="1000" dirty="0">
                <a:cs typeface="Arial"/>
              </a:rPr>
              <a:t>Nel diritto civile italiano il termine </a:t>
            </a:r>
            <a:r>
              <a:rPr lang="it-IT" sz="1000" b="1" dirty="0">
                <a:cs typeface="Arial"/>
              </a:rPr>
              <a:t>interdetto</a:t>
            </a:r>
            <a:r>
              <a:rPr lang="it-IT" sz="1000" dirty="0">
                <a:cs typeface="Arial"/>
              </a:rPr>
              <a:t> è riferito ad un soggetto maggiorenne nei confronti del quale un tribunale ordinario, anche prima della maggiore età, abbia emesso un provvedimento di interdizione che esclude la capacità di agire. L'interdizione ha effetto immediato dal giorno di pubblicazione della sentenza (art.421) e può essere revocata soltanto su istanza di legittimi richiedenti (art.429) ma non dell'interdetto stesso. L'interdizione è disciplinata dall'art. 414 e seguenti del codice civile che recita: «Il maggiore di età e il minore emancipato, i quali si trovano in condizioni di abituale infermità di mente che li rende incapaci di provvedere ai propri interessi, devono essere interdetti». Il provvedimento stesso è subordinato alla verifica di una infermità di mente abituale che comporti un'incapacità di provvedere ai propri interessi. La sua posizione è equiparata a quella del minore e, al pari di quest'ultimo, è nominato, dal Giudice tutelare, un soggetto che provveda a rappresentare, e quindi sostituire, l'interdetto nella cura dei suoi interessi: il tutore (art. 424, co.1).</a:t>
            </a:r>
          </a:p>
          <a:p>
            <a:pPr eaLnBrk="1" hangingPunct="1"/>
            <a:r>
              <a:rPr lang="it-IT" sz="1000" dirty="0">
                <a:cs typeface="Arial"/>
              </a:rPr>
              <a:t>Diversa è </a:t>
            </a:r>
            <a:r>
              <a:rPr lang="it-IT" sz="1000">
                <a:cs typeface="Arial"/>
              </a:rPr>
              <a:t>la </a:t>
            </a:r>
            <a:r>
              <a:rPr lang="it-IT" sz="1000" smtClean="0">
                <a:cs typeface="Arial"/>
              </a:rPr>
              <a:t>cosiddetta </a:t>
            </a:r>
            <a:r>
              <a:rPr lang="it-IT" sz="1000" b="1" dirty="0">
                <a:cs typeface="Arial"/>
              </a:rPr>
              <a:t>interdizione legale</a:t>
            </a:r>
            <a:r>
              <a:rPr lang="it-IT" sz="1000" dirty="0">
                <a:cs typeface="Arial"/>
              </a:rPr>
              <a:t>, che prescinde dallo stato di infermità e si differenzia per finalità. Si tratta di una pena accessoria per chi sia stato condannato all’ergastolo o alla pena della reclusione per un tempo non inferiore a cinque anni. Si tratta, in questo caso, di legale incapacità di agire che la legge ricollega direttamente alla condanna penale insorgendo automaticamente, senza necessità di instaurare un giudizio; e di uno stato di incapacità stabilito non a protezione dell'interdetto, come nel caso dell’infermo di mente, ma punitivo, per una più intensa punizione del condannato (art. 32 c.p.). Va precisato che l'interdizione legale limita l'incapacità del soggetto ai soli atti a contenuto patrimoniale. </a:t>
            </a:r>
          </a:p>
          <a:p>
            <a:pPr eaLnBrk="1" hangingPunct="1"/>
            <a:r>
              <a:rPr lang="it-IT" sz="1000" dirty="0">
                <a:cs typeface="Arial"/>
              </a:rPr>
              <a:t>L'</a:t>
            </a:r>
            <a:r>
              <a:rPr lang="it-IT" sz="1000" b="1" dirty="0">
                <a:cs typeface="Arial"/>
              </a:rPr>
              <a:t>inabilitazione</a:t>
            </a:r>
            <a:r>
              <a:rPr lang="it-IT" sz="1000" dirty="0">
                <a:cs typeface="Arial"/>
              </a:rPr>
              <a:t> è un istituto del diritto civile che esclude parzialmente il soggetto dalla capacità di agire (esempio: il tossicodipendente o l’alcolista). La differenza rispetto al presupposto dell’interdizione sta solo nella minore gravità dell’infermità, che consente al soggetto di compiere da solo gli atti di ordinaria amministrazione, mentre deve essere assistito da un curatore per gli atti di straordinaria amministrazione. Questi, a differenza del tutore, non è un rappresentate del soggetto, in quanto non lo sostituisce ma lo affianca. Quindi, l’inabilitato può essere soggetto giuridico ma deve operare tramite un curatore</a:t>
            </a:r>
            <a:r>
              <a:rPr lang="it-IT" sz="1000" dirty="0" smtClean="0">
                <a:cs typeface="Arial"/>
              </a:rPr>
              <a:t>.</a:t>
            </a:r>
            <a:endParaRPr lang="it-IT" sz="1000" dirty="0">
              <a:cs typeface="Arial"/>
            </a:endParaRPr>
          </a:p>
        </p:txBody>
      </p:sp>
    </p:spTree>
    <p:extLst>
      <p:ext uri="{BB962C8B-B14F-4D97-AF65-F5344CB8AC3E}">
        <p14:creationId xmlns:p14="http://schemas.microsoft.com/office/powerpoint/2010/main" val="59023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D80998-30E9-4744-BC7B-F6A8B8958E34}" type="slidenum">
              <a:rPr lang="it-IT">
                <a:solidFill>
                  <a:prstClr val="black"/>
                </a:solidFill>
                <a:latin typeface="Calibri"/>
              </a:rPr>
              <a:pPr>
                <a:defRPr/>
              </a:pPr>
              <a:t>9</a:t>
            </a:fld>
            <a:endParaRPr lang="it-IT">
              <a:solidFill>
                <a:prstClr val="black"/>
              </a:solidFill>
              <a:latin typeface="Calibri"/>
            </a:endParaRPr>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1075" name="Rectangle 3"/>
          <p:cNvSpPr>
            <a:spLocks noGrp="1" noChangeArrowheads="1"/>
          </p:cNvSpPr>
          <p:nvPr>
            <p:ph type="body" idx="1"/>
          </p:nvPr>
        </p:nvSpPr>
        <p:spPr/>
        <p:txBody>
          <a:bodyPr/>
          <a:lstStyle/>
          <a:p>
            <a:pPr eaLnBrk="1">
              <a:defRPr/>
            </a:pPr>
            <a:r>
              <a:rPr lang="it-IT" sz="1000" i="1" dirty="0" smtClean="0">
                <a:cs typeface="Arial"/>
              </a:rPr>
              <a:t>Il termine “SOGGETTO</a:t>
            </a:r>
            <a:r>
              <a:rPr lang="it-IT" sz="1000" i="1" baseline="0" dirty="0" smtClean="0">
                <a:cs typeface="Arial"/>
              </a:rPr>
              <a:t> ECONOMICO”</a:t>
            </a:r>
            <a:r>
              <a:rPr lang="it-IT" sz="1000" i="1" dirty="0" smtClean="0">
                <a:cs typeface="Arial"/>
              </a:rPr>
              <a:t> è impiegato per designare </a:t>
            </a:r>
            <a:r>
              <a:rPr lang="it-IT" sz="1000" b="1" i="1" dirty="0" smtClean="0">
                <a:cs typeface="Arial"/>
              </a:rPr>
              <a:t>chi</a:t>
            </a:r>
            <a:r>
              <a:rPr lang="it-IT" sz="1000" i="1" dirty="0" smtClean="0">
                <a:cs typeface="Arial"/>
              </a:rPr>
              <a:t> ha il controllo della azienda, in sintesi </a:t>
            </a:r>
            <a:r>
              <a:rPr lang="it-IT" sz="1000" b="1" i="1" dirty="0" smtClean="0">
                <a:cs typeface="Arial"/>
              </a:rPr>
              <a:t>chi comanda, chi esprime il potere volitivo.</a:t>
            </a:r>
            <a:endParaRPr lang="it-IT" sz="1000" dirty="0" smtClean="0">
              <a:cs typeface="Arial"/>
            </a:endParaRPr>
          </a:p>
          <a:p>
            <a:pPr eaLnBrk="1">
              <a:defRPr/>
            </a:pPr>
            <a:r>
              <a:rPr lang="it-IT" sz="1000" dirty="0" smtClean="0">
                <a:cs typeface="Arial"/>
              </a:rPr>
              <a:t>L’aspetto è fondamentale in quanto detenere il controllo significa poter determinare tutte le più importanti scelte dell’azienda (</a:t>
            </a:r>
            <a:r>
              <a:rPr lang="it-IT" sz="1000" i="1" dirty="0" smtClean="0">
                <a:cs typeface="Arial"/>
              </a:rPr>
              <a:t>ad</a:t>
            </a:r>
            <a:r>
              <a:rPr lang="it-IT" sz="1000" i="1" baseline="0" dirty="0" smtClean="0">
                <a:cs typeface="Arial"/>
              </a:rPr>
              <a:t> esempio,</a:t>
            </a:r>
            <a:r>
              <a:rPr lang="it-IT" sz="1000" i="1" dirty="0" smtClean="0">
                <a:cs typeface="Arial"/>
              </a:rPr>
              <a:t> cosa produrre e come, dove vendere e come, ecc.)</a:t>
            </a:r>
            <a:endParaRPr lang="it-IT" sz="1000" dirty="0" smtClean="0">
              <a:cs typeface="Arial"/>
            </a:endParaRPr>
          </a:p>
          <a:p>
            <a:pPr eaLnBrk="1">
              <a:defRPr/>
            </a:pPr>
            <a:r>
              <a:rPr lang="it-IT" sz="1000" dirty="0" smtClean="0">
                <a:cs typeface="Arial"/>
              </a:rPr>
              <a:t>Concretamente, come individuare il soggetto economico?</a:t>
            </a:r>
          </a:p>
          <a:p>
            <a:pPr eaLnBrk="1">
              <a:defRPr/>
            </a:pPr>
            <a:r>
              <a:rPr lang="it-IT" sz="1000" b="1" i="1" dirty="0" smtClean="0">
                <a:cs typeface="Arial"/>
              </a:rPr>
              <a:t>In prima approssimazione</a:t>
            </a:r>
            <a:r>
              <a:rPr lang="it-IT" sz="1000" dirty="0" smtClean="0">
                <a:cs typeface="Arial"/>
              </a:rPr>
              <a:t>, possiamo pensare che ha diritto di comandare in azienda chi si assume la responsabilità giuridica degli atti compiuti. In altre</a:t>
            </a:r>
            <a:r>
              <a:rPr lang="it-IT" sz="1000" baseline="0" dirty="0" smtClean="0">
                <a:cs typeface="Arial"/>
              </a:rPr>
              <a:t> parole, l</a:t>
            </a:r>
            <a:r>
              <a:rPr lang="it-IT" sz="1000" dirty="0" smtClean="0">
                <a:cs typeface="Arial"/>
              </a:rPr>
              <a:t>’assunzione di responsabilità legittimerebbe il soggetto a compiere le scelte di fondo. Pertanto:</a:t>
            </a:r>
          </a:p>
          <a:p>
            <a:pPr marL="171450" indent="-171450" eaLnBrk="1">
              <a:buFontTx/>
              <a:buChar char="-"/>
              <a:defRPr/>
            </a:pPr>
            <a:r>
              <a:rPr lang="it-IT" sz="1000" dirty="0" smtClean="0">
                <a:cs typeface="Arial"/>
              </a:rPr>
              <a:t>nelle </a:t>
            </a:r>
            <a:r>
              <a:rPr lang="it-IT" sz="1000" b="1" dirty="0" smtClean="0">
                <a:cs typeface="Arial"/>
              </a:rPr>
              <a:t>imprese individuali</a:t>
            </a:r>
            <a:r>
              <a:rPr lang="it-IT" sz="1000" dirty="0" smtClean="0">
                <a:cs typeface="Arial"/>
              </a:rPr>
              <a:t> il soggetto economico è il titolare, ossia soggetto giuridico ed economico convivono nello stesso soggetto; </a:t>
            </a:r>
          </a:p>
          <a:p>
            <a:pPr marL="171450" indent="-171450" eaLnBrk="1">
              <a:buFontTx/>
              <a:buChar char="-"/>
              <a:defRPr/>
            </a:pPr>
            <a:r>
              <a:rPr lang="it-IT" sz="1000" dirty="0" smtClean="0">
                <a:cs typeface="Arial"/>
              </a:rPr>
              <a:t>nelle</a:t>
            </a:r>
            <a:r>
              <a:rPr lang="it-IT" sz="1000" b="1" dirty="0" smtClean="0">
                <a:cs typeface="Arial"/>
              </a:rPr>
              <a:t> società</a:t>
            </a:r>
            <a:r>
              <a:rPr lang="it-IT" sz="1000" dirty="0" smtClean="0">
                <a:cs typeface="Arial"/>
              </a:rPr>
              <a:t> il soggetto economico si identifica con i soci,</a:t>
            </a:r>
            <a:r>
              <a:rPr lang="it-IT" sz="1000" baseline="0" dirty="0" smtClean="0">
                <a:cs typeface="Arial"/>
              </a:rPr>
              <a:t> poiché </a:t>
            </a:r>
            <a:r>
              <a:rPr lang="it-IT" sz="1000" dirty="0" smtClean="0">
                <a:cs typeface="Arial"/>
              </a:rPr>
              <a:t>questi ultimi conferiscono la base patrimoniale della società e, quindi, risentono direttamente dei risultati positivi o negativi dell’azienda. </a:t>
            </a:r>
          </a:p>
        </p:txBody>
      </p:sp>
    </p:spTree>
    <p:extLst>
      <p:ext uri="{BB962C8B-B14F-4D97-AF65-F5344CB8AC3E}">
        <p14:creationId xmlns:p14="http://schemas.microsoft.com/office/powerpoint/2010/main" val="385758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452B98-B292-D64E-8AAD-9CD419B4900A}" type="slidenum">
              <a:rPr lang="it-IT">
                <a:solidFill>
                  <a:prstClr val="black"/>
                </a:solidFill>
                <a:latin typeface="Calibri"/>
              </a:rPr>
              <a:pPr>
                <a:defRPr/>
              </a:pPr>
              <a:t>10</a:t>
            </a:fld>
            <a:endParaRPr lang="it-IT">
              <a:solidFill>
                <a:prstClr val="black"/>
              </a:solidFill>
              <a:latin typeface="Calibri"/>
            </a:endParaRPr>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a:xfrm>
            <a:off x="586083" y="4343400"/>
            <a:ext cx="5763163" cy="4114800"/>
          </a:xfrm>
        </p:spPr>
        <p:txBody>
          <a:bodyPr/>
          <a:lstStyle/>
          <a:p>
            <a:pPr eaLnBrk="1">
              <a:defRPr/>
            </a:pPr>
            <a:r>
              <a:rPr lang="it-IT" sz="1000" dirty="0" smtClean="0">
                <a:cs typeface="Arial"/>
              </a:rPr>
              <a:t>Pertanto: nelle </a:t>
            </a:r>
            <a:r>
              <a:rPr lang="it-IT" sz="1000" b="1" i="1" dirty="0" smtClean="0">
                <a:cs typeface="Arial"/>
              </a:rPr>
              <a:t>società di persone </a:t>
            </a:r>
            <a:r>
              <a:rPr lang="it-IT" sz="1000" dirty="0" smtClean="0">
                <a:cs typeface="Arial"/>
              </a:rPr>
              <a:t>vi è una sostanziale coincidenza tra soggetto giuridico ed economico, mentre nelle </a:t>
            </a:r>
            <a:r>
              <a:rPr lang="it-IT" sz="1000" b="1" i="1" dirty="0" smtClean="0">
                <a:cs typeface="Arial"/>
              </a:rPr>
              <a:t>società di capitali</a:t>
            </a:r>
            <a:r>
              <a:rPr lang="it-IT" sz="1000" dirty="0" smtClean="0">
                <a:cs typeface="Arial"/>
              </a:rPr>
              <a:t> vi è una netta</a:t>
            </a:r>
            <a:r>
              <a:rPr lang="it-IT" sz="1000" b="1" i="1" dirty="0" smtClean="0">
                <a:cs typeface="Arial"/>
              </a:rPr>
              <a:t> </a:t>
            </a:r>
            <a:r>
              <a:rPr lang="it-IT" sz="1000" dirty="0" smtClean="0">
                <a:cs typeface="Arial"/>
              </a:rPr>
              <a:t>separazione, in quanto:</a:t>
            </a:r>
          </a:p>
          <a:p>
            <a:pPr marL="171450" indent="-171450" eaLnBrk="1">
              <a:buFontTx/>
              <a:buChar char="-"/>
              <a:defRPr/>
            </a:pPr>
            <a:r>
              <a:rPr lang="it-IT" sz="1000" dirty="0" err="1" smtClean="0">
                <a:cs typeface="Arial"/>
              </a:rPr>
              <a:t>sogg</a:t>
            </a:r>
            <a:r>
              <a:rPr lang="it-IT" sz="1000" dirty="0" smtClean="0">
                <a:cs typeface="Arial"/>
              </a:rPr>
              <a:t>. giuridico = SOCIETA’; </a:t>
            </a:r>
          </a:p>
          <a:p>
            <a:pPr marL="171450" indent="-171450" eaLnBrk="1">
              <a:buFontTx/>
              <a:buChar char="-"/>
              <a:defRPr/>
            </a:pPr>
            <a:r>
              <a:rPr lang="it-IT" sz="1000" dirty="0" err="1" smtClean="0">
                <a:cs typeface="Arial"/>
              </a:rPr>
              <a:t>sogg</a:t>
            </a:r>
            <a:r>
              <a:rPr lang="it-IT" sz="1000" dirty="0" smtClean="0">
                <a:cs typeface="Arial"/>
              </a:rPr>
              <a:t>. economico = SOCI.</a:t>
            </a:r>
          </a:p>
        </p:txBody>
      </p:sp>
    </p:spTree>
    <p:extLst>
      <p:ext uri="{BB962C8B-B14F-4D97-AF65-F5344CB8AC3E}">
        <p14:creationId xmlns:p14="http://schemas.microsoft.com/office/powerpoint/2010/main" val="149857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8F81B5-64BE-E64D-9699-11A0FD7649A1}" type="slidenum">
              <a:rPr lang="it-IT">
                <a:solidFill>
                  <a:prstClr val="black"/>
                </a:solidFill>
                <a:latin typeface="Calibri"/>
              </a:rPr>
              <a:pPr>
                <a:defRPr/>
              </a:pPr>
              <a:t>11</a:t>
            </a:fld>
            <a:endParaRPr lang="it-IT">
              <a:solidFill>
                <a:prstClr val="black"/>
              </a:solidFill>
              <a:latin typeface="Calibri"/>
            </a:endParaRPr>
          </a:p>
        </p:txBody>
      </p:sp>
      <p:sp>
        <p:nvSpPr>
          <p:cNvPr id="133122" name="Rectangle 2"/>
          <p:cNvSpPr>
            <a:spLocks noGrp="1" noRot="1" noChangeAspect="1" noChangeArrowheads="1" noTextEdit="1"/>
          </p:cNvSpPr>
          <p:nvPr>
            <p:ph type="sldImg"/>
          </p:nvPr>
        </p:nvSpPr>
        <p:spPr>
          <a:xfrm>
            <a:off x="1585913" y="300038"/>
            <a:ext cx="3800475" cy="2851150"/>
          </a:xfrm>
          <a:ln/>
          <a:extLs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a:xfrm>
            <a:off x="0" y="3251335"/>
            <a:ext cx="6858000" cy="5738021"/>
          </a:xfrm>
        </p:spPr>
        <p:txBody>
          <a:bodyPr/>
          <a:lstStyle/>
          <a:p>
            <a:pPr eaLnBrk="1">
              <a:defRPr/>
            </a:pPr>
            <a:r>
              <a:rPr lang="it-IT" sz="1000" dirty="0" smtClean="0">
                <a:cs typeface="Arial"/>
              </a:rPr>
              <a:t>L’argomento deve tuttavia essere approfondito, in quanto le conclusioni raggiunte sono riferite solo alla parte più superficiale del problema. Ciò che abbiamo individuato è solo il </a:t>
            </a:r>
            <a:r>
              <a:rPr lang="it-IT" sz="1000" b="1" dirty="0" smtClean="0">
                <a:cs typeface="Arial"/>
              </a:rPr>
              <a:t>SOGGETTO ECONOMICO IN SENSO AMPIO</a:t>
            </a:r>
            <a:r>
              <a:rPr lang="it-IT" sz="1000" b="0" dirty="0" smtClean="0">
                <a:cs typeface="Arial"/>
              </a:rPr>
              <a:t>.</a:t>
            </a:r>
            <a:r>
              <a:rPr lang="it-IT" sz="1000" dirty="0" smtClean="0">
                <a:cs typeface="Arial"/>
              </a:rPr>
              <a:t> In effetti, è necessario distinguere tra</a:t>
            </a:r>
            <a:r>
              <a:rPr lang="it-IT" sz="1000" baseline="0" dirty="0" smtClean="0">
                <a:cs typeface="Arial"/>
              </a:rPr>
              <a:t> la</a:t>
            </a:r>
            <a:r>
              <a:rPr lang="it-IT" sz="1000" dirty="0" smtClean="0">
                <a:cs typeface="Arial"/>
              </a:rPr>
              <a:t> astratta possibilità di controllare l’azienda (SE in senso ampio = tutti i soci)</a:t>
            </a:r>
            <a:r>
              <a:rPr lang="it-IT" sz="1000" baseline="0" dirty="0" smtClean="0">
                <a:cs typeface="Arial"/>
              </a:rPr>
              <a:t> e la</a:t>
            </a:r>
            <a:r>
              <a:rPr lang="it-IT" sz="1000" dirty="0" smtClean="0">
                <a:cs typeface="Arial"/>
              </a:rPr>
              <a:t> concreta manifestazione del controllo (SE in senso stretto).</a:t>
            </a:r>
            <a:r>
              <a:rPr lang="it-IT" sz="1000" baseline="0" dirty="0" smtClean="0">
                <a:cs typeface="Arial"/>
              </a:rPr>
              <a:t> </a:t>
            </a:r>
            <a:r>
              <a:rPr lang="it-IT" sz="1000" dirty="0" smtClean="0">
                <a:cs typeface="Arial"/>
              </a:rPr>
              <a:t>Questa distinzione nasce dal fatto che non tutti i soci hanno lo stesso peso: esso è, da un lato, proporzionale ai conferimenti effettuati e, dall’altro, dipendente dalle caratteristiche di fondo del tipo di società (di persone o di capitali).</a:t>
            </a:r>
            <a:endParaRPr lang="it-IT" sz="1000" b="1" dirty="0" smtClean="0">
              <a:cs typeface="Arial"/>
            </a:endParaRPr>
          </a:p>
          <a:p>
            <a:pPr eaLnBrk="1">
              <a:defRPr/>
            </a:pPr>
            <a:r>
              <a:rPr lang="it-IT" sz="1000" b="1" dirty="0" smtClean="0">
                <a:cs typeface="Arial"/>
              </a:rPr>
              <a:t>Società di persone</a:t>
            </a:r>
            <a:r>
              <a:rPr lang="it-IT" sz="1000" b="1" i="1" dirty="0" smtClean="0">
                <a:cs typeface="Arial"/>
              </a:rPr>
              <a:t>: </a:t>
            </a:r>
            <a:r>
              <a:rPr lang="it-IT" sz="1000" dirty="0" smtClean="0">
                <a:cs typeface="Arial"/>
              </a:rPr>
              <a:t>chi è socio ha automaticamente il potere di amministrare. L’amministrazione spetta ad ogni socio disgiuntamente, salvo patto contrario. In altri termini, i soci potrebbero prevedere che per certi atti amministrativi di rilievo vi deve essere l’accordo tra tutti i soci.</a:t>
            </a:r>
          </a:p>
          <a:p>
            <a:pPr eaLnBrk="1">
              <a:defRPr/>
            </a:pPr>
            <a:r>
              <a:rPr lang="it-IT" sz="1000" dirty="0" smtClean="0">
                <a:cs typeface="Arial"/>
              </a:rPr>
              <a:t>Tenuto conto delle due categorie di soci della SAS, dobbiamo apportare una correzione ad una affermazione precedente: il potere di amministrare spetta ai soci “illimitatamente responsabili”,</a:t>
            </a:r>
            <a:r>
              <a:rPr lang="it-IT" sz="1000" baseline="0" dirty="0" smtClean="0">
                <a:cs typeface="Arial"/>
              </a:rPr>
              <a:t> vale a dire agli accomandatari</a:t>
            </a:r>
            <a:r>
              <a:rPr lang="it-IT" sz="1000" dirty="0" smtClean="0">
                <a:cs typeface="Arial"/>
              </a:rPr>
              <a:t>.</a:t>
            </a:r>
          </a:p>
          <a:p>
            <a:pPr eaLnBrk="1">
              <a:defRPr/>
            </a:pPr>
            <a:r>
              <a:rPr lang="it-IT" sz="1000" i="0" dirty="0" smtClean="0">
                <a:cs typeface="Arial"/>
              </a:rPr>
              <a:t>Stanti le sue caratteristiche, la </a:t>
            </a:r>
            <a:r>
              <a:rPr lang="it-IT" sz="1000" b="1" i="0" dirty="0" smtClean="0">
                <a:cs typeface="Arial"/>
              </a:rPr>
              <a:t>SNC</a:t>
            </a:r>
            <a:r>
              <a:rPr lang="it-IT" sz="1000" i="0" dirty="0" smtClean="0">
                <a:cs typeface="Arial"/>
              </a:rPr>
              <a:t> presuppone un rapporto di stretta fiducia tra i soci, cosicché, di solito,</a:t>
            </a:r>
            <a:r>
              <a:rPr lang="it-IT" sz="1000" i="0" baseline="0" dirty="0" smtClean="0">
                <a:cs typeface="Arial"/>
              </a:rPr>
              <a:t> le SNC</a:t>
            </a:r>
            <a:r>
              <a:rPr lang="it-IT" sz="1000" i="0" dirty="0" smtClean="0">
                <a:cs typeface="Arial"/>
              </a:rPr>
              <a:t> si costituiscono tra </a:t>
            </a:r>
            <a:r>
              <a:rPr lang="it-IT" sz="1000" b="1" i="0" dirty="0" smtClean="0">
                <a:cs typeface="Arial"/>
              </a:rPr>
              <a:t>pochi soci</a:t>
            </a:r>
            <a:r>
              <a:rPr lang="it-IT" sz="1000" i="0" dirty="0" smtClean="0">
                <a:cs typeface="Arial"/>
              </a:rPr>
              <a:t>, frequentemente fra persone della stessa famiglia o comunque strettamente legate da forti rapporti fiduciari.</a:t>
            </a:r>
            <a:r>
              <a:rPr lang="it-IT" sz="1000" i="0" baseline="0" dirty="0" smtClean="0">
                <a:cs typeface="Arial"/>
              </a:rPr>
              <a:t> </a:t>
            </a:r>
            <a:r>
              <a:rPr lang="it-IT" sz="1000" dirty="0" smtClean="0">
                <a:cs typeface="Arial"/>
              </a:rPr>
              <a:t>Pertanto, </a:t>
            </a:r>
            <a:r>
              <a:rPr lang="it-IT" sz="1000" b="1" dirty="0" smtClean="0">
                <a:cs typeface="Arial"/>
              </a:rPr>
              <a:t>SE in senso stretto = SOCI</a:t>
            </a:r>
            <a:endParaRPr lang="it-IT" sz="1000" dirty="0" smtClean="0">
              <a:cs typeface="Arial"/>
            </a:endParaRPr>
          </a:p>
          <a:p>
            <a:pPr eaLnBrk="1">
              <a:defRPr/>
            </a:pPr>
            <a:r>
              <a:rPr lang="it-IT" sz="1000" i="0" dirty="0" smtClean="0">
                <a:cs typeface="Arial"/>
              </a:rPr>
              <a:t>Per le </a:t>
            </a:r>
            <a:r>
              <a:rPr lang="it-IT" sz="1000" b="1" i="0" dirty="0" smtClean="0">
                <a:cs typeface="Arial"/>
              </a:rPr>
              <a:t>SAS</a:t>
            </a:r>
            <a:r>
              <a:rPr lang="it-IT" sz="1000" i="0" dirty="0" smtClean="0">
                <a:cs typeface="Arial"/>
              </a:rPr>
              <a:t> bisogna notare che il soggetto giuridico è costituito soltanto dagli accomandatari, poiché soltanto loro sono amministratori e agiscono in nome e per conto della società. Quindi, nelle SAS</a:t>
            </a:r>
            <a:r>
              <a:rPr lang="it-IT" sz="1000" i="0" baseline="0" dirty="0" smtClean="0">
                <a:cs typeface="Arial"/>
              </a:rPr>
              <a:t> </a:t>
            </a:r>
            <a:r>
              <a:rPr lang="it-IT" sz="1000" i="0" baseline="0" dirty="0" smtClean="0">
                <a:cs typeface="Arial"/>
                <a:sym typeface="Wingdings"/>
              </a:rPr>
              <a:t> </a:t>
            </a:r>
            <a:r>
              <a:rPr lang="it-IT" sz="1000" i="0" dirty="0" smtClean="0">
                <a:cs typeface="Arial"/>
              </a:rPr>
              <a:t>SG = accomandatari.</a:t>
            </a:r>
          </a:p>
          <a:p>
            <a:pPr eaLnBrk="1">
              <a:defRPr/>
            </a:pPr>
            <a:r>
              <a:rPr lang="it-IT" sz="1000" b="1" dirty="0" smtClean="0">
                <a:cs typeface="Arial"/>
              </a:rPr>
              <a:t>Società di capitali: </a:t>
            </a:r>
            <a:r>
              <a:rPr lang="it-IT" sz="1000" dirty="0" smtClean="0">
                <a:cs typeface="Arial"/>
              </a:rPr>
              <a:t>Il potere di amministrare è disgiunto dalla qualità di socio, quindi l’amministrazione della società può essere affidata anche a persone non socie. In conseguenza delle caratteristiche delineate e, soprattutto, in quanto persona giuridica, la SPA necessità di organi che ne assicurino il corretto funzionamento. Questi organi sono:</a:t>
            </a:r>
          </a:p>
          <a:p>
            <a:pPr eaLnBrk="1">
              <a:defRPr/>
            </a:pPr>
            <a:r>
              <a:rPr lang="it-IT" sz="1000" b="1" dirty="0" smtClean="0">
                <a:cs typeface="Arial"/>
              </a:rPr>
              <a:t>Amministratori</a:t>
            </a:r>
            <a:r>
              <a:rPr lang="it-IT" sz="1000" dirty="0" smtClean="0">
                <a:cs typeface="Arial"/>
              </a:rPr>
              <a:t>: ai quali è affidata la gestione dell’attività economica della società. Il numero degli amministratori è indicato nell’atto costitutivo: un solo amministratore (amministratore unico) oppure più amministratori (consiglio di amministrazione). </a:t>
            </a:r>
          </a:p>
          <a:p>
            <a:pPr eaLnBrk="1">
              <a:defRPr/>
            </a:pPr>
            <a:r>
              <a:rPr lang="it-IT" sz="1000" dirty="0" smtClean="0">
                <a:cs typeface="Arial"/>
              </a:rPr>
              <a:t>La nomina è effettuata dall’assemblea dei soci</a:t>
            </a:r>
            <a:r>
              <a:rPr lang="it-IT" sz="1000" baseline="0" dirty="0" smtClean="0">
                <a:cs typeface="Arial"/>
              </a:rPr>
              <a:t> </a:t>
            </a:r>
            <a:r>
              <a:rPr lang="it-IT" sz="1000" dirty="0" smtClean="0">
                <a:cs typeface="Arial"/>
              </a:rPr>
              <a:t>e possono essere nominati amministratori sia soci che non soci. Inoltre,</a:t>
            </a:r>
            <a:r>
              <a:rPr lang="it-IT" sz="1000" baseline="0" dirty="0" smtClean="0">
                <a:cs typeface="Arial"/>
              </a:rPr>
              <a:t> g</a:t>
            </a:r>
            <a:r>
              <a:rPr lang="it-IT" sz="1000" dirty="0" smtClean="0">
                <a:cs typeface="Arial"/>
              </a:rPr>
              <a:t>razie</a:t>
            </a:r>
            <a:r>
              <a:rPr lang="it-IT" sz="1000" baseline="0" dirty="0" smtClean="0">
                <a:cs typeface="Arial"/>
              </a:rPr>
              <a:t> al </a:t>
            </a:r>
            <a:r>
              <a:rPr lang="it-IT" sz="1000" dirty="0" smtClean="0">
                <a:cs typeface="Arial"/>
              </a:rPr>
              <a:t>decreto Bersani sulla competitività, a partire dal 2006 è possibile nominare amministratori anche persone giuridiche (ad</a:t>
            </a:r>
            <a:r>
              <a:rPr lang="it-IT" sz="1000" baseline="0" dirty="0" smtClean="0">
                <a:cs typeface="Arial"/>
              </a:rPr>
              <a:t> e</a:t>
            </a:r>
            <a:r>
              <a:rPr lang="it-IT" sz="1000" dirty="0" smtClean="0">
                <a:cs typeface="Arial"/>
              </a:rPr>
              <a:t>sempio, una </a:t>
            </a:r>
            <a:r>
              <a:rPr lang="it-IT" sz="1000" dirty="0" err="1" smtClean="0">
                <a:cs typeface="Arial"/>
              </a:rPr>
              <a:t>Srl</a:t>
            </a:r>
            <a:r>
              <a:rPr lang="it-IT" sz="1000" dirty="0" smtClean="0">
                <a:cs typeface="Arial"/>
              </a:rPr>
              <a:t> nominata amministratore unico di una </a:t>
            </a:r>
            <a:r>
              <a:rPr lang="it-IT" sz="1000" dirty="0" err="1" smtClean="0">
                <a:cs typeface="Arial"/>
              </a:rPr>
              <a:t>SpA</a:t>
            </a:r>
            <a:r>
              <a:rPr lang="it-IT" sz="1000" dirty="0" smtClean="0">
                <a:cs typeface="Arial"/>
              </a:rPr>
              <a:t>).</a:t>
            </a:r>
          </a:p>
          <a:p>
            <a:pPr eaLnBrk="1">
              <a:defRPr/>
            </a:pPr>
            <a:r>
              <a:rPr lang="it-IT" sz="1000" b="1" dirty="0" smtClean="0">
                <a:cs typeface="Arial"/>
              </a:rPr>
              <a:t>Assemblea dei soci</a:t>
            </a:r>
            <a:r>
              <a:rPr lang="it-IT" sz="1000" dirty="0" smtClean="0">
                <a:cs typeface="Arial"/>
              </a:rPr>
              <a:t> (azionisti): è l’organo deliberativo, chiamato a prendere le decisioni fondamentali, prima fra tutti la nomina e la revoca degli amministratori. Caratteristica fondamentale è che le deliberazioni sono prese a maggioranza di voti: maggioranza assoluta del capitale o maggioranza assoluta dei presenti in assemblea, a seconda che trattasi di assemblea ordinaria o straordinaria, I o II convocazione. Da</a:t>
            </a:r>
            <a:r>
              <a:rPr lang="it-IT" sz="1000" baseline="0" dirty="0" smtClean="0">
                <a:cs typeface="Arial"/>
              </a:rPr>
              <a:t> qui il diverso peso che possono assumere i soci e dunque il ruolo più o meno rilevante che assumono nelle decisioni aziendali</a:t>
            </a:r>
            <a:endParaRPr lang="it-IT" sz="1000" dirty="0" smtClean="0">
              <a:cs typeface="Arial"/>
            </a:endParaRPr>
          </a:p>
          <a:p>
            <a:pPr eaLnBrk="1">
              <a:defRPr/>
            </a:pPr>
            <a:r>
              <a:rPr lang="it-IT" sz="1000" b="1" dirty="0" smtClean="0">
                <a:cs typeface="Arial"/>
              </a:rPr>
              <a:t>Capitale di maggioranza: </a:t>
            </a:r>
            <a:r>
              <a:rPr lang="it-IT" sz="1000" b="1" i="1" dirty="0" smtClean="0">
                <a:cs typeface="Arial"/>
              </a:rPr>
              <a:t>socio o gruppo di soci che dispongono della maggioranza assoluta del capitale sociale – (controllo di diritto)</a:t>
            </a:r>
            <a:endParaRPr lang="it-IT" sz="1000" dirty="0" smtClean="0">
              <a:cs typeface="Arial"/>
            </a:endParaRPr>
          </a:p>
          <a:p>
            <a:pPr eaLnBrk="1">
              <a:defRPr/>
            </a:pPr>
            <a:r>
              <a:rPr lang="it-IT" sz="1000" b="1" dirty="0" smtClean="0">
                <a:cs typeface="Arial"/>
              </a:rPr>
              <a:t>SE in senso stretto = capitale di maggioranza</a:t>
            </a:r>
            <a:endParaRPr lang="it-IT" sz="1000" dirty="0" smtClean="0">
              <a:cs typeface="Arial"/>
            </a:endParaRPr>
          </a:p>
          <a:p>
            <a:pPr eaLnBrk="1">
              <a:defRPr/>
            </a:pPr>
            <a:r>
              <a:rPr lang="it-IT" sz="1000" dirty="0" smtClean="0">
                <a:cs typeface="Arial"/>
              </a:rPr>
              <a:t>Questo vale quando tutti i soci partecipano alle decisioni che riguardano l’azienda. Tuttavia,</a:t>
            </a:r>
            <a:r>
              <a:rPr lang="it-IT" sz="1000" baseline="0" dirty="0" smtClean="0">
                <a:cs typeface="Arial"/>
              </a:rPr>
              <a:t> m</a:t>
            </a:r>
            <a:r>
              <a:rPr lang="it-IT" sz="1000" dirty="0" smtClean="0">
                <a:cs typeface="Arial"/>
              </a:rPr>
              <a:t>olti soci</a:t>
            </a:r>
            <a:r>
              <a:rPr lang="it-IT" sz="1000" baseline="0" dirty="0" smtClean="0">
                <a:cs typeface="Arial"/>
              </a:rPr>
              <a:t> </a:t>
            </a:r>
            <a:r>
              <a:rPr lang="it-IT" sz="1000" dirty="0" smtClean="0">
                <a:cs typeface="Arial"/>
              </a:rPr>
              <a:t>per varie ragioni non partecipano alla</a:t>
            </a:r>
            <a:r>
              <a:rPr lang="it-IT" sz="1000" baseline="0" dirty="0" smtClean="0">
                <a:cs typeface="Arial"/>
              </a:rPr>
              <a:t> vita societaria</a:t>
            </a:r>
            <a:r>
              <a:rPr lang="it-IT" sz="1000" dirty="0" smtClean="0">
                <a:cs typeface="Arial"/>
              </a:rPr>
              <a:t>, cosicché le decisioni possono essere prese da coloro che non dispongono della maggioranza del capitale ma solo di una sua quota rilevante.</a:t>
            </a:r>
          </a:p>
          <a:p>
            <a:pPr eaLnBrk="1">
              <a:defRPr/>
            </a:pPr>
            <a:r>
              <a:rPr lang="it-IT" sz="1000" b="1" dirty="0" smtClean="0">
                <a:cs typeface="Arial"/>
              </a:rPr>
              <a:t>Capitale di comando = socio o gruppo di soci che, pur non disponendo della maggioranza assoluta del capitale, rappresentano una quota consistente e, stante l’assenza degli altri soci, hanno di fatto il controllo dell’assemblea – (</a:t>
            </a:r>
            <a:r>
              <a:rPr lang="it-IT" sz="1000" b="1" i="1" dirty="0" smtClean="0">
                <a:cs typeface="Arial"/>
              </a:rPr>
              <a:t>controllo di fatto</a:t>
            </a:r>
            <a:r>
              <a:rPr lang="it-IT" sz="1000" b="1" dirty="0" smtClean="0">
                <a:cs typeface="Arial"/>
              </a:rPr>
              <a:t>).</a:t>
            </a:r>
            <a:endParaRPr lang="it-IT" sz="1000" dirty="0" smtClean="0">
              <a:cs typeface="Arial"/>
            </a:endParaRPr>
          </a:p>
          <a:p>
            <a:pPr eaLnBrk="1">
              <a:defRPr/>
            </a:pPr>
            <a:r>
              <a:rPr lang="it-IT" sz="1000" b="1" dirty="0" smtClean="0">
                <a:cs typeface="Arial"/>
              </a:rPr>
              <a:t>SE in senso stretto = capitale di comando.</a:t>
            </a:r>
            <a:endParaRPr lang="it-IT" sz="1000" dirty="0" smtClean="0">
              <a:cs typeface="Arial"/>
            </a:endParaRPr>
          </a:p>
        </p:txBody>
      </p:sp>
    </p:spTree>
    <p:extLst>
      <p:ext uri="{BB962C8B-B14F-4D97-AF65-F5344CB8AC3E}">
        <p14:creationId xmlns:p14="http://schemas.microsoft.com/office/powerpoint/2010/main" val="314936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88248D-3E1B-4B4A-9111-D2AE299D5EC0}" type="slidenum">
              <a:rPr lang="it-IT">
                <a:solidFill>
                  <a:prstClr val="black"/>
                </a:solidFill>
                <a:latin typeface="Calibri"/>
              </a:rPr>
              <a:pPr>
                <a:defRPr/>
              </a:pPr>
              <a:t>12</a:t>
            </a:fld>
            <a:endParaRPr lang="it-IT">
              <a:solidFill>
                <a:prstClr val="black"/>
              </a:solidFill>
              <a:latin typeface="Calibri"/>
            </a:endParaRPr>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1555" name="Rectangle 3"/>
          <p:cNvSpPr>
            <a:spLocks noGrp="1" noChangeArrowheads="1"/>
          </p:cNvSpPr>
          <p:nvPr>
            <p:ph type="body" idx="1"/>
          </p:nvPr>
        </p:nvSpPr>
        <p:spPr>
          <a:xfrm>
            <a:off x="914400" y="4343400"/>
            <a:ext cx="5029200" cy="4545013"/>
          </a:xfrm>
        </p:spPr>
        <p:txBody>
          <a:bodyPr/>
          <a:lstStyle/>
          <a:p>
            <a:pPr eaLnBrk="1">
              <a:defRPr/>
            </a:pPr>
            <a:r>
              <a:rPr lang="it-IT" sz="1000" dirty="0" smtClean="0">
                <a:cs typeface="Arial"/>
              </a:rPr>
              <a:t>In situazioni estreme – ad</a:t>
            </a:r>
            <a:r>
              <a:rPr lang="it-IT" sz="1000" baseline="0" dirty="0" smtClean="0">
                <a:cs typeface="Arial"/>
              </a:rPr>
              <a:t> esempio, nelle</a:t>
            </a:r>
            <a:r>
              <a:rPr lang="it-IT" sz="1000" dirty="0" smtClean="0">
                <a:cs typeface="Arial"/>
              </a:rPr>
              <a:t> public company statunitensi – il capitale dell’azienda è frazionato tra moltissimi soci che detengono quote irrilevanti</a:t>
            </a:r>
            <a:r>
              <a:rPr lang="it-IT" sz="1000" baseline="0" dirty="0" smtClean="0">
                <a:cs typeface="Arial"/>
              </a:rPr>
              <a:t> del capitale</a:t>
            </a:r>
            <a:r>
              <a:rPr lang="it-IT" sz="1000" dirty="0" smtClean="0">
                <a:cs typeface="Arial"/>
              </a:rPr>
              <a:t>. Ogni singolo socio quindi conta pochissimo,</a:t>
            </a:r>
            <a:r>
              <a:rPr lang="it-IT" sz="1000" baseline="0" dirty="0" smtClean="0">
                <a:cs typeface="Arial"/>
              </a:rPr>
              <a:t> perciò</a:t>
            </a:r>
            <a:r>
              <a:rPr lang="it-IT" sz="1000" dirty="0" smtClean="0">
                <a:cs typeface="Arial"/>
              </a:rPr>
              <a:t> l’amministrazione dell’azienda è affidata a </a:t>
            </a:r>
            <a:r>
              <a:rPr lang="it-IT" sz="1000" b="1" dirty="0" smtClean="0">
                <a:cs typeface="Arial"/>
              </a:rPr>
              <a:t>manager</a:t>
            </a:r>
            <a:r>
              <a:rPr lang="it-IT" sz="1000" b="1" baseline="0" dirty="0" smtClean="0">
                <a:cs typeface="Arial"/>
              </a:rPr>
              <a:t> o</a:t>
            </a:r>
            <a:r>
              <a:rPr lang="it-IT" sz="1000" b="1" dirty="0" smtClean="0">
                <a:cs typeface="Arial"/>
              </a:rPr>
              <a:t> dirigenti,</a:t>
            </a:r>
            <a:r>
              <a:rPr lang="it-IT" sz="1000" dirty="0" smtClean="0">
                <a:cs typeface="Arial"/>
              </a:rPr>
              <a:t> cioè soggetti altamente specializzati. </a:t>
            </a:r>
          </a:p>
          <a:p>
            <a:pPr eaLnBrk="1">
              <a:defRPr/>
            </a:pPr>
            <a:r>
              <a:rPr lang="it-IT" sz="1000" dirty="0" smtClean="0">
                <a:cs typeface="Arial"/>
              </a:rPr>
              <a:t>In questo</a:t>
            </a:r>
            <a:r>
              <a:rPr lang="it-IT" sz="1000" baseline="0" dirty="0" smtClean="0">
                <a:cs typeface="Arial"/>
              </a:rPr>
              <a:t> caso, i</a:t>
            </a:r>
            <a:r>
              <a:rPr lang="it-IT" sz="1000" dirty="0" smtClean="0">
                <a:cs typeface="Arial"/>
              </a:rPr>
              <a:t> manager identificano il vero SE in senso stretto</a:t>
            </a:r>
            <a:r>
              <a:rPr lang="it-IT" sz="1000" baseline="0" dirty="0" smtClean="0">
                <a:cs typeface="Arial"/>
              </a:rPr>
              <a:t> e s</a:t>
            </a:r>
            <a:r>
              <a:rPr lang="it-IT" sz="1000" dirty="0" smtClean="0">
                <a:cs typeface="Arial"/>
              </a:rPr>
              <a:t>i realizza un fenomeno particolare: la </a:t>
            </a:r>
            <a:r>
              <a:rPr lang="it-IT" sz="1000" b="1" i="1" dirty="0" smtClean="0">
                <a:cs typeface="Arial"/>
              </a:rPr>
              <a:t>separazione tra proprietà e controllo.</a:t>
            </a:r>
            <a:endParaRPr lang="it-IT" sz="1000" b="0" i="0" dirty="0" smtClean="0">
              <a:cs typeface="Arial"/>
            </a:endParaRPr>
          </a:p>
          <a:p>
            <a:pPr eaLnBrk="1">
              <a:defRPr/>
            </a:pPr>
            <a:endParaRPr lang="it-IT" sz="1000" dirty="0" smtClean="0">
              <a:cs typeface="Arial"/>
            </a:endParaRPr>
          </a:p>
          <a:p>
            <a:pPr eaLnBrk="1">
              <a:defRPr/>
            </a:pPr>
            <a:r>
              <a:rPr lang="it-IT" sz="1000" dirty="0" smtClean="0">
                <a:cs typeface="Arial"/>
              </a:rPr>
              <a:t>La separazione tra proprietà e manager presenta: </a:t>
            </a:r>
          </a:p>
          <a:p>
            <a:pPr eaLnBrk="1">
              <a:defRPr/>
            </a:pPr>
            <a:r>
              <a:rPr lang="it-IT" sz="1000" b="1" i="1" dirty="0" smtClean="0">
                <a:cs typeface="Arial"/>
              </a:rPr>
              <a:t>VANTAGGI</a:t>
            </a:r>
            <a:endParaRPr lang="it-IT" sz="1000" dirty="0" smtClean="0">
              <a:cs typeface="Arial"/>
            </a:endParaRPr>
          </a:p>
          <a:p>
            <a:pPr marL="171450" indent="-171450" eaLnBrk="1">
              <a:buFontTx/>
              <a:buChar char="-"/>
              <a:defRPr/>
            </a:pPr>
            <a:r>
              <a:rPr lang="it-IT" sz="1000" dirty="0" smtClean="0">
                <a:cs typeface="Arial"/>
              </a:rPr>
              <a:t>si consente al piccolo risparmiatore di partecipare al capitale di grandi aziende, offrendo quindi interessanti alternative di investimento;</a:t>
            </a:r>
          </a:p>
          <a:p>
            <a:pPr marL="171450" indent="-171450" eaLnBrk="1">
              <a:buFontTx/>
              <a:buChar char="-"/>
              <a:defRPr/>
            </a:pPr>
            <a:r>
              <a:rPr lang="it-IT" sz="1000" dirty="0" smtClean="0">
                <a:cs typeface="Arial"/>
              </a:rPr>
              <a:t>non si costringe il piccolo risparmiatore ad assumersi compiti amministrativi e imprenditoriali.</a:t>
            </a:r>
          </a:p>
          <a:p>
            <a:pPr eaLnBrk="1">
              <a:defRPr/>
            </a:pPr>
            <a:r>
              <a:rPr lang="it-IT" sz="1000" dirty="0" smtClean="0">
                <a:cs typeface="Arial"/>
              </a:rPr>
              <a:t> </a:t>
            </a:r>
          </a:p>
          <a:p>
            <a:pPr eaLnBrk="1">
              <a:defRPr/>
            </a:pPr>
            <a:r>
              <a:rPr lang="it-IT" sz="1000" b="1" i="1" dirty="0" smtClean="0">
                <a:cs typeface="Arial"/>
              </a:rPr>
              <a:t>SVANTAGGI</a:t>
            </a:r>
            <a:endParaRPr lang="it-IT" sz="1000" dirty="0" smtClean="0">
              <a:cs typeface="Arial"/>
            </a:endParaRPr>
          </a:p>
          <a:p>
            <a:pPr marL="171450" indent="-171450" eaLnBrk="1">
              <a:buFontTx/>
              <a:buChar char="-"/>
              <a:defRPr/>
            </a:pPr>
            <a:r>
              <a:rPr lang="it-IT" sz="1000" dirty="0" smtClean="0">
                <a:cs typeface="Arial"/>
              </a:rPr>
              <a:t>i manager sono dipendenti. Essi hanno il controllo e la direzione della società, ma di fatto non si assumono i rischi patrimoniali connessi all’andamento dell’impresa. Se l’azienda fallisce, penalizzata è la proprietà (I casi recenti negli USA: ENRON – WORLDCOM).</a:t>
            </a:r>
          </a:p>
          <a:p>
            <a:pPr marL="171450" indent="-171450" eaLnBrk="1">
              <a:buFontTx/>
              <a:buChar char="-"/>
              <a:defRPr/>
            </a:pPr>
            <a:r>
              <a:rPr lang="it-IT" sz="1000" dirty="0" smtClean="0">
                <a:cs typeface="Arial"/>
              </a:rPr>
              <a:t>i manager potrebbero gestire l’impresa per un proprio tornaconto personale e non a vantaggio della proprietà (talvolta il loro comportamento più che indirizzarsi al guadagno della società, che si tradurrebbe in vantaggi per la proprietà, si indirizza verso la crescita dimensionale. Una società più grande appaga maggiormente le aspettative di potere e di grandezza dei manager).</a:t>
            </a:r>
          </a:p>
        </p:txBody>
      </p:sp>
    </p:spTree>
    <p:extLst>
      <p:ext uri="{BB962C8B-B14F-4D97-AF65-F5344CB8AC3E}">
        <p14:creationId xmlns:p14="http://schemas.microsoft.com/office/powerpoint/2010/main" val="152480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a:xfrm>
            <a:off x="1579563" y="268288"/>
            <a:ext cx="3648075" cy="2735262"/>
          </a:xfrm>
          <a:ln/>
        </p:spPr>
      </p:sp>
      <p:sp>
        <p:nvSpPr>
          <p:cNvPr id="48130" name="Segnaposto note 2"/>
          <p:cNvSpPr>
            <a:spLocks noGrp="1"/>
          </p:cNvSpPr>
          <p:nvPr>
            <p:ph type="body" idx="1"/>
          </p:nvPr>
        </p:nvSpPr>
        <p:spPr>
          <a:xfrm>
            <a:off x="133350" y="3421054"/>
            <a:ext cx="6551613" cy="511033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b="0" dirty="0" smtClean="0">
              <a:latin typeface="Arial"/>
              <a:cs typeface="Arial"/>
            </a:endParaRPr>
          </a:p>
        </p:txBody>
      </p:sp>
      <p:sp>
        <p:nvSpPr>
          <p:cNvPr id="48131"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23" eaLnBrk="0" hangingPunct="0">
              <a:defRPr sz="2200" i="1">
                <a:solidFill>
                  <a:schemeClr val="tx1"/>
                </a:solidFill>
                <a:latin typeface="Arial Narrow" charset="0"/>
                <a:ea typeface="ＭＳ Ｐゴシック" charset="0"/>
                <a:cs typeface="ＭＳ Ｐゴシック" charset="0"/>
              </a:defRPr>
            </a:lvl1pPr>
            <a:lvl2pPr marL="685817" indent="-263776" defTabSz="914423" eaLnBrk="0" hangingPunct="0">
              <a:defRPr sz="2200" i="1">
                <a:solidFill>
                  <a:schemeClr val="tx1"/>
                </a:solidFill>
                <a:latin typeface="Arial Narrow" charset="0"/>
                <a:ea typeface="ＭＳ Ｐゴシック" charset="0"/>
              </a:defRPr>
            </a:lvl2pPr>
            <a:lvl3pPr marL="1055103" indent="-211021" defTabSz="914423" eaLnBrk="0" hangingPunct="0">
              <a:defRPr sz="2200" i="1">
                <a:solidFill>
                  <a:schemeClr val="tx1"/>
                </a:solidFill>
                <a:latin typeface="Arial Narrow" charset="0"/>
                <a:ea typeface="ＭＳ Ｐゴシック" charset="0"/>
              </a:defRPr>
            </a:lvl3pPr>
            <a:lvl4pPr marL="1477145" indent="-211021" defTabSz="914423" eaLnBrk="0" hangingPunct="0">
              <a:defRPr sz="2200" i="1">
                <a:solidFill>
                  <a:schemeClr val="tx1"/>
                </a:solidFill>
                <a:latin typeface="Arial Narrow" charset="0"/>
                <a:ea typeface="ＭＳ Ｐゴシック" charset="0"/>
              </a:defRPr>
            </a:lvl4pPr>
            <a:lvl5pPr marL="1899186" indent="-211021" defTabSz="914423" eaLnBrk="0" hangingPunct="0">
              <a:defRPr sz="2200" i="1">
                <a:solidFill>
                  <a:schemeClr val="tx1"/>
                </a:solidFill>
                <a:latin typeface="Arial Narrow" charset="0"/>
                <a:ea typeface="ＭＳ Ｐゴシック" charset="0"/>
              </a:defRPr>
            </a:lvl5pPr>
            <a:lvl6pPr marL="2321227" indent="-211021" defTabSz="914423" eaLnBrk="0" fontAlgn="base" hangingPunct="0">
              <a:spcBef>
                <a:spcPct val="0"/>
              </a:spcBef>
              <a:spcAft>
                <a:spcPct val="0"/>
              </a:spcAft>
              <a:defRPr sz="2200" i="1">
                <a:solidFill>
                  <a:schemeClr val="tx1"/>
                </a:solidFill>
                <a:latin typeface="Arial Narrow" charset="0"/>
                <a:ea typeface="ＭＳ Ｐゴシック" charset="0"/>
              </a:defRPr>
            </a:lvl6pPr>
            <a:lvl7pPr marL="2743269" indent="-211021" defTabSz="914423" eaLnBrk="0" fontAlgn="base" hangingPunct="0">
              <a:spcBef>
                <a:spcPct val="0"/>
              </a:spcBef>
              <a:spcAft>
                <a:spcPct val="0"/>
              </a:spcAft>
              <a:defRPr sz="2200" i="1">
                <a:solidFill>
                  <a:schemeClr val="tx1"/>
                </a:solidFill>
                <a:latin typeface="Arial Narrow" charset="0"/>
                <a:ea typeface="ＭＳ Ｐゴシック" charset="0"/>
              </a:defRPr>
            </a:lvl7pPr>
            <a:lvl8pPr marL="3165310" indent="-211021" defTabSz="914423" eaLnBrk="0" fontAlgn="base" hangingPunct="0">
              <a:spcBef>
                <a:spcPct val="0"/>
              </a:spcBef>
              <a:spcAft>
                <a:spcPct val="0"/>
              </a:spcAft>
              <a:defRPr sz="2200" i="1">
                <a:solidFill>
                  <a:schemeClr val="tx1"/>
                </a:solidFill>
                <a:latin typeface="Arial Narrow" charset="0"/>
                <a:ea typeface="ＭＳ Ｐゴシック" charset="0"/>
              </a:defRPr>
            </a:lvl8pPr>
            <a:lvl9pPr marL="3587351" indent="-211021" defTabSz="91442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E1B06FA1-5499-6249-A76D-4CE2EF52360C}" type="slidenum">
              <a:rPr lang="it-IT" sz="1200" i="0" smtClean="0">
                <a:solidFill>
                  <a:prstClr val="black"/>
                </a:solidFill>
                <a:latin typeface="Tahoma" charset="0"/>
              </a:rPr>
              <a:pPr eaLnBrk="1" hangingPunct="1">
                <a:defRPr/>
              </a:pPr>
              <a:t>13</a:t>
            </a:fld>
            <a:endParaRPr lang="it-IT" sz="1200" i="0" smtClean="0">
              <a:solidFill>
                <a:prstClr val="black"/>
              </a:solidFill>
              <a:latin typeface="Tahoma" charset="0"/>
            </a:endParaRPr>
          </a:p>
        </p:txBody>
      </p:sp>
    </p:spTree>
    <p:extLst>
      <p:ext uri="{BB962C8B-B14F-4D97-AF65-F5344CB8AC3E}">
        <p14:creationId xmlns:p14="http://schemas.microsoft.com/office/powerpoint/2010/main" val="5909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99E8D13-7EF1-4B2C-9531-E47E1D29BCB5}" type="datetime1">
              <a:rPr lang="it-IT" smtClean="0"/>
              <a:t>07/02/2019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6931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B0C44F-55AB-4C68-8B5A-ED560CA73659}" type="datetime1">
              <a:rPr lang="it-IT" smtClean="0"/>
              <a:t>07/02/2019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199747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4173941-932C-40BF-8E16-711094B126B6}" type="datetime1">
              <a:rPr lang="it-IT" smtClean="0"/>
              <a:t>07/02/2019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3908906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7999"/>
            <a:ext cx="7543800" cy="1450976"/>
          </a:xfrm>
        </p:spPr>
        <p:txBody>
          <a:bodyPr anchor="b"/>
          <a:lstStyle>
            <a:lvl1pPr algn="ctr">
              <a:defRPr sz="3600" baseline="0">
                <a:ln>
                  <a:noFill/>
                </a:ln>
                <a:solidFill>
                  <a:schemeClr val="tx2"/>
                </a:solidFill>
              </a:defRPr>
            </a:lvl1pPr>
          </a:lstStyle>
          <a:p>
            <a:r>
              <a:rPr lang="it-IT" dirty="0" smtClean="0"/>
              <a:t>Fare clic per inserire il titolo</a:t>
            </a:r>
            <a:endParaRPr lang="en-US" dirty="0"/>
          </a:p>
        </p:txBody>
      </p:sp>
      <p:sp>
        <p:nvSpPr>
          <p:cNvPr id="3" name="Subtitle 2"/>
          <p:cNvSpPr>
            <a:spLocks noGrp="1"/>
          </p:cNvSpPr>
          <p:nvPr>
            <p:ph type="subTitle" idx="1"/>
          </p:nvPr>
        </p:nvSpPr>
        <p:spPr>
          <a:xfrm>
            <a:off x="3016131" y="4572000"/>
            <a:ext cx="3016132" cy="637338"/>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E7C60A-33B0-45B9-8236-A8A3835E77D4}" type="datetime1">
              <a:rPr lang="it-IT" smtClean="0">
                <a:latin typeface="Calibri"/>
              </a:rPr>
              <a:t>07/02/2019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8" name="Subtitle 2"/>
          <p:cNvSpPr txBox="1">
            <a:spLocks/>
          </p:cNvSpPr>
          <p:nvPr userDrawn="1"/>
        </p:nvSpPr>
        <p:spPr>
          <a:xfrm>
            <a:off x="685800" y="33618"/>
            <a:ext cx="7543799" cy="200078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Clr>
                <a:srgbClr val="073779"/>
              </a:buClr>
            </a:pPr>
            <a:r>
              <a:rPr lang="it-IT" sz="3600" b="1" dirty="0" smtClean="0">
                <a:solidFill>
                  <a:srgbClr val="073779"/>
                </a:solidFill>
                <a:latin typeface="Cambria"/>
              </a:rPr>
              <a:t>Corso di </a:t>
            </a:r>
          </a:p>
          <a:p>
            <a:pPr algn="ctr">
              <a:buClr>
                <a:srgbClr val="073779"/>
              </a:buClr>
            </a:pPr>
            <a:r>
              <a:rPr lang="it-IT" sz="3600" b="1" dirty="0" smtClean="0">
                <a:solidFill>
                  <a:srgbClr val="073779"/>
                </a:solidFill>
                <a:latin typeface="Cambria"/>
              </a:rPr>
              <a:t>Economia Aziendale</a:t>
            </a:r>
          </a:p>
          <a:p>
            <a:pPr algn="ctr">
              <a:buClr>
                <a:srgbClr val="073779"/>
              </a:buClr>
            </a:pPr>
            <a:r>
              <a:rPr lang="it-IT" sz="2800" b="1" i="1" dirty="0" smtClean="0">
                <a:solidFill>
                  <a:srgbClr val="073779"/>
                </a:solidFill>
                <a:latin typeface="Cambria"/>
              </a:rPr>
              <a:t>Scuola di Scienze della Salute Umana</a:t>
            </a:r>
          </a:p>
          <a:p>
            <a:pPr algn="ctr">
              <a:buClr>
                <a:srgbClr val="073779"/>
              </a:buClr>
            </a:pPr>
            <a:r>
              <a:rPr lang="it-IT" sz="2200" i="1" dirty="0" smtClean="0">
                <a:solidFill>
                  <a:srgbClr val="073779"/>
                </a:solidFill>
                <a:latin typeface="Cambria"/>
              </a:rPr>
              <a:t>A.A. 2017/2018</a:t>
            </a:r>
          </a:p>
          <a:p>
            <a:pPr algn="ctr">
              <a:buClr>
                <a:srgbClr val="073779"/>
              </a:buClr>
            </a:pPr>
            <a:endParaRPr lang="it-IT" sz="2400" b="1" i="1" dirty="0" smtClean="0">
              <a:solidFill>
                <a:srgbClr val="073779"/>
              </a:solidFill>
              <a:latin typeface="Cambria"/>
            </a:endParaRPr>
          </a:p>
        </p:txBody>
      </p:sp>
    </p:spTree>
    <p:extLst>
      <p:ext uri="{BB962C8B-B14F-4D97-AF65-F5344CB8AC3E}">
        <p14:creationId xmlns:p14="http://schemas.microsoft.com/office/powerpoint/2010/main" val="10805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B60F176-D22C-4932-BC3B-3D7E82A35BA7}" type="datetime1">
              <a:rPr lang="it-IT" smtClean="0">
                <a:latin typeface="Calibri"/>
              </a:rPr>
              <a:t>07/02/2019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181397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0195CEFE-C8D9-4610-B564-66C93828D6B6}" type="datetime1">
              <a:rPr lang="it-IT" smtClean="0">
                <a:latin typeface="Calibri"/>
              </a:rPr>
              <a:t>07/02/2019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377328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Fare clic per modificare stile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E1A6B4D-B5B3-487B-A4A9-B20228FEE749}" type="datetime1">
              <a:rPr lang="it-IT" smtClean="0">
                <a:latin typeface="Calibri"/>
              </a:rPr>
              <a:t>07/02/2019</a:t>
            </a:fld>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4001854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6A0DC9D7-0667-4D77-844C-B29D431C3197}" type="datetime1">
              <a:rPr lang="it-IT" smtClean="0">
                <a:latin typeface="Calibri"/>
              </a:rPr>
              <a:t>07/02/2019</a:t>
            </a:fld>
            <a:endParaRPr lang="it-IT">
              <a:latin typeface="Calibri"/>
            </a:endParaRPr>
          </a:p>
        </p:txBody>
      </p:sp>
      <p:sp>
        <p:nvSpPr>
          <p:cNvPr id="8" name="Footer Placeholder 7"/>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9" name="Slide Number Placeholder 8"/>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0278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36E286C5-6BC1-48CA-9D75-395B24A89C12}" type="datetime1">
              <a:rPr lang="it-IT" smtClean="0">
                <a:latin typeface="Calibri"/>
              </a:rPr>
              <a:t>07/02/2019</a:t>
            </a:fld>
            <a:endParaRPr lang="it-IT">
              <a:latin typeface="Calibri"/>
            </a:endParaRPr>
          </a:p>
        </p:txBody>
      </p:sp>
      <p:sp>
        <p:nvSpPr>
          <p:cNvPr id="4" name="Footer Placeholder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lide Number Placeholder 4"/>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487933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98FE1-471C-44F3-A0BB-1248383235A3}" type="datetime1">
              <a:rPr lang="it-IT" smtClean="0">
                <a:latin typeface="Calibri"/>
              </a:rPr>
              <a:t>07/02/2019</a:t>
            </a:fld>
            <a:endParaRPr lang="it-IT">
              <a:latin typeface="Calibri"/>
            </a:endParaRPr>
          </a:p>
        </p:txBody>
      </p:sp>
      <p:sp>
        <p:nvSpPr>
          <p:cNvPr id="3" name="Footer Placeholder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lide Number Placeholder 3"/>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264383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B98185C-4BB4-44CA-9E9A-329A2AC521DB}" type="datetime1">
              <a:rPr lang="it-IT" smtClean="0">
                <a:latin typeface="Calibri"/>
              </a:rPr>
              <a:t>07/02/2019</a:t>
            </a:fld>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42121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255CA4-4FBD-42FF-8157-4E48905E479A}" type="datetime1">
              <a:rPr lang="it-IT" smtClean="0"/>
              <a:t>07/02/2019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568031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7"/>
          <p:cNvSpPr>
            <a:spLocks noGrp="1"/>
          </p:cNvSpPr>
          <p:nvPr>
            <p:ph type="dt" sz="half" idx="10"/>
          </p:nvPr>
        </p:nvSpPr>
        <p:spPr/>
        <p:txBody>
          <a:bodyPr/>
          <a:lstStyle/>
          <a:p>
            <a:fld id="{F9995022-A196-4ECF-83D6-1117B1182EAA}" type="datetime1">
              <a:rPr lang="it-IT" smtClean="0">
                <a:latin typeface="Calibri"/>
              </a:rPr>
              <a:t>07/02/2019</a:t>
            </a:fld>
            <a:endParaRPr lang="it-IT">
              <a:latin typeface="Calibri"/>
            </a:endParaRPr>
          </a:p>
        </p:txBody>
      </p:sp>
      <p:sp>
        <p:nvSpPr>
          <p:cNvPr id="9" name="Slide Number Placeholder 8"/>
          <p:cNvSpPr>
            <a:spLocks noGrp="1"/>
          </p:cNvSpPr>
          <p:nvPr>
            <p:ph type="sldNum" sz="quarter" idx="11"/>
          </p:nvPr>
        </p:nvSpPr>
        <p:spPr/>
        <p:txBody>
          <a:bodyPr/>
          <a:lstStyle/>
          <a:p>
            <a:fld id="{6F7AA945-76CB-D84C-9264-6FE1FA9D39BC}" type="slidenum">
              <a:rPr lang="it-IT" smtClean="0">
                <a:latin typeface="Calibri"/>
              </a:rPr>
              <a:pPr/>
              <a:t>‹N›</a:t>
            </a:fld>
            <a:endParaRPr lang="it-IT">
              <a:latin typeface="Calibri"/>
            </a:endParaRPr>
          </a:p>
        </p:txBody>
      </p:sp>
      <p:sp>
        <p:nvSpPr>
          <p:cNvPr id="10" name="Footer Placeholder 9"/>
          <p:cNvSpPr>
            <a:spLocks noGrp="1"/>
          </p:cNvSpPr>
          <p:nvPr>
            <p:ph type="ftr" sz="quarter" idx="12"/>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665776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F83BCC8-C91F-4617-A379-F4A5AFF400F1}" type="datetime1">
              <a:rPr lang="it-IT" smtClean="0">
                <a:latin typeface="Calibri"/>
              </a:rPr>
              <a:t>07/02/2019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716576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BC3D38C-F46F-470C-8AFC-12CCE0C6ECC2}" type="datetime1">
              <a:rPr lang="it-IT" smtClean="0">
                <a:latin typeface="Calibri"/>
              </a:rPr>
              <a:t>07/02/2019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747463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50938" y="617538"/>
            <a:ext cx="7793037" cy="1143000"/>
          </a:xfrm>
        </p:spPr>
        <p:txBody>
          <a:bodyPr/>
          <a:lstStyle/>
          <a:p>
            <a:r>
              <a:rPr lang="it-IT" smtClean="0"/>
              <a:t>Fare clic per modificare stile</a:t>
            </a:r>
            <a:endParaRPr lang="it-IT"/>
          </a:p>
        </p:txBody>
      </p:sp>
      <p:sp>
        <p:nvSpPr>
          <p:cNvPr id="3" name="Segnaposto tabella 2"/>
          <p:cNvSpPr>
            <a:spLocks noGrp="1"/>
          </p:cNvSpPr>
          <p:nvPr>
            <p:ph type="tbl" idx="1"/>
          </p:nvPr>
        </p:nvSpPr>
        <p:spPr>
          <a:xfrm>
            <a:off x="1182688" y="2017713"/>
            <a:ext cx="7772400" cy="4114800"/>
          </a:xfrm>
        </p:spPr>
        <p:txBody>
          <a:bodyPr/>
          <a:lstStyle/>
          <a:p>
            <a:pPr lvl="0"/>
            <a:endParaRPr lang="it-IT" noProof="0" smtClean="0"/>
          </a:p>
        </p:txBody>
      </p:sp>
      <p:sp>
        <p:nvSpPr>
          <p:cNvPr id="4" name="Rectangle 11"/>
          <p:cNvSpPr>
            <a:spLocks noGrp="1" noChangeArrowheads="1"/>
          </p:cNvSpPr>
          <p:nvPr>
            <p:ph type="dt" sz="half" idx="10"/>
          </p:nvPr>
        </p:nvSpPr>
        <p:spPr>
          <a:ln/>
        </p:spPr>
        <p:txBody>
          <a:bodyPr/>
          <a:lstStyle>
            <a:lvl1pPr>
              <a:defRPr/>
            </a:lvl1pPr>
          </a:lstStyle>
          <a:p>
            <a:pPr>
              <a:defRPr/>
            </a:pPr>
            <a:fld id="{C86E3A9E-09FA-41B2-8530-8A3E5A66F0CF}" type="datetime1">
              <a:rPr lang="it-IT" smtClean="0">
                <a:latin typeface="Calibri"/>
              </a:rPr>
              <a:t>07/02/2019</a:t>
            </a:fld>
            <a:endParaRPr lang="it-IT">
              <a:latin typeface="Calibri"/>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it-IT" smtClean="0">
                <a:solidFill>
                  <a:prstClr val="white"/>
                </a:solidFill>
                <a:latin typeface="Calibri"/>
              </a:rPr>
              <a:t>Maria Lucetta Russotto</a:t>
            </a:r>
            <a:endParaRPr lang="it-IT">
              <a:solidFill>
                <a:prstClr val="white"/>
              </a:solidFill>
              <a:latin typeface="Calibri"/>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CA0B508-FE6B-CC43-A96E-B90245C3C5AE}" type="slidenum">
              <a:rPr lang="it-IT">
                <a:latin typeface="Calibri"/>
              </a:rPr>
              <a:pPr>
                <a:defRPr/>
              </a:pPr>
              <a:t>‹N›</a:t>
            </a:fld>
            <a:endParaRPr lang="it-IT">
              <a:latin typeface="Calibri"/>
            </a:endParaRPr>
          </a:p>
        </p:txBody>
      </p:sp>
    </p:spTree>
    <p:extLst>
      <p:ext uri="{BB962C8B-B14F-4D97-AF65-F5344CB8AC3E}">
        <p14:creationId xmlns:p14="http://schemas.microsoft.com/office/powerpoint/2010/main" val="313397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613E139-F80C-4656-A04D-742DEABAF21D}" type="datetime1">
              <a:rPr lang="it-IT" smtClean="0"/>
              <a:t>07/02/2019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97751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AD0C411-6F78-4D35-9DB2-544A0BEAB3C8}" type="datetime1">
              <a:rPr lang="it-IT" smtClean="0"/>
              <a:t>07/02/2019</a:t>
            </a:fld>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291910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66D6B7F-FE49-4D38-837B-544D120E1333}" type="datetime1">
              <a:rPr lang="it-IT" smtClean="0"/>
              <a:t>07/02/2019</a:t>
            </a:fld>
            <a:endParaRPr lang="it-IT"/>
          </a:p>
        </p:txBody>
      </p:sp>
      <p:sp>
        <p:nvSpPr>
          <p:cNvPr id="8" name="Segnaposto piè di pagina 7"/>
          <p:cNvSpPr>
            <a:spLocks noGrp="1"/>
          </p:cNvSpPr>
          <p:nvPr>
            <p:ph type="ftr" sz="quarter" idx="11"/>
          </p:nvPr>
        </p:nvSpPr>
        <p:spPr/>
        <p:txBody>
          <a:bodyPr/>
          <a:lstStyle/>
          <a:p>
            <a:r>
              <a:rPr lang="it-IT" smtClean="0"/>
              <a:t>Maria Lucetta Russotto</a:t>
            </a:r>
            <a:endParaRPr lang="it-IT"/>
          </a:p>
        </p:txBody>
      </p:sp>
      <p:sp>
        <p:nvSpPr>
          <p:cNvPr id="9" name="Segnaposto numero diapositiva 8"/>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261202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1A43A67F-F0D1-4310-8DF0-AAA19E78D16D}" type="datetime1">
              <a:rPr lang="it-IT" smtClean="0"/>
              <a:t>07/02/2019</a:t>
            </a:fld>
            <a:endParaRPr lang="it-IT"/>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324103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41D0347-3A14-4995-A890-44AE06A47805}" type="datetime1">
              <a:rPr lang="it-IT" smtClean="0"/>
              <a:t>07/02/2019</a:t>
            </a:fld>
            <a:endParaRPr lang="it-IT"/>
          </a:p>
        </p:txBody>
      </p:sp>
      <p:sp>
        <p:nvSpPr>
          <p:cNvPr id="3" name="Segnaposto piè di pagina 2"/>
          <p:cNvSpPr>
            <a:spLocks noGrp="1"/>
          </p:cNvSpPr>
          <p:nvPr>
            <p:ph type="ftr" sz="quarter" idx="11"/>
          </p:nvPr>
        </p:nvSpPr>
        <p:spPr/>
        <p:txBody>
          <a:bodyPr/>
          <a:lstStyle/>
          <a:p>
            <a:r>
              <a:rPr lang="it-IT" smtClean="0"/>
              <a:t>Maria Lucetta Russotto</a:t>
            </a:r>
            <a:endParaRPr lang="it-IT"/>
          </a:p>
        </p:txBody>
      </p:sp>
      <p:sp>
        <p:nvSpPr>
          <p:cNvPr id="4" name="Segnaposto numero diapositiva 3"/>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86407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17928D0-CF1D-44F4-B6B9-FD84C109691F}" type="datetime1">
              <a:rPr lang="it-IT" smtClean="0"/>
              <a:t>07/02/2019</a:t>
            </a:fld>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301998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5F78EC1-C3FB-47D8-A9AD-492EA1F8DD38}" type="datetime1">
              <a:rPr lang="it-IT" smtClean="0"/>
              <a:t>07/02/2019</a:t>
            </a:fld>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9083F3DF-58F6-414E-B6F0-0D9BCF62958E}" type="slidenum">
              <a:rPr lang="it-IT" smtClean="0"/>
              <a:t>‹N›</a:t>
            </a:fld>
            <a:endParaRPr lang="it-IT"/>
          </a:p>
        </p:txBody>
      </p:sp>
    </p:spTree>
    <p:extLst>
      <p:ext uri="{BB962C8B-B14F-4D97-AF65-F5344CB8AC3E}">
        <p14:creationId xmlns:p14="http://schemas.microsoft.com/office/powerpoint/2010/main" val="153230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FC96B-6EE5-4ACB-9DD5-9C47590C4E36}" type="datetime1">
              <a:rPr lang="it-IT" smtClean="0"/>
              <a:t>07/02/2019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Maria Lucetta Russotto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3F3DF-58F6-414E-B6F0-0D9BCF62958E}" type="slidenum">
              <a:rPr lang="it-IT" smtClean="0"/>
              <a:t>‹N›</a:t>
            </a:fld>
            <a:endParaRPr lang="it-IT"/>
          </a:p>
        </p:txBody>
      </p:sp>
    </p:spTree>
    <p:extLst>
      <p:ext uri="{BB962C8B-B14F-4D97-AF65-F5344CB8AC3E}">
        <p14:creationId xmlns:p14="http://schemas.microsoft.com/office/powerpoint/2010/main" val="648828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dirty="0" smtClean="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Rectangle 6"/>
          <p:cNvSpPr/>
          <p:nvPr/>
        </p:nvSpPr>
        <p:spPr>
          <a:xfrm>
            <a:off x="8458200" y="672804"/>
            <a:ext cx="685800" cy="618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AA945-76CB-D84C-9264-6FE1FA9D39BC}" type="slidenum">
              <a:rPr lang="it-IT" smtClean="0">
                <a:latin typeface="Calibri"/>
              </a:rPr>
              <a:pPr/>
              <a:t>‹N›</a:t>
            </a:fld>
            <a:endParaRPr lang="it-IT">
              <a:latin typeface="Calibri"/>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1"/>
                </a:solidFill>
              </a:defRPr>
            </a:lvl1pPr>
          </a:lstStyle>
          <a:p>
            <a:r>
              <a:rPr lang="it-IT" smtClean="0">
                <a:solidFill>
                  <a:prstClr val="white"/>
                </a:solidFill>
                <a:latin typeface="Calibri"/>
              </a:rPr>
              <a:t>Maria Lucetta Russotto</a:t>
            </a:r>
            <a:endParaRPr lang="it-IT" dirty="0">
              <a:solidFill>
                <a:prstClr val="white"/>
              </a:solidFill>
              <a:latin typeface="Calibri"/>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rgbClr val="FFFFFF"/>
                </a:solidFill>
              </a:defRPr>
            </a:lvl1pPr>
          </a:lstStyle>
          <a:p>
            <a:fld id="{DB0E8634-80D1-4DDD-8820-A3ECF3BE96B2}" type="datetime1">
              <a:rPr lang="it-IT" smtClean="0">
                <a:latin typeface="Calibri"/>
              </a:rPr>
              <a:t>07/02/2019</a:t>
            </a:fld>
            <a:endParaRPr lang="it-IT" dirty="0">
              <a:latin typeface="Calibri"/>
            </a:endParaRPr>
          </a:p>
        </p:txBody>
      </p:sp>
      <p:pic>
        <p:nvPicPr>
          <p:cNvPr id="10" name="Immagine 9" descr="DISEI.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87463" y="9467"/>
            <a:ext cx="1356537" cy="663337"/>
          </a:xfrm>
          <a:prstGeom prst="rect">
            <a:avLst/>
          </a:prstGeom>
        </p:spPr>
      </p:pic>
    </p:spTree>
    <p:extLst>
      <p:ext uri="{BB962C8B-B14F-4D97-AF65-F5344CB8AC3E}">
        <p14:creationId xmlns:p14="http://schemas.microsoft.com/office/powerpoint/2010/main" val="958818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e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4.e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7.xml"/><Relationship Id="rId7" Type="http://schemas.openxmlformats.org/officeDocument/2006/relationships/oleObject" Target="../embeddings/oleObject17.bin"/><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6.emf"/><Relationship Id="rId4" Type="http://schemas.openxmlformats.org/officeDocument/2006/relationships/oleObject" Target="../embeddings/oleObject15.bin"/><Relationship Id="rId9"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8.xml"/><Relationship Id="rId7" Type="http://schemas.openxmlformats.org/officeDocument/2006/relationships/oleObject" Target="../embeddings/oleObject21.bin"/><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9.emf"/><Relationship Id="rId5" Type="http://schemas.openxmlformats.org/officeDocument/2006/relationships/image" Target="../media/image7.emf"/><Relationship Id="rId10" Type="http://schemas.openxmlformats.org/officeDocument/2006/relationships/oleObject" Target="../embeddings/oleObject23.bin"/><Relationship Id="rId4" Type="http://schemas.openxmlformats.org/officeDocument/2006/relationships/oleObject" Target="../embeddings/oleObject19.bin"/><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4.xml"/><Relationship Id="rId7" Type="http://schemas.openxmlformats.org/officeDocument/2006/relationships/image" Target="../media/image12.emf"/><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hyperlink" Target="varie%20forme%20societarie.pdf" TargetMode="External"/><Relationship Id="rId5" Type="http://schemas.openxmlformats.org/officeDocument/2006/relationships/image" Target="../media/image10.emf"/><Relationship Id="rId4" Type="http://schemas.openxmlformats.org/officeDocument/2006/relationships/oleObject" Target="../embeddings/oleObject24.bin"/><Relationship Id="rId9"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5.jpg"/><Relationship Id="rId5" Type="http://schemas.openxmlformats.org/officeDocument/2006/relationships/image" Target="../media/image14.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economiaziendale.net/lezioni/azienda/aziende_individuali_collettive.htm" TargetMode="External"/><Relationship Id="rId2" Type="http://schemas.openxmlformats.org/officeDocument/2006/relationships/hyperlink" Target="http://www.economiaziendale.net/lezioni/capitale/nozione_capitale.htm" TargetMode="External"/><Relationship Id="rId1" Type="http://schemas.openxmlformats.org/officeDocument/2006/relationships/slideLayout" Target="../slideLayouts/slideLayout13.xml"/><Relationship Id="rId5" Type="http://schemas.openxmlformats.org/officeDocument/2006/relationships/hyperlink" Target="http://www.economiaziendale.net/lezioni/azienda/aziende_pubbliche_private.htm" TargetMode="External"/><Relationship Id="rId4" Type="http://schemas.openxmlformats.org/officeDocument/2006/relationships/hyperlink" Target="http://www.economiaziendale.net/lezioni/azienda/aziende_erogazione.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hyperlink" Target="varie%20forme%20societarie.pdf" TargetMode="External"/><Relationship Id="rId3" Type="http://schemas.openxmlformats.org/officeDocument/2006/relationships/notesSlide" Target="../notesSlides/notesSlide19.xml"/><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oleObject" Target="../embeddings/oleObject27.bin"/><Relationship Id="rId5" Type="http://schemas.openxmlformats.org/officeDocument/2006/relationships/image" Target="../media/image11.emf"/><Relationship Id="rId4" Type="http://schemas.openxmlformats.org/officeDocument/2006/relationships/oleObject" Target="../embeddings/oleObject26.bin"/><Relationship Id="rId9"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economiaziendale.net/lezioni/azienda/aziende_individuali_collettive.htm"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vmlDrawing" Target="../drawings/vmlDrawing9.vml"/><Relationship Id="rId5" Type="http://schemas.openxmlformats.org/officeDocument/2006/relationships/image" Target="../media/image22.emf"/><Relationship Id="rId4"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23.wmf"/><Relationship Id="rId4"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vmlDrawing" Target="../drawings/vmlDrawing11.vml"/><Relationship Id="rId6" Type="http://schemas.openxmlformats.org/officeDocument/2006/relationships/image" Target="../media/image20.emf"/><Relationship Id="rId5" Type="http://schemas.openxmlformats.org/officeDocument/2006/relationships/image" Target="../media/image25.w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hyperlink" Target="EA_002_CCC.pdf"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hyperlink" Target="EA_002_DDD.pdf" TargetMode="External"/><Relationship Id="rId4" Type="http://schemas.openxmlformats.org/officeDocument/2006/relationships/hyperlink" Target="soglia%20su%20triest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Articoli%20cod%20civ.pdf"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emf"/><Relationship Id="rId10" Type="http://schemas.openxmlformats.org/officeDocument/2006/relationships/image" Target="../media/image3.emf"/><Relationship Id="rId4" Type="http://schemas.openxmlformats.org/officeDocument/2006/relationships/oleObject" Target="../embeddings/oleObject3.bin"/><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5.xml"/><Relationship Id="rId7"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6.emf"/><Relationship Id="rId10" Type="http://schemas.openxmlformats.org/officeDocument/2006/relationships/image" Target="../media/image4.emf"/><Relationship Id="rId4" Type="http://schemas.openxmlformats.org/officeDocument/2006/relationships/oleObject" Target="../embeddings/oleObject8.bin"/><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profili soggettivi dell’impresa</a:t>
            </a:r>
            <a:endParaRPr lang="it-IT" dirty="0"/>
          </a:p>
        </p:txBody>
      </p:sp>
      <p:sp>
        <p:nvSpPr>
          <p:cNvPr id="3" name="Segnaposto contenuto 2"/>
          <p:cNvSpPr>
            <a:spLocks noGrp="1"/>
          </p:cNvSpPr>
          <p:nvPr>
            <p:ph idx="1"/>
          </p:nvPr>
        </p:nvSpPr>
        <p:spPr/>
        <p:txBody>
          <a:bodyPr/>
          <a:lstStyle/>
          <a:p>
            <a:endParaRPr lang="it-IT" dirty="0" smtClean="0"/>
          </a:p>
          <a:p>
            <a:endParaRPr lang="it-IT" dirty="0"/>
          </a:p>
          <a:p>
            <a:endParaRPr lang="it-IT" dirty="0" smtClean="0"/>
          </a:p>
          <a:p>
            <a:r>
              <a:rPr lang="it-IT" dirty="0" smtClean="0"/>
              <a:t>I soggetti dell’impresa</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egnaposto numero diapositiva 4"/>
          <p:cNvSpPr>
            <a:spLocks noGrp="1"/>
          </p:cNvSpPr>
          <p:nvPr>
            <p:ph type="sldNum" sz="quarter" idx="12"/>
          </p:nvPr>
        </p:nvSpPr>
        <p:spPr/>
        <p:txBody>
          <a:bodyPr/>
          <a:lstStyle/>
          <a:p>
            <a:fld id="{6F7AA945-76CB-D84C-9264-6FE1FA9D39BC}" type="slidenum">
              <a:rPr lang="it-IT" smtClean="0">
                <a:latin typeface="Calibri"/>
              </a:rPr>
              <a:pPr/>
              <a:t>1</a:t>
            </a:fld>
            <a:endParaRPr lang="it-IT">
              <a:latin typeface="Calibri"/>
            </a:endParaRPr>
          </a:p>
        </p:txBody>
      </p:sp>
    </p:spTree>
    <p:extLst>
      <p:ext uri="{BB962C8B-B14F-4D97-AF65-F5344CB8AC3E}">
        <p14:creationId xmlns:p14="http://schemas.microsoft.com/office/powerpoint/2010/main" val="309935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Ne consegue che….</a:t>
            </a:r>
            <a:endParaRPr lang="it-IT" dirty="0"/>
          </a:p>
        </p:txBody>
      </p:sp>
      <p:sp>
        <p:nvSpPr>
          <p:cNvPr id="11" name="Segnaposto numero diapositiva 3"/>
          <p:cNvSpPr>
            <a:spLocks noGrp="1"/>
          </p:cNvSpPr>
          <p:nvPr>
            <p:ph type="sldNum" sz="quarter" idx="12"/>
          </p:nvPr>
        </p:nvSpPr>
        <p:spPr/>
        <p:txBody>
          <a:bodyPr/>
          <a:lstStyle/>
          <a:p>
            <a:pPr>
              <a:defRPr/>
            </a:pPr>
            <a:fld id="{9AF0E1F6-DD35-4C4E-A1E1-08D1D55B449E}" type="slidenum">
              <a:rPr lang="it-IT">
                <a:latin typeface="Calibri"/>
              </a:rPr>
              <a:pPr>
                <a:defRPr/>
              </a:pPr>
              <a:t>10</a:t>
            </a:fld>
            <a:endParaRPr lang="it-IT">
              <a:latin typeface="Calibri"/>
            </a:endParaRPr>
          </a:p>
        </p:txBody>
      </p:sp>
      <p:graphicFrame>
        <p:nvGraphicFramePr>
          <p:cNvPr id="43014" name="Object 5"/>
          <p:cNvGraphicFramePr>
            <a:graphicFrameLocks/>
          </p:cNvGraphicFramePr>
          <p:nvPr/>
        </p:nvGraphicFramePr>
        <p:xfrm>
          <a:off x="6372225" y="3500438"/>
          <a:ext cx="1489075" cy="1452562"/>
        </p:xfrm>
        <a:graphic>
          <a:graphicData uri="http://schemas.openxmlformats.org/presentationml/2006/ole">
            <mc:AlternateContent xmlns:mc="http://schemas.openxmlformats.org/markup-compatibility/2006">
              <mc:Choice xmlns:v="urn:schemas-microsoft-com:vml" Requires="v">
                <p:oleObj spid="_x0000_s15384" name="ClipArt" r:id="rId4" imgW="3657600" imgH="3035300" progId="MS_ClipArt_Gallery.2">
                  <p:embed/>
                </p:oleObj>
              </mc:Choice>
              <mc:Fallback>
                <p:oleObj name="ClipArt" r:id="rId4" imgW="3657600" imgH="30353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3500438"/>
                        <a:ext cx="1489075" cy="145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3015" name="Object 8"/>
          <p:cNvGraphicFramePr>
            <a:graphicFrameLocks/>
          </p:cNvGraphicFramePr>
          <p:nvPr/>
        </p:nvGraphicFramePr>
        <p:xfrm>
          <a:off x="4140200" y="3573463"/>
          <a:ext cx="1152525" cy="1133475"/>
        </p:xfrm>
        <a:graphic>
          <a:graphicData uri="http://schemas.openxmlformats.org/presentationml/2006/ole">
            <mc:AlternateContent xmlns:mc="http://schemas.openxmlformats.org/markup-compatibility/2006">
              <mc:Choice xmlns:v="urn:schemas-microsoft-com:vml" Requires="v">
                <p:oleObj spid="_x0000_s15385" name="ClipArt" r:id="rId6" imgW="3644900" imgH="3657600" progId="MS_ClipArt_Gallery.2">
                  <p:embed/>
                </p:oleObj>
              </mc:Choice>
              <mc:Fallback>
                <p:oleObj name="ClipArt" r:id="rId6" imgW="3644900" imgH="365760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3573463"/>
                        <a:ext cx="1152525" cy="113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1630" name="AutoShape 14"/>
          <p:cNvSpPr>
            <a:spLocks noChangeArrowheads="1"/>
          </p:cNvSpPr>
          <p:nvPr/>
        </p:nvSpPr>
        <p:spPr bwMode="auto">
          <a:xfrm>
            <a:off x="685800" y="4572000"/>
            <a:ext cx="2949575" cy="1752600"/>
          </a:xfrm>
          <a:prstGeom prst="rightArrowCallout">
            <a:avLst>
              <a:gd name="adj1" fmla="val 25000"/>
              <a:gd name="adj2" fmla="val 25000"/>
              <a:gd name="adj3" fmla="val 28050"/>
              <a:gd name="adj4" fmla="val 66667"/>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flatTx/>
          </a:bodyPr>
          <a:lstStyle/>
          <a:p>
            <a:pPr algn="ctr">
              <a:defRPr/>
            </a:pPr>
            <a:endParaRPr lang="it-IT">
              <a:solidFill>
                <a:prstClr val="black"/>
              </a:solidFill>
              <a:latin typeface="Calibri"/>
            </a:endParaRPr>
          </a:p>
          <a:p>
            <a:pPr algn="ctr">
              <a:defRPr/>
            </a:pPr>
            <a:r>
              <a:rPr lang="it-IT">
                <a:solidFill>
                  <a:prstClr val="black"/>
                </a:solidFill>
                <a:latin typeface="Calibri"/>
              </a:rPr>
              <a:t>Società</a:t>
            </a:r>
          </a:p>
          <a:p>
            <a:pPr algn="ctr">
              <a:defRPr/>
            </a:pPr>
            <a:r>
              <a:rPr lang="it-IT">
                <a:solidFill>
                  <a:prstClr val="black"/>
                </a:solidFill>
                <a:latin typeface="Calibri"/>
              </a:rPr>
              <a:t>di capitali</a:t>
            </a:r>
          </a:p>
          <a:p>
            <a:pPr algn="ctr">
              <a:defRPr/>
            </a:pPr>
            <a:endParaRPr lang="it-IT">
              <a:solidFill>
                <a:prstClr val="black"/>
              </a:solidFill>
              <a:latin typeface="Calibri"/>
            </a:endParaRPr>
          </a:p>
        </p:txBody>
      </p:sp>
      <p:sp>
        <p:nvSpPr>
          <p:cNvPr id="111633" name="Text Box 17"/>
          <p:cNvSpPr txBox="1">
            <a:spLocks noChangeArrowheads="1"/>
          </p:cNvSpPr>
          <p:nvPr/>
        </p:nvSpPr>
        <p:spPr bwMode="auto">
          <a:xfrm>
            <a:off x="3924300" y="2420938"/>
            <a:ext cx="394335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6000" i="1">
                <a:solidFill>
                  <a:prstClr val="black"/>
                </a:solidFill>
                <a:latin typeface="BrushScript BT" charset="0"/>
              </a:rPr>
              <a:t>SG	=	SE</a:t>
            </a:r>
          </a:p>
        </p:txBody>
      </p:sp>
      <p:sp>
        <p:nvSpPr>
          <p:cNvPr id="111634" name="Text Box 18"/>
          <p:cNvSpPr txBox="1">
            <a:spLocks noChangeArrowheads="1"/>
          </p:cNvSpPr>
          <p:nvPr/>
        </p:nvSpPr>
        <p:spPr bwMode="auto">
          <a:xfrm>
            <a:off x="3995738" y="5013325"/>
            <a:ext cx="3944937"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6000" i="1">
                <a:solidFill>
                  <a:prstClr val="black"/>
                </a:solidFill>
                <a:latin typeface="BrushScript BT" charset="0"/>
              </a:rPr>
              <a:t>SG	≠	SE</a:t>
            </a:r>
          </a:p>
        </p:txBody>
      </p:sp>
      <p:sp>
        <p:nvSpPr>
          <p:cNvPr id="12" name="AutoShape 3"/>
          <p:cNvSpPr>
            <a:spLocks noChangeArrowheads="1"/>
          </p:cNvSpPr>
          <p:nvPr/>
        </p:nvSpPr>
        <p:spPr bwMode="auto">
          <a:xfrm>
            <a:off x="609600" y="2209800"/>
            <a:ext cx="3048000" cy="1752600"/>
          </a:xfrm>
          <a:prstGeom prst="rightArrowCallout">
            <a:avLst>
              <a:gd name="adj1" fmla="val 25000"/>
              <a:gd name="adj2" fmla="val 25000"/>
              <a:gd name="adj3" fmla="val 28986"/>
              <a:gd name="adj4" fmla="val 66667"/>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flatTx/>
          </a:bodyPr>
          <a:lstStyle/>
          <a:p>
            <a:pPr algn="ctr">
              <a:defRPr/>
            </a:pPr>
            <a:r>
              <a:rPr lang="it-IT" dirty="0">
                <a:solidFill>
                  <a:prstClr val="black"/>
                </a:solidFill>
                <a:latin typeface="Calibri"/>
              </a:rPr>
              <a:t>Imprese</a:t>
            </a:r>
          </a:p>
          <a:p>
            <a:pPr algn="ctr">
              <a:defRPr/>
            </a:pPr>
            <a:r>
              <a:rPr lang="it-IT" dirty="0">
                <a:solidFill>
                  <a:prstClr val="black"/>
                </a:solidFill>
                <a:latin typeface="Calibri"/>
              </a:rPr>
              <a:t>individuali</a:t>
            </a:r>
          </a:p>
          <a:p>
            <a:pPr algn="ctr">
              <a:defRPr/>
            </a:pPr>
            <a:endParaRPr lang="it-IT" dirty="0">
              <a:solidFill>
                <a:prstClr val="black"/>
              </a:solidFill>
              <a:latin typeface="Calibri"/>
            </a:endParaRPr>
          </a:p>
          <a:p>
            <a:pPr algn="ctr">
              <a:defRPr/>
            </a:pPr>
            <a:r>
              <a:rPr lang="it-IT" dirty="0">
                <a:solidFill>
                  <a:prstClr val="black"/>
                </a:solidFill>
                <a:latin typeface="Calibri"/>
              </a:rPr>
              <a:t>Società di</a:t>
            </a:r>
          </a:p>
          <a:p>
            <a:pPr algn="ctr">
              <a:defRPr/>
            </a:pPr>
            <a:r>
              <a:rPr lang="it-IT" dirty="0">
                <a:solidFill>
                  <a:prstClr val="black"/>
                </a:solidFill>
                <a:latin typeface="Calibri"/>
              </a:rPr>
              <a:t>persone</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584637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1633"/>
                                        </p:tgtEl>
                                        <p:attrNameLst>
                                          <p:attrName>style.visibility</p:attrName>
                                        </p:attrNameLst>
                                      </p:cBhvr>
                                      <p:to>
                                        <p:strVal val="visible"/>
                                      </p:to>
                                    </p:set>
                                    <p:anim calcmode="lin" valueType="num">
                                      <p:cBhvr>
                                        <p:cTn id="13" dur="500" fill="hold"/>
                                        <p:tgtEl>
                                          <p:spTgt spid="111633"/>
                                        </p:tgtEl>
                                        <p:attrNameLst>
                                          <p:attrName>ppt_w</p:attrName>
                                        </p:attrNameLst>
                                      </p:cBhvr>
                                      <p:tavLst>
                                        <p:tav tm="0">
                                          <p:val>
                                            <p:fltVal val="0"/>
                                          </p:val>
                                        </p:tav>
                                        <p:tav tm="100000">
                                          <p:val>
                                            <p:strVal val="#ppt_w"/>
                                          </p:val>
                                        </p:tav>
                                      </p:tavLst>
                                    </p:anim>
                                    <p:anim calcmode="lin" valueType="num">
                                      <p:cBhvr>
                                        <p:cTn id="14" dur="500" fill="hold"/>
                                        <p:tgtEl>
                                          <p:spTgt spid="111633"/>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1630"/>
                                        </p:tgtEl>
                                        <p:attrNameLst>
                                          <p:attrName>style.visibility</p:attrName>
                                        </p:attrNameLst>
                                      </p:cBhvr>
                                      <p:to>
                                        <p:strVal val="visible"/>
                                      </p:to>
                                    </p:set>
                                    <p:anim calcmode="lin" valueType="num">
                                      <p:cBhvr additive="base">
                                        <p:cTn id="18" dur="500" fill="hold"/>
                                        <p:tgtEl>
                                          <p:spTgt spid="111630"/>
                                        </p:tgtEl>
                                        <p:attrNameLst>
                                          <p:attrName>ppt_x</p:attrName>
                                        </p:attrNameLst>
                                      </p:cBhvr>
                                      <p:tavLst>
                                        <p:tav tm="0">
                                          <p:val>
                                            <p:strVal val="0-#ppt_w/2"/>
                                          </p:val>
                                        </p:tav>
                                        <p:tav tm="100000">
                                          <p:val>
                                            <p:strVal val="#ppt_x"/>
                                          </p:val>
                                        </p:tav>
                                      </p:tavLst>
                                    </p:anim>
                                    <p:anim calcmode="lin" valueType="num">
                                      <p:cBhvr additive="base">
                                        <p:cTn id="19" dur="500" fill="hold"/>
                                        <p:tgtEl>
                                          <p:spTgt spid="11163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11634"/>
                                        </p:tgtEl>
                                        <p:attrNameLst>
                                          <p:attrName>style.visibility</p:attrName>
                                        </p:attrNameLst>
                                      </p:cBhvr>
                                      <p:to>
                                        <p:strVal val="visible"/>
                                      </p:to>
                                    </p:set>
                                    <p:anim calcmode="lin" valueType="num">
                                      <p:cBhvr>
                                        <p:cTn id="24" dur="500" fill="hold"/>
                                        <p:tgtEl>
                                          <p:spTgt spid="111634"/>
                                        </p:tgtEl>
                                        <p:attrNameLst>
                                          <p:attrName>ppt_w</p:attrName>
                                        </p:attrNameLst>
                                      </p:cBhvr>
                                      <p:tavLst>
                                        <p:tav tm="0">
                                          <p:val>
                                            <p:fltVal val="0"/>
                                          </p:val>
                                        </p:tav>
                                        <p:tav tm="100000">
                                          <p:val>
                                            <p:strVal val="#ppt_w"/>
                                          </p:val>
                                        </p:tav>
                                      </p:tavLst>
                                    </p:anim>
                                    <p:anim calcmode="lin" valueType="num">
                                      <p:cBhvr>
                                        <p:cTn id="25" dur="500" fill="hold"/>
                                        <p:tgtEl>
                                          <p:spTgt spid="1116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0" grpId="0" animBg="1" autoUpdateAnimBg="0"/>
      <p:bldP spid="111633" grpId="0"/>
      <p:bldP spid="111634" grpId="0"/>
      <p:bldP spid="1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soggetto economico in senso stretto</a:t>
            </a:r>
            <a:endParaRPr lang="it-IT" dirty="0"/>
          </a:p>
        </p:txBody>
      </p:sp>
      <p:sp>
        <p:nvSpPr>
          <p:cNvPr id="24" name="Segnaposto numero diapositiva 3"/>
          <p:cNvSpPr>
            <a:spLocks noGrp="1"/>
          </p:cNvSpPr>
          <p:nvPr>
            <p:ph type="sldNum" sz="quarter" idx="12"/>
          </p:nvPr>
        </p:nvSpPr>
        <p:spPr/>
        <p:txBody>
          <a:bodyPr/>
          <a:lstStyle/>
          <a:p>
            <a:pPr>
              <a:defRPr/>
            </a:pPr>
            <a:fld id="{BFE4CA1A-92F3-294F-B536-D6C3784D6032}" type="slidenum">
              <a:rPr lang="it-IT">
                <a:latin typeface="Calibri"/>
              </a:rPr>
              <a:pPr>
                <a:defRPr/>
              </a:pPr>
              <a:t>11</a:t>
            </a:fld>
            <a:endParaRPr lang="it-IT">
              <a:latin typeface="Calibri"/>
            </a:endParaRPr>
          </a:p>
        </p:txBody>
      </p:sp>
      <p:sp>
        <p:nvSpPr>
          <p:cNvPr id="108550" name="AutoShape 6"/>
          <p:cNvSpPr>
            <a:spLocks noChangeArrowheads="1"/>
          </p:cNvSpPr>
          <p:nvPr/>
        </p:nvSpPr>
        <p:spPr bwMode="auto">
          <a:xfrm rot="-13542978">
            <a:off x="1343794" y="3340878"/>
            <a:ext cx="1752600" cy="18288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hlink"/>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grpSp>
        <p:nvGrpSpPr>
          <p:cNvPr id="108570" name="Group 26"/>
          <p:cNvGrpSpPr>
            <a:grpSpLocks/>
          </p:cNvGrpSpPr>
          <p:nvPr/>
        </p:nvGrpSpPr>
        <p:grpSpPr bwMode="auto">
          <a:xfrm>
            <a:off x="162694" y="3102753"/>
            <a:ext cx="1828800" cy="1800225"/>
            <a:chOff x="240" y="2064"/>
            <a:chExt cx="1152" cy="912"/>
          </a:xfrm>
        </p:grpSpPr>
        <p:graphicFrame>
          <p:nvGraphicFramePr>
            <p:cNvPr id="45075" name="Object 7"/>
            <p:cNvGraphicFramePr>
              <a:graphicFrameLocks/>
            </p:cNvGraphicFramePr>
            <p:nvPr/>
          </p:nvGraphicFramePr>
          <p:xfrm>
            <a:off x="576" y="2064"/>
            <a:ext cx="576" cy="624"/>
          </p:xfrm>
          <a:graphic>
            <a:graphicData uri="http://schemas.openxmlformats.org/presentationml/2006/ole">
              <mc:AlternateContent xmlns:mc="http://schemas.openxmlformats.org/markup-compatibility/2006">
                <mc:Choice xmlns:v="urn:schemas-microsoft-com:vml" Requires="v">
                  <p:oleObj spid="_x0000_s16430" name="ClipArt" r:id="rId4" imgW="2387600" imgH="3657600" progId="MS_ClipArt_Gallery.2">
                    <p:embed/>
                  </p:oleObj>
                </mc:Choice>
                <mc:Fallback>
                  <p:oleObj name="ClipArt" r:id="rId4"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064"/>
                          <a:ext cx="576" cy="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5076" name="Object 8"/>
            <p:cNvGraphicFramePr>
              <a:graphicFrameLocks/>
            </p:cNvGraphicFramePr>
            <p:nvPr/>
          </p:nvGraphicFramePr>
          <p:xfrm>
            <a:off x="240" y="2256"/>
            <a:ext cx="576" cy="624"/>
          </p:xfrm>
          <a:graphic>
            <a:graphicData uri="http://schemas.openxmlformats.org/presentationml/2006/ole">
              <mc:AlternateContent xmlns:mc="http://schemas.openxmlformats.org/markup-compatibility/2006">
                <mc:Choice xmlns:v="urn:schemas-microsoft-com:vml" Requires="v">
                  <p:oleObj spid="_x0000_s16431" name="ClipArt" r:id="rId6" imgW="2387600" imgH="3657600" progId="MS_ClipArt_Gallery.2">
                    <p:embed/>
                  </p:oleObj>
                </mc:Choice>
                <mc:Fallback>
                  <p:oleObj name="ClipArt" r:id="rId6"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2256"/>
                          <a:ext cx="576" cy="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5077" name="Object 9"/>
            <p:cNvGraphicFramePr>
              <a:graphicFrameLocks/>
            </p:cNvGraphicFramePr>
            <p:nvPr/>
          </p:nvGraphicFramePr>
          <p:xfrm>
            <a:off x="816" y="2352"/>
            <a:ext cx="576" cy="624"/>
          </p:xfrm>
          <a:graphic>
            <a:graphicData uri="http://schemas.openxmlformats.org/presentationml/2006/ole">
              <mc:AlternateContent xmlns:mc="http://schemas.openxmlformats.org/markup-compatibility/2006">
                <mc:Choice xmlns:v="urn:schemas-microsoft-com:vml" Requires="v">
                  <p:oleObj spid="_x0000_s16432" name="ClipArt" r:id="rId7" imgW="2387600" imgH="3657600" progId="MS_ClipArt_Gallery.2">
                    <p:embed/>
                  </p:oleObj>
                </mc:Choice>
                <mc:Fallback>
                  <p:oleObj name="ClipArt" r:id="rId7"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352"/>
                          <a:ext cx="576" cy="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08557" name="AutoShape 13"/>
          <p:cNvSpPr>
            <a:spLocks noChangeArrowheads="1"/>
          </p:cNvSpPr>
          <p:nvPr/>
        </p:nvSpPr>
        <p:spPr bwMode="auto">
          <a:xfrm>
            <a:off x="4201294" y="2921778"/>
            <a:ext cx="1066800" cy="457200"/>
          </a:xfrm>
          <a:prstGeom prst="rightArrow">
            <a:avLst>
              <a:gd name="adj1" fmla="val 50000"/>
              <a:gd name="adj2" fmla="val 58333"/>
            </a:avLst>
          </a:prstGeom>
          <a:solidFill>
            <a:schemeClr val="accent2"/>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8558" name="Text Box 14"/>
          <p:cNvSpPr txBox="1">
            <a:spLocks noChangeArrowheads="1"/>
          </p:cNvSpPr>
          <p:nvPr/>
        </p:nvSpPr>
        <p:spPr bwMode="auto">
          <a:xfrm>
            <a:off x="2712219" y="2685241"/>
            <a:ext cx="1390650" cy="847725"/>
          </a:xfrm>
          <a:prstGeom prst="rect">
            <a:avLst/>
          </a:prstGeom>
          <a:solidFill>
            <a:schemeClr val="accent2"/>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i="1">
                <a:solidFill>
                  <a:prstClr val="black"/>
                </a:solidFill>
                <a:latin typeface="Calibri"/>
              </a:rPr>
              <a:t>Società di</a:t>
            </a:r>
          </a:p>
          <a:p>
            <a:pPr algn="ctr">
              <a:defRPr/>
            </a:pPr>
            <a:r>
              <a:rPr lang="it-IT" i="1">
                <a:solidFill>
                  <a:prstClr val="black"/>
                </a:solidFill>
                <a:latin typeface="Calibri"/>
              </a:rPr>
              <a:t>persone </a:t>
            </a:r>
          </a:p>
        </p:txBody>
      </p:sp>
      <p:graphicFrame>
        <p:nvGraphicFramePr>
          <p:cNvPr id="45065" name="Object 22"/>
          <p:cNvGraphicFramePr>
            <a:graphicFrameLocks/>
          </p:cNvGraphicFramePr>
          <p:nvPr/>
        </p:nvGraphicFramePr>
        <p:xfrm>
          <a:off x="6948488" y="333375"/>
          <a:ext cx="1908175" cy="1863725"/>
        </p:xfrm>
        <a:graphic>
          <a:graphicData uri="http://schemas.openxmlformats.org/presentationml/2006/ole">
            <mc:AlternateContent xmlns:mc="http://schemas.openxmlformats.org/markup-compatibility/2006">
              <mc:Choice xmlns:v="urn:schemas-microsoft-com:vml" Requires="v">
                <p:oleObj spid="_x0000_s16433" name="ClipArt" r:id="rId8" imgW="3657600" imgH="3035300" progId="MS_ClipArt_Gallery.2">
                  <p:embed/>
                </p:oleObj>
              </mc:Choice>
              <mc:Fallback>
                <p:oleObj name="ClipArt" r:id="rId8" imgW="3657600" imgH="30353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488" y="333375"/>
                        <a:ext cx="1908175" cy="1863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8567" name="AutoShape 23"/>
          <p:cNvSpPr>
            <a:spLocks noChangeArrowheads="1"/>
          </p:cNvSpPr>
          <p:nvPr/>
        </p:nvSpPr>
        <p:spPr bwMode="auto">
          <a:xfrm>
            <a:off x="5268094" y="2671474"/>
            <a:ext cx="2667000" cy="914400"/>
          </a:xfrm>
          <a:prstGeom prst="roundRect">
            <a:avLst>
              <a:gd name="adj" fmla="val 16667"/>
            </a:avLst>
          </a:prstGeom>
          <a:solidFill>
            <a:schemeClr val="accent2"/>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lnSpc>
                <a:spcPct val="50000"/>
              </a:lnSpc>
              <a:defRPr/>
            </a:pPr>
            <a:r>
              <a:rPr lang="it-IT" sz="2800" dirty="0">
                <a:solidFill>
                  <a:prstClr val="black"/>
                </a:solidFill>
                <a:latin typeface="Calibri"/>
              </a:rPr>
              <a:t>Soci</a:t>
            </a:r>
          </a:p>
        </p:txBody>
      </p:sp>
      <p:grpSp>
        <p:nvGrpSpPr>
          <p:cNvPr id="108579" name="Group 35"/>
          <p:cNvGrpSpPr>
            <a:grpSpLocks/>
          </p:cNvGrpSpPr>
          <p:nvPr/>
        </p:nvGrpSpPr>
        <p:grpSpPr bwMode="auto">
          <a:xfrm>
            <a:off x="3820294" y="4064778"/>
            <a:ext cx="4205288" cy="2438400"/>
            <a:chOff x="2544" y="2448"/>
            <a:chExt cx="2649" cy="1536"/>
          </a:xfrm>
        </p:grpSpPr>
        <p:sp>
          <p:nvSpPr>
            <p:cNvPr id="108559" name="AutoShape 15"/>
            <p:cNvSpPr>
              <a:spLocks noChangeArrowheads="1"/>
            </p:cNvSpPr>
            <p:nvPr/>
          </p:nvSpPr>
          <p:spPr bwMode="auto">
            <a:xfrm>
              <a:off x="2789" y="3142"/>
              <a:ext cx="672" cy="288"/>
            </a:xfrm>
            <a:prstGeom prst="rightArrow">
              <a:avLst>
                <a:gd name="adj1" fmla="val 50000"/>
                <a:gd name="adj2" fmla="val 58333"/>
              </a:avLst>
            </a:prstGeom>
            <a:solidFill>
              <a:srgbClr val="FFFFCC"/>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8560" name="AutoShape 16"/>
            <p:cNvSpPr>
              <a:spLocks noChangeArrowheads="1"/>
            </p:cNvSpPr>
            <p:nvPr/>
          </p:nvSpPr>
          <p:spPr bwMode="auto">
            <a:xfrm rot="-1833382">
              <a:off x="2592" y="2880"/>
              <a:ext cx="960" cy="288"/>
            </a:xfrm>
            <a:prstGeom prst="rightArrow">
              <a:avLst>
                <a:gd name="adj1" fmla="val 50000"/>
                <a:gd name="adj2" fmla="val 83333"/>
              </a:avLst>
            </a:prstGeom>
            <a:solidFill>
              <a:srgbClr val="FFFFCC"/>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8561" name="AutoShape 17"/>
            <p:cNvSpPr>
              <a:spLocks noChangeArrowheads="1"/>
            </p:cNvSpPr>
            <p:nvPr/>
          </p:nvSpPr>
          <p:spPr bwMode="auto">
            <a:xfrm rot="-19416255">
              <a:off x="2544" y="3408"/>
              <a:ext cx="960" cy="288"/>
            </a:xfrm>
            <a:prstGeom prst="rightArrow">
              <a:avLst>
                <a:gd name="adj1" fmla="val 50000"/>
                <a:gd name="adj2" fmla="val 83333"/>
              </a:avLst>
            </a:prstGeom>
            <a:solidFill>
              <a:srgbClr val="FFFFCC"/>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8563" name="AutoShape 19"/>
            <p:cNvSpPr>
              <a:spLocks noChangeArrowheads="1"/>
            </p:cNvSpPr>
            <p:nvPr/>
          </p:nvSpPr>
          <p:spPr bwMode="auto">
            <a:xfrm>
              <a:off x="3513" y="2448"/>
              <a:ext cx="1680" cy="576"/>
            </a:xfrm>
            <a:prstGeom prst="roundRect">
              <a:avLst>
                <a:gd name="adj" fmla="val 16667"/>
              </a:avLst>
            </a:prstGeom>
            <a:solidFill>
              <a:srgbClr val="FFFFCC"/>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lnSpc>
                  <a:spcPct val="50000"/>
                </a:lnSpc>
                <a:defRPr/>
              </a:pPr>
              <a:r>
                <a:rPr lang="it-IT" sz="2800">
                  <a:solidFill>
                    <a:prstClr val="black"/>
                  </a:solidFill>
                  <a:latin typeface="Calibri"/>
                </a:rPr>
                <a:t>Capitale di</a:t>
              </a:r>
            </a:p>
            <a:p>
              <a:pPr algn="ctr">
                <a:lnSpc>
                  <a:spcPct val="50000"/>
                </a:lnSpc>
                <a:defRPr/>
              </a:pPr>
              <a:r>
                <a:rPr lang="it-IT" sz="2800">
                  <a:solidFill>
                    <a:prstClr val="black"/>
                  </a:solidFill>
                  <a:latin typeface="Calibri"/>
                </a:rPr>
                <a:t>maggioranza</a:t>
              </a:r>
            </a:p>
          </p:txBody>
        </p:sp>
        <p:sp>
          <p:nvSpPr>
            <p:cNvPr id="108569" name="AutoShape 25"/>
            <p:cNvSpPr>
              <a:spLocks noChangeArrowheads="1"/>
            </p:cNvSpPr>
            <p:nvPr/>
          </p:nvSpPr>
          <p:spPr bwMode="auto">
            <a:xfrm>
              <a:off x="3504" y="2928"/>
              <a:ext cx="1680" cy="576"/>
            </a:xfrm>
            <a:prstGeom prst="roundRect">
              <a:avLst>
                <a:gd name="adj" fmla="val 16667"/>
              </a:avLst>
            </a:prstGeom>
            <a:solidFill>
              <a:srgbClr val="FFFFCC"/>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lnSpc>
                  <a:spcPct val="70000"/>
                </a:lnSpc>
                <a:defRPr/>
              </a:pPr>
              <a:r>
                <a:rPr lang="it-IT" sz="2800">
                  <a:solidFill>
                    <a:prstClr val="black"/>
                  </a:solidFill>
                  <a:latin typeface="Calibri"/>
                </a:rPr>
                <a:t>Capitale di</a:t>
              </a:r>
            </a:p>
            <a:p>
              <a:pPr algn="ctr">
                <a:lnSpc>
                  <a:spcPct val="50000"/>
                </a:lnSpc>
                <a:defRPr/>
              </a:pPr>
              <a:r>
                <a:rPr lang="it-IT" sz="2800">
                  <a:solidFill>
                    <a:prstClr val="black"/>
                  </a:solidFill>
                  <a:latin typeface="Calibri"/>
                </a:rPr>
                <a:t>comando</a:t>
              </a:r>
            </a:p>
          </p:txBody>
        </p:sp>
        <p:sp>
          <p:nvSpPr>
            <p:cNvPr id="108568" name="AutoShape 24"/>
            <p:cNvSpPr>
              <a:spLocks noChangeArrowheads="1"/>
            </p:cNvSpPr>
            <p:nvPr/>
          </p:nvSpPr>
          <p:spPr bwMode="auto">
            <a:xfrm>
              <a:off x="3504" y="3408"/>
              <a:ext cx="1680" cy="576"/>
            </a:xfrm>
            <a:prstGeom prst="roundRect">
              <a:avLst>
                <a:gd name="adj" fmla="val 16667"/>
              </a:avLst>
            </a:prstGeom>
            <a:solidFill>
              <a:srgbClr val="FFFFCC"/>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lnSpc>
                  <a:spcPct val="50000"/>
                </a:lnSpc>
                <a:defRPr/>
              </a:pPr>
              <a:r>
                <a:rPr lang="it-IT" sz="2800">
                  <a:solidFill>
                    <a:prstClr val="black"/>
                  </a:solidFill>
                  <a:latin typeface="Calibri"/>
                </a:rPr>
                <a:t>Manager</a:t>
              </a:r>
            </a:p>
          </p:txBody>
        </p:sp>
      </p:grpSp>
      <p:sp>
        <p:nvSpPr>
          <p:cNvPr id="108562" name="Text Box 18"/>
          <p:cNvSpPr txBox="1">
            <a:spLocks noChangeArrowheads="1"/>
          </p:cNvSpPr>
          <p:nvPr/>
        </p:nvSpPr>
        <p:spPr bwMode="auto">
          <a:xfrm>
            <a:off x="2790007" y="4971241"/>
            <a:ext cx="1390650" cy="847725"/>
          </a:xfrm>
          <a:prstGeom prst="rect">
            <a:avLst/>
          </a:prstGeom>
          <a:solidFill>
            <a:srgbClr val="FFFFCC"/>
          </a:solidFill>
          <a:ln w="254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i="1">
                <a:solidFill>
                  <a:prstClr val="black"/>
                </a:solidFill>
                <a:latin typeface="Calibri"/>
              </a:rPr>
              <a:t>Società di</a:t>
            </a:r>
          </a:p>
          <a:p>
            <a:pPr algn="ctr">
              <a:defRPr/>
            </a:pPr>
            <a:r>
              <a:rPr lang="it-IT" i="1">
                <a:solidFill>
                  <a:prstClr val="black"/>
                </a:solidFill>
                <a:latin typeface="Calibri"/>
              </a:rPr>
              <a:t>capitali </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499007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8570"/>
                                        </p:tgtEl>
                                        <p:attrNameLst>
                                          <p:attrName>style.visibility</p:attrName>
                                        </p:attrNameLst>
                                      </p:cBhvr>
                                      <p:to>
                                        <p:strVal val="visible"/>
                                      </p:to>
                                    </p:set>
                                    <p:anim calcmode="lin" valueType="num">
                                      <p:cBhvr additive="base">
                                        <p:cTn id="7" dur="500" fill="hold"/>
                                        <p:tgtEl>
                                          <p:spTgt spid="108570"/>
                                        </p:tgtEl>
                                        <p:attrNameLst>
                                          <p:attrName>ppt_x</p:attrName>
                                        </p:attrNameLst>
                                      </p:cBhvr>
                                      <p:tavLst>
                                        <p:tav tm="0">
                                          <p:val>
                                            <p:strVal val="0-#ppt_w/2"/>
                                          </p:val>
                                        </p:tav>
                                        <p:tav tm="100000">
                                          <p:val>
                                            <p:strVal val="#ppt_x"/>
                                          </p:val>
                                        </p:tav>
                                      </p:tavLst>
                                    </p:anim>
                                    <p:anim calcmode="lin" valueType="num">
                                      <p:cBhvr additive="base">
                                        <p:cTn id="8" dur="500" fill="hold"/>
                                        <p:tgtEl>
                                          <p:spTgt spid="108570"/>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2000"/>
                                  </p:stCondLst>
                                  <p:childTnLst>
                                    <p:set>
                                      <p:cBhvr>
                                        <p:cTn id="10" dur="1" fill="hold">
                                          <p:stCondLst>
                                            <p:cond delay="0"/>
                                          </p:stCondLst>
                                        </p:cTn>
                                        <p:tgtEl>
                                          <p:spTgt spid="108550"/>
                                        </p:tgtEl>
                                        <p:attrNameLst>
                                          <p:attrName>style.visibility</p:attrName>
                                        </p:attrNameLst>
                                      </p:cBhvr>
                                      <p:to>
                                        <p:strVal val="visible"/>
                                      </p:to>
                                    </p:set>
                                    <p:animEffect transition="in" filter="dissolve">
                                      <p:cBhvr>
                                        <p:cTn id="11" dur="500"/>
                                        <p:tgtEl>
                                          <p:spTgt spid="108550"/>
                                        </p:tgtEl>
                                      </p:cBhvr>
                                    </p:animEffect>
                                  </p:childTnLst>
                                </p:cTn>
                              </p:par>
                            </p:childTnLst>
                          </p:cTn>
                        </p:par>
                        <p:par>
                          <p:cTn id="12" fill="hold" nodeType="afterGroup">
                            <p:stCondLst>
                              <p:cond delay="2500"/>
                            </p:stCondLst>
                            <p:childTnLst>
                              <p:par>
                                <p:cTn id="13" presetID="23" presetClass="entr" presetSubtype="528" fill="hold" grpId="0" nodeType="afterEffect">
                                  <p:stCondLst>
                                    <p:cond delay="0"/>
                                  </p:stCondLst>
                                  <p:childTnLst>
                                    <p:set>
                                      <p:cBhvr>
                                        <p:cTn id="14" dur="1" fill="hold">
                                          <p:stCondLst>
                                            <p:cond delay="0"/>
                                          </p:stCondLst>
                                        </p:cTn>
                                        <p:tgtEl>
                                          <p:spTgt spid="108558"/>
                                        </p:tgtEl>
                                        <p:attrNameLst>
                                          <p:attrName>style.visibility</p:attrName>
                                        </p:attrNameLst>
                                      </p:cBhvr>
                                      <p:to>
                                        <p:strVal val="visible"/>
                                      </p:to>
                                    </p:set>
                                    <p:anim calcmode="lin" valueType="num">
                                      <p:cBhvr>
                                        <p:cTn id="15" dur="500" fill="hold"/>
                                        <p:tgtEl>
                                          <p:spTgt spid="108558"/>
                                        </p:tgtEl>
                                        <p:attrNameLst>
                                          <p:attrName>ppt_w</p:attrName>
                                        </p:attrNameLst>
                                      </p:cBhvr>
                                      <p:tavLst>
                                        <p:tav tm="0">
                                          <p:val>
                                            <p:fltVal val="0"/>
                                          </p:val>
                                        </p:tav>
                                        <p:tav tm="100000">
                                          <p:val>
                                            <p:strVal val="#ppt_w"/>
                                          </p:val>
                                        </p:tav>
                                      </p:tavLst>
                                    </p:anim>
                                    <p:anim calcmode="lin" valueType="num">
                                      <p:cBhvr>
                                        <p:cTn id="16" dur="500" fill="hold"/>
                                        <p:tgtEl>
                                          <p:spTgt spid="108558"/>
                                        </p:tgtEl>
                                        <p:attrNameLst>
                                          <p:attrName>ppt_h</p:attrName>
                                        </p:attrNameLst>
                                      </p:cBhvr>
                                      <p:tavLst>
                                        <p:tav tm="0">
                                          <p:val>
                                            <p:fltVal val="0"/>
                                          </p:val>
                                        </p:tav>
                                        <p:tav tm="100000">
                                          <p:val>
                                            <p:strVal val="#ppt_h"/>
                                          </p:val>
                                        </p:tav>
                                      </p:tavLst>
                                    </p:anim>
                                    <p:anim calcmode="lin" valueType="num">
                                      <p:cBhvr>
                                        <p:cTn id="17" dur="500" fill="hold"/>
                                        <p:tgtEl>
                                          <p:spTgt spid="108558"/>
                                        </p:tgtEl>
                                        <p:attrNameLst>
                                          <p:attrName>ppt_x</p:attrName>
                                        </p:attrNameLst>
                                      </p:cBhvr>
                                      <p:tavLst>
                                        <p:tav tm="0">
                                          <p:val>
                                            <p:fltVal val="0.5"/>
                                          </p:val>
                                        </p:tav>
                                        <p:tav tm="100000">
                                          <p:val>
                                            <p:strVal val="#ppt_x"/>
                                          </p:val>
                                        </p:tav>
                                      </p:tavLst>
                                    </p:anim>
                                    <p:anim calcmode="lin" valueType="num">
                                      <p:cBhvr>
                                        <p:cTn id="18" dur="500" fill="hold"/>
                                        <p:tgtEl>
                                          <p:spTgt spid="108558"/>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08557"/>
                                        </p:tgtEl>
                                        <p:attrNameLst>
                                          <p:attrName>style.visibility</p:attrName>
                                        </p:attrNameLst>
                                      </p:cBhvr>
                                      <p:to>
                                        <p:strVal val="visible"/>
                                      </p:to>
                                    </p:set>
                                    <p:anim calcmode="lin" valueType="num">
                                      <p:cBhvr>
                                        <p:cTn id="23" dur="500" fill="hold"/>
                                        <p:tgtEl>
                                          <p:spTgt spid="108557"/>
                                        </p:tgtEl>
                                        <p:attrNameLst>
                                          <p:attrName>ppt_x</p:attrName>
                                        </p:attrNameLst>
                                      </p:cBhvr>
                                      <p:tavLst>
                                        <p:tav tm="0">
                                          <p:val>
                                            <p:strVal val="#ppt_x-#ppt_w/2"/>
                                          </p:val>
                                        </p:tav>
                                        <p:tav tm="100000">
                                          <p:val>
                                            <p:strVal val="#ppt_x"/>
                                          </p:val>
                                        </p:tav>
                                      </p:tavLst>
                                    </p:anim>
                                    <p:anim calcmode="lin" valueType="num">
                                      <p:cBhvr>
                                        <p:cTn id="24" dur="500" fill="hold"/>
                                        <p:tgtEl>
                                          <p:spTgt spid="108557"/>
                                        </p:tgtEl>
                                        <p:attrNameLst>
                                          <p:attrName>ppt_y</p:attrName>
                                        </p:attrNameLst>
                                      </p:cBhvr>
                                      <p:tavLst>
                                        <p:tav tm="0">
                                          <p:val>
                                            <p:strVal val="#ppt_y"/>
                                          </p:val>
                                        </p:tav>
                                        <p:tav tm="100000">
                                          <p:val>
                                            <p:strVal val="#ppt_y"/>
                                          </p:val>
                                        </p:tav>
                                      </p:tavLst>
                                    </p:anim>
                                    <p:anim calcmode="lin" valueType="num">
                                      <p:cBhvr>
                                        <p:cTn id="25" dur="500" fill="hold"/>
                                        <p:tgtEl>
                                          <p:spTgt spid="108557"/>
                                        </p:tgtEl>
                                        <p:attrNameLst>
                                          <p:attrName>ppt_w</p:attrName>
                                        </p:attrNameLst>
                                      </p:cBhvr>
                                      <p:tavLst>
                                        <p:tav tm="0">
                                          <p:val>
                                            <p:fltVal val="0"/>
                                          </p:val>
                                        </p:tav>
                                        <p:tav tm="100000">
                                          <p:val>
                                            <p:strVal val="#ppt_w"/>
                                          </p:val>
                                        </p:tav>
                                      </p:tavLst>
                                    </p:anim>
                                    <p:anim calcmode="lin" valueType="num">
                                      <p:cBhvr>
                                        <p:cTn id="26" dur="500" fill="hold"/>
                                        <p:tgtEl>
                                          <p:spTgt spid="108557"/>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500"/>
                            </p:stCondLst>
                            <p:childTnLst>
                              <p:par>
                                <p:cTn id="28" presetID="2" presetClass="entr" presetSubtype="2" fill="hold" grpId="0" nodeType="afterEffect">
                                  <p:stCondLst>
                                    <p:cond delay="0"/>
                                  </p:stCondLst>
                                  <p:childTnLst>
                                    <p:set>
                                      <p:cBhvr>
                                        <p:cTn id="29" dur="1" fill="hold">
                                          <p:stCondLst>
                                            <p:cond delay="0"/>
                                          </p:stCondLst>
                                        </p:cTn>
                                        <p:tgtEl>
                                          <p:spTgt spid="108567"/>
                                        </p:tgtEl>
                                        <p:attrNameLst>
                                          <p:attrName>style.visibility</p:attrName>
                                        </p:attrNameLst>
                                      </p:cBhvr>
                                      <p:to>
                                        <p:strVal val="visible"/>
                                      </p:to>
                                    </p:set>
                                    <p:anim calcmode="lin" valueType="num">
                                      <p:cBhvr additive="base">
                                        <p:cTn id="30" dur="500" fill="hold"/>
                                        <p:tgtEl>
                                          <p:spTgt spid="108567"/>
                                        </p:tgtEl>
                                        <p:attrNameLst>
                                          <p:attrName>ppt_x</p:attrName>
                                        </p:attrNameLst>
                                      </p:cBhvr>
                                      <p:tavLst>
                                        <p:tav tm="0">
                                          <p:val>
                                            <p:strVal val="1+#ppt_w/2"/>
                                          </p:val>
                                        </p:tav>
                                        <p:tav tm="100000">
                                          <p:val>
                                            <p:strVal val="#ppt_x"/>
                                          </p:val>
                                        </p:tav>
                                      </p:tavLst>
                                    </p:anim>
                                    <p:anim calcmode="lin" valueType="num">
                                      <p:cBhvr additive="base">
                                        <p:cTn id="31" dur="500" fill="hold"/>
                                        <p:tgtEl>
                                          <p:spTgt spid="108567"/>
                                        </p:tgtEl>
                                        <p:attrNameLst>
                                          <p:attrName>ppt_y</p:attrName>
                                        </p:attrNameLst>
                                      </p:cBhvr>
                                      <p:tavLst>
                                        <p:tav tm="0">
                                          <p:val>
                                            <p:strVal val="#ppt_y"/>
                                          </p:val>
                                        </p:tav>
                                        <p:tav tm="100000">
                                          <p:val>
                                            <p:strVal val="#ppt_y"/>
                                          </p:val>
                                        </p:tav>
                                      </p:tavLst>
                                    </p:anim>
                                  </p:childTnLst>
                                </p:cTn>
                              </p:par>
                            </p:childTnLst>
                          </p:cTn>
                        </p:par>
                        <p:par>
                          <p:cTn id="32" fill="hold" nodeType="withGroup">
                            <p:stCondLst>
                              <p:cond delay="1000"/>
                            </p:stCondLst>
                            <p:childTnLst>
                              <p:par>
                                <p:cTn id="33" presetID="23" presetClass="entr" presetSubtype="528" fill="hold" grpId="0" nodeType="afterEffect">
                                  <p:stCondLst>
                                    <p:cond delay="0"/>
                                  </p:stCondLst>
                                  <p:childTnLst>
                                    <p:set>
                                      <p:cBhvr>
                                        <p:cTn id="34" dur="1" fill="hold">
                                          <p:stCondLst>
                                            <p:cond delay="0"/>
                                          </p:stCondLst>
                                        </p:cTn>
                                        <p:tgtEl>
                                          <p:spTgt spid="108562"/>
                                        </p:tgtEl>
                                        <p:attrNameLst>
                                          <p:attrName>style.visibility</p:attrName>
                                        </p:attrNameLst>
                                      </p:cBhvr>
                                      <p:to>
                                        <p:strVal val="visible"/>
                                      </p:to>
                                    </p:set>
                                    <p:anim calcmode="lin" valueType="num">
                                      <p:cBhvr>
                                        <p:cTn id="35" dur="500" fill="hold"/>
                                        <p:tgtEl>
                                          <p:spTgt spid="108562"/>
                                        </p:tgtEl>
                                        <p:attrNameLst>
                                          <p:attrName>ppt_w</p:attrName>
                                        </p:attrNameLst>
                                      </p:cBhvr>
                                      <p:tavLst>
                                        <p:tav tm="0">
                                          <p:val>
                                            <p:fltVal val="0"/>
                                          </p:val>
                                        </p:tav>
                                        <p:tav tm="100000">
                                          <p:val>
                                            <p:strVal val="#ppt_w"/>
                                          </p:val>
                                        </p:tav>
                                      </p:tavLst>
                                    </p:anim>
                                    <p:anim calcmode="lin" valueType="num">
                                      <p:cBhvr>
                                        <p:cTn id="36" dur="500" fill="hold"/>
                                        <p:tgtEl>
                                          <p:spTgt spid="108562"/>
                                        </p:tgtEl>
                                        <p:attrNameLst>
                                          <p:attrName>ppt_h</p:attrName>
                                        </p:attrNameLst>
                                      </p:cBhvr>
                                      <p:tavLst>
                                        <p:tav tm="0">
                                          <p:val>
                                            <p:fltVal val="0"/>
                                          </p:val>
                                        </p:tav>
                                        <p:tav tm="100000">
                                          <p:val>
                                            <p:strVal val="#ppt_h"/>
                                          </p:val>
                                        </p:tav>
                                      </p:tavLst>
                                    </p:anim>
                                    <p:anim calcmode="lin" valueType="num">
                                      <p:cBhvr>
                                        <p:cTn id="37" dur="500" fill="hold"/>
                                        <p:tgtEl>
                                          <p:spTgt spid="108562"/>
                                        </p:tgtEl>
                                        <p:attrNameLst>
                                          <p:attrName>ppt_x</p:attrName>
                                        </p:attrNameLst>
                                      </p:cBhvr>
                                      <p:tavLst>
                                        <p:tav tm="0">
                                          <p:val>
                                            <p:fltVal val="0.5"/>
                                          </p:val>
                                        </p:tav>
                                        <p:tav tm="100000">
                                          <p:val>
                                            <p:strVal val="#ppt_x"/>
                                          </p:val>
                                        </p:tav>
                                      </p:tavLst>
                                    </p:anim>
                                    <p:anim calcmode="lin" valueType="num">
                                      <p:cBhvr>
                                        <p:cTn id="38" dur="500" fill="hold"/>
                                        <p:tgtEl>
                                          <p:spTgt spid="108562"/>
                                        </p:tgtEl>
                                        <p:attrNameLst>
                                          <p:attrName>ppt_y</p:attrName>
                                        </p:attrNameLst>
                                      </p:cBhvr>
                                      <p:tavLst>
                                        <p:tav tm="0">
                                          <p:val>
                                            <p:fltVal val="0.5"/>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08579"/>
                                        </p:tgtEl>
                                        <p:attrNameLst>
                                          <p:attrName>style.visibility</p:attrName>
                                        </p:attrNameLst>
                                      </p:cBhvr>
                                      <p:to>
                                        <p:strVal val="visible"/>
                                      </p:to>
                                    </p:set>
                                    <p:anim calcmode="lin" valueType="num">
                                      <p:cBhvr>
                                        <p:cTn id="43" dur="500" fill="hold"/>
                                        <p:tgtEl>
                                          <p:spTgt spid="108579"/>
                                        </p:tgtEl>
                                        <p:attrNameLst>
                                          <p:attrName>ppt_w</p:attrName>
                                        </p:attrNameLst>
                                      </p:cBhvr>
                                      <p:tavLst>
                                        <p:tav tm="0">
                                          <p:val>
                                            <p:fltVal val="0"/>
                                          </p:val>
                                        </p:tav>
                                        <p:tav tm="100000">
                                          <p:val>
                                            <p:strVal val="#ppt_w"/>
                                          </p:val>
                                        </p:tav>
                                      </p:tavLst>
                                    </p:anim>
                                    <p:anim calcmode="lin" valueType="num">
                                      <p:cBhvr>
                                        <p:cTn id="44" dur="500" fill="hold"/>
                                        <p:tgtEl>
                                          <p:spTgt spid="1085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7" grpId="0" animBg="1"/>
      <p:bldP spid="108558" grpId="0" animBg="1" autoUpdateAnimBg="0"/>
      <p:bldP spid="108567" grpId="0" animBg="1" autoUpdateAnimBg="0"/>
      <p:bldP spid="10856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4"/>
          <p:cNvSpPr>
            <a:spLocks noGrp="1"/>
          </p:cNvSpPr>
          <p:nvPr>
            <p:ph type="sldNum" sz="quarter" idx="12"/>
          </p:nvPr>
        </p:nvSpPr>
        <p:spPr/>
        <p:txBody>
          <a:bodyPr/>
          <a:lstStyle/>
          <a:p>
            <a:pPr>
              <a:defRPr/>
            </a:pPr>
            <a:fld id="{9843CF86-62A6-444D-B7E6-89A36B1B1847}" type="slidenum">
              <a:rPr lang="it-IT">
                <a:latin typeface="Calibri"/>
              </a:rPr>
              <a:pPr>
                <a:defRPr/>
              </a:pPr>
              <a:t>12</a:t>
            </a:fld>
            <a:endParaRPr lang="it-IT">
              <a:latin typeface="Calibri"/>
            </a:endParaRPr>
          </a:p>
        </p:txBody>
      </p:sp>
      <p:graphicFrame>
        <p:nvGraphicFramePr>
          <p:cNvPr id="47109" name="Object 7"/>
          <p:cNvGraphicFramePr>
            <a:graphicFrameLocks/>
          </p:cNvGraphicFramePr>
          <p:nvPr/>
        </p:nvGraphicFramePr>
        <p:xfrm>
          <a:off x="468313" y="2420938"/>
          <a:ext cx="1330325" cy="2044700"/>
        </p:xfrm>
        <a:graphic>
          <a:graphicData uri="http://schemas.openxmlformats.org/presentationml/2006/ole">
            <mc:AlternateContent xmlns:mc="http://schemas.openxmlformats.org/markup-compatibility/2006">
              <mc:Choice xmlns:v="urn:schemas-microsoft-com:vml" Requires="v">
                <p:oleObj spid="_x0000_s17465" name="ClipArt" r:id="rId4" imgW="2387600" imgH="3657600" progId="MS_ClipArt_Gallery.2">
                  <p:embed/>
                </p:oleObj>
              </mc:Choice>
              <mc:Fallback>
                <p:oleObj name="ClipArt" r:id="rId4"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420938"/>
                        <a:ext cx="1330325" cy="204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7110" name="Object 8"/>
          <p:cNvGraphicFramePr>
            <a:graphicFrameLocks/>
          </p:cNvGraphicFramePr>
          <p:nvPr/>
        </p:nvGraphicFramePr>
        <p:xfrm>
          <a:off x="1981200" y="2743200"/>
          <a:ext cx="1330325" cy="2044700"/>
        </p:xfrm>
        <a:graphic>
          <a:graphicData uri="http://schemas.openxmlformats.org/presentationml/2006/ole">
            <mc:AlternateContent xmlns:mc="http://schemas.openxmlformats.org/markup-compatibility/2006">
              <mc:Choice xmlns:v="urn:schemas-microsoft-com:vml" Requires="v">
                <p:oleObj spid="_x0000_s17466" name="ClipArt" r:id="rId6" imgW="2387600" imgH="3657600" progId="MS_ClipArt_Gallery.2">
                  <p:embed/>
                </p:oleObj>
              </mc:Choice>
              <mc:Fallback>
                <p:oleObj name="ClipArt" r:id="rId6"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1330325" cy="204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7111" name="Object 9"/>
          <p:cNvGraphicFramePr>
            <a:graphicFrameLocks/>
          </p:cNvGraphicFramePr>
          <p:nvPr/>
        </p:nvGraphicFramePr>
        <p:xfrm>
          <a:off x="1066800" y="3505200"/>
          <a:ext cx="1330325" cy="2044700"/>
        </p:xfrm>
        <a:graphic>
          <a:graphicData uri="http://schemas.openxmlformats.org/presentationml/2006/ole">
            <mc:AlternateContent xmlns:mc="http://schemas.openxmlformats.org/markup-compatibility/2006">
              <mc:Choice xmlns:v="urn:schemas-microsoft-com:vml" Requires="v">
                <p:oleObj spid="_x0000_s17467" name="ClipArt" r:id="rId7" imgW="2387600" imgH="3657600" progId="MS_ClipArt_Gallery.2">
                  <p:embed/>
                </p:oleObj>
              </mc:Choice>
              <mc:Fallback>
                <p:oleObj name="ClipArt" r:id="rId7"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505200"/>
                        <a:ext cx="1330325" cy="204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7112" name="Object 10"/>
          <p:cNvGraphicFramePr>
            <a:graphicFrameLocks/>
          </p:cNvGraphicFramePr>
          <p:nvPr/>
        </p:nvGraphicFramePr>
        <p:xfrm>
          <a:off x="5486400" y="2565400"/>
          <a:ext cx="2830513" cy="2692400"/>
        </p:xfrm>
        <a:graphic>
          <a:graphicData uri="http://schemas.openxmlformats.org/presentationml/2006/ole">
            <mc:AlternateContent xmlns:mc="http://schemas.openxmlformats.org/markup-compatibility/2006">
              <mc:Choice xmlns:v="urn:schemas-microsoft-com:vml" Requires="v">
                <p:oleObj spid="_x0000_s17468" name="ClipArt" r:id="rId8" imgW="3657600" imgH="3086100" progId="MS_ClipArt_Gallery.2">
                  <p:embed/>
                </p:oleObj>
              </mc:Choice>
              <mc:Fallback>
                <p:oleObj name="ClipArt" r:id="rId8" imgW="3657600" imgH="30861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2565400"/>
                        <a:ext cx="2830513" cy="269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1387" name="Object 11"/>
          <p:cNvGraphicFramePr>
            <a:graphicFrameLocks/>
          </p:cNvGraphicFramePr>
          <p:nvPr/>
        </p:nvGraphicFramePr>
        <p:xfrm>
          <a:off x="3505200" y="2667000"/>
          <a:ext cx="1733550" cy="2743200"/>
        </p:xfrm>
        <a:graphic>
          <a:graphicData uri="http://schemas.openxmlformats.org/presentationml/2006/ole">
            <mc:AlternateContent xmlns:mc="http://schemas.openxmlformats.org/markup-compatibility/2006">
              <mc:Choice xmlns:v="urn:schemas-microsoft-com:vml" Requires="v">
                <p:oleObj spid="_x0000_s17469" name="ClipArt" r:id="rId10" imgW="3657600" imgH="2628900" progId="MS_ClipArt_Gallery.2">
                  <p:embed/>
                </p:oleObj>
              </mc:Choice>
              <mc:Fallback>
                <p:oleObj name="ClipArt" r:id="rId10" imgW="3657600" imgH="262890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2667000"/>
                        <a:ext cx="173355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1388" name="Text Box 12"/>
          <p:cNvSpPr txBox="1">
            <a:spLocks noChangeArrowheads="1"/>
          </p:cNvSpPr>
          <p:nvPr/>
        </p:nvSpPr>
        <p:spPr bwMode="auto">
          <a:xfrm>
            <a:off x="1258888" y="5516563"/>
            <a:ext cx="1601787" cy="823912"/>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4800" dirty="0">
                <a:solidFill>
                  <a:prstClr val="black"/>
                </a:solidFill>
                <a:latin typeface="Calibri"/>
              </a:rPr>
              <a:t>soci   </a:t>
            </a:r>
          </a:p>
        </p:txBody>
      </p:sp>
      <p:sp>
        <p:nvSpPr>
          <p:cNvPr id="101389" name="Text Box 13"/>
          <p:cNvSpPr txBox="1">
            <a:spLocks noChangeArrowheads="1"/>
          </p:cNvSpPr>
          <p:nvPr/>
        </p:nvSpPr>
        <p:spPr bwMode="auto">
          <a:xfrm>
            <a:off x="5219700" y="5516563"/>
            <a:ext cx="3411538" cy="823912"/>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it-IT" sz="4800" dirty="0">
                <a:solidFill>
                  <a:prstClr val="black"/>
                </a:solidFill>
                <a:latin typeface="Calibri"/>
              </a:rPr>
              <a:t>manager </a:t>
            </a:r>
          </a:p>
        </p:txBody>
      </p:sp>
      <p:sp>
        <p:nvSpPr>
          <p:cNvPr id="101391" name="Text Box 15"/>
          <p:cNvSpPr txBox="1">
            <a:spLocks noChangeArrowheads="1"/>
          </p:cNvSpPr>
          <p:nvPr/>
        </p:nvSpPr>
        <p:spPr bwMode="auto">
          <a:xfrm>
            <a:off x="971550" y="1557338"/>
            <a:ext cx="6335238" cy="64633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lIns="91440" tIns="45720" rIns="91440" bIns="45720" rtlCol="0" anchor="ctr">
            <a:noAutofit/>
          </a:bodyPr>
          <a:lstStyle>
            <a:lvl1pPr defTabSz="914400">
              <a:spcBef>
                <a:spcPct val="0"/>
              </a:spcBef>
              <a:buNone/>
              <a:defRPr sz="3600" cap="none" spc="-100" baseline="0">
                <a:ln>
                  <a:noFill/>
                </a:ln>
                <a:solidFill>
                  <a:schemeClr val="tx2"/>
                </a:solidFill>
                <a:effectLst/>
                <a:latin typeface="+mj-lt"/>
                <a:ea typeface="+mj-ea"/>
                <a:cs typeface="+mj-cs"/>
              </a:defRPr>
            </a:lvl1pPr>
          </a:lstStyle>
          <a:p>
            <a:r>
              <a:rPr lang="it-IT" dirty="0">
                <a:solidFill>
                  <a:srgbClr val="1782BF"/>
                </a:solidFill>
                <a:latin typeface="Cambria"/>
              </a:rPr>
              <a:t>…proprietà…	    e	     …controllo</a:t>
            </a:r>
          </a:p>
        </p:txBody>
      </p:sp>
      <p:sp>
        <p:nvSpPr>
          <p:cNvPr id="2" name="Titolo 1"/>
          <p:cNvSpPr>
            <a:spLocks noGrp="1"/>
          </p:cNvSpPr>
          <p:nvPr>
            <p:ph type="title"/>
          </p:nvPr>
        </p:nvSpPr>
        <p:spPr/>
        <p:txBody>
          <a:bodyPr/>
          <a:lstStyle/>
          <a:p>
            <a:r>
              <a:rPr lang="it-IT" dirty="0" smtClean="0"/>
              <a:t>La separazione tra…</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686107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1000"/>
                                  </p:stCondLst>
                                  <p:childTnLst>
                                    <p:set>
                                      <p:cBhvr>
                                        <p:cTn id="6" dur="1" fill="hold">
                                          <p:stCondLst>
                                            <p:cond delay="0"/>
                                          </p:stCondLst>
                                        </p:cTn>
                                        <p:tgtEl>
                                          <p:spTgt spid="101387"/>
                                        </p:tgtEl>
                                        <p:attrNameLst>
                                          <p:attrName>style.visibility</p:attrName>
                                        </p:attrNameLst>
                                      </p:cBhvr>
                                      <p:to>
                                        <p:strVal val="visible"/>
                                      </p:to>
                                    </p:set>
                                    <p:anim calcmode="lin" valueType="num">
                                      <p:cBhvr>
                                        <p:cTn id="7" dur="5000" fill="hold"/>
                                        <p:tgtEl>
                                          <p:spTgt spid="101387"/>
                                        </p:tgtEl>
                                        <p:attrNameLst>
                                          <p:attrName>ppt_w</p:attrName>
                                        </p:attrNameLst>
                                      </p:cBhvr>
                                      <p:tavLst>
                                        <p:tav tm="0" fmla="#ppt_w*sin(2.5*pi*$)">
                                          <p:val>
                                            <p:fltVal val="0"/>
                                          </p:val>
                                        </p:tav>
                                        <p:tav tm="100000">
                                          <p:val>
                                            <p:fltVal val="1"/>
                                          </p:val>
                                        </p:tav>
                                      </p:tavLst>
                                    </p:anim>
                                    <p:anim calcmode="lin" valueType="num">
                                      <p:cBhvr>
                                        <p:cTn id="8" dur="5000" fill="hold"/>
                                        <p:tgtEl>
                                          <p:spTgt spid="1013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contenuto 4"/>
          <p:cNvSpPr>
            <a:spLocks noGrp="1"/>
          </p:cNvSpPr>
          <p:nvPr>
            <p:ph idx="1"/>
          </p:nvPr>
        </p:nvSpPr>
        <p:spPr>
          <a:xfrm>
            <a:off x="395288" y="1557338"/>
            <a:ext cx="7772400" cy="4823990"/>
          </a:xfrm>
        </p:spPr>
        <p:txBody>
          <a:bodyPr/>
          <a:lstStyle/>
          <a:p>
            <a:r>
              <a:rPr lang="it-IT" sz="2800" dirty="0" smtClean="0">
                <a:ea typeface="ＭＳ Ｐゴシック" charset="0"/>
                <a:cs typeface="ＭＳ Ｐゴシック" charset="0"/>
              </a:rPr>
              <a:t>Imprese individuali</a:t>
            </a:r>
          </a:p>
          <a:p>
            <a:pPr marL="0" indent="0">
              <a:buNone/>
            </a:pPr>
            <a:endParaRPr lang="it-IT" sz="2800" dirty="0" smtClean="0">
              <a:ea typeface="ＭＳ Ｐゴシック" charset="0"/>
              <a:cs typeface="ＭＳ Ｐゴシック" charset="0"/>
            </a:endParaRPr>
          </a:p>
          <a:p>
            <a:r>
              <a:rPr lang="it-IT" sz="2800" dirty="0" smtClean="0">
                <a:ea typeface="ＭＳ Ｐゴシック" charset="0"/>
                <a:cs typeface="ＭＳ Ｐゴシック" charset="0"/>
              </a:rPr>
              <a:t>Società di persone </a:t>
            </a:r>
            <a:endParaRPr lang="it-IT" dirty="0" smtClean="0">
              <a:ea typeface="ＭＳ Ｐゴシック" charset="0"/>
              <a:cs typeface="ＭＳ Ｐゴシック" charset="0"/>
            </a:endParaRPr>
          </a:p>
          <a:p>
            <a:pPr marL="0" indent="0">
              <a:buNone/>
            </a:pPr>
            <a:endParaRPr lang="it-IT" dirty="0" smtClean="0">
              <a:ea typeface="ＭＳ Ｐゴシック" charset="0"/>
              <a:cs typeface="ＭＳ Ｐゴシック" charset="0"/>
            </a:endParaRPr>
          </a:p>
          <a:p>
            <a:r>
              <a:rPr lang="it-IT" sz="2800" dirty="0" smtClean="0">
                <a:ea typeface="ＭＳ Ｐゴシック" charset="0"/>
                <a:cs typeface="ＭＳ Ｐゴシック" charset="0"/>
              </a:rPr>
              <a:t>Società di capitali 		</a:t>
            </a:r>
            <a:endParaRPr lang="it-IT" b="1" dirty="0" smtClean="0">
              <a:ea typeface="ＭＳ Ｐゴシック" charset="0"/>
              <a:cs typeface="ＭＳ Ｐゴシック" charset="0"/>
            </a:endParaRPr>
          </a:p>
        </p:txBody>
      </p:sp>
      <p:grpSp>
        <p:nvGrpSpPr>
          <p:cNvPr id="17" name="Gruppo 16"/>
          <p:cNvGrpSpPr/>
          <p:nvPr/>
        </p:nvGrpSpPr>
        <p:grpSpPr>
          <a:xfrm>
            <a:off x="2540132" y="3389071"/>
            <a:ext cx="2179700" cy="1747356"/>
            <a:chOff x="2267744" y="3688575"/>
            <a:chExt cx="2461904" cy="1747356"/>
          </a:xfrm>
        </p:grpSpPr>
        <p:sp>
          <p:nvSpPr>
            <p:cNvPr id="5" name="Ovale 4"/>
            <p:cNvSpPr/>
            <p:nvPr/>
          </p:nvSpPr>
          <p:spPr bwMode="auto">
            <a:xfrm>
              <a:off x="3937560" y="3688575"/>
              <a:ext cx="792088" cy="7920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pPr>
              <a:endParaRPr lang="it-IT" sz="2400" i="1">
                <a:solidFill>
                  <a:prstClr val="black"/>
                </a:solidFill>
                <a:latin typeface="Arial Narrow" charset="0"/>
              </a:endParaRPr>
            </a:p>
          </p:txBody>
        </p:sp>
        <p:sp>
          <p:nvSpPr>
            <p:cNvPr id="6" name="CasellaDiTesto 5"/>
            <p:cNvSpPr txBox="1"/>
            <p:nvPr/>
          </p:nvSpPr>
          <p:spPr>
            <a:xfrm>
              <a:off x="2267744" y="4912711"/>
              <a:ext cx="2160240" cy="523220"/>
            </a:xfrm>
            <a:prstGeom prst="rect">
              <a:avLst/>
            </a:prstGeom>
            <a:noFill/>
          </p:spPr>
          <p:txBody>
            <a:bodyPr wrap="square" rtlCol="0">
              <a:spAutoFit/>
            </a:bodyPr>
            <a:lstStyle/>
            <a:p>
              <a:pPr algn="ctr"/>
              <a:r>
                <a:rPr lang="it-IT" sz="2800" dirty="0">
                  <a:solidFill>
                    <a:prstClr val="black"/>
                  </a:solidFill>
                  <a:latin typeface="Calibri"/>
                </a:rPr>
                <a:t>Società</a:t>
              </a:r>
            </a:p>
          </p:txBody>
        </p:sp>
        <p:cxnSp>
          <p:nvCxnSpPr>
            <p:cNvPr id="8" name="Connettore 4 7"/>
            <p:cNvCxnSpPr>
              <a:stCxn id="5" idx="2"/>
              <a:endCxn id="6" idx="0"/>
            </p:cNvCxnSpPr>
            <p:nvPr/>
          </p:nvCxnSpPr>
          <p:spPr bwMode="auto">
            <a:xfrm rot="10800000" flipV="1">
              <a:off x="3347864" y="4084619"/>
              <a:ext cx="589696" cy="828092"/>
            </a:xfrm>
            <a:prstGeom prst="bentConnector2">
              <a:avLst/>
            </a:prstGeom>
            <a:noFill/>
            <a:ln w="9525" cap="flat" cmpd="sng" algn="ctr">
              <a:solidFill>
                <a:srgbClr val="FF0000"/>
              </a:solidFill>
              <a:prstDash val="solid"/>
              <a:round/>
              <a:headEnd type="none" w="med" len="med"/>
              <a:tailEnd type="arrow"/>
            </a:ln>
            <a:effectLst/>
          </p:spPr>
        </p:cxnSp>
      </p:grpSp>
      <p:grpSp>
        <p:nvGrpSpPr>
          <p:cNvPr id="18" name="Gruppo 17"/>
          <p:cNvGrpSpPr/>
          <p:nvPr/>
        </p:nvGrpSpPr>
        <p:grpSpPr>
          <a:xfrm>
            <a:off x="4932040" y="2985480"/>
            <a:ext cx="4248472" cy="1152128"/>
            <a:chOff x="4932040" y="3284984"/>
            <a:chExt cx="4248472" cy="1152128"/>
          </a:xfrm>
        </p:grpSpPr>
        <p:sp>
          <p:nvSpPr>
            <p:cNvPr id="9" name="CasellaDiTesto 8"/>
            <p:cNvSpPr txBox="1"/>
            <p:nvPr/>
          </p:nvSpPr>
          <p:spPr>
            <a:xfrm>
              <a:off x="5724128" y="3284984"/>
              <a:ext cx="3456384" cy="769441"/>
            </a:xfrm>
            <a:prstGeom prst="rect">
              <a:avLst/>
            </a:prstGeom>
            <a:noFill/>
          </p:spPr>
          <p:txBody>
            <a:bodyPr wrap="square" rtlCol="0">
              <a:spAutoFit/>
            </a:bodyPr>
            <a:lstStyle/>
            <a:p>
              <a:r>
                <a:rPr lang="it-IT" dirty="0">
                  <a:solidFill>
                    <a:prstClr val="black"/>
                  </a:solidFill>
                  <a:latin typeface="Calibri"/>
                </a:rPr>
                <a:t>In senso ampio:</a:t>
              </a:r>
              <a:endParaRPr lang="it-IT" dirty="0">
                <a:solidFill>
                  <a:prstClr val="black"/>
                </a:solidFill>
                <a:latin typeface="Calibri"/>
                <a:sym typeface="Wingdings"/>
              </a:endParaRPr>
            </a:p>
            <a:p>
              <a:pPr marL="342900" indent="-342900">
                <a:buFont typeface="Arial"/>
                <a:buChar char="•"/>
              </a:pPr>
              <a:r>
                <a:rPr lang="it-IT" sz="2000" dirty="0">
                  <a:solidFill>
                    <a:prstClr val="black"/>
                  </a:solidFill>
                  <a:latin typeface="Calibri"/>
                  <a:sym typeface="Wingdings"/>
                </a:rPr>
                <a:t>soci (per SAPA accomandatari)</a:t>
              </a:r>
            </a:p>
          </p:txBody>
        </p:sp>
        <p:sp>
          <p:nvSpPr>
            <p:cNvPr id="10" name="Rettangolo 9"/>
            <p:cNvSpPr/>
            <p:nvPr/>
          </p:nvSpPr>
          <p:spPr bwMode="auto">
            <a:xfrm>
              <a:off x="4932040" y="3717032"/>
              <a:ext cx="720080" cy="7200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pPr>
              <a:endParaRPr lang="it-IT" sz="2400" i="1">
                <a:solidFill>
                  <a:prstClr val="black"/>
                </a:solidFill>
                <a:latin typeface="Arial Narrow" charset="0"/>
              </a:endParaRPr>
            </a:p>
          </p:txBody>
        </p:sp>
        <p:cxnSp>
          <p:nvCxnSpPr>
            <p:cNvPr id="12" name="Connettore 4 11"/>
            <p:cNvCxnSpPr>
              <a:stCxn id="10" idx="0"/>
            </p:cNvCxnSpPr>
            <p:nvPr/>
          </p:nvCxnSpPr>
          <p:spPr bwMode="auto">
            <a:xfrm rot="5400000" flipH="1" flipV="1">
              <a:off x="5400092" y="3392996"/>
              <a:ext cx="216024" cy="432048"/>
            </a:xfrm>
            <a:prstGeom prst="bentConnector2">
              <a:avLst/>
            </a:prstGeom>
            <a:noFill/>
            <a:ln w="9525" cap="flat" cmpd="sng" algn="ctr">
              <a:solidFill>
                <a:srgbClr val="FF0000"/>
              </a:solidFill>
              <a:prstDash val="solid"/>
              <a:round/>
              <a:headEnd type="none" w="med" len="med"/>
              <a:tailEnd type="arrow"/>
            </a:ln>
            <a:effectLst/>
          </p:spPr>
        </p:cxnSp>
      </p:grpSp>
      <p:grpSp>
        <p:nvGrpSpPr>
          <p:cNvPr id="19" name="Gruppo 18"/>
          <p:cNvGrpSpPr/>
          <p:nvPr/>
        </p:nvGrpSpPr>
        <p:grpSpPr>
          <a:xfrm>
            <a:off x="5292080" y="4188612"/>
            <a:ext cx="3851920" cy="1797156"/>
            <a:chOff x="5292080" y="4137608"/>
            <a:chExt cx="3851920" cy="1797156"/>
          </a:xfrm>
        </p:grpSpPr>
        <p:sp>
          <p:nvSpPr>
            <p:cNvPr id="13" name="CasellaDiTesto 12"/>
            <p:cNvSpPr txBox="1"/>
            <p:nvPr/>
          </p:nvSpPr>
          <p:spPr>
            <a:xfrm>
              <a:off x="5724128" y="4365104"/>
              <a:ext cx="3419872" cy="1569660"/>
            </a:xfrm>
            <a:prstGeom prst="rect">
              <a:avLst/>
            </a:prstGeom>
            <a:noFill/>
          </p:spPr>
          <p:txBody>
            <a:bodyPr wrap="square" rtlCol="0">
              <a:spAutoFit/>
            </a:bodyPr>
            <a:lstStyle/>
            <a:p>
              <a:r>
                <a:rPr lang="it-IT" dirty="0">
                  <a:solidFill>
                    <a:prstClr val="black"/>
                  </a:solidFill>
                  <a:latin typeface="Calibri"/>
                </a:rPr>
                <a:t>In senso stretto:</a:t>
              </a:r>
            </a:p>
            <a:p>
              <a:pPr marL="342900" indent="-342900">
                <a:buFont typeface="Arial"/>
                <a:buChar char="•"/>
              </a:pPr>
              <a:r>
                <a:rPr lang="it-IT" dirty="0">
                  <a:solidFill>
                    <a:prstClr val="black"/>
                  </a:solidFill>
                  <a:latin typeface="Calibri"/>
                </a:rPr>
                <a:t>Capitale di maggioranza</a:t>
              </a:r>
            </a:p>
            <a:p>
              <a:pPr marL="342900" indent="-342900">
                <a:buFont typeface="Arial"/>
                <a:buChar char="•"/>
              </a:pPr>
              <a:r>
                <a:rPr lang="it-IT" dirty="0">
                  <a:solidFill>
                    <a:prstClr val="black"/>
                  </a:solidFill>
                  <a:latin typeface="Calibri"/>
                </a:rPr>
                <a:t>Capitale di comando</a:t>
              </a:r>
            </a:p>
            <a:p>
              <a:pPr marL="342900" indent="-342900">
                <a:buFont typeface="Arial"/>
                <a:buChar char="•"/>
              </a:pPr>
              <a:r>
                <a:rPr lang="it-IT" dirty="0">
                  <a:solidFill>
                    <a:prstClr val="black"/>
                  </a:solidFill>
                  <a:latin typeface="Calibri"/>
                </a:rPr>
                <a:t>Manager</a:t>
              </a:r>
            </a:p>
          </p:txBody>
        </p:sp>
        <p:cxnSp>
          <p:nvCxnSpPr>
            <p:cNvPr id="15" name="Connettore 4 14"/>
            <p:cNvCxnSpPr>
              <a:stCxn id="10" idx="2"/>
            </p:cNvCxnSpPr>
            <p:nvPr/>
          </p:nvCxnSpPr>
          <p:spPr bwMode="auto">
            <a:xfrm rot="16200000" flipH="1">
              <a:off x="5400092" y="4029596"/>
              <a:ext cx="216024" cy="432048"/>
            </a:xfrm>
            <a:prstGeom prst="bentConnector2">
              <a:avLst/>
            </a:prstGeom>
            <a:noFill/>
            <a:ln w="9525" cap="flat" cmpd="sng" algn="ctr">
              <a:solidFill>
                <a:srgbClr val="FF0000"/>
              </a:solidFill>
              <a:prstDash val="solid"/>
              <a:round/>
              <a:headEnd type="none" w="med" len="med"/>
              <a:tailEnd type="arrow"/>
            </a:ln>
            <a:effectLst/>
          </p:spPr>
        </p:cxnSp>
      </p:grpSp>
      <p:sp>
        <p:nvSpPr>
          <p:cNvPr id="16" name="CasellaDiTesto 15"/>
          <p:cNvSpPr txBox="1"/>
          <p:nvPr/>
        </p:nvSpPr>
        <p:spPr>
          <a:xfrm>
            <a:off x="2984132" y="2060848"/>
            <a:ext cx="1872208" cy="584776"/>
          </a:xfrm>
          <a:prstGeom prst="rect">
            <a:avLst/>
          </a:prstGeom>
          <a:noFill/>
        </p:spPr>
        <p:txBody>
          <a:bodyPr wrap="square" rtlCol="0">
            <a:spAutoFit/>
          </a:bodyPr>
          <a:lstStyle/>
          <a:p>
            <a:pPr algn="ctr"/>
            <a:r>
              <a:rPr lang="it-IT" sz="3200" dirty="0">
                <a:solidFill>
                  <a:prstClr val="black"/>
                </a:solidFill>
                <a:latin typeface="Calibri"/>
              </a:rPr>
              <a:t>SG = SE</a:t>
            </a:r>
          </a:p>
        </p:txBody>
      </p:sp>
      <p:sp>
        <p:nvSpPr>
          <p:cNvPr id="20" name="CasellaDiTesto 19"/>
          <p:cNvSpPr txBox="1"/>
          <p:nvPr/>
        </p:nvSpPr>
        <p:spPr>
          <a:xfrm>
            <a:off x="3851920" y="3508494"/>
            <a:ext cx="1872208" cy="584776"/>
          </a:xfrm>
          <a:prstGeom prst="rect">
            <a:avLst/>
          </a:prstGeom>
          <a:noFill/>
        </p:spPr>
        <p:txBody>
          <a:bodyPr wrap="square" rtlCol="0">
            <a:spAutoFit/>
          </a:bodyPr>
          <a:lstStyle/>
          <a:p>
            <a:pPr algn="ctr"/>
            <a:r>
              <a:rPr lang="it-IT" sz="3200" dirty="0">
                <a:solidFill>
                  <a:prstClr val="black"/>
                </a:solidFill>
                <a:latin typeface="Calibri"/>
              </a:rPr>
              <a:t>SG ≠ SE</a:t>
            </a:r>
          </a:p>
        </p:txBody>
      </p:sp>
      <p:sp>
        <p:nvSpPr>
          <p:cNvPr id="21" name="CasellaDiTesto 20"/>
          <p:cNvSpPr txBox="1"/>
          <p:nvPr/>
        </p:nvSpPr>
        <p:spPr>
          <a:xfrm>
            <a:off x="3632204" y="1556792"/>
            <a:ext cx="2232248" cy="523220"/>
          </a:xfrm>
          <a:prstGeom prst="rect">
            <a:avLst/>
          </a:prstGeom>
          <a:noFill/>
        </p:spPr>
        <p:txBody>
          <a:bodyPr wrap="square" rtlCol="0">
            <a:spAutoFit/>
          </a:bodyPr>
          <a:lstStyle/>
          <a:p>
            <a:r>
              <a:rPr lang="it-IT" sz="2800" dirty="0">
                <a:solidFill>
                  <a:prstClr val="black"/>
                </a:solidFill>
                <a:latin typeface="Calibri"/>
                <a:sym typeface="Wingdings"/>
              </a:rPr>
              <a:t> Titolare</a:t>
            </a:r>
            <a:endParaRPr lang="it-IT" sz="2800" dirty="0">
              <a:solidFill>
                <a:prstClr val="black"/>
              </a:solidFill>
              <a:latin typeface="Calibri"/>
            </a:endParaRPr>
          </a:p>
        </p:txBody>
      </p:sp>
      <p:sp>
        <p:nvSpPr>
          <p:cNvPr id="25" name="CasellaDiTesto 24"/>
          <p:cNvSpPr txBox="1"/>
          <p:nvPr/>
        </p:nvSpPr>
        <p:spPr>
          <a:xfrm>
            <a:off x="3689072" y="2598996"/>
            <a:ext cx="3816424" cy="523220"/>
          </a:xfrm>
          <a:prstGeom prst="rect">
            <a:avLst/>
          </a:prstGeom>
          <a:noFill/>
        </p:spPr>
        <p:txBody>
          <a:bodyPr wrap="square" rtlCol="0">
            <a:spAutoFit/>
          </a:bodyPr>
          <a:lstStyle/>
          <a:p>
            <a:r>
              <a:rPr lang="it-IT" sz="2800" dirty="0">
                <a:solidFill>
                  <a:prstClr val="black"/>
                </a:solidFill>
                <a:latin typeface="Calibri"/>
                <a:sym typeface="Wingdings"/>
              </a:rPr>
              <a:t> Soci </a:t>
            </a:r>
            <a:r>
              <a:rPr lang="it-IT" sz="2000" dirty="0">
                <a:solidFill>
                  <a:prstClr val="black"/>
                </a:solidFill>
                <a:latin typeface="Calibri"/>
                <a:sym typeface="Wingdings"/>
              </a:rPr>
              <a:t>(per SAS accomandatari)</a:t>
            </a:r>
            <a:endParaRPr lang="it-IT" sz="2800" dirty="0">
              <a:solidFill>
                <a:prstClr val="black"/>
              </a:solidFill>
              <a:latin typeface="Calibri"/>
            </a:endParaRPr>
          </a:p>
        </p:txBody>
      </p:sp>
      <p:sp>
        <p:nvSpPr>
          <p:cNvPr id="4" name="Titolo 3"/>
          <p:cNvSpPr>
            <a:spLocks noGrp="1"/>
          </p:cNvSpPr>
          <p:nvPr>
            <p:ph type="title"/>
          </p:nvPr>
        </p:nvSpPr>
        <p:spPr/>
        <p:txBody>
          <a:bodyPr/>
          <a:lstStyle/>
          <a:p>
            <a:r>
              <a:rPr lang="it-IT" dirty="0" smtClean="0"/>
              <a:t>Riassumendo</a:t>
            </a:r>
            <a:endParaRPr lang="it-IT" dirty="0"/>
          </a:p>
        </p:txBody>
      </p:sp>
      <p:sp>
        <p:nvSpPr>
          <p:cNvPr id="3" name="Segnaposto numero diapositiva 2"/>
          <p:cNvSpPr>
            <a:spLocks noGrp="1"/>
          </p:cNvSpPr>
          <p:nvPr>
            <p:ph type="sldNum" sz="quarter" idx="12"/>
          </p:nvPr>
        </p:nvSpPr>
        <p:spPr/>
        <p:txBody>
          <a:bodyPr/>
          <a:lstStyle/>
          <a:p>
            <a:fld id="{6F7AA945-76CB-D84C-9264-6FE1FA9D39BC}" type="slidenum">
              <a:rPr lang="it-IT" smtClean="0">
                <a:latin typeface="Calibri"/>
              </a:rPr>
              <a:pPr/>
              <a:t>13</a:t>
            </a:fld>
            <a:endParaRPr lang="it-IT">
              <a:latin typeface="Calibri"/>
            </a:endParaRPr>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86904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 n. 1 </a:t>
            </a:r>
            <a:endParaRPr lang="it-IT" dirty="0"/>
          </a:p>
        </p:txBody>
      </p:sp>
      <p:sp>
        <p:nvSpPr>
          <p:cNvPr id="7" name="Segnaposto contenuto 6"/>
          <p:cNvSpPr>
            <a:spLocks noGrp="1"/>
          </p:cNvSpPr>
          <p:nvPr>
            <p:ph idx="1"/>
          </p:nvPr>
        </p:nvSpPr>
        <p:spPr/>
        <p:txBody>
          <a:bodyPr>
            <a:normAutofit lnSpcReduction="10000"/>
          </a:bodyPr>
          <a:lstStyle/>
          <a:p>
            <a:pPr marL="114300" indent="0">
              <a:buNone/>
            </a:pPr>
            <a:r>
              <a:rPr lang="it-IT" sz="2200" dirty="0" smtClean="0"/>
              <a:t>Il capitale della società Beta Spa è detenuto per il 10% dal Sig. Rossi e per il 5% dal Sig. Gialli attivamente interessati alla vita aziendale, mentre la parte restante è frazionata tra centinaia di risparmiatori che non partecipano alle assemblee dei soci. </a:t>
            </a:r>
          </a:p>
          <a:p>
            <a:pPr marL="114300" indent="0">
              <a:buNone/>
            </a:pPr>
            <a:r>
              <a:rPr lang="it-IT" sz="2200" dirty="0" smtClean="0"/>
              <a:t>Fra le sue attività, Beta Spa detiene quote pari al 51% del capitale sociale di Gamma </a:t>
            </a:r>
            <a:r>
              <a:rPr lang="it-IT" sz="2200" dirty="0" err="1" smtClean="0"/>
              <a:t>Srl</a:t>
            </a:r>
            <a:r>
              <a:rPr lang="it-IT" sz="2200" dirty="0" smtClean="0"/>
              <a:t>. La restante parte del capitale di quest’ultima è detenuta dal Sig. Biondi.</a:t>
            </a:r>
          </a:p>
          <a:p>
            <a:pPr marL="114300" indent="0">
              <a:buNone/>
            </a:pPr>
            <a:r>
              <a:rPr lang="it-IT" sz="2200" dirty="0" smtClean="0"/>
              <a:t>La società Gamma </a:t>
            </a:r>
            <a:r>
              <a:rPr lang="it-IT" sz="2200" dirty="0" err="1" smtClean="0"/>
              <a:t>Srl</a:t>
            </a:r>
            <a:r>
              <a:rPr lang="it-IT" sz="2200" dirty="0" smtClean="0"/>
              <a:t>, a sua volta, detiene il 51% del capitale sociale di Omega </a:t>
            </a:r>
            <a:r>
              <a:rPr lang="it-IT" sz="2200" dirty="0" err="1" smtClean="0"/>
              <a:t>Srl</a:t>
            </a:r>
            <a:r>
              <a:rPr lang="it-IT" sz="2200" dirty="0" smtClean="0"/>
              <a:t>. </a:t>
            </a:r>
          </a:p>
          <a:p>
            <a:pPr marL="114300" indent="0">
              <a:buNone/>
            </a:pPr>
            <a:r>
              <a:rPr lang="it-IT" sz="2200" dirty="0" smtClean="0"/>
              <a:t>Tutte le società operano nel settore automobilistico.</a:t>
            </a:r>
          </a:p>
          <a:p>
            <a:pPr marL="114300" indent="0">
              <a:buNone/>
            </a:pPr>
            <a:r>
              <a:rPr lang="it-IT" sz="2200" dirty="0" smtClean="0"/>
              <a:t>Indicare il soggetto giuridico e il soggetto economico in senso stretto di Omega </a:t>
            </a:r>
            <a:r>
              <a:rPr lang="it-IT" sz="2200" dirty="0" err="1" smtClean="0"/>
              <a:t>Srl</a:t>
            </a:r>
            <a:r>
              <a:rPr lang="it-IT" sz="2200" dirty="0" smtClean="0"/>
              <a:t>:</a:t>
            </a:r>
          </a:p>
          <a:p>
            <a:pPr marL="114300" indent="0">
              <a:buNone/>
            </a:pPr>
            <a:r>
              <a:rPr lang="it-IT" sz="2200" b="1" dirty="0" smtClean="0"/>
              <a:t>Soggetto giuridico: </a:t>
            </a:r>
            <a:r>
              <a:rPr lang="it-IT" sz="2200" dirty="0" smtClean="0"/>
              <a:t>____________________</a:t>
            </a:r>
          </a:p>
          <a:p>
            <a:pPr marL="114300" indent="0">
              <a:buNone/>
            </a:pPr>
            <a:r>
              <a:rPr lang="it-IT" sz="2200" b="1" dirty="0" smtClean="0"/>
              <a:t>Soggetto economico in senso stretto: </a:t>
            </a:r>
            <a:r>
              <a:rPr lang="it-IT" sz="2200" dirty="0" smtClean="0"/>
              <a:t>_______________</a:t>
            </a:r>
          </a:p>
        </p:txBody>
      </p:sp>
      <p:sp>
        <p:nvSpPr>
          <p:cNvPr id="6" name="Segnaposto numero diapositiva 5"/>
          <p:cNvSpPr>
            <a:spLocks noGrp="1"/>
          </p:cNvSpPr>
          <p:nvPr>
            <p:ph type="sldNum" sz="quarter" idx="12"/>
          </p:nvPr>
        </p:nvSpPr>
        <p:spPr/>
        <p:txBody>
          <a:bodyPr/>
          <a:lstStyle/>
          <a:p>
            <a:fld id="{6F7AA945-76CB-D84C-9264-6FE1FA9D39BC}" type="slidenum">
              <a:rPr lang="it-IT" smtClean="0">
                <a:latin typeface="Calibri"/>
              </a:rPr>
              <a:pPr/>
              <a:t>14</a:t>
            </a:fld>
            <a:endParaRPr lang="it-IT">
              <a:latin typeface="Calibri"/>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730034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Soluzione</a:t>
            </a:r>
            <a:endParaRPr lang="it-IT" dirty="0"/>
          </a:p>
        </p:txBody>
      </p:sp>
      <p:sp>
        <p:nvSpPr>
          <p:cNvPr id="7" name="Segnaposto contenuto 6"/>
          <p:cNvSpPr>
            <a:spLocks noGrp="1"/>
          </p:cNvSpPr>
          <p:nvPr>
            <p:ph idx="1"/>
          </p:nvPr>
        </p:nvSpPr>
        <p:spPr/>
        <p:txBody>
          <a:bodyPr>
            <a:normAutofit lnSpcReduction="10000"/>
          </a:bodyPr>
          <a:lstStyle/>
          <a:p>
            <a:pPr marL="114300" indent="0">
              <a:buNone/>
            </a:pPr>
            <a:r>
              <a:rPr lang="it-IT" sz="2200" dirty="0" smtClean="0"/>
              <a:t>Il capitale della società Beta Spa è detenuto per il 10% dal Sig. Rossi e per il 5% dal Sig. Gialli attivamente interessati alla vita aziendale, mentre la parte restante è frazionata tra centinaia di risparmiatori che non partecipano alle assemblee dei soci. </a:t>
            </a:r>
          </a:p>
          <a:p>
            <a:pPr marL="114300" indent="0">
              <a:buNone/>
            </a:pPr>
            <a:r>
              <a:rPr lang="it-IT" sz="2200" dirty="0" smtClean="0"/>
              <a:t>Fra le sue attività, Beta Spa detiene quote pari al 51% del capitale sociale di Gamma </a:t>
            </a:r>
            <a:r>
              <a:rPr lang="it-IT" sz="2200" dirty="0" err="1" smtClean="0"/>
              <a:t>Srl</a:t>
            </a:r>
            <a:r>
              <a:rPr lang="it-IT" sz="2200" dirty="0" smtClean="0"/>
              <a:t>. La restante parte del capitale di quest’ultima è detenuta dal Sig. Biondi.</a:t>
            </a:r>
          </a:p>
          <a:p>
            <a:pPr marL="114300" indent="0">
              <a:buNone/>
            </a:pPr>
            <a:r>
              <a:rPr lang="it-IT" sz="2200" dirty="0" smtClean="0"/>
              <a:t>La società Gamma </a:t>
            </a:r>
            <a:r>
              <a:rPr lang="it-IT" sz="2200" dirty="0" err="1" smtClean="0"/>
              <a:t>Srl</a:t>
            </a:r>
            <a:r>
              <a:rPr lang="it-IT" sz="2200" dirty="0" smtClean="0"/>
              <a:t>, a sua volta, detiene il 51% del capitale sociale di Omega </a:t>
            </a:r>
            <a:r>
              <a:rPr lang="it-IT" sz="2200" dirty="0" err="1" smtClean="0"/>
              <a:t>Srl</a:t>
            </a:r>
            <a:r>
              <a:rPr lang="it-IT" sz="2200" dirty="0" smtClean="0"/>
              <a:t>. </a:t>
            </a:r>
          </a:p>
          <a:p>
            <a:pPr marL="114300" indent="0">
              <a:buNone/>
            </a:pPr>
            <a:r>
              <a:rPr lang="it-IT" sz="2200" dirty="0" smtClean="0"/>
              <a:t>Tutte le società operano nel settore automobilistico.</a:t>
            </a:r>
          </a:p>
          <a:p>
            <a:pPr marL="114300" indent="0">
              <a:buNone/>
            </a:pPr>
            <a:r>
              <a:rPr lang="it-IT" sz="2200" dirty="0" smtClean="0"/>
              <a:t>Indicare il soggetto giuridico e il soggetto economico in senso stretto di Omega </a:t>
            </a:r>
            <a:r>
              <a:rPr lang="it-IT" sz="2200" dirty="0" err="1" smtClean="0"/>
              <a:t>Srl</a:t>
            </a:r>
            <a:endParaRPr lang="it-IT" sz="2200" dirty="0" smtClean="0"/>
          </a:p>
          <a:p>
            <a:pPr marL="114300" indent="0">
              <a:buNone/>
            </a:pPr>
            <a:r>
              <a:rPr lang="it-IT" sz="2200" b="1" dirty="0" smtClean="0"/>
              <a:t>Soggetto giuridico: </a:t>
            </a:r>
            <a:r>
              <a:rPr lang="it-IT" sz="2200" dirty="0" smtClean="0"/>
              <a:t>Omega </a:t>
            </a:r>
            <a:r>
              <a:rPr lang="it-IT" sz="2200" dirty="0" err="1" smtClean="0"/>
              <a:t>Srl</a:t>
            </a:r>
            <a:endParaRPr lang="it-IT" sz="2200" dirty="0" smtClean="0"/>
          </a:p>
          <a:p>
            <a:pPr marL="114300" indent="0">
              <a:buNone/>
            </a:pPr>
            <a:r>
              <a:rPr lang="it-IT" sz="2200" b="1" dirty="0" smtClean="0"/>
              <a:t>Soggetto economico in senso stretto: </a:t>
            </a:r>
            <a:r>
              <a:rPr lang="it-IT" sz="2200" dirty="0" smtClean="0"/>
              <a:t>Sig. Rossi</a:t>
            </a:r>
          </a:p>
        </p:txBody>
      </p:sp>
      <p:sp>
        <p:nvSpPr>
          <p:cNvPr id="6" name="Segnaposto numero diapositiva 5"/>
          <p:cNvSpPr>
            <a:spLocks noGrp="1"/>
          </p:cNvSpPr>
          <p:nvPr>
            <p:ph type="sldNum" sz="quarter" idx="12"/>
          </p:nvPr>
        </p:nvSpPr>
        <p:spPr/>
        <p:txBody>
          <a:bodyPr/>
          <a:lstStyle/>
          <a:p>
            <a:fld id="{6F7AA945-76CB-D84C-9264-6FE1FA9D39BC}" type="slidenum">
              <a:rPr lang="it-IT" smtClean="0">
                <a:latin typeface="Calibri"/>
              </a:rPr>
              <a:pPr/>
              <a:t>15</a:t>
            </a:fld>
            <a:endParaRPr lang="it-IT">
              <a:latin typeface="Calibri"/>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633389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 n. 2</a:t>
            </a:r>
            <a:endParaRPr lang="it-IT" dirty="0"/>
          </a:p>
        </p:txBody>
      </p:sp>
      <p:sp>
        <p:nvSpPr>
          <p:cNvPr id="3" name="Segnaposto contenuto 2"/>
          <p:cNvSpPr>
            <a:spLocks noGrp="1"/>
          </p:cNvSpPr>
          <p:nvPr>
            <p:ph idx="1"/>
          </p:nvPr>
        </p:nvSpPr>
        <p:spPr/>
        <p:txBody>
          <a:bodyPr/>
          <a:lstStyle/>
          <a:p>
            <a:pPr marL="114300" indent="0">
              <a:buNone/>
            </a:pPr>
            <a:r>
              <a:rPr lang="it-IT" dirty="0" smtClean="0"/>
              <a:t>Si individui il soggetto economico in senso stretto e il soggetto giuridico delle aziende dello schema.</a:t>
            </a:r>
            <a:endParaRPr lang="it-IT" dirty="0"/>
          </a:p>
        </p:txBody>
      </p:sp>
      <p:sp>
        <p:nvSpPr>
          <p:cNvPr id="5" name="Segnaposto numero diapositiva 4"/>
          <p:cNvSpPr>
            <a:spLocks noGrp="1"/>
          </p:cNvSpPr>
          <p:nvPr>
            <p:ph type="sldNum" sz="quarter" idx="12"/>
          </p:nvPr>
        </p:nvSpPr>
        <p:spPr/>
        <p:txBody>
          <a:bodyPr/>
          <a:lstStyle/>
          <a:p>
            <a:fld id="{6F7AA945-76CB-D84C-9264-6FE1FA9D39BC}" type="slidenum">
              <a:rPr lang="it-IT" smtClean="0"/>
              <a:t>16</a:t>
            </a:fld>
            <a:endParaRPr lang="it-IT"/>
          </a:p>
        </p:txBody>
      </p:sp>
      <p:grpSp>
        <p:nvGrpSpPr>
          <p:cNvPr id="16" name="Group 2"/>
          <p:cNvGrpSpPr>
            <a:grpSpLocks/>
          </p:cNvGrpSpPr>
          <p:nvPr/>
        </p:nvGrpSpPr>
        <p:grpSpPr bwMode="auto">
          <a:xfrm>
            <a:off x="658336" y="2423370"/>
            <a:ext cx="7418864" cy="3447560"/>
            <a:chOff x="1521" y="6124"/>
            <a:chExt cx="9900" cy="5630"/>
          </a:xfrm>
        </p:grpSpPr>
        <p:sp>
          <p:nvSpPr>
            <p:cNvPr id="19" name="Rectangle 3"/>
            <p:cNvSpPr>
              <a:spLocks noChangeArrowheads="1"/>
            </p:cNvSpPr>
            <p:nvPr/>
          </p:nvSpPr>
          <p:spPr bwMode="auto">
            <a:xfrm>
              <a:off x="4401" y="6124"/>
              <a:ext cx="2700" cy="144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1200" b="1" dirty="0" smtClean="0">
                  <a:latin typeface="Arial Narrow" charset="0"/>
                  <a:ea typeface="ÇlÇr ñæí©" charset="0"/>
                </a:rPr>
                <a:t>Maglificio Rossi</a:t>
              </a:r>
              <a:endParaRPr kumimoji="0" lang="it-IT" sz="1200" b="1" i="0" u="none" strike="noStrike" cap="none" normalizeH="0" baseline="0" dirty="0">
                <a:ln>
                  <a:noFill/>
                </a:ln>
                <a:solidFill>
                  <a:schemeClr val="tx1"/>
                </a:solidFill>
                <a:effectLst/>
                <a:latin typeface="Arial Narrow"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i="0" u="none" strike="noStrike" cap="none" normalizeH="0" baseline="0" dirty="0" smtClean="0">
                  <a:ln>
                    <a:noFill/>
                  </a:ln>
                  <a:solidFill>
                    <a:schemeClr val="tx1"/>
                  </a:solidFill>
                  <a:effectLst/>
                  <a:latin typeface="Arial Narrow" charset="0"/>
                  <a:ea typeface="ÇlÇr ñæí©" charset="0"/>
                </a:rPr>
                <a:t>Impresa individuale</a:t>
              </a:r>
            </a:p>
            <a:p>
              <a:pPr marL="0" marR="0" lvl="0" indent="0" algn="ctr" defTabSz="914400" rtl="0" eaLnBrk="1" fontAlgn="base" latinLnBrk="0" hangingPunct="1">
                <a:lnSpc>
                  <a:spcPct val="100000"/>
                </a:lnSpc>
                <a:spcBef>
                  <a:spcPct val="0"/>
                </a:spcBef>
                <a:spcAft>
                  <a:spcPct val="0"/>
                </a:spcAft>
                <a:buClrTx/>
                <a:buSzTx/>
                <a:buFontTx/>
                <a:buNone/>
                <a:tabLst/>
              </a:pPr>
              <a:r>
                <a:rPr lang="it-IT" sz="1200" dirty="0" smtClean="0">
                  <a:latin typeface="Arial Narrow" charset="0"/>
                  <a:ea typeface="ÇlÇr ñæí©" charset="0"/>
                </a:rPr>
                <a:t>Titolare: Sig. Mario Rossi</a:t>
              </a:r>
              <a:endParaRPr kumimoji="0" lang="it-IT" sz="2400" i="0" u="none" strike="noStrike" cap="none" normalizeH="0" baseline="0" dirty="0">
                <a:ln>
                  <a:noFill/>
                </a:ln>
                <a:solidFill>
                  <a:schemeClr val="tx1"/>
                </a:solidFill>
                <a:effectLst/>
                <a:latin typeface="Arial" charset="0"/>
                <a:ea typeface="ＭＳ Ｐゴシック" charset="0"/>
              </a:endParaRPr>
            </a:p>
          </p:txBody>
        </p:sp>
        <p:sp>
          <p:nvSpPr>
            <p:cNvPr id="20" name="Rectangle 4"/>
            <p:cNvSpPr>
              <a:spLocks noChangeArrowheads="1"/>
            </p:cNvSpPr>
            <p:nvPr/>
          </p:nvSpPr>
          <p:spPr bwMode="auto">
            <a:xfrm>
              <a:off x="1521" y="8464"/>
              <a:ext cx="2700" cy="144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1200" b="1" dirty="0" smtClean="0">
                  <a:latin typeface="Arial Narrow" charset="0"/>
                  <a:ea typeface="ÇlÇr ñæí©" charset="0"/>
                </a:rPr>
                <a:t>La Boutique della maglia</a:t>
              </a:r>
              <a:r>
                <a:rPr kumimoji="0" lang="it-IT" sz="1200" b="1" i="0" u="none" strike="noStrike" cap="none" normalizeH="0" baseline="0" dirty="0" smtClean="0">
                  <a:ln>
                    <a:noFill/>
                  </a:ln>
                  <a:solidFill>
                    <a:schemeClr val="tx1"/>
                  </a:solidFill>
                  <a:effectLst/>
                  <a:latin typeface="Arial Narrow" charset="0"/>
                  <a:ea typeface="ÇlÇr ñæí©" charset="0"/>
                </a:rPr>
                <a:t> </a:t>
              </a:r>
              <a:r>
                <a:rPr kumimoji="0" lang="it-IT" sz="1200" b="1" i="0" u="none" strike="noStrike" cap="none" normalizeH="0" baseline="0" dirty="0" err="1" smtClean="0">
                  <a:ln>
                    <a:noFill/>
                  </a:ln>
                  <a:solidFill>
                    <a:schemeClr val="tx1"/>
                  </a:solidFill>
                  <a:effectLst/>
                  <a:latin typeface="Arial Narrow" charset="0"/>
                  <a:ea typeface="ÇlÇr ñæí©" charset="0"/>
                </a:rPr>
                <a:t>Srl</a:t>
              </a:r>
              <a:r>
                <a:rPr kumimoji="0" lang="it-IT" sz="1200" b="1" i="0" u="none" strike="noStrike" cap="none" normalizeH="0" baseline="0" dirty="0" smtClean="0">
                  <a:ln>
                    <a:noFill/>
                  </a:ln>
                  <a:solidFill>
                    <a:schemeClr val="tx1"/>
                  </a:solidFill>
                  <a:effectLst/>
                  <a:latin typeface="Arial Narrow" charset="0"/>
                  <a:ea typeface="ÇlÇr ñæí©" charset="0"/>
                </a:rPr>
                <a:t>:</a:t>
              </a:r>
              <a:endParaRPr kumimoji="0" lang="it-IT" sz="1200" b="1" i="0" u="none" strike="noStrike" cap="none" normalizeH="0" baseline="0" dirty="0">
                <a:ln>
                  <a:noFill/>
                </a:ln>
                <a:solidFill>
                  <a:schemeClr val="tx1"/>
                </a:solidFill>
                <a:effectLst/>
                <a:latin typeface="Arial Narrow" charset="0"/>
                <a:ea typeface="ÇlÇr ñæí©"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it-IT" sz="1200" dirty="0" smtClean="0">
                  <a:latin typeface="Arial Narrow" charset="0"/>
                  <a:ea typeface="ÇlÇr ñæí©" charset="0"/>
                </a:rPr>
                <a:t>Capitale s</a:t>
              </a:r>
              <a:r>
                <a:rPr kumimoji="0" lang="it-IT" sz="1200" b="0" i="0" u="none" strike="noStrike" cap="none" normalizeH="0" baseline="0" dirty="0" smtClean="0">
                  <a:ln>
                    <a:noFill/>
                  </a:ln>
                  <a:solidFill>
                    <a:schemeClr val="tx1"/>
                  </a:solidFill>
                  <a:effectLst/>
                  <a:latin typeface="Arial Narrow" charset="0"/>
                  <a:ea typeface="ÇlÇr ñæí©" charset="0"/>
                </a:rPr>
                <a:t>ociale</a:t>
              </a:r>
              <a:r>
                <a:rPr kumimoji="0" lang="it-IT" sz="1200" b="0" i="0" u="none" strike="noStrike" cap="none" normalizeH="0" baseline="0" dirty="0">
                  <a:ln>
                    <a:noFill/>
                  </a:ln>
                  <a:solidFill>
                    <a:schemeClr val="tx1"/>
                  </a:solidFill>
                  <a:effectLst/>
                  <a:latin typeface="Arial Narrow" charset="0"/>
                  <a:ea typeface="ÇlÇr ñæí©"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charset="0"/>
                  <a:ea typeface="Times New Roman" charset="0"/>
                </a:rPr>
                <a:t>- </a:t>
              </a:r>
              <a:r>
                <a:rPr lang="it-IT" sz="1200" dirty="0" smtClean="0">
                  <a:latin typeface="Arial Narrow" charset="0"/>
                  <a:ea typeface="ÇlÇr ñæí©" charset="0"/>
                </a:rPr>
                <a:t>70</a:t>
              </a:r>
              <a:r>
                <a:rPr kumimoji="0" lang="it-IT" sz="1200" b="0" i="0" u="none" strike="noStrike" cap="none" normalizeH="0" baseline="0" dirty="0" smtClean="0">
                  <a:ln>
                    <a:noFill/>
                  </a:ln>
                  <a:solidFill>
                    <a:schemeClr val="tx1"/>
                  </a:solidFill>
                  <a:effectLst/>
                  <a:latin typeface="Arial Narrow" charset="0"/>
                  <a:ea typeface="ÇlÇr ñæí©" charset="0"/>
                </a:rPr>
                <a:t>% Sig. Aldo Bianchi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charset="0"/>
                  <a:ea typeface="Times New Roman" charset="0"/>
                </a:rPr>
                <a:t>- </a:t>
              </a:r>
              <a:r>
                <a:rPr lang="it-IT" sz="1200" dirty="0" smtClean="0">
                  <a:latin typeface="Arial Narrow" charset="0"/>
                  <a:ea typeface="ÇlÇr ñæí©" charset="0"/>
                </a:rPr>
                <a:t>30</a:t>
              </a:r>
              <a:r>
                <a:rPr kumimoji="0" lang="it-IT" sz="1200" b="0" i="0" u="none" strike="noStrike" cap="none" normalizeH="0" baseline="0" dirty="0" smtClean="0">
                  <a:ln>
                    <a:noFill/>
                  </a:ln>
                  <a:solidFill>
                    <a:schemeClr val="tx1"/>
                  </a:solidFill>
                  <a:effectLst/>
                  <a:latin typeface="Arial Narrow" charset="0"/>
                  <a:ea typeface="ÇlÇr ñæí©" charset="0"/>
                </a:rPr>
                <a:t>%</a:t>
              </a:r>
              <a:r>
                <a:rPr kumimoji="0" lang="it-IT" sz="1200" b="0" i="0" u="none" strike="noStrike" cap="none" normalizeH="0" dirty="0" smtClean="0">
                  <a:ln>
                    <a:noFill/>
                  </a:ln>
                  <a:solidFill>
                    <a:schemeClr val="tx1"/>
                  </a:solidFill>
                  <a:effectLst/>
                  <a:latin typeface="Arial Narrow" charset="0"/>
                  <a:ea typeface="ÇlÇr ñæí©" charset="0"/>
                </a:rPr>
                <a:t> Sig. Mario Rossi</a:t>
              </a:r>
              <a:endParaRPr kumimoji="0" lang="it-IT" sz="2400" b="0" i="0" u="none" strike="noStrike" cap="none" normalizeH="0" baseline="0" dirty="0">
                <a:ln>
                  <a:noFill/>
                </a:ln>
                <a:solidFill>
                  <a:schemeClr val="tx1"/>
                </a:solidFill>
                <a:effectLst/>
                <a:latin typeface="Arial" charset="0"/>
                <a:ea typeface="ＭＳ Ｐゴシック" charset="0"/>
              </a:endParaRPr>
            </a:p>
          </p:txBody>
        </p:sp>
        <p:sp>
          <p:nvSpPr>
            <p:cNvPr id="21" name="Rectangle 5"/>
            <p:cNvSpPr>
              <a:spLocks noChangeArrowheads="1"/>
            </p:cNvSpPr>
            <p:nvPr/>
          </p:nvSpPr>
          <p:spPr bwMode="auto">
            <a:xfrm>
              <a:off x="7821" y="8464"/>
              <a:ext cx="2860" cy="144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b="1" dirty="0" err="1" smtClean="0">
                  <a:latin typeface="Arial Narrow" charset="0"/>
                  <a:ea typeface="ÇlÇr ñæí©" charset="0"/>
                </a:rPr>
                <a:t>Tintoria</a:t>
              </a:r>
              <a:r>
                <a:rPr lang="en-GB" sz="1200" b="1" dirty="0" smtClean="0">
                  <a:latin typeface="Arial Narrow" charset="0"/>
                  <a:ea typeface="ÇlÇr ñæí©" charset="0"/>
                </a:rPr>
                <a:t> </a:t>
              </a:r>
              <a:r>
                <a:rPr lang="en-GB" sz="1200" b="1" dirty="0" err="1" smtClean="0">
                  <a:latin typeface="Arial Narrow" charset="0"/>
                  <a:ea typeface="ÇlÇr ñæí©" charset="0"/>
                </a:rPr>
                <a:t>Arcobaleno</a:t>
              </a:r>
              <a:r>
                <a:rPr kumimoji="0" lang="en-GB" sz="1200" b="1" i="0" u="none" strike="noStrike" cap="none" normalizeH="0" baseline="0" dirty="0" smtClean="0">
                  <a:ln>
                    <a:noFill/>
                  </a:ln>
                  <a:solidFill>
                    <a:schemeClr val="tx1"/>
                  </a:solidFill>
                  <a:effectLst/>
                  <a:latin typeface="Arial Narrow" charset="0"/>
                  <a:ea typeface="ÇlÇr ñæí©" charset="0"/>
                </a:rPr>
                <a:t> </a:t>
              </a:r>
              <a:r>
                <a:rPr kumimoji="0" lang="en-GB" sz="1200" b="1" i="0" u="none" strike="noStrike" cap="none" normalizeH="0" baseline="0" dirty="0" err="1" smtClean="0">
                  <a:ln>
                    <a:noFill/>
                  </a:ln>
                  <a:solidFill>
                    <a:schemeClr val="tx1"/>
                  </a:solidFill>
                  <a:effectLst/>
                  <a:latin typeface="Arial Narrow" charset="0"/>
                  <a:ea typeface="ÇlÇr ñæí©" charset="0"/>
                </a:rPr>
                <a:t>Srl</a:t>
              </a:r>
              <a:endParaRPr kumimoji="0" lang="en-GB" sz="1200" b="1" i="0" u="none" strike="noStrike" cap="none" normalizeH="0" baseline="0" dirty="0">
                <a:ln>
                  <a:noFill/>
                </a:ln>
                <a:solidFill>
                  <a:schemeClr val="tx1"/>
                </a:solidFill>
                <a:effectLst/>
                <a:latin typeface="Arial Narrow" charset="0"/>
                <a:ea typeface="ÇlÇr ñæí©"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Narrow" charset="0"/>
                  <a:ea typeface="ÇlÇr ñæí©" charset="0"/>
                </a:rPr>
                <a:t>Capitale </a:t>
              </a:r>
              <a:r>
                <a:rPr kumimoji="0" lang="it-IT" sz="1200" b="0" i="0" u="none" strike="noStrike" cap="none" normalizeH="0" baseline="0" dirty="0">
                  <a:ln>
                    <a:noFill/>
                  </a:ln>
                  <a:solidFill>
                    <a:schemeClr val="tx1"/>
                  </a:solidFill>
                  <a:effectLst/>
                  <a:latin typeface="Arial Narrow" charset="0"/>
                  <a:ea typeface="ÇlÇr ñæí©" charset="0"/>
                </a:rPr>
                <a:t>Sociale: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charset="0"/>
                  <a:ea typeface="Times New Roman" charset="0"/>
                </a:rPr>
                <a:t>-</a:t>
              </a:r>
              <a:r>
                <a:rPr lang="it-IT" sz="1200" dirty="0">
                  <a:latin typeface="Arial Narrow" charset="0"/>
                  <a:ea typeface="ÇlÇr ñæí©" charset="0"/>
                </a:rPr>
                <a:t> </a:t>
              </a:r>
              <a:r>
                <a:rPr lang="it-IT" sz="1200" dirty="0" smtClean="0">
                  <a:latin typeface="Arial Narrow" charset="0"/>
                  <a:ea typeface="ÇlÇr ñæí©" charset="0"/>
                </a:rPr>
                <a:t>8</a:t>
              </a:r>
              <a:r>
                <a:rPr kumimoji="0" lang="it-IT" sz="1200" b="0" i="0" u="none" strike="noStrike" cap="none" normalizeH="0" baseline="0" dirty="0" smtClean="0">
                  <a:ln>
                    <a:noFill/>
                  </a:ln>
                  <a:solidFill>
                    <a:schemeClr val="tx1"/>
                  </a:solidFill>
                  <a:effectLst/>
                  <a:latin typeface="Arial Narrow" charset="0"/>
                  <a:ea typeface="ÇlÇr ñæí©" charset="0"/>
                </a:rPr>
                <a:t>0%</a:t>
              </a:r>
              <a:r>
                <a:rPr kumimoji="0" lang="it-IT" sz="1200" b="0" i="0" u="none" strike="noStrike" cap="none" normalizeH="0" dirty="0" smtClean="0">
                  <a:ln>
                    <a:noFill/>
                  </a:ln>
                  <a:solidFill>
                    <a:schemeClr val="tx1"/>
                  </a:solidFill>
                  <a:effectLst/>
                  <a:latin typeface="Arial Narrow" charset="0"/>
                  <a:ea typeface="ÇlÇr ñæí©" charset="0"/>
                </a:rPr>
                <a:t> Boutique della Maglia </a:t>
              </a:r>
              <a:r>
                <a:rPr kumimoji="0" lang="it-IT" sz="1200" b="0" i="0" u="none" strike="noStrike" cap="none" normalizeH="0" dirty="0" err="1" smtClean="0">
                  <a:ln>
                    <a:noFill/>
                  </a:ln>
                  <a:solidFill>
                    <a:schemeClr val="tx1"/>
                  </a:solidFill>
                  <a:effectLst/>
                  <a:latin typeface="Arial Narrow" charset="0"/>
                  <a:ea typeface="ÇlÇr ñæí©" charset="0"/>
                </a:rPr>
                <a:t>Srl</a:t>
              </a:r>
              <a:endParaRPr kumimoji="0" lang="it-IT" sz="1200" b="0" i="0" u="none" strike="noStrike" cap="none" normalizeH="0" baseline="0" dirty="0">
                <a:ln>
                  <a:noFill/>
                </a:ln>
                <a:solidFill>
                  <a:schemeClr val="tx1"/>
                </a:solidFill>
                <a:effectLst/>
                <a:latin typeface="Arial Narrow"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charset="0"/>
                  <a:ea typeface="Times New Roman" charset="0"/>
                </a:rPr>
                <a:t>-</a:t>
              </a:r>
              <a:r>
                <a:rPr lang="it-IT" sz="1200" dirty="0">
                  <a:latin typeface="Arial Narrow" charset="0"/>
                  <a:ea typeface="ÇlÇr ñæí©" charset="0"/>
                </a:rPr>
                <a:t> </a:t>
              </a:r>
              <a:r>
                <a:rPr lang="it-IT" sz="1200" dirty="0" smtClean="0">
                  <a:latin typeface="Arial Narrow" charset="0"/>
                  <a:ea typeface="ÇlÇr ñæí©" charset="0"/>
                </a:rPr>
                <a:t>20</a:t>
              </a:r>
              <a:r>
                <a:rPr kumimoji="0" lang="it-IT" sz="1200" b="0" i="0" u="none" strike="noStrike" cap="none" normalizeH="0" baseline="0" dirty="0" smtClean="0">
                  <a:ln>
                    <a:noFill/>
                  </a:ln>
                  <a:solidFill>
                    <a:schemeClr val="tx1"/>
                  </a:solidFill>
                  <a:effectLst/>
                  <a:latin typeface="Arial Narrow" charset="0"/>
                  <a:ea typeface="ÇlÇr ñæí©" charset="0"/>
                </a:rPr>
                <a:t>%</a:t>
              </a:r>
              <a:r>
                <a:rPr kumimoji="0" lang="it-IT" sz="1200" b="0" i="0" u="none" strike="noStrike" cap="none" normalizeH="0" dirty="0" smtClean="0">
                  <a:ln>
                    <a:noFill/>
                  </a:ln>
                  <a:solidFill>
                    <a:schemeClr val="tx1"/>
                  </a:solidFill>
                  <a:effectLst/>
                  <a:latin typeface="Arial Narrow" charset="0"/>
                  <a:ea typeface="ÇlÇr ñæí©" charset="0"/>
                </a:rPr>
                <a:t> Sig. Ugo Brambilla </a:t>
              </a:r>
              <a:endParaRPr kumimoji="0" lang="it-IT" sz="2400" b="0" i="0" u="none" strike="noStrike" cap="none" normalizeH="0" baseline="0" dirty="0">
                <a:ln>
                  <a:noFill/>
                </a:ln>
                <a:solidFill>
                  <a:schemeClr val="tx1"/>
                </a:solidFill>
                <a:effectLst/>
                <a:latin typeface="Arial" charset="0"/>
                <a:ea typeface="ＭＳ Ｐゴシック" charset="0"/>
              </a:endParaRPr>
            </a:p>
          </p:txBody>
        </p:sp>
        <p:sp>
          <p:nvSpPr>
            <p:cNvPr id="26" name="Line 10"/>
            <p:cNvSpPr>
              <a:spLocks noChangeShapeType="1"/>
            </p:cNvSpPr>
            <p:nvPr/>
          </p:nvSpPr>
          <p:spPr bwMode="auto">
            <a:xfrm flipH="1">
              <a:off x="3141" y="7564"/>
              <a:ext cx="2340" cy="9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Text Box 12"/>
            <p:cNvSpPr txBox="1">
              <a:spLocks noChangeArrowheads="1"/>
            </p:cNvSpPr>
            <p:nvPr/>
          </p:nvSpPr>
          <p:spPr bwMode="auto">
            <a:xfrm>
              <a:off x="7281" y="6124"/>
              <a:ext cx="3780" cy="1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Cambria" charset="0"/>
                  <a:ea typeface="ÇlÇr ñæí©" charset="0"/>
                </a:rPr>
                <a:t>S. E. in </a:t>
              </a:r>
              <a:r>
                <a:rPr kumimoji="0" lang="it-IT" sz="1200" b="1" i="0" u="none" strike="noStrike" cap="none" normalizeH="0" baseline="0" dirty="0" err="1" smtClean="0">
                  <a:ln>
                    <a:noFill/>
                  </a:ln>
                  <a:solidFill>
                    <a:schemeClr val="tx1"/>
                  </a:solidFill>
                  <a:effectLst/>
                  <a:latin typeface="Cambria" charset="0"/>
                  <a:ea typeface="ÇlÇr ñæí©" charset="0"/>
                </a:rPr>
                <a:t>s.s.</a:t>
              </a:r>
              <a:r>
                <a:rPr kumimoji="0" lang="it-IT" sz="1200" b="1" i="0" u="none" strike="noStrike" cap="none" normalizeH="0" baseline="0" dirty="0">
                  <a:ln>
                    <a:noFill/>
                  </a:ln>
                  <a:solidFill>
                    <a:schemeClr val="tx1"/>
                  </a:solidFill>
                  <a:effectLst/>
                  <a:latin typeface="Cambria" charset="0"/>
                  <a:ea typeface="ÇlÇr ñæí©" charset="0"/>
                </a:rPr>
                <a:t>: </a:t>
              </a:r>
              <a:r>
                <a:rPr lang="it-IT" sz="1200" dirty="0" smtClean="0">
                  <a:latin typeface="Cambria" charset="0"/>
                  <a:ea typeface="ÇlÇr ñæí©" charset="0"/>
                </a:rPr>
                <a:t>_____________________</a:t>
              </a:r>
              <a:endParaRPr kumimoji="0" lang="it-IT" sz="1200" b="0" i="0" u="none" strike="noStrike" cap="none" normalizeH="0" baseline="0" dirty="0" smtClean="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Cambria" charset="0"/>
                  <a:ea typeface="ÇlÇr ñæí©" charset="0"/>
                </a:rPr>
                <a:t>S</a:t>
              </a:r>
              <a:r>
                <a:rPr kumimoji="0" lang="it-IT" sz="1200" b="1" i="0" u="none" strike="noStrike" cap="none" normalizeH="0" baseline="0" dirty="0">
                  <a:ln>
                    <a:noFill/>
                  </a:ln>
                  <a:solidFill>
                    <a:schemeClr val="tx1"/>
                  </a:solidFill>
                  <a:effectLst/>
                  <a:latin typeface="Cambria" charset="0"/>
                  <a:ea typeface="ÇlÇr ñæí©" charset="0"/>
                </a:rPr>
                <a:t>. G. : </a:t>
              </a:r>
              <a:r>
                <a:rPr lang="it-IT" sz="1200" dirty="0" smtClean="0">
                  <a:latin typeface="Cambria" charset="0"/>
                  <a:ea typeface="ÇlÇr ñæí©" charset="0"/>
                </a:rPr>
                <a:t>____________________________</a:t>
              </a: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a:ln>
                  <a:noFill/>
                </a:ln>
                <a:solidFill>
                  <a:schemeClr val="tx1"/>
                </a:solidFill>
                <a:effectLst/>
                <a:latin typeface="Arial" charset="0"/>
                <a:ea typeface="ＭＳ Ｐゴシック" charset="0"/>
              </a:endParaRPr>
            </a:p>
          </p:txBody>
        </p:sp>
        <p:sp>
          <p:nvSpPr>
            <p:cNvPr id="29" name="Text Box 13"/>
            <p:cNvSpPr txBox="1">
              <a:spLocks noChangeArrowheads="1"/>
            </p:cNvSpPr>
            <p:nvPr/>
          </p:nvSpPr>
          <p:spPr bwMode="auto">
            <a:xfrm>
              <a:off x="7641" y="10134"/>
              <a:ext cx="3780" cy="1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Cambria" charset="0"/>
                  <a:ea typeface="ÇlÇr ñæí©" charset="0"/>
                </a:rPr>
                <a:t>S. E. in </a:t>
              </a:r>
              <a:r>
                <a:rPr kumimoji="0" lang="it-IT" sz="1200" b="1" i="0" u="none" strike="noStrike" cap="none" normalizeH="0" baseline="0" dirty="0" err="1" smtClean="0">
                  <a:ln>
                    <a:noFill/>
                  </a:ln>
                  <a:solidFill>
                    <a:schemeClr val="tx1"/>
                  </a:solidFill>
                  <a:effectLst/>
                  <a:latin typeface="Cambria" charset="0"/>
                  <a:ea typeface="ÇlÇr ñæí©" charset="0"/>
                </a:rPr>
                <a:t>s.s.</a:t>
              </a:r>
              <a:r>
                <a:rPr kumimoji="0" lang="it-IT" sz="1200" b="1" i="0" u="none" strike="noStrike" cap="none" normalizeH="0" baseline="0" dirty="0">
                  <a:ln>
                    <a:noFill/>
                  </a:ln>
                  <a:solidFill>
                    <a:schemeClr val="tx1"/>
                  </a:solidFill>
                  <a:effectLst/>
                  <a:latin typeface="Cambria" charset="0"/>
                  <a:ea typeface="ÇlÇr ñæí©" charset="0"/>
                </a:rPr>
                <a:t>: </a:t>
              </a:r>
              <a:r>
                <a:rPr lang="it-IT" sz="1200" dirty="0" smtClean="0">
                  <a:latin typeface="Cambria" charset="0"/>
                  <a:ea typeface="ÇlÇr ñæí©" charset="0"/>
                </a:rPr>
                <a:t>______________________________</a:t>
              </a: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ambria" charset="0"/>
                  <a:ea typeface="ÇlÇr ñæí©" charset="0"/>
                </a:rPr>
                <a:t>S. G. : </a:t>
              </a:r>
              <a:r>
                <a:rPr lang="en-GB" sz="1200" dirty="0" smtClean="0">
                  <a:latin typeface="Cambria" charset="0"/>
                  <a:ea typeface="ÇlÇr ñæí©" charset="0"/>
                </a:rPr>
                <a:t>_____________________________________</a:t>
              </a:r>
              <a:endParaRPr kumimoji="0" lang="en-GB"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a:ln>
                  <a:noFill/>
                </a:ln>
                <a:solidFill>
                  <a:schemeClr val="tx1"/>
                </a:solidFill>
                <a:effectLst/>
                <a:latin typeface="Arial" charset="0"/>
                <a:ea typeface="ＭＳ Ｐゴシック" charset="0"/>
              </a:endParaRPr>
            </a:p>
          </p:txBody>
        </p:sp>
        <p:sp>
          <p:nvSpPr>
            <p:cNvPr id="30" name="Text Box 14"/>
            <p:cNvSpPr txBox="1">
              <a:spLocks noChangeArrowheads="1"/>
            </p:cNvSpPr>
            <p:nvPr/>
          </p:nvSpPr>
          <p:spPr bwMode="auto">
            <a:xfrm>
              <a:off x="1521" y="10091"/>
              <a:ext cx="3780" cy="1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Cambria" charset="0"/>
                  <a:ea typeface="ÇlÇr ñæí©" charset="0"/>
                </a:rPr>
                <a:t>S. E. in </a:t>
              </a:r>
              <a:r>
                <a:rPr kumimoji="0" lang="it-IT" sz="1200" b="1" i="0" u="none" strike="noStrike" cap="none" normalizeH="0" baseline="0" dirty="0" err="1" smtClean="0">
                  <a:ln>
                    <a:noFill/>
                  </a:ln>
                  <a:solidFill>
                    <a:schemeClr val="tx1"/>
                  </a:solidFill>
                  <a:effectLst/>
                  <a:latin typeface="Cambria" charset="0"/>
                  <a:ea typeface="ÇlÇr ñæí©" charset="0"/>
                </a:rPr>
                <a:t>s.s.</a:t>
              </a:r>
              <a:r>
                <a:rPr kumimoji="0" lang="it-IT" sz="1200" b="1" i="0" u="none" strike="noStrike" cap="none" normalizeH="0" baseline="0" dirty="0">
                  <a:ln>
                    <a:noFill/>
                  </a:ln>
                  <a:solidFill>
                    <a:schemeClr val="tx1"/>
                  </a:solidFill>
                  <a:effectLst/>
                  <a:latin typeface="Cambria" charset="0"/>
                  <a:ea typeface="ÇlÇr ñæí©" charset="0"/>
                </a:rPr>
                <a:t>: </a:t>
              </a:r>
              <a:r>
                <a:rPr lang="it-IT" sz="1200" dirty="0" smtClean="0">
                  <a:latin typeface="Cambria" charset="0"/>
                  <a:ea typeface="ÇlÇr ñæí©" charset="0"/>
                </a:rPr>
                <a:t>___________________________</a:t>
              </a: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Cambria" charset="0"/>
                  <a:ea typeface="ÇlÇr ñæí©" charset="0"/>
                </a:rPr>
                <a:t>S. G. : </a:t>
              </a:r>
              <a:r>
                <a:rPr lang="it-IT" sz="1200" dirty="0" smtClean="0">
                  <a:latin typeface="Cambria" charset="0"/>
                  <a:ea typeface="ÇlÇr ñæí©" charset="0"/>
                </a:rPr>
                <a:t>__________________________________</a:t>
              </a: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a:ln>
                  <a:noFill/>
                </a:ln>
                <a:solidFill>
                  <a:schemeClr val="tx1"/>
                </a:solidFill>
                <a:effectLst/>
                <a:latin typeface="Arial" charset="0"/>
                <a:ea typeface="ＭＳ Ｐゴシック" charset="0"/>
              </a:endParaRPr>
            </a:p>
          </p:txBody>
        </p:sp>
      </p:grpSp>
      <p:cxnSp>
        <p:nvCxnSpPr>
          <p:cNvPr id="7" name="Connettore 1 6"/>
          <p:cNvCxnSpPr>
            <a:stCxn id="20" idx="3"/>
            <a:endCxn id="21" idx="1"/>
          </p:cNvCxnSpPr>
          <p:nvPr/>
        </p:nvCxnSpPr>
        <p:spPr>
          <a:xfrm>
            <a:off x="2681663" y="4297177"/>
            <a:ext cx="2697768"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475882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Soluzione</a:t>
            </a:r>
            <a:endParaRPr lang="it-IT" dirty="0"/>
          </a:p>
        </p:txBody>
      </p:sp>
      <p:sp>
        <p:nvSpPr>
          <p:cNvPr id="3" name="Segnaposto contenuto 2"/>
          <p:cNvSpPr>
            <a:spLocks noGrp="1"/>
          </p:cNvSpPr>
          <p:nvPr>
            <p:ph idx="1"/>
          </p:nvPr>
        </p:nvSpPr>
        <p:spPr/>
        <p:txBody>
          <a:bodyPr/>
          <a:lstStyle/>
          <a:p>
            <a:pPr marL="114300" indent="0">
              <a:buNone/>
            </a:pPr>
            <a:r>
              <a:rPr lang="it-IT" dirty="0" smtClean="0"/>
              <a:t>Si individui il soggetto economico in senso stretto e il soggetto giuridico delle aziende dello schema.</a:t>
            </a:r>
            <a:endParaRPr lang="it-IT" dirty="0"/>
          </a:p>
        </p:txBody>
      </p:sp>
      <p:sp>
        <p:nvSpPr>
          <p:cNvPr id="5" name="Segnaposto numero diapositiva 4"/>
          <p:cNvSpPr>
            <a:spLocks noGrp="1"/>
          </p:cNvSpPr>
          <p:nvPr>
            <p:ph type="sldNum" sz="quarter" idx="12"/>
          </p:nvPr>
        </p:nvSpPr>
        <p:spPr/>
        <p:txBody>
          <a:bodyPr/>
          <a:lstStyle/>
          <a:p>
            <a:fld id="{6F7AA945-76CB-D84C-9264-6FE1FA9D39BC}" type="slidenum">
              <a:rPr lang="it-IT" smtClean="0"/>
              <a:t>17</a:t>
            </a:fld>
            <a:endParaRPr lang="it-IT"/>
          </a:p>
        </p:txBody>
      </p:sp>
      <p:grpSp>
        <p:nvGrpSpPr>
          <p:cNvPr id="16" name="Group 2"/>
          <p:cNvGrpSpPr>
            <a:grpSpLocks/>
          </p:cNvGrpSpPr>
          <p:nvPr/>
        </p:nvGrpSpPr>
        <p:grpSpPr bwMode="auto">
          <a:xfrm>
            <a:off x="658336" y="2423370"/>
            <a:ext cx="7418864" cy="3421229"/>
            <a:chOff x="1521" y="6124"/>
            <a:chExt cx="9900" cy="5587"/>
          </a:xfrm>
        </p:grpSpPr>
        <p:sp>
          <p:nvSpPr>
            <p:cNvPr id="19" name="Rectangle 3"/>
            <p:cNvSpPr>
              <a:spLocks noChangeArrowheads="1"/>
            </p:cNvSpPr>
            <p:nvPr/>
          </p:nvSpPr>
          <p:spPr bwMode="auto">
            <a:xfrm>
              <a:off x="4401" y="6124"/>
              <a:ext cx="2700" cy="144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1200" b="1" dirty="0" smtClean="0">
                  <a:latin typeface="Arial Narrow" charset="0"/>
                  <a:ea typeface="ÇlÇr ñæí©" charset="0"/>
                </a:rPr>
                <a:t>Maglificio Rossi</a:t>
              </a:r>
              <a:endParaRPr kumimoji="0" lang="it-IT" sz="1200" b="1" i="0" u="none" strike="noStrike" cap="none" normalizeH="0" baseline="0" dirty="0">
                <a:ln>
                  <a:noFill/>
                </a:ln>
                <a:solidFill>
                  <a:schemeClr val="tx1"/>
                </a:solidFill>
                <a:effectLst/>
                <a:latin typeface="Arial Narrow"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i="0" u="none" strike="noStrike" cap="none" normalizeH="0" baseline="0" dirty="0" smtClean="0">
                  <a:ln>
                    <a:noFill/>
                  </a:ln>
                  <a:solidFill>
                    <a:schemeClr val="tx1"/>
                  </a:solidFill>
                  <a:effectLst/>
                  <a:latin typeface="Arial Narrow" charset="0"/>
                  <a:ea typeface="ÇlÇr ñæí©" charset="0"/>
                </a:rPr>
                <a:t>Impresa individuale</a:t>
              </a:r>
            </a:p>
            <a:p>
              <a:pPr marL="0" marR="0" lvl="0" indent="0" algn="ctr" defTabSz="914400" rtl="0" eaLnBrk="1" fontAlgn="base" latinLnBrk="0" hangingPunct="1">
                <a:lnSpc>
                  <a:spcPct val="100000"/>
                </a:lnSpc>
                <a:spcBef>
                  <a:spcPct val="0"/>
                </a:spcBef>
                <a:spcAft>
                  <a:spcPct val="0"/>
                </a:spcAft>
                <a:buClrTx/>
                <a:buSzTx/>
                <a:buFontTx/>
                <a:buNone/>
                <a:tabLst/>
              </a:pPr>
              <a:r>
                <a:rPr lang="it-IT" sz="1200" dirty="0" smtClean="0">
                  <a:latin typeface="Arial Narrow" charset="0"/>
                  <a:ea typeface="ÇlÇr ñæí©" charset="0"/>
                </a:rPr>
                <a:t>Titolare: Sig. Mario Rossi</a:t>
              </a:r>
              <a:endParaRPr kumimoji="0" lang="it-IT" sz="2400" i="0" u="none" strike="noStrike" cap="none" normalizeH="0" baseline="0" dirty="0">
                <a:ln>
                  <a:noFill/>
                </a:ln>
                <a:solidFill>
                  <a:schemeClr val="tx1"/>
                </a:solidFill>
                <a:effectLst/>
                <a:latin typeface="Arial" charset="0"/>
                <a:ea typeface="ＭＳ Ｐゴシック" charset="0"/>
              </a:endParaRPr>
            </a:p>
          </p:txBody>
        </p:sp>
        <p:sp>
          <p:nvSpPr>
            <p:cNvPr id="20" name="Rectangle 4"/>
            <p:cNvSpPr>
              <a:spLocks noChangeArrowheads="1"/>
            </p:cNvSpPr>
            <p:nvPr/>
          </p:nvSpPr>
          <p:spPr bwMode="auto">
            <a:xfrm>
              <a:off x="1521" y="8464"/>
              <a:ext cx="2700" cy="144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1200" b="1" dirty="0" smtClean="0">
                  <a:latin typeface="Arial Narrow" charset="0"/>
                  <a:ea typeface="ÇlÇr ñæí©" charset="0"/>
                </a:rPr>
                <a:t>La Boutique della maglia</a:t>
              </a:r>
              <a:r>
                <a:rPr kumimoji="0" lang="it-IT" sz="1200" b="1" i="0" u="none" strike="noStrike" cap="none" normalizeH="0" baseline="0" dirty="0" smtClean="0">
                  <a:ln>
                    <a:noFill/>
                  </a:ln>
                  <a:solidFill>
                    <a:schemeClr val="tx1"/>
                  </a:solidFill>
                  <a:effectLst/>
                  <a:latin typeface="Arial Narrow" charset="0"/>
                  <a:ea typeface="ÇlÇr ñæí©" charset="0"/>
                </a:rPr>
                <a:t> </a:t>
              </a:r>
              <a:r>
                <a:rPr kumimoji="0" lang="it-IT" sz="1200" b="1" i="0" u="none" strike="noStrike" cap="none" normalizeH="0" baseline="0" dirty="0" err="1" smtClean="0">
                  <a:ln>
                    <a:noFill/>
                  </a:ln>
                  <a:solidFill>
                    <a:schemeClr val="tx1"/>
                  </a:solidFill>
                  <a:effectLst/>
                  <a:latin typeface="Arial Narrow" charset="0"/>
                  <a:ea typeface="ÇlÇr ñæí©" charset="0"/>
                </a:rPr>
                <a:t>Srl</a:t>
              </a:r>
              <a:r>
                <a:rPr kumimoji="0" lang="it-IT" sz="1200" b="1" i="0" u="none" strike="noStrike" cap="none" normalizeH="0" baseline="0" dirty="0" smtClean="0">
                  <a:ln>
                    <a:noFill/>
                  </a:ln>
                  <a:solidFill>
                    <a:schemeClr val="tx1"/>
                  </a:solidFill>
                  <a:effectLst/>
                  <a:latin typeface="Arial Narrow" charset="0"/>
                  <a:ea typeface="ÇlÇr ñæí©" charset="0"/>
                </a:rPr>
                <a:t>:</a:t>
              </a:r>
              <a:endParaRPr kumimoji="0" lang="it-IT" sz="1200" b="1" i="0" u="none" strike="noStrike" cap="none" normalizeH="0" baseline="0" dirty="0">
                <a:ln>
                  <a:noFill/>
                </a:ln>
                <a:solidFill>
                  <a:schemeClr val="tx1"/>
                </a:solidFill>
                <a:effectLst/>
                <a:latin typeface="Arial Narrow" charset="0"/>
                <a:ea typeface="ÇlÇr ñæí©"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it-IT" sz="1200" dirty="0" smtClean="0">
                  <a:latin typeface="Arial Narrow" charset="0"/>
                  <a:ea typeface="ÇlÇr ñæí©" charset="0"/>
                </a:rPr>
                <a:t>Capitale s</a:t>
              </a:r>
              <a:r>
                <a:rPr kumimoji="0" lang="it-IT" sz="1200" b="0" i="0" u="none" strike="noStrike" cap="none" normalizeH="0" baseline="0" dirty="0" smtClean="0">
                  <a:ln>
                    <a:noFill/>
                  </a:ln>
                  <a:solidFill>
                    <a:schemeClr val="tx1"/>
                  </a:solidFill>
                  <a:effectLst/>
                  <a:latin typeface="Arial Narrow" charset="0"/>
                  <a:ea typeface="ÇlÇr ñæí©" charset="0"/>
                </a:rPr>
                <a:t>ociale</a:t>
              </a:r>
              <a:r>
                <a:rPr kumimoji="0" lang="it-IT" sz="1200" b="0" i="0" u="none" strike="noStrike" cap="none" normalizeH="0" baseline="0" dirty="0">
                  <a:ln>
                    <a:noFill/>
                  </a:ln>
                  <a:solidFill>
                    <a:schemeClr val="tx1"/>
                  </a:solidFill>
                  <a:effectLst/>
                  <a:latin typeface="Arial Narrow" charset="0"/>
                  <a:ea typeface="ÇlÇr ñæí©"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charset="0"/>
                  <a:ea typeface="Times New Roman" charset="0"/>
                </a:rPr>
                <a:t>- </a:t>
              </a:r>
              <a:r>
                <a:rPr lang="it-IT" sz="1200" dirty="0" smtClean="0">
                  <a:latin typeface="Arial Narrow" charset="0"/>
                  <a:ea typeface="ÇlÇr ñæí©" charset="0"/>
                </a:rPr>
                <a:t>70</a:t>
              </a:r>
              <a:r>
                <a:rPr kumimoji="0" lang="it-IT" sz="1200" b="0" i="0" u="none" strike="noStrike" cap="none" normalizeH="0" baseline="0" dirty="0" smtClean="0">
                  <a:ln>
                    <a:noFill/>
                  </a:ln>
                  <a:solidFill>
                    <a:schemeClr val="tx1"/>
                  </a:solidFill>
                  <a:effectLst/>
                  <a:latin typeface="Arial Narrow" charset="0"/>
                  <a:ea typeface="ÇlÇr ñæí©" charset="0"/>
                </a:rPr>
                <a:t>% Sig. Aldo Bianchi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charset="0"/>
                  <a:ea typeface="Times New Roman" charset="0"/>
                </a:rPr>
                <a:t>- </a:t>
              </a:r>
              <a:r>
                <a:rPr lang="it-IT" sz="1200" dirty="0" smtClean="0">
                  <a:latin typeface="Arial Narrow" charset="0"/>
                  <a:ea typeface="ÇlÇr ñæí©" charset="0"/>
                </a:rPr>
                <a:t>30</a:t>
              </a:r>
              <a:r>
                <a:rPr kumimoji="0" lang="it-IT" sz="1200" b="0" i="0" u="none" strike="noStrike" cap="none" normalizeH="0" baseline="0" dirty="0" smtClean="0">
                  <a:ln>
                    <a:noFill/>
                  </a:ln>
                  <a:solidFill>
                    <a:schemeClr val="tx1"/>
                  </a:solidFill>
                  <a:effectLst/>
                  <a:latin typeface="Arial Narrow" charset="0"/>
                  <a:ea typeface="ÇlÇr ñæí©" charset="0"/>
                </a:rPr>
                <a:t>%</a:t>
              </a:r>
              <a:r>
                <a:rPr kumimoji="0" lang="it-IT" sz="1200" b="0" i="0" u="none" strike="noStrike" cap="none" normalizeH="0" dirty="0" smtClean="0">
                  <a:ln>
                    <a:noFill/>
                  </a:ln>
                  <a:solidFill>
                    <a:schemeClr val="tx1"/>
                  </a:solidFill>
                  <a:effectLst/>
                  <a:latin typeface="Arial Narrow" charset="0"/>
                  <a:ea typeface="ÇlÇr ñæí©" charset="0"/>
                </a:rPr>
                <a:t> Sig. Mario Rossi</a:t>
              </a:r>
              <a:endParaRPr kumimoji="0" lang="it-IT" sz="2400" b="0" i="0" u="none" strike="noStrike" cap="none" normalizeH="0" baseline="0" dirty="0">
                <a:ln>
                  <a:noFill/>
                </a:ln>
                <a:solidFill>
                  <a:schemeClr val="tx1"/>
                </a:solidFill>
                <a:effectLst/>
                <a:latin typeface="Arial" charset="0"/>
                <a:ea typeface="ＭＳ Ｐゴシック" charset="0"/>
              </a:endParaRPr>
            </a:p>
          </p:txBody>
        </p:sp>
        <p:sp>
          <p:nvSpPr>
            <p:cNvPr id="21" name="Rectangle 5"/>
            <p:cNvSpPr>
              <a:spLocks noChangeArrowheads="1"/>
            </p:cNvSpPr>
            <p:nvPr/>
          </p:nvSpPr>
          <p:spPr bwMode="auto">
            <a:xfrm>
              <a:off x="7821" y="8464"/>
              <a:ext cx="2860" cy="144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b="1" dirty="0" err="1" smtClean="0">
                  <a:latin typeface="Arial Narrow" charset="0"/>
                  <a:ea typeface="ÇlÇr ñæí©" charset="0"/>
                </a:rPr>
                <a:t>Tintoria</a:t>
              </a:r>
              <a:r>
                <a:rPr lang="en-GB" sz="1200" b="1" dirty="0" smtClean="0">
                  <a:latin typeface="Arial Narrow" charset="0"/>
                  <a:ea typeface="ÇlÇr ñæí©" charset="0"/>
                </a:rPr>
                <a:t> </a:t>
              </a:r>
              <a:r>
                <a:rPr lang="en-GB" sz="1200" b="1" dirty="0" err="1" smtClean="0">
                  <a:latin typeface="Arial Narrow" charset="0"/>
                  <a:ea typeface="ÇlÇr ñæí©" charset="0"/>
                </a:rPr>
                <a:t>Arcobaleno</a:t>
              </a:r>
              <a:r>
                <a:rPr kumimoji="0" lang="en-GB" sz="1200" b="1" i="0" u="none" strike="noStrike" cap="none" normalizeH="0" baseline="0" dirty="0" smtClean="0">
                  <a:ln>
                    <a:noFill/>
                  </a:ln>
                  <a:solidFill>
                    <a:schemeClr val="tx1"/>
                  </a:solidFill>
                  <a:effectLst/>
                  <a:latin typeface="Arial Narrow" charset="0"/>
                  <a:ea typeface="ÇlÇr ñæí©" charset="0"/>
                </a:rPr>
                <a:t> </a:t>
              </a:r>
              <a:r>
                <a:rPr kumimoji="0" lang="en-GB" sz="1200" b="1" i="0" u="none" strike="noStrike" cap="none" normalizeH="0" baseline="0" dirty="0" err="1" smtClean="0">
                  <a:ln>
                    <a:noFill/>
                  </a:ln>
                  <a:solidFill>
                    <a:schemeClr val="tx1"/>
                  </a:solidFill>
                  <a:effectLst/>
                  <a:latin typeface="Arial Narrow" charset="0"/>
                  <a:ea typeface="ÇlÇr ñæí©" charset="0"/>
                </a:rPr>
                <a:t>Srl</a:t>
              </a:r>
              <a:endParaRPr kumimoji="0" lang="en-GB" sz="1200" b="1" i="0" u="none" strike="noStrike" cap="none" normalizeH="0" baseline="0" dirty="0">
                <a:ln>
                  <a:noFill/>
                </a:ln>
                <a:solidFill>
                  <a:schemeClr val="tx1"/>
                </a:solidFill>
                <a:effectLst/>
                <a:latin typeface="Arial Narrow" charset="0"/>
                <a:ea typeface="ÇlÇr ñæí©"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Narrow" charset="0"/>
                  <a:ea typeface="ÇlÇr ñæí©" charset="0"/>
                </a:rPr>
                <a:t>Capitale </a:t>
              </a:r>
              <a:r>
                <a:rPr kumimoji="0" lang="it-IT" sz="1200" b="0" i="0" u="none" strike="noStrike" cap="none" normalizeH="0" baseline="0" dirty="0">
                  <a:ln>
                    <a:noFill/>
                  </a:ln>
                  <a:solidFill>
                    <a:schemeClr val="tx1"/>
                  </a:solidFill>
                  <a:effectLst/>
                  <a:latin typeface="Arial Narrow" charset="0"/>
                  <a:ea typeface="ÇlÇr ñæí©" charset="0"/>
                </a:rPr>
                <a:t>Sociale: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charset="0"/>
                  <a:ea typeface="Times New Roman" charset="0"/>
                </a:rPr>
                <a:t>-</a:t>
              </a:r>
              <a:r>
                <a:rPr lang="it-IT" sz="1200" dirty="0">
                  <a:latin typeface="Arial Narrow" charset="0"/>
                  <a:ea typeface="ÇlÇr ñæí©" charset="0"/>
                </a:rPr>
                <a:t> </a:t>
              </a:r>
              <a:r>
                <a:rPr lang="it-IT" sz="1200" dirty="0" smtClean="0">
                  <a:latin typeface="Arial Narrow" charset="0"/>
                  <a:ea typeface="ÇlÇr ñæí©" charset="0"/>
                </a:rPr>
                <a:t>8</a:t>
              </a:r>
              <a:r>
                <a:rPr kumimoji="0" lang="it-IT" sz="1200" b="0" i="0" u="none" strike="noStrike" cap="none" normalizeH="0" baseline="0" dirty="0" smtClean="0">
                  <a:ln>
                    <a:noFill/>
                  </a:ln>
                  <a:solidFill>
                    <a:schemeClr val="tx1"/>
                  </a:solidFill>
                  <a:effectLst/>
                  <a:latin typeface="Arial Narrow" charset="0"/>
                  <a:ea typeface="ÇlÇr ñæí©" charset="0"/>
                </a:rPr>
                <a:t>0%</a:t>
              </a:r>
              <a:r>
                <a:rPr kumimoji="0" lang="it-IT" sz="1200" b="0" i="0" u="none" strike="noStrike" cap="none" normalizeH="0" dirty="0" smtClean="0">
                  <a:ln>
                    <a:noFill/>
                  </a:ln>
                  <a:solidFill>
                    <a:schemeClr val="tx1"/>
                  </a:solidFill>
                  <a:effectLst/>
                  <a:latin typeface="Arial Narrow" charset="0"/>
                  <a:ea typeface="ÇlÇr ñæí©" charset="0"/>
                </a:rPr>
                <a:t> Boutique della Maglia </a:t>
              </a:r>
              <a:r>
                <a:rPr kumimoji="0" lang="it-IT" sz="1200" b="0" i="0" u="none" strike="noStrike" cap="none" normalizeH="0" dirty="0" err="1" smtClean="0">
                  <a:ln>
                    <a:noFill/>
                  </a:ln>
                  <a:solidFill>
                    <a:schemeClr val="tx1"/>
                  </a:solidFill>
                  <a:effectLst/>
                  <a:latin typeface="Arial Narrow" charset="0"/>
                  <a:ea typeface="ÇlÇr ñæí©" charset="0"/>
                </a:rPr>
                <a:t>Srl</a:t>
              </a:r>
              <a:endParaRPr kumimoji="0" lang="it-IT" sz="1200" b="0" i="0" u="none" strike="noStrike" cap="none" normalizeH="0" baseline="0" dirty="0">
                <a:ln>
                  <a:noFill/>
                </a:ln>
                <a:solidFill>
                  <a:schemeClr val="tx1"/>
                </a:solidFill>
                <a:effectLst/>
                <a:latin typeface="Arial Narrow"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charset="0"/>
                  <a:ea typeface="Times New Roman" charset="0"/>
                </a:rPr>
                <a:t>-</a:t>
              </a:r>
              <a:r>
                <a:rPr lang="it-IT" sz="1200" dirty="0">
                  <a:latin typeface="Arial Narrow" charset="0"/>
                  <a:ea typeface="ÇlÇr ñæí©" charset="0"/>
                </a:rPr>
                <a:t> </a:t>
              </a:r>
              <a:r>
                <a:rPr lang="it-IT" sz="1200" dirty="0" smtClean="0">
                  <a:latin typeface="Arial Narrow" charset="0"/>
                  <a:ea typeface="ÇlÇr ñæí©" charset="0"/>
                </a:rPr>
                <a:t>20</a:t>
              </a:r>
              <a:r>
                <a:rPr kumimoji="0" lang="it-IT" sz="1200" b="0" i="0" u="none" strike="noStrike" cap="none" normalizeH="0" baseline="0" dirty="0" smtClean="0">
                  <a:ln>
                    <a:noFill/>
                  </a:ln>
                  <a:solidFill>
                    <a:schemeClr val="tx1"/>
                  </a:solidFill>
                  <a:effectLst/>
                  <a:latin typeface="Arial Narrow" charset="0"/>
                  <a:ea typeface="ÇlÇr ñæí©" charset="0"/>
                </a:rPr>
                <a:t>%</a:t>
              </a:r>
              <a:r>
                <a:rPr kumimoji="0" lang="it-IT" sz="1200" b="0" i="0" u="none" strike="noStrike" cap="none" normalizeH="0" dirty="0" smtClean="0">
                  <a:ln>
                    <a:noFill/>
                  </a:ln>
                  <a:solidFill>
                    <a:schemeClr val="tx1"/>
                  </a:solidFill>
                  <a:effectLst/>
                  <a:latin typeface="Arial Narrow" charset="0"/>
                  <a:ea typeface="ÇlÇr ñæí©" charset="0"/>
                </a:rPr>
                <a:t> Sig. Ugo Brambilla </a:t>
              </a:r>
              <a:endParaRPr kumimoji="0" lang="it-IT" sz="2400" b="0" i="0" u="none" strike="noStrike" cap="none" normalizeH="0" baseline="0" dirty="0">
                <a:ln>
                  <a:noFill/>
                </a:ln>
                <a:solidFill>
                  <a:schemeClr val="tx1"/>
                </a:solidFill>
                <a:effectLst/>
                <a:latin typeface="Arial" charset="0"/>
                <a:ea typeface="ＭＳ Ｐゴシック" charset="0"/>
              </a:endParaRPr>
            </a:p>
          </p:txBody>
        </p:sp>
        <p:sp>
          <p:nvSpPr>
            <p:cNvPr id="26" name="Line 10"/>
            <p:cNvSpPr>
              <a:spLocks noChangeShapeType="1"/>
            </p:cNvSpPr>
            <p:nvPr/>
          </p:nvSpPr>
          <p:spPr bwMode="auto">
            <a:xfrm flipH="1">
              <a:off x="3141" y="7564"/>
              <a:ext cx="2340" cy="9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Text Box 12"/>
            <p:cNvSpPr txBox="1">
              <a:spLocks noChangeArrowheads="1"/>
            </p:cNvSpPr>
            <p:nvPr/>
          </p:nvSpPr>
          <p:spPr bwMode="auto">
            <a:xfrm>
              <a:off x="7281" y="6124"/>
              <a:ext cx="3780" cy="1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Cambria" charset="0"/>
                  <a:ea typeface="ÇlÇr ñæí©" charset="0"/>
                </a:rPr>
                <a:t>S. E. in </a:t>
              </a:r>
              <a:r>
                <a:rPr kumimoji="0" lang="it-IT" sz="1200" b="1" i="0" u="none" strike="noStrike" cap="none" normalizeH="0" baseline="0" dirty="0" err="1" smtClean="0">
                  <a:ln>
                    <a:noFill/>
                  </a:ln>
                  <a:solidFill>
                    <a:schemeClr val="tx1"/>
                  </a:solidFill>
                  <a:effectLst/>
                  <a:latin typeface="Cambria" charset="0"/>
                  <a:ea typeface="ÇlÇr ñæí©" charset="0"/>
                </a:rPr>
                <a:t>s.s.</a:t>
              </a:r>
              <a:r>
                <a:rPr kumimoji="0" lang="it-IT" sz="1200" b="1" i="0" u="none" strike="noStrike" cap="none" normalizeH="0" baseline="0" dirty="0">
                  <a:ln>
                    <a:noFill/>
                  </a:ln>
                  <a:solidFill>
                    <a:schemeClr val="tx1"/>
                  </a:solidFill>
                  <a:effectLst/>
                  <a:latin typeface="Cambria" charset="0"/>
                  <a:ea typeface="ÇlÇr ñæí©" charset="0"/>
                </a:rPr>
                <a:t>: </a:t>
              </a:r>
              <a:r>
                <a:rPr kumimoji="0" lang="it-IT" sz="1200" b="0" i="0" u="none" strike="noStrike" cap="none" normalizeH="0" baseline="0" dirty="0" smtClean="0">
                  <a:ln>
                    <a:noFill/>
                  </a:ln>
                  <a:solidFill>
                    <a:schemeClr val="tx1"/>
                  </a:solidFill>
                  <a:effectLst/>
                  <a:latin typeface="Cambria" charset="0"/>
                  <a:ea typeface="ÇlÇr ñæí©" charset="0"/>
                </a:rPr>
                <a:t>Sig.</a:t>
              </a:r>
              <a:r>
                <a:rPr kumimoji="0" lang="it-IT" sz="1200" b="0" i="0" u="none" strike="noStrike" cap="none" normalizeH="0" dirty="0" smtClean="0">
                  <a:ln>
                    <a:noFill/>
                  </a:ln>
                  <a:solidFill>
                    <a:schemeClr val="tx1"/>
                  </a:solidFill>
                  <a:effectLst/>
                  <a:latin typeface="Cambria" charset="0"/>
                  <a:ea typeface="ÇlÇr ñæí©" charset="0"/>
                </a:rPr>
                <a:t> Mario Rossi</a:t>
              </a: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Cambria" charset="0"/>
                  <a:ea typeface="ÇlÇr ñæí©" charset="0"/>
                </a:rPr>
                <a:t>S. G. : </a:t>
              </a:r>
              <a:r>
                <a:rPr lang="it-IT" sz="1200" dirty="0" smtClean="0">
                  <a:latin typeface="Cambria" charset="0"/>
                  <a:ea typeface="ÇlÇr ñæí©" charset="0"/>
                </a:rPr>
                <a:t>Sig.  Mario Rossi</a:t>
              </a: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a:ln>
                  <a:noFill/>
                </a:ln>
                <a:solidFill>
                  <a:schemeClr val="tx1"/>
                </a:solidFill>
                <a:effectLst/>
                <a:latin typeface="Arial" charset="0"/>
                <a:ea typeface="ＭＳ Ｐゴシック" charset="0"/>
              </a:endParaRPr>
            </a:p>
          </p:txBody>
        </p:sp>
        <p:sp>
          <p:nvSpPr>
            <p:cNvPr id="29" name="Text Box 13"/>
            <p:cNvSpPr txBox="1">
              <a:spLocks noChangeArrowheads="1"/>
            </p:cNvSpPr>
            <p:nvPr/>
          </p:nvSpPr>
          <p:spPr bwMode="auto">
            <a:xfrm>
              <a:off x="7641" y="10091"/>
              <a:ext cx="3780" cy="1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Cambria" charset="0"/>
                  <a:ea typeface="ÇlÇr ñæí©" charset="0"/>
                </a:rPr>
                <a:t>S. E. in </a:t>
              </a:r>
              <a:r>
                <a:rPr kumimoji="0" lang="it-IT" sz="1200" b="1" i="0" u="none" strike="noStrike" cap="none" normalizeH="0" baseline="0" dirty="0" err="1" smtClean="0">
                  <a:ln>
                    <a:noFill/>
                  </a:ln>
                  <a:solidFill>
                    <a:schemeClr val="tx1"/>
                  </a:solidFill>
                  <a:effectLst/>
                  <a:latin typeface="Cambria" charset="0"/>
                  <a:ea typeface="ÇlÇr ñæí©" charset="0"/>
                </a:rPr>
                <a:t>s.s.</a:t>
              </a:r>
              <a:r>
                <a:rPr kumimoji="0" lang="it-IT" sz="1200" b="1" i="0" u="none" strike="noStrike" cap="none" normalizeH="0" baseline="0" dirty="0">
                  <a:ln>
                    <a:noFill/>
                  </a:ln>
                  <a:solidFill>
                    <a:schemeClr val="tx1"/>
                  </a:solidFill>
                  <a:effectLst/>
                  <a:latin typeface="Cambria" charset="0"/>
                  <a:ea typeface="ÇlÇr ñæí©" charset="0"/>
                </a:rPr>
                <a:t>: </a:t>
              </a:r>
              <a:r>
                <a:rPr kumimoji="0" lang="it-IT" sz="1200" b="0" i="0" u="none" strike="noStrike" cap="none" normalizeH="0" baseline="0" dirty="0" smtClean="0">
                  <a:ln>
                    <a:noFill/>
                  </a:ln>
                  <a:solidFill>
                    <a:schemeClr val="tx1"/>
                  </a:solidFill>
                  <a:effectLst/>
                  <a:latin typeface="Cambria" charset="0"/>
                  <a:ea typeface="ÇlÇr ñæí©" charset="0"/>
                </a:rPr>
                <a:t>Sig.</a:t>
              </a:r>
              <a:r>
                <a:rPr kumimoji="0" lang="it-IT" sz="1200" b="0" i="0" u="none" strike="noStrike" cap="none" normalizeH="0" dirty="0" smtClean="0">
                  <a:ln>
                    <a:noFill/>
                  </a:ln>
                  <a:solidFill>
                    <a:schemeClr val="tx1"/>
                  </a:solidFill>
                  <a:effectLst/>
                  <a:latin typeface="Cambria" charset="0"/>
                  <a:ea typeface="ÇlÇr ñæí©" charset="0"/>
                </a:rPr>
                <a:t> Aldo Bianchi</a:t>
              </a: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ambria" charset="0"/>
                  <a:ea typeface="ÇlÇr ñæí©" charset="0"/>
                </a:rPr>
                <a:t>S. G. : </a:t>
              </a:r>
              <a:r>
                <a:rPr lang="en-GB" sz="1200" dirty="0" err="1" smtClean="0">
                  <a:latin typeface="Cambria" charset="0"/>
                  <a:ea typeface="ÇlÇr ñæí©" charset="0"/>
                </a:rPr>
                <a:t>Tintori</a:t>
              </a:r>
              <a:r>
                <a:rPr kumimoji="0" lang="en-GB" sz="1200" b="0" i="0" u="none" strike="noStrike" cap="none" normalizeH="0" baseline="0" dirty="0" err="1" smtClean="0">
                  <a:ln>
                    <a:noFill/>
                  </a:ln>
                  <a:solidFill>
                    <a:schemeClr val="tx1"/>
                  </a:solidFill>
                  <a:effectLst/>
                  <a:latin typeface="Cambria" charset="0"/>
                  <a:ea typeface="ÇlÇr ñæí©" charset="0"/>
                </a:rPr>
                <a:t>a</a:t>
              </a:r>
              <a:r>
                <a:rPr kumimoji="0" lang="en-GB" sz="1200" b="0" i="0" u="none" strike="noStrike" cap="none" normalizeH="0" baseline="0" dirty="0" smtClean="0">
                  <a:ln>
                    <a:noFill/>
                  </a:ln>
                  <a:solidFill>
                    <a:schemeClr val="tx1"/>
                  </a:solidFill>
                  <a:effectLst/>
                  <a:latin typeface="Cambria" charset="0"/>
                  <a:ea typeface="ÇlÇr ñæí©" charset="0"/>
                </a:rPr>
                <a:t> </a:t>
              </a:r>
              <a:r>
                <a:rPr kumimoji="0" lang="en-GB" sz="1200" b="0" i="0" u="none" strike="noStrike" cap="none" normalizeH="0" baseline="0" dirty="0" err="1" smtClean="0">
                  <a:ln>
                    <a:noFill/>
                  </a:ln>
                  <a:solidFill>
                    <a:schemeClr val="tx1"/>
                  </a:solidFill>
                  <a:effectLst/>
                  <a:latin typeface="Cambria" charset="0"/>
                  <a:ea typeface="ÇlÇr ñæí©" charset="0"/>
                </a:rPr>
                <a:t>Arcobaleno</a:t>
              </a:r>
              <a:r>
                <a:rPr kumimoji="0" lang="en-GB" sz="1200" b="0" i="0" u="none" strike="noStrike" cap="none" normalizeH="0" baseline="0" dirty="0" smtClean="0">
                  <a:ln>
                    <a:noFill/>
                  </a:ln>
                  <a:solidFill>
                    <a:schemeClr val="tx1"/>
                  </a:solidFill>
                  <a:effectLst/>
                  <a:latin typeface="Cambria" charset="0"/>
                  <a:ea typeface="ÇlÇr ñæí©" charset="0"/>
                </a:rPr>
                <a:t> </a:t>
              </a:r>
              <a:r>
                <a:rPr kumimoji="0" lang="en-GB" sz="1200" b="0" i="0" u="none" strike="noStrike" cap="none" normalizeH="0" baseline="0" dirty="0" err="1" smtClean="0">
                  <a:ln>
                    <a:noFill/>
                  </a:ln>
                  <a:solidFill>
                    <a:schemeClr val="tx1"/>
                  </a:solidFill>
                  <a:effectLst/>
                  <a:latin typeface="Cambria" charset="0"/>
                  <a:ea typeface="ÇlÇr ñæí©" charset="0"/>
                </a:rPr>
                <a:t>Srl</a:t>
              </a:r>
              <a:endParaRPr kumimoji="0" lang="en-GB"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a:ln>
                  <a:noFill/>
                </a:ln>
                <a:solidFill>
                  <a:schemeClr val="tx1"/>
                </a:solidFill>
                <a:effectLst/>
                <a:latin typeface="Arial" charset="0"/>
                <a:ea typeface="ＭＳ Ｐゴシック" charset="0"/>
              </a:endParaRPr>
            </a:p>
          </p:txBody>
        </p:sp>
        <p:sp>
          <p:nvSpPr>
            <p:cNvPr id="30" name="Text Box 14"/>
            <p:cNvSpPr txBox="1">
              <a:spLocks noChangeArrowheads="1"/>
            </p:cNvSpPr>
            <p:nvPr/>
          </p:nvSpPr>
          <p:spPr bwMode="auto">
            <a:xfrm>
              <a:off x="1521" y="10091"/>
              <a:ext cx="3780" cy="1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Cambria" charset="0"/>
                  <a:ea typeface="ÇlÇr ñæí©" charset="0"/>
                </a:rPr>
                <a:t>S. E. in </a:t>
              </a:r>
              <a:r>
                <a:rPr kumimoji="0" lang="it-IT" sz="1200" b="1" i="0" u="none" strike="noStrike" cap="none" normalizeH="0" baseline="0" dirty="0" err="1" smtClean="0">
                  <a:ln>
                    <a:noFill/>
                  </a:ln>
                  <a:solidFill>
                    <a:schemeClr val="tx1"/>
                  </a:solidFill>
                  <a:effectLst/>
                  <a:latin typeface="Cambria" charset="0"/>
                  <a:ea typeface="ÇlÇr ñæí©" charset="0"/>
                </a:rPr>
                <a:t>s.s.</a:t>
              </a:r>
              <a:r>
                <a:rPr kumimoji="0" lang="it-IT" sz="1200" b="1" i="0" u="none" strike="noStrike" cap="none" normalizeH="0" baseline="0" dirty="0">
                  <a:ln>
                    <a:noFill/>
                  </a:ln>
                  <a:solidFill>
                    <a:schemeClr val="tx1"/>
                  </a:solidFill>
                  <a:effectLst/>
                  <a:latin typeface="Cambria" charset="0"/>
                  <a:ea typeface="ÇlÇr ñæí©" charset="0"/>
                </a:rPr>
                <a:t>: </a:t>
              </a:r>
              <a:r>
                <a:rPr lang="it-IT" sz="1200" dirty="0" smtClean="0">
                  <a:latin typeface="Cambria" charset="0"/>
                  <a:ea typeface="ÇlÇr ñæí©" charset="0"/>
                </a:rPr>
                <a:t>Sig. Aldo Bianchi</a:t>
              </a: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Cambria" charset="0"/>
                  <a:ea typeface="ÇlÇr ñæí©" charset="0"/>
                </a:rPr>
                <a:t>S. G. : </a:t>
              </a:r>
              <a:r>
                <a:rPr lang="it-IT" sz="1200" dirty="0" smtClean="0">
                  <a:latin typeface="Cambria" charset="0"/>
                  <a:ea typeface="ÇlÇr ñæí©" charset="0"/>
                </a:rPr>
                <a:t>La Boutique della Maglia </a:t>
              </a:r>
              <a:r>
                <a:rPr lang="it-IT" sz="1200" dirty="0" err="1" smtClean="0">
                  <a:latin typeface="Cambria" charset="0"/>
                  <a:ea typeface="ÇlÇr ñæí©" charset="0"/>
                </a:rPr>
                <a:t>Srl</a:t>
              </a: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a:ln>
                  <a:noFill/>
                </a:ln>
                <a:solidFill>
                  <a:schemeClr val="tx1"/>
                </a:solidFill>
                <a:effectLst/>
                <a:latin typeface="Arial" charset="0"/>
                <a:ea typeface="ＭＳ Ｐゴシック" charset="0"/>
              </a:endParaRPr>
            </a:p>
          </p:txBody>
        </p:sp>
      </p:grpSp>
      <p:cxnSp>
        <p:nvCxnSpPr>
          <p:cNvPr id="7" name="Connettore 1 6"/>
          <p:cNvCxnSpPr>
            <a:stCxn id="20" idx="3"/>
            <a:endCxn id="21" idx="1"/>
          </p:cNvCxnSpPr>
          <p:nvPr/>
        </p:nvCxnSpPr>
        <p:spPr>
          <a:xfrm>
            <a:off x="2681663" y="4297177"/>
            <a:ext cx="2697768" cy="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875102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olo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a:lstStyle>
          <a:p>
            <a:r>
              <a:rPr lang="it-IT" dirty="0" smtClean="0"/>
              <a:t>Uno sguardo sul mondo</a:t>
            </a:r>
            <a:endParaRPr lang="it-IT" dirty="0"/>
          </a:p>
        </p:txBody>
      </p:sp>
      <p:graphicFrame>
        <p:nvGraphicFramePr>
          <p:cNvPr id="59" name="Object 3"/>
          <p:cNvGraphicFramePr>
            <a:graphicFrameLocks/>
          </p:cNvGraphicFramePr>
          <p:nvPr>
            <p:extLst/>
          </p:nvPr>
        </p:nvGraphicFramePr>
        <p:xfrm>
          <a:off x="5142650" y="92874"/>
          <a:ext cx="1295400" cy="1493838"/>
        </p:xfrm>
        <a:graphic>
          <a:graphicData uri="http://schemas.openxmlformats.org/presentationml/2006/ole">
            <mc:AlternateContent xmlns:mc="http://schemas.openxmlformats.org/markup-compatibility/2006">
              <mc:Choice xmlns:v="urn:schemas-microsoft-com:vml" Requires="v">
                <p:oleObj spid="_x0000_s18456" name="ClipArt" r:id="rId4" imgW="3403600" imgH="3657600" progId="MS_ClipArt_Gallery.2">
                  <p:embed/>
                </p:oleObj>
              </mc:Choice>
              <mc:Fallback>
                <p:oleObj name="ClipArt" r:id="rId4" imgW="3403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2650" y="92874"/>
                        <a:ext cx="1295400" cy="149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60" name="Picture 4">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4250" y="169074"/>
            <a:ext cx="1446213"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Segnaposto numero diapositiva 1"/>
          <p:cNvSpPr>
            <a:spLocks noGrp="1"/>
          </p:cNvSpPr>
          <p:nvPr>
            <p:ph type="sldNum" sz="quarter" idx="12"/>
          </p:nvPr>
        </p:nvSpPr>
        <p:spPr/>
        <p:txBody>
          <a:bodyPr/>
          <a:lstStyle/>
          <a:p>
            <a:pPr>
              <a:defRPr/>
            </a:pPr>
            <a:fld id="{6CA0B508-FE6B-CC43-A96E-B90245C3C5AE}" type="slidenum">
              <a:rPr lang="it-IT" smtClean="0"/>
              <a:pPr>
                <a:defRPr/>
              </a:pPr>
              <a:t>18</a:t>
            </a:fld>
            <a:endParaRPr lang="it-IT"/>
          </a:p>
        </p:txBody>
      </p:sp>
      <p:graphicFrame>
        <p:nvGraphicFramePr>
          <p:cNvPr id="57" name="Object 5"/>
          <p:cNvGraphicFramePr>
            <a:graphicFrameLocks/>
          </p:cNvGraphicFramePr>
          <p:nvPr/>
        </p:nvGraphicFramePr>
        <p:xfrm>
          <a:off x="0" y="4724400"/>
          <a:ext cx="1828800" cy="2133600"/>
        </p:xfrm>
        <a:graphic>
          <a:graphicData uri="http://schemas.openxmlformats.org/presentationml/2006/ole">
            <mc:AlternateContent xmlns:mc="http://schemas.openxmlformats.org/markup-compatibility/2006">
              <mc:Choice xmlns:v="urn:schemas-microsoft-com:vml" Requires="v">
                <p:oleObj spid="_x0000_s18457" name="ClipArt" r:id="rId8" imgW="3467100" imgH="3670300" progId="MS_ClipArt_Gallery.2">
                  <p:embed/>
                </p:oleObj>
              </mc:Choice>
              <mc:Fallback>
                <p:oleObj name="ClipArt" r:id="rId8" imgW="3467100" imgH="36703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724400"/>
                        <a:ext cx="18288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1" name="AutoShape 6"/>
          <p:cNvSpPr>
            <a:spLocks noChangeArrowheads="1"/>
          </p:cNvSpPr>
          <p:nvPr/>
        </p:nvSpPr>
        <p:spPr bwMode="auto">
          <a:xfrm>
            <a:off x="1810220" y="2438400"/>
            <a:ext cx="6721568" cy="2998394"/>
          </a:xfrm>
          <a:prstGeom prst="cloudCallout">
            <a:avLst>
              <a:gd name="adj1" fmla="val -56968"/>
              <a:gd name="adj2" fmla="val 42801"/>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r>
              <a:rPr lang="it-IT" sz="3600" i="1" dirty="0" smtClean="0">
                <a:cs typeface="+mn-cs"/>
              </a:rPr>
              <a:t>E nella realtà come si individuano il soggetto giuridico e quello economico?</a:t>
            </a:r>
            <a:endParaRPr lang="it-IT" sz="3600" i="1" dirty="0">
              <a:cs typeface="+mn-cs"/>
            </a:endParaRPr>
          </a:p>
        </p:txBody>
      </p:sp>
      <p:sp>
        <p:nvSpPr>
          <p:cNvPr id="3" name="Segnaposto piè di pagina 2"/>
          <p:cNvSpPr>
            <a:spLocks noGrp="1"/>
          </p:cNvSpPr>
          <p:nvPr>
            <p:ph type="ftr" sz="quarter" idx="11"/>
          </p:nvPr>
        </p:nvSpPr>
        <p:spPr/>
        <p:txBody>
          <a:bodyPr/>
          <a:lstStyle/>
          <a:p>
            <a:pPr>
              <a:defRPr/>
            </a:pPr>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414973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magine 2" descr="images2.jp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899592" y="1412776"/>
            <a:ext cx="3096344" cy="688076"/>
          </a:xfrm>
          <a:prstGeom prst="rect">
            <a:avLst/>
          </a:prstGeom>
        </p:spPr>
      </p:pic>
      <p:pic>
        <p:nvPicPr>
          <p:cNvPr id="5" name="Immagine 4" descr="images.jpg"/>
          <p:cNvPicPr>
            <a:picLocks/>
          </p:cNvPicPr>
          <p:nvPr/>
        </p:nvPicPr>
        <p:blipFill>
          <a:blip r:embed="rId5">
            <a:extLst>
              <a:ext uri="{28A0092B-C50C-407E-A947-70E740481C1C}">
                <a14:useLocalDpi xmlns:a14="http://schemas.microsoft.com/office/drawing/2010/main" val="0"/>
              </a:ext>
            </a:extLst>
          </a:blip>
          <a:stretch>
            <a:fillRect/>
          </a:stretch>
        </p:blipFill>
        <p:spPr>
          <a:xfrm>
            <a:off x="899592" y="2420888"/>
            <a:ext cx="3095996" cy="720000"/>
          </a:xfrm>
          <a:prstGeom prst="rect">
            <a:avLst/>
          </a:prstGeom>
        </p:spPr>
      </p:pic>
      <p:sp>
        <p:nvSpPr>
          <p:cNvPr id="10" name="Rettangolo arrotondato 9"/>
          <p:cNvSpPr/>
          <p:nvPr/>
        </p:nvSpPr>
        <p:spPr>
          <a:xfrm>
            <a:off x="899592" y="1412776"/>
            <a:ext cx="3479940" cy="396496"/>
          </a:xfrm>
          <a:prstGeom prst="roundRect">
            <a:avLst>
              <a:gd name="adj" fmla="val 1000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3" name="Rettangolo 12"/>
          <p:cNvSpPr/>
          <p:nvPr/>
        </p:nvSpPr>
        <p:spPr>
          <a:xfrm>
            <a:off x="4572000" y="1399546"/>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S.G. </a:t>
            </a:r>
            <a:endParaRPr lang="it-IT" sz="1400" b="1" kern="1200" dirty="0">
              <a:solidFill>
                <a:srgbClr val="5F5F5F"/>
              </a:solidFill>
              <a:latin typeface="Verdana" pitchFamily="34" charset="0"/>
              <a:ea typeface="Verdana" pitchFamily="34" charset="0"/>
              <a:cs typeface="Verdana" pitchFamily="34" charset="0"/>
            </a:endParaRPr>
          </a:p>
        </p:txBody>
      </p:sp>
      <p:sp>
        <p:nvSpPr>
          <p:cNvPr id="14" name="Rettangolo 13"/>
          <p:cNvSpPr/>
          <p:nvPr/>
        </p:nvSpPr>
        <p:spPr>
          <a:xfrm>
            <a:off x="5076056" y="1412776"/>
            <a:ext cx="251189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Massai Matteo </a:t>
            </a:r>
            <a:endParaRPr lang="it-IT" sz="1400" b="1" kern="1200" dirty="0">
              <a:solidFill>
                <a:srgbClr val="5F5F5F"/>
              </a:solidFill>
              <a:latin typeface="Verdana" pitchFamily="34" charset="0"/>
              <a:ea typeface="Verdana" pitchFamily="34" charset="0"/>
              <a:cs typeface="Verdana" pitchFamily="34" charset="0"/>
            </a:endParaRPr>
          </a:p>
        </p:txBody>
      </p:sp>
      <p:sp>
        <p:nvSpPr>
          <p:cNvPr id="15" name="Rettangolo 14"/>
          <p:cNvSpPr/>
          <p:nvPr/>
        </p:nvSpPr>
        <p:spPr>
          <a:xfrm>
            <a:off x="4580384" y="1831594"/>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S.E. </a:t>
            </a:r>
            <a:endParaRPr lang="it-IT" sz="1400" b="1" kern="1200" dirty="0">
              <a:solidFill>
                <a:srgbClr val="5F5F5F"/>
              </a:solidFill>
              <a:latin typeface="Verdana" pitchFamily="34" charset="0"/>
              <a:ea typeface="Verdana" pitchFamily="34" charset="0"/>
              <a:cs typeface="Verdana" pitchFamily="34" charset="0"/>
            </a:endParaRPr>
          </a:p>
        </p:txBody>
      </p:sp>
      <p:sp>
        <p:nvSpPr>
          <p:cNvPr id="16" name="Rettangolo 15"/>
          <p:cNvSpPr/>
          <p:nvPr/>
        </p:nvSpPr>
        <p:spPr>
          <a:xfrm>
            <a:off x="5084440" y="1844824"/>
            <a:ext cx="251189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Massai Matteo </a:t>
            </a:r>
            <a:endParaRPr lang="it-IT" sz="1400" b="1" kern="1200" dirty="0">
              <a:solidFill>
                <a:srgbClr val="5F5F5F"/>
              </a:solidFill>
              <a:latin typeface="Verdana" pitchFamily="34" charset="0"/>
              <a:ea typeface="Verdana" pitchFamily="34" charset="0"/>
              <a:cs typeface="Verdana" pitchFamily="34" charset="0"/>
            </a:endParaRPr>
          </a:p>
        </p:txBody>
      </p:sp>
      <p:sp>
        <p:nvSpPr>
          <p:cNvPr id="17" name="Rettangolo 16"/>
          <p:cNvSpPr/>
          <p:nvPr/>
        </p:nvSpPr>
        <p:spPr>
          <a:xfrm>
            <a:off x="4605129" y="2839706"/>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S.G. </a:t>
            </a:r>
            <a:endParaRPr lang="it-IT" sz="1400" b="1" kern="1200" dirty="0">
              <a:solidFill>
                <a:srgbClr val="5F5F5F"/>
              </a:solidFill>
              <a:latin typeface="Verdana" pitchFamily="34" charset="0"/>
              <a:ea typeface="Verdana" pitchFamily="34" charset="0"/>
              <a:cs typeface="Verdana" pitchFamily="34" charset="0"/>
            </a:endParaRPr>
          </a:p>
        </p:txBody>
      </p:sp>
      <p:sp>
        <p:nvSpPr>
          <p:cNvPr id="19" name="Rettangolo 18"/>
          <p:cNvSpPr/>
          <p:nvPr/>
        </p:nvSpPr>
        <p:spPr>
          <a:xfrm>
            <a:off x="4613513" y="3487778"/>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S.E. </a:t>
            </a:r>
            <a:endParaRPr lang="it-IT" sz="1400" b="1" kern="1200" dirty="0">
              <a:solidFill>
                <a:srgbClr val="5F5F5F"/>
              </a:solidFill>
              <a:latin typeface="Verdana" pitchFamily="34" charset="0"/>
              <a:ea typeface="Verdana" pitchFamily="34" charset="0"/>
              <a:cs typeface="Verdana" pitchFamily="34" charset="0"/>
            </a:endParaRPr>
          </a:p>
        </p:txBody>
      </p:sp>
      <p:sp>
        <p:nvSpPr>
          <p:cNvPr id="20" name="Rettangolo 19"/>
          <p:cNvSpPr/>
          <p:nvPr/>
        </p:nvSpPr>
        <p:spPr>
          <a:xfrm>
            <a:off x="971600" y="3141048"/>
            <a:ext cx="2511896" cy="10080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S.n.c.</a:t>
            </a:r>
          </a:p>
          <a:p>
            <a:pPr lvl="0" algn="l" defTabSz="622300">
              <a:lnSpc>
                <a:spcPct val="90000"/>
              </a:lnSpc>
              <a:spcBef>
                <a:spcPct val="0"/>
              </a:spcBef>
              <a:spcAft>
                <a:spcPct val="35000"/>
              </a:spcAft>
            </a:pPr>
            <a:r>
              <a:rPr lang="it-IT" sz="1400" b="1" dirty="0" err="1" smtClean="0">
                <a:solidFill>
                  <a:srgbClr val="5F5F5F"/>
                </a:solidFill>
                <a:latin typeface="Verdana" pitchFamily="34" charset="0"/>
                <a:ea typeface="Verdana" pitchFamily="34" charset="0"/>
                <a:cs typeface="Verdana" pitchFamily="34" charset="0"/>
              </a:rPr>
              <a:t>Mercataldi</a:t>
            </a:r>
            <a:r>
              <a:rPr lang="it-IT" sz="1400" b="1" dirty="0" smtClean="0">
                <a:solidFill>
                  <a:srgbClr val="5F5F5F"/>
                </a:solidFill>
                <a:latin typeface="Verdana" pitchFamily="34" charset="0"/>
                <a:ea typeface="Verdana" pitchFamily="34" charset="0"/>
                <a:cs typeface="Verdana" pitchFamily="34" charset="0"/>
              </a:rPr>
              <a:t> Pietro     70%</a:t>
            </a:r>
          </a:p>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Sordi Alessandro     30%</a:t>
            </a:r>
          </a:p>
        </p:txBody>
      </p:sp>
      <p:sp>
        <p:nvSpPr>
          <p:cNvPr id="21" name="Rettangolo 20"/>
          <p:cNvSpPr/>
          <p:nvPr/>
        </p:nvSpPr>
        <p:spPr>
          <a:xfrm>
            <a:off x="5156448" y="2708920"/>
            <a:ext cx="1791816" cy="64807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it-IT" sz="1400" b="1" dirty="0" smtClean="0">
              <a:solidFill>
                <a:srgbClr val="5F5F5F"/>
              </a:solidFill>
              <a:latin typeface="Verdana" pitchFamily="34" charset="0"/>
              <a:ea typeface="Verdana" pitchFamily="34" charset="0"/>
              <a:cs typeface="Verdana" pitchFamily="34" charset="0"/>
            </a:endParaRPr>
          </a:p>
          <a:p>
            <a:pPr lvl="0" algn="l" defTabSz="622300">
              <a:lnSpc>
                <a:spcPct val="90000"/>
              </a:lnSpc>
              <a:spcBef>
                <a:spcPct val="0"/>
              </a:spcBef>
              <a:spcAft>
                <a:spcPct val="35000"/>
              </a:spcAft>
            </a:pPr>
            <a:r>
              <a:rPr lang="it-IT" sz="1400" b="1" dirty="0" err="1" smtClean="0">
                <a:solidFill>
                  <a:srgbClr val="5F5F5F"/>
                </a:solidFill>
                <a:latin typeface="Verdana" pitchFamily="34" charset="0"/>
                <a:ea typeface="Verdana" pitchFamily="34" charset="0"/>
                <a:cs typeface="Verdana" pitchFamily="34" charset="0"/>
              </a:rPr>
              <a:t>Mercataldi</a:t>
            </a:r>
            <a:r>
              <a:rPr lang="it-IT" sz="1400" b="1" dirty="0" smtClean="0">
                <a:solidFill>
                  <a:srgbClr val="5F5F5F"/>
                </a:solidFill>
                <a:latin typeface="Verdana" pitchFamily="34" charset="0"/>
                <a:ea typeface="Verdana" pitchFamily="34" charset="0"/>
                <a:cs typeface="Verdana" pitchFamily="34" charset="0"/>
              </a:rPr>
              <a:t> Pietro    </a:t>
            </a:r>
          </a:p>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Sordi Alessandro    </a:t>
            </a:r>
          </a:p>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 </a:t>
            </a:r>
            <a:endParaRPr lang="it-IT" sz="1400" b="1" kern="1200" dirty="0">
              <a:solidFill>
                <a:srgbClr val="5F5F5F"/>
              </a:solidFill>
              <a:latin typeface="Verdana" pitchFamily="34" charset="0"/>
              <a:ea typeface="Verdana" pitchFamily="34" charset="0"/>
              <a:cs typeface="Verdana" pitchFamily="34" charset="0"/>
            </a:endParaRPr>
          </a:p>
        </p:txBody>
      </p:sp>
      <p:sp>
        <p:nvSpPr>
          <p:cNvPr id="22" name="Rettangolo 21"/>
          <p:cNvSpPr/>
          <p:nvPr/>
        </p:nvSpPr>
        <p:spPr>
          <a:xfrm>
            <a:off x="5159107" y="3356992"/>
            <a:ext cx="1861165" cy="64807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it-IT" sz="1400" b="1" dirty="0">
              <a:solidFill>
                <a:srgbClr val="5F5F5F"/>
              </a:solidFill>
              <a:latin typeface="Verdana" pitchFamily="34" charset="0"/>
              <a:ea typeface="Verdana" pitchFamily="34" charset="0"/>
              <a:cs typeface="Verdana" pitchFamily="34" charset="0"/>
            </a:endParaRPr>
          </a:p>
          <a:p>
            <a:pPr lvl="0" algn="l" defTabSz="622300">
              <a:lnSpc>
                <a:spcPct val="90000"/>
              </a:lnSpc>
              <a:spcBef>
                <a:spcPct val="0"/>
              </a:spcBef>
              <a:spcAft>
                <a:spcPct val="35000"/>
              </a:spcAft>
            </a:pPr>
            <a:r>
              <a:rPr lang="it-IT" sz="1400" b="1" dirty="0" err="1" smtClean="0">
                <a:solidFill>
                  <a:srgbClr val="5F5F5F"/>
                </a:solidFill>
                <a:latin typeface="Verdana" pitchFamily="34" charset="0"/>
                <a:ea typeface="Verdana" pitchFamily="34" charset="0"/>
                <a:cs typeface="Verdana" pitchFamily="34" charset="0"/>
              </a:rPr>
              <a:t>Mercataldi</a:t>
            </a:r>
            <a:r>
              <a:rPr lang="it-IT" sz="1400" b="1" dirty="0" smtClean="0">
                <a:solidFill>
                  <a:srgbClr val="5F5F5F"/>
                </a:solidFill>
                <a:latin typeface="Verdana" pitchFamily="34" charset="0"/>
                <a:ea typeface="Verdana" pitchFamily="34" charset="0"/>
                <a:cs typeface="Verdana" pitchFamily="34" charset="0"/>
              </a:rPr>
              <a:t> Pietro   </a:t>
            </a:r>
          </a:p>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Sordi Alessandro    </a:t>
            </a:r>
          </a:p>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 </a:t>
            </a:r>
            <a:endParaRPr lang="it-IT" sz="1400" b="1" kern="1200" dirty="0">
              <a:solidFill>
                <a:srgbClr val="5F5F5F"/>
              </a:solidFill>
              <a:latin typeface="Verdana" pitchFamily="34" charset="0"/>
              <a:ea typeface="Verdana" pitchFamily="34" charset="0"/>
              <a:cs typeface="Verdana" pitchFamily="34" charset="0"/>
            </a:endParaRPr>
          </a:p>
        </p:txBody>
      </p:sp>
      <p:pic>
        <p:nvPicPr>
          <p:cNvPr id="7" name="Immagine 6" descr="index.jpg"/>
          <p:cNvPicPr>
            <a:picLocks noChangeAspect="1"/>
          </p:cNvPicPr>
          <p:nvPr/>
        </p:nvPicPr>
        <p:blipFill rotWithShape="1">
          <a:blip r:embed="rId6">
            <a:extLst>
              <a:ext uri="{28A0092B-C50C-407E-A947-70E740481C1C}">
                <a14:useLocalDpi xmlns:a14="http://schemas.microsoft.com/office/drawing/2010/main" val="0"/>
              </a:ext>
            </a:extLst>
          </a:blip>
          <a:srcRect b="39280"/>
          <a:stretch/>
        </p:blipFill>
        <p:spPr>
          <a:xfrm>
            <a:off x="899592" y="4392488"/>
            <a:ext cx="2808312" cy="825124"/>
          </a:xfrm>
          <a:prstGeom prst="rect">
            <a:avLst/>
          </a:prstGeom>
        </p:spPr>
      </p:pic>
      <p:sp>
        <p:nvSpPr>
          <p:cNvPr id="24" name="Rettangolo 23"/>
          <p:cNvSpPr/>
          <p:nvPr/>
        </p:nvSpPr>
        <p:spPr>
          <a:xfrm>
            <a:off x="971600" y="5400600"/>
            <a:ext cx="2880320" cy="1268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S.a.s.</a:t>
            </a:r>
          </a:p>
          <a:p>
            <a:pPr lvl="0" algn="l" defTabSz="622300">
              <a:lnSpc>
                <a:spcPct val="90000"/>
              </a:lnSpc>
              <a:spcBef>
                <a:spcPct val="0"/>
              </a:spcBef>
              <a:spcAft>
                <a:spcPct val="35000"/>
              </a:spcAft>
            </a:pPr>
            <a:r>
              <a:rPr lang="it-IT" sz="1400" b="1" dirty="0" err="1" smtClean="0">
                <a:solidFill>
                  <a:srgbClr val="5F5F5F"/>
                </a:solidFill>
                <a:latin typeface="Verdana" pitchFamily="34" charset="0"/>
                <a:ea typeface="Verdana" pitchFamily="34" charset="0"/>
                <a:cs typeface="Verdana" pitchFamily="34" charset="0"/>
              </a:rPr>
              <a:t>Bencistà</a:t>
            </a:r>
            <a:r>
              <a:rPr lang="it-IT" sz="1400" b="1" dirty="0" smtClean="0">
                <a:solidFill>
                  <a:srgbClr val="5F5F5F"/>
                </a:solidFill>
                <a:latin typeface="Verdana" pitchFamily="34" charset="0"/>
                <a:ea typeface="Verdana" pitchFamily="34" charset="0"/>
                <a:cs typeface="Verdana" pitchFamily="34" charset="0"/>
              </a:rPr>
              <a:t> Giuseppe       </a:t>
            </a:r>
            <a:r>
              <a:rPr lang="it-IT" sz="1400" b="1" dirty="0">
                <a:solidFill>
                  <a:srgbClr val="5F5F5F"/>
                </a:solidFill>
                <a:latin typeface="Verdana" pitchFamily="34" charset="0"/>
                <a:ea typeface="Verdana" pitchFamily="34" charset="0"/>
                <a:cs typeface="Verdana" pitchFamily="34" charset="0"/>
              </a:rPr>
              <a:t>3</a:t>
            </a:r>
            <a:r>
              <a:rPr lang="it-IT" sz="1400" b="1" dirty="0" smtClean="0">
                <a:solidFill>
                  <a:srgbClr val="5F5F5F"/>
                </a:solidFill>
                <a:latin typeface="Verdana" pitchFamily="34" charset="0"/>
                <a:ea typeface="Verdana" pitchFamily="34" charset="0"/>
                <a:cs typeface="Verdana" pitchFamily="34" charset="0"/>
              </a:rPr>
              <a:t>0%</a:t>
            </a:r>
          </a:p>
          <a:p>
            <a:pPr lvl="0" algn="l" defTabSz="622300">
              <a:lnSpc>
                <a:spcPct val="90000"/>
              </a:lnSpc>
              <a:spcBef>
                <a:spcPct val="0"/>
              </a:spcBef>
              <a:spcAft>
                <a:spcPct val="35000"/>
              </a:spcAft>
            </a:pPr>
            <a:r>
              <a:rPr lang="it-IT" sz="1400" b="1" kern="1200" dirty="0" err="1" smtClean="0">
                <a:solidFill>
                  <a:srgbClr val="5F5F5F"/>
                </a:solidFill>
                <a:latin typeface="Verdana" pitchFamily="34" charset="0"/>
                <a:ea typeface="Verdana" pitchFamily="34" charset="0"/>
                <a:cs typeface="Verdana" pitchFamily="34" charset="0"/>
              </a:rPr>
              <a:t>Bencistà</a:t>
            </a:r>
            <a:r>
              <a:rPr lang="it-IT" sz="1400" b="1" kern="1200" dirty="0" smtClean="0">
                <a:solidFill>
                  <a:srgbClr val="5F5F5F"/>
                </a:solidFill>
                <a:latin typeface="Verdana" pitchFamily="34" charset="0"/>
                <a:ea typeface="Verdana" pitchFamily="34" charset="0"/>
                <a:cs typeface="Verdana" pitchFamily="34" charset="0"/>
              </a:rPr>
              <a:t> Cesare           </a:t>
            </a:r>
            <a:r>
              <a:rPr lang="it-IT" sz="1400" b="1" dirty="0" smtClean="0">
                <a:solidFill>
                  <a:srgbClr val="5F5F5F"/>
                </a:solidFill>
                <a:latin typeface="Verdana" pitchFamily="34" charset="0"/>
                <a:ea typeface="Verdana" pitchFamily="34" charset="0"/>
                <a:cs typeface="Verdana" pitchFamily="34" charset="0"/>
              </a:rPr>
              <a:t>3</a:t>
            </a:r>
            <a:r>
              <a:rPr lang="it-IT" sz="1400" b="1" kern="1200" dirty="0" smtClean="0">
                <a:solidFill>
                  <a:srgbClr val="5F5F5F"/>
                </a:solidFill>
                <a:latin typeface="Verdana" pitchFamily="34" charset="0"/>
                <a:ea typeface="Verdana" pitchFamily="34" charset="0"/>
                <a:cs typeface="Verdana" pitchFamily="34" charset="0"/>
              </a:rPr>
              <a:t>0%</a:t>
            </a:r>
          </a:p>
          <a:p>
            <a:pPr lvl="0" algn="l" defTabSz="622300">
              <a:lnSpc>
                <a:spcPct val="90000"/>
              </a:lnSpc>
              <a:spcBef>
                <a:spcPct val="0"/>
              </a:spcBef>
              <a:spcAft>
                <a:spcPct val="35000"/>
              </a:spcAft>
            </a:pPr>
            <a:r>
              <a:rPr lang="it-IT" sz="1400" b="1" dirty="0" err="1" smtClean="0">
                <a:solidFill>
                  <a:srgbClr val="5F5F5F"/>
                </a:solidFill>
                <a:latin typeface="Verdana" pitchFamily="34" charset="0"/>
                <a:ea typeface="Verdana" pitchFamily="34" charset="0"/>
                <a:cs typeface="Verdana" pitchFamily="34" charset="0"/>
              </a:rPr>
              <a:t>Bencistà</a:t>
            </a:r>
            <a:r>
              <a:rPr lang="it-IT" sz="1400" b="1" dirty="0" smtClean="0">
                <a:solidFill>
                  <a:srgbClr val="5F5F5F"/>
                </a:solidFill>
                <a:latin typeface="Verdana" pitchFamily="34" charset="0"/>
                <a:ea typeface="Verdana" pitchFamily="34" charset="0"/>
                <a:cs typeface="Verdana" pitchFamily="34" charset="0"/>
              </a:rPr>
              <a:t> Assunta*       21%</a:t>
            </a:r>
          </a:p>
          <a:p>
            <a:pPr lvl="0" algn="l" defTabSz="622300">
              <a:lnSpc>
                <a:spcPct val="90000"/>
              </a:lnSpc>
              <a:spcBef>
                <a:spcPct val="0"/>
              </a:spcBef>
              <a:spcAft>
                <a:spcPct val="35000"/>
              </a:spcAft>
            </a:pPr>
            <a:r>
              <a:rPr lang="it-IT" sz="1400" b="1" kern="1200" dirty="0" err="1" smtClean="0">
                <a:solidFill>
                  <a:srgbClr val="5F5F5F"/>
                </a:solidFill>
                <a:latin typeface="Verdana" pitchFamily="34" charset="0"/>
                <a:ea typeface="Verdana" pitchFamily="34" charset="0"/>
                <a:cs typeface="Verdana" pitchFamily="34" charset="0"/>
              </a:rPr>
              <a:t>Bencistà</a:t>
            </a:r>
            <a:r>
              <a:rPr lang="it-IT" sz="1400" b="1" kern="1200" dirty="0" smtClean="0">
                <a:solidFill>
                  <a:srgbClr val="5F5F5F"/>
                </a:solidFill>
                <a:latin typeface="Verdana" pitchFamily="34" charset="0"/>
                <a:ea typeface="Verdana" pitchFamily="34" charset="0"/>
                <a:cs typeface="Verdana" pitchFamily="34" charset="0"/>
              </a:rPr>
              <a:t> Antonio*        19%</a:t>
            </a:r>
          </a:p>
          <a:p>
            <a:pPr lvl="0" algn="l" defTabSz="622300">
              <a:lnSpc>
                <a:spcPct val="90000"/>
              </a:lnSpc>
              <a:spcBef>
                <a:spcPct val="0"/>
              </a:spcBef>
              <a:spcAft>
                <a:spcPct val="35000"/>
              </a:spcAft>
            </a:pPr>
            <a:r>
              <a:rPr lang="it-IT" sz="1200" b="1" dirty="0" smtClean="0">
                <a:solidFill>
                  <a:srgbClr val="5F5F5F"/>
                </a:solidFill>
                <a:latin typeface="Verdana" pitchFamily="34" charset="0"/>
                <a:ea typeface="Verdana" pitchFamily="34" charset="0"/>
                <a:cs typeface="Verdana" pitchFamily="34" charset="0"/>
              </a:rPr>
              <a:t>* Socio accomandante</a:t>
            </a:r>
            <a:endParaRPr lang="it-IT" sz="1200" b="1" kern="1200" dirty="0" smtClean="0">
              <a:solidFill>
                <a:srgbClr val="5F5F5F"/>
              </a:solidFill>
              <a:latin typeface="Verdana" pitchFamily="34" charset="0"/>
              <a:ea typeface="Verdana" pitchFamily="34" charset="0"/>
              <a:cs typeface="Verdana" pitchFamily="34" charset="0"/>
            </a:endParaRPr>
          </a:p>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 </a:t>
            </a:r>
            <a:endParaRPr lang="it-IT" sz="1400" b="1" kern="1200" dirty="0">
              <a:solidFill>
                <a:srgbClr val="5F5F5F"/>
              </a:solidFill>
              <a:latin typeface="Verdana" pitchFamily="34" charset="0"/>
              <a:ea typeface="Verdana" pitchFamily="34" charset="0"/>
              <a:cs typeface="Verdana" pitchFamily="34" charset="0"/>
            </a:endParaRPr>
          </a:p>
        </p:txBody>
      </p:sp>
      <p:sp>
        <p:nvSpPr>
          <p:cNvPr id="25" name="Rettangolo 24"/>
          <p:cNvSpPr/>
          <p:nvPr/>
        </p:nvSpPr>
        <p:spPr>
          <a:xfrm>
            <a:off x="4618090" y="4883314"/>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S.G. </a:t>
            </a:r>
            <a:endParaRPr lang="it-IT" sz="1400" b="1" kern="1200" dirty="0">
              <a:solidFill>
                <a:srgbClr val="5F5F5F"/>
              </a:solidFill>
              <a:latin typeface="Verdana" pitchFamily="34" charset="0"/>
              <a:ea typeface="Verdana" pitchFamily="34" charset="0"/>
              <a:cs typeface="Verdana" pitchFamily="34" charset="0"/>
            </a:endParaRPr>
          </a:p>
        </p:txBody>
      </p:sp>
      <p:sp>
        <p:nvSpPr>
          <p:cNvPr id="26" name="Rettangolo 25"/>
          <p:cNvSpPr/>
          <p:nvPr/>
        </p:nvSpPr>
        <p:spPr>
          <a:xfrm>
            <a:off x="4626474" y="5531386"/>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S.E. </a:t>
            </a:r>
            <a:endParaRPr lang="it-IT" sz="1400" b="1" kern="1200" dirty="0">
              <a:solidFill>
                <a:srgbClr val="5F5F5F"/>
              </a:solidFill>
              <a:latin typeface="Verdana" pitchFamily="34" charset="0"/>
              <a:ea typeface="Verdana" pitchFamily="34" charset="0"/>
              <a:cs typeface="Verdana" pitchFamily="34" charset="0"/>
            </a:endParaRPr>
          </a:p>
        </p:txBody>
      </p:sp>
      <p:sp>
        <p:nvSpPr>
          <p:cNvPr id="27" name="Rettangolo 26"/>
          <p:cNvSpPr/>
          <p:nvPr/>
        </p:nvSpPr>
        <p:spPr>
          <a:xfrm>
            <a:off x="5169408" y="4752528"/>
            <a:ext cx="2210903" cy="64807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it-IT" sz="1400" b="1" dirty="0">
              <a:solidFill>
                <a:srgbClr val="5F5F5F"/>
              </a:solidFill>
              <a:latin typeface="Verdana" pitchFamily="34" charset="0"/>
              <a:ea typeface="Verdana" pitchFamily="34" charset="0"/>
              <a:cs typeface="Verdana" pitchFamily="34" charset="0"/>
            </a:endParaRPr>
          </a:p>
          <a:p>
            <a:pPr lvl="0" algn="l" defTabSz="622300">
              <a:lnSpc>
                <a:spcPct val="90000"/>
              </a:lnSpc>
              <a:spcBef>
                <a:spcPct val="0"/>
              </a:spcBef>
              <a:spcAft>
                <a:spcPct val="35000"/>
              </a:spcAft>
            </a:pPr>
            <a:r>
              <a:rPr lang="it-IT" sz="1400" b="1" dirty="0" err="1" smtClean="0">
                <a:solidFill>
                  <a:srgbClr val="5F5F5F"/>
                </a:solidFill>
                <a:latin typeface="Verdana" pitchFamily="34" charset="0"/>
                <a:ea typeface="Verdana" pitchFamily="34" charset="0"/>
                <a:cs typeface="Verdana" pitchFamily="34" charset="0"/>
              </a:rPr>
              <a:t>Bencistà</a:t>
            </a:r>
            <a:r>
              <a:rPr lang="it-IT" sz="1400" b="1" dirty="0" smtClean="0">
                <a:solidFill>
                  <a:srgbClr val="5F5F5F"/>
                </a:solidFill>
                <a:latin typeface="Verdana" pitchFamily="34" charset="0"/>
                <a:ea typeface="Verdana" pitchFamily="34" charset="0"/>
                <a:cs typeface="Verdana" pitchFamily="34" charset="0"/>
              </a:rPr>
              <a:t> Giuseppe    </a:t>
            </a:r>
          </a:p>
          <a:p>
            <a:pPr lvl="0" algn="l" defTabSz="622300">
              <a:lnSpc>
                <a:spcPct val="90000"/>
              </a:lnSpc>
              <a:spcBef>
                <a:spcPct val="0"/>
              </a:spcBef>
              <a:spcAft>
                <a:spcPct val="35000"/>
              </a:spcAft>
            </a:pPr>
            <a:r>
              <a:rPr lang="it-IT" sz="1400" b="1" kern="1200" dirty="0" err="1" smtClean="0">
                <a:solidFill>
                  <a:srgbClr val="5F5F5F"/>
                </a:solidFill>
                <a:latin typeface="Verdana" pitchFamily="34" charset="0"/>
                <a:ea typeface="Verdana" pitchFamily="34" charset="0"/>
                <a:cs typeface="Verdana" pitchFamily="34" charset="0"/>
              </a:rPr>
              <a:t>Bencistà</a:t>
            </a:r>
            <a:r>
              <a:rPr lang="it-IT" sz="1400" b="1" kern="1200" dirty="0" smtClean="0">
                <a:solidFill>
                  <a:srgbClr val="5F5F5F"/>
                </a:solidFill>
                <a:latin typeface="Verdana" pitchFamily="34" charset="0"/>
                <a:ea typeface="Verdana" pitchFamily="34" charset="0"/>
                <a:cs typeface="Verdana" pitchFamily="34" charset="0"/>
              </a:rPr>
              <a:t> Cesare    </a:t>
            </a:r>
          </a:p>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 </a:t>
            </a:r>
            <a:endParaRPr lang="it-IT" sz="1400" b="1" kern="1200" dirty="0">
              <a:solidFill>
                <a:srgbClr val="5F5F5F"/>
              </a:solidFill>
              <a:latin typeface="Verdana" pitchFamily="34" charset="0"/>
              <a:ea typeface="Verdana" pitchFamily="34" charset="0"/>
              <a:cs typeface="Verdana" pitchFamily="34" charset="0"/>
            </a:endParaRPr>
          </a:p>
        </p:txBody>
      </p:sp>
      <p:sp>
        <p:nvSpPr>
          <p:cNvPr id="29" name="Rettangolo 28"/>
          <p:cNvSpPr/>
          <p:nvPr/>
        </p:nvSpPr>
        <p:spPr>
          <a:xfrm>
            <a:off x="5169409" y="5445224"/>
            <a:ext cx="2210903" cy="64807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it-IT" sz="1400" b="1" dirty="0">
              <a:solidFill>
                <a:srgbClr val="5F5F5F"/>
              </a:solidFill>
              <a:latin typeface="Verdana" pitchFamily="34" charset="0"/>
              <a:ea typeface="Verdana" pitchFamily="34" charset="0"/>
              <a:cs typeface="Verdana" pitchFamily="34" charset="0"/>
            </a:endParaRPr>
          </a:p>
          <a:p>
            <a:pPr lvl="0" algn="l" defTabSz="622300">
              <a:lnSpc>
                <a:spcPct val="90000"/>
              </a:lnSpc>
              <a:spcBef>
                <a:spcPct val="0"/>
              </a:spcBef>
              <a:spcAft>
                <a:spcPct val="35000"/>
              </a:spcAft>
            </a:pPr>
            <a:r>
              <a:rPr lang="it-IT" sz="1400" b="1" dirty="0" err="1" smtClean="0">
                <a:solidFill>
                  <a:srgbClr val="5F5F5F"/>
                </a:solidFill>
                <a:latin typeface="Verdana" pitchFamily="34" charset="0"/>
                <a:ea typeface="Verdana" pitchFamily="34" charset="0"/>
                <a:cs typeface="Verdana" pitchFamily="34" charset="0"/>
              </a:rPr>
              <a:t>Bencistà</a:t>
            </a:r>
            <a:r>
              <a:rPr lang="it-IT" sz="1400" b="1" dirty="0" smtClean="0">
                <a:solidFill>
                  <a:srgbClr val="5F5F5F"/>
                </a:solidFill>
                <a:latin typeface="Verdana" pitchFamily="34" charset="0"/>
                <a:ea typeface="Verdana" pitchFamily="34" charset="0"/>
                <a:cs typeface="Verdana" pitchFamily="34" charset="0"/>
              </a:rPr>
              <a:t> Giuseppe    </a:t>
            </a:r>
          </a:p>
          <a:p>
            <a:pPr lvl="0" algn="l" defTabSz="622300">
              <a:lnSpc>
                <a:spcPct val="90000"/>
              </a:lnSpc>
              <a:spcBef>
                <a:spcPct val="0"/>
              </a:spcBef>
              <a:spcAft>
                <a:spcPct val="35000"/>
              </a:spcAft>
            </a:pPr>
            <a:r>
              <a:rPr lang="it-IT" sz="1400" b="1" kern="1200" dirty="0" err="1" smtClean="0">
                <a:solidFill>
                  <a:srgbClr val="5F5F5F"/>
                </a:solidFill>
                <a:latin typeface="Verdana" pitchFamily="34" charset="0"/>
                <a:ea typeface="Verdana" pitchFamily="34" charset="0"/>
                <a:cs typeface="Verdana" pitchFamily="34" charset="0"/>
              </a:rPr>
              <a:t>Bencistà</a:t>
            </a:r>
            <a:r>
              <a:rPr lang="it-IT" sz="1400" b="1" kern="1200" dirty="0" smtClean="0">
                <a:solidFill>
                  <a:srgbClr val="5F5F5F"/>
                </a:solidFill>
                <a:latin typeface="Verdana" pitchFamily="34" charset="0"/>
                <a:ea typeface="Verdana" pitchFamily="34" charset="0"/>
                <a:cs typeface="Verdana" pitchFamily="34" charset="0"/>
              </a:rPr>
              <a:t> Cesare    </a:t>
            </a:r>
          </a:p>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 </a:t>
            </a:r>
            <a:endParaRPr lang="it-IT" sz="1400" b="1" kern="1200" dirty="0">
              <a:solidFill>
                <a:srgbClr val="5F5F5F"/>
              </a:solidFill>
              <a:latin typeface="Verdana" pitchFamily="34" charset="0"/>
              <a:ea typeface="Verdana" pitchFamily="34" charset="0"/>
              <a:cs typeface="Verdana" pitchFamily="34" charset="0"/>
            </a:endParaRPr>
          </a:p>
        </p:txBody>
      </p:sp>
      <p:sp>
        <p:nvSpPr>
          <p:cNvPr id="2" name="Titolo 1"/>
          <p:cNvSpPr>
            <a:spLocks noGrp="1"/>
          </p:cNvSpPr>
          <p:nvPr>
            <p:ph type="title"/>
          </p:nvPr>
        </p:nvSpPr>
        <p:spPr/>
        <p:txBody>
          <a:bodyPr/>
          <a:lstStyle/>
          <a:p>
            <a:r>
              <a:rPr lang="it-IT" dirty="0" smtClean="0"/>
              <a:t>Società di persone</a:t>
            </a:r>
            <a:endParaRPr lang="it-IT" dirty="0"/>
          </a:p>
        </p:txBody>
      </p:sp>
      <p:sp>
        <p:nvSpPr>
          <p:cNvPr id="6" name="Segnaposto numero diapositiva 5"/>
          <p:cNvSpPr>
            <a:spLocks noGrp="1"/>
          </p:cNvSpPr>
          <p:nvPr>
            <p:ph type="sldNum" sz="quarter" idx="12"/>
          </p:nvPr>
        </p:nvSpPr>
        <p:spPr/>
        <p:txBody>
          <a:bodyPr/>
          <a:lstStyle/>
          <a:p>
            <a:fld id="{6F7AA945-76CB-D84C-9264-6FE1FA9D39BC}" type="slidenum">
              <a:rPr lang="it-IT" smtClean="0"/>
              <a:t>19</a:t>
            </a:fld>
            <a:endParaRPr lang="it-IT"/>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52759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P spid="20" grpId="0"/>
      <p:bldP spid="21" grpId="0"/>
      <p:bldP spid="22" grpId="0"/>
      <p:bldP spid="24" grpId="0"/>
      <p:bldP spid="25" grpId="0"/>
      <p:bldP spid="26" grpId="0"/>
      <p:bldP spid="27"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soggetto giuridico</a:t>
            </a:r>
            <a:endParaRPr lang="it-IT" dirty="0"/>
          </a:p>
        </p:txBody>
      </p:sp>
      <p:sp>
        <p:nvSpPr>
          <p:cNvPr id="3" name="Segnaposto contenuto 2"/>
          <p:cNvSpPr>
            <a:spLocks noGrp="1"/>
          </p:cNvSpPr>
          <p:nvPr>
            <p:ph idx="1"/>
          </p:nvPr>
        </p:nvSpPr>
        <p:spPr/>
        <p:txBody>
          <a:bodyPr>
            <a:normAutofit fontScale="85000" lnSpcReduction="10000"/>
          </a:bodyPr>
          <a:lstStyle/>
          <a:p>
            <a:pPr algn="just"/>
            <a:r>
              <a:rPr lang="it-IT" dirty="0"/>
              <a:t>l </a:t>
            </a:r>
            <a:r>
              <a:rPr lang="it-IT" b="1" dirty="0"/>
              <a:t>soggetto giuridico</a:t>
            </a:r>
            <a:r>
              <a:rPr lang="it-IT" dirty="0"/>
              <a:t> dell'azienda è la </a:t>
            </a:r>
            <a:r>
              <a:rPr lang="it-IT" b="1" dirty="0"/>
              <a:t>persona fisica</a:t>
            </a:r>
            <a:r>
              <a:rPr lang="it-IT" dirty="0"/>
              <a:t> o </a:t>
            </a:r>
            <a:r>
              <a:rPr lang="it-IT" b="1" dirty="0"/>
              <a:t>giuridica</a:t>
            </a:r>
            <a:r>
              <a:rPr lang="it-IT" dirty="0"/>
              <a:t> che </a:t>
            </a:r>
            <a:r>
              <a:rPr lang="it-IT" b="1" dirty="0"/>
              <a:t>assume i diritti e gli obblighi</a:t>
            </a:r>
            <a:r>
              <a:rPr lang="it-IT" dirty="0"/>
              <a:t> derivanti dalle operazioni aziendali.</a:t>
            </a:r>
          </a:p>
          <a:p>
            <a:pPr algn="just"/>
            <a:r>
              <a:rPr lang="it-IT" dirty="0"/>
              <a:t>Al soggetto giuridico appartiene il </a:t>
            </a:r>
            <a:r>
              <a:rPr lang="it-IT" dirty="0">
                <a:solidFill>
                  <a:srgbClr val="000000"/>
                </a:solidFill>
                <a:hlinkClick r:id="rId2"/>
              </a:rPr>
              <a:t>patrimonio</a:t>
            </a:r>
            <a:r>
              <a:rPr lang="it-IT" dirty="0"/>
              <a:t> dell'impresa ed egli è il soggetto giuridicamente responsabile dell'attività svolta.</a:t>
            </a:r>
          </a:p>
          <a:p>
            <a:pPr algn="just"/>
            <a:r>
              <a:rPr lang="it-IT" dirty="0"/>
              <a:t>Nelle</a:t>
            </a:r>
            <a:r>
              <a:rPr lang="it-IT" b="1" dirty="0">
                <a:solidFill>
                  <a:srgbClr val="FF0000"/>
                </a:solidFill>
                <a:hlinkClick r:id="rId3"/>
              </a:rPr>
              <a:t> imprese individuali</a:t>
            </a:r>
            <a:r>
              <a:rPr lang="it-IT" dirty="0"/>
              <a:t> il soggetto giuridico è una </a:t>
            </a:r>
            <a:r>
              <a:rPr lang="it-IT" b="1" dirty="0"/>
              <a:t>persona fisica</a:t>
            </a:r>
            <a:r>
              <a:rPr lang="it-IT" dirty="0"/>
              <a:t>, ovvero l'</a:t>
            </a:r>
            <a:r>
              <a:rPr lang="it-IT" b="1" dirty="0"/>
              <a:t>imprenditore</a:t>
            </a:r>
            <a:r>
              <a:rPr lang="it-IT" dirty="0"/>
              <a:t>.</a:t>
            </a:r>
          </a:p>
          <a:p>
            <a:pPr algn="just"/>
            <a:r>
              <a:rPr lang="it-IT" dirty="0"/>
              <a:t>Nelle </a:t>
            </a:r>
            <a:r>
              <a:rPr lang="it-IT" b="1" dirty="0">
                <a:solidFill>
                  <a:srgbClr val="FF0000"/>
                </a:solidFill>
                <a:hlinkClick r:id="rId3"/>
              </a:rPr>
              <a:t>società</a:t>
            </a:r>
            <a:r>
              <a:rPr lang="it-IT" dirty="0"/>
              <a:t>, il soggetto giuridico può essere rappresentato da</a:t>
            </a:r>
            <a:r>
              <a:rPr lang="it-IT" dirty="0" smtClean="0"/>
              <a:t>:</a:t>
            </a:r>
            <a:endParaRPr lang="it-IT" dirty="0"/>
          </a:p>
          <a:p>
            <a:pPr marL="114300" indent="0" algn="just">
              <a:buNone/>
            </a:pPr>
            <a:r>
              <a:rPr lang="it-IT" b="1" dirty="0"/>
              <a:t>più persone fisiche</a:t>
            </a:r>
            <a:r>
              <a:rPr lang="it-IT" dirty="0"/>
              <a:t>, cioè i </a:t>
            </a:r>
            <a:r>
              <a:rPr lang="it-IT" b="1" dirty="0"/>
              <a:t>soci</a:t>
            </a:r>
            <a:r>
              <a:rPr lang="it-IT" dirty="0"/>
              <a:t>. E' il caso delle </a:t>
            </a:r>
            <a:r>
              <a:rPr lang="it-IT" b="1" dirty="0"/>
              <a:t>società</a:t>
            </a:r>
            <a:r>
              <a:rPr lang="it-IT" dirty="0"/>
              <a:t> cosiddette </a:t>
            </a:r>
            <a:r>
              <a:rPr lang="it-IT" b="1" dirty="0">
                <a:solidFill>
                  <a:srgbClr val="FF0000"/>
                </a:solidFill>
                <a:hlinkClick r:id="rId3"/>
              </a:rPr>
              <a:t>di persone</a:t>
            </a:r>
            <a:r>
              <a:rPr lang="it-IT" dirty="0"/>
              <a:t>;</a:t>
            </a:r>
          </a:p>
          <a:p>
            <a:pPr marL="114300" indent="0" algn="just">
              <a:buNone/>
            </a:pPr>
            <a:r>
              <a:rPr lang="it-IT" dirty="0"/>
              <a:t>da</a:t>
            </a:r>
            <a:r>
              <a:rPr lang="it-IT" b="1" dirty="0"/>
              <a:t> una persona giuridica</a:t>
            </a:r>
            <a:r>
              <a:rPr lang="it-IT" dirty="0"/>
              <a:t>, cioè un'entità giuridica separata dalle persone fisiche dei soci che, quindi, non ha un'identità fisica concreta, ma che assume obblighi e diritti. E' il caso delle </a:t>
            </a:r>
            <a:r>
              <a:rPr lang="it-IT" b="1" dirty="0"/>
              <a:t>società</a:t>
            </a:r>
            <a:r>
              <a:rPr lang="it-IT" dirty="0"/>
              <a:t> cosiddette </a:t>
            </a:r>
            <a:r>
              <a:rPr lang="it-IT" b="1" dirty="0">
                <a:solidFill>
                  <a:srgbClr val="FF0000"/>
                </a:solidFill>
                <a:hlinkClick r:id="rId3"/>
              </a:rPr>
              <a:t>di capitali</a:t>
            </a:r>
            <a:r>
              <a:rPr lang="it-IT" dirty="0"/>
              <a:t>, ma anche di </a:t>
            </a:r>
            <a:r>
              <a:rPr lang="it-IT" b="1" dirty="0">
                <a:solidFill>
                  <a:srgbClr val="FF0000"/>
                </a:solidFill>
                <a:hlinkClick r:id="rId4"/>
              </a:rPr>
              <a:t>associazioni, fondazioni</a:t>
            </a:r>
            <a:r>
              <a:rPr lang="it-IT" dirty="0"/>
              <a:t> ed </a:t>
            </a:r>
            <a:r>
              <a:rPr lang="it-IT" b="1" dirty="0">
                <a:solidFill>
                  <a:srgbClr val="FF0000"/>
                </a:solidFill>
                <a:hlinkClick r:id="rId5"/>
              </a:rPr>
              <a:t>enti pubblici</a:t>
            </a:r>
            <a:r>
              <a:rPr lang="it-IT" dirty="0"/>
              <a:t>.</a:t>
            </a:r>
          </a:p>
          <a:p>
            <a:pPr algn="just"/>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egnaposto numero diapositiva 4"/>
          <p:cNvSpPr>
            <a:spLocks noGrp="1"/>
          </p:cNvSpPr>
          <p:nvPr>
            <p:ph type="sldNum" sz="quarter" idx="12"/>
          </p:nvPr>
        </p:nvSpPr>
        <p:spPr/>
        <p:txBody>
          <a:bodyPr/>
          <a:lstStyle/>
          <a:p>
            <a:fld id="{6F7AA945-76CB-D84C-9264-6FE1FA9D39BC}" type="slidenum">
              <a:rPr lang="it-IT" smtClean="0">
                <a:latin typeface="Calibri"/>
              </a:rPr>
              <a:pPr/>
              <a:t>2</a:t>
            </a:fld>
            <a:endParaRPr lang="it-IT">
              <a:latin typeface="Calibri"/>
            </a:endParaRPr>
          </a:p>
        </p:txBody>
      </p:sp>
    </p:spTree>
    <p:extLst>
      <p:ext uri="{BB962C8B-B14F-4D97-AF65-F5344CB8AC3E}">
        <p14:creationId xmlns:p14="http://schemas.microsoft.com/office/powerpoint/2010/main" val="421885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3" name="Gruppo 22"/>
          <p:cNvGrpSpPr/>
          <p:nvPr/>
        </p:nvGrpSpPr>
        <p:grpSpPr>
          <a:xfrm>
            <a:off x="2119647" y="1556792"/>
            <a:ext cx="1656288" cy="720109"/>
            <a:chOff x="2699792" y="2204864"/>
            <a:chExt cx="1656288" cy="720109"/>
          </a:xfrm>
        </p:grpSpPr>
        <p:sp>
          <p:nvSpPr>
            <p:cNvPr id="38" name="Rettangolo 37"/>
            <p:cNvSpPr/>
            <p:nvPr/>
          </p:nvSpPr>
          <p:spPr>
            <a:xfrm>
              <a:off x="2699792" y="2204864"/>
              <a:ext cx="1656184" cy="7201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b="1" dirty="0" smtClean="0">
                  <a:solidFill>
                    <a:srgbClr val="336699"/>
                  </a:solidFill>
                  <a:latin typeface="Verdana"/>
                  <a:cs typeface="Verdana"/>
                </a:rPr>
                <a:t>Famiglia Barilla</a:t>
              </a:r>
            </a:p>
          </p:txBody>
        </p:sp>
        <p:sp>
          <p:nvSpPr>
            <p:cNvPr id="21" name="Rettangolo 20"/>
            <p:cNvSpPr/>
            <p:nvPr/>
          </p:nvSpPr>
          <p:spPr>
            <a:xfrm>
              <a:off x="2699792" y="2204864"/>
              <a:ext cx="1656288" cy="72010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solidFill>
                    <a:schemeClr val="accent2">
                      <a:lumMod val="75000"/>
                    </a:schemeClr>
                  </a:solidFill>
                </a:rPr>
                <a:t>Famiglia Barilla</a:t>
              </a:r>
              <a:endParaRPr lang="it-IT" dirty="0">
                <a:solidFill>
                  <a:schemeClr val="accent2">
                    <a:lumMod val="75000"/>
                  </a:schemeClr>
                </a:solidFill>
              </a:endParaRPr>
            </a:p>
          </p:txBody>
        </p:sp>
      </p:grpSp>
      <p:sp>
        <p:nvSpPr>
          <p:cNvPr id="28" name="Rettangolo 27"/>
          <p:cNvSpPr/>
          <p:nvPr/>
        </p:nvSpPr>
        <p:spPr>
          <a:xfrm>
            <a:off x="5372856" y="1456232"/>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S.G. </a:t>
            </a:r>
            <a:endParaRPr lang="it-IT" sz="1400" b="1" kern="1200" dirty="0">
              <a:solidFill>
                <a:srgbClr val="5F5F5F"/>
              </a:solidFill>
              <a:latin typeface="Verdana" pitchFamily="34" charset="0"/>
              <a:ea typeface="Verdana" pitchFamily="34" charset="0"/>
              <a:cs typeface="Verdana" pitchFamily="34" charset="0"/>
            </a:endParaRPr>
          </a:p>
        </p:txBody>
      </p:sp>
      <p:sp>
        <p:nvSpPr>
          <p:cNvPr id="30" name="Rettangolo 29"/>
          <p:cNvSpPr/>
          <p:nvPr/>
        </p:nvSpPr>
        <p:spPr>
          <a:xfrm>
            <a:off x="5876912" y="1447750"/>
            <a:ext cx="251189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Barilla </a:t>
            </a:r>
            <a:r>
              <a:rPr lang="it-IT" sz="1400" b="1" kern="1200" dirty="0" err="1" smtClean="0">
                <a:solidFill>
                  <a:srgbClr val="5F5F5F"/>
                </a:solidFill>
                <a:latin typeface="Verdana" pitchFamily="34" charset="0"/>
                <a:ea typeface="Verdana" pitchFamily="34" charset="0"/>
                <a:cs typeface="Verdana" pitchFamily="34" charset="0"/>
              </a:rPr>
              <a:t>Hoding</a:t>
            </a:r>
            <a:r>
              <a:rPr lang="it-IT" sz="1400" b="1" kern="1200" dirty="0" smtClean="0">
                <a:solidFill>
                  <a:srgbClr val="5F5F5F"/>
                </a:solidFill>
                <a:latin typeface="Verdana" pitchFamily="34" charset="0"/>
                <a:ea typeface="Verdana" pitchFamily="34" charset="0"/>
                <a:cs typeface="Verdana" pitchFamily="34" charset="0"/>
              </a:rPr>
              <a:t> S.p.A.</a:t>
            </a:r>
            <a:endParaRPr lang="it-IT" sz="1400" b="1" kern="1200" dirty="0">
              <a:solidFill>
                <a:srgbClr val="5F5F5F"/>
              </a:solidFill>
              <a:latin typeface="Verdana" pitchFamily="34" charset="0"/>
              <a:ea typeface="Verdana" pitchFamily="34" charset="0"/>
              <a:cs typeface="Verdana" pitchFamily="34" charset="0"/>
            </a:endParaRPr>
          </a:p>
        </p:txBody>
      </p:sp>
      <p:sp>
        <p:nvSpPr>
          <p:cNvPr id="31" name="Rettangolo 30"/>
          <p:cNvSpPr/>
          <p:nvPr/>
        </p:nvSpPr>
        <p:spPr>
          <a:xfrm>
            <a:off x="5381240" y="1914196"/>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S.E. </a:t>
            </a:r>
            <a:endParaRPr lang="it-IT" sz="1400" b="1" kern="1200" dirty="0">
              <a:solidFill>
                <a:srgbClr val="5F5F5F"/>
              </a:solidFill>
              <a:latin typeface="Verdana" pitchFamily="34" charset="0"/>
              <a:ea typeface="Verdana" pitchFamily="34" charset="0"/>
              <a:cs typeface="Verdana" pitchFamily="34" charset="0"/>
            </a:endParaRPr>
          </a:p>
        </p:txBody>
      </p:sp>
      <p:sp>
        <p:nvSpPr>
          <p:cNvPr id="32" name="Rettangolo 31"/>
          <p:cNvSpPr/>
          <p:nvPr/>
        </p:nvSpPr>
        <p:spPr>
          <a:xfrm>
            <a:off x="5885296" y="1947058"/>
            <a:ext cx="251189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dirty="0" smtClean="0">
                <a:solidFill>
                  <a:srgbClr val="5F5F5F"/>
                </a:solidFill>
                <a:latin typeface="Verdana" pitchFamily="34" charset="0"/>
                <a:ea typeface="Verdana" pitchFamily="34" charset="0"/>
                <a:cs typeface="Verdana" pitchFamily="34" charset="0"/>
              </a:rPr>
              <a:t>Famiglia Barilla attraverso la fiduciaria</a:t>
            </a:r>
            <a:endParaRPr lang="it-IT" sz="1400" b="1" kern="1200" dirty="0">
              <a:solidFill>
                <a:srgbClr val="5F5F5F"/>
              </a:solidFill>
              <a:latin typeface="Verdana" pitchFamily="34" charset="0"/>
              <a:ea typeface="Verdana" pitchFamily="34" charset="0"/>
              <a:cs typeface="Verdana" pitchFamily="34" charset="0"/>
            </a:endParaRPr>
          </a:p>
        </p:txBody>
      </p:sp>
      <p:sp>
        <p:nvSpPr>
          <p:cNvPr id="17" name="Rettangolo 16"/>
          <p:cNvSpPr/>
          <p:nvPr/>
        </p:nvSpPr>
        <p:spPr>
          <a:xfrm>
            <a:off x="2130606" y="3933056"/>
            <a:ext cx="1656184" cy="7201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b="1" dirty="0" smtClean="0">
                <a:solidFill>
                  <a:srgbClr val="336699"/>
                </a:solidFill>
                <a:latin typeface="Verdana"/>
                <a:cs typeface="Verdana"/>
              </a:rPr>
              <a:t>Guido Barilla &amp; </a:t>
            </a:r>
            <a:r>
              <a:rPr lang="it-IT" sz="1400" b="1" dirty="0" err="1" smtClean="0">
                <a:solidFill>
                  <a:srgbClr val="336699"/>
                </a:solidFill>
                <a:latin typeface="Verdana"/>
                <a:cs typeface="Verdana"/>
              </a:rPr>
              <a:t>F.ll</a:t>
            </a:r>
            <a:r>
              <a:rPr lang="it-IT" sz="1400" b="1" dirty="0" smtClean="0">
                <a:solidFill>
                  <a:srgbClr val="336699"/>
                </a:solidFill>
                <a:latin typeface="Verdana"/>
                <a:cs typeface="Verdana"/>
              </a:rPr>
              <a:t> S.r.l.</a:t>
            </a:r>
          </a:p>
          <a:p>
            <a:pPr algn="ctr"/>
            <a:r>
              <a:rPr lang="it-IT" sz="1400" b="1" dirty="0" smtClean="0">
                <a:solidFill>
                  <a:srgbClr val="336699"/>
                </a:solidFill>
                <a:latin typeface="Verdana"/>
                <a:cs typeface="Verdana"/>
              </a:rPr>
              <a:t>100%</a:t>
            </a:r>
            <a:endParaRPr lang="it-IT" sz="1400" b="1" dirty="0">
              <a:solidFill>
                <a:srgbClr val="336699"/>
              </a:solidFill>
              <a:latin typeface="Verdana"/>
              <a:cs typeface="Verdana"/>
            </a:endParaRPr>
          </a:p>
        </p:txBody>
      </p:sp>
      <p:pic>
        <p:nvPicPr>
          <p:cNvPr id="7" name="Immagine 6"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69" y="4293096"/>
            <a:ext cx="2829031" cy="1113931"/>
          </a:xfrm>
          <a:prstGeom prst="rect">
            <a:avLst/>
          </a:prstGeom>
        </p:spPr>
      </p:pic>
      <p:sp>
        <p:nvSpPr>
          <p:cNvPr id="19" name="Rettangolo 18"/>
          <p:cNvSpPr/>
          <p:nvPr/>
        </p:nvSpPr>
        <p:spPr>
          <a:xfrm>
            <a:off x="2134583" y="5229171"/>
            <a:ext cx="1656184" cy="7201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b="1" dirty="0" smtClean="0">
                <a:solidFill>
                  <a:srgbClr val="336699"/>
                </a:solidFill>
                <a:latin typeface="Verdana"/>
                <a:cs typeface="Verdana"/>
              </a:rPr>
              <a:t>Barilla Holding S.p.A.</a:t>
            </a:r>
            <a:endParaRPr lang="it-IT" sz="1400" b="1" dirty="0">
              <a:solidFill>
                <a:srgbClr val="336699"/>
              </a:solidFill>
              <a:latin typeface="Verdana"/>
              <a:cs typeface="Verdana"/>
            </a:endParaRPr>
          </a:p>
        </p:txBody>
      </p:sp>
      <p:cxnSp>
        <p:nvCxnSpPr>
          <p:cNvPr id="25" name="Connettore 4 24"/>
          <p:cNvCxnSpPr>
            <a:stCxn id="17" idx="2"/>
            <a:endCxn id="19" idx="0"/>
          </p:cNvCxnSpPr>
          <p:nvPr/>
        </p:nvCxnSpPr>
        <p:spPr>
          <a:xfrm rot="16200000" flipH="1">
            <a:off x="2672683" y="4939179"/>
            <a:ext cx="576006" cy="3977"/>
          </a:xfrm>
          <a:prstGeom prst="bentConnector3">
            <a:avLst>
              <a:gd name="adj1" fmla="val 50000"/>
            </a:avLst>
          </a:prstGeom>
          <a:ln>
            <a:solidFill>
              <a:srgbClr val="336699"/>
            </a:solidFill>
            <a:tailEnd type="arrow"/>
          </a:ln>
        </p:spPr>
        <p:style>
          <a:lnRef idx="2">
            <a:schemeClr val="accent1"/>
          </a:lnRef>
          <a:fillRef idx="0">
            <a:schemeClr val="accent1"/>
          </a:fillRef>
          <a:effectRef idx="1">
            <a:schemeClr val="accent1"/>
          </a:effectRef>
          <a:fontRef idx="minor">
            <a:schemeClr val="tx1"/>
          </a:fontRef>
        </p:style>
      </p:cxnSp>
      <p:sp>
        <p:nvSpPr>
          <p:cNvPr id="29" name="Rettangolo 28"/>
          <p:cNvSpPr/>
          <p:nvPr/>
        </p:nvSpPr>
        <p:spPr>
          <a:xfrm>
            <a:off x="1763688" y="2780928"/>
            <a:ext cx="2376264" cy="7201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b="1" dirty="0" smtClean="0">
                <a:solidFill>
                  <a:srgbClr val="336699"/>
                </a:solidFill>
                <a:latin typeface="Verdana"/>
                <a:cs typeface="Verdana"/>
              </a:rPr>
              <a:t>Compagnia fiduciaria nazionale S.p.A.</a:t>
            </a:r>
          </a:p>
          <a:p>
            <a:pPr algn="ctr"/>
            <a:r>
              <a:rPr lang="it-IT" sz="1600" b="1" dirty="0" smtClean="0">
                <a:solidFill>
                  <a:srgbClr val="336699"/>
                </a:solidFill>
                <a:latin typeface="Verdana"/>
                <a:cs typeface="Verdana"/>
              </a:rPr>
              <a:t>74,7%</a:t>
            </a:r>
          </a:p>
        </p:txBody>
      </p:sp>
      <p:cxnSp>
        <p:nvCxnSpPr>
          <p:cNvPr id="37" name="Connettore 4 36"/>
          <p:cNvCxnSpPr>
            <a:stCxn id="29" idx="2"/>
            <a:endCxn id="17" idx="0"/>
          </p:cNvCxnSpPr>
          <p:nvPr/>
        </p:nvCxnSpPr>
        <p:spPr>
          <a:xfrm rot="16200000" flipH="1">
            <a:off x="2739250" y="3713607"/>
            <a:ext cx="432019" cy="6878"/>
          </a:xfrm>
          <a:prstGeom prst="bentConnector3">
            <a:avLst>
              <a:gd name="adj1" fmla="val 50000"/>
            </a:avLst>
          </a:prstGeom>
          <a:ln>
            <a:solidFill>
              <a:srgbClr val="336699"/>
            </a:solidFill>
            <a:tailEnd type="arrow"/>
          </a:ln>
        </p:spPr>
        <p:style>
          <a:lnRef idx="2">
            <a:schemeClr val="accent1"/>
          </a:lnRef>
          <a:fillRef idx="0">
            <a:schemeClr val="accent1"/>
          </a:fillRef>
          <a:effectRef idx="1">
            <a:schemeClr val="accent1"/>
          </a:effectRef>
          <a:fontRef idx="minor">
            <a:schemeClr val="tx1"/>
          </a:fontRef>
        </p:style>
      </p:cxnSp>
      <p:cxnSp>
        <p:nvCxnSpPr>
          <p:cNvPr id="39" name="Connettore 4 38"/>
          <p:cNvCxnSpPr>
            <a:stCxn id="38" idx="2"/>
            <a:endCxn id="29" idx="0"/>
          </p:cNvCxnSpPr>
          <p:nvPr/>
        </p:nvCxnSpPr>
        <p:spPr>
          <a:xfrm rot="16200000" flipH="1">
            <a:off x="2697766" y="2526873"/>
            <a:ext cx="504027" cy="4081"/>
          </a:xfrm>
          <a:prstGeom prst="bentConnector3">
            <a:avLst>
              <a:gd name="adj1" fmla="val 50000"/>
            </a:avLst>
          </a:prstGeom>
          <a:ln>
            <a:solidFill>
              <a:srgbClr val="336699"/>
            </a:solidFill>
            <a:tailEnd type="arrow"/>
          </a:ln>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p:txBody>
          <a:bodyPr/>
          <a:lstStyle/>
          <a:p>
            <a:r>
              <a:rPr lang="it-IT" dirty="0" smtClean="0"/>
              <a:t>Società di capitali: Barilla</a:t>
            </a:r>
            <a:endParaRPr lang="it-IT" dirty="0"/>
          </a:p>
        </p:txBody>
      </p:sp>
      <p:sp>
        <p:nvSpPr>
          <p:cNvPr id="4" name="Segnaposto numero diapositiva 3"/>
          <p:cNvSpPr>
            <a:spLocks noGrp="1"/>
          </p:cNvSpPr>
          <p:nvPr>
            <p:ph type="sldNum" sz="quarter" idx="12"/>
          </p:nvPr>
        </p:nvSpPr>
        <p:spPr/>
        <p:txBody>
          <a:bodyPr/>
          <a:lstStyle/>
          <a:p>
            <a:fld id="{6F7AA945-76CB-D84C-9264-6FE1FA9D39BC}" type="slidenum">
              <a:rPr lang="it-IT" smtClean="0"/>
              <a:t>20</a:t>
            </a:fld>
            <a:endParaRPr lang="it-IT"/>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56596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17" grpId="0" animBg="1"/>
      <p:bldP spid="19"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magine 2" descr="azionariato_ita_torta.137727336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20" y="1268760"/>
            <a:ext cx="5200397" cy="5200397"/>
          </a:xfrm>
          <a:prstGeom prst="rect">
            <a:avLst/>
          </a:prstGeom>
        </p:spPr>
      </p:pic>
      <p:sp>
        <p:nvSpPr>
          <p:cNvPr id="15" name="Rettangolo 14"/>
          <p:cNvSpPr/>
          <p:nvPr/>
        </p:nvSpPr>
        <p:spPr>
          <a:xfrm>
            <a:off x="6444208" y="1916832"/>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S.G. </a:t>
            </a:r>
            <a:endParaRPr lang="it-IT" sz="1400" b="1" kern="1200" dirty="0">
              <a:solidFill>
                <a:srgbClr val="5F5F5F"/>
              </a:solidFill>
              <a:latin typeface="Verdana" pitchFamily="34" charset="0"/>
              <a:ea typeface="Verdana" pitchFamily="34" charset="0"/>
              <a:cs typeface="Verdana" pitchFamily="34" charset="0"/>
            </a:endParaRPr>
          </a:p>
        </p:txBody>
      </p:sp>
      <p:sp>
        <p:nvSpPr>
          <p:cNvPr id="16" name="Rettangolo 15"/>
          <p:cNvSpPr/>
          <p:nvPr/>
        </p:nvSpPr>
        <p:spPr>
          <a:xfrm>
            <a:off x="6948264" y="1930062"/>
            <a:ext cx="1503784"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Hera S.p.A.</a:t>
            </a:r>
            <a:endParaRPr lang="it-IT" sz="1400" b="1" kern="1200" dirty="0">
              <a:solidFill>
                <a:srgbClr val="5F5F5F"/>
              </a:solidFill>
              <a:latin typeface="Verdana" pitchFamily="34" charset="0"/>
              <a:ea typeface="Verdana" pitchFamily="34" charset="0"/>
              <a:cs typeface="Verdana" pitchFamily="34" charset="0"/>
            </a:endParaRPr>
          </a:p>
        </p:txBody>
      </p:sp>
      <p:sp>
        <p:nvSpPr>
          <p:cNvPr id="17" name="Rettangolo 16"/>
          <p:cNvSpPr/>
          <p:nvPr/>
        </p:nvSpPr>
        <p:spPr>
          <a:xfrm>
            <a:off x="6452592" y="2374796"/>
            <a:ext cx="504056"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kern="1200" dirty="0" smtClean="0">
                <a:solidFill>
                  <a:srgbClr val="5F5F5F"/>
                </a:solidFill>
                <a:latin typeface="Verdana" pitchFamily="34" charset="0"/>
                <a:ea typeface="Verdana" pitchFamily="34" charset="0"/>
                <a:cs typeface="Verdana" pitchFamily="34" charset="0"/>
              </a:rPr>
              <a:t>S.E. </a:t>
            </a:r>
            <a:endParaRPr lang="it-IT" sz="1400" b="1" kern="1200" dirty="0">
              <a:solidFill>
                <a:srgbClr val="5F5F5F"/>
              </a:solidFill>
              <a:latin typeface="Verdana" pitchFamily="34" charset="0"/>
              <a:ea typeface="Verdana" pitchFamily="34" charset="0"/>
              <a:cs typeface="Verdana" pitchFamily="34" charset="0"/>
            </a:endParaRPr>
          </a:p>
        </p:txBody>
      </p:sp>
      <p:sp>
        <p:nvSpPr>
          <p:cNvPr id="18" name="Rettangolo 17"/>
          <p:cNvSpPr/>
          <p:nvPr/>
        </p:nvSpPr>
        <p:spPr>
          <a:xfrm>
            <a:off x="6956648" y="2362110"/>
            <a:ext cx="1503784"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t-IT" sz="1400" b="1" dirty="0" smtClean="0">
                <a:solidFill>
                  <a:srgbClr val="5F5F5F"/>
                </a:solidFill>
                <a:latin typeface="Verdana" pitchFamily="34" charset="0"/>
                <a:ea typeface="Verdana" pitchFamily="34" charset="0"/>
                <a:cs typeface="Verdana" pitchFamily="34" charset="0"/>
              </a:rPr>
              <a:t>S</a:t>
            </a:r>
            <a:r>
              <a:rPr lang="it-IT" sz="1400" b="1" kern="1200" dirty="0" smtClean="0">
                <a:solidFill>
                  <a:srgbClr val="5F5F5F"/>
                </a:solidFill>
                <a:latin typeface="Verdana" pitchFamily="34" charset="0"/>
                <a:ea typeface="Verdana" pitchFamily="34" charset="0"/>
                <a:cs typeface="Verdana" pitchFamily="34" charset="0"/>
              </a:rPr>
              <a:t>oci</a:t>
            </a:r>
            <a:endParaRPr lang="it-IT" sz="1400" b="1" kern="1200" dirty="0">
              <a:solidFill>
                <a:srgbClr val="5F5F5F"/>
              </a:solidFill>
              <a:latin typeface="Verdana" pitchFamily="34" charset="0"/>
              <a:ea typeface="Verdana" pitchFamily="34" charset="0"/>
              <a:cs typeface="Verdana" pitchFamily="34" charset="0"/>
            </a:endParaRPr>
          </a:p>
        </p:txBody>
      </p:sp>
      <p:sp>
        <p:nvSpPr>
          <p:cNvPr id="20" name="Rettangolo 19"/>
          <p:cNvSpPr/>
          <p:nvPr/>
        </p:nvSpPr>
        <p:spPr>
          <a:xfrm>
            <a:off x="6732240" y="3140968"/>
            <a:ext cx="783704" cy="373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it-IT" sz="1400" b="1" kern="1200" dirty="0">
              <a:solidFill>
                <a:srgbClr val="5F5F5F"/>
              </a:solidFill>
              <a:latin typeface="Verdana" pitchFamily="34" charset="0"/>
              <a:ea typeface="Verdana" pitchFamily="34" charset="0"/>
              <a:cs typeface="Verdana" pitchFamily="34" charset="0"/>
            </a:endParaRPr>
          </a:p>
        </p:txBody>
      </p:sp>
      <p:sp>
        <p:nvSpPr>
          <p:cNvPr id="5" name="Titolo 4"/>
          <p:cNvSpPr>
            <a:spLocks noGrp="1"/>
          </p:cNvSpPr>
          <p:nvPr>
            <p:ph type="title"/>
          </p:nvPr>
        </p:nvSpPr>
        <p:spPr/>
        <p:txBody>
          <a:bodyPr/>
          <a:lstStyle/>
          <a:p>
            <a:r>
              <a:rPr lang="it-IT" dirty="0" smtClean="0"/>
              <a:t>Società di capitali: </a:t>
            </a:r>
            <a:r>
              <a:rPr lang="it-IT" smtClean="0"/>
              <a:t>Hera S.p.A.</a:t>
            </a:r>
            <a:endParaRPr lang="it-IT"/>
          </a:p>
        </p:txBody>
      </p:sp>
      <p:sp>
        <p:nvSpPr>
          <p:cNvPr id="4" name="Segnaposto numero diapositiva 3"/>
          <p:cNvSpPr>
            <a:spLocks noGrp="1"/>
          </p:cNvSpPr>
          <p:nvPr>
            <p:ph type="sldNum" sz="quarter" idx="12"/>
          </p:nvPr>
        </p:nvSpPr>
        <p:spPr/>
        <p:txBody>
          <a:bodyPr/>
          <a:lstStyle/>
          <a:p>
            <a:fld id="{6F7AA945-76CB-D84C-9264-6FE1FA9D39BC}" type="slidenum">
              <a:rPr lang="it-IT" smtClean="0"/>
              <a:t>21</a:t>
            </a:fld>
            <a:endParaRPr lang="it-IT"/>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61661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Capitalismi a confronto</a:t>
            </a:r>
            <a:endParaRPr lang="it-IT" dirty="0"/>
          </a:p>
        </p:txBody>
      </p:sp>
      <p:sp>
        <p:nvSpPr>
          <p:cNvPr id="5" name="Segnaposto contenuto 4"/>
          <p:cNvSpPr>
            <a:spLocks noGrp="1"/>
          </p:cNvSpPr>
          <p:nvPr>
            <p:ph idx="1"/>
          </p:nvPr>
        </p:nvSpPr>
        <p:spPr/>
        <p:txBody>
          <a:bodyPr/>
          <a:lstStyle/>
          <a:p>
            <a:r>
              <a:rPr lang="it-IT" dirty="0" smtClean="0"/>
              <a:t>Impresa padronale (</a:t>
            </a:r>
            <a:r>
              <a:rPr lang="it-IT" sz="2000" dirty="0" smtClean="0"/>
              <a:t>ad esempio, Fiat, Benetton, Barilla, BMW, Microsoft, …</a:t>
            </a:r>
            <a:r>
              <a:rPr lang="it-IT" dirty="0" smtClean="0"/>
              <a:t>)</a:t>
            </a:r>
          </a:p>
          <a:p>
            <a:r>
              <a:rPr lang="it-IT" dirty="0" smtClean="0"/>
              <a:t>Public company (</a:t>
            </a:r>
            <a:r>
              <a:rPr lang="it-IT" sz="2000" dirty="0" smtClean="0"/>
              <a:t>ad esempio, Coca Cola, General </a:t>
            </a:r>
            <a:r>
              <a:rPr lang="it-IT" sz="2000" dirty="0" err="1" smtClean="0"/>
              <a:t>Motors</a:t>
            </a:r>
            <a:r>
              <a:rPr lang="it-IT" sz="2000" dirty="0" smtClean="0"/>
              <a:t>, General </a:t>
            </a:r>
            <a:r>
              <a:rPr lang="it-IT" sz="2000" dirty="0" err="1" smtClean="0"/>
              <a:t>Electric</a:t>
            </a:r>
            <a:r>
              <a:rPr lang="it-IT" sz="2000" dirty="0" smtClean="0"/>
              <a:t>, IBM, McDonald’s, …</a:t>
            </a:r>
            <a:r>
              <a:rPr lang="it-IT" dirty="0" smtClean="0"/>
              <a:t>)</a:t>
            </a:r>
          </a:p>
          <a:p>
            <a:r>
              <a:rPr lang="it-IT" dirty="0" smtClean="0"/>
              <a:t>Impresa consociativa (</a:t>
            </a:r>
            <a:r>
              <a:rPr lang="it-IT" sz="2000" dirty="0" smtClean="0"/>
              <a:t>ad esempio, Toshiba, Toyota, Honda, San Paolo-Intesa, Generali, Unicredit, …</a:t>
            </a:r>
            <a:r>
              <a:rPr lang="it-IT" dirty="0" smtClean="0"/>
              <a:t>)</a:t>
            </a:r>
          </a:p>
        </p:txBody>
      </p:sp>
      <p:sp>
        <p:nvSpPr>
          <p:cNvPr id="3" name="Segnaposto numero diapositiva 2"/>
          <p:cNvSpPr>
            <a:spLocks noGrp="1"/>
          </p:cNvSpPr>
          <p:nvPr>
            <p:ph type="sldNum" sz="quarter" idx="12"/>
          </p:nvPr>
        </p:nvSpPr>
        <p:spPr/>
        <p:txBody>
          <a:bodyPr/>
          <a:lstStyle/>
          <a:p>
            <a:fld id="{6F7AA945-76CB-D84C-9264-6FE1FA9D39BC}" type="slidenum">
              <a:rPr lang="it-IT" smtClean="0">
                <a:latin typeface="Calibri"/>
              </a:rPr>
              <a:pPr/>
              <a:t>22</a:t>
            </a:fld>
            <a:endParaRPr lang="it-IT">
              <a:latin typeface="Calibri"/>
            </a:endParaRPr>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17630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a:defRPr/>
            </a:pPr>
            <a:fld id="{5EA3BBBF-9E60-FF4B-9AE7-2B0D82D839F2}" type="slidenum">
              <a:rPr lang="it-IT">
                <a:latin typeface="Calibri"/>
              </a:rPr>
              <a:pPr>
                <a:defRPr/>
              </a:pPr>
              <a:t>23</a:t>
            </a:fld>
            <a:endParaRPr lang="it-IT">
              <a:latin typeface="Calibri"/>
            </a:endParaRPr>
          </a:p>
        </p:txBody>
      </p:sp>
      <p:graphicFrame>
        <p:nvGraphicFramePr>
          <p:cNvPr id="51207" name="Object 5"/>
          <p:cNvGraphicFramePr>
            <a:graphicFrameLocks/>
          </p:cNvGraphicFramePr>
          <p:nvPr/>
        </p:nvGraphicFramePr>
        <p:xfrm>
          <a:off x="0" y="4724400"/>
          <a:ext cx="1828800" cy="2133600"/>
        </p:xfrm>
        <a:graphic>
          <a:graphicData uri="http://schemas.openxmlformats.org/presentationml/2006/ole">
            <mc:AlternateContent xmlns:mc="http://schemas.openxmlformats.org/markup-compatibility/2006">
              <mc:Choice xmlns:v="urn:schemas-microsoft-com:vml" Requires="v">
                <p:oleObj spid="_x0000_s19480" name="ClipArt" r:id="rId4" imgW="3467100" imgH="3670300" progId="MS_ClipArt_Gallery.2">
                  <p:embed/>
                </p:oleObj>
              </mc:Choice>
              <mc:Fallback>
                <p:oleObj name="ClipArt" r:id="rId4" imgW="3467100" imgH="36703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18288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0838" name="AutoShape 6"/>
          <p:cNvSpPr>
            <a:spLocks noChangeArrowheads="1"/>
          </p:cNvSpPr>
          <p:nvPr/>
        </p:nvSpPr>
        <p:spPr bwMode="auto">
          <a:xfrm>
            <a:off x="1810220" y="2438400"/>
            <a:ext cx="6629400" cy="2514600"/>
          </a:xfrm>
          <a:prstGeom prst="cloudCallout">
            <a:avLst>
              <a:gd name="adj1" fmla="val -56968"/>
              <a:gd name="adj2" fmla="val 42801"/>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r>
              <a:rPr lang="it-IT" sz="3600" i="1" dirty="0">
                <a:solidFill>
                  <a:prstClr val="black"/>
                </a:solidFill>
                <a:latin typeface="Calibri"/>
              </a:rPr>
              <a:t>Quante sono le</a:t>
            </a:r>
          </a:p>
          <a:p>
            <a:pPr algn="ctr">
              <a:defRPr/>
            </a:pPr>
            <a:r>
              <a:rPr lang="it-IT" sz="3600" i="1" dirty="0">
                <a:solidFill>
                  <a:prstClr val="black"/>
                </a:solidFill>
                <a:latin typeface="Calibri"/>
              </a:rPr>
              <a:t>imprese in</a:t>
            </a:r>
          </a:p>
          <a:p>
            <a:pPr algn="ctr">
              <a:defRPr/>
            </a:pPr>
            <a:r>
              <a:rPr lang="it-IT" sz="3600" i="1" dirty="0">
                <a:solidFill>
                  <a:prstClr val="black"/>
                </a:solidFill>
                <a:latin typeface="Calibri"/>
              </a:rPr>
              <a:t>Italia? E le società?</a:t>
            </a:r>
          </a:p>
        </p:txBody>
      </p:sp>
      <p:sp>
        <p:nvSpPr>
          <p:cNvPr id="10" name="Titolo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a:lstStyle>
          <a:p>
            <a:r>
              <a:rPr lang="it-IT" dirty="0" smtClean="0">
                <a:solidFill>
                  <a:srgbClr val="1782BF"/>
                </a:solidFill>
                <a:latin typeface="Cambria"/>
              </a:rPr>
              <a:t>Uno sguardo sul mondo</a:t>
            </a:r>
            <a:endParaRPr lang="it-IT" dirty="0">
              <a:solidFill>
                <a:srgbClr val="1782BF"/>
              </a:solidFill>
              <a:latin typeface="Cambria"/>
            </a:endParaRPr>
          </a:p>
        </p:txBody>
      </p:sp>
      <p:graphicFrame>
        <p:nvGraphicFramePr>
          <p:cNvPr id="11" name="Object 3"/>
          <p:cNvGraphicFramePr>
            <a:graphicFrameLocks/>
          </p:cNvGraphicFramePr>
          <p:nvPr>
            <p:extLst/>
          </p:nvPr>
        </p:nvGraphicFramePr>
        <p:xfrm>
          <a:off x="5142650" y="92874"/>
          <a:ext cx="1295400" cy="1493838"/>
        </p:xfrm>
        <a:graphic>
          <a:graphicData uri="http://schemas.openxmlformats.org/presentationml/2006/ole">
            <mc:AlternateContent xmlns:mc="http://schemas.openxmlformats.org/markup-compatibility/2006">
              <mc:Choice xmlns:v="urn:schemas-microsoft-com:vml" Requires="v">
                <p:oleObj spid="_x0000_s19481" name="ClipArt" r:id="rId6" imgW="3403600" imgH="3657600" progId="MS_ClipArt_Gallery.2">
                  <p:embed/>
                </p:oleObj>
              </mc:Choice>
              <mc:Fallback>
                <p:oleObj name="ClipArt" r:id="rId6" imgW="3403600" imgH="365760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2650" y="92874"/>
                        <a:ext cx="1295400" cy="149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2" name="Picture 4">
            <a:hlinkClick r:id="rId8" action="ppaction://hlinkfi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4250" y="169074"/>
            <a:ext cx="1446213"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558395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F6FFBE3-E896-8F44-B64B-73A4136B2E1B}" type="slidenum">
              <a:rPr lang="it-IT" smtClean="0">
                <a:latin typeface="Calibri"/>
              </a:rPr>
              <a:pPr>
                <a:defRPr/>
              </a:pPr>
              <a:t>24</a:t>
            </a:fld>
            <a:endParaRPr lang="it-IT">
              <a:latin typeface="Calibri"/>
            </a:endParaRPr>
          </a:p>
        </p:txBody>
      </p:sp>
      <p:sp>
        <p:nvSpPr>
          <p:cNvPr id="6" name="CasellaDiTesto 5"/>
          <p:cNvSpPr txBox="1"/>
          <p:nvPr/>
        </p:nvSpPr>
        <p:spPr>
          <a:xfrm>
            <a:off x="5789289" y="4359982"/>
            <a:ext cx="2742499" cy="307777"/>
          </a:xfrm>
          <a:prstGeom prst="rect">
            <a:avLst/>
          </a:prstGeom>
          <a:noFill/>
        </p:spPr>
        <p:txBody>
          <a:bodyPr wrap="square" rtlCol="0">
            <a:spAutoFit/>
          </a:bodyPr>
          <a:lstStyle/>
          <a:p>
            <a:r>
              <a:rPr lang="it-IT" sz="1400" dirty="0">
                <a:solidFill>
                  <a:prstClr val="black"/>
                </a:solidFill>
                <a:latin typeface="Calibri"/>
              </a:rPr>
              <a:t>Fonte dei dati: </a:t>
            </a:r>
            <a:r>
              <a:rPr lang="it-IT" sz="1400" dirty="0" err="1">
                <a:solidFill>
                  <a:prstClr val="black"/>
                </a:solidFill>
                <a:latin typeface="Calibri"/>
              </a:rPr>
              <a:t>Unioncamere</a:t>
            </a:r>
            <a:r>
              <a:rPr lang="it-IT" sz="1400" dirty="0">
                <a:solidFill>
                  <a:prstClr val="black"/>
                </a:solidFill>
                <a:latin typeface="Calibri"/>
              </a:rPr>
              <a:t>, 2014</a:t>
            </a:r>
          </a:p>
        </p:txBody>
      </p:sp>
      <p:pic>
        <p:nvPicPr>
          <p:cNvPr id="7" name="Immagine 6"/>
          <p:cNvPicPr>
            <a:picLocks noChangeAspect="1"/>
          </p:cNvPicPr>
          <p:nvPr/>
        </p:nvPicPr>
        <p:blipFill>
          <a:blip r:embed="rId3"/>
          <a:stretch>
            <a:fillRect/>
          </a:stretch>
        </p:blipFill>
        <p:spPr>
          <a:xfrm>
            <a:off x="39693" y="615566"/>
            <a:ext cx="8492095" cy="3798026"/>
          </a:xfrm>
          <a:prstGeom prst="rect">
            <a:avLst/>
          </a:prstGeom>
        </p:spPr>
      </p:pic>
      <p:sp>
        <p:nvSpPr>
          <p:cNvPr id="3" name="Rettangolo 2"/>
          <p:cNvSpPr/>
          <p:nvPr/>
        </p:nvSpPr>
        <p:spPr>
          <a:xfrm>
            <a:off x="5939693" y="1328615"/>
            <a:ext cx="1328616" cy="3084977"/>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8922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F6FFBE3-E896-8F44-B64B-73A4136B2E1B}" type="slidenum">
              <a:rPr lang="it-IT" smtClean="0">
                <a:latin typeface="Calibri"/>
              </a:rPr>
              <a:pPr>
                <a:defRPr/>
              </a:pPr>
              <a:t>25</a:t>
            </a:fld>
            <a:endParaRPr lang="it-IT">
              <a:latin typeface="Calibri"/>
            </a:endParaRPr>
          </a:p>
        </p:txBody>
      </p:sp>
      <p:sp>
        <p:nvSpPr>
          <p:cNvPr id="6" name="CasellaDiTesto 5"/>
          <p:cNvSpPr txBox="1"/>
          <p:nvPr/>
        </p:nvSpPr>
        <p:spPr>
          <a:xfrm>
            <a:off x="5809136" y="3789040"/>
            <a:ext cx="3172062" cy="307777"/>
          </a:xfrm>
          <a:prstGeom prst="rect">
            <a:avLst/>
          </a:prstGeom>
          <a:noFill/>
        </p:spPr>
        <p:txBody>
          <a:bodyPr wrap="square" rtlCol="0">
            <a:spAutoFit/>
          </a:bodyPr>
          <a:lstStyle/>
          <a:p>
            <a:r>
              <a:rPr lang="it-IT" sz="1400" dirty="0">
                <a:solidFill>
                  <a:prstClr val="black"/>
                </a:solidFill>
                <a:latin typeface="Calibri"/>
              </a:rPr>
              <a:t>Fonte dei dati: </a:t>
            </a:r>
            <a:r>
              <a:rPr lang="it-IT" sz="1400" dirty="0" err="1">
                <a:solidFill>
                  <a:prstClr val="black"/>
                </a:solidFill>
                <a:latin typeface="Calibri"/>
              </a:rPr>
              <a:t>Unioncamere</a:t>
            </a:r>
            <a:r>
              <a:rPr lang="it-IT" sz="1400" dirty="0">
                <a:solidFill>
                  <a:prstClr val="black"/>
                </a:solidFill>
                <a:latin typeface="Calibri"/>
              </a:rPr>
              <a:t>, 2014</a:t>
            </a:r>
          </a:p>
        </p:txBody>
      </p:sp>
      <p:pic>
        <p:nvPicPr>
          <p:cNvPr id="7" name="Immagine 6"/>
          <p:cNvPicPr>
            <a:picLocks noChangeAspect="1"/>
          </p:cNvPicPr>
          <p:nvPr/>
        </p:nvPicPr>
        <p:blipFill>
          <a:blip r:embed="rId3"/>
          <a:stretch>
            <a:fillRect/>
          </a:stretch>
        </p:blipFill>
        <p:spPr>
          <a:xfrm>
            <a:off x="19846" y="404664"/>
            <a:ext cx="8511942" cy="3456384"/>
          </a:xfrm>
          <a:prstGeom prst="rect">
            <a:avLst/>
          </a:prstGeom>
        </p:spPr>
      </p:pic>
      <p:grpSp>
        <p:nvGrpSpPr>
          <p:cNvPr id="5" name="Gruppo 4"/>
          <p:cNvGrpSpPr/>
          <p:nvPr/>
        </p:nvGrpSpPr>
        <p:grpSpPr>
          <a:xfrm>
            <a:off x="19846" y="2559538"/>
            <a:ext cx="8511942" cy="1012091"/>
            <a:chOff x="19846" y="2559538"/>
            <a:chExt cx="8511942" cy="1012091"/>
          </a:xfrm>
          <a:effectLst/>
        </p:grpSpPr>
        <p:sp>
          <p:nvSpPr>
            <p:cNvPr id="3" name="Rettangolo 2"/>
            <p:cNvSpPr/>
            <p:nvPr/>
          </p:nvSpPr>
          <p:spPr>
            <a:xfrm>
              <a:off x="19846" y="2559538"/>
              <a:ext cx="8511942" cy="27353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19846" y="3298090"/>
              <a:ext cx="8511942" cy="27353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45664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Soggetto giuridico e soggetto economico: quale utilità?</a:t>
            </a:r>
            <a:endParaRPr lang="it-IT" dirty="0"/>
          </a:p>
        </p:txBody>
      </p:sp>
      <p:sp>
        <p:nvSpPr>
          <p:cNvPr id="5" name="Segnaposto contenuto 4"/>
          <p:cNvSpPr>
            <a:spLocks noGrp="1"/>
          </p:cNvSpPr>
          <p:nvPr>
            <p:ph idx="1"/>
          </p:nvPr>
        </p:nvSpPr>
        <p:spPr/>
        <p:txBody>
          <a:bodyPr/>
          <a:lstStyle/>
          <a:p>
            <a:r>
              <a:rPr lang="it-IT" dirty="0" smtClean="0"/>
              <a:t>Aziende pubbliche e aziende private</a:t>
            </a:r>
            <a:endParaRPr lang="it-IT" dirty="0"/>
          </a:p>
        </p:txBody>
      </p:sp>
      <p:sp>
        <p:nvSpPr>
          <p:cNvPr id="3" name="Segnaposto numero diapositiva 2"/>
          <p:cNvSpPr>
            <a:spLocks noGrp="1"/>
          </p:cNvSpPr>
          <p:nvPr>
            <p:ph type="sldNum" sz="quarter" idx="12"/>
          </p:nvPr>
        </p:nvSpPr>
        <p:spPr/>
        <p:txBody>
          <a:bodyPr/>
          <a:lstStyle/>
          <a:p>
            <a:fld id="{6F7AA945-76CB-D84C-9264-6FE1FA9D39BC}" type="slidenum">
              <a:rPr lang="it-IT" smtClean="0">
                <a:latin typeface="Calibri"/>
              </a:rPr>
              <a:pPr/>
              <a:t>26</a:t>
            </a:fld>
            <a:endParaRPr lang="it-IT">
              <a:latin typeface="Calibri"/>
            </a:endParaRPr>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322119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Soggetto giuridico e soggetto economico: quale utilità?</a:t>
            </a:r>
            <a:endParaRPr lang="it-IT" dirty="0"/>
          </a:p>
        </p:txBody>
      </p:sp>
      <p:sp>
        <p:nvSpPr>
          <p:cNvPr id="5" name="Segnaposto contenuto 4"/>
          <p:cNvSpPr>
            <a:spLocks noGrp="1"/>
          </p:cNvSpPr>
          <p:nvPr>
            <p:ph idx="1"/>
          </p:nvPr>
        </p:nvSpPr>
        <p:spPr/>
        <p:txBody>
          <a:bodyPr/>
          <a:lstStyle/>
          <a:p>
            <a:r>
              <a:rPr lang="it-IT" dirty="0"/>
              <a:t>Aziende pubbliche ed aziende private</a:t>
            </a:r>
          </a:p>
          <a:p>
            <a:r>
              <a:rPr lang="it-IT" dirty="0"/>
              <a:t>Aziende piccole, medie e </a:t>
            </a:r>
            <a:r>
              <a:rPr lang="it-IT" dirty="0" smtClean="0"/>
              <a:t>grandi</a:t>
            </a:r>
            <a:endParaRPr lang="it-IT" dirty="0"/>
          </a:p>
        </p:txBody>
      </p:sp>
      <p:sp>
        <p:nvSpPr>
          <p:cNvPr id="3" name="Segnaposto numero diapositiva 2"/>
          <p:cNvSpPr>
            <a:spLocks noGrp="1"/>
          </p:cNvSpPr>
          <p:nvPr>
            <p:ph type="sldNum" sz="quarter" idx="12"/>
          </p:nvPr>
        </p:nvSpPr>
        <p:spPr/>
        <p:txBody>
          <a:bodyPr/>
          <a:lstStyle/>
          <a:p>
            <a:fld id="{6F7AA945-76CB-D84C-9264-6FE1FA9D39BC}" type="slidenum">
              <a:rPr lang="it-IT" smtClean="0">
                <a:latin typeface="Calibri"/>
              </a:rPr>
              <a:pPr/>
              <a:t>27</a:t>
            </a:fld>
            <a:endParaRPr lang="it-IT">
              <a:latin typeface="Calibri"/>
            </a:endParaRPr>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448241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Soggetto giuridico e soggetto economico: quale utilità?</a:t>
            </a:r>
            <a:endParaRPr lang="it-IT" dirty="0"/>
          </a:p>
        </p:txBody>
      </p:sp>
      <p:sp>
        <p:nvSpPr>
          <p:cNvPr id="5" name="Segnaposto contenuto 4"/>
          <p:cNvSpPr>
            <a:spLocks noGrp="1"/>
          </p:cNvSpPr>
          <p:nvPr>
            <p:ph idx="1"/>
          </p:nvPr>
        </p:nvSpPr>
        <p:spPr/>
        <p:txBody>
          <a:bodyPr/>
          <a:lstStyle/>
          <a:p>
            <a:pPr>
              <a:buSzPts val="2400"/>
              <a:buFont typeface="Arial"/>
              <a:buChar char="•"/>
            </a:pPr>
            <a:r>
              <a:rPr lang="it-IT" dirty="0">
                <a:solidFill>
                  <a:srgbClr val="000000"/>
                </a:solidFill>
                <a:ea typeface="ＭＳ Ｐゴシック"/>
              </a:rPr>
              <a:t>I gruppi sono aziende che pur conservando la loro autonomia giuridica fanno tutte capo a una società madre detta “capogruppo” o “holding”</a:t>
            </a:r>
          </a:p>
          <a:p>
            <a:pPr lvl="1">
              <a:buSzPts val="2200"/>
              <a:buFont typeface="Arial"/>
              <a:buChar char="•"/>
            </a:pPr>
            <a:r>
              <a:rPr lang="it-IT" dirty="0">
                <a:solidFill>
                  <a:srgbClr val="000000"/>
                </a:solidFill>
                <a:ea typeface="ＭＳ Ｐゴシック"/>
              </a:rPr>
              <a:t>Gruppo industriale o gruppo finanziario</a:t>
            </a:r>
          </a:p>
          <a:p>
            <a:pPr lvl="2">
              <a:buSzPts val="2000"/>
              <a:buFont typeface="Arial"/>
              <a:buChar char="•"/>
            </a:pPr>
            <a:r>
              <a:rPr lang="it-IT" dirty="0">
                <a:solidFill>
                  <a:srgbClr val="000000"/>
                </a:solidFill>
                <a:ea typeface="ＭＳ Ｐゴシック"/>
              </a:rPr>
              <a:t>Acquisizioni o fusioni</a:t>
            </a:r>
          </a:p>
          <a:p>
            <a:endParaRPr lang="it-IT" dirty="0"/>
          </a:p>
        </p:txBody>
      </p:sp>
      <p:sp>
        <p:nvSpPr>
          <p:cNvPr id="3" name="Segnaposto numero diapositiva 2"/>
          <p:cNvSpPr>
            <a:spLocks noGrp="1"/>
          </p:cNvSpPr>
          <p:nvPr>
            <p:ph type="sldNum" sz="quarter" idx="12"/>
          </p:nvPr>
        </p:nvSpPr>
        <p:spPr/>
        <p:txBody>
          <a:bodyPr/>
          <a:lstStyle/>
          <a:p>
            <a:fld id="{6F7AA945-76CB-D84C-9264-6FE1FA9D39BC}" type="slidenum">
              <a:rPr lang="it-IT" smtClean="0">
                <a:latin typeface="Calibri"/>
              </a:rPr>
              <a:pPr/>
              <a:t>28</a:t>
            </a:fld>
            <a:endParaRPr lang="it-IT">
              <a:latin typeface="Calibri"/>
            </a:endParaRPr>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721823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1035" descr="aziendaindustr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274" y="2338363"/>
            <a:ext cx="100965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0" name="Picture 1035" descr="aziendaindustr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1" y="3851251"/>
            <a:ext cx="100965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1" name="Picture 1035" descr="aziendaindustr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924" y="3851251"/>
            <a:ext cx="1008062"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2" name="Picture 1035" descr="aziendaindustr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642" y="2338363"/>
            <a:ext cx="10080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3" name="Picture 1035" descr="aziendaindustr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642" y="3922688"/>
            <a:ext cx="10080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4" name="Picture 1035" descr="aziendaindustr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642" y="5507013"/>
            <a:ext cx="10080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5" name="Picture 1035" descr="aziendaindustr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005" y="2338363"/>
            <a:ext cx="100965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6" name="Picture 1035" descr="aziendaindustr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005" y="3851251"/>
            <a:ext cx="100965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7" name="Picture 1035" descr="aziendaindustri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005" y="5507013"/>
            <a:ext cx="100965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7358" name="Connettore 4 17"/>
          <p:cNvCxnSpPr>
            <a:cxnSpLocks noChangeShapeType="1"/>
            <a:stCxn id="57349" idx="2"/>
            <a:endCxn id="57351" idx="0"/>
          </p:cNvCxnSpPr>
          <p:nvPr/>
        </p:nvCxnSpPr>
        <p:spPr bwMode="auto">
          <a:xfrm rot="16200000" flipH="1">
            <a:off x="1693048" y="2951139"/>
            <a:ext cx="792163" cy="1008062"/>
          </a:xfrm>
          <a:prstGeom prst="bentConnector3">
            <a:avLst>
              <a:gd name="adj1" fmla="val 50000"/>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57359" name="Connettore 4 19"/>
          <p:cNvCxnSpPr>
            <a:cxnSpLocks noChangeShapeType="1"/>
            <a:stCxn id="57349" idx="2"/>
            <a:endCxn id="57350" idx="0"/>
          </p:cNvCxnSpPr>
          <p:nvPr/>
        </p:nvCxnSpPr>
        <p:spPr bwMode="auto">
          <a:xfrm rot="5400000">
            <a:off x="684986" y="2951138"/>
            <a:ext cx="792163" cy="1008063"/>
          </a:xfrm>
          <a:prstGeom prst="bentConnector3">
            <a:avLst>
              <a:gd name="adj1" fmla="val 50000"/>
            </a:avLst>
          </a:prstGeom>
          <a:noFill/>
          <a:ln w="9525">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57360" name="Connettore 2 21"/>
          <p:cNvCxnSpPr>
            <a:cxnSpLocks noChangeShapeType="1"/>
            <a:stCxn id="57352" idx="2"/>
            <a:endCxn id="57353" idx="0"/>
          </p:cNvCxnSpPr>
          <p:nvPr/>
        </p:nvCxnSpPr>
        <p:spPr bwMode="auto">
          <a:xfrm>
            <a:off x="4404467" y="3059088"/>
            <a:ext cx="0" cy="8636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57361" name="Connettore 2 23"/>
          <p:cNvCxnSpPr>
            <a:cxnSpLocks noChangeShapeType="1"/>
            <a:stCxn id="57353" idx="2"/>
            <a:endCxn id="57354" idx="0"/>
          </p:cNvCxnSpPr>
          <p:nvPr/>
        </p:nvCxnSpPr>
        <p:spPr bwMode="auto">
          <a:xfrm>
            <a:off x="4404467" y="4643413"/>
            <a:ext cx="0" cy="8636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57362" name="Connettore 2 27"/>
          <p:cNvCxnSpPr>
            <a:cxnSpLocks noChangeShapeType="1"/>
            <a:stCxn id="57355" idx="2"/>
            <a:endCxn id="57356" idx="0"/>
          </p:cNvCxnSpPr>
          <p:nvPr/>
        </p:nvCxnSpPr>
        <p:spPr bwMode="auto">
          <a:xfrm>
            <a:off x="6923830" y="3059088"/>
            <a:ext cx="0" cy="79216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57363" name="Connettore 2 29"/>
          <p:cNvCxnSpPr>
            <a:cxnSpLocks noChangeShapeType="1"/>
            <a:stCxn id="57356" idx="2"/>
            <a:endCxn id="57357" idx="0"/>
          </p:cNvCxnSpPr>
          <p:nvPr/>
        </p:nvCxnSpPr>
        <p:spPr bwMode="auto">
          <a:xfrm>
            <a:off x="6923830" y="4570388"/>
            <a:ext cx="0" cy="93662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57364" name="Connettore 4 94207"/>
          <p:cNvCxnSpPr>
            <a:cxnSpLocks noChangeShapeType="1"/>
            <a:stCxn id="57355" idx="3"/>
            <a:endCxn id="57357" idx="3"/>
          </p:cNvCxnSpPr>
          <p:nvPr/>
        </p:nvCxnSpPr>
        <p:spPr bwMode="auto">
          <a:xfrm>
            <a:off x="7428655" y="2698726"/>
            <a:ext cx="12700" cy="3168650"/>
          </a:xfrm>
          <a:prstGeom prst="bentConnector3">
            <a:avLst>
              <a:gd name="adj1" fmla="val 1800000"/>
            </a:avLst>
          </a:prstGeom>
          <a:noFill/>
          <a:ln w="9525">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57365" name="Connettore 4 94210"/>
          <p:cNvCxnSpPr>
            <a:cxnSpLocks noChangeShapeType="1"/>
            <a:stCxn id="57355" idx="1"/>
            <a:endCxn id="57357" idx="1"/>
          </p:cNvCxnSpPr>
          <p:nvPr/>
        </p:nvCxnSpPr>
        <p:spPr bwMode="auto">
          <a:xfrm rot="10800000" flipV="1">
            <a:off x="6419005" y="2698726"/>
            <a:ext cx="12700" cy="3168650"/>
          </a:xfrm>
          <a:prstGeom prst="bentConnector3">
            <a:avLst>
              <a:gd name="adj1" fmla="val 1800000"/>
            </a:avLst>
          </a:prstGeom>
          <a:noFill/>
          <a:ln w="9525">
            <a:solidFill>
              <a:srgbClr val="000000"/>
            </a:solidFill>
            <a:prstDash val="dash"/>
            <a:round/>
            <a:headEnd/>
            <a:tailEnd type="arrow" w="med" len="med"/>
          </a:ln>
          <a:extLst>
            <a:ext uri="{909E8E84-426E-40dd-AFC4-6F175D3DCCD1}">
              <a14:hiddenFill xmlns:a14="http://schemas.microsoft.com/office/drawing/2010/main" xmlns="">
                <a:noFill/>
              </a14:hiddenFill>
            </a:ext>
          </a:extLst>
        </p:spPr>
      </p:cxnSp>
      <p:sp>
        <p:nvSpPr>
          <p:cNvPr id="57366" name="CasellaDiTesto 94212"/>
          <p:cNvSpPr txBox="1">
            <a:spLocks noChangeArrowheads="1"/>
          </p:cNvSpPr>
          <p:nvPr/>
        </p:nvSpPr>
        <p:spPr bwMode="auto">
          <a:xfrm>
            <a:off x="2521724" y="3059088"/>
            <a:ext cx="7191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60%</a:t>
            </a:r>
          </a:p>
        </p:txBody>
      </p:sp>
      <p:sp>
        <p:nvSpPr>
          <p:cNvPr id="57367" name="CasellaDiTesto 37"/>
          <p:cNvSpPr txBox="1">
            <a:spLocks noChangeArrowheads="1"/>
          </p:cNvSpPr>
          <p:nvPr/>
        </p:nvSpPr>
        <p:spPr bwMode="auto">
          <a:xfrm>
            <a:off x="-70664" y="3059088"/>
            <a:ext cx="7191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80%</a:t>
            </a:r>
          </a:p>
        </p:txBody>
      </p:sp>
      <p:sp>
        <p:nvSpPr>
          <p:cNvPr id="57368" name="CasellaDiTesto 38"/>
          <p:cNvSpPr txBox="1">
            <a:spLocks noChangeArrowheads="1"/>
          </p:cNvSpPr>
          <p:nvPr/>
        </p:nvSpPr>
        <p:spPr bwMode="auto">
          <a:xfrm>
            <a:off x="4547342" y="3201963"/>
            <a:ext cx="863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100%</a:t>
            </a:r>
          </a:p>
        </p:txBody>
      </p:sp>
      <p:sp>
        <p:nvSpPr>
          <p:cNvPr id="57369" name="CasellaDiTesto 39"/>
          <p:cNvSpPr txBox="1">
            <a:spLocks noChangeArrowheads="1"/>
          </p:cNvSpPr>
          <p:nvPr/>
        </p:nvSpPr>
        <p:spPr bwMode="auto">
          <a:xfrm>
            <a:off x="4620367" y="4930751"/>
            <a:ext cx="7191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60%</a:t>
            </a:r>
          </a:p>
        </p:txBody>
      </p:sp>
      <p:sp>
        <p:nvSpPr>
          <p:cNvPr id="57370" name="CasellaDiTesto 40"/>
          <p:cNvSpPr txBox="1">
            <a:spLocks noChangeArrowheads="1"/>
          </p:cNvSpPr>
          <p:nvPr/>
        </p:nvSpPr>
        <p:spPr bwMode="auto">
          <a:xfrm>
            <a:off x="6852392" y="3201963"/>
            <a:ext cx="863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100%</a:t>
            </a:r>
          </a:p>
        </p:txBody>
      </p:sp>
      <p:sp>
        <p:nvSpPr>
          <p:cNvPr id="57371" name="CasellaDiTesto 41"/>
          <p:cNvSpPr txBox="1">
            <a:spLocks noChangeArrowheads="1"/>
          </p:cNvSpPr>
          <p:nvPr/>
        </p:nvSpPr>
        <p:spPr bwMode="auto">
          <a:xfrm>
            <a:off x="6923830" y="4714851"/>
            <a:ext cx="7207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25%</a:t>
            </a:r>
          </a:p>
        </p:txBody>
      </p:sp>
      <p:sp>
        <p:nvSpPr>
          <p:cNvPr id="57372" name="CasellaDiTesto 42"/>
          <p:cNvSpPr txBox="1">
            <a:spLocks noChangeArrowheads="1"/>
          </p:cNvSpPr>
          <p:nvPr/>
        </p:nvSpPr>
        <p:spPr bwMode="auto">
          <a:xfrm>
            <a:off x="7787430" y="3922688"/>
            <a:ext cx="7207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35%</a:t>
            </a:r>
          </a:p>
        </p:txBody>
      </p:sp>
      <p:sp>
        <p:nvSpPr>
          <p:cNvPr id="57373" name="CasellaDiTesto 43"/>
          <p:cNvSpPr txBox="1">
            <a:spLocks noChangeArrowheads="1"/>
          </p:cNvSpPr>
          <p:nvPr/>
        </p:nvSpPr>
        <p:spPr bwMode="auto">
          <a:xfrm>
            <a:off x="5844330" y="3922688"/>
            <a:ext cx="7191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60%</a:t>
            </a:r>
          </a:p>
        </p:txBody>
      </p:sp>
      <p:sp>
        <p:nvSpPr>
          <p:cNvPr id="57374" name="CasellaDiTesto 44"/>
          <p:cNvSpPr txBox="1">
            <a:spLocks noChangeArrowheads="1"/>
          </p:cNvSpPr>
          <p:nvPr/>
        </p:nvSpPr>
        <p:spPr bwMode="auto">
          <a:xfrm>
            <a:off x="1440636" y="2554263"/>
            <a:ext cx="43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A</a:t>
            </a:r>
          </a:p>
        </p:txBody>
      </p:sp>
      <p:sp>
        <p:nvSpPr>
          <p:cNvPr id="57375" name="CasellaDiTesto 45"/>
          <p:cNvSpPr txBox="1">
            <a:spLocks noChangeArrowheads="1"/>
          </p:cNvSpPr>
          <p:nvPr/>
        </p:nvSpPr>
        <p:spPr bwMode="auto">
          <a:xfrm>
            <a:off x="4186980" y="2554263"/>
            <a:ext cx="4333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A</a:t>
            </a:r>
          </a:p>
        </p:txBody>
      </p:sp>
      <p:sp>
        <p:nvSpPr>
          <p:cNvPr id="57376" name="CasellaDiTesto 46"/>
          <p:cNvSpPr txBox="1">
            <a:spLocks noChangeArrowheads="1"/>
          </p:cNvSpPr>
          <p:nvPr/>
        </p:nvSpPr>
        <p:spPr bwMode="auto">
          <a:xfrm>
            <a:off x="6779367" y="2554263"/>
            <a:ext cx="43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A</a:t>
            </a:r>
          </a:p>
        </p:txBody>
      </p:sp>
      <p:sp>
        <p:nvSpPr>
          <p:cNvPr id="57377" name="CasellaDiTesto 47"/>
          <p:cNvSpPr txBox="1">
            <a:spLocks noChangeArrowheads="1"/>
          </p:cNvSpPr>
          <p:nvPr/>
        </p:nvSpPr>
        <p:spPr bwMode="auto">
          <a:xfrm>
            <a:off x="432574" y="4067151"/>
            <a:ext cx="431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B</a:t>
            </a:r>
          </a:p>
        </p:txBody>
      </p:sp>
      <p:sp>
        <p:nvSpPr>
          <p:cNvPr id="57378" name="CasellaDiTesto 48"/>
          <p:cNvSpPr txBox="1">
            <a:spLocks noChangeArrowheads="1"/>
          </p:cNvSpPr>
          <p:nvPr/>
        </p:nvSpPr>
        <p:spPr bwMode="auto">
          <a:xfrm>
            <a:off x="4186980" y="4138588"/>
            <a:ext cx="4333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B</a:t>
            </a:r>
          </a:p>
        </p:txBody>
      </p:sp>
      <p:sp>
        <p:nvSpPr>
          <p:cNvPr id="57379" name="CasellaDiTesto 49"/>
          <p:cNvSpPr txBox="1">
            <a:spLocks noChangeArrowheads="1"/>
          </p:cNvSpPr>
          <p:nvPr/>
        </p:nvSpPr>
        <p:spPr bwMode="auto">
          <a:xfrm>
            <a:off x="6707930" y="4067151"/>
            <a:ext cx="431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B</a:t>
            </a:r>
          </a:p>
        </p:txBody>
      </p:sp>
      <p:sp>
        <p:nvSpPr>
          <p:cNvPr id="57380" name="CasellaDiTesto 50"/>
          <p:cNvSpPr txBox="1">
            <a:spLocks noChangeArrowheads="1"/>
          </p:cNvSpPr>
          <p:nvPr/>
        </p:nvSpPr>
        <p:spPr bwMode="auto">
          <a:xfrm>
            <a:off x="2448699" y="4108426"/>
            <a:ext cx="431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C</a:t>
            </a:r>
          </a:p>
        </p:txBody>
      </p:sp>
      <p:sp>
        <p:nvSpPr>
          <p:cNvPr id="57381" name="CasellaDiTesto 51"/>
          <p:cNvSpPr txBox="1">
            <a:spLocks noChangeArrowheads="1"/>
          </p:cNvSpPr>
          <p:nvPr/>
        </p:nvSpPr>
        <p:spPr bwMode="auto">
          <a:xfrm>
            <a:off x="4186980" y="5722913"/>
            <a:ext cx="4333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C</a:t>
            </a:r>
          </a:p>
        </p:txBody>
      </p:sp>
      <p:sp>
        <p:nvSpPr>
          <p:cNvPr id="57382" name="CasellaDiTesto 52"/>
          <p:cNvSpPr txBox="1">
            <a:spLocks noChangeArrowheads="1"/>
          </p:cNvSpPr>
          <p:nvPr/>
        </p:nvSpPr>
        <p:spPr bwMode="auto">
          <a:xfrm>
            <a:off x="6707930" y="5722913"/>
            <a:ext cx="43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eaLnBrk="1" hangingPunct="1"/>
            <a:r>
              <a:rPr lang="it-IT" b="0">
                <a:solidFill>
                  <a:srgbClr val="000000"/>
                </a:solidFill>
              </a:rPr>
              <a:t>C</a:t>
            </a:r>
          </a:p>
        </p:txBody>
      </p:sp>
      <p:sp>
        <p:nvSpPr>
          <p:cNvPr id="57383" name="CasellaDiTesto 94213"/>
          <p:cNvSpPr txBox="1">
            <a:spLocks noChangeArrowheads="1"/>
          </p:cNvSpPr>
          <p:nvPr/>
        </p:nvSpPr>
        <p:spPr bwMode="auto">
          <a:xfrm>
            <a:off x="361136" y="1762101"/>
            <a:ext cx="22320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algn="ctr" eaLnBrk="1" hangingPunct="1"/>
            <a:r>
              <a:rPr lang="it-IT" b="0" i="1">
                <a:solidFill>
                  <a:srgbClr val="000000"/>
                </a:solidFill>
              </a:rPr>
              <a:t>Controllo diretto</a:t>
            </a:r>
          </a:p>
        </p:txBody>
      </p:sp>
      <p:sp>
        <p:nvSpPr>
          <p:cNvPr id="57384" name="CasellaDiTesto 54"/>
          <p:cNvSpPr txBox="1">
            <a:spLocks noChangeArrowheads="1"/>
          </p:cNvSpPr>
          <p:nvPr/>
        </p:nvSpPr>
        <p:spPr bwMode="auto">
          <a:xfrm>
            <a:off x="3251942" y="1762101"/>
            <a:ext cx="22320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algn="ctr" eaLnBrk="1" hangingPunct="1"/>
            <a:r>
              <a:rPr lang="it-IT" b="0" i="1">
                <a:solidFill>
                  <a:srgbClr val="000000"/>
                </a:solidFill>
              </a:rPr>
              <a:t>Controllo indiretto</a:t>
            </a:r>
          </a:p>
        </p:txBody>
      </p:sp>
      <p:sp>
        <p:nvSpPr>
          <p:cNvPr id="57385" name="CasellaDiTesto 55"/>
          <p:cNvSpPr txBox="1">
            <a:spLocks noChangeArrowheads="1"/>
          </p:cNvSpPr>
          <p:nvPr/>
        </p:nvSpPr>
        <p:spPr bwMode="auto">
          <a:xfrm>
            <a:off x="5844330" y="1762101"/>
            <a:ext cx="22320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000066"/>
                </a:solidFill>
                <a:latin typeface="Arial Narrow" charset="0"/>
                <a:ea typeface="ＭＳ Ｐゴシック" charset="0"/>
                <a:cs typeface="ＭＳ Ｐゴシック" charset="0"/>
              </a:defRPr>
            </a:lvl1pPr>
            <a:lvl2pPr marL="742950" indent="-285750" eaLnBrk="0" hangingPunct="0">
              <a:defRPr sz="2400" b="1">
                <a:solidFill>
                  <a:srgbClr val="000066"/>
                </a:solidFill>
                <a:latin typeface="Arial Narrow" charset="0"/>
                <a:ea typeface="ＭＳ Ｐゴシック" charset="0"/>
              </a:defRPr>
            </a:lvl2pPr>
            <a:lvl3pPr marL="1143000" indent="-228600" eaLnBrk="0" hangingPunct="0">
              <a:defRPr sz="2400" b="1">
                <a:solidFill>
                  <a:srgbClr val="000066"/>
                </a:solidFill>
                <a:latin typeface="Arial Narrow" charset="0"/>
                <a:ea typeface="ＭＳ Ｐゴシック" charset="0"/>
              </a:defRPr>
            </a:lvl3pPr>
            <a:lvl4pPr marL="1600200" indent="-228600" eaLnBrk="0" hangingPunct="0">
              <a:defRPr sz="2400" b="1">
                <a:solidFill>
                  <a:srgbClr val="000066"/>
                </a:solidFill>
                <a:latin typeface="Arial Narrow" charset="0"/>
                <a:ea typeface="ＭＳ Ｐゴシック" charset="0"/>
              </a:defRPr>
            </a:lvl4pPr>
            <a:lvl5pPr marL="2057400" indent="-228600" eaLnBrk="0" hangingPunct="0">
              <a:defRPr sz="24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4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4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4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400" b="1">
                <a:solidFill>
                  <a:srgbClr val="000066"/>
                </a:solidFill>
                <a:latin typeface="Arial Narrow" charset="0"/>
                <a:ea typeface="ＭＳ Ｐゴシック" charset="0"/>
              </a:defRPr>
            </a:lvl9pPr>
          </a:lstStyle>
          <a:p>
            <a:pPr algn="ctr" eaLnBrk="1" hangingPunct="1"/>
            <a:r>
              <a:rPr lang="it-IT" b="0" i="1">
                <a:solidFill>
                  <a:srgbClr val="000000"/>
                </a:solidFill>
              </a:rPr>
              <a:t>Controllo indiretto</a:t>
            </a:r>
          </a:p>
        </p:txBody>
      </p:sp>
      <p:sp>
        <p:nvSpPr>
          <p:cNvPr id="2" name="Titolo 1"/>
          <p:cNvSpPr>
            <a:spLocks noGrp="1"/>
          </p:cNvSpPr>
          <p:nvPr>
            <p:ph type="title"/>
          </p:nvPr>
        </p:nvSpPr>
        <p:spPr/>
        <p:txBody>
          <a:bodyPr/>
          <a:lstStyle/>
          <a:p>
            <a:r>
              <a:rPr lang="it-IT" dirty="0" smtClean="0"/>
              <a:t>Controllo diretto ed indiretto</a:t>
            </a:r>
            <a:endParaRPr lang="it-IT" dirty="0"/>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29</a:t>
            </a:fld>
            <a:endParaRPr lang="it-IT">
              <a:latin typeface="Calibri"/>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35829912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Soggetto economico</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a:t>Il </a:t>
            </a:r>
            <a:r>
              <a:rPr lang="it-IT" b="1" dirty="0"/>
              <a:t>soggetto economico</a:t>
            </a:r>
            <a:r>
              <a:rPr lang="it-IT" dirty="0"/>
              <a:t> è quella </a:t>
            </a:r>
            <a:r>
              <a:rPr lang="it-IT" b="1" dirty="0"/>
              <a:t>persona o quel gruppo di persone</a:t>
            </a:r>
            <a:r>
              <a:rPr lang="it-IT" dirty="0"/>
              <a:t> che </a:t>
            </a:r>
            <a:r>
              <a:rPr lang="it-IT" b="1" dirty="0"/>
              <a:t>controlla l'azienda</a:t>
            </a:r>
            <a:r>
              <a:rPr lang="it-IT" dirty="0"/>
              <a:t>, ne </a:t>
            </a:r>
            <a:r>
              <a:rPr lang="it-IT" b="1" dirty="0"/>
              <a:t>influenza le scelte</a:t>
            </a:r>
            <a:r>
              <a:rPr lang="it-IT" dirty="0"/>
              <a:t> e </a:t>
            </a:r>
            <a:r>
              <a:rPr lang="it-IT" b="1" dirty="0"/>
              <a:t>trae i maggiori vantaggi dalla sua attività</a:t>
            </a:r>
            <a:r>
              <a:rPr lang="it-IT" dirty="0"/>
              <a:t>. In altre parole si tratta del soggetto che gode degli utili conseguiti dall'azienda, ne sopporta eventualmente le perdite ed  influenza, con la propria volontà, le decisioni relative alla condotta aziendale.</a:t>
            </a:r>
          </a:p>
          <a:p>
            <a:pPr algn="just"/>
            <a:r>
              <a:rPr lang="it-IT" dirty="0"/>
              <a:t>Nelle </a:t>
            </a:r>
            <a:r>
              <a:rPr lang="it-IT" b="1" dirty="0"/>
              <a:t>imprese individuali</a:t>
            </a:r>
            <a:r>
              <a:rPr lang="it-IT" dirty="0"/>
              <a:t> il soggetto economico è l'</a:t>
            </a:r>
            <a:r>
              <a:rPr lang="it-IT" b="1" dirty="0"/>
              <a:t>imprenditore</a:t>
            </a:r>
            <a:r>
              <a:rPr lang="it-IT" dirty="0"/>
              <a:t>.</a:t>
            </a:r>
          </a:p>
          <a:p>
            <a:pPr algn="just"/>
            <a:r>
              <a:rPr lang="it-IT" dirty="0"/>
              <a:t>Nelle </a:t>
            </a:r>
            <a:r>
              <a:rPr lang="it-IT" b="1" dirty="0"/>
              <a:t>società</a:t>
            </a:r>
            <a:r>
              <a:rPr lang="it-IT" dirty="0"/>
              <a:t> il soggetto economico è rappresentato dai </a:t>
            </a:r>
            <a:r>
              <a:rPr lang="it-IT" b="1" dirty="0"/>
              <a:t>soci</a:t>
            </a:r>
            <a:r>
              <a:rPr lang="it-IT" dirty="0"/>
              <a:t>. Tuttavia, va detto, che non tutti i soci hanno lo stesso peso nelle scelte aziendali. Di conseguenza, soprattutto nelle </a:t>
            </a:r>
            <a:r>
              <a:rPr lang="it-IT" dirty="0">
                <a:solidFill>
                  <a:srgbClr val="000000"/>
                </a:solidFill>
                <a:hlinkClick r:id="rId2"/>
              </a:rPr>
              <a:t>società di capitali</a:t>
            </a:r>
            <a:r>
              <a:rPr lang="it-IT" dirty="0"/>
              <a:t>, il soggetto economico è dato dai soci che detengono la </a:t>
            </a:r>
            <a:r>
              <a:rPr lang="it-IT" b="1" dirty="0"/>
              <a:t>maggioranza del capitale aziendale</a:t>
            </a:r>
            <a:r>
              <a:rPr lang="it-IT" dirty="0"/>
              <a:t> e che sono in grado, grazie ai voti che spetta loro in assemblea, di assumere le decisioni relative alla vita dell'impresa.</a:t>
            </a:r>
          </a:p>
          <a:p>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egnaposto numero diapositiva 4"/>
          <p:cNvSpPr>
            <a:spLocks noGrp="1"/>
          </p:cNvSpPr>
          <p:nvPr>
            <p:ph type="sldNum" sz="quarter" idx="12"/>
          </p:nvPr>
        </p:nvSpPr>
        <p:spPr/>
        <p:txBody>
          <a:bodyPr/>
          <a:lstStyle/>
          <a:p>
            <a:fld id="{6F7AA945-76CB-D84C-9264-6FE1FA9D39BC}" type="slidenum">
              <a:rPr lang="it-IT" smtClean="0">
                <a:latin typeface="Calibri"/>
              </a:rPr>
              <a:pPr/>
              <a:t>3</a:t>
            </a:fld>
            <a:endParaRPr lang="it-IT">
              <a:latin typeface="Calibri"/>
            </a:endParaRPr>
          </a:p>
        </p:txBody>
      </p:sp>
    </p:spTree>
    <p:extLst>
      <p:ext uri="{BB962C8B-B14F-4D97-AF65-F5344CB8AC3E}">
        <p14:creationId xmlns:p14="http://schemas.microsoft.com/office/powerpoint/2010/main" val="962798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gruppi di imprese in Italia</a:t>
            </a:r>
            <a:endParaRPr lang="it-IT" dirty="0"/>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30</a:t>
            </a:fld>
            <a:endParaRPr lang="it-IT">
              <a:latin typeface="Calibri"/>
            </a:endParaRPr>
          </a:p>
        </p:txBody>
      </p:sp>
      <p:pic>
        <p:nvPicPr>
          <p:cNvPr id="5" name="Immagine 4"/>
          <p:cNvPicPr>
            <a:picLocks noChangeAspect="1"/>
          </p:cNvPicPr>
          <p:nvPr/>
        </p:nvPicPr>
        <p:blipFill>
          <a:blip r:embed="rId2"/>
          <a:stretch>
            <a:fillRect/>
          </a:stretch>
        </p:blipFill>
        <p:spPr>
          <a:xfrm>
            <a:off x="457199" y="1779587"/>
            <a:ext cx="7838777" cy="2478065"/>
          </a:xfrm>
          <a:prstGeom prst="rect">
            <a:avLst/>
          </a:prstGeom>
        </p:spPr>
      </p:pic>
      <p:sp>
        <p:nvSpPr>
          <p:cNvPr id="6" name="CasellaDiTesto 5"/>
          <p:cNvSpPr txBox="1"/>
          <p:nvPr/>
        </p:nvSpPr>
        <p:spPr>
          <a:xfrm>
            <a:off x="5227066" y="4397892"/>
            <a:ext cx="2780624" cy="307777"/>
          </a:xfrm>
          <a:prstGeom prst="rect">
            <a:avLst/>
          </a:prstGeom>
          <a:noFill/>
        </p:spPr>
        <p:txBody>
          <a:bodyPr wrap="square" rtlCol="0">
            <a:spAutoFit/>
          </a:bodyPr>
          <a:lstStyle/>
          <a:p>
            <a:pPr algn="r"/>
            <a:r>
              <a:rPr lang="it-IT" sz="1400" dirty="0">
                <a:solidFill>
                  <a:prstClr val="black"/>
                </a:solidFill>
                <a:latin typeface="Calibri"/>
              </a:rPr>
              <a:t>Fonte: </a:t>
            </a:r>
            <a:r>
              <a:rPr lang="it-IT" sz="1400" dirty="0" smtClean="0">
                <a:solidFill>
                  <a:prstClr val="black"/>
                </a:solidFill>
                <a:latin typeface="Calibri"/>
              </a:rPr>
              <a:t>ISTAT, 2015</a:t>
            </a:r>
            <a:endParaRPr lang="it-IT" sz="1400" dirty="0">
              <a:solidFill>
                <a:prstClr val="black"/>
              </a:solidFill>
              <a:latin typeface="Calibri"/>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09871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Soggetto giuridico e soggetto economico: quale utilità?</a:t>
            </a:r>
            <a:endParaRPr lang="it-IT" dirty="0"/>
          </a:p>
        </p:txBody>
      </p:sp>
      <p:sp>
        <p:nvSpPr>
          <p:cNvPr id="5" name="Segnaposto contenuto 4"/>
          <p:cNvSpPr>
            <a:spLocks noGrp="1"/>
          </p:cNvSpPr>
          <p:nvPr>
            <p:ph idx="1"/>
          </p:nvPr>
        </p:nvSpPr>
        <p:spPr/>
        <p:txBody>
          <a:bodyPr/>
          <a:lstStyle/>
          <a:p>
            <a:pPr>
              <a:buSzPts val="2400"/>
              <a:buFont typeface="Arial"/>
              <a:buChar char="•"/>
            </a:pPr>
            <a:r>
              <a:rPr lang="it-IT" sz="2800" dirty="0">
                <a:solidFill>
                  <a:srgbClr val="000000"/>
                </a:solidFill>
                <a:ea typeface="ＭＳ Ｐゴシック"/>
              </a:rPr>
              <a:t>Distinzione tra</a:t>
            </a:r>
          </a:p>
          <a:p>
            <a:pPr lvl="1">
              <a:buSzPts val="2200"/>
              <a:buFont typeface="Arial"/>
              <a:buChar char="•"/>
            </a:pPr>
            <a:r>
              <a:rPr lang="it-IT" b="1" dirty="0">
                <a:solidFill>
                  <a:srgbClr val="000090"/>
                </a:solidFill>
                <a:ea typeface="ＭＳ Ｐゴシック"/>
              </a:rPr>
              <a:t>Gruppo aziendale</a:t>
            </a:r>
            <a:r>
              <a:rPr lang="it-IT" dirty="0">
                <a:solidFill>
                  <a:srgbClr val="000000"/>
                </a:solidFill>
                <a:ea typeface="ＭＳ Ｐゴシック"/>
              </a:rPr>
              <a:t>: insieme di società giuridicamente separate con uno stesso soggetto economico in senso stretto</a:t>
            </a:r>
          </a:p>
          <a:p>
            <a:pPr lvl="1">
              <a:buSzPts val="2200"/>
              <a:buFont typeface="Arial"/>
              <a:buChar char="•"/>
            </a:pPr>
            <a:r>
              <a:rPr lang="it-IT" b="1" dirty="0">
                <a:solidFill>
                  <a:srgbClr val="000090"/>
                </a:solidFill>
                <a:ea typeface="ＭＳ Ｐゴシック"/>
              </a:rPr>
              <a:t>Azienda divisa</a:t>
            </a:r>
            <a:r>
              <a:rPr lang="it-IT" dirty="0">
                <a:solidFill>
                  <a:srgbClr val="000000"/>
                </a:solidFill>
                <a:ea typeface="ＭＳ Ｐゴシック"/>
              </a:rPr>
              <a:t>: azienda con unità produttive dislocate in diverse aree geografiche</a:t>
            </a:r>
          </a:p>
          <a:p>
            <a:endParaRPr lang="it-IT" dirty="0"/>
          </a:p>
        </p:txBody>
      </p:sp>
      <p:sp>
        <p:nvSpPr>
          <p:cNvPr id="3" name="Segnaposto numero diapositiva 2"/>
          <p:cNvSpPr>
            <a:spLocks noGrp="1"/>
          </p:cNvSpPr>
          <p:nvPr>
            <p:ph type="sldNum" sz="quarter" idx="12"/>
          </p:nvPr>
        </p:nvSpPr>
        <p:spPr/>
        <p:txBody>
          <a:bodyPr/>
          <a:lstStyle/>
          <a:p>
            <a:fld id="{6F7AA945-76CB-D84C-9264-6FE1FA9D39BC}" type="slidenum">
              <a:rPr lang="it-IT" smtClean="0">
                <a:latin typeface="Calibri"/>
              </a:rPr>
              <a:pPr/>
              <a:t>31</a:t>
            </a:fld>
            <a:endParaRPr lang="it-IT">
              <a:latin typeface="Calibri"/>
            </a:endParaRPr>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479466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2"/>
          </p:nvPr>
        </p:nvSpPr>
        <p:spPr/>
        <p:txBody>
          <a:bodyPr/>
          <a:lstStyle/>
          <a:p>
            <a:pPr>
              <a:defRPr/>
            </a:pPr>
            <a:fld id="{5C0D0768-D9DD-8E4F-A79A-16CC974BA9F2}" type="slidenum">
              <a:rPr lang="it-IT"/>
              <a:pPr>
                <a:defRPr/>
              </a:pPr>
              <a:t>32</a:t>
            </a:fld>
            <a:endParaRPr lang="it-IT"/>
          </a:p>
        </p:txBody>
      </p:sp>
      <p:graphicFrame>
        <p:nvGraphicFramePr>
          <p:cNvPr id="63493" name="Object 3"/>
          <p:cNvGraphicFramePr>
            <a:graphicFrameLocks/>
          </p:cNvGraphicFramePr>
          <p:nvPr/>
        </p:nvGraphicFramePr>
        <p:xfrm>
          <a:off x="539750" y="2205038"/>
          <a:ext cx="1223963" cy="2316162"/>
        </p:xfrm>
        <a:graphic>
          <a:graphicData uri="http://schemas.openxmlformats.org/presentationml/2006/ole">
            <mc:AlternateContent xmlns:mc="http://schemas.openxmlformats.org/markup-compatibility/2006">
              <mc:Choice xmlns:v="urn:schemas-microsoft-com:vml" Requires="v">
                <p:oleObj spid="_x0000_s20493" name="ClipArt" r:id="rId4" imgW="1930400" imgH="3670300" progId="MS_ClipArt_Gallery.2">
                  <p:embed/>
                </p:oleObj>
              </mc:Choice>
              <mc:Fallback>
                <p:oleObj name="ClipArt" r:id="rId4" imgW="1930400" imgH="36703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205038"/>
                        <a:ext cx="1223963" cy="2316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453" name="Rectangle 5"/>
          <p:cNvSpPr>
            <a:spLocks noChangeArrowheads="1"/>
          </p:cNvSpPr>
          <p:nvPr/>
        </p:nvSpPr>
        <p:spPr bwMode="auto">
          <a:xfrm>
            <a:off x="2051050" y="2207326"/>
            <a:ext cx="6121400"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400" b="0" dirty="0">
                <a:cs typeface="+mn-cs"/>
              </a:rPr>
              <a:t>Soggetto giuridico</a:t>
            </a:r>
          </a:p>
          <a:p>
            <a:pPr>
              <a:defRPr/>
            </a:pPr>
            <a:r>
              <a:rPr lang="it-IT" sz="2400" b="0" dirty="0">
                <a:cs typeface="+mn-cs"/>
              </a:rPr>
              <a:t>Impresa individuale</a:t>
            </a:r>
          </a:p>
          <a:p>
            <a:pPr>
              <a:defRPr/>
            </a:pPr>
            <a:r>
              <a:rPr lang="it-IT" sz="2400" b="0" dirty="0">
                <a:cs typeface="+mn-cs"/>
              </a:rPr>
              <a:t>Società: di persone e di capitali</a:t>
            </a:r>
          </a:p>
          <a:p>
            <a:pPr>
              <a:defRPr/>
            </a:pPr>
            <a:r>
              <a:rPr lang="it-IT" sz="2400" b="0" dirty="0">
                <a:cs typeface="+mn-cs"/>
              </a:rPr>
              <a:t>Snc, Sas, </a:t>
            </a:r>
            <a:r>
              <a:rPr lang="it-IT" sz="2400" b="0" dirty="0" err="1">
                <a:cs typeface="+mn-cs"/>
              </a:rPr>
              <a:t>Srl</a:t>
            </a:r>
            <a:r>
              <a:rPr lang="it-IT" sz="2400" b="0" dirty="0">
                <a:cs typeface="+mn-cs"/>
              </a:rPr>
              <a:t>, Spa, Sapa</a:t>
            </a:r>
          </a:p>
          <a:p>
            <a:pPr>
              <a:defRPr/>
            </a:pPr>
            <a:r>
              <a:rPr lang="it-IT" sz="2400" b="0" dirty="0">
                <a:cs typeface="+mn-cs"/>
              </a:rPr>
              <a:t>Personalità giuridica </a:t>
            </a:r>
          </a:p>
          <a:p>
            <a:pPr>
              <a:defRPr/>
            </a:pPr>
            <a:r>
              <a:rPr lang="it-IT" sz="2400" b="0" dirty="0">
                <a:cs typeface="+mn-cs"/>
              </a:rPr>
              <a:t>Soggetto economico</a:t>
            </a:r>
          </a:p>
          <a:p>
            <a:pPr>
              <a:defRPr/>
            </a:pPr>
            <a:r>
              <a:rPr lang="it-IT" sz="2400" b="0" dirty="0">
                <a:cs typeface="+mn-cs"/>
              </a:rPr>
              <a:t>Capitale di maggioranza</a:t>
            </a:r>
          </a:p>
          <a:p>
            <a:pPr>
              <a:defRPr/>
            </a:pPr>
            <a:r>
              <a:rPr lang="it-IT" sz="2400" b="0" dirty="0">
                <a:cs typeface="+mn-cs"/>
              </a:rPr>
              <a:t>Capitale di comando</a:t>
            </a:r>
          </a:p>
          <a:p>
            <a:pPr>
              <a:defRPr/>
            </a:pPr>
            <a:r>
              <a:rPr lang="it-IT" sz="2400" b="0" dirty="0">
                <a:cs typeface="+mn-cs"/>
              </a:rPr>
              <a:t>Separazione tra proprietà e </a:t>
            </a:r>
            <a:r>
              <a:rPr lang="it-IT" sz="2400" b="0" dirty="0" smtClean="0">
                <a:cs typeface="+mn-cs"/>
              </a:rPr>
              <a:t>controllo</a:t>
            </a:r>
            <a:endParaRPr lang="it-IT" sz="2400" b="0" dirty="0">
              <a:cs typeface="+mn-cs"/>
            </a:endParaRPr>
          </a:p>
        </p:txBody>
      </p:sp>
      <p:sp>
        <p:nvSpPr>
          <p:cNvPr id="2" name="Titolo 1"/>
          <p:cNvSpPr>
            <a:spLocks noGrp="1"/>
          </p:cNvSpPr>
          <p:nvPr>
            <p:ph type="title"/>
          </p:nvPr>
        </p:nvSpPr>
        <p:spPr/>
        <p:txBody>
          <a:bodyPr/>
          <a:lstStyle/>
          <a:p>
            <a:r>
              <a:rPr lang="it-IT" dirty="0" smtClean="0"/>
              <a:t>Le parole chiave</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735038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L’azienda e il suo ambiente. </a:t>
            </a:r>
            <a:endParaRPr lang="it-IT" dirty="0"/>
          </a:p>
        </p:txBody>
      </p:sp>
      <p:sp>
        <p:nvSpPr>
          <p:cNvPr id="6" name="Sottotitolo 5"/>
          <p:cNvSpPr>
            <a:spLocks noGrp="1"/>
          </p:cNvSpPr>
          <p:nvPr>
            <p:ph type="subTitle" idx="1"/>
          </p:nvPr>
        </p:nvSpPr>
        <p:spPr/>
        <p:txBody>
          <a:bodyPr/>
          <a:lstStyle/>
          <a:p>
            <a:pPr algn="ctr"/>
            <a:r>
              <a:rPr lang="it-IT" smtClean="0"/>
              <a:t>6 </a:t>
            </a:r>
            <a:r>
              <a:rPr lang="it-IT" dirty="0" smtClean="0"/>
              <a:t>aprile 2018</a:t>
            </a:r>
            <a:endParaRPr lang="it-IT" dirty="0"/>
          </a:p>
        </p:txBody>
      </p:sp>
      <p:graphicFrame>
        <p:nvGraphicFramePr>
          <p:cNvPr id="4" name="Object 6"/>
          <p:cNvGraphicFramePr>
            <a:graphicFrameLocks noChangeAspect="1"/>
          </p:cNvGraphicFramePr>
          <p:nvPr>
            <p:extLst/>
          </p:nvPr>
        </p:nvGraphicFramePr>
        <p:xfrm>
          <a:off x="6054928" y="5661025"/>
          <a:ext cx="2133600" cy="1039813"/>
        </p:xfrm>
        <a:graphic>
          <a:graphicData uri="http://schemas.openxmlformats.org/presentationml/2006/ole">
            <mc:AlternateContent xmlns:mc="http://schemas.openxmlformats.org/markup-compatibility/2006">
              <mc:Choice xmlns:v="urn:schemas-microsoft-com:vml" Requires="v">
                <p:oleObj spid="_x0000_s21517" name="ClipArt" r:id="rId4" imgW="1035101" imgH="504749" progId="MS_ClipArt_Gallery.2">
                  <p:embed/>
                </p:oleObj>
              </mc:Choice>
              <mc:Fallback>
                <p:oleObj name="ClipArt" r:id="rId4" imgW="1035101" imgH="50474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928" y="5661025"/>
                        <a:ext cx="2133600" cy="1039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Text Box 7"/>
          <p:cNvSpPr txBox="1">
            <a:spLocks noChangeArrowheads="1"/>
          </p:cNvSpPr>
          <p:nvPr/>
        </p:nvSpPr>
        <p:spPr bwMode="auto">
          <a:xfrm>
            <a:off x="5954468" y="5435600"/>
            <a:ext cx="23495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it-IT" sz="1600" dirty="0">
                <a:cs typeface="+mn-cs"/>
              </a:rPr>
              <a:t>Giunta, Cap</a:t>
            </a:r>
            <a:r>
              <a:rPr lang="it-IT" sz="1600" dirty="0" smtClean="0">
                <a:cs typeface="+mn-cs"/>
              </a:rPr>
              <a:t>. 2</a:t>
            </a:r>
            <a:endParaRPr lang="it-IT" sz="1600" dirty="0">
              <a:cs typeface="+mn-cs"/>
            </a:endParaRPr>
          </a:p>
        </p:txBody>
      </p:sp>
    </p:spTree>
    <p:extLst>
      <p:ext uri="{BB962C8B-B14F-4D97-AF65-F5344CB8AC3E}">
        <p14:creationId xmlns:p14="http://schemas.microsoft.com/office/powerpoint/2010/main" val="3467628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4" name="Gruppo 5"/>
          <p:cNvGrpSpPr>
            <a:grpSpLocks/>
          </p:cNvGrpSpPr>
          <p:nvPr/>
        </p:nvGrpSpPr>
        <p:grpSpPr bwMode="auto">
          <a:xfrm>
            <a:off x="-112705" y="1484313"/>
            <a:ext cx="8207008" cy="4968875"/>
            <a:chOff x="19986" y="1484313"/>
            <a:chExt cx="8873189" cy="4968875"/>
          </a:xfrm>
        </p:grpSpPr>
        <p:grpSp>
          <p:nvGrpSpPr>
            <p:cNvPr id="61448" name="Group 2"/>
            <p:cNvGrpSpPr>
              <a:grpSpLocks noChangeAspect="1"/>
            </p:cNvGrpSpPr>
            <p:nvPr/>
          </p:nvGrpSpPr>
          <p:grpSpPr bwMode="auto">
            <a:xfrm>
              <a:off x="3816350" y="3143250"/>
              <a:ext cx="1511300" cy="1077913"/>
              <a:chOff x="1029" y="987"/>
              <a:chExt cx="3702" cy="2640"/>
            </a:xfrm>
          </p:grpSpPr>
          <p:sp>
            <p:nvSpPr>
              <p:cNvPr id="61455" name="AutoShape 3"/>
              <p:cNvSpPr>
                <a:spLocks noChangeAspect="1" noChangeArrowheads="1" noTextEdit="1"/>
              </p:cNvSpPr>
              <p:nvPr/>
            </p:nvSpPr>
            <p:spPr bwMode="auto">
              <a:xfrm>
                <a:off x="1029" y="987"/>
                <a:ext cx="3702" cy="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solidFill>
                    <a:prstClr val="black"/>
                  </a:solidFill>
                  <a:latin typeface="Calibri"/>
                </a:endParaRPr>
              </a:p>
            </p:txBody>
          </p:sp>
          <p:grpSp>
            <p:nvGrpSpPr>
              <p:cNvPr id="61456" name="Group 4"/>
              <p:cNvGrpSpPr>
                <a:grpSpLocks/>
              </p:cNvGrpSpPr>
              <p:nvPr/>
            </p:nvGrpSpPr>
            <p:grpSpPr bwMode="auto">
              <a:xfrm>
                <a:off x="1077" y="1035"/>
                <a:ext cx="3588" cy="2490"/>
                <a:chOff x="1077" y="1035"/>
                <a:chExt cx="3588" cy="2490"/>
              </a:xfrm>
            </p:grpSpPr>
            <p:sp>
              <p:nvSpPr>
                <p:cNvPr id="61469" name="Freeform 5"/>
                <p:cNvSpPr>
                  <a:spLocks/>
                </p:cNvSpPr>
                <p:nvPr/>
              </p:nvSpPr>
              <p:spPr bwMode="auto">
                <a:xfrm>
                  <a:off x="1215" y="1035"/>
                  <a:ext cx="2922" cy="564"/>
                </a:xfrm>
                <a:custGeom>
                  <a:avLst/>
                  <a:gdLst>
                    <a:gd name="T0" fmla="*/ 2880 w 2922"/>
                    <a:gd name="T1" fmla="*/ 540 h 564"/>
                    <a:gd name="T2" fmla="*/ 2910 w 2922"/>
                    <a:gd name="T3" fmla="*/ 486 h 564"/>
                    <a:gd name="T4" fmla="*/ 2922 w 2922"/>
                    <a:gd name="T5" fmla="*/ 426 h 564"/>
                    <a:gd name="T6" fmla="*/ 2916 w 2922"/>
                    <a:gd name="T7" fmla="*/ 372 h 564"/>
                    <a:gd name="T8" fmla="*/ 2892 w 2922"/>
                    <a:gd name="T9" fmla="*/ 312 h 564"/>
                    <a:gd name="T10" fmla="*/ 2856 w 2922"/>
                    <a:gd name="T11" fmla="*/ 258 h 564"/>
                    <a:gd name="T12" fmla="*/ 2802 w 2922"/>
                    <a:gd name="T13" fmla="*/ 222 h 564"/>
                    <a:gd name="T14" fmla="*/ 2736 w 2922"/>
                    <a:gd name="T15" fmla="*/ 192 h 564"/>
                    <a:gd name="T16" fmla="*/ 2670 w 2922"/>
                    <a:gd name="T17" fmla="*/ 180 h 564"/>
                    <a:gd name="T18" fmla="*/ 2598 w 2922"/>
                    <a:gd name="T19" fmla="*/ 186 h 564"/>
                    <a:gd name="T20" fmla="*/ 2508 w 2922"/>
                    <a:gd name="T21" fmla="*/ 180 h 564"/>
                    <a:gd name="T22" fmla="*/ 2436 w 2922"/>
                    <a:gd name="T23" fmla="*/ 138 h 564"/>
                    <a:gd name="T24" fmla="*/ 2316 w 2922"/>
                    <a:gd name="T25" fmla="*/ 108 h 564"/>
                    <a:gd name="T26" fmla="*/ 2136 w 2922"/>
                    <a:gd name="T27" fmla="*/ 114 h 564"/>
                    <a:gd name="T28" fmla="*/ 1974 w 2922"/>
                    <a:gd name="T29" fmla="*/ 108 h 564"/>
                    <a:gd name="T30" fmla="*/ 1758 w 2922"/>
                    <a:gd name="T31" fmla="*/ 42 h 564"/>
                    <a:gd name="T32" fmla="*/ 1536 w 2922"/>
                    <a:gd name="T33" fmla="*/ 42 h 564"/>
                    <a:gd name="T34" fmla="*/ 1302 w 2922"/>
                    <a:gd name="T35" fmla="*/ 60 h 564"/>
                    <a:gd name="T36" fmla="*/ 1032 w 2922"/>
                    <a:gd name="T37" fmla="*/ 84 h 564"/>
                    <a:gd name="T38" fmla="*/ 750 w 2922"/>
                    <a:gd name="T39" fmla="*/ 120 h 564"/>
                    <a:gd name="T40" fmla="*/ 678 w 2922"/>
                    <a:gd name="T41" fmla="*/ 114 h 564"/>
                    <a:gd name="T42" fmla="*/ 564 w 2922"/>
                    <a:gd name="T43" fmla="*/ 72 h 564"/>
                    <a:gd name="T44" fmla="*/ 402 w 2922"/>
                    <a:gd name="T45" fmla="*/ 24 h 564"/>
                    <a:gd name="T46" fmla="*/ 246 w 2922"/>
                    <a:gd name="T47" fmla="*/ 0 h 564"/>
                    <a:gd name="T48" fmla="*/ 186 w 2922"/>
                    <a:gd name="T49" fmla="*/ 6 h 564"/>
                    <a:gd name="T50" fmla="*/ 144 w 2922"/>
                    <a:gd name="T51" fmla="*/ 24 h 564"/>
                    <a:gd name="T52" fmla="*/ 90 w 2922"/>
                    <a:gd name="T53" fmla="*/ 54 h 564"/>
                    <a:gd name="T54" fmla="*/ 42 w 2922"/>
                    <a:gd name="T55" fmla="*/ 66 h 564"/>
                    <a:gd name="T56" fmla="*/ 6 w 2922"/>
                    <a:gd name="T57" fmla="*/ 72 h 564"/>
                    <a:gd name="T58" fmla="*/ 66 w 2922"/>
                    <a:gd name="T59" fmla="*/ 90 h 564"/>
                    <a:gd name="T60" fmla="*/ 126 w 2922"/>
                    <a:gd name="T61" fmla="*/ 90 h 564"/>
                    <a:gd name="T62" fmla="*/ 192 w 2922"/>
                    <a:gd name="T63" fmla="*/ 90 h 564"/>
                    <a:gd name="T64" fmla="*/ 264 w 2922"/>
                    <a:gd name="T65" fmla="*/ 102 h 564"/>
                    <a:gd name="T66" fmla="*/ 252 w 2922"/>
                    <a:gd name="T67" fmla="*/ 120 h 564"/>
                    <a:gd name="T68" fmla="*/ 162 w 2922"/>
                    <a:gd name="T69" fmla="*/ 138 h 564"/>
                    <a:gd name="T70" fmla="*/ 102 w 2922"/>
                    <a:gd name="T71" fmla="*/ 138 h 564"/>
                    <a:gd name="T72" fmla="*/ 90 w 2922"/>
                    <a:gd name="T73" fmla="*/ 150 h 564"/>
                    <a:gd name="T74" fmla="*/ 510 w 2922"/>
                    <a:gd name="T75" fmla="*/ 210 h 564"/>
                    <a:gd name="T76" fmla="*/ 576 w 2922"/>
                    <a:gd name="T77" fmla="*/ 216 h 564"/>
                    <a:gd name="T78" fmla="*/ 648 w 2922"/>
                    <a:gd name="T79" fmla="*/ 240 h 564"/>
                    <a:gd name="T80" fmla="*/ 720 w 2922"/>
                    <a:gd name="T81" fmla="*/ 276 h 564"/>
                    <a:gd name="T82" fmla="*/ 792 w 2922"/>
                    <a:gd name="T83" fmla="*/ 300 h 564"/>
                    <a:gd name="T84" fmla="*/ 870 w 2922"/>
                    <a:gd name="T85" fmla="*/ 294 h 564"/>
                    <a:gd name="T86" fmla="*/ 948 w 2922"/>
                    <a:gd name="T87" fmla="*/ 282 h 564"/>
                    <a:gd name="T88" fmla="*/ 1032 w 2922"/>
                    <a:gd name="T89" fmla="*/ 264 h 564"/>
                    <a:gd name="T90" fmla="*/ 1110 w 2922"/>
                    <a:gd name="T91" fmla="*/ 264 h 564"/>
                    <a:gd name="T92" fmla="*/ 1188 w 2922"/>
                    <a:gd name="T93" fmla="*/ 288 h 564"/>
                    <a:gd name="T94" fmla="*/ 1260 w 2922"/>
                    <a:gd name="T95" fmla="*/ 336 h 564"/>
                    <a:gd name="T96" fmla="*/ 1332 w 2922"/>
                    <a:gd name="T97" fmla="*/ 378 h 564"/>
                    <a:gd name="T98" fmla="*/ 1404 w 2922"/>
                    <a:gd name="T99" fmla="*/ 408 h 564"/>
                    <a:gd name="T100" fmla="*/ 1482 w 2922"/>
                    <a:gd name="T101" fmla="*/ 420 h 564"/>
                    <a:gd name="T102" fmla="*/ 1584 w 2922"/>
                    <a:gd name="T103" fmla="*/ 390 h 564"/>
                    <a:gd name="T104" fmla="*/ 1662 w 2922"/>
                    <a:gd name="T105" fmla="*/ 336 h 564"/>
                    <a:gd name="T106" fmla="*/ 1740 w 2922"/>
                    <a:gd name="T107" fmla="*/ 354 h 564"/>
                    <a:gd name="T108" fmla="*/ 2112 w 2922"/>
                    <a:gd name="T109" fmla="*/ 378 h 564"/>
                    <a:gd name="T110" fmla="*/ 2226 w 2922"/>
                    <a:gd name="T111" fmla="*/ 384 h 564"/>
                    <a:gd name="T112" fmla="*/ 2316 w 2922"/>
                    <a:gd name="T113" fmla="*/ 420 h 564"/>
                    <a:gd name="T114" fmla="*/ 2412 w 2922"/>
                    <a:gd name="T115" fmla="*/ 420 h 564"/>
                    <a:gd name="T116" fmla="*/ 2508 w 2922"/>
                    <a:gd name="T117" fmla="*/ 408 h 564"/>
                    <a:gd name="T118" fmla="*/ 2604 w 2922"/>
                    <a:gd name="T119" fmla="*/ 402 h 564"/>
                    <a:gd name="T120" fmla="*/ 2700 w 2922"/>
                    <a:gd name="T121" fmla="*/ 420 h 564"/>
                    <a:gd name="T122" fmla="*/ 2754 w 2922"/>
                    <a:gd name="T123" fmla="*/ 456 h 564"/>
                    <a:gd name="T124" fmla="*/ 2784 w 2922"/>
                    <a:gd name="T125" fmla="*/ 522 h 5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2"/>
                    <a:gd name="T190" fmla="*/ 0 h 564"/>
                    <a:gd name="T191" fmla="*/ 2922 w 2922"/>
                    <a:gd name="T192" fmla="*/ 564 h 5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2" h="564">
                      <a:moveTo>
                        <a:pt x="2778" y="564"/>
                      </a:moveTo>
                      <a:lnTo>
                        <a:pt x="2862" y="564"/>
                      </a:lnTo>
                      <a:lnTo>
                        <a:pt x="2880" y="540"/>
                      </a:lnTo>
                      <a:lnTo>
                        <a:pt x="2892" y="522"/>
                      </a:lnTo>
                      <a:lnTo>
                        <a:pt x="2898" y="504"/>
                      </a:lnTo>
                      <a:lnTo>
                        <a:pt x="2910" y="486"/>
                      </a:lnTo>
                      <a:lnTo>
                        <a:pt x="2916" y="462"/>
                      </a:lnTo>
                      <a:lnTo>
                        <a:pt x="2922" y="444"/>
                      </a:lnTo>
                      <a:lnTo>
                        <a:pt x="2922" y="426"/>
                      </a:lnTo>
                      <a:lnTo>
                        <a:pt x="2922" y="414"/>
                      </a:lnTo>
                      <a:lnTo>
                        <a:pt x="2922" y="390"/>
                      </a:lnTo>
                      <a:lnTo>
                        <a:pt x="2916" y="372"/>
                      </a:lnTo>
                      <a:lnTo>
                        <a:pt x="2910" y="348"/>
                      </a:lnTo>
                      <a:lnTo>
                        <a:pt x="2904" y="330"/>
                      </a:lnTo>
                      <a:lnTo>
                        <a:pt x="2892" y="312"/>
                      </a:lnTo>
                      <a:lnTo>
                        <a:pt x="2886" y="294"/>
                      </a:lnTo>
                      <a:lnTo>
                        <a:pt x="2868" y="276"/>
                      </a:lnTo>
                      <a:lnTo>
                        <a:pt x="2856" y="258"/>
                      </a:lnTo>
                      <a:lnTo>
                        <a:pt x="2838" y="246"/>
                      </a:lnTo>
                      <a:lnTo>
                        <a:pt x="2820" y="234"/>
                      </a:lnTo>
                      <a:lnTo>
                        <a:pt x="2802" y="222"/>
                      </a:lnTo>
                      <a:lnTo>
                        <a:pt x="2778" y="210"/>
                      </a:lnTo>
                      <a:lnTo>
                        <a:pt x="2760" y="204"/>
                      </a:lnTo>
                      <a:lnTo>
                        <a:pt x="2736" y="192"/>
                      </a:lnTo>
                      <a:lnTo>
                        <a:pt x="2712" y="186"/>
                      </a:lnTo>
                      <a:lnTo>
                        <a:pt x="2694" y="186"/>
                      </a:lnTo>
                      <a:lnTo>
                        <a:pt x="2670" y="180"/>
                      </a:lnTo>
                      <a:lnTo>
                        <a:pt x="2646" y="180"/>
                      </a:lnTo>
                      <a:lnTo>
                        <a:pt x="2622" y="180"/>
                      </a:lnTo>
                      <a:lnTo>
                        <a:pt x="2598" y="186"/>
                      </a:lnTo>
                      <a:lnTo>
                        <a:pt x="2574" y="186"/>
                      </a:lnTo>
                      <a:lnTo>
                        <a:pt x="2532" y="204"/>
                      </a:lnTo>
                      <a:lnTo>
                        <a:pt x="2508" y="180"/>
                      </a:lnTo>
                      <a:lnTo>
                        <a:pt x="2478" y="162"/>
                      </a:lnTo>
                      <a:lnTo>
                        <a:pt x="2448" y="144"/>
                      </a:lnTo>
                      <a:lnTo>
                        <a:pt x="2436" y="138"/>
                      </a:lnTo>
                      <a:lnTo>
                        <a:pt x="2424" y="132"/>
                      </a:lnTo>
                      <a:lnTo>
                        <a:pt x="2370" y="120"/>
                      </a:lnTo>
                      <a:lnTo>
                        <a:pt x="2316" y="108"/>
                      </a:lnTo>
                      <a:lnTo>
                        <a:pt x="2256" y="108"/>
                      </a:lnTo>
                      <a:lnTo>
                        <a:pt x="2196" y="114"/>
                      </a:lnTo>
                      <a:lnTo>
                        <a:pt x="2136" y="114"/>
                      </a:lnTo>
                      <a:lnTo>
                        <a:pt x="2082" y="120"/>
                      </a:lnTo>
                      <a:lnTo>
                        <a:pt x="2022" y="114"/>
                      </a:lnTo>
                      <a:lnTo>
                        <a:pt x="1974" y="108"/>
                      </a:lnTo>
                      <a:lnTo>
                        <a:pt x="1902" y="84"/>
                      </a:lnTo>
                      <a:lnTo>
                        <a:pt x="1830" y="60"/>
                      </a:lnTo>
                      <a:lnTo>
                        <a:pt x="1758" y="42"/>
                      </a:lnTo>
                      <a:lnTo>
                        <a:pt x="1680" y="36"/>
                      </a:lnTo>
                      <a:lnTo>
                        <a:pt x="1608" y="30"/>
                      </a:lnTo>
                      <a:lnTo>
                        <a:pt x="1536" y="42"/>
                      </a:lnTo>
                      <a:lnTo>
                        <a:pt x="1464" y="54"/>
                      </a:lnTo>
                      <a:lnTo>
                        <a:pt x="1386" y="90"/>
                      </a:lnTo>
                      <a:lnTo>
                        <a:pt x="1302" y="60"/>
                      </a:lnTo>
                      <a:lnTo>
                        <a:pt x="1212" y="54"/>
                      </a:lnTo>
                      <a:lnTo>
                        <a:pt x="1122" y="66"/>
                      </a:lnTo>
                      <a:lnTo>
                        <a:pt x="1032" y="84"/>
                      </a:lnTo>
                      <a:lnTo>
                        <a:pt x="936" y="108"/>
                      </a:lnTo>
                      <a:lnTo>
                        <a:pt x="846" y="120"/>
                      </a:lnTo>
                      <a:lnTo>
                        <a:pt x="750" y="120"/>
                      </a:lnTo>
                      <a:lnTo>
                        <a:pt x="726" y="120"/>
                      </a:lnTo>
                      <a:lnTo>
                        <a:pt x="702" y="120"/>
                      </a:lnTo>
                      <a:lnTo>
                        <a:pt x="678" y="114"/>
                      </a:lnTo>
                      <a:lnTo>
                        <a:pt x="660" y="108"/>
                      </a:lnTo>
                      <a:lnTo>
                        <a:pt x="612" y="90"/>
                      </a:lnTo>
                      <a:lnTo>
                        <a:pt x="564" y="72"/>
                      </a:lnTo>
                      <a:lnTo>
                        <a:pt x="510" y="54"/>
                      </a:lnTo>
                      <a:lnTo>
                        <a:pt x="456" y="36"/>
                      </a:lnTo>
                      <a:lnTo>
                        <a:pt x="402" y="24"/>
                      </a:lnTo>
                      <a:lnTo>
                        <a:pt x="348" y="12"/>
                      </a:lnTo>
                      <a:lnTo>
                        <a:pt x="294" y="6"/>
                      </a:lnTo>
                      <a:lnTo>
                        <a:pt x="246" y="0"/>
                      </a:lnTo>
                      <a:lnTo>
                        <a:pt x="222" y="0"/>
                      </a:lnTo>
                      <a:lnTo>
                        <a:pt x="204" y="6"/>
                      </a:lnTo>
                      <a:lnTo>
                        <a:pt x="186" y="6"/>
                      </a:lnTo>
                      <a:lnTo>
                        <a:pt x="174" y="12"/>
                      </a:lnTo>
                      <a:lnTo>
                        <a:pt x="156" y="18"/>
                      </a:lnTo>
                      <a:lnTo>
                        <a:pt x="144" y="24"/>
                      </a:lnTo>
                      <a:lnTo>
                        <a:pt x="120" y="42"/>
                      </a:lnTo>
                      <a:lnTo>
                        <a:pt x="102" y="54"/>
                      </a:lnTo>
                      <a:lnTo>
                        <a:pt x="90" y="54"/>
                      </a:lnTo>
                      <a:lnTo>
                        <a:pt x="72" y="60"/>
                      </a:lnTo>
                      <a:lnTo>
                        <a:pt x="60" y="66"/>
                      </a:lnTo>
                      <a:lnTo>
                        <a:pt x="42" y="66"/>
                      </a:lnTo>
                      <a:lnTo>
                        <a:pt x="24" y="60"/>
                      </a:lnTo>
                      <a:lnTo>
                        <a:pt x="0" y="60"/>
                      </a:lnTo>
                      <a:lnTo>
                        <a:pt x="6" y="72"/>
                      </a:lnTo>
                      <a:lnTo>
                        <a:pt x="30" y="84"/>
                      </a:lnTo>
                      <a:lnTo>
                        <a:pt x="48" y="90"/>
                      </a:lnTo>
                      <a:lnTo>
                        <a:pt x="66" y="90"/>
                      </a:lnTo>
                      <a:lnTo>
                        <a:pt x="84" y="90"/>
                      </a:lnTo>
                      <a:lnTo>
                        <a:pt x="102" y="90"/>
                      </a:lnTo>
                      <a:lnTo>
                        <a:pt x="126" y="90"/>
                      </a:lnTo>
                      <a:lnTo>
                        <a:pt x="144" y="90"/>
                      </a:lnTo>
                      <a:lnTo>
                        <a:pt x="168" y="90"/>
                      </a:lnTo>
                      <a:lnTo>
                        <a:pt x="192" y="90"/>
                      </a:lnTo>
                      <a:lnTo>
                        <a:pt x="216" y="90"/>
                      </a:lnTo>
                      <a:lnTo>
                        <a:pt x="246" y="96"/>
                      </a:lnTo>
                      <a:lnTo>
                        <a:pt x="264" y="102"/>
                      </a:lnTo>
                      <a:lnTo>
                        <a:pt x="288" y="108"/>
                      </a:lnTo>
                      <a:lnTo>
                        <a:pt x="312" y="120"/>
                      </a:lnTo>
                      <a:lnTo>
                        <a:pt x="252" y="120"/>
                      </a:lnTo>
                      <a:lnTo>
                        <a:pt x="210" y="126"/>
                      </a:lnTo>
                      <a:lnTo>
                        <a:pt x="186" y="132"/>
                      </a:lnTo>
                      <a:lnTo>
                        <a:pt x="162" y="138"/>
                      </a:lnTo>
                      <a:lnTo>
                        <a:pt x="144" y="138"/>
                      </a:lnTo>
                      <a:lnTo>
                        <a:pt x="126" y="138"/>
                      </a:lnTo>
                      <a:lnTo>
                        <a:pt x="102" y="138"/>
                      </a:lnTo>
                      <a:lnTo>
                        <a:pt x="66" y="126"/>
                      </a:lnTo>
                      <a:lnTo>
                        <a:pt x="78" y="138"/>
                      </a:lnTo>
                      <a:lnTo>
                        <a:pt x="90" y="150"/>
                      </a:lnTo>
                      <a:lnTo>
                        <a:pt x="102" y="162"/>
                      </a:lnTo>
                      <a:lnTo>
                        <a:pt x="456" y="210"/>
                      </a:lnTo>
                      <a:lnTo>
                        <a:pt x="510" y="210"/>
                      </a:lnTo>
                      <a:lnTo>
                        <a:pt x="534" y="210"/>
                      </a:lnTo>
                      <a:lnTo>
                        <a:pt x="552" y="210"/>
                      </a:lnTo>
                      <a:lnTo>
                        <a:pt x="576" y="216"/>
                      </a:lnTo>
                      <a:lnTo>
                        <a:pt x="600" y="222"/>
                      </a:lnTo>
                      <a:lnTo>
                        <a:pt x="624" y="234"/>
                      </a:lnTo>
                      <a:lnTo>
                        <a:pt x="648" y="240"/>
                      </a:lnTo>
                      <a:lnTo>
                        <a:pt x="672" y="258"/>
                      </a:lnTo>
                      <a:lnTo>
                        <a:pt x="696" y="264"/>
                      </a:lnTo>
                      <a:lnTo>
                        <a:pt x="720" y="276"/>
                      </a:lnTo>
                      <a:lnTo>
                        <a:pt x="738" y="288"/>
                      </a:lnTo>
                      <a:lnTo>
                        <a:pt x="762" y="294"/>
                      </a:lnTo>
                      <a:lnTo>
                        <a:pt x="792" y="300"/>
                      </a:lnTo>
                      <a:lnTo>
                        <a:pt x="816" y="300"/>
                      </a:lnTo>
                      <a:lnTo>
                        <a:pt x="840" y="300"/>
                      </a:lnTo>
                      <a:lnTo>
                        <a:pt x="870" y="294"/>
                      </a:lnTo>
                      <a:lnTo>
                        <a:pt x="894" y="294"/>
                      </a:lnTo>
                      <a:lnTo>
                        <a:pt x="924" y="288"/>
                      </a:lnTo>
                      <a:lnTo>
                        <a:pt x="948" y="282"/>
                      </a:lnTo>
                      <a:lnTo>
                        <a:pt x="978" y="276"/>
                      </a:lnTo>
                      <a:lnTo>
                        <a:pt x="1008" y="270"/>
                      </a:lnTo>
                      <a:lnTo>
                        <a:pt x="1032" y="264"/>
                      </a:lnTo>
                      <a:lnTo>
                        <a:pt x="1056" y="264"/>
                      </a:lnTo>
                      <a:lnTo>
                        <a:pt x="1080" y="264"/>
                      </a:lnTo>
                      <a:lnTo>
                        <a:pt x="1110" y="264"/>
                      </a:lnTo>
                      <a:lnTo>
                        <a:pt x="1134" y="270"/>
                      </a:lnTo>
                      <a:lnTo>
                        <a:pt x="1158" y="276"/>
                      </a:lnTo>
                      <a:lnTo>
                        <a:pt x="1188" y="288"/>
                      </a:lnTo>
                      <a:lnTo>
                        <a:pt x="1212" y="306"/>
                      </a:lnTo>
                      <a:lnTo>
                        <a:pt x="1236" y="318"/>
                      </a:lnTo>
                      <a:lnTo>
                        <a:pt x="1260" y="336"/>
                      </a:lnTo>
                      <a:lnTo>
                        <a:pt x="1290" y="348"/>
                      </a:lnTo>
                      <a:lnTo>
                        <a:pt x="1308" y="360"/>
                      </a:lnTo>
                      <a:lnTo>
                        <a:pt x="1332" y="378"/>
                      </a:lnTo>
                      <a:lnTo>
                        <a:pt x="1356" y="390"/>
                      </a:lnTo>
                      <a:lnTo>
                        <a:pt x="1380" y="402"/>
                      </a:lnTo>
                      <a:lnTo>
                        <a:pt x="1404" y="408"/>
                      </a:lnTo>
                      <a:lnTo>
                        <a:pt x="1428" y="414"/>
                      </a:lnTo>
                      <a:lnTo>
                        <a:pt x="1458" y="420"/>
                      </a:lnTo>
                      <a:lnTo>
                        <a:pt x="1482" y="420"/>
                      </a:lnTo>
                      <a:lnTo>
                        <a:pt x="1512" y="414"/>
                      </a:lnTo>
                      <a:lnTo>
                        <a:pt x="1548" y="408"/>
                      </a:lnTo>
                      <a:lnTo>
                        <a:pt x="1584" y="390"/>
                      </a:lnTo>
                      <a:lnTo>
                        <a:pt x="1608" y="378"/>
                      </a:lnTo>
                      <a:lnTo>
                        <a:pt x="1638" y="360"/>
                      </a:lnTo>
                      <a:lnTo>
                        <a:pt x="1662" y="336"/>
                      </a:lnTo>
                      <a:lnTo>
                        <a:pt x="1686" y="312"/>
                      </a:lnTo>
                      <a:lnTo>
                        <a:pt x="1716" y="336"/>
                      </a:lnTo>
                      <a:lnTo>
                        <a:pt x="1740" y="354"/>
                      </a:lnTo>
                      <a:lnTo>
                        <a:pt x="1794" y="378"/>
                      </a:lnTo>
                      <a:lnTo>
                        <a:pt x="1944" y="414"/>
                      </a:lnTo>
                      <a:lnTo>
                        <a:pt x="2112" y="378"/>
                      </a:lnTo>
                      <a:lnTo>
                        <a:pt x="2166" y="372"/>
                      </a:lnTo>
                      <a:lnTo>
                        <a:pt x="2202" y="354"/>
                      </a:lnTo>
                      <a:lnTo>
                        <a:pt x="2226" y="384"/>
                      </a:lnTo>
                      <a:lnTo>
                        <a:pt x="2256" y="396"/>
                      </a:lnTo>
                      <a:lnTo>
                        <a:pt x="2286" y="408"/>
                      </a:lnTo>
                      <a:lnTo>
                        <a:pt x="2316" y="420"/>
                      </a:lnTo>
                      <a:lnTo>
                        <a:pt x="2346" y="420"/>
                      </a:lnTo>
                      <a:lnTo>
                        <a:pt x="2376" y="420"/>
                      </a:lnTo>
                      <a:lnTo>
                        <a:pt x="2412" y="420"/>
                      </a:lnTo>
                      <a:lnTo>
                        <a:pt x="2442" y="414"/>
                      </a:lnTo>
                      <a:lnTo>
                        <a:pt x="2472" y="414"/>
                      </a:lnTo>
                      <a:lnTo>
                        <a:pt x="2508" y="408"/>
                      </a:lnTo>
                      <a:lnTo>
                        <a:pt x="2544" y="402"/>
                      </a:lnTo>
                      <a:lnTo>
                        <a:pt x="2574" y="402"/>
                      </a:lnTo>
                      <a:lnTo>
                        <a:pt x="2604" y="402"/>
                      </a:lnTo>
                      <a:lnTo>
                        <a:pt x="2640" y="402"/>
                      </a:lnTo>
                      <a:lnTo>
                        <a:pt x="2670" y="408"/>
                      </a:lnTo>
                      <a:lnTo>
                        <a:pt x="2700" y="420"/>
                      </a:lnTo>
                      <a:lnTo>
                        <a:pt x="2718" y="432"/>
                      </a:lnTo>
                      <a:lnTo>
                        <a:pt x="2736" y="444"/>
                      </a:lnTo>
                      <a:lnTo>
                        <a:pt x="2754" y="456"/>
                      </a:lnTo>
                      <a:lnTo>
                        <a:pt x="2772" y="480"/>
                      </a:lnTo>
                      <a:lnTo>
                        <a:pt x="2778" y="498"/>
                      </a:lnTo>
                      <a:lnTo>
                        <a:pt x="2784" y="522"/>
                      </a:lnTo>
                      <a:lnTo>
                        <a:pt x="2784" y="546"/>
                      </a:lnTo>
                      <a:lnTo>
                        <a:pt x="2778" y="564"/>
                      </a:lnTo>
                      <a:close/>
                    </a:path>
                  </a:pathLst>
                </a:custGeom>
                <a:solidFill>
                  <a:srgbClr val="FFFFFF">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0" name="Freeform 6"/>
                <p:cNvSpPr>
                  <a:spLocks/>
                </p:cNvSpPr>
                <p:nvPr/>
              </p:nvSpPr>
              <p:spPr bwMode="auto">
                <a:xfrm>
                  <a:off x="2103" y="1545"/>
                  <a:ext cx="1260" cy="402"/>
                </a:xfrm>
                <a:custGeom>
                  <a:avLst/>
                  <a:gdLst>
                    <a:gd name="T0" fmla="*/ 1248 w 1260"/>
                    <a:gd name="T1" fmla="*/ 378 h 402"/>
                    <a:gd name="T2" fmla="*/ 1230 w 1260"/>
                    <a:gd name="T3" fmla="*/ 348 h 402"/>
                    <a:gd name="T4" fmla="*/ 1188 w 1260"/>
                    <a:gd name="T5" fmla="*/ 306 h 402"/>
                    <a:gd name="T6" fmla="*/ 1140 w 1260"/>
                    <a:gd name="T7" fmla="*/ 270 h 402"/>
                    <a:gd name="T8" fmla="*/ 1098 w 1260"/>
                    <a:gd name="T9" fmla="*/ 240 h 402"/>
                    <a:gd name="T10" fmla="*/ 1056 w 1260"/>
                    <a:gd name="T11" fmla="*/ 216 h 402"/>
                    <a:gd name="T12" fmla="*/ 996 w 1260"/>
                    <a:gd name="T13" fmla="*/ 168 h 402"/>
                    <a:gd name="T14" fmla="*/ 942 w 1260"/>
                    <a:gd name="T15" fmla="*/ 114 h 402"/>
                    <a:gd name="T16" fmla="*/ 882 w 1260"/>
                    <a:gd name="T17" fmla="*/ 72 h 402"/>
                    <a:gd name="T18" fmla="*/ 816 w 1260"/>
                    <a:gd name="T19" fmla="*/ 42 h 402"/>
                    <a:gd name="T20" fmla="*/ 750 w 1260"/>
                    <a:gd name="T21" fmla="*/ 24 h 402"/>
                    <a:gd name="T22" fmla="*/ 642 w 1260"/>
                    <a:gd name="T23" fmla="*/ 12 h 402"/>
                    <a:gd name="T24" fmla="*/ 564 w 1260"/>
                    <a:gd name="T25" fmla="*/ 18 h 402"/>
                    <a:gd name="T26" fmla="*/ 498 w 1260"/>
                    <a:gd name="T27" fmla="*/ 30 h 402"/>
                    <a:gd name="T28" fmla="*/ 462 w 1260"/>
                    <a:gd name="T29" fmla="*/ 30 h 402"/>
                    <a:gd name="T30" fmla="*/ 432 w 1260"/>
                    <a:gd name="T31" fmla="*/ 24 h 402"/>
                    <a:gd name="T32" fmla="*/ 396 w 1260"/>
                    <a:gd name="T33" fmla="*/ 24 h 402"/>
                    <a:gd name="T34" fmla="*/ 366 w 1260"/>
                    <a:gd name="T35" fmla="*/ 18 h 402"/>
                    <a:gd name="T36" fmla="*/ 336 w 1260"/>
                    <a:gd name="T37" fmla="*/ 12 h 402"/>
                    <a:gd name="T38" fmla="*/ 300 w 1260"/>
                    <a:gd name="T39" fmla="*/ 6 h 402"/>
                    <a:gd name="T40" fmla="*/ 270 w 1260"/>
                    <a:gd name="T41" fmla="*/ 6 h 402"/>
                    <a:gd name="T42" fmla="*/ 240 w 1260"/>
                    <a:gd name="T43" fmla="*/ 0 h 402"/>
                    <a:gd name="T44" fmla="*/ 210 w 1260"/>
                    <a:gd name="T45" fmla="*/ 0 h 402"/>
                    <a:gd name="T46" fmla="*/ 174 w 1260"/>
                    <a:gd name="T47" fmla="*/ 0 h 402"/>
                    <a:gd name="T48" fmla="*/ 144 w 1260"/>
                    <a:gd name="T49" fmla="*/ 0 h 402"/>
                    <a:gd name="T50" fmla="*/ 108 w 1260"/>
                    <a:gd name="T51" fmla="*/ 6 h 402"/>
                    <a:gd name="T52" fmla="*/ 72 w 1260"/>
                    <a:gd name="T53" fmla="*/ 12 h 402"/>
                    <a:gd name="T54" fmla="*/ 36 w 1260"/>
                    <a:gd name="T55" fmla="*/ 30 h 402"/>
                    <a:gd name="T56" fmla="*/ 6 w 1260"/>
                    <a:gd name="T57" fmla="*/ 72 h 402"/>
                    <a:gd name="T58" fmla="*/ 6 w 1260"/>
                    <a:gd name="T59" fmla="*/ 102 h 402"/>
                    <a:gd name="T60" fmla="*/ 42 w 1260"/>
                    <a:gd name="T61" fmla="*/ 138 h 402"/>
                    <a:gd name="T62" fmla="*/ 72 w 1260"/>
                    <a:gd name="T63" fmla="*/ 150 h 402"/>
                    <a:gd name="T64" fmla="*/ 108 w 1260"/>
                    <a:gd name="T65" fmla="*/ 156 h 402"/>
                    <a:gd name="T66" fmla="*/ 144 w 1260"/>
                    <a:gd name="T67" fmla="*/ 162 h 402"/>
                    <a:gd name="T68" fmla="*/ 180 w 1260"/>
                    <a:gd name="T69" fmla="*/ 162 h 402"/>
                    <a:gd name="T70" fmla="*/ 216 w 1260"/>
                    <a:gd name="T71" fmla="*/ 162 h 402"/>
                    <a:gd name="T72" fmla="*/ 252 w 1260"/>
                    <a:gd name="T73" fmla="*/ 156 h 402"/>
                    <a:gd name="T74" fmla="*/ 294 w 1260"/>
                    <a:gd name="T75" fmla="*/ 150 h 402"/>
                    <a:gd name="T76" fmla="*/ 330 w 1260"/>
                    <a:gd name="T77" fmla="*/ 144 h 402"/>
                    <a:gd name="T78" fmla="*/ 366 w 1260"/>
                    <a:gd name="T79" fmla="*/ 138 h 402"/>
                    <a:gd name="T80" fmla="*/ 402 w 1260"/>
                    <a:gd name="T81" fmla="*/ 132 h 402"/>
                    <a:gd name="T82" fmla="*/ 456 w 1260"/>
                    <a:gd name="T83" fmla="*/ 126 h 402"/>
                    <a:gd name="T84" fmla="*/ 528 w 1260"/>
                    <a:gd name="T85" fmla="*/ 120 h 402"/>
                    <a:gd name="T86" fmla="*/ 588 w 1260"/>
                    <a:gd name="T87" fmla="*/ 126 h 402"/>
                    <a:gd name="T88" fmla="*/ 654 w 1260"/>
                    <a:gd name="T89" fmla="*/ 150 h 402"/>
                    <a:gd name="T90" fmla="*/ 726 w 1260"/>
                    <a:gd name="T91" fmla="*/ 168 h 402"/>
                    <a:gd name="T92" fmla="*/ 810 w 1260"/>
                    <a:gd name="T93" fmla="*/ 192 h 402"/>
                    <a:gd name="T94" fmla="*/ 894 w 1260"/>
                    <a:gd name="T95" fmla="*/ 216 h 402"/>
                    <a:gd name="T96" fmla="*/ 972 w 1260"/>
                    <a:gd name="T97" fmla="*/ 240 h 402"/>
                    <a:gd name="T98" fmla="*/ 1050 w 1260"/>
                    <a:gd name="T99" fmla="*/ 270 h 402"/>
                    <a:gd name="T100" fmla="*/ 1116 w 1260"/>
                    <a:gd name="T101" fmla="*/ 312 h 402"/>
                    <a:gd name="T102" fmla="*/ 1170 w 1260"/>
                    <a:gd name="T103" fmla="*/ 366 h 402"/>
                    <a:gd name="T104" fmla="*/ 1260 w 1260"/>
                    <a:gd name="T105" fmla="*/ 402 h 4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0"/>
                    <a:gd name="T160" fmla="*/ 0 h 402"/>
                    <a:gd name="T161" fmla="*/ 1260 w 1260"/>
                    <a:gd name="T162" fmla="*/ 402 h 4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0" h="402">
                      <a:moveTo>
                        <a:pt x="1260" y="402"/>
                      </a:moveTo>
                      <a:lnTo>
                        <a:pt x="1248" y="378"/>
                      </a:lnTo>
                      <a:lnTo>
                        <a:pt x="1236" y="360"/>
                      </a:lnTo>
                      <a:lnTo>
                        <a:pt x="1230" y="348"/>
                      </a:lnTo>
                      <a:lnTo>
                        <a:pt x="1212" y="330"/>
                      </a:lnTo>
                      <a:lnTo>
                        <a:pt x="1188" y="306"/>
                      </a:lnTo>
                      <a:lnTo>
                        <a:pt x="1164" y="288"/>
                      </a:lnTo>
                      <a:lnTo>
                        <a:pt x="1140" y="270"/>
                      </a:lnTo>
                      <a:lnTo>
                        <a:pt x="1116" y="252"/>
                      </a:lnTo>
                      <a:lnTo>
                        <a:pt x="1098" y="240"/>
                      </a:lnTo>
                      <a:lnTo>
                        <a:pt x="1086" y="234"/>
                      </a:lnTo>
                      <a:lnTo>
                        <a:pt x="1056" y="216"/>
                      </a:lnTo>
                      <a:lnTo>
                        <a:pt x="1026" y="192"/>
                      </a:lnTo>
                      <a:lnTo>
                        <a:pt x="996" y="168"/>
                      </a:lnTo>
                      <a:lnTo>
                        <a:pt x="966" y="144"/>
                      </a:lnTo>
                      <a:lnTo>
                        <a:pt x="942" y="114"/>
                      </a:lnTo>
                      <a:lnTo>
                        <a:pt x="912" y="90"/>
                      </a:lnTo>
                      <a:lnTo>
                        <a:pt x="882" y="72"/>
                      </a:lnTo>
                      <a:lnTo>
                        <a:pt x="852" y="54"/>
                      </a:lnTo>
                      <a:lnTo>
                        <a:pt x="816" y="42"/>
                      </a:lnTo>
                      <a:lnTo>
                        <a:pt x="786" y="30"/>
                      </a:lnTo>
                      <a:lnTo>
                        <a:pt x="750" y="24"/>
                      </a:lnTo>
                      <a:lnTo>
                        <a:pt x="678" y="12"/>
                      </a:lnTo>
                      <a:lnTo>
                        <a:pt x="642" y="12"/>
                      </a:lnTo>
                      <a:lnTo>
                        <a:pt x="600" y="12"/>
                      </a:lnTo>
                      <a:lnTo>
                        <a:pt x="564" y="18"/>
                      </a:lnTo>
                      <a:lnTo>
                        <a:pt x="528" y="24"/>
                      </a:lnTo>
                      <a:lnTo>
                        <a:pt x="498" y="30"/>
                      </a:lnTo>
                      <a:lnTo>
                        <a:pt x="480" y="30"/>
                      </a:lnTo>
                      <a:lnTo>
                        <a:pt x="462" y="30"/>
                      </a:lnTo>
                      <a:lnTo>
                        <a:pt x="450" y="30"/>
                      </a:lnTo>
                      <a:lnTo>
                        <a:pt x="432" y="24"/>
                      </a:lnTo>
                      <a:lnTo>
                        <a:pt x="414" y="24"/>
                      </a:lnTo>
                      <a:lnTo>
                        <a:pt x="396" y="24"/>
                      </a:lnTo>
                      <a:lnTo>
                        <a:pt x="384" y="24"/>
                      </a:lnTo>
                      <a:lnTo>
                        <a:pt x="366" y="18"/>
                      </a:lnTo>
                      <a:lnTo>
                        <a:pt x="348" y="18"/>
                      </a:lnTo>
                      <a:lnTo>
                        <a:pt x="336" y="12"/>
                      </a:lnTo>
                      <a:lnTo>
                        <a:pt x="318" y="12"/>
                      </a:lnTo>
                      <a:lnTo>
                        <a:pt x="300" y="6"/>
                      </a:lnTo>
                      <a:lnTo>
                        <a:pt x="288" y="6"/>
                      </a:lnTo>
                      <a:lnTo>
                        <a:pt x="270" y="6"/>
                      </a:lnTo>
                      <a:lnTo>
                        <a:pt x="252" y="0"/>
                      </a:lnTo>
                      <a:lnTo>
                        <a:pt x="240" y="0"/>
                      </a:lnTo>
                      <a:lnTo>
                        <a:pt x="222" y="0"/>
                      </a:lnTo>
                      <a:lnTo>
                        <a:pt x="210" y="0"/>
                      </a:lnTo>
                      <a:lnTo>
                        <a:pt x="192" y="0"/>
                      </a:lnTo>
                      <a:lnTo>
                        <a:pt x="174" y="0"/>
                      </a:lnTo>
                      <a:lnTo>
                        <a:pt x="156" y="0"/>
                      </a:lnTo>
                      <a:lnTo>
                        <a:pt x="144" y="0"/>
                      </a:lnTo>
                      <a:lnTo>
                        <a:pt x="126" y="6"/>
                      </a:lnTo>
                      <a:lnTo>
                        <a:pt x="108" y="6"/>
                      </a:lnTo>
                      <a:lnTo>
                        <a:pt x="90" y="12"/>
                      </a:lnTo>
                      <a:lnTo>
                        <a:pt x="72" y="12"/>
                      </a:lnTo>
                      <a:lnTo>
                        <a:pt x="60" y="18"/>
                      </a:lnTo>
                      <a:lnTo>
                        <a:pt x="36" y="30"/>
                      </a:lnTo>
                      <a:lnTo>
                        <a:pt x="18" y="54"/>
                      </a:lnTo>
                      <a:lnTo>
                        <a:pt x="6" y="72"/>
                      </a:lnTo>
                      <a:lnTo>
                        <a:pt x="0" y="90"/>
                      </a:lnTo>
                      <a:lnTo>
                        <a:pt x="6" y="102"/>
                      </a:lnTo>
                      <a:lnTo>
                        <a:pt x="24" y="120"/>
                      </a:lnTo>
                      <a:lnTo>
                        <a:pt x="42" y="138"/>
                      </a:lnTo>
                      <a:lnTo>
                        <a:pt x="54" y="144"/>
                      </a:lnTo>
                      <a:lnTo>
                        <a:pt x="72" y="150"/>
                      </a:lnTo>
                      <a:lnTo>
                        <a:pt x="90" y="156"/>
                      </a:lnTo>
                      <a:lnTo>
                        <a:pt x="108" y="156"/>
                      </a:lnTo>
                      <a:lnTo>
                        <a:pt x="126" y="162"/>
                      </a:lnTo>
                      <a:lnTo>
                        <a:pt x="144" y="162"/>
                      </a:lnTo>
                      <a:lnTo>
                        <a:pt x="162" y="162"/>
                      </a:lnTo>
                      <a:lnTo>
                        <a:pt x="180" y="162"/>
                      </a:lnTo>
                      <a:lnTo>
                        <a:pt x="198" y="162"/>
                      </a:lnTo>
                      <a:lnTo>
                        <a:pt x="216" y="162"/>
                      </a:lnTo>
                      <a:lnTo>
                        <a:pt x="234" y="162"/>
                      </a:lnTo>
                      <a:lnTo>
                        <a:pt x="252" y="156"/>
                      </a:lnTo>
                      <a:lnTo>
                        <a:pt x="270" y="156"/>
                      </a:lnTo>
                      <a:lnTo>
                        <a:pt x="294" y="150"/>
                      </a:lnTo>
                      <a:lnTo>
                        <a:pt x="312" y="150"/>
                      </a:lnTo>
                      <a:lnTo>
                        <a:pt x="330" y="144"/>
                      </a:lnTo>
                      <a:lnTo>
                        <a:pt x="348" y="144"/>
                      </a:lnTo>
                      <a:lnTo>
                        <a:pt x="366" y="138"/>
                      </a:lnTo>
                      <a:lnTo>
                        <a:pt x="384" y="132"/>
                      </a:lnTo>
                      <a:lnTo>
                        <a:pt x="402" y="132"/>
                      </a:lnTo>
                      <a:lnTo>
                        <a:pt x="420" y="126"/>
                      </a:lnTo>
                      <a:lnTo>
                        <a:pt x="456" y="126"/>
                      </a:lnTo>
                      <a:lnTo>
                        <a:pt x="492" y="120"/>
                      </a:lnTo>
                      <a:lnTo>
                        <a:pt x="528" y="120"/>
                      </a:lnTo>
                      <a:lnTo>
                        <a:pt x="558" y="120"/>
                      </a:lnTo>
                      <a:lnTo>
                        <a:pt x="588" y="126"/>
                      </a:lnTo>
                      <a:lnTo>
                        <a:pt x="618" y="132"/>
                      </a:lnTo>
                      <a:lnTo>
                        <a:pt x="654" y="150"/>
                      </a:lnTo>
                      <a:lnTo>
                        <a:pt x="690" y="156"/>
                      </a:lnTo>
                      <a:lnTo>
                        <a:pt x="726" y="168"/>
                      </a:lnTo>
                      <a:lnTo>
                        <a:pt x="768" y="180"/>
                      </a:lnTo>
                      <a:lnTo>
                        <a:pt x="810" y="192"/>
                      </a:lnTo>
                      <a:lnTo>
                        <a:pt x="852" y="204"/>
                      </a:lnTo>
                      <a:lnTo>
                        <a:pt x="894" y="216"/>
                      </a:lnTo>
                      <a:lnTo>
                        <a:pt x="936" y="228"/>
                      </a:lnTo>
                      <a:lnTo>
                        <a:pt x="972" y="240"/>
                      </a:lnTo>
                      <a:lnTo>
                        <a:pt x="1014" y="258"/>
                      </a:lnTo>
                      <a:lnTo>
                        <a:pt x="1050" y="270"/>
                      </a:lnTo>
                      <a:lnTo>
                        <a:pt x="1086" y="294"/>
                      </a:lnTo>
                      <a:lnTo>
                        <a:pt x="1116" y="312"/>
                      </a:lnTo>
                      <a:lnTo>
                        <a:pt x="1146" y="342"/>
                      </a:lnTo>
                      <a:lnTo>
                        <a:pt x="1170" y="366"/>
                      </a:lnTo>
                      <a:lnTo>
                        <a:pt x="1188" y="396"/>
                      </a:lnTo>
                      <a:lnTo>
                        <a:pt x="1260" y="402"/>
                      </a:lnTo>
                      <a:close/>
                    </a:path>
                  </a:pathLst>
                </a:custGeom>
                <a:solidFill>
                  <a:srgbClr val="FFFFFF">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1" name="Freeform 7"/>
                <p:cNvSpPr>
                  <a:spLocks/>
                </p:cNvSpPr>
                <p:nvPr/>
              </p:nvSpPr>
              <p:spPr bwMode="auto">
                <a:xfrm>
                  <a:off x="1767" y="1557"/>
                  <a:ext cx="1428" cy="420"/>
                </a:xfrm>
                <a:custGeom>
                  <a:avLst/>
                  <a:gdLst>
                    <a:gd name="T0" fmla="*/ 1428 w 1428"/>
                    <a:gd name="T1" fmla="*/ 396 h 420"/>
                    <a:gd name="T2" fmla="*/ 1422 w 1428"/>
                    <a:gd name="T3" fmla="*/ 348 h 420"/>
                    <a:gd name="T4" fmla="*/ 1386 w 1428"/>
                    <a:gd name="T5" fmla="*/ 312 h 420"/>
                    <a:gd name="T6" fmla="*/ 1338 w 1428"/>
                    <a:gd name="T7" fmla="*/ 276 h 420"/>
                    <a:gd name="T8" fmla="*/ 1296 w 1428"/>
                    <a:gd name="T9" fmla="*/ 252 h 420"/>
                    <a:gd name="T10" fmla="*/ 1248 w 1428"/>
                    <a:gd name="T11" fmla="*/ 228 h 420"/>
                    <a:gd name="T12" fmla="*/ 1206 w 1428"/>
                    <a:gd name="T13" fmla="*/ 204 h 420"/>
                    <a:gd name="T14" fmla="*/ 1164 w 1428"/>
                    <a:gd name="T15" fmla="*/ 186 h 420"/>
                    <a:gd name="T16" fmla="*/ 1092 w 1428"/>
                    <a:gd name="T17" fmla="*/ 162 h 420"/>
                    <a:gd name="T18" fmla="*/ 1002 w 1428"/>
                    <a:gd name="T19" fmla="*/ 144 h 420"/>
                    <a:gd name="T20" fmla="*/ 912 w 1428"/>
                    <a:gd name="T21" fmla="*/ 120 h 420"/>
                    <a:gd name="T22" fmla="*/ 822 w 1428"/>
                    <a:gd name="T23" fmla="*/ 96 h 420"/>
                    <a:gd name="T24" fmla="*/ 738 w 1428"/>
                    <a:gd name="T25" fmla="*/ 66 h 420"/>
                    <a:gd name="T26" fmla="*/ 672 w 1428"/>
                    <a:gd name="T27" fmla="*/ 60 h 420"/>
                    <a:gd name="T28" fmla="*/ 624 w 1428"/>
                    <a:gd name="T29" fmla="*/ 60 h 420"/>
                    <a:gd name="T30" fmla="*/ 576 w 1428"/>
                    <a:gd name="T31" fmla="*/ 66 h 420"/>
                    <a:gd name="T32" fmla="*/ 528 w 1428"/>
                    <a:gd name="T33" fmla="*/ 66 h 420"/>
                    <a:gd name="T34" fmla="*/ 486 w 1428"/>
                    <a:gd name="T35" fmla="*/ 66 h 420"/>
                    <a:gd name="T36" fmla="*/ 438 w 1428"/>
                    <a:gd name="T37" fmla="*/ 66 h 420"/>
                    <a:gd name="T38" fmla="*/ 396 w 1428"/>
                    <a:gd name="T39" fmla="*/ 54 h 420"/>
                    <a:gd name="T40" fmla="*/ 342 w 1428"/>
                    <a:gd name="T41" fmla="*/ 42 h 420"/>
                    <a:gd name="T42" fmla="*/ 288 w 1428"/>
                    <a:gd name="T43" fmla="*/ 24 h 420"/>
                    <a:gd name="T44" fmla="*/ 234 w 1428"/>
                    <a:gd name="T45" fmla="*/ 12 h 420"/>
                    <a:gd name="T46" fmla="*/ 180 w 1428"/>
                    <a:gd name="T47" fmla="*/ 6 h 420"/>
                    <a:gd name="T48" fmla="*/ 120 w 1428"/>
                    <a:gd name="T49" fmla="*/ 6 h 420"/>
                    <a:gd name="T50" fmla="*/ 72 w 1428"/>
                    <a:gd name="T51" fmla="*/ 18 h 420"/>
                    <a:gd name="T52" fmla="*/ 24 w 1428"/>
                    <a:gd name="T53" fmla="*/ 42 h 420"/>
                    <a:gd name="T54" fmla="*/ 18 w 1428"/>
                    <a:gd name="T55" fmla="*/ 60 h 420"/>
                    <a:gd name="T56" fmla="*/ 54 w 1428"/>
                    <a:gd name="T57" fmla="*/ 66 h 420"/>
                    <a:gd name="T58" fmla="*/ 90 w 1428"/>
                    <a:gd name="T59" fmla="*/ 72 h 420"/>
                    <a:gd name="T60" fmla="*/ 120 w 1428"/>
                    <a:gd name="T61" fmla="*/ 78 h 420"/>
                    <a:gd name="T62" fmla="*/ 150 w 1428"/>
                    <a:gd name="T63" fmla="*/ 90 h 420"/>
                    <a:gd name="T64" fmla="*/ 192 w 1428"/>
                    <a:gd name="T65" fmla="*/ 108 h 420"/>
                    <a:gd name="T66" fmla="*/ 258 w 1428"/>
                    <a:gd name="T67" fmla="*/ 132 h 420"/>
                    <a:gd name="T68" fmla="*/ 336 w 1428"/>
                    <a:gd name="T69" fmla="*/ 156 h 420"/>
                    <a:gd name="T70" fmla="*/ 420 w 1428"/>
                    <a:gd name="T71" fmla="*/ 168 h 420"/>
                    <a:gd name="T72" fmla="*/ 498 w 1428"/>
                    <a:gd name="T73" fmla="*/ 168 h 420"/>
                    <a:gd name="T74" fmla="*/ 582 w 1428"/>
                    <a:gd name="T75" fmla="*/ 168 h 420"/>
                    <a:gd name="T76" fmla="*/ 666 w 1428"/>
                    <a:gd name="T77" fmla="*/ 168 h 420"/>
                    <a:gd name="T78" fmla="*/ 744 w 1428"/>
                    <a:gd name="T79" fmla="*/ 168 h 420"/>
                    <a:gd name="T80" fmla="*/ 822 w 1428"/>
                    <a:gd name="T81" fmla="*/ 180 h 420"/>
                    <a:gd name="T82" fmla="*/ 906 w 1428"/>
                    <a:gd name="T83" fmla="*/ 204 h 420"/>
                    <a:gd name="T84" fmla="*/ 948 w 1428"/>
                    <a:gd name="T85" fmla="*/ 210 h 420"/>
                    <a:gd name="T86" fmla="*/ 990 w 1428"/>
                    <a:gd name="T87" fmla="*/ 210 h 420"/>
                    <a:gd name="T88" fmla="*/ 1062 w 1428"/>
                    <a:gd name="T89" fmla="*/ 210 h 420"/>
                    <a:gd name="T90" fmla="*/ 1164 w 1428"/>
                    <a:gd name="T91" fmla="*/ 240 h 420"/>
                    <a:gd name="T92" fmla="*/ 1266 w 1428"/>
                    <a:gd name="T93" fmla="*/ 294 h 420"/>
                    <a:gd name="T94" fmla="*/ 1326 w 1428"/>
                    <a:gd name="T95" fmla="*/ 336 h 420"/>
                    <a:gd name="T96" fmla="*/ 1374 w 1428"/>
                    <a:gd name="T97" fmla="*/ 384 h 420"/>
                    <a:gd name="T98" fmla="*/ 1422 w 1428"/>
                    <a:gd name="T99" fmla="*/ 420 h 4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8"/>
                    <a:gd name="T151" fmla="*/ 0 h 420"/>
                    <a:gd name="T152" fmla="*/ 1428 w 1428"/>
                    <a:gd name="T153" fmla="*/ 420 h 4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8" h="420">
                      <a:moveTo>
                        <a:pt x="1422" y="420"/>
                      </a:moveTo>
                      <a:lnTo>
                        <a:pt x="1428" y="396"/>
                      </a:lnTo>
                      <a:lnTo>
                        <a:pt x="1428" y="372"/>
                      </a:lnTo>
                      <a:lnTo>
                        <a:pt x="1422" y="348"/>
                      </a:lnTo>
                      <a:lnTo>
                        <a:pt x="1404" y="330"/>
                      </a:lnTo>
                      <a:lnTo>
                        <a:pt x="1386" y="312"/>
                      </a:lnTo>
                      <a:lnTo>
                        <a:pt x="1362" y="294"/>
                      </a:lnTo>
                      <a:lnTo>
                        <a:pt x="1338" y="276"/>
                      </a:lnTo>
                      <a:lnTo>
                        <a:pt x="1314" y="264"/>
                      </a:lnTo>
                      <a:lnTo>
                        <a:pt x="1296" y="252"/>
                      </a:lnTo>
                      <a:lnTo>
                        <a:pt x="1272" y="240"/>
                      </a:lnTo>
                      <a:lnTo>
                        <a:pt x="1248" y="228"/>
                      </a:lnTo>
                      <a:lnTo>
                        <a:pt x="1224" y="216"/>
                      </a:lnTo>
                      <a:lnTo>
                        <a:pt x="1206" y="204"/>
                      </a:lnTo>
                      <a:lnTo>
                        <a:pt x="1182" y="192"/>
                      </a:lnTo>
                      <a:lnTo>
                        <a:pt x="1164" y="186"/>
                      </a:lnTo>
                      <a:lnTo>
                        <a:pt x="1140" y="180"/>
                      </a:lnTo>
                      <a:lnTo>
                        <a:pt x="1092" y="162"/>
                      </a:lnTo>
                      <a:lnTo>
                        <a:pt x="1050" y="150"/>
                      </a:lnTo>
                      <a:lnTo>
                        <a:pt x="1002" y="144"/>
                      </a:lnTo>
                      <a:lnTo>
                        <a:pt x="954" y="132"/>
                      </a:lnTo>
                      <a:lnTo>
                        <a:pt x="912" y="120"/>
                      </a:lnTo>
                      <a:lnTo>
                        <a:pt x="864" y="114"/>
                      </a:lnTo>
                      <a:lnTo>
                        <a:pt x="822" y="96"/>
                      </a:lnTo>
                      <a:lnTo>
                        <a:pt x="780" y="78"/>
                      </a:lnTo>
                      <a:lnTo>
                        <a:pt x="738" y="66"/>
                      </a:lnTo>
                      <a:lnTo>
                        <a:pt x="690" y="60"/>
                      </a:lnTo>
                      <a:lnTo>
                        <a:pt x="672" y="60"/>
                      </a:lnTo>
                      <a:lnTo>
                        <a:pt x="648" y="60"/>
                      </a:lnTo>
                      <a:lnTo>
                        <a:pt x="624" y="60"/>
                      </a:lnTo>
                      <a:lnTo>
                        <a:pt x="600" y="60"/>
                      </a:lnTo>
                      <a:lnTo>
                        <a:pt x="576" y="66"/>
                      </a:lnTo>
                      <a:lnTo>
                        <a:pt x="552" y="66"/>
                      </a:lnTo>
                      <a:lnTo>
                        <a:pt x="528" y="66"/>
                      </a:lnTo>
                      <a:lnTo>
                        <a:pt x="504" y="66"/>
                      </a:lnTo>
                      <a:lnTo>
                        <a:pt x="486" y="66"/>
                      </a:lnTo>
                      <a:lnTo>
                        <a:pt x="462" y="66"/>
                      </a:lnTo>
                      <a:lnTo>
                        <a:pt x="438" y="66"/>
                      </a:lnTo>
                      <a:lnTo>
                        <a:pt x="420" y="60"/>
                      </a:lnTo>
                      <a:lnTo>
                        <a:pt x="396" y="54"/>
                      </a:lnTo>
                      <a:lnTo>
                        <a:pt x="372" y="48"/>
                      </a:lnTo>
                      <a:lnTo>
                        <a:pt x="342" y="42"/>
                      </a:lnTo>
                      <a:lnTo>
                        <a:pt x="318" y="36"/>
                      </a:lnTo>
                      <a:lnTo>
                        <a:pt x="288" y="24"/>
                      </a:lnTo>
                      <a:lnTo>
                        <a:pt x="264" y="18"/>
                      </a:lnTo>
                      <a:lnTo>
                        <a:pt x="234" y="12"/>
                      </a:lnTo>
                      <a:lnTo>
                        <a:pt x="204" y="6"/>
                      </a:lnTo>
                      <a:lnTo>
                        <a:pt x="180" y="6"/>
                      </a:lnTo>
                      <a:lnTo>
                        <a:pt x="150" y="0"/>
                      </a:lnTo>
                      <a:lnTo>
                        <a:pt x="120" y="6"/>
                      </a:lnTo>
                      <a:lnTo>
                        <a:pt x="96" y="6"/>
                      </a:lnTo>
                      <a:lnTo>
                        <a:pt x="72" y="18"/>
                      </a:lnTo>
                      <a:lnTo>
                        <a:pt x="48" y="24"/>
                      </a:lnTo>
                      <a:lnTo>
                        <a:pt x="24" y="42"/>
                      </a:lnTo>
                      <a:lnTo>
                        <a:pt x="0" y="60"/>
                      </a:lnTo>
                      <a:lnTo>
                        <a:pt x="18" y="60"/>
                      </a:lnTo>
                      <a:lnTo>
                        <a:pt x="36" y="60"/>
                      </a:lnTo>
                      <a:lnTo>
                        <a:pt x="54" y="66"/>
                      </a:lnTo>
                      <a:lnTo>
                        <a:pt x="72" y="66"/>
                      </a:lnTo>
                      <a:lnTo>
                        <a:pt x="90" y="72"/>
                      </a:lnTo>
                      <a:lnTo>
                        <a:pt x="102" y="72"/>
                      </a:lnTo>
                      <a:lnTo>
                        <a:pt x="120" y="78"/>
                      </a:lnTo>
                      <a:lnTo>
                        <a:pt x="138" y="84"/>
                      </a:lnTo>
                      <a:lnTo>
                        <a:pt x="150" y="90"/>
                      </a:lnTo>
                      <a:lnTo>
                        <a:pt x="168" y="96"/>
                      </a:lnTo>
                      <a:lnTo>
                        <a:pt x="192" y="108"/>
                      </a:lnTo>
                      <a:lnTo>
                        <a:pt x="228" y="120"/>
                      </a:lnTo>
                      <a:lnTo>
                        <a:pt x="258" y="132"/>
                      </a:lnTo>
                      <a:lnTo>
                        <a:pt x="300" y="144"/>
                      </a:lnTo>
                      <a:lnTo>
                        <a:pt x="336" y="156"/>
                      </a:lnTo>
                      <a:lnTo>
                        <a:pt x="378" y="162"/>
                      </a:lnTo>
                      <a:lnTo>
                        <a:pt x="420" y="168"/>
                      </a:lnTo>
                      <a:lnTo>
                        <a:pt x="456" y="168"/>
                      </a:lnTo>
                      <a:lnTo>
                        <a:pt x="498" y="168"/>
                      </a:lnTo>
                      <a:lnTo>
                        <a:pt x="540" y="168"/>
                      </a:lnTo>
                      <a:lnTo>
                        <a:pt x="582" y="168"/>
                      </a:lnTo>
                      <a:lnTo>
                        <a:pt x="624" y="168"/>
                      </a:lnTo>
                      <a:lnTo>
                        <a:pt x="666" y="168"/>
                      </a:lnTo>
                      <a:lnTo>
                        <a:pt x="702" y="168"/>
                      </a:lnTo>
                      <a:lnTo>
                        <a:pt x="744" y="168"/>
                      </a:lnTo>
                      <a:lnTo>
                        <a:pt x="786" y="174"/>
                      </a:lnTo>
                      <a:lnTo>
                        <a:pt x="822" y="180"/>
                      </a:lnTo>
                      <a:lnTo>
                        <a:pt x="864" y="192"/>
                      </a:lnTo>
                      <a:lnTo>
                        <a:pt x="906" y="204"/>
                      </a:lnTo>
                      <a:lnTo>
                        <a:pt x="924" y="210"/>
                      </a:lnTo>
                      <a:lnTo>
                        <a:pt x="948" y="210"/>
                      </a:lnTo>
                      <a:lnTo>
                        <a:pt x="966" y="210"/>
                      </a:lnTo>
                      <a:lnTo>
                        <a:pt x="990" y="210"/>
                      </a:lnTo>
                      <a:lnTo>
                        <a:pt x="1026" y="210"/>
                      </a:lnTo>
                      <a:lnTo>
                        <a:pt x="1062" y="210"/>
                      </a:lnTo>
                      <a:lnTo>
                        <a:pt x="1104" y="222"/>
                      </a:lnTo>
                      <a:lnTo>
                        <a:pt x="1164" y="240"/>
                      </a:lnTo>
                      <a:lnTo>
                        <a:pt x="1218" y="270"/>
                      </a:lnTo>
                      <a:lnTo>
                        <a:pt x="1266" y="294"/>
                      </a:lnTo>
                      <a:lnTo>
                        <a:pt x="1296" y="318"/>
                      </a:lnTo>
                      <a:lnTo>
                        <a:pt x="1326" y="336"/>
                      </a:lnTo>
                      <a:lnTo>
                        <a:pt x="1350" y="360"/>
                      </a:lnTo>
                      <a:lnTo>
                        <a:pt x="1374" y="384"/>
                      </a:lnTo>
                      <a:lnTo>
                        <a:pt x="1398" y="402"/>
                      </a:lnTo>
                      <a:lnTo>
                        <a:pt x="1422" y="420"/>
                      </a:lnTo>
                      <a:close/>
                    </a:path>
                  </a:pathLst>
                </a:custGeom>
                <a:solidFill>
                  <a:srgbClr val="ABABAB">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2" name="Freeform 8"/>
                <p:cNvSpPr>
                  <a:spLocks/>
                </p:cNvSpPr>
                <p:nvPr/>
              </p:nvSpPr>
              <p:spPr bwMode="auto">
                <a:xfrm>
                  <a:off x="1077" y="1635"/>
                  <a:ext cx="750" cy="174"/>
                </a:xfrm>
                <a:custGeom>
                  <a:avLst/>
                  <a:gdLst>
                    <a:gd name="T0" fmla="*/ 612 w 750"/>
                    <a:gd name="T1" fmla="*/ 18 h 174"/>
                    <a:gd name="T2" fmla="*/ 552 w 750"/>
                    <a:gd name="T3" fmla="*/ 36 h 174"/>
                    <a:gd name="T4" fmla="*/ 486 w 750"/>
                    <a:gd name="T5" fmla="*/ 54 h 174"/>
                    <a:gd name="T6" fmla="*/ 426 w 750"/>
                    <a:gd name="T7" fmla="*/ 60 h 174"/>
                    <a:gd name="T8" fmla="*/ 360 w 750"/>
                    <a:gd name="T9" fmla="*/ 54 h 174"/>
                    <a:gd name="T10" fmla="*/ 294 w 750"/>
                    <a:gd name="T11" fmla="*/ 48 h 174"/>
                    <a:gd name="T12" fmla="*/ 228 w 750"/>
                    <a:gd name="T13" fmla="*/ 42 h 174"/>
                    <a:gd name="T14" fmla="*/ 168 w 750"/>
                    <a:gd name="T15" fmla="*/ 30 h 174"/>
                    <a:gd name="T16" fmla="*/ 120 w 750"/>
                    <a:gd name="T17" fmla="*/ 24 h 174"/>
                    <a:gd name="T18" fmla="*/ 96 w 750"/>
                    <a:gd name="T19" fmla="*/ 30 h 174"/>
                    <a:gd name="T20" fmla="*/ 72 w 750"/>
                    <a:gd name="T21" fmla="*/ 42 h 174"/>
                    <a:gd name="T22" fmla="*/ 54 w 750"/>
                    <a:gd name="T23" fmla="*/ 60 h 174"/>
                    <a:gd name="T24" fmla="*/ 36 w 750"/>
                    <a:gd name="T25" fmla="*/ 84 h 174"/>
                    <a:gd name="T26" fmla="*/ 18 w 750"/>
                    <a:gd name="T27" fmla="*/ 108 h 174"/>
                    <a:gd name="T28" fmla="*/ 6 w 750"/>
                    <a:gd name="T29" fmla="*/ 132 h 174"/>
                    <a:gd name="T30" fmla="*/ 0 w 750"/>
                    <a:gd name="T31" fmla="*/ 156 h 174"/>
                    <a:gd name="T32" fmla="*/ 12 w 750"/>
                    <a:gd name="T33" fmla="*/ 150 h 174"/>
                    <a:gd name="T34" fmla="*/ 48 w 750"/>
                    <a:gd name="T35" fmla="*/ 126 h 174"/>
                    <a:gd name="T36" fmla="*/ 90 w 750"/>
                    <a:gd name="T37" fmla="*/ 114 h 174"/>
                    <a:gd name="T38" fmla="*/ 138 w 750"/>
                    <a:gd name="T39" fmla="*/ 114 h 174"/>
                    <a:gd name="T40" fmla="*/ 186 w 750"/>
                    <a:gd name="T41" fmla="*/ 120 h 174"/>
                    <a:gd name="T42" fmla="*/ 234 w 750"/>
                    <a:gd name="T43" fmla="*/ 126 h 174"/>
                    <a:gd name="T44" fmla="*/ 276 w 750"/>
                    <a:gd name="T45" fmla="*/ 138 h 174"/>
                    <a:gd name="T46" fmla="*/ 318 w 750"/>
                    <a:gd name="T47" fmla="*/ 150 h 174"/>
                    <a:gd name="T48" fmla="*/ 360 w 750"/>
                    <a:gd name="T49" fmla="*/ 156 h 174"/>
                    <a:gd name="T50" fmla="*/ 408 w 750"/>
                    <a:gd name="T51" fmla="*/ 162 h 174"/>
                    <a:gd name="T52" fmla="*/ 468 w 750"/>
                    <a:gd name="T53" fmla="*/ 162 h 174"/>
                    <a:gd name="T54" fmla="*/ 528 w 750"/>
                    <a:gd name="T55" fmla="*/ 156 h 174"/>
                    <a:gd name="T56" fmla="*/ 588 w 750"/>
                    <a:gd name="T57" fmla="*/ 144 h 174"/>
                    <a:gd name="T58" fmla="*/ 642 w 750"/>
                    <a:gd name="T59" fmla="*/ 126 h 174"/>
                    <a:gd name="T60" fmla="*/ 696 w 750"/>
                    <a:gd name="T61" fmla="*/ 108 h 174"/>
                    <a:gd name="T62" fmla="*/ 738 w 750"/>
                    <a:gd name="T63" fmla="*/ 84 h 174"/>
                    <a:gd name="T64" fmla="*/ 642 w 750"/>
                    <a:gd name="T65" fmla="*/ 0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0"/>
                    <a:gd name="T100" fmla="*/ 0 h 174"/>
                    <a:gd name="T101" fmla="*/ 750 w 750"/>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0" h="174">
                      <a:moveTo>
                        <a:pt x="642" y="0"/>
                      </a:moveTo>
                      <a:lnTo>
                        <a:pt x="612" y="18"/>
                      </a:lnTo>
                      <a:lnTo>
                        <a:pt x="582" y="30"/>
                      </a:lnTo>
                      <a:lnTo>
                        <a:pt x="552" y="36"/>
                      </a:lnTo>
                      <a:lnTo>
                        <a:pt x="522" y="48"/>
                      </a:lnTo>
                      <a:lnTo>
                        <a:pt x="486" y="54"/>
                      </a:lnTo>
                      <a:lnTo>
                        <a:pt x="456" y="54"/>
                      </a:lnTo>
                      <a:lnTo>
                        <a:pt x="426" y="60"/>
                      </a:lnTo>
                      <a:lnTo>
                        <a:pt x="390" y="60"/>
                      </a:lnTo>
                      <a:lnTo>
                        <a:pt x="360" y="54"/>
                      </a:lnTo>
                      <a:lnTo>
                        <a:pt x="330" y="54"/>
                      </a:lnTo>
                      <a:lnTo>
                        <a:pt x="294" y="48"/>
                      </a:lnTo>
                      <a:lnTo>
                        <a:pt x="264" y="48"/>
                      </a:lnTo>
                      <a:lnTo>
                        <a:pt x="228" y="42"/>
                      </a:lnTo>
                      <a:lnTo>
                        <a:pt x="198" y="36"/>
                      </a:lnTo>
                      <a:lnTo>
                        <a:pt x="168" y="30"/>
                      </a:lnTo>
                      <a:lnTo>
                        <a:pt x="132" y="30"/>
                      </a:lnTo>
                      <a:lnTo>
                        <a:pt x="120" y="24"/>
                      </a:lnTo>
                      <a:lnTo>
                        <a:pt x="108" y="30"/>
                      </a:lnTo>
                      <a:lnTo>
                        <a:pt x="96" y="30"/>
                      </a:lnTo>
                      <a:lnTo>
                        <a:pt x="84" y="36"/>
                      </a:lnTo>
                      <a:lnTo>
                        <a:pt x="72" y="42"/>
                      </a:lnTo>
                      <a:lnTo>
                        <a:pt x="66" y="54"/>
                      </a:lnTo>
                      <a:lnTo>
                        <a:pt x="54" y="60"/>
                      </a:lnTo>
                      <a:lnTo>
                        <a:pt x="42" y="72"/>
                      </a:lnTo>
                      <a:lnTo>
                        <a:pt x="36" y="84"/>
                      </a:lnTo>
                      <a:lnTo>
                        <a:pt x="24" y="96"/>
                      </a:lnTo>
                      <a:lnTo>
                        <a:pt x="18" y="108"/>
                      </a:lnTo>
                      <a:lnTo>
                        <a:pt x="12" y="120"/>
                      </a:lnTo>
                      <a:lnTo>
                        <a:pt x="6" y="132"/>
                      </a:lnTo>
                      <a:lnTo>
                        <a:pt x="0" y="144"/>
                      </a:lnTo>
                      <a:lnTo>
                        <a:pt x="0" y="156"/>
                      </a:lnTo>
                      <a:lnTo>
                        <a:pt x="0" y="174"/>
                      </a:lnTo>
                      <a:lnTo>
                        <a:pt x="12" y="150"/>
                      </a:lnTo>
                      <a:lnTo>
                        <a:pt x="30" y="138"/>
                      </a:lnTo>
                      <a:lnTo>
                        <a:pt x="48" y="126"/>
                      </a:lnTo>
                      <a:lnTo>
                        <a:pt x="66" y="120"/>
                      </a:lnTo>
                      <a:lnTo>
                        <a:pt x="90" y="114"/>
                      </a:lnTo>
                      <a:lnTo>
                        <a:pt x="114" y="114"/>
                      </a:lnTo>
                      <a:lnTo>
                        <a:pt x="138" y="114"/>
                      </a:lnTo>
                      <a:lnTo>
                        <a:pt x="156" y="114"/>
                      </a:lnTo>
                      <a:lnTo>
                        <a:pt x="186" y="120"/>
                      </a:lnTo>
                      <a:lnTo>
                        <a:pt x="210" y="120"/>
                      </a:lnTo>
                      <a:lnTo>
                        <a:pt x="234" y="126"/>
                      </a:lnTo>
                      <a:lnTo>
                        <a:pt x="258" y="132"/>
                      </a:lnTo>
                      <a:lnTo>
                        <a:pt x="276" y="138"/>
                      </a:lnTo>
                      <a:lnTo>
                        <a:pt x="300" y="144"/>
                      </a:lnTo>
                      <a:lnTo>
                        <a:pt x="318" y="150"/>
                      </a:lnTo>
                      <a:lnTo>
                        <a:pt x="342" y="156"/>
                      </a:lnTo>
                      <a:lnTo>
                        <a:pt x="360" y="156"/>
                      </a:lnTo>
                      <a:lnTo>
                        <a:pt x="384" y="162"/>
                      </a:lnTo>
                      <a:lnTo>
                        <a:pt x="408" y="162"/>
                      </a:lnTo>
                      <a:lnTo>
                        <a:pt x="438" y="162"/>
                      </a:lnTo>
                      <a:lnTo>
                        <a:pt x="468" y="162"/>
                      </a:lnTo>
                      <a:lnTo>
                        <a:pt x="498" y="156"/>
                      </a:lnTo>
                      <a:lnTo>
                        <a:pt x="528" y="156"/>
                      </a:lnTo>
                      <a:lnTo>
                        <a:pt x="558" y="150"/>
                      </a:lnTo>
                      <a:lnTo>
                        <a:pt x="588" y="144"/>
                      </a:lnTo>
                      <a:lnTo>
                        <a:pt x="618" y="138"/>
                      </a:lnTo>
                      <a:lnTo>
                        <a:pt x="642" y="126"/>
                      </a:lnTo>
                      <a:lnTo>
                        <a:pt x="672" y="120"/>
                      </a:lnTo>
                      <a:lnTo>
                        <a:pt x="696" y="108"/>
                      </a:lnTo>
                      <a:lnTo>
                        <a:pt x="720" y="96"/>
                      </a:lnTo>
                      <a:lnTo>
                        <a:pt x="738" y="84"/>
                      </a:lnTo>
                      <a:lnTo>
                        <a:pt x="750" y="72"/>
                      </a:lnTo>
                      <a:lnTo>
                        <a:pt x="642" y="0"/>
                      </a:lnTo>
                      <a:close/>
                    </a:path>
                  </a:pathLst>
                </a:custGeom>
                <a:solidFill>
                  <a:srgbClr val="ABABAB">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3" name="Freeform 9"/>
                <p:cNvSpPr>
                  <a:spLocks/>
                </p:cNvSpPr>
                <p:nvPr/>
              </p:nvSpPr>
              <p:spPr bwMode="auto">
                <a:xfrm>
                  <a:off x="3357" y="1269"/>
                  <a:ext cx="702" cy="270"/>
                </a:xfrm>
                <a:custGeom>
                  <a:avLst/>
                  <a:gdLst>
                    <a:gd name="T0" fmla="*/ 654 w 702"/>
                    <a:gd name="T1" fmla="*/ 252 h 270"/>
                    <a:gd name="T2" fmla="*/ 642 w 702"/>
                    <a:gd name="T3" fmla="*/ 204 h 270"/>
                    <a:gd name="T4" fmla="*/ 606 w 702"/>
                    <a:gd name="T5" fmla="*/ 162 h 270"/>
                    <a:gd name="T6" fmla="*/ 552 w 702"/>
                    <a:gd name="T7" fmla="*/ 138 h 270"/>
                    <a:gd name="T8" fmla="*/ 492 w 702"/>
                    <a:gd name="T9" fmla="*/ 120 h 270"/>
                    <a:gd name="T10" fmla="*/ 420 w 702"/>
                    <a:gd name="T11" fmla="*/ 114 h 270"/>
                    <a:gd name="T12" fmla="*/ 354 w 702"/>
                    <a:gd name="T13" fmla="*/ 114 h 270"/>
                    <a:gd name="T14" fmla="*/ 294 w 702"/>
                    <a:gd name="T15" fmla="*/ 120 h 270"/>
                    <a:gd name="T16" fmla="*/ 252 w 702"/>
                    <a:gd name="T17" fmla="*/ 126 h 270"/>
                    <a:gd name="T18" fmla="*/ 222 w 702"/>
                    <a:gd name="T19" fmla="*/ 126 h 270"/>
                    <a:gd name="T20" fmla="*/ 174 w 702"/>
                    <a:gd name="T21" fmla="*/ 126 h 270"/>
                    <a:gd name="T22" fmla="*/ 126 w 702"/>
                    <a:gd name="T23" fmla="*/ 120 h 270"/>
                    <a:gd name="T24" fmla="*/ 84 w 702"/>
                    <a:gd name="T25" fmla="*/ 108 h 270"/>
                    <a:gd name="T26" fmla="*/ 48 w 702"/>
                    <a:gd name="T27" fmla="*/ 90 h 270"/>
                    <a:gd name="T28" fmla="*/ 24 w 702"/>
                    <a:gd name="T29" fmla="*/ 78 h 270"/>
                    <a:gd name="T30" fmla="*/ 6 w 702"/>
                    <a:gd name="T31" fmla="*/ 66 h 270"/>
                    <a:gd name="T32" fmla="*/ 24 w 702"/>
                    <a:gd name="T33" fmla="*/ 66 h 270"/>
                    <a:gd name="T34" fmla="*/ 78 w 702"/>
                    <a:gd name="T35" fmla="*/ 72 h 270"/>
                    <a:gd name="T36" fmla="*/ 162 w 702"/>
                    <a:gd name="T37" fmla="*/ 72 h 270"/>
                    <a:gd name="T38" fmla="*/ 240 w 702"/>
                    <a:gd name="T39" fmla="*/ 60 h 270"/>
                    <a:gd name="T40" fmla="*/ 318 w 702"/>
                    <a:gd name="T41" fmla="*/ 36 h 270"/>
                    <a:gd name="T42" fmla="*/ 396 w 702"/>
                    <a:gd name="T43" fmla="*/ 18 h 270"/>
                    <a:gd name="T44" fmla="*/ 474 w 702"/>
                    <a:gd name="T45" fmla="*/ 6 h 270"/>
                    <a:gd name="T46" fmla="*/ 552 w 702"/>
                    <a:gd name="T47" fmla="*/ 0 h 270"/>
                    <a:gd name="T48" fmla="*/ 618 w 702"/>
                    <a:gd name="T49" fmla="*/ 12 h 270"/>
                    <a:gd name="T50" fmla="*/ 636 w 702"/>
                    <a:gd name="T51" fmla="*/ 24 h 270"/>
                    <a:gd name="T52" fmla="*/ 666 w 702"/>
                    <a:gd name="T53" fmla="*/ 42 h 270"/>
                    <a:gd name="T54" fmla="*/ 690 w 702"/>
                    <a:gd name="T55" fmla="*/ 72 h 270"/>
                    <a:gd name="T56" fmla="*/ 696 w 702"/>
                    <a:gd name="T57" fmla="*/ 102 h 270"/>
                    <a:gd name="T58" fmla="*/ 702 w 702"/>
                    <a:gd name="T59" fmla="*/ 144 h 270"/>
                    <a:gd name="T60" fmla="*/ 702 w 702"/>
                    <a:gd name="T61" fmla="*/ 186 h 270"/>
                    <a:gd name="T62" fmla="*/ 690 w 702"/>
                    <a:gd name="T63" fmla="*/ 216 h 270"/>
                    <a:gd name="T64" fmla="*/ 672 w 702"/>
                    <a:gd name="T65" fmla="*/ 252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270"/>
                    <a:gd name="T101" fmla="*/ 702 w 702"/>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270">
                      <a:moveTo>
                        <a:pt x="654" y="270"/>
                      </a:moveTo>
                      <a:lnTo>
                        <a:pt x="654" y="252"/>
                      </a:lnTo>
                      <a:lnTo>
                        <a:pt x="654" y="234"/>
                      </a:lnTo>
                      <a:lnTo>
                        <a:pt x="642" y="204"/>
                      </a:lnTo>
                      <a:lnTo>
                        <a:pt x="630" y="186"/>
                      </a:lnTo>
                      <a:lnTo>
                        <a:pt x="606" y="162"/>
                      </a:lnTo>
                      <a:lnTo>
                        <a:pt x="582" y="150"/>
                      </a:lnTo>
                      <a:lnTo>
                        <a:pt x="552" y="138"/>
                      </a:lnTo>
                      <a:lnTo>
                        <a:pt x="522" y="126"/>
                      </a:lnTo>
                      <a:lnTo>
                        <a:pt x="492" y="120"/>
                      </a:lnTo>
                      <a:lnTo>
                        <a:pt x="456" y="114"/>
                      </a:lnTo>
                      <a:lnTo>
                        <a:pt x="420" y="114"/>
                      </a:lnTo>
                      <a:lnTo>
                        <a:pt x="390" y="114"/>
                      </a:lnTo>
                      <a:lnTo>
                        <a:pt x="354" y="114"/>
                      </a:lnTo>
                      <a:lnTo>
                        <a:pt x="324" y="120"/>
                      </a:lnTo>
                      <a:lnTo>
                        <a:pt x="294" y="120"/>
                      </a:lnTo>
                      <a:lnTo>
                        <a:pt x="270" y="126"/>
                      </a:lnTo>
                      <a:lnTo>
                        <a:pt x="252" y="126"/>
                      </a:lnTo>
                      <a:lnTo>
                        <a:pt x="240" y="126"/>
                      </a:lnTo>
                      <a:lnTo>
                        <a:pt x="222" y="126"/>
                      </a:lnTo>
                      <a:lnTo>
                        <a:pt x="198" y="126"/>
                      </a:lnTo>
                      <a:lnTo>
                        <a:pt x="174" y="126"/>
                      </a:lnTo>
                      <a:lnTo>
                        <a:pt x="150" y="120"/>
                      </a:lnTo>
                      <a:lnTo>
                        <a:pt x="126" y="120"/>
                      </a:lnTo>
                      <a:lnTo>
                        <a:pt x="102" y="114"/>
                      </a:lnTo>
                      <a:lnTo>
                        <a:pt x="84" y="108"/>
                      </a:lnTo>
                      <a:lnTo>
                        <a:pt x="66" y="102"/>
                      </a:lnTo>
                      <a:lnTo>
                        <a:pt x="48" y="90"/>
                      </a:lnTo>
                      <a:lnTo>
                        <a:pt x="36" y="84"/>
                      </a:lnTo>
                      <a:lnTo>
                        <a:pt x="24" y="78"/>
                      </a:lnTo>
                      <a:lnTo>
                        <a:pt x="12" y="72"/>
                      </a:lnTo>
                      <a:lnTo>
                        <a:pt x="6" y="66"/>
                      </a:lnTo>
                      <a:lnTo>
                        <a:pt x="0" y="60"/>
                      </a:lnTo>
                      <a:lnTo>
                        <a:pt x="24" y="66"/>
                      </a:lnTo>
                      <a:lnTo>
                        <a:pt x="42" y="72"/>
                      </a:lnTo>
                      <a:lnTo>
                        <a:pt x="78" y="72"/>
                      </a:lnTo>
                      <a:lnTo>
                        <a:pt x="120" y="72"/>
                      </a:lnTo>
                      <a:lnTo>
                        <a:pt x="162" y="72"/>
                      </a:lnTo>
                      <a:lnTo>
                        <a:pt x="198" y="66"/>
                      </a:lnTo>
                      <a:lnTo>
                        <a:pt x="240" y="60"/>
                      </a:lnTo>
                      <a:lnTo>
                        <a:pt x="282" y="48"/>
                      </a:lnTo>
                      <a:lnTo>
                        <a:pt x="318" y="36"/>
                      </a:lnTo>
                      <a:lnTo>
                        <a:pt x="360" y="30"/>
                      </a:lnTo>
                      <a:lnTo>
                        <a:pt x="396" y="18"/>
                      </a:lnTo>
                      <a:lnTo>
                        <a:pt x="438" y="12"/>
                      </a:lnTo>
                      <a:lnTo>
                        <a:pt x="474" y="6"/>
                      </a:lnTo>
                      <a:lnTo>
                        <a:pt x="510" y="0"/>
                      </a:lnTo>
                      <a:lnTo>
                        <a:pt x="552" y="0"/>
                      </a:lnTo>
                      <a:lnTo>
                        <a:pt x="582" y="6"/>
                      </a:lnTo>
                      <a:lnTo>
                        <a:pt x="618" y="12"/>
                      </a:lnTo>
                      <a:lnTo>
                        <a:pt x="630" y="18"/>
                      </a:lnTo>
                      <a:lnTo>
                        <a:pt x="636" y="24"/>
                      </a:lnTo>
                      <a:lnTo>
                        <a:pt x="654" y="30"/>
                      </a:lnTo>
                      <a:lnTo>
                        <a:pt x="666" y="42"/>
                      </a:lnTo>
                      <a:lnTo>
                        <a:pt x="678" y="54"/>
                      </a:lnTo>
                      <a:lnTo>
                        <a:pt x="690" y="72"/>
                      </a:lnTo>
                      <a:lnTo>
                        <a:pt x="696" y="90"/>
                      </a:lnTo>
                      <a:lnTo>
                        <a:pt x="696" y="102"/>
                      </a:lnTo>
                      <a:lnTo>
                        <a:pt x="702" y="126"/>
                      </a:lnTo>
                      <a:lnTo>
                        <a:pt x="702" y="144"/>
                      </a:lnTo>
                      <a:lnTo>
                        <a:pt x="702" y="162"/>
                      </a:lnTo>
                      <a:lnTo>
                        <a:pt x="702" y="186"/>
                      </a:lnTo>
                      <a:lnTo>
                        <a:pt x="696" y="204"/>
                      </a:lnTo>
                      <a:lnTo>
                        <a:pt x="690" y="216"/>
                      </a:lnTo>
                      <a:lnTo>
                        <a:pt x="678" y="234"/>
                      </a:lnTo>
                      <a:lnTo>
                        <a:pt x="672" y="252"/>
                      </a:lnTo>
                      <a:lnTo>
                        <a:pt x="654" y="270"/>
                      </a:lnTo>
                      <a:close/>
                    </a:path>
                  </a:pathLst>
                </a:custGeom>
                <a:solidFill>
                  <a:srgbClr val="ABABAB">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4" name="Freeform 10"/>
                <p:cNvSpPr>
                  <a:spLocks/>
                </p:cNvSpPr>
                <p:nvPr/>
              </p:nvSpPr>
              <p:spPr bwMode="auto">
                <a:xfrm>
                  <a:off x="2907" y="1347"/>
                  <a:ext cx="510" cy="102"/>
                </a:xfrm>
                <a:custGeom>
                  <a:avLst/>
                  <a:gdLst>
                    <a:gd name="T0" fmla="*/ 510 w 510"/>
                    <a:gd name="T1" fmla="*/ 42 h 102"/>
                    <a:gd name="T2" fmla="*/ 492 w 510"/>
                    <a:gd name="T3" fmla="*/ 48 h 102"/>
                    <a:gd name="T4" fmla="*/ 480 w 510"/>
                    <a:gd name="T5" fmla="*/ 60 h 102"/>
                    <a:gd name="T6" fmla="*/ 450 w 510"/>
                    <a:gd name="T7" fmla="*/ 72 h 102"/>
                    <a:gd name="T8" fmla="*/ 414 w 510"/>
                    <a:gd name="T9" fmla="*/ 84 h 102"/>
                    <a:gd name="T10" fmla="*/ 378 w 510"/>
                    <a:gd name="T11" fmla="*/ 90 h 102"/>
                    <a:gd name="T12" fmla="*/ 342 w 510"/>
                    <a:gd name="T13" fmla="*/ 96 h 102"/>
                    <a:gd name="T14" fmla="*/ 300 w 510"/>
                    <a:gd name="T15" fmla="*/ 102 h 102"/>
                    <a:gd name="T16" fmla="*/ 264 w 510"/>
                    <a:gd name="T17" fmla="*/ 102 h 102"/>
                    <a:gd name="T18" fmla="*/ 228 w 510"/>
                    <a:gd name="T19" fmla="*/ 102 h 102"/>
                    <a:gd name="T20" fmla="*/ 186 w 510"/>
                    <a:gd name="T21" fmla="*/ 96 h 102"/>
                    <a:gd name="T22" fmla="*/ 150 w 510"/>
                    <a:gd name="T23" fmla="*/ 90 h 102"/>
                    <a:gd name="T24" fmla="*/ 120 w 510"/>
                    <a:gd name="T25" fmla="*/ 84 h 102"/>
                    <a:gd name="T26" fmla="*/ 84 w 510"/>
                    <a:gd name="T27" fmla="*/ 72 h 102"/>
                    <a:gd name="T28" fmla="*/ 60 w 510"/>
                    <a:gd name="T29" fmla="*/ 60 h 102"/>
                    <a:gd name="T30" fmla="*/ 36 w 510"/>
                    <a:gd name="T31" fmla="*/ 42 h 102"/>
                    <a:gd name="T32" fmla="*/ 12 w 510"/>
                    <a:gd name="T33" fmla="*/ 24 h 102"/>
                    <a:gd name="T34" fmla="*/ 0 w 510"/>
                    <a:gd name="T35" fmla="*/ 0 h 102"/>
                    <a:gd name="T36" fmla="*/ 6 w 510"/>
                    <a:gd name="T37" fmla="*/ 12 h 102"/>
                    <a:gd name="T38" fmla="*/ 18 w 510"/>
                    <a:gd name="T39" fmla="*/ 18 h 102"/>
                    <a:gd name="T40" fmla="*/ 42 w 510"/>
                    <a:gd name="T41" fmla="*/ 30 h 102"/>
                    <a:gd name="T42" fmla="*/ 72 w 510"/>
                    <a:gd name="T43" fmla="*/ 42 h 102"/>
                    <a:gd name="T44" fmla="*/ 102 w 510"/>
                    <a:gd name="T45" fmla="*/ 48 h 102"/>
                    <a:gd name="T46" fmla="*/ 132 w 510"/>
                    <a:gd name="T47" fmla="*/ 54 h 102"/>
                    <a:gd name="T48" fmla="*/ 168 w 510"/>
                    <a:gd name="T49" fmla="*/ 60 h 102"/>
                    <a:gd name="T50" fmla="*/ 204 w 510"/>
                    <a:gd name="T51" fmla="*/ 60 h 102"/>
                    <a:gd name="T52" fmla="*/ 240 w 510"/>
                    <a:gd name="T53" fmla="*/ 60 h 102"/>
                    <a:gd name="T54" fmla="*/ 276 w 510"/>
                    <a:gd name="T55" fmla="*/ 60 h 102"/>
                    <a:gd name="T56" fmla="*/ 312 w 510"/>
                    <a:gd name="T57" fmla="*/ 54 h 102"/>
                    <a:gd name="T58" fmla="*/ 348 w 510"/>
                    <a:gd name="T59" fmla="*/ 54 h 102"/>
                    <a:gd name="T60" fmla="*/ 384 w 510"/>
                    <a:gd name="T61" fmla="*/ 48 h 102"/>
                    <a:gd name="T62" fmla="*/ 420 w 510"/>
                    <a:gd name="T63" fmla="*/ 48 h 102"/>
                    <a:gd name="T64" fmla="*/ 450 w 510"/>
                    <a:gd name="T65" fmla="*/ 42 h 102"/>
                    <a:gd name="T66" fmla="*/ 480 w 510"/>
                    <a:gd name="T67" fmla="*/ 42 h 102"/>
                    <a:gd name="T68" fmla="*/ 510 w 510"/>
                    <a:gd name="T69" fmla="*/ 42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102"/>
                    <a:gd name="T107" fmla="*/ 510 w 510"/>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102">
                      <a:moveTo>
                        <a:pt x="510" y="42"/>
                      </a:moveTo>
                      <a:lnTo>
                        <a:pt x="492" y="48"/>
                      </a:lnTo>
                      <a:lnTo>
                        <a:pt x="480" y="60"/>
                      </a:lnTo>
                      <a:lnTo>
                        <a:pt x="450" y="72"/>
                      </a:lnTo>
                      <a:lnTo>
                        <a:pt x="414" y="84"/>
                      </a:lnTo>
                      <a:lnTo>
                        <a:pt x="378" y="90"/>
                      </a:lnTo>
                      <a:lnTo>
                        <a:pt x="342" y="96"/>
                      </a:lnTo>
                      <a:lnTo>
                        <a:pt x="300" y="102"/>
                      </a:lnTo>
                      <a:lnTo>
                        <a:pt x="264" y="102"/>
                      </a:lnTo>
                      <a:lnTo>
                        <a:pt x="228" y="102"/>
                      </a:lnTo>
                      <a:lnTo>
                        <a:pt x="186" y="96"/>
                      </a:lnTo>
                      <a:lnTo>
                        <a:pt x="150" y="90"/>
                      </a:lnTo>
                      <a:lnTo>
                        <a:pt x="120" y="84"/>
                      </a:lnTo>
                      <a:lnTo>
                        <a:pt x="84" y="72"/>
                      </a:lnTo>
                      <a:lnTo>
                        <a:pt x="60" y="60"/>
                      </a:lnTo>
                      <a:lnTo>
                        <a:pt x="36" y="42"/>
                      </a:lnTo>
                      <a:lnTo>
                        <a:pt x="12" y="24"/>
                      </a:lnTo>
                      <a:lnTo>
                        <a:pt x="0" y="0"/>
                      </a:lnTo>
                      <a:lnTo>
                        <a:pt x="6" y="12"/>
                      </a:lnTo>
                      <a:lnTo>
                        <a:pt x="18" y="18"/>
                      </a:lnTo>
                      <a:lnTo>
                        <a:pt x="42" y="30"/>
                      </a:lnTo>
                      <a:lnTo>
                        <a:pt x="72" y="42"/>
                      </a:lnTo>
                      <a:lnTo>
                        <a:pt x="102" y="48"/>
                      </a:lnTo>
                      <a:lnTo>
                        <a:pt x="132" y="54"/>
                      </a:lnTo>
                      <a:lnTo>
                        <a:pt x="168" y="60"/>
                      </a:lnTo>
                      <a:lnTo>
                        <a:pt x="204" y="60"/>
                      </a:lnTo>
                      <a:lnTo>
                        <a:pt x="240" y="60"/>
                      </a:lnTo>
                      <a:lnTo>
                        <a:pt x="276" y="60"/>
                      </a:lnTo>
                      <a:lnTo>
                        <a:pt x="312" y="54"/>
                      </a:lnTo>
                      <a:lnTo>
                        <a:pt x="348" y="54"/>
                      </a:lnTo>
                      <a:lnTo>
                        <a:pt x="384" y="48"/>
                      </a:lnTo>
                      <a:lnTo>
                        <a:pt x="420" y="48"/>
                      </a:lnTo>
                      <a:lnTo>
                        <a:pt x="450" y="42"/>
                      </a:lnTo>
                      <a:lnTo>
                        <a:pt x="480" y="42"/>
                      </a:lnTo>
                      <a:lnTo>
                        <a:pt x="510" y="42"/>
                      </a:lnTo>
                      <a:close/>
                    </a:path>
                  </a:pathLst>
                </a:custGeom>
                <a:solidFill>
                  <a:srgbClr val="ABABAB">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5" name="Freeform 11"/>
                <p:cNvSpPr>
                  <a:spLocks/>
                </p:cNvSpPr>
                <p:nvPr/>
              </p:nvSpPr>
              <p:spPr bwMode="auto">
                <a:xfrm>
                  <a:off x="3027" y="1089"/>
                  <a:ext cx="420" cy="132"/>
                </a:xfrm>
                <a:custGeom>
                  <a:avLst/>
                  <a:gdLst>
                    <a:gd name="T0" fmla="*/ 0 w 420"/>
                    <a:gd name="T1" fmla="*/ 0 h 132"/>
                    <a:gd name="T2" fmla="*/ 12 w 420"/>
                    <a:gd name="T3" fmla="*/ 6 h 132"/>
                    <a:gd name="T4" fmla="*/ 18 w 420"/>
                    <a:gd name="T5" fmla="*/ 12 h 132"/>
                    <a:gd name="T6" fmla="*/ 36 w 420"/>
                    <a:gd name="T7" fmla="*/ 18 h 132"/>
                    <a:gd name="T8" fmla="*/ 54 w 420"/>
                    <a:gd name="T9" fmla="*/ 24 h 132"/>
                    <a:gd name="T10" fmla="*/ 72 w 420"/>
                    <a:gd name="T11" fmla="*/ 30 h 132"/>
                    <a:gd name="T12" fmla="*/ 90 w 420"/>
                    <a:gd name="T13" fmla="*/ 36 h 132"/>
                    <a:gd name="T14" fmla="*/ 108 w 420"/>
                    <a:gd name="T15" fmla="*/ 36 h 132"/>
                    <a:gd name="T16" fmla="*/ 120 w 420"/>
                    <a:gd name="T17" fmla="*/ 48 h 132"/>
                    <a:gd name="T18" fmla="*/ 138 w 420"/>
                    <a:gd name="T19" fmla="*/ 54 h 132"/>
                    <a:gd name="T20" fmla="*/ 156 w 420"/>
                    <a:gd name="T21" fmla="*/ 60 h 132"/>
                    <a:gd name="T22" fmla="*/ 168 w 420"/>
                    <a:gd name="T23" fmla="*/ 66 h 132"/>
                    <a:gd name="T24" fmla="*/ 186 w 420"/>
                    <a:gd name="T25" fmla="*/ 72 h 132"/>
                    <a:gd name="T26" fmla="*/ 198 w 420"/>
                    <a:gd name="T27" fmla="*/ 84 h 132"/>
                    <a:gd name="T28" fmla="*/ 216 w 420"/>
                    <a:gd name="T29" fmla="*/ 96 h 132"/>
                    <a:gd name="T30" fmla="*/ 228 w 420"/>
                    <a:gd name="T31" fmla="*/ 102 h 132"/>
                    <a:gd name="T32" fmla="*/ 246 w 420"/>
                    <a:gd name="T33" fmla="*/ 120 h 132"/>
                    <a:gd name="T34" fmla="*/ 264 w 420"/>
                    <a:gd name="T35" fmla="*/ 132 h 132"/>
                    <a:gd name="T36" fmla="*/ 270 w 420"/>
                    <a:gd name="T37" fmla="*/ 126 h 132"/>
                    <a:gd name="T38" fmla="*/ 276 w 420"/>
                    <a:gd name="T39" fmla="*/ 120 h 132"/>
                    <a:gd name="T40" fmla="*/ 282 w 420"/>
                    <a:gd name="T41" fmla="*/ 114 h 132"/>
                    <a:gd name="T42" fmla="*/ 294 w 420"/>
                    <a:gd name="T43" fmla="*/ 108 h 132"/>
                    <a:gd name="T44" fmla="*/ 300 w 420"/>
                    <a:gd name="T45" fmla="*/ 102 h 132"/>
                    <a:gd name="T46" fmla="*/ 312 w 420"/>
                    <a:gd name="T47" fmla="*/ 96 h 132"/>
                    <a:gd name="T48" fmla="*/ 324 w 420"/>
                    <a:gd name="T49" fmla="*/ 90 h 132"/>
                    <a:gd name="T50" fmla="*/ 336 w 420"/>
                    <a:gd name="T51" fmla="*/ 84 h 132"/>
                    <a:gd name="T52" fmla="*/ 348 w 420"/>
                    <a:gd name="T53" fmla="*/ 78 h 132"/>
                    <a:gd name="T54" fmla="*/ 360 w 420"/>
                    <a:gd name="T55" fmla="*/ 72 h 132"/>
                    <a:gd name="T56" fmla="*/ 366 w 420"/>
                    <a:gd name="T57" fmla="*/ 66 h 132"/>
                    <a:gd name="T58" fmla="*/ 378 w 420"/>
                    <a:gd name="T59" fmla="*/ 66 h 132"/>
                    <a:gd name="T60" fmla="*/ 390 w 420"/>
                    <a:gd name="T61" fmla="*/ 66 h 132"/>
                    <a:gd name="T62" fmla="*/ 402 w 420"/>
                    <a:gd name="T63" fmla="*/ 60 h 132"/>
                    <a:gd name="T64" fmla="*/ 414 w 420"/>
                    <a:gd name="T65" fmla="*/ 60 h 132"/>
                    <a:gd name="T66" fmla="*/ 420 w 420"/>
                    <a:gd name="T67" fmla="*/ 60 h 132"/>
                    <a:gd name="T68" fmla="*/ 408 w 420"/>
                    <a:gd name="T69" fmla="*/ 60 h 132"/>
                    <a:gd name="T70" fmla="*/ 396 w 420"/>
                    <a:gd name="T71" fmla="*/ 60 h 132"/>
                    <a:gd name="T72" fmla="*/ 366 w 420"/>
                    <a:gd name="T73" fmla="*/ 60 h 132"/>
                    <a:gd name="T74" fmla="*/ 336 w 420"/>
                    <a:gd name="T75" fmla="*/ 60 h 132"/>
                    <a:gd name="T76" fmla="*/ 312 w 420"/>
                    <a:gd name="T77" fmla="*/ 60 h 132"/>
                    <a:gd name="T78" fmla="*/ 282 w 420"/>
                    <a:gd name="T79" fmla="*/ 54 h 132"/>
                    <a:gd name="T80" fmla="*/ 258 w 420"/>
                    <a:gd name="T81" fmla="*/ 54 h 132"/>
                    <a:gd name="T82" fmla="*/ 234 w 420"/>
                    <a:gd name="T83" fmla="*/ 54 h 132"/>
                    <a:gd name="T84" fmla="*/ 204 w 420"/>
                    <a:gd name="T85" fmla="*/ 48 h 132"/>
                    <a:gd name="T86" fmla="*/ 180 w 420"/>
                    <a:gd name="T87" fmla="*/ 48 h 132"/>
                    <a:gd name="T88" fmla="*/ 156 w 420"/>
                    <a:gd name="T89" fmla="*/ 42 h 132"/>
                    <a:gd name="T90" fmla="*/ 126 w 420"/>
                    <a:gd name="T91" fmla="*/ 36 h 132"/>
                    <a:gd name="T92" fmla="*/ 102 w 420"/>
                    <a:gd name="T93" fmla="*/ 30 h 132"/>
                    <a:gd name="T94" fmla="*/ 78 w 420"/>
                    <a:gd name="T95" fmla="*/ 24 h 132"/>
                    <a:gd name="T96" fmla="*/ 54 w 420"/>
                    <a:gd name="T97" fmla="*/ 18 h 132"/>
                    <a:gd name="T98" fmla="*/ 30 w 420"/>
                    <a:gd name="T99" fmla="*/ 12 h 132"/>
                    <a:gd name="T100" fmla="*/ 0 w 420"/>
                    <a:gd name="T101" fmla="*/ 0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0"/>
                    <a:gd name="T154" fmla="*/ 0 h 132"/>
                    <a:gd name="T155" fmla="*/ 420 w 420"/>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0" h="132">
                      <a:moveTo>
                        <a:pt x="0" y="0"/>
                      </a:moveTo>
                      <a:lnTo>
                        <a:pt x="12" y="6"/>
                      </a:lnTo>
                      <a:lnTo>
                        <a:pt x="18" y="12"/>
                      </a:lnTo>
                      <a:lnTo>
                        <a:pt x="36" y="18"/>
                      </a:lnTo>
                      <a:lnTo>
                        <a:pt x="54" y="24"/>
                      </a:lnTo>
                      <a:lnTo>
                        <a:pt x="72" y="30"/>
                      </a:lnTo>
                      <a:lnTo>
                        <a:pt x="90" y="36"/>
                      </a:lnTo>
                      <a:lnTo>
                        <a:pt x="108" y="36"/>
                      </a:lnTo>
                      <a:lnTo>
                        <a:pt x="120" y="48"/>
                      </a:lnTo>
                      <a:lnTo>
                        <a:pt x="138" y="54"/>
                      </a:lnTo>
                      <a:lnTo>
                        <a:pt x="156" y="60"/>
                      </a:lnTo>
                      <a:lnTo>
                        <a:pt x="168" y="66"/>
                      </a:lnTo>
                      <a:lnTo>
                        <a:pt x="186" y="72"/>
                      </a:lnTo>
                      <a:lnTo>
                        <a:pt x="198" y="84"/>
                      </a:lnTo>
                      <a:lnTo>
                        <a:pt x="216" y="96"/>
                      </a:lnTo>
                      <a:lnTo>
                        <a:pt x="228" y="102"/>
                      </a:lnTo>
                      <a:lnTo>
                        <a:pt x="246" y="120"/>
                      </a:lnTo>
                      <a:lnTo>
                        <a:pt x="264" y="132"/>
                      </a:lnTo>
                      <a:lnTo>
                        <a:pt x="270" y="126"/>
                      </a:lnTo>
                      <a:lnTo>
                        <a:pt x="276" y="120"/>
                      </a:lnTo>
                      <a:lnTo>
                        <a:pt x="282" y="114"/>
                      </a:lnTo>
                      <a:lnTo>
                        <a:pt x="294" y="108"/>
                      </a:lnTo>
                      <a:lnTo>
                        <a:pt x="300" y="102"/>
                      </a:lnTo>
                      <a:lnTo>
                        <a:pt x="312" y="96"/>
                      </a:lnTo>
                      <a:lnTo>
                        <a:pt x="324" y="90"/>
                      </a:lnTo>
                      <a:lnTo>
                        <a:pt x="336" y="84"/>
                      </a:lnTo>
                      <a:lnTo>
                        <a:pt x="348" y="78"/>
                      </a:lnTo>
                      <a:lnTo>
                        <a:pt x="360" y="72"/>
                      </a:lnTo>
                      <a:lnTo>
                        <a:pt x="366" y="66"/>
                      </a:lnTo>
                      <a:lnTo>
                        <a:pt x="378" y="66"/>
                      </a:lnTo>
                      <a:lnTo>
                        <a:pt x="390" y="66"/>
                      </a:lnTo>
                      <a:lnTo>
                        <a:pt x="402" y="60"/>
                      </a:lnTo>
                      <a:lnTo>
                        <a:pt x="414" y="60"/>
                      </a:lnTo>
                      <a:lnTo>
                        <a:pt x="420" y="60"/>
                      </a:lnTo>
                      <a:lnTo>
                        <a:pt x="408" y="60"/>
                      </a:lnTo>
                      <a:lnTo>
                        <a:pt x="396" y="60"/>
                      </a:lnTo>
                      <a:lnTo>
                        <a:pt x="366" y="60"/>
                      </a:lnTo>
                      <a:lnTo>
                        <a:pt x="336" y="60"/>
                      </a:lnTo>
                      <a:lnTo>
                        <a:pt x="312" y="60"/>
                      </a:lnTo>
                      <a:lnTo>
                        <a:pt x="282" y="54"/>
                      </a:lnTo>
                      <a:lnTo>
                        <a:pt x="258" y="54"/>
                      </a:lnTo>
                      <a:lnTo>
                        <a:pt x="234" y="54"/>
                      </a:lnTo>
                      <a:lnTo>
                        <a:pt x="204" y="48"/>
                      </a:lnTo>
                      <a:lnTo>
                        <a:pt x="180" y="48"/>
                      </a:lnTo>
                      <a:lnTo>
                        <a:pt x="156" y="42"/>
                      </a:lnTo>
                      <a:lnTo>
                        <a:pt x="126" y="36"/>
                      </a:lnTo>
                      <a:lnTo>
                        <a:pt x="102" y="30"/>
                      </a:lnTo>
                      <a:lnTo>
                        <a:pt x="78" y="24"/>
                      </a:lnTo>
                      <a:lnTo>
                        <a:pt x="54" y="18"/>
                      </a:lnTo>
                      <a:lnTo>
                        <a:pt x="30" y="12"/>
                      </a:lnTo>
                      <a:lnTo>
                        <a:pt x="0" y="0"/>
                      </a:lnTo>
                      <a:close/>
                    </a:path>
                  </a:pathLst>
                </a:custGeom>
                <a:solidFill>
                  <a:srgbClr val="ABABAB">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6" name="Freeform 12"/>
                <p:cNvSpPr>
                  <a:spLocks/>
                </p:cNvSpPr>
                <p:nvPr/>
              </p:nvSpPr>
              <p:spPr bwMode="auto">
                <a:xfrm>
                  <a:off x="2145" y="1191"/>
                  <a:ext cx="840" cy="132"/>
                </a:xfrm>
                <a:custGeom>
                  <a:avLst/>
                  <a:gdLst>
                    <a:gd name="T0" fmla="*/ 840 w 840"/>
                    <a:gd name="T1" fmla="*/ 60 h 132"/>
                    <a:gd name="T2" fmla="*/ 822 w 840"/>
                    <a:gd name="T3" fmla="*/ 66 h 132"/>
                    <a:gd name="T4" fmla="*/ 798 w 840"/>
                    <a:gd name="T5" fmla="*/ 72 h 132"/>
                    <a:gd name="T6" fmla="*/ 768 w 840"/>
                    <a:gd name="T7" fmla="*/ 84 h 132"/>
                    <a:gd name="T8" fmla="*/ 732 w 840"/>
                    <a:gd name="T9" fmla="*/ 96 h 132"/>
                    <a:gd name="T10" fmla="*/ 696 w 840"/>
                    <a:gd name="T11" fmla="*/ 102 h 132"/>
                    <a:gd name="T12" fmla="*/ 666 w 840"/>
                    <a:gd name="T13" fmla="*/ 114 h 132"/>
                    <a:gd name="T14" fmla="*/ 636 w 840"/>
                    <a:gd name="T15" fmla="*/ 120 h 132"/>
                    <a:gd name="T16" fmla="*/ 600 w 840"/>
                    <a:gd name="T17" fmla="*/ 126 h 132"/>
                    <a:gd name="T18" fmla="*/ 570 w 840"/>
                    <a:gd name="T19" fmla="*/ 132 h 132"/>
                    <a:gd name="T20" fmla="*/ 540 w 840"/>
                    <a:gd name="T21" fmla="*/ 132 h 132"/>
                    <a:gd name="T22" fmla="*/ 504 w 840"/>
                    <a:gd name="T23" fmla="*/ 132 h 132"/>
                    <a:gd name="T24" fmla="*/ 474 w 840"/>
                    <a:gd name="T25" fmla="*/ 132 h 132"/>
                    <a:gd name="T26" fmla="*/ 438 w 840"/>
                    <a:gd name="T27" fmla="*/ 126 h 132"/>
                    <a:gd name="T28" fmla="*/ 408 w 840"/>
                    <a:gd name="T29" fmla="*/ 120 h 132"/>
                    <a:gd name="T30" fmla="*/ 372 w 840"/>
                    <a:gd name="T31" fmla="*/ 114 h 132"/>
                    <a:gd name="T32" fmla="*/ 336 w 840"/>
                    <a:gd name="T33" fmla="*/ 102 h 132"/>
                    <a:gd name="T34" fmla="*/ 300 w 840"/>
                    <a:gd name="T35" fmla="*/ 84 h 132"/>
                    <a:gd name="T36" fmla="*/ 294 w 840"/>
                    <a:gd name="T37" fmla="*/ 78 h 132"/>
                    <a:gd name="T38" fmla="*/ 282 w 840"/>
                    <a:gd name="T39" fmla="*/ 78 h 132"/>
                    <a:gd name="T40" fmla="*/ 258 w 840"/>
                    <a:gd name="T41" fmla="*/ 72 h 132"/>
                    <a:gd name="T42" fmla="*/ 228 w 840"/>
                    <a:gd name="T43" fmla="*/ 66 h 132"/>
                    <a:gd name="T44" fmla="*/ 204 w 840"/>
                    <a:gd name="T45" fmla="*/ 60 h 132"/>
                    <a:gd name="T46" fmla="*/ 174 w 840"/>
                    <a:gd name="T47" fmla="*/ 60 h 132"/>
                    <a:gd name="T48" fmla="*/ 150 w 840"/>
                    <a:gd name="T49" fmla="*/ 60 h 132"/>
                    <a:gd name="T50" fmla="*/ 120 w 840"/>
                    <a:gd name="T51" fmla="*/ 60 h 132"/>
                    <a:gd name="T52" fmla="*/ 96 w 840"/>
                    <a:gd name="T53" fmla="*/ 54 h 132"/>
                    <a:gd name="T54" fmla="*/ 72 w 840"/>
                    <a:gd name="T55" fmla="*/ 54 h 132"/>
                    <a:gd name="T56" fmla="*/ 48 w 840"/>
                    <a:gd name="T57" fmla="*/ 54 h 132"/>
                    <a:gd name="T58" fmla="*/ 30 w 840"/>
                    <a:gd name="T59" fmla="*/ 54 h 132"/>
                    <a:gd name="T60" fmla="*/ 18 w 840"/>
                    <a:gd name="T61" fmla="*/ 54 h 132"/>
                    <a:gd name="T62" fmla="*/ 6 w 840"/>
                    <a:gd name="T63" fmla="*/ 54 h 132"/>
                    <a:gd name="T64" fmla="*/ 0 w 840"/>
                    <a:gd name="T65" fmla="*/ 54 h 132"/>
                    <a:gd name="T66" fmla="*/ 6 w 840"/>
                    <a:gd name="T67" fmla="*/ 48 h 132"/>
                    <a:gd name="T68" fmla="*/ 30 w 840"/>
                    <a:gd name="T69" fmla="*/ 36 h 132"/>
                    <a:gd name="T70" fmla="*/ 54 w 840"/>
                    <a:gd name="T71" fmla="*/ 30 h 132"/>
                    <a:gd name="T72" fmla="*/ 108 w 840"/>
                    <a:gd name="T73" fmla="*/ 18 h 132"/>
                    <a:gd name="T74" fmla="*/ 162 w 840"/>
                    <a:gd name="T75" fmla="*/ 6 h 132"/>
                    <a:gd name="T76" fmla="*/ 210 w 840"/>
                    <a:gd name="T77" fmla="*/ 0 h 132"/>
                    <a:gd name="T78" fmla="*/ 258 w 840"/>
                    <a:gd name="T79" fmla="*/ 0 h 132"/>
                    <a:gd name="T80" fmla="*/ 306 w 840"/>
                    <a:gd name="T81" fmla="*/ 6 h 132"/>
                    <a:gd name="T82" fmla="*/ 360 w 840"/>
                    <a:gd name="T83" fmla="*/ 6 h 132"/>
                    <a:gd name="T84" fmla="*/ 408 w 840"/>
                    <a:gd name="T85" fmla="*/ 12 h 132"/>
                    <a:gd name="T86" fmla="*/ 456 w 840"/>
                    <a:gd name="T87" fmla="*/ 24 h 132"/>
                    <a:gd name="T88" fmla="*/ 510 w 840"/>
                    <a:gd name="T89" fmla="*/ 30 h 132"/>
                    <a:gd name="T90" fmla="*/ 558 w 840"/>
                    <a:gd name="T91" fmla="*/ 36 h 132"/>
                    <a:gd name="T92" fmla="*/ 612 w 840"/>
                    <a:gd name="T93" fmla="*/ 48 h 132"/>
                    <a:gd name="T94" fmla="*/ 660 w 840"/>
                    <a:gd name="T95" fmla="*/ 54 h 132"/>
                    <a:gd name="T96" fmla="*/ 768 w 840"/>
                    <a:gd name="T97" fmla="*/ 60 h 132"/>
                    <a:gd name="T98" fmla="*/ 822 w 840"/>
                    <a:gd name="T99" fmla="*/ 60 h 132"/>
                    <a:gd name="T100" fmla="*/ 840 w 840"/>
                    <a:gd name="T101" fmla="*/ 60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0"/>
                    <a:gd name="T154" fmla="*/ 0 h 132"/>
                    <a:gd name="T155" fmla="*/ 840 w 840"/>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0" h="132">
                      <a:moveTo>
                        <a:pt x="840" y="60"/>
                      </a:moveTo>
                      <a:lnTo>
                        <a:pt x="822" y="66"/>
                      </a:lnTo>
                      <a:lnTo>
                        <a:pt x="798" y="72"/>
                      </a:lnTo>
                      <a:lnTo>
                        <a:pt x="768" y="84"/>
                      </a:lnTo>
                      <a:lnTo>
                        <a:pt x="732" y="96"/>
                      </a:lnTo>
                      <a:lnTo>
                        <a:pt x="696" y="102"/>
                      </a:lnTo>
                      <a:lnTo>
                        <a:pt x="666" y="114"/>
                      </a:lnTo>
                      <a:lnTo>
                        <a:pt x="636" y="120"/>
                      </a:lnTo>
                      <a:lnTo>
                        <a:pt x="600" y="126"/>
                      </a:lnTo>
                      <a:lnTo>
                        <a:pt x="570" y="132"/>
                      </a:lnTo>
                      <a:lnTo>
                        <a:pt x="540" y="132"/>
                      </a:lnTo>
                      <a:lnTo>
                        <a:pt x="504" y="132"/>
                      </a:lnTo>
                      <a:lnTo>
                        <a:pt x="474" y="132"/>
                      </a:lnTo>
                      <a:lnTo>
                        <a:pt x="438" y="126"/>
                      </a:lnTo>
                      <a:lnTo>
                        <a:pt x="408" y="120"/>
                      </a:lnTo>
                      <a:lnTo>
                        <a:pt x="372" y="114"/>
                      </a:lnTo>
                      <a:lnTo>
                        <a:pt x="336" y="102"/>
                      </a:lnTo>
                      <a:lnTo>
                        <a:pt x="300" y="84"/>
                      </a:lnTo>
                      <a:lnTo>
                        <a:pt x="294" y="78"/>
                      </a:lnTo>
                      <a:lnTo>
                        <a:pt x="282" y="78"/>
                      </a:lnTo>
                      <a:lnTo>
                        <a:pt x="258" y="72"/>
                      </a:lnTo>
                      <a:lnTo>
                        <a:pt x="228" y="66"/>
                      </a:lnTo>
                      <a:lnTo>
                        <a:pt x="204" y="60"/>
                      </a:lnTo>
                      <a:lnTo>
                        <a:pt x="174" y="60"/>
                      </a:lnTo>
                      <a:lnTo>
                        <a:pt x="150" y="60"/>
                      </a:lnTo>
                      <a:lnTo>
                        <a:pt x="120" y="60"/>
                      </a:lnTo>
                      <a:lnTo>
                        <a:pt x="96" y="54"/>
                      </a:lnTo>
                      <a:lnTo>
                        <a:pt x="72" y="54"/>
                      </a:lnTo>
                      <a:lnTo>
                        <a:pt x="48" y="54"/>
                      </a:lnTo>
                      <a:lnTo>
                        <a:pt x="30" y="54"/>
                      </a:lnTo>
                      <a:lnTo>
                        <a:pt x="18" y="54"/>
                      </a:lnTo>
                      <a:lnTo>
                        <a:pt x="6" y="54"/>
                      </a:lnTo>
                      <a:lnTo>
                        <a:pt x="0" y="54"/>
                      </a:lnTo>
                      <a:lnTo>
                        <a:pt x="6" y="48"/>
                      </a:lnTo>
                      <a:lnTo>
                        <a:pt x="30" y="36"/>
                      </a:lnTo>
                      <a:lnTo>
                        <a:pt x="54" y="30"/>
                      </a:lnTo>
                      <a:lnTo>
                        <a:pt x="108" y="18"/>
                      </a:lnTo>
                      <a:lnTo>
                        <a:pt x="162" y="6"/>
                      </a:lnTo>
                      <a:lnTo>
                        <a:pt x="210" y="0"/>
                      </a:lnTo>
                      <a:lnTo>
                        <a:pt x="258" y="0"/>
                      </a:lnTo>
                      <a:lnTo>
                        <a:pt x="306" y="6"/>
                      </a:lnTo>
                      <a:lnTo>
                        <a:pt x="360" y="6"/>
                      </a:lnTo>
                      <a:lnTo>
                        <a:pt x="408" y="12"/>
                      </a:lnTo>
                      <a:lnTo>
                        <a:pt x="456" y="24"/>
                      </a:lnTo>
                      <a:lnTo>
                        <a:pt x="510" y="30"/>
                      </a:lnTo>
                      <a:lnTo>
                        <a:pt x="558" y="36"/>
                      </a:lnTo>
                      <a:lnTo>
                        <a:pt x="612" y="48"/>
                      </a:lnTo>
                      <a:lnTo>
                        <a:pt x="660" y="54"/>
                      </a:lnTo>
                      <a:lnTo>
                        <a:pt x="768" y="60"/>
                      </a:lnTo>
                      <a:lnTo>
                        <a:pt x="822" y="60"/>
                      </a:lnTo>
                      <a:lnTo>
                        <a:pt x="840" y="60"/>
                      </a:lnTo>
                      <a:close/>
                    </a:path>
                  </a:pathLst>
                </a:custGeom>
                <a:solidFill>
                  <a:srgbClr val="ABABAB">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7" name="Freeform 13"/>
                <p:cNvSpPr>
                  <a:spLocks/>
                </p:cNvSpPr>
                <p:nvPr/>
              </p:nvSpPr>
              <p:spPr bwMode="auto">
                <a:xfrm>
                  <a:off x="1281" y="1155"/>
                  <a:ext cx="810" cy="114"/>
                </a:xfrm>
                <a:custGeom>
                  <a:avLst/>
                  <a:gdLst>
                    <a:gd name="T0" fmla="*/ 0 w 810"/>
                    <a:gd name="T1" fmla="*/ 0 h 114"/>
                    <a:gd name="T2" fmla="*/ 12 w 810"/>
                    <a:gd name="T3" fmla="*/ 24 h 114"/>
                    <a:gd name="T4" fmla="*/ 24 w 810"/>
                    <a:gd name="T5" fmla="*/ 42 h 114"/>
                    <a:gd name="T6" fmla="*/ 60 w 810"/>
                    <a:gd name="T7" fmla="*/ 72 h 114"/>
                    <a:gd name="T8" fmla="*/ 90 w 810"/>
                    <a:gd name="T9" fmla="*/ 90 h 114"/>
                    <a:gd name="T10" fmla="*/ 132 w 810"/>
                    <a:gd name="T11" fmla="*/ 102 h 114"/>
                    <a:gd name="T12" fmla="*/ 174 w 810"/>
                    <a:gd name="T13" fmla="*/ 108 h 114"/>
                    <a:gd name="T14" fmla="*/ 216 w 810"/>
                    <a:gd name="T15" fmla="*/ 114 h 114"/>
                    <a:gd name="T16" fmla="*/ 264 w 810"/>
                    <a:gd name="T17" fmla="*/ 108 h 114"/>
                    <a:gd name="T18" fmla="*/ 312 w 810"/>
                    <a:gd name="T19" fmla="*/ 108 h 114"/>
                    <a:gd name="T20" fmla="*/ 366 w 810"/>
                    <a:gd name="T21" fmla="*/ 96 h 114"/>
                    <a:gd name="T22" fmla="*/ 426 w 810"/>
                    <a:gd name="T23" fmla="*/ 90 h 114"/>
                    <a:gd name="T24" fmla="*/ 486 w 810"/>
                    <a:gd name="T25" fmla="*/ 78 h 114"/>
                    <a:gd name="T26" fmla="*/ 546 w 810"/>
                    <a:gd name="T27" fmla="*/ 66 h 114"/>
                    <a:gd name="T28" fmla="*/ 606 w 810"/>
                    <a:gd name="T29" fmla="*/ 60 h 114"/>
                    <a:gd name="T30" fmla="*/ 672 w 810"/>
                    <a:gd name="T31" fmla="*/ 54 h 114"/>
                    <a:gd name="T32" fmla="*/ 744 w 810"/>
                    <a:gd name="T33" fmla="*/ 54 h 114"/>
                    <a:gd name="T34" fmla="*/ 810 w 810"/>
                    <a:gd name="T35" fmla="*/ 54 h 114"/>
                    <a:gd name="T36" fmla="*/ 798 w 810"/>
                    <a:gd name="T37" fmla="*/ 54 h 114"/>
                    <a:gd name="T38" fmla="*/ 780 w 810"/>
                    <a:gd name="T39" fmla="*/ 48 h 114"/>
                    <a:gd name="T40" fmla="*/ 750 w 810"/>
                    <a:gd name="T41" fmla="*/ 42 h 114"/>
                    <a:gd name="T42" fmla="*/ 708 w 810"/>
                    <a:gd name="T43" fmla="*/ 36 h 114"/>
                    <a:gd name="T44" fmla="*/ 672 w 810"/>
                    <a:gd name="T45" fmla="*/ 36 h 114"/>
                    <a:gd name="T46" fmla="*/ 624 w 810"/>
                    <a:gd name="T47" fmla="*/ 36 h 114"/>
                    <a:gd name="T48" fmla="*/ 582 w 810"/>
                    <a:gd name="T49" fmla="*/ 30 h 114"/>
                    <a:gd name="T50" fmla="*/ 534 w 810"/>
                    <a:gd name="T51" fmla="*/ 36 h 114"/>
                    <a:gd name="T52" fmla="*/ 486 w 810"/>
                    <a:gd name="T53" fmla="*/ 36 h 114"/>
                    <a:gd name="T54" fmla="*/ 438 w 810"/>
                    <a:gd name="T55" fmla="*/ 36 h 114"/>
                    <a:gd name="T56" fmla="*/ 390 w 810"/>
                    <a:gd name="T57" fmla="*/ 36 h 114"/>
                    <a:gd name="T58" fmla="*/ 342 w 810"/>
                    <a:gd name="T59" fmla="*/ 42 h 114"/>
                    <a:gd name="T60" fmla="*/ 300 w 810"/>
                    <a:gd name="T61" fmla="*/ 42 h 114"/>
                    <a:gd name="T62" fmla="*/ 258 w 810"/>
                    <a:gd name="T63" fmla="*/ 42 h 114"/>
                    <a:gd name="T64" fmla="*/ 216 w 810"/>
                    <a:gd name="T65" fmla="*/ 42 h 114"/>
                    <a:gd name="T66" fmla="*/ 180 w 810"/>
                    <a:gd name="T67" fmla="*/ 42 h 114"/>
                    <a:gd name="T68" fmla="*/ 150 w 810"/>
                    <a:gd name="T69" fmla="*/ 42 h 114"/>
                    <a:gd name="T70" fmla="*/ 144 w 810"/>
                    <a:gd name="T71" fmla="*/ 42 h 114"/>
                    <a:gd name="T72" fmla="*/ 132 w 810"/>
                    <a:gd name="T73" fmla="*/ 36 h 114"/>
                    <a:gd name="T74" fmla="*/ 120 w 810"/>
                    <a:gd name="T75" fmla="*/ 36 h 114"/>
                    <a:gd name="T76" fmla="*/ 108 w 810"/>
                    <a:gd name="T77" fmla="*/ 36 h 114"/>
                    <a:gd name="T78" fmla="*/ 102 w 810"/>
                    <a:gd name="T79" fmla="*/ 36 h 114"/>
                    <a:gd name="T80" fmla="*/ 90 w 810"/>
                    <a:gd name="T81" fmla="*/ 36 h 114"/>
                    <a:gd name="T82" fmla="*/ 78 w 810"/>
                    <a:gd name="T83" fmla="*/ 30 h 114"/>
                    <a:gd name="T84" fmla="*/ 66 w 810"/>
                    <a:gd name="T85" fmla="*/ 30 h 114"/>
                    <a:gd name="T86" fmla="*/ 60 w 810"/>
                    <a:gd name="T87" fmla="*/ 30 h 114"/>
                    <a:gd name="T88" fmla="*/ 48 w 810"/>
                    <a:gd name="T89" fmla="*/ 24 h 114"/>
                    <a:gd name="T90" fmla="*/ 36 w 810"/>
                    <a:gd name="T91" fmla="*/ 24 h 114"/>
                    <a:gd name="T92" fmla="*/ 30 w 810"/>
                    <a:gd name="T93" fmla="*/ 18 h 114"/>
                    <a:gd name="T94" fmla="*/ 18 w 810"/>
                    <a:gd name="T95" fmla="*/ 18 h 114"/>
                    <a:gd name="T96" fmla="*/ 12 w 810"/>
                    <a:gd name="T97" fmla="*/ 12 h 114"/>
                    <a:gd name="T98" fmla="*/ 6 w 810"/>
                    <a:gd name="T99" fmla="*/ 6 h 114"/>
                    <a:gd name="T100" fmla="*/ 0 w 810"/>
                    <a:gd name="T101" fmla="*/ 0 h 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0"/>
                    <a:gd name="T154" fmla="*/ 0 h 114"/>
                    <a:gd name="T155" fmla="*/ 810 w 810"/>
                    <a:gd name="T156" fmla="*/ 114 h 1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0" h="114">
                      <a:moveTo>
                        <a:pt x="0" y="0"/>
                      </a:moveTo>
                      <a:lnTo>
                        <a:pt x="12" y="24"/>
                      </a:lnTo>
                      <a:lnTo>
                        <a:pt x="24" y="42"/>
                      </a:lnTo>
                      <a:lnTo>
                        <a:pt x="60" y="72"/>
                      </a:lnTo>
                      <a:lnTo>
                        <a:pt x="90" y="90"/>
                      </a:lnTo>
                      <a:lnTo>
                        <a:pt x="132" y="102"/>
                      </a:lnTo>
                      <a:lnTo>
                        <a:pt x="174" y="108"/>
                      </a:lnTo>
                      <a:lnTo>
                        <a:pt x="216" y="114"/>
                      </a:lnTo>
                      <a:lnTo>
                        <a:pt x="264" y="108"/>
                      </a:lnTo>
                      <a:lnTo>
                        <a:pt x="312" y="108"/>
                      </a:lnTo>
                      <a:lnTo>
                        <a:pt x="366" y="96"/>
                      </a:lnTo>
                      <a:lnTo>
                        <a:pt x="426" y="90"/>
                      </a:lnTo>
                      <a:lnTo>
                        <a:pt x="486" y="78"/>
                      </a:lnTo>
                      <a:lnTo>
                        <a:pt x="546" y="66"/>
                      </a:lnTo>
                      <a:lnTo>
                        <a:pt x="606" y="60"/>
                      </a:lnTo>
                      <a:lnTo>
                        <a:pt x="672" y="54"/>
                      </a:lnTo>
                      <a:lnTo>
                        <a:pt x="744" y="54"/>
                      </a:lnTo>
                      <a:lnTo>
                        <a:pt x="810" y="54"/>
                      </a:lnTo>
                      <a:lnTo>
                        <a:pt x="798" y="54"/>
                      </a:lnTo>
                      <a:lnTo>
                        <a:pt x="780" y="48"/>
                      </a:lnTo>
                      <a:lnTo>
                        <a:pt x="750" y="42"/>
                      </a:lnTo>
                      <a:lnTo>
                        <a:pt x="708" y="36"/>
                      </a:lnTo>
                      <a:lnTo>
                        <a:pt x="672" y="36"/>
                      </a:lnTo>
                      <a:lnTo>
                        <a:pt x="624" y="36"/>
                      </a:lnTo>
                      <a:lnTo>
                        <a:pt x="582" y="30"/>
                      </a:lnTo>
                      <a:lnTo>
                        <a:pt x="534" y="36"/>
                      </a:lnTo>
                      <a:lnTo>
                        <a:pt x="486" y="36"/>
                      </a:lnTo>
                      <a:lnTo>
                        <a:pt x="438" y="36"/>
                      </a:lnTo>
                      <a:lnTo>
                        <a:pt x="390" y="36"/>
                      </a:lnTo>
                      <a:lnTo>
                        <a:pt x="342" y="42"/>
                      </a:lnTo>
                      <a:lnTo>
                        <a:pt x="300" y="42"/>
                      </a:lnTo>
                      <a:lnTo>
                        <a:pt x="258" y="42"/>
                      </a:lnTo>
                      <a:lnTo>
                        <a:pt x="216" y="42"/>
                      </a:lnTo>
                      <a:lnTo>
                        <a:pt x="180" y="42"/>
                      </a:lnTo>
                      <a:lnTo>
                        <a:pt x="150" y="42"/>
                      </a:lnTo>
                      <a:lnTo>
                        <a:pt x="144" y="42"/>
                      </a:lnTo>
                      <a:lnTo>
                        <a:pt x="132" y="36"/>
                      </a:lnTo>
                      <a:lnTo>
                        <a:pt x="120" y="36"/>
                      </a:lnTo>
                      <a:lnTo>
                        <a:pt x="108" y="36"/>
                      </a:lnTo>
                      <a:lnTo>
                        <a:pt x="102" y="36"/>
                      </a:lnTo>
                      <a:lnTo>
                        <a:pt x="90" y="36"/>
                      </a:lnTo>
                      <a:lnTo>
                        <a:pt x="78" y="30"/>
                      </a:lnTo>
                      <a:lnTo>
                        <a:pt x="66" y="30"/>
                      </a:lnTo>
                      <a:lnTo>
                        <a:pt x="60" y="30"/>
                      </a:lnTo>
                      <a:lnTo>
                        <a:pt x="48" y="24"/>
                      </a:lnTo>
                      <a:lnTo>
                        <a:pt x="36" y="24"/>
                      </a:lnTo>
                      <a:lnTo>
                        <a:pt x="30" y="18"/>
                      </a:lnTo>
                      <a:lnTo>
                        <a:pt x="18" y="18"/>
                      </a:lnTo>
                      <a:lnTo>
                        <a:pt x="12" y="12"/>
                      </a:lnTo>
                      <a:lnTo>
                        <a:pt x="6" y="6"/>
                      </a:lnTo>
                      <a:lnTo>
                        <a:pt x="0" y="0"/>
                      </a:lnTo>
                      <a:close/>
                    </a:path>
                  </a:pathLst>
                </a:custGeom>
                <a:solidFill>
                  <a:srgbClr val="ABABAB">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8" name="Freeform 14"/>
                <p:cNvSpPr>
                  <a:spLocks/>
                </p:cNvSpPr>
                <p:nvPr/>
              </p:nvSpPr>
              <p:spPr bwMode="auto">
                <a:xfrm>
                  <a:off x="1215" y="1089"/>
                  <a:ext cx="312" cy="66"/>
                </a:xfrm>
                <a:custGeom>
                  <a:avLst/>
                  <a:gdLst>
                    <a:gd name="T0" fmla="*/ 0 w 312"/>
                    <a:gd name="T1" fmla="*/ 0 h 66"/>
                    <a:gd name="T2" fmla="*/ 6 w 312"/>
                    <a:gd name="T3" fmla="*/ 6 h 66"/>
                    <a:gd name="T4" fmla="*/ 12 w 312"/>
                    <a:gd name="T5" fmla="*/ 12 h 66"/>
                    <a:gd name="T6" fmla="*/ 24 w 312"/>
                    <a:gd name="T7" fmla="*/ 18 h 66"/>
                    <a:gd name="T8" fmla="*/ 36 w 312"/>
                    <a:gd name="T9" fmla="*/ 18 h 66"/>
                    <a:gd name="T10" fmla="*/ 54 w 312"/>
                    <a:gd name="T11" fmla="*/ 24 h 66"/>
                    <a:gd name="T12" fmla="*/ 66 w 312"/>
                    <a:gd name="T13" fmla="*/ 24 h 66"/>
                    <a:gd name="T14" fmla="*/ 84 w 312"/>
                    <a:gd name="T15" fmla="*/ 24 h 66"/>
                    <a:gd name="T16" fmla="*/ 96 w 312"/>
                    <a:gd name="T17" fmla="*/ 24 h 66"/>
                    <a:gd name="T18" fmla="*/ 114 w 312"/>
                    <a:gd name="T19" fmla="*/ 24 h 66"/>
                    <a:gd name="T20" fmla="*/ 126 w 312"/>
                    <a:gd name="T21" fmla="*/ 18 h 66"/>
                    <a:gd name="T22" fmla="*/ 144 w 312"/>
                    <a:gd name="T23" fmla="*/ 18 h 66"/>
                    <a:gd name="T24" fmla="*/ 156 w 312"/>
                    <a:gd name="T25" fmla="*/ 18 h 66"/>
                    <a:gd name="T26" fmla="*/ 168 w 312"/>
                    <a:gd name="T27" fmla="*/ 12 h 66"/>
                    <a:gd name="T28" fmla="*/ 180 w 312"/>
                    <a:gd name="T29" fmla="*/ 12 h 66"/>
                    <a:gd name="T30" fmla="*/ 192 w 312"/>
                    <a:gd name="T31" fmla="*/ 12 h 66"/>
                    <a:gd name="T32" fmla="*/ 198 w 312"/>
                    <a:gd name="T33" fmla="*/ 12 h 66"/>
                    <a:gd name="T34" fmla="*/ 210 w 312"/>
                    <a:gd name="T35" fmla="*/ 12 h 66"/>
                    <a:gd name="T36" fmla="*/ 216 w 312"/>
                    <a:gd name="T37" fmla="*/ 12 h 66"/>
                    <a:gd name="T38" fmla="*/ 222 w 312"/>
                    <a:gd name="T39" fmla="*/ 12 h 66"/>
                    <a:gd name="T40" fmla="*/ 234 w 312"/>
                    <a:gd name="T41" fmla="*/ 12 h 66"/>
                    <a:gd name="T42" fmla="*/ 240 w 312"/>
                    <a:gd name="T43" fmla="*/ 18 h 66"/>
                    <a:gd name="T44" fmla="*/ 246 w 312"/>
                    <a:gd name="T45" fmla="*/ 18 h 66"/>
                    <a:gd name="T46" fmla="*/ 258 w 312"/>
                    <a:gd name="T47" fmla="*/ 18 h 66"/>
                    <a:gd name="T48" fmla="*/ 264 w 312"/>
                    <a:gd name="T49" fmla="*/ 24 h 66"/>
                    <a:gd name="T50" fmla="*/ 270 w 312"/>
                    <a:gd name="T51" fmla="*/ 24 h 66"/>
                    <a:gd name="T52" fmla="*/ 276 w 312"/>
                    <a:gd name="T53" fmla="*/ 30 h 66"/>
                    <a:gd name="T54" fmla="*/ 288 w 312"/>
                    <a:gd name="T55" fmla="*/ 36 h 66"/>
                    <a:gd name="T56" fmla="*/ 294 w 312"/>
                    <a:gd name="T57" fmla="*/ 36 h 66"/>
                    <a:gd name="T58" fmla="*/ 300 w 312"/>
                    <a:gd name="T59" fmla="*/ 48 h 66"/>
                    <a:gd name="T60" fmla="*/ 312 w 312"/>
                    <a:gd name="T61" fmla="*/ 60 h 66"/>
                    <a:gd name="T62" fmla="*/ 312 w 312"/>
                    <a:gd name="T63" fmla="*/ 66 h 66"/>
                    <a:gd name="T64" fmla="*/ 306 w 312"/>
                    <a:gd name="T65" fmla="*/ 60 h 66"/>
                    <a:gd name="T66" fmla="*/ 294 w 312"/>
                    <a:gd name="T67" fmla="*/ 54 h 66"/>
                    <a:gd name="T68" fmla="*/ 276 w 312"/>
                    <a:gd name="T69" fmla="*/ 48 h 66"/>
                    <a:gd name="T70" fmla="*/ 252 w 312"/>
                    <a:gd name="T71" fmla="*/ 42 h 66"/>
                    <a:gd name="T72" fmla="*/ 228 w 312"/>
                    <a:gd name="T73" fmla="*/ 36 h 66"/>
                    <a:gd name="T74" fmla="*/ 204 w 312"/>
                    <a:gd name="T75" fmla="*/ 36 h 66"/>
                    <a:gd name="T76" fmla="*/ 180 w 312"/>
                    <a:gd name="T77" fmla="*/ 36 h 66"/>
                    <a:gd name="T78" fmla="*/ 156 w 312"/>
                    <a:gd name="T79" fmla="*/ 36 h 66"/>
                    <a:gd name="T80" fmla="*/ 132 w 312"/>
                    <a:gd name="T81" fmla="*/ 36 h 66"/>
                    <a:gd name="T82" fmla="*/ 108 w 312"/>
                    <a:gd name="T83" fmla="*/ 36 h 66"/>
                    <a:gd name="T84" fmla="*/ 84 w 312"/>
                    <a:gd name="T85" fmla="*/ 36 h 66"/>
                    <a:gd name="T86" fmla="*/ 66 w 312"/>
                    <a:gd name="T87" fmla="*/ 36 h 66"/>
                    <a:gd name="T88" fmla="*/ 48 w 312"/>
                    <a:gd name="T89" fmla="*/ 36 h 66"/>
                    <a:gd name="T90" fmla="*/ 30 w 312"/>
                    <a:gd name="T91" fmla="*/ 30 h 66"/>
                    <a:gd name="T92" fmla="*/ 18 w 312"/>
                    <a:gd name="T93" fmla="*/ 24 h 66"/>
                    <a:gd name="T94" fmla="*/ 6 w 312"/>
                    <a:gd name="T95" fmla="*/ 12 h 66"/>
                    <a:gd name="T96" fmla="*/ 0 w 312"/>
                    <a:gd name="T97" fmla="*/ 0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2"/>
                    <a:gd name="T148" fmla="*/ 0 h 66"/>
                    <a:gd name="T149" fmla="*/ 312 w 312"/>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2" h="66">
                      <a:moveTo>
                        <a:pt x="0" y="0"/>
                      </a:moveTo>
                      <a:lnTo>
                        <a:pt x="6" y="6"/>
                      </a:lnTo>
                      <a:lnTo>
                        <a:pt x="12" y="12"/>
                      </a:lnTo>
                      <a:lnTo>
                        <a:pt x="24" y="18"/>
                      </a:lnTo>
                      <a:lnTo>
                        <a:pt x="36" y="18"/>
                      </a:lnTo>
                      <a:lnTo>
                        <a:pt x="54" y="24"/>
                      </a:lnTo>
                      <a:lnTo>
                        <a:pt x="66" y="24"/>
                      </a:lnTo>
                      <a:lnTo>
                        <a:pt x="84" y="24"/>
                      </a:lnTo>
                      <a:lnTo>
                        <a:pt x="96" y="24"/>
                      </a:lnTo>
                      <a:lnTo>
                        <a:pt x="114" y="24"/>
                      </a:lnTo>
                      <a:lnTo>
                        <a:pt x="126" y="18"/>
                      </a:lnTo>
                      <a:lnTo>
                        <a:pt x="144" y="18"/>
                      </a:lnTo>
                      <a:lnTo>
                        <a:pt x="156" y="18"/>
                      </a:lnTo>
                      <a:lnTo>
                        <a:pt x="168" y="12"/>
                      </a:lnTo>
                      <a:lnTo>
                        <a:pt x="180" y="12"/>
                      </a:lnTo>
                      <a:lnTo>
                        <a:pt x="192" y="12"/>
                      </a:lnTo>
                      <a:lnTo>
                        <a:pt x="198" y="12"/>
                      </a:lnTo>
                      <a:lnTo>
                        <a:pt x="210" y="12"/>
                      </a:lnTo>
                      <a:lnTo>
                        <a:pt x="216" y="12"/>
                      </a:lnTo>
                      <a:lnTo>
                        <a:pt x="222" y="12"/>
                      </a:lnTo>
                      <a:lnTo>
                        <a:pt x="234" y="12"/>
                      </a:lnTo>
                      <a:lnTo>
                        <a:pt x="240" y="18"/>
                      </a:lnTo>
                      <a:lnTo>
                        <a:pt x="246" y="18"/>
                      </a:lnTo>
                      <a:lnTo>
                        <a:pt x="258" y="18"/>
                      </a:lnTo>
                      <a:lnTo>
                        <a:pt x="264" y="24"/>
                      </a:lnTo>
                      <a:lnTo>
                        <a:pt x="270" y="24"/>
                      </a:lnTo>
                      <a:lnTo>
                        <a:pt x="276" y="30"/>
                      </a:lnTo>
                      <a:lnTo>
                        <a:pt x="288" y="36"/>
                      </a:lnTo>
                      <a:lnTo>
                        <a:pt x="294" y="36"/>
                      </a:lnTo>
                      <a:lnTo>
                        <a:pt x="300" y="48"/>
                      </a:lnTo>
                      <a:lnTo>
                        <a:pt x="312" y="60"/>
                      </a:lnTo>
                      <a:lnTo>
                        <a:pt x="312" y="66"/>
                      </a:lnTo>
                      <a:lnTo>
                        <a:pt x="306" y="60"/>
                      </a:lnTo>
                      <a:lnTo>
                        <a:pt x="294" y="54"/>
                      </a:lnTo>
                      <a:lnTo>
                        <a:pt x="276" y="48"/>
                      </a:lnTo>
                      <a:lnTo>
                        <a:pt x="252" y="42"/>
                      </a:lnTo>
                      <a:lnTo>
                        <a:pt x="228" y="36"/>
                      </a:lnTo>
                      <a:lnTo>
                        <a:pt x="204" y="36"/>
                      </a:lnTo>
                      <a:lnTo>
                        <a:pt x="180" y="36"/>
                      </a:lnTo>
                      <a:lnTo>
                        <a:pt x="156" y="36"/>
                      </a:lnTo>
                      <a:lnTo>
                        <a:pt x="132" y="36"/>
                      </a:lnTo>
                      <a:lnTo>
                        <a:pt x="108" y="36"/>
                      </a:lnTo>
                      <a:lnTo>
                        <a:pt x="84" y="36"/>
                      </a:lnTo>
                      <a:lnTo>
                        <a:pt x="66" y="36"/>
                      </a:lnTo>
                      <a:lnTo>
                        <a:pt x="48" y="36"/>
                      </a:lnTo>
                      <a:lnTo>
                        <a:pt x="30" y="30"/>
                      </a:lnTo>
                      <a:lnTo>
                        <a:pt x="18" y="24"/>
                      </a:lnTo>
                      <a:lnTo>
                        <a:pt x="6" y="12"/>
                      </a:lnTo>
                      <a:lnTo>
                        <a:pt x="0" y="0"/>
                      </a:lnTo>
                      <a:close/>
                    </a:path>
                  </a:pathLst>
                </a:custGeom>
                <a:solidFill>
                  <a:srgbClr val="ABABAB">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79" name="Freeform 15"/>
                <p:cNvSpPr>
                  <a:spLocks/>
                </p:cNvSpPr>
                <p:nvPr/>
              </p:nvSpPr>
              <p:spPr bwMode="auto">
                <a:xfrm>
                  <a:off x="1209" y="1581"/>
                  <a:ext cx="1818" cy="402"/>
                </a:xfrm>
                <a:custGeom>
                  <a:avLst/>
                  <a:gdLst>
                    <a:gd name="T0" fmla="*/ 1812 w 1818"/>
                    <a:gd name="T1" fmla="*/ 348 h 402"/>
                    <a:gd name="T2" fmla="*/ 1770 w 1818"/>
                    <a:gd name="T3" fmla="*/ 282 h 402"/>
                    <a:gd name="T4" fmla="*/ 1716 w 1818"/>
                    <a:gd name="T5" fmla="*/ 234 h 402"/>
                    <a:gd name="T6" fmla="*/ 1668 w 1818"/>
                    <a:gd name="T7" fmla="*/ 210 h 402"/>
                    <a:gd name="T8" fmla="*/ 1596 w 1818"/>
                    <a:gd name="T9" fmla="*/ 198 h 402"/>
                    <a:gd name="T10" fmla="*/ 1554 w 1818"/>
                    <a:gd name="T11" fmla="*/ 192 h 402"/>
                    <a:gd name="T12" fmla="*/ 1506 w 1818"/>
                    <a:gd name="T13" fmla="*/ 192 h 402"/>
                    <a:gd name="T14" fmla="*/ 1362 w 1818"/>
                    <a:gd name="T15" fmla="*/ 144 h 402"/>
                    <a:gd name="T16" fmla="*/ 1236 w 1818"/>
                    <a:gd name="T17" fmla="*/ 132 h 402"/>
                    <a:gd name="T18" fmla="*/ 1110 w 1818"/>
                    <a:gd name="T19" fmla="*/ 126 h 402"/>
                    <a:gd name="T20" fmla="*/ 978 w 1818"/>
                    <a:gd name="T21" fmla="*/ 126 h 402"/>
                    <a:gd name="T22" fmla="*/ 846 w 1818"/>
                    <a:gd name="T23" fmla="*/ 114 h 402"/>
                    <a:gd name="T24" fmla="*/ 726 w 1818"/>
                    <a:gd name="T25" fmla="*/ 90 h 402"/>
                    <a:gd name="T26" fmla="*/ 600 w 1818"/>
                    <a:gd name="T27" fmla="*/ 60 h 402"/>
                    <a:gd name="T28" fmla="*/ 462 w 1818"/>
                    <a:gd name="T29" fmla="*/ 24 h 402"/>
                    <a:gd name="T30" fmla="*/ 312 w 1818"/>
                    <a:gd name="T31" fmla="*/ 6 h 402"/>
                    <a:gd name="T32" fmla="*/ 174 w 1818"/>
                    <a:gd name="T33" fmla="*/ 0 h 402"/>
                    <a:gd name="T34" fmla="*/ 66 w 1818"/>
                    <a:gd name="T35" fmla="*/ 18 h 402"/>
                    <a:gd name="T36" fmla="*/ 12 w 1818"/>
                    <a:gd name="T37" fmla="*/ 54 h 402"/>
                    <a:gd name="T38" fmla="*/ 0 w 1818"/>
                    <a:gd name="T39" fmla="*/ 120 h 402"/>
                    <a:gd name="T40" fmla="*/ 30 w 1818"/>
                    <a:gd name="T41" fmla="*/ 174 h 402"/>
                    <a:gd name="T42" fmla="*/ 42 w 1818"/>
                    <a:gd name="T43" fmla="*/ 126 h 402"/>
                    <a:gd name="T44" fmla="*/ 108 w 1818"/>
                    <a:gd name="T45" fmla="*/ 78 h 402"/>
                    <a:gd name="T46" fmla="*/ 216 w 1818"/>
                    <a:gd name="T47" fmla="*/ 72 h 402"/>
                    <a:gd name="T48" fmla="*/ 324 w 1818"/>
                    <a:gd name="T49" fmla="*/ 96 h 402"/>
                    <a:gd name="T50" fmla="*/ 426 w 1818"/>
                    <a:gd name="T51" fmla="*/ 138 h 402"/>
                    <a:gd name="T52" fmla="*/ 534 w 1818"/>
                    <a:gd name="T53" fmla="*/ 162 h 402"/>
                    <a:gd name="T54" fmla="*/ 636 w 1818"/>
                    <a:gd name="T55" fmla="*/ 162 h 402"/>
                    <a:gd name="T56" fmla="*/ 690 w 1818"/>
                    <a:gd name="T57" fmla="*/ 144 h 402"/>
                    <a:gd name="T58" fmla="*/ 750 w 1818"/>
                    <a:gd name="T59" fmla="*/ 132 h 402"/>
                    <a:gd name="T60" fmla="*/ 810 w 1818"/>
                    <a:gd name="T61" fmla="*/ 150 h 402"/>
                    <a:gd name="T62" fmla="*/ 852 w 1818"/>
                    <a:gd name="T63" fmla="*/ 204 h 402"/>
                    <a:gd name="T64" fmla="*/ 930 w 1818"/>
                    <a:gd name="T65" fmla="*/ 228 h 402"/>
                    <a:gd name="T66" fmla="*/ 1020 w 1818"/>
                    <a:gd name="T67" fmla="*/ 234 h 402"/>
                    <a:gd name="T68" fmla="*/ 1116 w 1818"/>
                    <a:gd name="T69" fmla="*/ 234 h 402"/>
                    <a:gd name="T70" fmla="*/ 1212 w 1818"/>
                    <a:gd name="T71" fmla="*/ 240 h 402"/>
                    <a:gd name="T72" fmla="*/ 1302 w 1818"/>
                    <a:gd name="T73" fmla="*/ 252 h 402"/>
                    <a:gd name="T74" fmla="*/ 1380 w 1818"/>
                    <a:gd name="T75" fmla="*/ 276 h 402"/>
                    <a:gd name="T76" fmla="*/ 1458 w 1818"/>
                    <a:gd name="T77" fmla="*/ 282 h 402"/>
                    <a:gd name="T78" fmla="*/ 1560 w 1818"/>
                    <a:gd name="T79" fmla="*/ 288 h 402"/>
                    <a:gd name="T80" fmla="*/ 1662 w 1818"/>
                    <a:gd name="T81" fmla="*/ 306 h 402"/>
                    <a:gd name="T82" fmla="*/ 1740 w 1818"/>
                    <a:gd name="T83" fmla="*/ 342 h 402"/>
                    <a:gd name="T84" fmla="*/ 1770 w 1818"/>
                    <a:gd name="T85" fmla="*/ 402 h 402"/>
                    <a:gd name="T86" fmla="*/ 1812 w 1818"/>
                    <a:gd name="T87" fmla="*/ 390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8"/>
                    <a:gd name="T133" fmla="*/ 0 h 402"/>
                    <a:gd name="T134" fmla="*/ 1818 w 1818"/>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8" h="402">
                      <a:moveTo>
                        <a:pt x="1818" y="384"/>
                      </a:moveTo>
                      <a:lnTo>
                        <a:pt x="1818" y="366"/>
                      </a:lnTo>
                      <a:lnTo>
                        <a:pt x="1812" y="348"/>
                      </a:lnTo>
                      <a:lnTo>
                        <a:pt x="1800" y="324"/>
                      </a:lnTo>
                      <a:lnTo>
                        <a:pt x="1788" y="300"/>
                      </a:lnTo>
                      <a:lnTo>
                        <a:pt x="1770" y="282"/>
                      </a:lnTo>
                      <a:lnTo>
                        <a:pt x="1752" y="264"/>
                      </a:lnTo>
                      <a:lnTo>
                        <a:pt x="1734" y="252"/>
                      </a:lnTo>
                      <a:lnTo>
                        <a:pt x="1716" y="234"/>
                      </a:lnTo>
                      <a:lnTo>
                        <a:pt x="1692" y="222"/>
                      </a:lnTo>
                      <a:lnTo>
                        <a:pt x="1680" y="216"/>
                      </a:lnTo>
                      <a:lnTo>
                        <a:pt x="1668" y="210"/>
                      </a:lnTo>
                      <a:lnTo>
                        <a:pt x="1650" y="210"/>
                      </a:lnTo>
                      <a:lnTo>
                        <a:pt x="1638" y="204"/>
                      </a:lnTo>
                      <a:lnTo>
                        <a:pt x="1596" y="198"/>
                      </a:lnTo>
                      <a:lnTo>
                        <a:pt x="1584" y="192"/>
                      </a:lnTo>
                      <a:lnTo>
                        <a:pt x="1566" y="192"/>
                      </a:lnTo>
                      <a:lnTo>
                        <a:pt x="1554" y="192"/>
                      </a:lnTo>
                      <a:lnTo>
                        <a:pt x="1536" y="192"/>
                      </a:lnTo>
                      <a:lnTo>
                        <a:pt x="1524" y="192"/>
                      </a:lnTo>
                      <a:lnTo>
                        <a:pt x="1506" y="192"/>
                      </a:lnTo>
                      <a:lnTo>
                        <a:pt x="1446" y="174"/>
                      </a:lnTo>
                      <a:lnTo>
                        <a:pt x="1404" y="156"/>
                      </a:lnTo>
                      <a:lnTo>
                        <a:pt x="1362" y="144"/>
                      </a:lnTo>
                      <a:lnTo>
                        <a:pt x="1320" y="138"/>
                      </a:lnTo>
                      <a:lnTo>
                        <a:pt x="1278" y="132"/>
                      </a:lnTo>
                      <a:lnTo>
                        <a:pt x="1236" y="132"/>
                      </a:lnTo>
                      <a:lnTo>
                        <a:pt x="1194" y="126"/>
                      </a:lnTo>
                      <a:lnTo>
                        <a:pt x="1152" y="126"/>
                      </a:lnTo>
                      <a:lnTo>
                        <a:pt x="1110" y="126"/>
                      </a:lnTo>
                      <a:lnTo>
                        <a:pt x="1062" y="126"/>
                      </a:lnTo>
                      <a:lnTo>
                        <a:pt x="1020" y="126"/>
                      </a:lnTo>
                      <a:lnTo>
                        <a:pt x="978" y="126"/>
                      </a:lnTo>
                      <a:lnTo>
                        <a:pt x="936" y="120"/>
                      </a:lnTo>
                      <a:lnTo>
                        <a:pt x="888" y="120"/>
                      </a:lnTo>
                      <a:lnTo>
                        <a:pt x="846" y="114"/>
                      </a:lnTo>
                      <a:lnTo>
                        <a:pt x="804" y="108"/>
                      </a:lnTo>
                      <a:lnTo>
                        <a:pt x="762" y="102"/>
                      </a:lnTo>
                      <a:lnTo>
                        <a:pt x="726" y="90"/>
                      </a:lnTo>
                      <a:lnTo>
                        <a:pt x="684" y="78"/>
                      </a:lnTo>
                      <a:lnTo>
                        <a:pt x="642" y="72"/>
                      </a:lnTo>
                      <a:lnTo>
                        <a:pt x="600" y="60"/>
                      </a:lnTo>
                      <a:lnTo>
                        <a:pt x="552" y="48"/>
                      </a:lnTo>
                      <a:lnTo>
                        <a:pt x="510" y="36"/>
                      </a:lnTo>
                      <a:lnTo>
                        <a:pt x="462" y="24"/>
                      </a:lnTo>
                      <a:lnTo>
                        <a:pt x="408" y="18"/>
                      </a:lnTo>
                      <a:lnTo>
                        <a:pt x="360" y="12"/>
                      </a:lnTo>
                      <a:lnTo>
                        <a:pt x="312" y="6"/>
                      </a:lnTo>
                      <a:lnTo>
                        <a:pt x="264" y="0"/>
                      </a:lnTo>
                      <a:lnTo>
                        <a:pt x="216" y="0"/>
                      </a:lnTo>
                      <a:lnTo>
                        <a:pt x="174" y="0"/>
                      </a:lnTo>
                      <a:lnTo>
                        <a:pt x="126" y="6"/>
                      </a:lnTo>
                      <a:lnTo>
                        <a:pt x="84" y="12"/>
                      </a:lnTo>
                      <a:lnTo>
                        <a:pt x="66" y="18"/>
                      </a:lnTo>
                      <a:lnTo>
                        <a:pt x="48" y="24"/>
                      </a:lnTo>
                      <a:lnTo>
                        <a:pt x="24" y="42"/>
                      </a:lnTo>
                      <a:lnTo>
                        <a:pt x="12" y="54"/>
                      </a:lnTo>
                      <a:lnTo>
                        <a:pt x="6" y="78"/>
                      </a:lnTo>
                      <a:lnTo>
                        <a:pt x="0" y="96"/>
                      </a:lnTo>
                      <a:lnTo>
                        <a:pt x="0" y="120"/>
                      </a:lnTo>
                      <a:lnTo>
                        <a:pt x="6" y="138"/>
                      </a:lnTo>
                      <a:lnTo>
                        <a:pt x="18" y="156"/>
                      </a:lnTo>
                      <a:lnTo>
                        <a:pt x="30" y="174"/>
                      </a:lnTo>
                      <a:lnTo>
                        <a:pt x="30" y="150"/>
                      </a:lnTo>
                      <a:lnTo>
                        <a:pt x="36" y="138"/>
                      </a:lnTo>
                      <a:lnTo>
                        <a:pt x="42" y="126"/>
                      </a:lnTo>
                      <a:lnTo>
                        <a:pt x="48" y="114"/>
                      </a:lnTo>
                      <a:lnTo>
                        <a:pt x="66" y="96"/>
                      </a:lnTo>
                      <a:lnTo>
                        <a:pt x="108" y="78"/>
                      </a:lnTo>
                      <a:lnTo>
                        <a:pt x="144" y="72"/>
                      </a:lnTo>
                      <a:lnTo>
                        <a:pt x="180" y="66"/>
                      </a:lnTo>
                      <a:lnTo>
                        <a:pt x="216" y="72"/>
                      </a:lnTo>
                      <a:lnTo>
                        <a:pt x="252" y="78"/>
                      </a:lnTo>
                      <a:lnTo>
                        <a:pt x="288" y="84"/>
                      </a:lnTo>
                      <a:lnTo>
                        <a:pt x="324" y="96"/>
                      </a:lnTo>
                      <a:lnTo>
                        <a:pt x="360" y="108"/>
                      </a:lnTo>
                      <a:lnTo>
                        <a:pt x="396" y="120"/>
                      </a:lnTo>
                      <a:lnTo>
                        <a:pt x="426" y="138"/>
                      </a:lnTo>
                      <a:lnTo>
                        <a:pt x="462" y="150"/>
                      </a:lnTo>
                      <a:lnTo>
                        <a:pt x="498" y="156"/>
                      </a:lnTo>
                      <a:lnTo>
                        <a:pt x="534" y="162"/>
                      </a:lnTo>
                      <a:lnTo>
                        <a:pt x="564" y="168"/>
                      </a:lnTo>
                      <a:lnTo>
                        <a:pt x="600" y="168"/>
                      </a:lnTo>
                      <a:lnTo>
                        <a:pt x="636" y="162"/>
                      </a:lnTo>
                      <a:lnTo>
                        <a:pt x="654" y="156"/>
                      </a:lnTo>
                      <a:lnTo>
                        <a:pt x="672" y="150"/>
                      </a:lnTo>
                      <a:lnTo>
                        <a:pt x="690" y="144"/>
                      </a:lnTo>
                      <a:lnTo>
                        <a:pt x="708" y="138"/>
                      </a:lnTo>
                      <a:lnTo>
                        <a:pt x="732" y="132"/>
                      </a:lnTo>
                      <a:lnTo>
                        <a:pt x="750" y="132"/>
                      </a:lnTo>
                      <a:lnTo>
                        <a:pt x="768" y="132"/>
                      </a:lnTo>
                      <a:lnTo>
                        <a:pt x="792" y="132"/>
                      </a:lnTo>
                      <a:lnTo>
                        <a:pt x="810" y="150"/>
                      </a:lnTo>
                      <a:lnTo>
                        <a:pt x="822" y="162"/>
                      </a:lnTo>
                      <a:lnTo>
                        <a:pt x="828" y="174"/>
                      </a:lnTo>
                      <a:lnTo>
                        <a:pt x="852" y="204"/>
                      </a:lnTo>
                      <a:lnTo>
                        <a:pt x="870" y="216"/>
                      </a:lnTo>
                      <a:lnTo>
                        <a:pt x="900" y="222"/>
                      </a:lnTo>
                      <a:lnTo>
                        <a:pt x="930" y="228"/>
                      </a:lnTo>
                      <a:lnTo>
                        <a:pt x="960" y="234"/>
                      </a:lnTo>
                      <a:lnTo>
                        <a:pt x="990" y="234"/>
                      </a:lnTo>
                      <a:lnTo>
                        <a:pt x="1020" y="234"/>
                      </a:lnTo>
                      <a:lnTo>
                        <a:pt x="1050" y="234"/>
                      </a:lnTo>
                      <a:lnTo>
                        <a:pt x="1086" y="234"/>
                      </a:lnTo>
                      <a:lnTo>
                        <a:pt x="1116" y="234"/>
                      </a:lnTo>
                      <a:lnTo>
                        <a:pt x="1146" y="234"/>
                      </a:lnTo>
                      <a:lnTo>
                        <a:pt x="1182" y="240"/>
                      </a:lnTo>
                      <a:lnTo>
                        <a:pt x="1212" y="240"/>
                      </a:lnTo>
                      <a:lnTo>
                        <a:pt x="1242" y="240"/>
                      </a:lnTo>
                      <a:lnTo>
                        <a:pt x="1272" y="246"/>
                      </a:lnTo>
                      <a:lnTo>
                        <a:pt x="1302" y="252"/>
                      </a:lnTo>
                      <a:lnTo>
                        <a:pt x="1332" y="258"/>
                      </a:lnTo>
                      <a:lnTo>
                        <a:pt x="1362" y="270"/>
                      </a:lnTo>
                      <a:lnTo>
                        <a:pt x="1380" y="276"/>
                      </a:lnTo>
                      <a:lnTo>
                        <a:pt x="1404" y="276"/>
                      </a:lnTo>
                      <a:lnTo>
                        <a:pt x="1428" y="282"/>
                      </a:lnTo>
                      <a:lnTo>
                        <a:pt x="1458" y="282"/>
                      </a:lnTo>
                      <a:lnTo>
                        <a:pt x="1494" y="282"/>
                      </a:lnTo>
                      <a:lnTo>
                        <a:pt x="1530" y="288"/>
                      </a:lnTo>
                      <a:lnTo>
                        <a:pt x="1560" y="288"/>
                      </a:lnTo>
                      <a:lnTo>
                        <a:pt x="1596" y="294"/>
                      </a:lnTo>
                      <a:lnTo>
                        <a:pt x="1632" y="300"/>
                      </a:lnTo>
                      <a:lnTo>
                        <a:pt x="1662" y="306"/>
                      </a:lnTo>
                      <a:lnTo>
                        <a:pt x="1692" y="318"/>
                      </a:lnTo>
                      <a:lnTo>
                        <a:pt x="1716" y="324"/>
                      </a:lnTo>
                      <a:lnTo>
                        <a:pt x="1740" y="342"/>
                      </a:lnTo>
                      <a:lnTo>
                        <a:pt x="1758" y="360"/>
                      </a:lnTo>
                      <a:lnTo>
                        <a:pt x="1770" y="378"/>
                      </a:lnTo>
                      <a:lnTo>
                        <a:pt x="1770" y="402"/>
                      </a:lnTo>
                      <a:lnTo>
                        <a:pt x="1782" y="396"/>
                      </a:lnTo>
                      <a:lnTo>
                        <a:pt x="1800" y="390"/>
                      </a:lnTo>
                      <a:lnTo>
                        <a:pt x="1812" y="390"/>
                      </a:lnTo>
                      <a:lnTo>
                        <a:pt x="1818" y="384"/>
                      </a:lnTo>
                      <a:close/>
                    </a:path>
                  </a:pathLst>
                </a:custGeom>
                <a:solidFill>
                  <a:srgbClr val="FFFFFF">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80" name="Freeform 16"/>
                <p:cNvSpPr>
                  <a:spLocks/>
                </p:cNvSpPr>
                <p:nvPr/>
              </p:nvSpPr>
              <p:spPr bwMode="auto">
                <a:xfrm>
                  <a:off x="1455" y="1707"/>
                  <a:ext cx="1020" cy="144"/>
                </a:xfrm>
                <a:custGeom>
                  <a:avLst/>
                  <a:gdLst>
                    <a:gd name="T0" fmla="*/ 1002 w 1020"/>
                    <a:gd name="T1" fmla="*/ 114 h 144"/>
                    <a:gd name="T2" fmla="*/ 960 w 1020"/>
                    <a:gd name="T3" fmla="*/ 126 h 144"/>
                    <a:gd name="T4" fmla="*/ 912 w 1020"/>
                    <a:gd name="T5" fmla="*/ 132 h 144"/>
                    <a:gd name="T6" fmla="*/ 858 w 1020"/>
                    <a:gd name="T7" fmla="*/ 138 h 144"/>
                    <a:gd name="T8" fmla="*/ 798 w 1020"/>
                    <a:gd name="T9" fmla="*/ 138 h 144"/>
                    <a:gd name="T10" fmla="*/ 738 w 1020"/>
                    <a:gd name="T11" fmla="*/ 138 h 144"/>
                    <a:gd name="T12" fmla="*/ 678 w 1020"/>
                    <a:gd name="T13" fmla="*/ 138 h 144"/>
                    <a:gd name="T14" fmla="*/ 612 w 1020"/>
                    <a:gd name="T15" fmla="*/ 132 h 144"/>
                    <a:gd name="T16" fmla="*/ 546 w 1020"/>
                    <a:gd name="T17" fmla="*/ 132 h 144"/>
                    <a:gd name="T18" fmla="*/ 480 w 1020"/>
                    <a:gd name="T19" fmla="*/ 126 h 144"/>
                    <a:gd name="T20" fmla="*/ 414 w 1020"/>
                    <a:gd name="T21" fmla="*/ 126 h 144"/>
                    <a:gd name="T22" fmla="*/ 354 w 1020"/>
                    <a:gd name="T23" fmla="*/ 120 h 144"/>
                    <a:gd name="T24" fmla="*/ 294 w 1020"/>
                    <a:gd name="T25" fmla="*/ 120 h 144"/>
                    <a:gd name="T26" fmla="*/ 240 w 1020"/>
                    <a:gd name="T27" fmla="*/ 120 h 144"/>
                    <a:gd name="T28" fmla="*/ 198 w 1020"/>
                    <a:gd name="T29" fmla="*/ 120 h 144"/>
                    <a:gd name="T30" fmla="*/ 156 w 1020"/>
                    <a:gd name="T31" fmla="*/ 120 h 144"/>
                    <a:gd name="T32" fmla="*/ 120 w 1020"/>
                    <a:gd name="T33" fmla="*/ 126 h 144"/>
                    <a:gd name="T34" fmla="*/ 84 w 1020"/>
                    <a:gd name="T35" fmla="*/ 132 h 144"/>
                    <a:gd name="T36" fmla="*/ 48 w 1020"/>
                    <a:gd name="T37" fmla="*/ 138 h 144"/>
                    <a:gd name="T38" fmla="*/ 12 w 1020"/>
                    <a:gd name="T39" fmla="*/ 144 h 144"/>
                    <a:gd name="T40" fmla="*/ 6 w 1020"/>
                    <a:gd name="T41" fmla="*/ 132 h 144"/>
                    <a:gd name="T42" fmla="*/ 24 w 1020"/>
                    <a:gd name="T43" fmla="*/ 108 h 144"/>
                    <a:gd name="T44" fmla="*/ 48 w 1020"/>
                    <a:gd name="T45" fmla="*/ 90 h 144"/>
                    <a:gd name="T46" fmla="*/ 78 w 1020"/>
                    <a:gd name="T47" fmla="*/ 66 h 144"/>
                    <a:gd name="T48" fmla="*/ 114 w 1020"/>
                    <a:gd name="T49" fmla="*/ 48 h 144"/>
                    <a:gd name="T50" fmla="*/ 144 w 1020"/>
                    <a:gd name="T51" fmla="*/ 30 h 144"/>
                    <a:gd name="T52" fmla="*/ 174 w 1020"/>
                    <a:gd name="T53" fmla="*/ 18 h 144"/>
                    <a:gd name="T54" fmla="*/ 204 w 1020"/>
                    <a:gd name="T55" fmla="*/ 6 h 144"/>
                    <a:gd name="T56" fmla="*/ 234 w 1020"/>
                    <a:gd name="T57" fmla="*/ 0 h 144"/>
                    <a:gd name="T58" fmla="*/ 276 w 1020"/>
                    <a:gd name="T59" fmla="*/ 0 h 144"/>
                    <a:gd name="T60" fmla="*/ 318 w 1020"/>
                    <a:gd name="T61" fmla="*/ 0 h 144"/>
                    <a:gd name="T62" fmla="*/ 360 w 1020"/>
                    <a:gd name="T63" fmla="*/ 6 h 144"/>
                    <a:gd name="T64" fmla="*/ 408 w 1020"/>
                    <a:gd name="T65" fmla="*/ 12 h 144"/>
                    <a:gd name="T66" fmla="*/ 462 w 1020"/>
                    <a:gd name="T67" fmla="*/ 24 h 144"/>
                    <a:gd name="T68" fmla="*/ 510 w 1020"/>
                    <a:gd name="T69" fmla="*/ 36 h 144"/>
                    <a:gd name="T70" fmla="*/ 564 w 1020"/>
                    <a:gd name="T71" fmla="*/ 48 h 144"/>
                    <a:gd name="T72" fmla="*/ 618 w 1020"/>
                    <a:gd name="T73" fmla="*/ 60 h 144"/>
                    <a:gd name="T74" fmla="*/ 672 w 1020"/>
                    <a:gd name="T75" fmla="*/ 72 h 144"/>
                    <a:gd name="T76" fmla="*/ 732 w 1020"/>
                    <a:gd name="T77" fmla="*/ 84 h 144"/>
                    <a:gd name="T78" fmla="*/ 786 w 1020"/>
                    <a:gd name="T79" fmla="*/ 96 h 144"/>
                    <a:gd name="T80" fmla="*/ 840 w 1020"/>
                    <a:gd name="T81" fmla="*/ 102 h 144"/>
                    <a:gd name="T82" fmla="*/ 894 w 1020"/>
                    <a:gd name="T83" fmla="*/ 108 h 144"/>
                    <a:gd name="T84" fmla="*/ 942 w 1020"/>
                    <a:gd name="T85" fmla="*/ 108 h 144"/>
                    <a:gd name="T86" fmla="*/ 996 w 1020"/>
                    <a:gd name="T87" fmla="*/ 108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0"/>
                    <a:gd name="T133" fmla="*/ 0 h 144"/>
                    <a:gd name="T134" fmla="*/ 1020 w 1020"/>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0" h="144">
                      <a:moveTo>
                        <a:pt x="1020" y="108"/>
                      </a:moveTo>
                      <a:lnTo>
                        <a:pt x="1002" y="114"/>
                      </a:lnTo>
                      <a:lnTo>
                        <a:pt x="984" y="120"/>
                      </a:lnTo>
                      <a:lnTo>
                        <a:pt x="960" y="126"/>
                      </a:lnTo>
                      <a:lnTo>
                        <a:pt x="936" y="132"/>
                      </a:lnTo>
                      <a:lnTo>
                        <a:pt x="912" y="132"/>
                      </a:lnTo>
                      <a:lnTo>
                        <a:pt x="882" y="138"/>
                      </a:lnTo>
                      <a:lnTo>
                        <a:pt x="858" y="138"/>
                      </a:lnTo>
                      <a:lnTo>
                        <a:pt x="828" y="138"/>
                      </a:lnTo>
                      <a:lnTo>
                        <a:pt x="798" y="138"/>
                      </a:lnTo>
                      <a:lnTo>
                        <a:pt x="768" y="138"/>
                      </a:lnTo>
                      <a:lnTo>
                        <a:pt x="738" y="138"/>
                      </a:lnTo>
                      <a:lnTo>
                        <a:pt x="708" y="138"/>
                      </a:lnTo>
                      <a:lnTo>
                        <a:pt x="678" y="138"/>
                      </a:lnTo>
                      <a:lnTo>
                        <a:pt x="642" y="138"/>
                      </a:lnTo>
                      <a:lnTo>
                        <a:pt x="612" y="132"/>
                      </a:lnTo>
                      <a:lnTo>
                        <a:pt x="576" y="132"/>
                      </a:lnTo>
                      <a:lnTo>
                        <a:pt x="546" y="132"/>
                      </a:lnTo>
                      <a:lnTo>
                        <a:pt x="510" y="132"/>
                      </a:lnTo>
                      <a:lnTo>
                        <a:pt x="480" y="126"/>
                      </a:lnTo>
                      <a:lnTo>
                        <a:pt x="444" y="126"/>
                      </a:lnTo>
                      <a:lnTo>
                        <a:pt x="414" y="126"/>
                      </a:lnTo>
                      <a:lnTo>
                        <a:pt x="384" y="126"/>
                      </a:lnTo>
                      <a:lnTo>
                        <a:pt x="354" y="120"/>
                      </a:lnTo>
                      <a:lnTo>
                        <a:pt x="324" y="120"/>
                      </a:lnTo>
                      <a:lnTo>
                        <a:pt x="294" y="120"/>
                      </a:lnTo>
                      <a:lnTo>
                        <a:pt x="270" y="120"/>
                      </a:lnTo>
                      <a:lnTo>
                        <a:pt x="240" y="120"/>
                      </a:lnTo>
                      <a:lnTo>
                        <a:pt x="216" y="120"/>
                      </a:lnTo>
                      <a:lnTo>
                        <a:pt x="198" y="120"/>
                      </a:lnTo>
                      <a:lnTo>
                        <a:pt x="174" y="120"/>
                      </a:lnTo>
                      <a:lnTo>
                        <a:pt x="156" y="120"/>
                      </a:lnTo>
                      <a:lnTo>
                        <a:pt x="138" y="126"/>
                      </a:lnTo>
                      <a:lnTo>
                        <a:pt x="120" y="126"/>
                      </a:lnTo>
                      <a:lnTo>
                        <a:pt x="102" y="126"/>
                      </a:lnTo>
                      <a:lnTo>
                        <a:pt x="84" y="132"/>
                      </a:lnTo>
                      <a:lnTo>
                        <a:pt x="66" y="132"/>
                      </a:lnTo>
                      <a:lnTo>
                        <a:pt x="48" y="138"/>
                      </a:lnTo>
                      <a:lnTo>
                        <a:pt x="30" y="138"/>
                      </a:lnTo>
                      <a:lnTo>
                        <a:pt x="12" y="144"/>
                      </a:lnTo>
                      <a:lnTo>
                        <a:pt x="0" y="144"/>
                      </a:lnTo>
                      <a:lnTo>
                        <a:pt x="6" y="132"/>
                      </a:lnTo>
                      <a:lnTo>
                        <a:pt x="12" y="120"/>
                      </a:lnTo>
                      <a:lnTo>
                        <a:pt x="24" y="108"/>
                      </a:lnTo>
                      <a:lnTo>
                        <a:pt x="36" y="102"/>
                      </a:lnTo>
                      <a:lnTo>
                        <a:pt x="48" y="90"/>
                      </a:lnTo>
                      <a:lnTo>
                        <a:pt x="66" y="78"/>
                      </a:lnTo>
                      <a:lnTo>
                        <a:pt x="78" y="66"/>
                      </a:lnTo>
                      <a:lnTo>
                        <a:pt x="96" y="60"/>
                      </a:lnTo>
                      <a:lnTo>
                        <a:pt x="114" y="48"/>
                      </a:lnTo>
                      <a:lnTo>
                        <a:pt x="126" y="42"/>
                      </a:lnTo>
                      <a:lnTo>
                        <a:pt x="144" y="30"/>
                      </a:lnTo>
                      <a:lnTo>
                        <a:pt x="162" y="24"/>
                      </a:lnTo>
                      <a:lnTo>
                        <a:pt x="174" y="18"/>
                      </a:lnTo>
                      <a:lnTo>
                        <a:pt x="192" y="12"/>
                      </a:lnTo>
                      <a:lnTo>
                        <a:pt x="204" y="6"/>
                      </a:lnTo>
                      <a:lnTo>
                        <a:pt x="216" y="6"/>
                      </a:lnTo>
                      <a:lnTo>
                        <a:pt x="234" y="0"/>
                      </a:lnTo>
                      <a:lnTo>
                        <a:pt x="252" y="0"/>
                      </a:lnTo>
                      <a:lnTo>
                        <a:pt x="276" y="0"/>
                      </a:lnTo>
                      <a:lnTo>
                        <a:pt x="294" y="0"/>
                      </a:lnTo>
                      <a:lnTo>
                        <a:pt x="318" y="0"/>
                      </a:lnTo>
                      <a:lnTo>
                        <a:pt x="336" y="0"/>
                      </a:lnTo>
                      <a:lnTo>
                        <a:pt x="360" y="6"/>
                      </a:lnTo>
                      <a:lnTo>
                        <a:pt x="384" y="6"/>
                      </a:lnTo>
                      <a:lnTo>
                        <a:pt x="408" y="12"/>
                      </a:lnTo>
                      <a:lnTo>
                        <a:pt x="432" y="18"/>
                      </a:lnTo>
                      <a:lnTo>
                        <a:pt x="462" y="24"/>
                      </a:lnTo>
                      <a:lnTo>
                        <a:pt x="486" y="30"/>
                      </a:lnTo>
                      <a:lnTo>
                        <a:pt x="510" y="36"/>
                      </a:lnTo>
                      <a:lnTo>
                        <a:pt x="540" y="42"/>
                      </a:lnTo>
                      <a:lnTo>
                        <a:pt x="564" y="48"/>
                      </a:lnTo>
                      <a:lnTo>
                        <a:pt x="594" y="54"/>
                      </a:lnTo>
                      <a:lnTo>
                        <a:pt x="618" y="60"/>
                      </a:lnTo>
                      <a:lnTo>
                        <a:pt x="648" y="66"/>
                      </a:lnTo>
                      <a:lnTo>
                        <a:pt x="672" y="72"/>
                      </a:lnTo>
                      <a:lnTo>
                        <a:pt x="702" y="78"/>
                      </a:lnTo>
                      <a:lnTo>
                        <a:pt x="732" y="84"/>
                      </a:lnTo>
                      <a:lnTo>
                        <a:pt x="756" y="90"/>
                      </a:lnTo>
                      <a:lnTo>
                        <a:pt x="786" y="96"/>
                      </a:lnTo>
                      <a:lnTo>
                        <a:pt x="810" y="102"/>
                      </a:lnTo>
                      <a:lnTo>
                        <a:pt x="840" y="102"/>
                      </a:lnTo>
                      <a:lnTo>
                        <a:pt x="870" y="108"/>
                      </a:lnTo>
                      <a:lnTo>
                        <a:pt x="894" y="108"/>
                      </a:lnTo>
                      <a:lnTo>
                        <a:pt x="918" y="108"/>
                      </a:lnTo>
                      <a:lnTo>
                        <a:pt x="942" y="108"/>
                      </a:lnTo>
                      <a:lnTo>
                        <a:pt x="972" y="114"/>
                      </a:lnTo>
                      <a:lnTo>
                        <a:pt x="996" y="108"/>
                      </a:lnTo>
                      <a:lnTo>
                        <a:pt x="1020" y="108"/>
                      </a:lnTo>
                      <a:close/>
                    </a:path>
                  </a:pathLst>
                </a:custGeom>
                <a:solidFill>
                  <a:srgbClr val="ABABAB">
                    <a:alpha val="30196"/>
                  </a:srgbClr>
                </a:solidFill>
                <a:ln w="0">
                  <a:solidFill>
                    <a:srgbClr val="ABABAB"/>
                  </a:solidFill>
                  <a:round/>
                  <a:headEnd/>
                  <a:tailEnd/>
                </a:ln>
              </p:spPr>
              <p:txBody>
                <a:bodyPr/>
                <a:lstStyle/>
                <a:p>
                  <a:endParaRPr lang="it-IT">
                    <a:solidFill>
                      <a:prstClr val="black"/>
                    </a:solidFill>
                    <a:latin typeface="Calibri"/>
                  </a:endParaRPr>
                </a:p>
              </p:txBody>
            </p:sp>
            <p:sp>
              <p:nvSpPr>
                <p:cNvPr id="61481" name="Freeform 17"/>
                <p:cNvSpPr>
                  <a:spLocks/>
                </p:cNvSpPr>
                <p:nvPr/>
              </p:nvSpPr>
              <p:spPr bwMode="auto">
                <a:xfrm>
                  <a:off x="3933" y="1599"/>
                  <a:ext cx="228" cy="1002"/>
                </a:xfrm>
                <a:custGeom>
                  <a:avLst/>
                  <a:gdLst>
                    <a:gd name="T0" fmla="*/ 0 w 228"/>
                    <a:gd name="T1" fmla="*/ 1002 h 1002"/>
                    <a:gd name="T2" fmla="*/ 228 w 228"/>
                    <a:gd name="T3" fmla="*/ 1002 h 1002"/>
                    <a:gd name="T4" fmla="*/ 180 w 228"/>
                    <a:gd name="T5" fmla="*/ 0 h 1002"/>
                    <a:gd name="T6" fmla="*/ 48 w 228"/>
                    <a:gd name="T7" fmla="*/ 0 h 1002"/>
                    <a:gd name="T8" fmla="*/ 0 w 228"/>
                    <a:gd name="T9" fmla="*/ 1002 h 1002"/>
                    <a:gd name="T10" fmla="*/ 0 60000 65536"/>
                    <a:gd name="T11" fmla="*/ 0 60000 65536"/>
                    <a:gd name="T12" fmla="*/ 0 60000 65536"/>
                    <a:gd name="T13" fmla="*/ 0 60000 65536"/>
                    <a:gd name="T14" fmla="*/ 0 60000 65536"/>
                    <a:gd name="T15" fmla="*/ 0 w 228"/>
                    <a:gd name="T16" fmla="*/ 0 h 1002"/>
                    <a:gd name="T17" fmla="*/ 228 w 228"/>
                    <a:gd name="T18" fmla="*/ 1002 h 1002"/>
                  </a:gdLst>
                  <a:ahLst/>
                  <a:cxnLst>
                    <a:cxn ang="T10">
                      <a:pos x="T0" y="T1"/>
                    </a:cxn>
                    <a:cxn ang="T11">
                      <a:pos x="T2" y="T3"/>
                    </a:cxn>
                    <a:cxn ang="T12">
                      <a:pos x="T4" y="T5"/>
                    </a:cxn>
                    <a:cxn ang="T13">
                      <a:pos x="T6" y="T7"/>
                    </a:cxn>
                    <a:cxn ang="T14">
                      <a:pos x="T8" y="T9"/>
                    </a:cxn>
                  </a:cxnLst>
                  <a:rect l="T15" t="T16" r="T17" b="T18"/>
                  <a:pathLst>
                    <a:path w="228" h="1002">
                      <a:moveTo>
                        <a:pt x="0" y="1002"/>
                      </a:moveTo>
                      <a:lnTo>
                        <a:pt x="228" y="1002"/>
                      </a:lnTo>
                      <a:lnTo>
                        <a:pt x="180" y="0"/>
                      </a:lnTo>
                      <a:lnTo>
                        <a:pt x="48" y="0"/>
                      </a:lnTo>
                      <a:lnTo>
                        <a:pt x="0" y="1002"/>
                      </a:lnTo>
                      <a:close/>
                    </a:path>
                  </a:pathLst>
                </a:custGeom>
                <a:solidFill>
                  <a:srgbClr val="C0C0C0">
                    <a:alpha val="30196"/>
                  </a:srgbClr>
                </a:solidFill>
                <a:ln w="0">
                  <a:solidFill>
                    <a:srgbClr val="000000"/>
                  </a:solidFill>
                  <a:round/>
                  <a:headEnd/>
                  <a:tailEnd/>
                </a:ln>
              </p:spPr>
              <p:txBody>
                <a:bodyPr/>
                <a:lstStyle/>
                <a:p>
                  <a:endParaRPr lang="it-IT">
                    <a:solidFill>
                      <a:prstClr val="black"/>
                    </a:solidFill>
                    <a:latin typeface="Calibri"/>
                  </a:endParaRPr>
                </a:p>
              </p:txBody>
            </p:sp>
            <p:sp>
              <p:nvSpPr>
                <p:cNvPr id="61482" name="Line 18"/>
                <p:cNvSpPr>
                  <a:spLocks noChangeShapeType="1"/>
                </p:cNvSpPr>
                <p:nvPr/>
              </p:nvSpPr>
              <p:spPr bwMode="auto">
                <a:xfrm>
                  <a:off x="3981" y="1635"/>
                  <a:ext cx="126"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83" name="Line 19"/>
                <p:cNvSpPr>
                  <a:spLocks noChangeShapeType="1"/>
                </p:cNvSpPr>
                <p:nvPr/>
              </p:nvSpPr>
              <p:spPr bwMode="auto">
                <a:xfrm>
                  <a:off x="3975" y="1593"/>
                  <a:ext cx="72" cy="1"/>
                </a:xfrm>
                <a:prstGeom prst="line">
                  <a:avLst/>
                </a:prstGeom>
                <a:noFill/>
                <a:ln w="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84" name="Freeform 20"/>
                <p:cNvSpPr>
                  <a:spLocks/>
                </p:cNvSpPr>
                <p:nvPr/>
              </p:nvSpPr>
              <p:spPr bwMode="auto">
                <a:xfrm>
                  <a:off x="4065" y="170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5" name="Freeform 21"/>
                <p:cNvSpPr>
                  <a:spLocks/>
                </p:cNvSpPr>
                <p:nvPr/>
              </p:nvSpPr>
              <p:spPr bwMode="auto">
                <a:xfrm>
                  <a:off x="4059" y="171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6" name="Freeform 22"/>
                <p:cNvSpPr>
                  <a:spLocks/>
                </p:cNvSpPr>
                <p:nvPr/>
              </p:nvSpPr>
              <p:spPr bwMode="auto">
                <a:xfrm>
                  <a:off x="4047" y="167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7" name="Freeform 23"/>
                <p:cNvSpPr>
                  <a:spLocks/>
                </p:cNvSpPr>
                <p:nvPr/>
              </p:nvSpPr>
              <p:spPr bwMode="auto">
                <a:xfrm>
                  <a:off x="4041" y="168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8" name="Freeform 24"/>
                <p:cNvSpPr>
                  <a:spLocks/>
                </p:cNvSpPr>
                <p:nvPr/>
              </p:nvSpPr>
              <p:spPr bwMode="auto">
                <a:xfrm>
                  <a:off x="4065" y="177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9" name="Freeform 25"/>
                <p:cNvSpPr>
                  <a:spLocks/>
                </p:cNvSpPr>
                <p:nvPr/>
              </p:nvSpPr>
              <p:spPr bwMode="auto">
                <a:xfrm>
                  <a:off x="4059" y="177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0" name="Freeform 26"/>
                <p:cNvSpPr>
                  <a:spLocks/>
                </p:cNvSpPr>
                <p:nvPr/>
              </p:nvSpPr>
              <p:spPr bwMode="auto">
                <a:xfrm>
                  <a:off x="4023" y="1851"/>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1" name="Freeform 27"/>
                <p:cNvSpPr>
                  <a:spLocks/>
                </p:cNvSpPr>
                <p:nvPr/>
              </p:nvSpPr>
              <p:spPr bwMode="auto">
                <a:xfrm>
                  <a:off x="4011" y="185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2" name="Freeform 28"/>
                <p:cNvSpPr>
                  <a:spLocks/>
                </p:cNvSpPr>
                <p:nvPr/>
              </p:nvSpPr>
              <p:spPr bwMode="auto">
                <a:xfrm>
                  <a:off x="4047" y="174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3" name="Freeform 29"/>
                <p:cNvSpPr>
                  <a:spLocks/>
                </p:cNvSpPr>
                <p:nvPr/>
              </p:nvSpPr>
              <p:spPr bwMode="auto">
                <a:xfrm>
                  <a:off x="4041" y="174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4" name="Freeform 30"/>
                <p:cNvSpPr>
                  <a:spLocks/>
                </p:cNvSpPr>
                <p:nvPr/>
              </p:nvSpPr>
              <p:spPr bwMode="auto">
                <a:xfrm>
                  <a:off x="4077" y="184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5" name="Freeform 31"/>
                <p:cNvSpPr>
                  <a:spLocks/>
                </p:cNvSpPr>
                <p:nvPr/>
              </p:nvSpPr>
              <p:spPr bwMode="auto">
                <a:xfrm>
                  <a:off x="4065" y="185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6" name="Freeform 32"/>
                <p:cNvSpPr>
                  <a:spLocks/>
                </p:cNvSpPr>
                <p:nvPr/>
              </p:nvSpPr>
              <p:spPr bwMode="auto">
                <a:xfrm>
                  <a:off x="4053" y="181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7" name="Freeform 33"/>
                <p:cNvSpPr>
                  <a:spLocks/>
                </p:cNvSpPr>
                <p:nvPr/>
              </p:nvSpPr>
              <p:spPr bwMode="auto">
                <a:xfrm>
                  <a:off x="4047" y="182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8" name="Freeform 34"/>
                <p:cNvSpPr>
                  <a:spLocks/>
                </p:cNvSpPr>
                <p:nvPr/>
              </p:nvSpPr>
              <p:spPr bwMode="auto">
                <a:xfrm>
                  <a:off x="3999" y="1881"/>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9" name="Freeform 35"/>
                <p:cNvSpPr>
                  <a:spLocks/>
                </p:cNvSpPr>
                <p:nvPr/>
              </p:nvSpPr>
              <p:spPr bwMode="auto">
                <a:xfrm>
                  <a:off x="3987" y="188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0" name="Freeform 36"/>
                <p:cNvSpPr>
                  <a:spLocks/>
                </p:cNvSpPr>
                <p:nvPr/>
              </p:nvSpPr>
              <p:spPr bwMode="auto">
                <a:xfrm>
                  <a:off x="4077" y="190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1" name="Freeform 37"/>
                <p:cNvSpPr>
                  <a:spLocks/>
                </p:cNvSpPr>
                <p:nvPr/>
              </p:nvSpPr>
              <p:spPr bwMode="auto">
                <a:xfrm>
                  <a:off x="4071" y="191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2" name="Freeform 38"/>
                <p:cNvSpPr>
                  <a:spLocks/>
                </p:cNvSpPr>
                <p:nvPr/>
              </p:nvSpPr>
              <p:spPr bwMode="auto">
                <a:xfrm>
                  <a:off x="4059" y="187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3" name="Freeform 39"/>
                <p:cNvSpPr>
                  <a:spLocks/>
                </p:cNvSpPr>
                <p:nvPr/>
              </p:nvSpPr>
              <p:spPr bwMode="auto">
                <a:xfrm>
                  <a:off x="4047" y="188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4" name="Freeform 40"/>
                <p:cNvSpPr>
                  <a:spLocks/>
                </p:cNvSpPr>
                <p:nvPr/>
              </p:nvSpPr>
              <p:spPr bwMode="auto">
                <a:xfrm>
                  <a:off x="3993" y="205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5" name="Freeform 41"/>
                <p:cNvSpPr>
                  <a:spLocks/>
                </p:cNvSpPr>
                <p:nvPr/>
              </p:nvSpPr>
              <p:spPr bwMode="auto">
                <a:xfrm>
                  <a:off x="3981" y="2055"/>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6" name="Freeform 42"/>
                <p:cNvSpPr>
                  <a:spLocks/>
                </p:cNvSpPr>
                <p:nvPr/>
              </p:nvSpPr>
              <p:spPr bwMode="auto">
                <a:xfrm>
                  <a:off x="4101" y="224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7" name="Freeform 43"/>
                <p:cNvSpPr>
                  <a:spLocks/>
                </p:cNvSpPr>
                <p:nvPr/>
              </p:nvSpPr>
              <p:spPr bwMode="auto">
                <a:xfrm>
                  <a:off x="4095" y="224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8" name="Freeform 44"/>
                <p:cNvSpPr>
                  <a:spLocks/>
                </p:cNvSpPr>
                <p:nvPr/>
              </p:nvSpPr>
              <p:spPr bwMode="auto">
                <a:xfrm>
                  <a:off x="4065" y="1959"/>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9" name="Freeform 45"/>
                <p:cNvSpPr>
                  <a:spLocks/>
                </p:cNvSpPr>
                <p:nvPr/>
              </p:nvSpPr>
              <p:spPr bwMode="auto">
                <a:xfrm>
                  <a:off x="4059" y="195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0" name="Freeform 46"/>
                <p:cNvSpPr>
                  <a:spLocks/>
                </p:cNvSpPr>
                <p:nvPr/>
              </p:nvSpPr>
              <p:spPr bwMode="auto">
                <a:xfrm>
                  <a:off x="3987" y="2379"/>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1" name="Freeform 47"/>
                <p:cNvSpPr>
                  <a:spLocks/>
                </p:cNvSpPr>
                <p:nvPr/>
              </p:nvSpPr>
              <p:spPr bwMode="auto">
                <a:xfrm>
                  <a:off x="3975" y="2385"/>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2" name="Freeform 48"/>
                <p:cNvSpPr>
                  <a:spLocks/>
                </p:cNvSpPr>
                <p:nvPr/>
              </p:nvSpPr>
              <p:spPr bwMode="auto">
                <a:xfrm>
                  <a:off x="3987" y="224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3" name="Freeform 49"/>
                <p:cNvSpPr>
                  <a:spLocks/>
                </p:cNvSpPr>
                <p:nvPr/>
              </p:nvSpPr>
              <p:spPr bwMode="auto">
                <a:xfrm>
                  <a:off x="3975" y="2247"/>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4" name="Freeform 50"/>
                <p:cNvSpPr>
                  <a:spLocks/>
                </p:cNvSpPr>
                <p:nvPr/>
              </p:nvSpPr>
              <p:spPr bwMode="auto">
                <a:xfrm>
                  <a:off x="3993" y="1959"/>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5" name="Freeform 51"/>
                <p:cNvSpPr>
                  <a:spLocks/>
                </p:cNvSpPr>
                <p:nvPr/>
              </p:nvSpPr>
              <p:spPr bwMode="auto">
                <a:xfrm>
                  <a:off x="3981" y="1959"/>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6" name="Freeform 52"/>
                <p:cNvSpPr>
                  <a:spLocks/>
                </p:cNvSpPr>
                <p:nvPr/>
              </p:nvSpPr>
              <p:spPr bwMode="auto">
                <a:xfrm>
                  <a:off x="4095" y="238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7" name="Freeform 53"/>
                <p:cNvSpPr>
                  <a:spLocks/>
                </p:cNvSpPr>
                <p:nvPr/>
              </p:nvSpPr>
              <p:spPr bwMode="auto">
                <a:xfrm>
                  <a:off x="4083" y="238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8" name="Freeform 54"/>
                <p:cNvSpPr>
                  <a:spLocks/>
                </p:cNvSpPr>
                <p:nvPr/>
              </p:nvSpPr>
              <p:spPr bwMode="auto">
                <a:xfrm>
                  <a:off x="4113" y="254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9" name="Freeform 55"/>
                <p:cNvSpPr>
                  <a:spLocks/>
                </p:cNvSpPr>
                <p:nvPr/>
              </p:nvSpPr>
              <p:spPr bwMode="auto">
                <a:xfrm>
                  <a:off x="4107" y="255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0" name="Freeform 56"/>
                <p:cNvSpPr>
                  <a:spLocks/>
                </p:cNvSpPr>
                <p:nvPr/>
              </p:nvSpPr>
              <p:spPr bwMode="auto">
                <a:xfrm>
                  <a:off x="4083" y="2037"/>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1" name="Freeform 57"/>
                <p:cNvSpPr>
                  <a:spLocks/>
                </p:cNvSpPr>
                <p:nvPr/>
              </p:nvSpPr>
              <p:spPr bwMode="auto">
                <a:xfrm>
                  <a:off x="4071" y="2037"/>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2" name="Freeform 58"/>
                <p:cNvSpPr>
                  <a:spLocks/>
                </p:cNvSpPr>
                <p:nvPr/>
              </p:nvSpPr>
              <p:spPr bwMode="auto">
                <a:xfrm>
                  <a:off x="4095" y="2133"/>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3" name="Freeform 59"/>
                <p:cNvSpPr>
                  <a:spLocks/>
                </p:cNvSpPr>
                <p:nvPr/>
              </p:nvSpPr>
              <p:spPr bwMode="auto">
                <a:xfrm>
                  <a:off x="4083" y="2133"/>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4" name="Freeform 60"/>
                <p:cNvSpPr>
                  <a:spLocks/>
                </p:cNvSpPr>
                <p:nvPr/>
              </p:nvSpPr>
              <p:spPr bwMode="auto">
                <a:xfrm>
                  <a:off x="4059" y="2271"/>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5" name="Freeform 61"/>
                <p:cNvSpPr>
                  <a:spLocks/>
                </p:cNvSpPr>
                <p:nvPr/>
              </p:nvSpPr>
              <p:spPr bwMode="auto">
                <a:xfrm>
                  <a:off x="4047" y="2271"/>
                  <a:ext cx="48" cy="24"/>
                </a:xfrm>
                <a:custGeom>
                  <a:avLst/>
                  <a:gdLst>
                    <a:gd name="T0" fmla="*/ 48 w 48"/>
                    <a:gd name="T1" fmla="*/ 0 h 24"/>
                    <a:gd name="T2" fmla="*/ 0 w 48"/>
                    <a:gd name="T3" fmla="*/ 0 h 24"/>
                    <a:gd name="T4" fmla="*/ 0 w 48"/>
                    <a:gd name="T5" fmla="*/ 24 h 24"/>
                    <a:gd name="T6" fmla="*/ 0 60000 65536"/>
                    <a:gd name="T7" fmla="*/ 0 60000 65536"/>
                    <a:gd name="T8" fmla="*/ 0 60000 65536"/>
                    <a:gd name="T9" fmla="*/ 0 w 48"/>
                    <a:gd name="T10" fmla="*/ 0 h 24"/>
                    <a:gd name="T11" fmla="*/ 48 w 48"/>
                    <a:gd name="T12" fmla="*/ 24 h 24"/>
                  </a:gdLst>
                  <a:ahLst/>
                  <a:cxnLst>
                    <a:cxn ang="T6">
                      <a:pos x="T0" y="T1"/>
                    </a:cxn>
                    <a:cxn ang="T7">
                      <a:pos x="T2" y="T3"/>
                    </a:cxn>
                    <a:cxn ang="T8">
                      <a:pos x="T4" y="T5"/>
                    </a:cxn>
                  </a:cxnLst>
                  <a:rect l="T9" t="T10" r="T11" b="T12"/>
                  <a:pathLst>
                    <a:path w="48" h="24">
                      <a:moveTo>
                        <a:pt x="48" y="0"/>
                      </a:moveTo>
                      <a:lnTo>
                        <a:pt x="0" y="0"/>
                      </a:lnTo>
                      <a:lnTo>
                        <a:pt x="0" y="24"/>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6" name="Freeform 62"/>
                <p:cNvSpPr>
                  <a:spLocks/>
                </p:cNvSpPr>
                <p:nvPr/>
              </p:nvSpPr>
              <p:spPr bwMode="auto">
                <a:xfrm>
                  <a:off x="4107" y="244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7" name="Freeform 63"/>
                <p:cNvSpPr>
                  <a:spLocks/>
                </p:cNvSpPr>
                <p:nvPr/>
              </p:nvSpPr>
              <p:spPr bwMode="auto">
                <a:xfrm>
                  <a:off x="4095" y="2445"/>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8" name="Freeform 64"/>
                <p:cNvSpPr>
                  <a:spLocks/>
                </p:cNvSpPr>
                <p:nvPr/>
              </p:nvSpPr>
              <p:spPr bwMode="auto">
                <a:xfrm>
                  <a:off x="4083" y="1983"/>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9" name="Freeform 65"/>
                <p:cNvSpPr>
                  <a:spLocks/>
                </p:cNvSpPr>
                <p:nvPr/>
              </p:nvSpPr>
              <p:spPr bwMode="auto">
                <a:xfrm>
                  <a:off x="4077" y="1983"/>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0" name="Freeform 66"/>
                <p:cNvSpPr>
                  <a:spLocks/>
                </p:cNvSpPr>
                <p:nvPr/>
              </p:nvSpPr>
              <p:spPr bwMode="auto">
                <a:xfrm>
                  <a:off x="3981" y="2145"/>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1" name="Freeform 67"/>
                <p:cNvSpPr>
                  <a:spLocks/>
                </p:cNvSpPr>
                <p:nvPr/>
              </p:nvSpPr>
              <p:spPr bwMode="auto">
                <a:xfrm>
                  <a:off x="3975" y="214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2" name="Freeform 68"/>
                <p:cNvSpPr>
                  <a:spLocks/>
                </p:cNvSpPr>
                <p:nvPr/>
              </p:nvSpPr>
              <p:spPr bwMode="auto">
                <a:xfrm>
                  <a:off x="4035" y="2091"/>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3" name="Freeform 69"/>
                <p:cNvSpPr>
                  <a:spLocks/>
                </p:cNvSpPr>
                <p:nvPr/>
              </p:nvSpPr>
              <p:spPr bwMode="auto">
                <a:xfrm>
                  <a:off x="4029" y="209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4" name="Freeform 70"/>
                <p:cNvSpPr>
                  <a:spLocks/>
                </p:cNvSpPr>
                <p:nvPr/>
              </p:nvSpPr>
              <p:spPr bwMode="auto">
                <a:xfrm>
                  <a:off x="4047" y="218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5" name="Freeform 71"/>
                <p:cNvSpPr>
                  <a:spLocks/>
                </p:cNvSpPr>
                <p:nvPr/>
              </p:nvSpPr>
              <p:spPr bwMode="auto">
                <a:xfrm>
                  <a:off x="4041" y="218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6" name="Freeform 72"/>
                <p:cNvSpPr>
                  <a:spLocks/>
                </p:cNvSpPr>
                <p:nvPr/>
              </p:nvSpPr>
              <p:spPr bwMode="auto">
                <a:xfrm>
                  <a:off x="4035" y="2331"/>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7" name="Freeform 73"/>
                <p:cNvSpPr>
                  <a:spLocks/>
                </p:cNvSpPr>
                <p:nvPr/>
              </p:nvSpPr>
              <p:spPr bwMode="auto">
                <a:xfrm>
                  <a:off x="4029" y="2331"/>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8" name="Freeform 74"/>
                <p:cNvSpPr>
                  <a:spLocks/>
                </p:cNvSpPr>
                <p:nvPr/>
              </p:nvSpPr>
              <p:spPr bwMode="auto">
                <a:xfrm>
                  <a:off x="4053" y="249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9" name="Freeform 75"/>
                <p:cNvSpPr>
                  <a:spLocks/>
                </p:cNvSpPr>
                <p:nvPr/>
              </p:nvSpPr>
              <p:spPr bwMode="auto">
                <a:xfrm>
                  <a:off x="4047" y="2499"/>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0" name="Freeform 76"/>
                <p:cNvSpPr>
                  <a:spLocks/>
                </p:cNvSpPr>
                <p:nvPr/>
              </p:nvSpPr>
              <p:spPr bwMode="auto">
                <a:xfrm>
                  <a:off x="4095" y="2577"/>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1" name="Freeform 77"/>
                <p:cNvSpPr>
                  <a:spLocks/>
                </p:cNvSpPr>
                <p:nvPr/>
              </p:nvSpPr>
              <p:spPr bwMode="auto">
                <a:xfrm>
                  <a:off x="4089" y="257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2" name="Freeform 78"/>
                <p:cNvSpPr>
                  <a:spLocks/>
                </p:cNvSpPr>
                <p:nvPr/>
              </p:nvSpPr>
              <p:spPr bwMode="auto">
                <a:xfrm>
                  <a:off x="4059" y="2061"/>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3" name="Freeform 79"/>
                <p:cNvSpPr>
                  <a:spLocks/>
                </p:cNvSpPr>
                <p:nvPr/>
              </p:nvSpPr>
              <p:spPr bwMode="auto">
                <a:xfrm>
                  <a:off x="4053" y="2061"/>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4" name="Freeform 80"/>
                <p:cNvSpPr>
                  <a:spLocks/>
                </p:cNvSpPr>
                <p:nvPr/>
              </p:nvSpPr>
              <p:spPr bwMode="auto">
                <a:xfrm>
                  <a:off x="4071" y="215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5" name="Freeform 81"/>
                <p:cNvSpPr>
                  <a:spLocks/>
                </p:cNvSpPr>
                <p:nvPr/>
              </p:nvSpPr>
              <p:spPr bwMode="auto">
                <a:xfrm>
                  <a:off x="4065" y="216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6" name="Freeform 82"/>
                <p:cNvSpPr>
                  <a:spLocks/>
                </p:cNvSpPr>
                <p:nvPr/>
              </p:nvSpPr>
              <p:spPr bwMode="auto">
                <a:xfrm>
                  <a:off x="4077" y="2301"/>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7" name="Freeform 83"/>
                <p:cNvSpPr>
                  <a:spLocks/>
                </p:cNvSpPr>
                <p:nvPr/>
              </p:nvSpPr>
              <p:spPr bwMode="auto">
                <a:xfrm>
                  <a:off x="4065" y="230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8" name="Freeform 84"/>
                <p:cNvSpPr>
                  <a:spLocks/>
                </p:cNvSpPr>
                <p:nvPr/>
              </p:nvSpPr>
              <p:spPr bwMode="auto">
                <a:xfrm>
                  <a:off x="4083" y="2475"/>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9" name="Freeform 85"/>
                <p:cNvSpPr>
                  <a:spLocks/>
                </p:cNvSpPr>
                <p:nvPr/>
              </p:nvSpPr>
              <p:spPr bwMode="auto">
                <a:xfrm>
                  <a:off x="4077" y="247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0" name="Freeform 86"/>
                <p:cNvSpPr>
                  <a:spLocks/>
                </p:cNvSpPr>
                <p:nvPr/>
              </p:nvSpPr>
              <p:spPr bwMode="auto">
                <a:xfrm>
                  <a:off x="4077" y="241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1" name="Freeform 87"/>
                <p:cNvSpPr>
                  <a:spLocks/>
                </p:cNvSpPr>
                <p:nvPr/>
              </p:nvSpPr>
              <p:spPr bwMode="auto">
                <a:xfrm>
                  <a:off x="4071" y="242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2" name="Freeform 88"/>
                <p:cNvSpPr>
                  <a:spLocks/>
                </p:cNvSpPr>
                <p:nvPr/>
              </p:nvSpPr>
              <p:spPr bwMode="auto">
                <a:xfrm>
                  <a:off x="3975" y="249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3" name="Freeform 89"/>
                <p:cNvSpPr>
                  <a:spLocks/>
                </p:cNvSpPr>
                <p:nvPr/>
              </p:nvSpPr>
              <p:spPr bwMode="auto">
                <a:xfrm>
                  <a:off x="3969" y="250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4" name="Freeform 90"/>
                <p:cNvSpPr>
                  <a:spLocks/>
                </p:cNvSpPr>
                <p:nvPr/>
              </p:nvSpPr>
              <p:spPr bwMode="auto">
                <a:xfrm>
                  <a:off x="4083" y="208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5" name="Freeform 91"/>
                <p:cNvSpPr>
                  <a:spLocks/>
                </p:cNvSpPr>
                <p:nvPr/>
              </p:nvSpPr>
              <p:spPr bwMode="auto">
                <a:xfrm>
                  <a:off x="4077" y="209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6" name="Freeform 92"/>
                <p:cNvSpPr>
                  <a:spLocks/>
                </p:cNvSpPr>
                <p:nvPr/>
              </p:nvSpPr>
              <p:spPr bwMode="auto">
                <a:xfrm>
                  <a:off x="4095" y="218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7" name="Freeform 93"/>
                <p:cNvSpPr>
                  <a:spLocks/>
                </p:cNvSpPr>
                <p:nvPr/>
              </p:nvSpPr>
              <p:spPr bwMode="auto">
                <a:xfrm>
                  <a:off x="4089" y="218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8" name="Freeform 94"/>
                <p:cNvSpPr>
                  <a:spLocks/>
                </p:cNvSpPr>
                <p:nvPr/>
              </p:nvSpPr>
              <p:spPr bwMode="auto">
                <a:xfrm>
                  <a:off x="4089" y="2331"/>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9" name="Freeform 95"/>
                <p:cNvSpPr>
                  <a:spLocks/>
                </p:cNvSpPr>
                <p:nvPr/>
              </p:nvSpPr>
              <p:spPr bwMode="auto">
                <a:xfrm>
                  <a:off x="4083" y="233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0" name="Freeform 96"/>
                <p:cNvSpPr>
                  <a:spLocks/>
                </p:cNvSpPr>
                <p:nvPr/>
              </p:nvSpPr>
              <p:spPr bwMode="auto">
                <a:xfrm>
                  <a:off x="4113" y="2499"/>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1" name="Freeform 97"/>
                <p:cNvSpPr>
                  <a:spLocks/>
                </p:cNvSpPr>
                <p:nvPr/>
              </p:nvSpPr>
              <p:spPr bwMode="auto">
                <a:xfrm>
                  <a:off x="4107" y="250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2" name="Freeform 98"/>
                <p:cNvSpPr>
                  <a:spLocks/>
                </p:cNvSpPr>
                <p:nvPr/>
              </p:nvSpPr>
              <p:spPr bwMode="auto">
                <a:xfrm>
                  <a:off x="4059" y="2553"/>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3" name="Freeform 99"/>
                <p:cNvSpPr>
                  <a:spLocks/>
                </p:cNvSpPr>
                <p:nvPr/>
              </p:nvSpPr>
              <p:spPr bwMode="auto">
                <a:xfrm>
                  <a:off x="4053" y="255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4" name="Freeform 100"/>
                <p:cNvSpPr>
                  <a:spLocks/>
                </p:cNvSpPr>
                <p:nvPr/>
              </p:nvSpPr>
              <p:spPr bwMode="auto">
                <a:xfrm>
                  <a:off x="4053" y="244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5" name="Freeform 101"/>
                <p:cNvSpPr>
                  <a:spLocks/>
                </p:cNvSpPr>
                <p:nvPr/>
              </p:nvSpPr>
              <p:spPr bwMode="auto">
                <a:xfrm>
                  <a:off x="4041" y="244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6" name="Freeform 102"/>
                <p:cNvSpPr>
                  <a:spLocks/>
                </p:cNvSpPr>
                <p:nvPr/>
              </p:nvSpPr>
              <p:spPr bwMode="auto">
                <a:xfrm>
                  <a:off x="4065" y="2121"/>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7" name="Freeform 103"/>
                <p:cNvSpPr>
                  <a:spLocks/>
                </p:cNvSpPr>
                <p:nvPr/>
              </p:nvSpPr>
              <p:spPr bwMode="auto">
                <a:xfrm>
                  <a:off x="4053" y="212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8" name="Freeform 104"/>
                <p:cNvSpPr>
                  <a:spLocks/>
                </p:cNvSpPr>
                <p:nvPr/>
              </p:nvSpPr>
              <p:spPr bwMode="auto">
                <a:xfrm>
                  <a:off x="4077" y="221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9" name="Freeform 105"/>
                <p:cNvSpPr>
                  <a:spLocks/>
                </p:cNvSpPr>
                <p:nvPr/>
              </p:nvSpPr>
              <p:spPr bwMode="auto">
                <a:xfrm>
                  <a:off x="4065" y="2217"/>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0" name="Freeform 106"/>
                <p:cNvSpPr>
                  <a:spLocks/>
                </p:cNvSpPr>
                <p:nvPr/>
              </p:nvSpPr>
              <p:spPr bwMode="auto">
                <a:xfrm>
                  <a:off x="4065" y="2361"/>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1" name="Freeform 107"/>
                <p:cNvSpPr>
                  <a:spLocks/>
                </p:cNvSpPr>
                <p:nvPr/>
              </p:nvSpPr>
              <p:spPr bwMode="auto">
                <a:xfrm>
                  <a:off x="4053" y="236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2" name="Freeform 108"/>
                <p:cNvSpPr>
                  <a:spLocks/>
                </p:cNvSpPr>
                <p:nvPr/>
              </p:nvSpPr>
              <p:spPr bwMode="auto">
                <a:xfrm>
                  <a:off x="4083" y="252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3" name="Freeform 109"/>
                <p:cNvSpPr>
                  <a:spLocks/>
                </p:cNvSpPr>
                <p:nvPr/>
              </p:nvSpPr>
              <p:spPr bwMode="auto">
                <a:xfrm>
                  <a:off x="4077" y="252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4" name="Freeform 110"/>
                <p:cNvSpPr>
                  <a:spLocks/>
                </p:cNvSpPr>
                <p:nvPr/>
              </p:nvSpPr>
              <p:spPr bwMode="auto">
                <a:xfrm>
                  <a:off x="4023" y="2577"/>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5" name="Freeform 111"/>
                <p:cNvSpPr>
                  <a:spLocks/>
                </p:cNvSpPr>
                <p:nvPr/>
              </p:nvSpPr>
              <p:spPr bwMode="auto">
                <a:xfrm>
                  <a:off x="4017" y="257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6" name="Freeform 112"/>
                <p:cNvSpPr>
                  <a:spLocks/>
                </p:cNvSpPr>
                <p:nvPr/>
              </p:nvSpPr>
              <p:spPr bwMode="auto">
                <a:xfrm>
                  <a:off x="4035" y="2013"/>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7" name="Freeform 113"/>
                <p:cNvSpPr>
                  <a:spLocks/>
                </p:cNvSpPr>
                <p:nvPr/>
              </p:nvSpPr>
              <p:spPr bwMode="auto">
                <a:xfrm>
                  <a:off x="4023" y="201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8" name="Rectangle 114"/>
                <p:cNvSpPr>
                  <a:spLocks noChangeArrowheads="1"/>
                </p:cNvSpPr>
                <p:nvPr/>
              </p:nvSpPr>
              <p:spPr bwMode="auto">
                <a:xfrm>
                  <a:off x="3957" y="1587"/>
                  <a:ext cx="180" cy="54"/>
                </a:xfrm>
                <a:prstGeom prst="rect">
                  <a:avLst/>
                </a:prstGeom>
                <a:solidFill>
                  <a:srgbClr val="C0C0C0">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579" name="Freeform 115"/>
                <p:cNvSpPr>
                  <a:spLocks/>
                </p:cNvSpPr>
                <p:nvPr/>
              </p:nvSpPr>
              <p:spPr bwMode="auto">
                <a:xfrm>
                  <a:off x="3261" y="1941"/>
                  <a:ext cx="138" cy="696"/>
                </a:xfrm>
                <a:custGeom>
                  <a:avLst/>
                  <a:gdLst>
                    <a:gd name="T0" fmla="*/ 0 w 138"/>
                    <a:gd name="T1" fmla="*/ 696 h 696"/>
                    <a:gd name="T2" fmla="*/ 138 w 138"/>
                    <a:gd name="T3" fmla="*/ 696 h 696"/>
                    <a:gd name="T4" fmla="*/ 108 w 138"/>
                    <a:gd name="T5" fmla="*/ 0 h 696"/>
                    <a:gd name="T6" fmla="*/ 30 w 138"/>
                    <a:gd name="T7" fmla="*/ 0 h 696"/>
                    <a:gd name="T8" fmla="*/ 0 w 138"/>
                    <a:gd name="T9" fmla="*/ 696 h 696"/>
                    <a:gd name="T10" fmla="*/ 0 60000 65536"/>
                    <a:gd name="T11" fmla="*/ 0 60000 65536"/>
                    <a:gd name="T12" fmla="*/ 0 60000 65536"/>
                    <a:gd name="T13" fmla="*/ 0 60000 65536"/>
                    <a:gd name="T14" fmla="*/ 0 60000 65536"/>
                    <a:gd name="T15" fmla="*/ 0 w 138"/>
                    <a:gd name="T16" fmla="*/ 0 h 696"/>
                    <a:gd name="T17" fmla="*/ 138 w 138"/>
                    <a:gd name="T18" fmla="*/ 696 h 696"/>
                  </a:gdLst>
                  <a:ahLst/>
                  <a:cxnLst>
                    <a:cxn ang="T10">
                      <a:pos x="T0" y="T1"/>
                    </a:cxn>
                    <a:cxn ang="T11">
                      <a:pos x="T2" y="T3"/>
                    </a:cxn>
                    <a:cxn ang="T12">
                      <a:pos x="T4" y="T5"/>
                    </a:cxn>
                    <a:cxn ang="T13">
                      <a:pos x="T6" y="T7"/>
                    </a:cxn>
                    <a:cxn ang="T14">
                      <a:pos x="T8" y="T9"/>
                    </a:cxn>
                  </a:cxnLst>
                  <a:rect l="T15" t="T16" r="T17" b="T18"/>
                  <a:pathLst>
                    <a:path w="138" h="696">
                      <a:moveTo>
                        <a:pt x="0" y="696"/>
                      </a:moveTo>
                      <a:lnTo>
                        <a:pt x="138" y="696"/>
                      </a:lnTo>
                      <a:lnTo>
                        <a:pt x="108" y="0"/>
                      </a:lnTo>
                      <a:lnTo>
                        <a:pt x="30" y="0"/>
                      </a:lnTo>
                      <a:lnTo>
                        <a:pt x="0" y="696"/>
                      </a:lnTo>
                      <a:close/>
                    </a:path>
                  </a:pathLst>
                </a:custGeom>
                <a:solidFill>
                  <a:srgbClr val="C0C0C0">
                    <a:alpha val="30196"/>
                  </a:srgbClr>
                </a:solidFill>
                <a:ln w="0">
                  <a:solidFill>
                    <a:srgbClr val="000000"/>
                  </a:solidFill>
                  <a:round/>
                  <a:headEnd/>
                  <a:tailEnd/>
                </a:ln>
              </p:spPr>
              <p:txBody>
                <a:bodyPr/>
                <a:lstStyle/>
                <a:p>
                  <a:endParaRPr lang="it-IT">
                    <a:solidFill>
                      <a:prstClr val="black"/>
                    </a:solidFill>
                    <a:latin typeface="Calibri"/>
                  </a:endParaRPr>
                </a:p>
              </p:txBody>
            </p:sp>
            <p:sp>
              <p:nvSpPr>
                <p:cNvPr id="61580" name="Line 116"/>
                <p:cNvSpPr>
                  <a:spLocks noChangeShapeType="1"/>
                </p:cNvSpPr>
                <p:nvPr/>
              </p:nvSpPr>
              <p:spPr bwMode="auto">
                <a:xfrm>
                  <a:off x="3291" y="1965"/>
                  <a:ext cx="7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1" name="Line 117"/>
                <p:cNvSpPr>
                  <a:spLocks noChangeShapeType="1"/>
                </p:cNvSpPr>
                <p:nvPr/>
              </p:nvSpPr>
              <p:spPr bwMode="auto">
                <a:xfrm>
                  <a:off x="3291" y="1935"/>
                  <a:ext cx="36" cy="1"/>
                </a:xfrm>
                <a:prstGeom prst="line">
                  <a:avLst/>
                </a:prstGeom>
                <a:noFill/>
                <a:ln w="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2" name="Rectangle 118"/>
                <p:cNvSpPr>
                  <a:spLocks noChangeArrowheads="1"/>
                </p:cNvSpPr>
                <p:nvPr/>
              </p:nvSpPr>
              <p:spPr bwMode="auto">
                <a:xfrm>
                  <a:off x="3279" y="1935"/>
                  <a:ext cx="102" cy="30"/>
                </a:xfrm>
                <a:prstGeom prst="rect">
                  <a:avLst/>
                </a:prstGeom>
                <a:solidFill>
                  <a:srgbClr val="C0C0C0">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583" name="Line 119"/>
                <p:cNvSpPr>
                  <a:spLocks noChangeShapeType="1"/>
                </p:cNvSpPr>
                <p:nvPr/>
              </p:nvSpPr>
              <p:spPr bwMode="auto">
                <a:xfrm>
                  <a:off x="3363" y="2079"/>
                  <a:ext cx="18" cy="50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4" name="Line 120"/>
                <p:cNvSpPr>
                  <a:spLocks noChangeShapeType="1"/>
                </p:cNvSpPr>
                <p:nvPr/>
              </p:nvSpPr>
              <p:spPr bwMode="auto">
                <a:xfrm>
                  <a:off x="3345" y="2361"/>
                  <a:ext cx="6" cy="22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5" name="Line 121"/>
                <p:cNvSpPr>
                  <a:spLocks noChangeShapeType="1"/>
                </p:cNvSpPr>
                <p:nvPr/>
              </p:nvSpPr>
              <p:spPr bwMode="auto">
                <a:xfrm>
                  <a:off x="3345" y="2145"/>
                  <a:ext cx="1" cy="14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6" name="Line 122"/>
                <p:cNvSpPr>
                  <a:spLocks noChangeShapeType="1"/>
                </p:cNvSpPr>
                <p:nvPr/>
              </p:nvSpPr>
              <p:spPr bwMode="auto">
                <a:xfrm>
                  <a:off x="3321" y="2223"/>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7" name="Line 123"/>
                <p:cNvSpPr>
                  <a:spLocks noChangeShapeType="1"/>
                </p:cNvSpPr>
                <p:nvPr/>
              </p:nvSpPr>
              <p:spPr bwMode="auto">
                <a:xfrm>
                  <a:off x="3321" y="2109"/>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8" name="Line 124"/>
                <p:cNvSpPr>
                  <a:spLocks noChangeShapeType="1"/>
                </p:cNvSpPr>
                <p:nvPr/>
              </p:nvSpPr>
              <p:spPr bwMode="auto">
                <a:xfrm>
                  <a:off x="3345" y="2043"/>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9" name="Line 125"/>
                <p:cNvSpPr>
                  <a:spLocks noChangeShapeType="1"/>
                </p:cNvSpPr>
                <p:nvPr/>
              </p:nvSpPr>
              <p:spPr bwMode="auto">
                <a:xfrm>
                  <a:off x="3351" y="2451"/>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0" name="Line 126"/>
                <p:cNvSpPr>
                  <a:spLocks noChangeShapeType="1"/>
                </p:cNvSpPr>
                <p:nvPr/>
              </p:nvSpPr>
              <p:spPr bwMode="auto">
                <a:xfrm>
                  <a:off x="3333" y="2523"/>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1" name="Line 127"/>
                <p:cNvSpPr>
                  <a:spLocks noChangeShapeType="1"/>
                </p:cNvSpPr>
                <p:nvPr/>
              </p:nvSpPr>
              <p:spPr bwMode="auto">
                <a:xfrm>
                  <a:off x="3339" y="2343"/>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2" name="Line 128"/>
                <p:cNvSpPr>
                  <a:spLocks noChangeShapeType="1"/>
                </p:cNvSpPr>
                <p:nvPr/>
              </p:nvSpPr>
              <p:spPr bwMode="auto">
                <a:xfrm>
                  <a:off x="3339" y="2247"/>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3" name="Line 129"/>
                <p:cNvSpPr>
                  <a:spLocks noChangeShapeType="1"/>
                </p:cNvSpPr>
                <p:nvPr/>
              </p:nvSpPr>
              <p:spPr bwMode="auto">
                <a:xfrm>
                  <a:off x="3357" y="2463"/>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4" name="Line 130"/>
                <p:cNvSpPr>
                  <a:spLocks noChangeShapeType="1"/>
                </p:cNvSpPr>
                <p:nvPr/>
              </p:nvSpPr>
              <p:spPr bwMode="auto">
                <a:xfrm>
                  <a:off x="3339" y="2541"/>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5" name="Line 131"/>
                <p:cNvSpPr>
                  <a:spLocks noChangeShapeType="1"/>
                </p:cNvSpPr>
                <p:nvPr/>
              </p:nvSpPr>
              <p:spPr bwMode="auto">
                <a:xfrm>
                  <a:off x="3339" y="2175"/>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6" name="Line 132"/>
                <p:cNvSpPr>
                  <a:spLocks noChangeShapeType="1"/>
                </p:cNvSpPr>
                <p:nvPr/>
              </p:nvSpPr>
              <p:spPr bwMode="auto">
                <a:xfrm flipH="1">
                  <a:off x="3345" y="2091"/>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7" name="Line 133"/>
                <p:cNvSpPr>
                  <a:spLocks noChangeShapeType="1"/>
                </p:cNvSpPr>
                <p:nvPr/>
              </p:nvSpPr>
              <p:spPr bwMode="auto">
                <a:xfrm flipH="1">
                  <a:off x="3339" y="2019"/>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8" name="Freeform 134"/>
                <p:cNvSpPr>
                  <a:spLocks/>
                </p:cNvSpPr>
                <p:nvPr/>
              </p:nvSpPr>
              <p:spPr bwMode="auto">
                <a:xfrm>
                  <a:off x="3093" y="1941"/>
                  <a:ext cx="132" cy="702"/>
                </a:xfrm>
                <a:custGeom>
                  <a:avLst/>
                  <a:gdLst>
                    <a:gd name="T0" fmla="*/ 0 w 132"/>
                    <a:gd name="T1" fmla="*/ 702 h 702"/>
                    <a:gd name="T2" fmla="*/ 132 w 132"/>
                    <a:gd name="T3" fmla="*/ 702 h 702"/>
                    <a:gd name="T4" fmla="*/ 108 w 132"/>
                    <a:gd name="T5" fmla="*/ 0 h 702"/>
                    <a:gd name="T6" fmla="*/ 30 w 132"/>
                    <a:gd name="T7" fmla="*/ 0 h 702"/>
                    <a:gd name="T8" fmla="*/ 0 w 132"/>
                    <a:gd name="T9" fmla="*/ 702 h 702"/>
                    <a:gd name="T10" fmla="*/ 0 60000 65536"/>
                    <a:gd name="T11" fmla="*/ 0 60000 65536"/>
                    <a:gd name="T12" fmla="*/ 0 60000 65536"/>
                    <a:gd name="T13" fmla="*/ 0 60000 65536"/>
                    <a:gd name="T14" fmla="*/ 0 60000 65536"/>
                    <a:gd name="T15" fmla="*/ 0 w 132"/>
                    <a:gd name="T16" fmla="*/ 0 h 702"/>
                    <a:gd name="T17" fmla="*/ 132 w 132"/>
                    <a:gd name="T18" fmla="*/ 702 h 702"/>
                  </a:gdLst>
                  <a:ahLst/>
                  <a:cxnLst>
                    <a:cxn ang="T10">
                      <a:pos x="T0" y="T1"/>
                    </a:cxn>
                    <a:cxn ang="T11">
                      <a:pos x="T2" y="T3"/>
                    </a:cxn>
                    <a:cxn ang="T12">
                      <a:pos x="T4" y="T5"/>
                    </a:cxn>
                    <a:cxn ang="T13">
                      <a:pos x="T6" y="T7"/>
                    </a:cxn>
                    <a:cxn ang="T14">
                      <a:pos x="T8" y="T9"/>
                    </a:cxn>
                  </a:cxnLst>
                  <a:rect l="T15" t="T16" r="T17" b="T18"/>
                  <a:pathLst>
                    <a:path w="132" h="702">
                      <a:moveTo>
                        <a:pt x="0" y="702"/>
                      </a:moveTo>
                      <a:lnTo>
                        <a:pt x="132" y="702"/>
                      </a:lnTo>
                      <a:lnTo>
                        <a:pt x="108" y="0"/>
                      </a:lnTo>
                      <a:lnTo>
                        <a:pt x="30" y="0"/>
                      </a:lnTo>
                      <a:lnTo>
                        <a:pt x="0" y="702"/>
                      </a:lnTo>
                      <a:close/>
                    </a:path>
                  </a:pathLst>
                </a:custGeom>
                <a:solidFill>
                  <a:srgbClr val="C0C0C0">
                    <a:alpha val="30196"/>
                  </a:srgbClr>
                </a:solidFill>
                <a:ln w="0">
                  <a:solidFill>
                    <a:srgbClr val="000000"/>
                  </a:solidFill>
                  <a:round/>
                  <a:headEnd/>
                  <a:tailEnd/>
                </a:ln>
              </p:spPr>
              <p:txBody>
                <a:bodyPr/>
                <a:lstStyle/>
                <a:p>
                  <a:endParaRPr lang="it-IT">
                    <a:solidFill>
                      <a:prstClr val="black"/>
                    </a:solidFill>
                    <a:latin typeface="Calibri"/>
                  </a:endParaRPr>
                </a:p>
              </p:txBody>
            </p:sp>
            <p:sp>
              <p:nvSpPr>
                <p:cNvPr id="61599" name="Line 135"/>
                <p:cNvSpPr>
                  <a:spLocks noChangeShapeType="1"/>
                </p:cNvSpPr>
                <p:nvPr/>
              </p:nvSpPr>
              <p:spPr bwMode="auto">
                <a:xfrm>
                  <a:off x="3123" y="1965"/>
                  <a:ext cx="7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0" name="Line 136"/>
                <p:cNvSpPr>
                  <a:spLocks noChangeShapeType="1"/>
                </p:cNvSpPr>
                <p:nvPr/>
              </p:nvSpPr>
              <p:spPr bwMode="auto">
                <a:xfrm>
                  <a:off x="3123" y="1935"/>
                  <a:ext cx="36" cy="1"/>
                </a:xfrm>
                <a:prstGeom prst="line">
                  <a:avLst/>
                </a:prstGeom>
                <a:noFill/>
                <a:ln w="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1" name="Rectangle 137"/>
                <p:cNvSpPr>
                  <a:spLocks noChangeArrowheads="1"/>
                </p:cNvSpPr>
                <p:nvPr/>
              </p:nvSpPr>
              <p:spPr bwMode="auto">
                <a:xfrm>
                  <a:off x="3111" y="1935"/>
                  <a:ext cx="102" cy="30"/>
                </a:xfrm>
                <a:prstGeom prst="rect">
                  <a:avLst/>
                </a:prstGeom>
                <a:solidFill>
                  <a:srgbClr val="C0C0C0">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02" name="Line 138"/>
                <p:cNvSpPr>
                  <a:spLocks noChangeShapeType="1"/>
                </p:cNvSpPr>
                <p:nvPr/>
              </p:nvSpPr>
              <p:spPr bwMode="auto">
                <a:xfrm>
                  <a:off x="3195" y="2079"/>
                  <a:ext cx="18" cy="50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3" name="Line 139"/>
                <p:cNvSpPr>
                  <a:spLocks noChangeShapeType="1"/>
                </p:cNvSpPr>
                <p:nvPr/>
              </p:nvSpPr>
              <p:spPr bwMode="auto">
                <a:xfrm>
                  <a:off x="3183" y="2361"/>
                  <a:ext cx="1" cy="22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4" name="Line 140"/>
                <p:cNvSpPr>
                  <a:spLocks noChangeShapeType="1"/>
                </p:cNvSpPr>
                <p:nvPr/>
              </p:nvSpPr>
              <p:spPr bwMode="auto">
                <a:xfrm>
                  <a:off x="3177" y="2145"/>
                  <a:ext cx="6" cy="14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5" name="Line 141"/>
                <p:cNvSpPr>
                  <a:spLocks noChangeShapeType="1"/>
                </p:cNvSpPr>
                <p:nvPr/>
              </p:nvSpPr>
              <p:spPr bwMode="auto">
                <a:xfrm>
                  <a:off x="3153" y="2223"/>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6" name="Line 142"/>
                <p:cNvSpPr>
                  <a:spLocks noChangeShapeType="1"/>
                </p:cNvSpPr>
                <p:nvPr/>
              </p:nvSpPr>
              <p:spPr bwMode="auto">
                <a:xfrm>
                  <a:off x="3153" y="2109"/>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7" name="Line 143"/>
                <p:cNvSpPr>
                  <a:spLocks noChangeShapeType="1"/>
                </p:cNvSpPr>
                <p:nvPr/>
              </p:nvSpPr>
              <p:spPr bwMode="auto">
                <a:xfrm>
                  <a:off x="3177" y="2043"/>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8" name="Line 144"/>
                <p:cNvSpPr>
                  <a:spLocks noChangeShapeType="1"/>
                </p:cNvSpPr>
                <p:nvPr/>
              </p:nvSpPr>
              <p:spPr bwMode="auto">
                <a:xfrm>
                  <a:off x="3183" y="2451"/>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9" name="Line 145"/>
                <p:cNvSpPr>
                  <a:spLocks noChangeShapeType="1"/>
                </p:cNvSpPr>
                <p:nvPr/>
              </p:nvSpPr>
              <p:spPr bwMode="auto">
                <a:xfrm>
                  <a:off x="3165" y="2523"/>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0" name="Line 146"/>
                <p:cNvSpPr>
                  <a:spLocks noChangeShapeType="1"/>
                </p:cNvSpPr>
                <p:nvPr/>
              </p:nvSpPr>
              <p:spPr bwMode="auto">
                <a:xfrm>
                  <a:off x="3171" y="2343"/>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1" name="Line 147"/>
                <p:cNvSpPr>
                  <a:spLocks noChangeShapeType="1"/>
                </p:cNvSpPr>
                <p:nvPr/>
              </p:nvSpPr>
              <p:spPr bwMode="auto">
                <a:xfrm>
                  <a:off x="3171" y="2247"/>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2" name="Line 148"/>
                <p:cNvSpPr>
                  <a:spLocks noChangeShapeType="1"/>
                </p:cNvSpPr>
                <p:nvPr/>
              </p:nvSpPr>
              <p:spPr bwMode="auto">
                <a:xfrm>
                  <a:off x="3189" y="2463"/>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3" name="Line 149"/>
                <p:cNvSpPr>
                  <a:spLocks noChangeShapeType="1"/>
                </p:cNvSpPr>
                <p:nvPr/>
              </p:nvSpPr>
              <p:spPr bwMode="auto">
                <a:xfrm>
                  <a:off x="3171" y="2541"/>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4" name="Line 150"/>
                <p:cNvSpPr>
                  <a:spLocks noChangeShapeType="1"/>
                </p:cNvSpPr>
                <p:nvPr/>
              </p:nvSpPr>
              <p:spPr bwMode="auto">
                <a:xfrm>
                  <a:off x="3171" y="2175"/>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5" name="Line 151"/>
                <p:cNvSpPr>
                  <a:spLocks noChangeShapeType="1"/>
                </p:cNvSpPr>
                <p:nvPr/>
              </p:nvSpPr>
              <p:spPr bwMode="auto">
                <a:xfrm flipH="1">
                  <a:off x="3177" y="2091"/>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6" name="Line 152"/>
                <p:cNvSpPr>
                  <a:spLocks noChangeShapeType="1"/>
                </p:cNvSpPr>
                <p:nvPr/>
              </p:nvSpPr>
              <p:spPr bwMode="auto">
                <a:xfrm flipH="1">
                  <a:off x="3171" y="2019"/>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7" name="Freeform 153"/>
                <p:cNvSpPr>
                  <a:spLocks/>
                </p:cNvSpPr>
                <p:nvPr/>
              </p:nvSpPr>
              <p:spPr bwMode="auto">
                <a:xfrm>
                  <a:off x="2931" y="1941"/>
                  <a:ext cx="132" cy="702"/>
                </a:xfrm>
                <a:custGeom>
                  <a:avLst/>
                  <a:gdLst>
                    <a:gd name="T0" fmla="*/ 0 w 132"/>
                    <a:gd name="T1" fmla="*/ 702 h 702"/>
                    <a:gd name="T2" fmla="*/ 132 w 132"/>
                    <a:gd name="T3" fmla="*/ 702 h 702"/>
                    <a:gd name="T4" fmla="*/ 102 w 132"/>
                    <a:gd name="T5" fmla="*/ 0 h 702"/>
                    <a:gd name="T6" fmla="*/ 24 w 132"/>
                    <a:gd name="T7" fmla="*/ 0 h 702"/>
                    <a:gd name="T8" fmla="*/ 0 w 132"/>
                    <a:gd name="T9" fmla="*/ 702 h 702"/>
                    <a:gd name="T10" fmla="*/ 0 60000 65536"/>
                    <a:gd name="T11" fmla="*/ 0 60000 65536"/>
                    <a:gd name="T12" fmla="*/ 0 60000 65536"/>
                    <a:gd name="T13" fmla="*/ 0 60000 65536"/>
                    <a:gd name="T14" fmla="*/ 0 60000 65536"/>
                    <a:gd name="T15" fmla="*/ 0 w 132"/>
                    <a:gd name="T16" fmla="*/ 0 h 702"/>
                    <a:gd name="T17" fmla="*/ 132 w 132"/>
                    <a:gd name="T18" fmla="*/ 702 h 702"/>
                  </a:gdLst>
                  <a:ahLst/>
                  <a:cxnLst>
                    <a:cxn ang="T10">
                      <a:pos x="T0" y="T1"/>
                    </a:cxn>
                    <a:cxn ang="T11">
                      <a:pos x="T2" y="T3"/>
                    </a:cxn>
                    <a:cxn ang="T12">
                      <a:pos x="T4" y="T5"/>
                    </a:cxn>
                    <a:cxn ang="T13">
                      <a:pos x="T6" y="T7"/>
                    </a:cxn>
                    <a:cxn ang="T14">
                      <a:pos x="T8" y="T9"/>
                    </a:cxn>
                  </a:cxnLst>
                  <a:rect l="T15" t="T16" r="T17" b="T18"/>
                  <a:pathLst>
                    <a:path w="132" h="702">
                      <a:moveTo>
                        <a:pt x="0" y="702"/>
                      </a:moveTo>
                      <a:lnTo>
                        <a:pt x="132" y="702"/>
                      </a:lnTo>
                      <a:lnTo>
                        <a:pt x="102" y="0"/>
                      </a:lnTo>
                      <a:lnTo>
                        <a:pt x="24" y="0"/>
                      </a:lnTo>
                      <a:lnTo>
                        <a:pt x="0" y="702"/>
                      </a:lnTo>
                      <a:close/>
                    </a:path>
                  </a:pathLst>
                </a:custGeom>
                <a:solidFill>
                  <a:srgbClr val="C0C0C0">
                    <a:alpha val="30196"/>
                  </a:srgbClr>
                </a:solidFill>
                <a:ln w="0">
                  <a:solidFill>
                    <a:srgbClr val="000000"/>
                  </a:solidFill>
                  <a:round/>
                  <a:headEnd/>
                  <a:tailEnd/>
                </a:ln>
              </p:spPr>
              <p:txBody>
                <a:bodyPr/>
                <a:lstStyle/>
                <a:p>
                  <a:endParaRPr lang="it-IT">
                    <a:solidFill>
                      <a:prstClr val="black"/>
                    </a:solidFill>
                    <a:latin typeface="Calibri"/>
                  </a:endParaRPr>
                </a:p>
              </p:txBody>
            </p:sp>
            <p:sp>
              <p:nvSpPr>
                <p:cNvPr id="61618" name="Line 154"/>
                <p:cNvSpPr>
                  <a:spLocks noChangeShapeType="1"/>
                </p:cNvSpPr>
                <p:nvPr/>
              </p:nvSpPr>
              <p:spPr bwMode="auto">
                <a:xfrm>
                  <a:off x="2955" y="1965"/>
                  <a:ext cx="7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9" name="Line 155"/>
                <p:cNvSpPr>
                  <a:spLocks noChangeShapeType="1"/>
                </p:cNvSpPr>
                <p:nvPr/>
              </p:nvSpPr>
              <p:spPr bwMode="auto">
                <a:xfrm>
                  <a:off x="2955" y="1935"/>
                  <a:ext cx="36" cy="1"/>
                </a:xfrm>
                <a:prstGeom prst="line">
                  <a:avLst/>
                </a:prstGeom>
                <a:noFill/>
                <a:ln w="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0" name="Rectangle 156"/>
                <p:cNvSpPr>
                  <a:spLocks noChangeArrowheads="1"/>
                </p:cNvSpPr>
                <p:nvPr/>
              </p:nvSpPr>
              <p:spPr bwMode="auto">
                <a:xfrm>
                  <a:off x="2943" y="1935"/>
                  <a:ext cx="102" cy="30"/>
                </a:xfrm>
                <a:prstGeom prst="rect">
                  <a:avLst/>
                </a:prstGeom>
                <a:solidFill>
                  <a:srgbClr val="C0C0C0">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21" name="Line 157"/>
                <p:cNvSpPr>
                  <a:spLocks noChangeShapeType="1"/>
                </p:cNvSpPr>
                <p:nvPr/>
              </p:nvSpPr>
              <p:spPr bwMode="auto">
                <a:xfrm>
                  <a:off x="3027" y="2079"/>
                  <a:ext cx="18" cy="50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2" name="Line 158"/>
                <p:cNvSpPr>
                  <a:spLocks noChangeShapeType="1"/>
                </p:cNvSpPr>
                <p:nvPr/>
              </p:nvSpPr>
              <p:spPr bwMode="auto">
                <a:xfrm>
                  <a:off x="3009" y="2361"/>
                  <a:ext cx="6" cy="22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3" name="Line 159"/>
                <p:cNvSpPr>
                  <a:spLocks noChangeShapeType="1"/>
                </p:cNvSpPr>
                <p:nvPr/>
              </p:nvSpPr>
              <p:spPr bwMode="auto">
                <a:xfrm>
                  <a:off x="3009" y="2145"/>
                  <a:ext cx="1" cy="14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4" name="Line 160"/>
                <p:cNvSpPr>
                  <a:spLocks noChangeShapeType="1"/>
                </p:cNvSpPr>
                <p:nvPr/>
              </p:nvSpPr>
              <p:spPr bwMode="auto">
                <a:xfrm>
                  <a:off x="2985" y="2223"/>
                  <a:ext cx="24"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5" name="Line 161"/>
                <p:cNvSpPr>
                  <a:spLocks noChangeShapeType="1"/>
                </p:cNvSpPr>
                <p:nvPr/>
              </p:nvSpPr>
              <p:spPr bwMode="auto">
                <a:xfrm>
                  <a:off x="2985" y="2109"/>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6" name="Line 162"/>
                <p:cNvSpPr>
                  <a:spLocks noChangeShapeType="1"/>
                </p:cNvSpPr>
                <p:nvPr/>
              </p:nvSpPr>
              <p:spPr bwMode="auto">
                <a:xfrm>
                  <a:off x="3009" y="2043"/>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7" name="Line 163"/>
                <p:cNvSpPr>
                  <a:spLocks noChangeShapeType="1"/>
                </p:cNvSpPr>
                <p:nvPr/>
              </p:nvSpPr>
              <p:spPr bwMode="auto">
                <a:xfrm>
                  <a:off x="3015" y="2451"/>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8" name="Line 164"/>
                <p:cNvSpPr>
                  <a:spLocks noChangeShapeType="1"/>
                </p:cNvSpPr>
                <p:nvPr/>
              </p:nvSpPr>
              <p:spPr bwMode="auto">
                <a:xfrm>
                  <a:off x="2997" y="2523"/>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9" name="Line 165"/>
                <p:cNvSpPr>
                  <a:spLocks noChangeShapeType="1"/>
                </p:cNvSpPr>
                <p:nvPr/>
              </p:nvSpPr>
              <p:spPr bwMode="auto">
                <a:xfrm>
                  <a:off x="3003" y="2343"/>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0" name="Line 166"/>
                <p:cNvSpPr>
                  <a:spLocks noChangeShapeType="1"/>
                </p:cNvSpPr>
                <p:nvPr/>
              </p:nvSpPr>
              <p:spPr bwMode="auto">
                <a:xfrm>
                  <a:off x="3003" y="2247"/>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1" name="Line 167"/>
                <p:cNvSpPr>
                  <a:spLocks noChangeShapeType="1"/>
                </p:cNvSpPr>
                <p:nvPr/>
              </p:nvSpPr>
              <p:spPr bwMode="auto">
                <a:xfrm>
                  <a:off x="3021" y="2463"/>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2" name="Line 168"/>
                <p:cNvSpPr>
                  <a:spLocks noChangeShapeType="1"/>
                </p:cNvSpPr>
                <p:nvPr/>
              </p:nvSpPr>
              <p:spPr bwMode="auto">
                <a:xfrm>
                  <a:off x="3003" y="2541"/>
                  <a:ext cx="36"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3" name="Line 169"/>
                <p:cNvSpPr>
                  <a:spLocks noChangeShapeType="1"/>
                </p:cNvSpPr>
                <p:nvPr/>
              </p:nvSpPr>
              <p:spPr bwMode="auto">
                <a:xfrm>
                  <a:off x="3003" y="2175"/>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4" name="Line 170"/>
                <p:cNvSpPr>
                  <a:spLocks noChangeShapeType="1"/>
                </p:cNvSpPr>
                <p:nvPr/>
              </p:nvSpPr>
              <p:spPr bwMode="auto">
                <a:xfrm flipH="1">
                  <a:off x="3009" y="2091"/>
                  <a:ext cx="1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5" name="Line 171"/>
                <p:cNvSpPr>
                  <a:spLocks noChangeShapeType="1"/>
                </p:cNvSpPr>
                <p:nvPr/>
              </p:nvSpPr>
              <p:spPr bwMode="auto">
                <a:xfrm flipH="1">
                  <a:off x="3003" y="2019"/>
                  <a:ext cx="18"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6" name="Freeform 172"/>
                <p:cNvSpPr>
                  <a:spLocks/>
                </p:cNvSpPr>
                <p:nvPr/>
              </p:nvSpPr>
              <p:spPr bwMode="auto">
                <a:xfrm>
                  <a:off x="1407" y="2589"/>
                  <a:ext cx="3258" cy="522"/>
                </a:xfrm>
                <a:custGeom>
                  <a:avLst/>
                  <a:gdLst>
                    <a:gd name="T0" fmla="*/ 0 w 3258"/>
                    <a:gd name="T1" fmla="*/ 342 h 522"/>
                    <a:gd name="T2" fmla="*/ 408 w 3258"/>
                    <a:gd name="T3" fmla="*/ 0 h 522"/>
                    <a:gd name="T4" fmla="*/ 810 w 3258"/>
                    <a:gd name="T5" fmla="*/ 0 h 522"/>
                    <a:gd name="T6" fmla="*/ 1218 w 3258"/>
                    <a:gd name="T7" fmla="*/ 0 h 522"/>
                    <a:gd name="T8" fmla="*/ 1632 w 3258"/>
                    <a:gd name="T9" fmla="*/ 0 h 522"/>
                    <a:gd name="T10" fmla="*/ 2034 w 3258"/>
                    <a:gd name="T11" fmla="*/ 0 h 522"/>
                    <a:gd name="T12" fmla="*/ 2442 w 3258"/>
                    <a:gd name="T13" fmla="*/ 0 h 522"/>
                    <a:gd name="T14" fmla="*/ 2850 w 3258"/>
                    <a:gd name="T15" fmla="*/ 0 h 522"/>
                    <a:gd name="T16" fmla="*/ 3258 w 3258"/>
                    <a:gd name="T17" fmla="*/ 318 h 522"/>
                    <a:gd name="T18" fmla="*/ 3258 w 3258"/>
                    <a:gd name="T19" fmla="*/ 522 h 522"/>
                    <a:gd name="T20" fmla="*/ 0 w 3258"/>
                    <a:gd name="T21" fmla="*/ 522 h 522"/>
                    <a:gd name="T22" fmla="*/ 0 w 3258"/>
                    <a:gd name="T23" fmla="*/ 342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8"/>
                    <a:gd name="T37" fmla="*/ 0 h 522"/>
                    <a:gd name="T38" fmla="*/ 3258 w 3258"/>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8" h="522">
                      <a:moveTo>
                        <a:pt x="0" y="342"/>
                      </a:moveTo>
                      <a:lnTo>
                        <a:pt x="408" y="0"/>
                      </a:lnTo>
                      <a:lnTo>
                        <a:pt x="810" y="0"/>
                      </a:lnTo>
                      <a:lnTo>
                        <a:pt x="1218" y="0"/>
                      </a:lnTo>
                      <a:lnTo>
                        <a:pt x="1632" y="0"/>
                      </a:lnTo>
                      <a:lnTo>
                        <a:pt x="2034" y="0"/>
                      </a:lnTo>
                      <a:lnTo>
                        <a:pt x="2442" y="0"/>
                      </a:lnTo>
                      <a:lnTo>
                        <a:pt x="2850" y="0"/>
                      </a:lnTo>
                      <a:lnTo>
                        <a:pt x="3258" y="318"/>
                      </a:lnTo>
                      <a:lnTo>
                        <a:pt x="3258" y="522"/>
                      </a:lnTo>
                      <a:lnTo>
                        <a:pt x="0" y="522"/>
                      </a:lnTo>
                      <a:lnTo>
                        <a:pt x="0" y="342"/>
                      </a:lnTo>
                      <a:close/>
                    </a:path>
                  </a:pathLst>
                </a:custGeom>
                <a:solidFill>
                  <a:srgbClr val="ABABAB">
                    <a:alpha val="30196"/>
                  </a:srgbClr>
                </a:solidFill>
                <a:ln w="0">
                  <a:solidFill>
                    <a:srgbClr val="000000"/>
                  </a:solidFill>
                  <a:round/>
                  <a:headEnd/>
                  <a:tailEnd/>
                </a:ln>
              </p:spPr>
              <p:txBody>
                <a:bodyPr/>
                <a:lstStyle/>
                <a:p>
                  <a:endParaRPr lang="it-IT">
                    <a:solidFill>
                      <a:prstClr val="black"/>
                    </a:solidFill>
                    <a:latin typeface="Calibri"/>
                  </a:endParaRPr>
                </a:p>
              </p:txBody>
            </p:sp>
            <p:sp>
              <p:nvSpPr>
                <p:cNvPr id="61637" name="Freeform 173"/>
                <p:cNvSpPr>
                  <a:spLocks/>
                </p:cNvSpPr>
                <p:nvPr/>
              </p:nvSpPr>
              <p:spPr bwMode="auto">
                <a:xfrm>
                  <a:off x="1407" y="2589"/>
                  <a:ext cx="3258" cy="936"/>
                </a:xfrm>
                <a:custGeom>
                  <a:avLst/>
                  <a:gdLst>
                    <a:gd name="T0" fmla="*/ 0 w 3258"/>
                    <a:gd name="T1" fmla="*/ 282 h 936"/>
                    <a:gd name="T2" fmla="*/ 408 w 3258"/>
                    <a:gd name="T3" fmla="*/ 0 h 936"/>
                    <a:gd name="T4" fmla="*/ 810 w 3258"/>
                    <a:gd name="T5" fmla="*/ 294 h 936"/>
                    <a:gd name="T6" fmla="*/ 1218 w 3258"/>
                    <a:gd name="T7" fmla="*/ 0 h 936"/>
                    <a:gd name="T8" fmla="*/ 1632 w 3258"/>
                    <a:gd name="T9" fmla="*/ 294 h 936"/>
                    <a:gd name="T10" fmla="*/ 2034 w 3258"/>
                    <a:gd name="T11" fmla="*/ 0 h 936"/>
                    <a:gd name="T12" fmla="*/ 2442 w 3258"/>
                    <a:gd name="T13" fmla="*/ 294 h 936"/>
                    <a:gd name="T14" fmla="*/ 2850 w 3258"/>
                    <a:gd name="T15" fmla="*/ 0 h 936"/>
                    <a:gd name="T16" fmla="*/ 3258 w 3258"/>
                    <a:gd name="T17" fmla="*/ 282 h 936"/>
                    <a:gd name="T18" fmla="*/ 3258 w 3258"/>
                    <a:gd name="T19" fmla="*/ 936 h 936"/>
                    <a:gd name="T20" fmla="*/ 0 w 3258"/>
                    <a:gd name="T21" fmla="*/ 936 h 936"/>
                    <a:gd name="T22" fmla="*/ 0 w 3258"/>
                    <a:gd name="T23" fmla="*/ 282 h 9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8"/>
                    <a:gd name="T37" fmla="*/ 0 h 936"/>
                    <a:gd name="T38" fmla="*/ 3258 w 3258"/>
                    <a:gd name="T39" fmla="*/ 936 h 9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8" h="936">
                      <a:moveTo>
                        <a:pt x="0" y="282"/>
                      </a:moveTo>
                      <a:lnTo>
                        <a:pt x="408" y="0"/>
                      </a:lnTo>
                      <a:lnTo>
                        <a:pt x="810" y="294"/>
                      </a:lnTo>
                      <a:lnTo>
                        <a:pt x="1218" y="0"/>
                      </a:lnTo>
                      <a:lnTo>
                        <a:pt x="1632" y="294"/>
                      </a:lnTo>
                      <a:lnTo>
                        <a:pt x="2034" y="0"/>
                      </a:lnTo>
                      <a:lnTo>
                        <a:pt x="2442" y="294"/>
                      </a:lnTo>
                      <a:lnTo>
                        <a:pt x="2850" y="0"/>
                      </a:lnTo>
                      <a:lnTo>
                        <a:pt x="3258" y="282"/>
                      </a:lnTo>
                      <a:lnTo>
                        <a:pt x="3258" y="936"/>
                      </a:lnTo>
                      <a:lnTo>
                        <a:pt x="0" y="936"/>
                      </a:lnTo>
                      <a:lnTo>
                        <a:pt x="0" y="282"/>
                      </a:lnTo>
                      <a:close/>
                    </a:path>
                  </a:pathLst>
                </a:custGeom>
                <a:solidFill>
                  <a:srgbClr val="C0C0C0">
                    <a:alpha val="30196"/>
                  </a:srgbClr>
                </a:solidFill>
                <a:ln w="0">
                  <a:solidFill>
                    <a:srgbClr val="000000"/>
                  </a:solidFill>
                  <a:round/>
                  <a:headEnd/>
                  <a:tailEnd/>
                </a:ln>
              </p:spPr>
              <p:txBody>
                <a:bodyPr/>
                <a:lstStyle/>
                <a:p>
                  <a:endParaRPr lang="it-IT">
                    <a:solidFill>
                      <a:prstClr val="black"/>
                    </a:solidFill>
                    <a:latin typeface="Calibri"/>
                  </a:endParaRPr>
                </a:p>
              </p:txBody>
            </p:sp>
            <p:sp>
              <p:nvSpPr>
                <p:cNvPr id="61638" name="Rectangle 174"/>
                <p:cNvSpPr>
                  <a:spLocks noChangeArrowheads="1"/>
                </p:cNvSpPr>
                <p:nvPr/>
              </p:nvSpPr>
              <p:spPr bwMode="auto">
                <a:xfrm>
                  <a:off x="4197" y="2811"/>
                  <a:ext cx="48"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39" name="Rectangle 175"/>
                <p:cNvSpPr>
                  <a:spLocks noChangeArrowheads="1"/>
                </p:cNvSpPr>
                <p:nvPr/>
              </p:nvSpPr>
              <p:spPr bwMode="auto">
                <a:xfrm>
                  <a:off x="4209" y="2817"/>
                  <a:ext cx="24" cy="96"/>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40" name="Rectangle 176"/>
                <p:cNvSpPr>
                  <a:spLocks noChangeArrowheads="1"/>
                </p:cNvSpPr>
                <p:nvPr/>
              </p:nvSpPr>
              <p:spPr bwMode="auto">
                <a:xfrm>
                  <a:off x="4275" y="2811"/>
                  <a:ext cx="42"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41" name="Rectangle 177"/>
                <p:cNvSpPr>
                  <a:spLocks noChangeArrowheads="1"/>
                </p:cNvSpPr>
                <p:nvPr/>
              </p:nvSpPr>
              <p:spPr bwMode="auto">
                <a:xfrm>
                  <a:off x="4287" y="2817"/>
                  <a:ext cx="18" cy="96"/>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42" name="Rectangle 178"/>
                <p:cNvSpPr>
                  <a:spLocks noChangeArrowheads="1"/>
                </p:cNvSpPr>
                <p:nvPr/>
              </p:nvSpPr>
              <p:spPr bwMode="auto">
                <a:xfrm>
                  <a:off x="4197" y="3213"/>
                  <a:ext cx="48"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43" name="Rectangle 179"/>
                <p:cNvSpPr>
                  <a:spLocks noChangeArrowheads="1"/>
                </p:cNvSpPr>
                <p:nvPr/>
              </p:nvSpPr>
              <p:spPr bwMode="auto">
                <a:xfrm>
                  <a:off x="4209" y="3219"/>
                  <a:ext cx="24" cy="90"/>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44" name="Rectangle 180"/>
                <p:cNvSpPr>
                  <a:spLocks noChangeArrowheads="1"/>
                </p:cNvSpPr>
                <p:nvPr/>
              </p:nvSpPr>
              <p:spPr bwMode="auto">
                <a:xfrm>
                  <a:off x="4275" y="3213"/>
                  <a:ext cx="42"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45" name="Rectangle 181"/>
                <p:cNvSpPr>
                  <a:spLocks noChangeArrowheads="1"/>
                </p:cNvSpPr>
                <p:nvPr/>
              </p:nvSpPr>
              <p:spPr bwMode="auto">
                <a:xfrm>
                  <a:off x="4287" y="3219"/>
                  <a:ext cx="18" cy="90"/>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46" name="Rectangle 182"/>
                <p:cNvSpPr>
                  <a:spLocks noChangeArrowheads="1"/>
                </p:cNvSpPr>
                <p:nvPr/>
              </p:nvSpPr>
              <p:spPr bwMode="auto">
                <a:xfrm>
                  <a:off x="3393" y="2811"/>
                  <a:ext cx="42"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47" name="Rectangle 183"/>
                <p:cNvSpPr>
                  <a:spLocks noChangeArrowheads="1"/>
                </p:cNvSpPr>
                <p:nvPr/>
              </p:nvSpPr>
              <p:spPr bwMode="auto">
                <a:xfrm>
                  <a:off x="3405" y="2817"/>
                  <a:ext cx="24" cy="96"/>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48" name="Rectangle 184"/>
                <p:cNvSpPr>
                  <a:spLocks noChangeArrowheads="1"/>
                </p:cNvSpPr>
                <p:nvPr/>
              </p:nvSpPr>
              <p:spPr bwMode="auto">
                <a:xfrm>
                  <a:off x="3471" y="2811"/>
                  <a:ext cx="42"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49" name="Rectangle 185"/>
                <p:cNvSpPr>
                  <a:spLocks noChangeArrowheads="1"/>
                </p:cNvSpPr>
                <p:nvPr/>
              </p:nvSpPr>
              <p:spPr bwMode="auto">
                <a:xfrm>
                  <a:off x="3483" y="2817"/>
                  <a:ext cx="18" cy="96"/>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50" name="Rectangle 186"/>
                <p:cNvSpPr>
                  <a:spLocks noChangeArrowheads="1"/>
                </p:cNvSpPr>
                <p:nvPr/>
              </p:nvSpPr>
              <p:spPr bwMode="auto">
                <a:xfrm>
                  <a:off x="3393" y="3213"/>
                  <a:ext cx="42"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51" name="Rectangle 187"/>
                <p:cNvSpPr>
                  <a:spLocks noChangeArrowheads="1"/>
                </p:cNvSpPr>
                <p:nvPr/>
              </p:nvSpPr>
              <p:spPr bwMode="auto">
                <a:xfrm>
                  <a:off x="3405" y="3219"/>
                  <a:ext cx="24" cy="90"/>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52" name="Rectangle 188"/>
                <p:cNvSpPr>
                  <a:spLocks noChangeArrowheads="1"/>
                </p:cNvSpPr>
                <p:nvPr/>
              </p:nvSpPr>
              <p:spPr bwMode="auto">
                <a:xfrm>
                  <a:off x="3471" y="3213"/>
                  <a:ext cx="42"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53" name="Rectangle 189"/>
                <p:cNvSpPr>
                  <a:spLocks noChangeArrowheads="1"/>
                </p:cNvSpPr>
                <p:nvPr/>
              </p:nvSpPr>
              <p:spPr bwMode="auto">
                <a:xfrm>
                  <a:off x="3483" y="3219"/>
                  <a:ext cx="18" cy="90"/>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54" name="Rectangle 190"/>
                <p:cNvSpPr>
                  <a:spLocks noChangeArrowheads="1"/>
                </p:cNvSpPr>
                <p:nvPr/>
              </p:nvSpPr>
              <p:spPr bwMode="auto">
                <a:xfrm>
                  <a:off x="2571" y="2811"/>
                  <a:ext cx="48"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55" name="Rectangle 191"/>
                <p:cNvSpPr>
                  <a:spLocks noChangeArrowheads="1"/>
                </p:cNvSpPr>
                <p:nvPr/>
              </p:nvSpPr>
              <p:spPr bwMode="auto">
                <a:xfrm>
                  <a:off x="2583" y="2817"/>
                  <a:ext cx="24" cy="96"/>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56" name="Rectangle 192"/>
                <p:cNvSpPr>
                  <a:spLocks noChangeArrowheads="1"/>
                </p:cNvSpPr>
                <p:nvPr/>
              </p:nvSpPr>
              <p:spPr bwMode="auto">
                <a:xfrm>
                  <a:off x="2649" y="2811"/>
                  <a:ext cx="48"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57" name="Rectangle 193"/>
                <p:cNvSpPr>
                  <a:spLocks noChangeArrowheads="1"/>
                </p:cNvSpPr>
                <p:nvPr/>
              </p:nvSpPr>
              <p:spPr bwMode="auto">
                <a:xfrm>
                  <a:off x="2661" y="2817"/>
                  <a:ext cx="24" cy="96"/>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58" name="Rectangle 194"/>
                <p:cNvSpPr>
                  <a:spLocks noChangeArrowheads="1"/>
                </p:cNvSpPr>
                <p:nvPr/>
              </p:nvSpPr>
              <p:spPr bwMode="auto">
                <a:xfrm>
                  <a:off x="2571" y="3213"/>
                  <a:ext cx="48"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59" name="Rectangle 195"/>
                <p:cNvSpPr>
                  <a:spLocks noChangeArrowheads="1"/>
                </p:cNvSpPr>
                <p:nvPr/>
              </p:nvSpPr>
              <p:spPr bwMode="auto">
                <a:xfrm>
                  <a:off x="2583" y="3219"/>
                  <a:ext cx="24" cy="90"/>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60" name="Rectangle 196"/>
                <p:cNvSpPr>
                  <a:spLocks noChangeArrowheads="1"/>
                </p:cNvSpPr>
                <p:nvPr/>
              </p:nvSpPr>
              <p:spPr bwMode="auto">
                <a:xfrm>
                  <a:off x="2649" y="3213"/>
                  <a:ext cx="48"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61" name="Rectangle 197"/>
                <p:cNvSpPr>
                  <a:spLocks noChangeArrowheads="1"/>
                </p:cNvSpPr>
                <p:nvPr/>
              </p:nvSpPr>
              <p:spPr bwMode="auto">
                <a:xfrm>
                  <a:off x="2661" y="3219"/>
                  <a:ext cx="24" cy="90"/>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62" name="Rectangle 198"/>
                <p:cNvSpPr>
                  <a:spLocks noChangeArrowheads="1"/>
                </p:cNvSpPr>
                <p:nvPr/>
              </p:nvSpPr>
              <p:spPr bwMode="auto">
                <a:xfrm>
                  <a:off x="1773" y="2811"/>
                  <a:ext cx="42"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63" name="Rectangle 199"/>
                <p:cNvSpPr>
                  <a:spLocks noChangeArrowheads="1"/>
                </p:cNvSpPr>
                <p:nvPr/>
              </p:nvSpPr>
              <p:spPr bwMode="auto">
                <a:xfrm>
                  <a:off x="1785" y="2817"/>
                  <a:ext cx="18" cy="96"/>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64" name="Rectangle 200"/>
                <p:cNvSpPr>
                  <a:spLocks noChangeArrowheads="1"/>
                </p:cNvSpPr>
                <p:nvPr/>
              </p:nvSpPr>
              <p:spPr bwMode="auto">
                <a:xfrm>
                  <a:off x="1845" y="2811"/>
                  <a:ext cx="48"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65" name="Rectangle 201"/>
                <p:cNvSpPr>
                  <a:spLocks noChangeArrowheads="1"/>
                </p:cNvSpPr>
                <p:nvPr/>
              </p:nvSpPr>
              <p:spPr bwMode="auto">
                <a:xfrm>
                  <a:off x="1863" y="2817"/>
                  <a:ext cx="18" cy="96"/>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66" name="Rectangle 202"/>
                <p:cNvSpPr>
                  <a:spLocks noChangeArrowheads="1"/>
                </p:cNvSpPr>
                <p:nvPr/>
              </p:nvSpPr>
              <p:spPr bwMode="auto">
                <a:xfrm>
                  <a:off x="1773" y="3213"/>
                  <a:ext cx="42"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667" name="Rectangle 203"/>
                <p:cNvSpPr>
                  <a:spLocks noChangeArrowheads="1"/>
                </p:cNvSpPr>
                <p:nvPr/>
              </p:nvSpPr>
              <p:spPr bwMode="auto">
                <a:xfrm>
                  <a:off x="1785" y="3219"/>
                  <a:ext cx="18" cy="90"/>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668" name="Rectangle 204"/>
                <p:cNvSpPr>
                  <a:spLocks noChangeArrowheads="1"/>
                </p:cNvSpPr>
                <p:nvPr/>
              </p:nvSpPr>
              <p:spPr bwMode="auto">
                <a:xfrm>
                  <a:off x="1845" y="3213"/>
                  <a:ext cx="48" cy="102"/>
                </a:xfrm>
                <a:prstGeom prst="rect">
                  <a:avLst/>
                </a:prstGeom>
                <a:solidFill>
                  <a:srgbClr val="ABABAB">
                    <a:alpha val="30196"/>
                  </a:srgbClr>
                </a:solidFill>
                <a:ln w="0">
                  <a:solidFill>
                    <a:srgbClr val="000000"/>
                  </a:solidFill>
                  <a:miter lim="800000"/>
                  <a:headEnd/>
                  <a:tailEnd/>
                </a:ln>
              </p:spPr>
              <p:txBody>
                <a:bodyPr/>
                <a:lstStyle/>
                <a:p>
                  <a:endParaRPr lang="it-IT" i="1">
                    <a:solidFill>
                      <a:srgbClr val="000000"/>
                    </a:solidFill>
                    <a:latin typeface="Calibri"/>
                  </a:endParaRPr>
                </a:p>
              </p:txBody>
            </p:sp>
          </p:grpSp>
          <p:sp>
            <p:nvSpPr>
              <p:cNvPr id="61457" name="Rectangle 205"/>
              <p:cNvSpPr>
                <a:spLocks noChangeArrowheads="1"/>
              </p:cNvSpPr>
              <p:nvPr/>
            </p:nvSpPr>
            <p:spPr bwMode="auto">
              <a:xfrm>
                <a:off x="1863" y="3219"/>
                <a:ext cx="18" cy="90"/>
              </a:xfrm>
              <a:prstGeom prst="rect">
                <a:avLst/>
              </a:prstGeom>
              <a:solidFill>
                <a:srgbClr val="FFFFFF">
                  <a:alpha val="30196"/>
                </a:srgbClr>
              </a:solidFill>
              <a:ln w="0">
                <a:solidFill>
                  <a:srgbClr val="FFFFFF"/>
                </a:solidFill>
                <a:miter lim="800000"/>
                <a:headEnd/>
                <a:tailEnd/>
              </a:ln>
            </p:spPr>
            <p:txBody>
              <a:bodyPr/>
              <a:lstStyle/>
              <a:p>
                <a:endParaRPr lang="it-IT" i="1">
                  <a:solidFill>
                    <a:srgbClr val="000000"/>
                  </a:solidFill>
                  <a:latin typeface="Calibri"/>
                </a:endParaRPr>
              </a:p>
            </p:txBody>
          </p:sp>
          <p:sp>
            <p:nvSpPr>
              <p:cNvPr id="61458" name="Freeform 206"/>
              <p:cNvSpPr>
                <a:spLocks/>
              </p:cNvSpPr>
              <p:nvPr/>
            </p:nvSpPr>
            <p:spPr bwMode="auto">
              <a:xfrm>
                <a:off x="1827" y="2595"/>
                <a:ext cx="444" cy="288"/>
              </a:xfrm>
              <a:custGeom>
                <a:avLst/>
                <a:gdLst>
                  <a:gd name="T0" fmla="*/ 390 w 444"/>
                  <a:gd name="T1" fmla="*/ 288 h 288"/>
                  <a:gd name="T2" fmla="*/ 444 w 444"/>
                  <a:gd name="T3" fmla="*/ 150 h 288"/>
                  <a:gd name="T4" fmla="*/ 390 w 444"/>
                  <a:gd name="T5" fmla="*/ 90 h 288"/>
                  <a:gd name="T6" fmla="*/ 0 w 444"/>
                  <a:gd name="T7" fmla="*/ 0 h 288"/>
                  <a:gd name="T8" fmla="*/ 390 w 444"/>
                  <a:gd name="T9" fmla="*/ 288 h 288"/>
                  <a:gd name="T10" fmla="*/ 0 60000 65536"/>
                  <a:gd name="T11" fmla="*/ 0 60000 65536"/>
                  <a:gd name="T12" fmla="*/ 0 60000 65536"/>
                  <a:gd name="T13" fmla="*/ 0 60000 65536"/>
                  <a:gd name="T14" fmla="*/ 0 60000 65536"/>
                  <a:gd name="T15" fmla="*/ 0 w 444"/>
                  <a:gd name="T16" fmla="*/ 0 h 288"/>
                  <a:gd name="T17" fmla="*/ 444 w 444"/>
                  <a:gd name="T18" fmla="*/ 288 h 288"/>
                </a:gdLst>
                <a:ahLst/>
                <a:cxnLst>
                  <a:cxn ang="T10">
                    <a:pos x="T0" y="T1"/>
                  </a:cxn>
                  <a:cxn ang="T11">
                    <a:pos x="T2" y="T3"/>
                  </a:cxn>
                  <a:cxn ang="T12">
                    <a:pos x="T4" y="T5"/>
                  </a:cxn>
                  <a:cxn ang="T13">
                    <a:pos x="T6" y="T7"/>
                  </a:cxn>
                  <a:cxn ang="T14">
                    <a:pos x="T8" y="T9"/>
                  </a:cxn>
                </a:cxnLst>
                <a:rect l="T15" t="T16" r="T17" b="T18"/>
                <a:pathLst>
                  <a:path w="444" h="288">
                    <a:moveTo>
                      <a:pt x="390" y="288"/>
                    </a:moveTo>
                    <a:lnTo>
                      <a:pt x="444" y="150"/>
                    </a:lnTo>
                    <a:lnTo>
                      <a:pt x="390" y="90"/>
                    </a:lnTo>
                    <a:lnTo>
                      <a:pt x="0" y="0"/>
                    </a:lnTo>
                    <a:lnTo>
                      <a:pt x="390" y="288"/>
                    </a:lnTo>
                    <a:close/>
                  </a:path>
                </a:pathLst>
              </a:custGeom>
              <a:solidFill>
                <a:srgbClr val="C0C0C0">
                  <a:alpha val="30196"/>
                </a:srgbClr>
              </a:solidFill>
              <a:ln w="0">
                <a:solidFill>
                  <a:srgbClr val="000000"/>
                </a:solidFill>
                <a:round/>
                <a:headEnd/>
                <a:tailEnd/>
              </a:ln>
            </p:spPr>
            <p:txBody>
              <a:bodyPr/>
              <a:lstStyle/>
              <a:p>
                <a:endParaRPr lang="it-IT">
                  <a:solidFill>
                    <a:prstClr val="black"/>
                  </a:solidFill>
                  <a:latin typeface="Calibri"/>
                </a:endParaRPr>
              </a:p>
            </p:txBody>
          </p:sp>
          <p:sp>
            <p:nvSpPr>
              <p:cNvPr id="61459" name="Freeform 207"/>
              <p:cNvSpPr>
                <a:spLocks/>
              </p:cNvSpPr>
              <p:nvPr/>
            </p:nvSpPr>
            <p:spPr bwMode="auto">
              <a:xfrm>
                <a:off x="3459" y="2595"/>
                <a:ext cx="444" cy="288"/>
              </a:xfrm>
              <a:custGeom>
                <a:avLst/>
                <a:gdLst>
                  <a:gd name="T0" fmla="*/ 390 w 444"/>
                  <a:gd name="T1" fmla="*/ 288 h 288"/>
                  <a:gd name="T2" fmla="*/ 444 w 444"/>
                  <a:gd name="T3" fmla="*/ 150 h 288"/>
                  <a:gd name="T4" fmla="*/ 390 w 444"/>
                  <a:gd name="T5" fmla="*/ 90 h 288"/>
                  <a:gd name="T6" fmla="*/ 0 w 444"/>
                  <a:gd name="T7" fmla="*/ 0 h 288"/>
                  <a:gd name="T8" fmla="*/ 390 w 444"/>
                  <a:gd name="T9" fmla="*/ 288 h 288"/>
                  <a:gd name="T10" fmla="*/ 0 60000 65536"/>
                  <a:gd name="T11" fmla="*/ 0 60000 65536"/>
                  <a:gd name="T12" fmla="*/ 0 60000 65536"/>
                  <a:gd name="T13" fmla="*/ 0 60000 65536"/>
                  <a:gd name="T14" fmla="*/ 0 60000 65536"/>
                  <a:gd name="T15" fmla="*/ 0 w 444"/>
                  <a:gd name="T16" fmla="*/ 0 h 288"/>
                  <a:gd name="T17" fmla="*/ 444 w 444"/>
                  <a:gd name="T18" fmla="*/ 288 h 288"/>
                </a:gdLst>
                <a:ahLst/>
                <a:cxnLst>
                  <a:cxn ang="T10">
                    <a:pos x="T0" y="T1"/>
                  </a:cxn>
                  <a:cxn ang="T11">
                    <a:pos x="T2" y="T3"/>
                  </a:cxn>
                  <a:cxn ang="T12">
                    <a:pos x="T4" y="T5"/>
                  </a:cxn>
                  <a:cxn ang="T13">
                    <a:pos x="T6" y="T7"/>
                  </a:cxn>
                  <a:cxn ang="T14">
                    <a:pos x="T8" y="T9"/>
                  </a:cxn>
                </a:cxnLst>
                <a:rect l="T15" t="T16" r="T17" b="T18"/>
                <a:pathLst>
                  <a:path w="444" h="288">
                    <a:moveTo>
                      <a:pt x="390" y="288"/>
                    </a:moveTo>
                    <a:lnTo>
                      <a:pt x="444" y="150"/>
                    </a:lnTo>
                    <a:lnTo>
                      <a:pt x="390" y="90"/>
                    </a:lnTo>
                    <a:lnTo>
                      <a:pt x="0" y="0"/>
                    </a:lnTo>
                    <a:lnTo>
                      <a:pt x="390" y="288"/>
                    </a:lnTo>
                    <a:close/>
                  </a:path>
                </a:pathLst>
              </a:custGeom>
              <a:solidFill>
                <a:srgbClr val="C0C0C0">
                  <a:alpha val="30196"/>
                </a:srgbClr>
              </a:solidFill>
              <a:ln w="0">
                <a:solidFill>
                  <a:srgbClr val="000000"/>
                </a:solidFill>
                <a:round/>
                <a:headEnd/>
                <a:tailEnd/>
              </a:ln>
            </p:spPr>
            <p:txBody>
              <a:bodyPr/>
              <a:lstStyle/>
              <a:p>
                <a:endParaRPr lang="it-IT">
                  <a:solidFill>
                    <a:prstClr val="black"/>
                  </a:solidFill>
                  <a:latin typeface="Calibri"/>
                </a:endParaRPr>
              </a:p>
            </p:txBody>
          </p:sp>
          <p:sp>
            <p:nvSpPr>
              <p:cNvPr id="61460" name="Freeform 208"/>
              <p:cNvSpPr>
                <a:spLocks/>
              </p:cNvSpPr>
              <p:nvPr/>
            </p:nvSpPr>
            <p:spPr bwMode="auto">
              <a:xfrm>
                <a:off x="2631" y="2595"/>
                <a:ext cx="450" cy="288"/>
              </a:xfrm>
              <a:custGeom>
                <a:avLst/>
                <a:gdLst>
                  <a:gd name="T0" fmla="*/ 402 w 450"/>
                  <a:gd name="T1" fmla="*/ 288 h 288"/>
                  <a:gd name="T2" fmla="*/ 450 w 450"/>
                  <a:gd name="T3" fmla="*/ 150 h 288"/>
                  <a:gd name="T4" fmla="*/ 402 w 450"/>
                  <a:gd name="T5" fmla="*/ 90 h 288"/>
                  <a:gd name="T6" fmla="*/ 0 w 450"/>
                  <a:gd name="T7" fmla="*/ 0 h 288"/>
                  <a:gd name="T8" fmla="*/ 402 w 450"/>
                  <a:gd name="T9" fmla="*/ 288 h 288"/>
                  <a:gd name="T10" fmla="*/ 0 60000 65536"/>
                  <a:gd name="T11" fmla="*/ 0 60000 65536"/>
                  <a:gd name="T12" fmla="*/ 0 60000 65536"/>
                  <a:gd name="T13" fmla="*/ 0 60000 65536"/>
                  <a:gd name="T14" fmla="*/ 0 60000 65536"/>
                  <a:gd name="T15" fmla="*/ 0 w 450"/>
                  <a:gd name="T16" fmla="*/ 0 h 288"/>
                  <a:gd name="T17" fmla="*/ 450 w 450"/>
                  <a:gd name="T18" fmla="*/ 288 h 288"/>
                </a:gdLst>
                <a:ahLst/>
                <a:cxnLst>
                  <a:cxn ang="T10">
                    <a:pos x="T0" y="T1"/>
                  </a:cxn>
                  <a:cxn ang="T11">
                    <a:pos x="T2" y="T3"/>
                  </a:cxn>
                  <a:cxn ang="T12">
                    <a:pos x="T4" y="T5"/>
                  </a:cxn>
                  <a:cxn ang="T13">
                    <a:pos x="T6" y="T7"/>
                  </a:cxn>
                  <a:cxn ang="T14">
                    <a:pos x="T8" y="T9"/>
                  </a:cxn>
                </a:cxnLst>
                <a:rect l="T15" t="T16" r="T17" b="T18"/>
                <a:pathLst>
                  <a:path w="450" h="288">
                    <a:moveTo>
                      <a:pt x="402" y="288"/>
                    </a:moveTo>
                    <a:lnTo>
                      <a:pt x="450" y="150"/>
                    </a:lnTo>
                    <a:lnTo>
                      <a:pt x="402" y="90"/>
                    </a:lnTo>
                    <a:lnTo>
                      <a:pt x="0" y="0"/>
                    </a:lnTo>
                    <a:lnTo>
                      <a:pt x="402" y="288"/>
                    </a:lnTo>
                    <a:close/>
                  </a:path>
                </a:pathLst>
              </a:custGeom>
              <a:solidFill>
                <a:srgbClr val="D6D6D6">
                  <a:alpha val="30196"/>
                </a:srgbClr>
              </a:solidFill>
              <a:ln w="0">
                <a:solidFill>
                  <a:srgbClr val="000000"/>
                </a:solidFill>
                <a:round/>
                <a:headEnd/>
                <a:tailEnd/>
              </a:ln>
            </p:spPr>
            <p:txBody>
              <a:bodyPr/>
              <a:lstStyle/>
              <a:p>
                <a:endParaRPr lang="it-IT">
                  <a:solidFill>
                    <a:prstClr val="black"/>
                  </a:solidFill>
                  <a:latin typeface="Calibri"/>
                </a:endParaRPr>
              </a:p>
            </p:txBody>
          </p:sp>
          <p:sp>
            <p:nvSpPr>
              <p:cNvPr id="61461" name="Line 209"/>
              <p:cNvSpPr>
                <a:spLocks noChangeShapeType="1"/>
              </p:cNvSpPr>
              <p:nvPr/>
            </p:nvSpPr>
            <p:spPr bwMode="auto">
              <a:xfrm flipV="1">
                <a:off x="2217" y="2589"/>
                <a:ext cx="1" cy="294"/>
              </a:xfrm>
              <a:prstGeom prst="line">
                <a:avLst/>
              </a:prstGeom>
              <a:noFill/>
              <a:ln w="0">
                <a:solidFill>
                  <a:srgbClr val="ABABAB"/>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62" name="Line 210"/>
              <p:cNvSpPr>
                <a:spLocks noChangeShapeType="1"/>
              </p:cNvSpPr>
              <p:nvPr/>
            </p:nvSpPr>
            <p:spPr bwMode="auto">
              <a:xfrm flipV="1">
                <a:off x="3849" y="2589"/>
                <a:ext cx="1" cy="294"/>
              </a:xfrm>
              <a:prstGeom prst="line">
                <a:avLst/>
              </a:prstGeom>
              <a:noFill/>
              <a:ln w="0">
                <a:solidFill>
                  <a:srgbClr val="ABABAB"/>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63" name="Line 211"/>
              <p:cNvSpPr>
                <a:spLocks noChangeShapeType="1"/>
              </p:cNvSpPr>
              <p:nvPr/>
            </p:nvSpPr>
            <p:spPr bwMode="auto">
              <a:xfrm flipV="1">
                <a:off x="3039" y="2589"/>
                <a:ext cx="1" cy="294"/>
              </a:xfrm>
              <a:prstGeom prst="line">
                <a:avLst/>
              </a:prstGeom>
              <a:noFill/>
              <a:ln w="0">
                <a:solidFill>
                  <a:srgbClr val="ABABAB"/>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64" name="Rectangle 212"/>
              <p:cNvSpPr>
                <a:spLocks noChangeArrowheads="1"/>
              </p:cNvSpPr>
              <p:nvPr/>
            </p:nvSpPr>
            <p:spPr bwMode="auto">
              <a:xfrm>
                <a:off x="1401" y="3519"/>
                <a:ext cx="3282" cy="60"/>
              </a:xfrm>
              <a:prstGeom prst="rect">
                <a:avLst/>
              </a:prstGeom>
              <a:solidFill>
                <a:srgbClr val="D6D6D6">
                  <a:alpha val="30196"/>
                </a:srgbClr>
              </a:solidFill>
              <a:ln w="0">
                <a:solidFill>
                  <a:srgbClr val="000000"/>
                </a:solidFill>
                <a:miter lim="800000"/>
                <a:headEnd/>
                <a:tailEnd/>
              </a:ln>
            </p:spPr>
            <p:txBody>
              <a:bodyPr/>
              <a:lstStyle/>
              <a:p>
                <a:endParaRPr lang="it-IT" i="1">
                  <a:solidFill>
                    <a:srgbClr val="000000"/>
                  </a:solidFill>
                  <a:latin typeface="Calibri"/>
                </a:endParaRPr>
              </a:p>
            </p:txBody>
          </p:sp>
          <p:sp>
            <p:nvSpPr>
              <p:cNvPr id="61465" name="Freeform 213"/>
              <p:cNvSpPr>
                <a:spLocks/>
              </p:cNvSpPr>
              <p:nvPr/>
            </p:nvSpPr>
            <p:spPr bwMode="auto">
              <a:xfrm>
                <a:off x="2235" y="2613"/>
                <a:ext cx="390" cy="888"/>
              </a:xfrm>
              <a:custGeom>
                <a:avLst/>
                <a:gdLst>
                  <a:gd name="T0" fmla="*/ 0 w 390"/>
                  <a:gd name="T1" fmla="*/ 888 h 888"/>
                  <a:gd name="T2" fmla="*/ 0 w 390"/>
                  <a:gd name="T3" fmla="*/ 288 h 888"/>
                  <a:gd name="T4" fmla="*/ 390 w 390"/>
                  <a:gd name="T5" fmla="*/ 0 h 888"/>
                  <a:gd name="T6" fmla="*/ 0 60000 65536"/>
                  <a:gd name="T7" fmla="*/ 0 60000 65536"/>
                  <a:gd name="T8" fmla="*/ 0 60000 65536"/>
                  <a:gd name="T9" fmla="*/ 0 w 390"/>
                  <a:gd name="T10" fmla="*/ 0 h 888"/>
                  <a:gd name="T11" fmla="*/ 390 w 390"/>
                  <a:gd name="T12" fmla="*/ 888 h 888"/>
                </a:gdLst>
                <a:ahLst/>
                <a:cxnLst>
                  <a:cxn ang="T6">
                    <a:pos x="T0" y="T1"/>
                  </a:cxn>
                  <a:cxn ang="T7">
                    <a:pos x="T2" y="T3"/>
                  </a:cxn>
                  <a:cxn ang="T8">
                    <a:pos x="T4" y="T5"/>
                  </a:cxn>
                </a:cxnLst>
                <a:rect l="T9" t="T10" r="T11" b="T12"/>
                <a:pathLst>
                  <a:path w="390" h="888">
                    <a:moveTo>
                      <a:pt x="0" y="888"/>
                    </a:moveTo>
                    <a:lnTo>
                      <a:pt x="0" y="288"/>
                    </a:lnTo>
                    <a:lnTo>
                      <a:pt x="39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66" name="Freeform 214"/>
              <p:cNvSpPr>
                <a:spLocks/>
              </p:cNvSpPr>
              <p:nvPr/>
            </p:nvSpPr>
            <p:spPr bwMode="auto">
              <a:xfrm>
                <a:off x="3051" y="2613"/>
                <a:ext cx="390" cy="888"/>
              </a:xfrm>
              <a:custGeom>
                <a:avLst/>
                <a:gdLst>
                  <a:gd name="T0" fmla="*/ 0 w 390"/>
                  <a:gd name="T1" fmla="*/ 888 h 888"/>
                  <a:gd name="T2" fmla="*/ 0 w 390"/>
                  <a:gd name="T3" fmla="*/ 288 h 888"/>
                  <a:gd name="T4" fmla="*/ 390 w 390"/>
                  <a:gd name="T5" fmla="*/ 0 h 888"/>
                  <a:gd name="T6" fmla="*/ 0 60000 65536"/>
                  <a:gd name="T7" fmla="*/ 0 60000 65536"/>
                  <a:gd name="T8" fmla="*/ 0 60000 65536"/>
                  <a:gd name="T9" fmla="*/ 0 w 390"/>
                  <a:gd name="T10" fmla="*/ 0 h 888"/>
                  <a:gd name="T11" fmla="*/ 390 w 390"/>
                  <a:gd name="T12" fmla="*/ 888 h 888"/>
                </a:gdLst>
                <a:ahLst/>
                <a:cxnLst>
                  <a:cxn ang="T6">
                    <a:pos x="T0" y="T1"/>
                  </a:cxn>
                  <a:cxn ang="T7">
                    <a:pos x="T2" y="T3"/>
                  </a:cxn>
                  <a:cxn ang="T8">
                    <a:pos x="T4" y="T5"/>
                  </a:cxn>
                </a:cxnLst>
                <a:rect l="T9" t="T10" r="T11" b="T12"/>
                <a:pathLst>
                  <a:path w="390" h="888">
                    <a:moveTo>
                      <a:pt x="0" y="888"/>
                    </a:moveTo>
                    <a:lnTo>
                      <a:pt x="0" y="288"/>
                    </a:lnTo>
                    <a:lnTo>
                      <a:pt x="39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67" name="Freeform 215"/>
              <p:cNvSpPr>
                <a:spLocks/>
              </p:cNvSpPr>
              <p:nvPr/>
            </p:nvSpPr>
            <p:spPr bwMode="auto">
              <a:xfrm>
                <a:off x="3879" y="2613"/>
                <a:ext cx="390" cy="888"/>
              </a:xfrm>
              <a:custGeom>
                <a:avLst/>
                <a:gdLst>
                  <a:gd name="T0" fmla="*/ 0 w 390"/>
                  <a:gd name="T1" fmla="*/ 888 h 888"/>
                  <a:gd name="T2" fmla="*/ 0 w 390"/>
                  <a:gd name="T3" fmla="*/ 288 h 888"/>
                  <a:gd name="T4" fmla="*/ 390 w 390"/>
                  <a:gd name="T5" fmla="*/ 0 h 888"/>
                  <a:gd name="T6" fmla="*/ 0 60000 65536"/>
                  <a:gd name="T7" fmla="*/ 0 60000 65536"/>
                  <a:gd name="T8" fmla="*/ 0 60000 65536"/>
                  <a:gd name="T9" fmla="*/ 0 w 390"/>
                  <a:gd name="T10" fmla="*/ 0 h 888"/>
                  <a:gd name="T11" fmla="*/ 390 w 390"/>
                  <a:gd name="T12" fmla="*/ 888 h 888"/>
                </a:gdLst>
                <a:ahLst/>
                <a:cxnLst>
                  <a:cxn ang="T6">
                    <a:pos x="T0" y="T1"/>
                  </a:cxn>
                  <a:cxn ang="T7">
                    <a:pos x="T2" y="T3"/>
                  </a:cxn>
                  <a:cxn ang="T8">
                    <a:pos x="T4" y="T5"/>
                  </a:cxn>
                </a:cxnLst>
                <a:rect l="T9" t="T10" r="T11" b="T12"/>
                <a:pathLst>
                  <a:path w="390" h="888">
                    <a:moveTo>
                      <a:pt x="0" y="888"/>
                    </a:moveTo>
                    <a:lnTo>
                      <a:pt x="0" y="288"/>
                    </a:lnTo>
                    <a:lnTo>
                      <a:pt x="39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68" name="Freeform 216"/>
              <p:cNvSpPr>
                <a:spLocks/>
              </p:cNvSpPr>
              <p:nvPr/>
            </p:nvSpPr>
            <p:spPr bwMode="auto">
              <a:xfrm>
                <a:off x="1425" y="2613"/>
                <a:ext cx="396" cy="888"/>
              </a:xfrm>
              <a:custGeom>
                <a:avLst/>
                <a:gdLst>
                  <a:gd name="T0" fmla="*/ 0 w 396"/>
                  <a:gd name="T1" fmla="*/ 888 h 888"/>
                  <a:gd name="T2" fmla="*/ 0 w 396"/>
                  <a:gd name="T3" fmla="*/ 282 h 888"/>
                  <a:gd name="T4" fmla="*/ 396 w 396"/>
                  <a:gd name="T5" fmla="*/ 0 h 888"/>
                  <a:gd name="T6" fmla="*/ 0 60000 65536"/>
                  <a:gd name="T7" fmla="*/ 0 60000 65536"/>
                  <a:gd name="T8" fmla="*/ 0 60000 65536"/>
                  <a:gd name="T9" fmla="*/ 0 w 396"/>
                  <a:gd name="T10" fmla="*/ 0 h 888"/>
                  <a:gd name="T11" fmla="*/ 396 w 396"/>
                  <a:gd name="T12" fmla="*/ 888 h 888"/>
                </a:gdLst>
                <a:ahLst/>
                <a:cxnLst>
                  <a:cxn ang="T6">
                    <a:pos x="T0" y="T1"/>
                  </a:cxn>
                  <a:cxn ang="T7">
                    <a:pos x="T2" y="T3"/>
                  </a:cxn>
                  <a:cxn ang="T8">
                    <a:pos x="T4" y="T5"/>
                  </a:cxn>
                </a:cxnLst>
                <a:rect l="T9" t="T10" r="T11" b="T12"/>
                <a:pathLst>
                  <a:path w="396" h="888">
                    <a:moveTo>
                      <a:pt x="0" y="888"/>
                    </a:moveTo>
                    <a:lnTo>
                      <a:pt x="0" y="282"/>
                    </a:lnTo>
                    <a:lnTo>
                      <a:pt x="396"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grpSp>
        <p:sp>
          <p:nvSpPr>
            <p:cNvPr id="61449" name="Rectangle 218"/>
            <p:cNvSpPr>
              <a:spLocks noChangeArrowheads="1"/>
            </p:cNvSpPr>
            <p:nvPr/>
          </p:nvSpPr>
          <p:spPr bwMode="auto">
            <a:xfrm>
              <a:off x="1619771" y="3516313"/>
              <a:ext cx="13017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it-IT" sz="4400" dirty="0">
                  <a:solidFill>
                    <a:srgbClr val="000000"/>
                  </a:solidFill>
                  <a:latin typeface="Calibri"/>
                </a:rPr>
                <a:t>Input</a:t>
              </a:r>
            </a:p>
          </p:txBody>
        </p:sp>
        <p:sp>
          <p:nvSpPr>
            <p:cNvPr id="61450" name="Rectangle 219"/>
            <p:cNvSpPr>
              <a:spLocks noChangeArrowheads="1"/>
            </p:cNvSpPr>
            <p:nvPr/>
          </p:nvSpPr>
          <p:spPr bwMode="auto">
            <a:xfrm>
              <a:off x="6128022" y="3516313"/>
              <a:ext cx="168433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it-IT" sz="4400">
                  <a:solidFill>
                    <a:srgbClr val="000000"/>
                  </a:solidFill>
                  <a:latin typeface="Calibri"/>
                </a:rPr>
                <a:t>Output</a:t>
              </a:r>
            </a:p>
          </p:txBody>
        </p:sp>
        <p:sp>
          <p:nvSpPr>
            <p:cNvPr id="61451" name="Line 220"/>
            <p:cNvSpPr>
              <a:spLocks noChangeShapeType="1"/>
            </p:cNvSpPr>
            <p:nvPr/>
          </p:nvSpPr>
          <p:spPr bwMode="auto">
            <a:xfrm>
              <a:off x="5507310" y="3897313"/>
              <a:ext cx="649287"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spAutoFit/>
            </a:bodyPr>
            <a:lstStyle/>
            <a:p>
              <a:endParaRPr lang="it-IT">
                <a:solidFill>
                  <a:prstClr val="black"/>
                </a:solidFill>
                <a:latin typeface="Calibri"/>
              </a:endParaRPr>
            </a:p>
          </p:txBody>
        </p:sp>
        <p:sp>
          <p:nvSpPr>
            <p:cNvPr id="61452" name="Line 222"/>
            <p:cNvSpPr>
              <a:spLocks noChangeShapeType="1"/>
            </p:cNvSpPr>
            <p:nvPr/>
          </p:nvSpPr>
          <p:spPr bwMode="auto">
            <a:xfrm>
              <a:off x="3197847" y="3916851"/>
              <a:ext cx="649288"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spAutoFit/>
            </a:bodyPr>
            <a:lstStyle/>
            <a:p>
              <a:endParaRPr lang="it-IT">
                <a:solidFill>
                  <a:prstClr val="black"/>
                </a:solidFill>
                <a:latin typeface="Calibri"/>
              </a:endParaRPr>
            </a:p>
          </p:txBody>
        </p:sp>
        <p:sp>
          <p:nvSpPr>
            <p:cNvPr id="61453" name="Oval 223"/>
            <p:cNvSpPr>
              <a:spLocks noChangeArrowheads="1"/>
            </p:cNvSpPr>
            <p:nvPr/>
          </p:nvSpPr>
          <p:spPr bwMode="auto">
            <a:xfrm>
              <a:off x="179388" y="1484313"/>
              <a:ext cx="8713787" cy="4968875"/>
            </a:xfrm>
            <a:prstGeom prst="ellipse">
              <a:avLst/>
            </a:prstGeom>
            <a:noFill/>
            <a:ln w="38100">
              <a:solidFill>
                <a:srgbClr val="000066"/>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it-IT" i="1">
                <a:solidFill>
                  <a:srgbClr val="000000"/>
                </a:solidFill>
                <a:latin typeface="Calibri"/>
              </a:endParaRPr>
            </a:p>
          </p:txBody>
        </p:sp>
        <p:sp>
          <p:nvSpPr>
            <p:cNvPr id="61454" name="Rectangle 229"/>
            <p:cNvSpPr>
              <a:spLocks noChangeArrowheads="1"/>
            </p:cNvSpPr>
            <p:nvPr/>
          </p:nvSpPr>
          <p:spPr bwMode="auto">
            <a:xfrm>
              <a:off x="19986" y="1484784"/>
              <a:ext cx="1728192" cy="83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r>
                <a:rPr lang="it-IT" sz="2400" b="1" dirty="0">
                  <a:latin typeface="Calibri"/>
                </a:rPr>
                <a:t>Ambiente generale</a:t>
              </a:r>
            </a:p>
          </p:txBody>
        </p:sp>
      </p:grpSp>
      <p:sp>
        <p:nvSpPr>
          <p:cNvPr id="3" name="Titolo 2"/>
          <p:cNvSpPr>
            <a:spLocks noGrp="1"/>
          </p:cNvSpPr>
          <p:nvPr>
            <p:ph type="title"/>
          </p:nvPr>
        </p:nvSpPr>
        <p:spPr/>
        <p:txBody>
          <a:bodyPr/>
          <a:lstStyle/>
          <a:p>
            <a:r>
              <a:rPr lang="it-IT" dirty="0" smtClean="0"/>
              <a:t>L’ambiente generale</a:t>
            </a:r>
            <a:endParaRPr lang="it-IT" dirty="0"/>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dirty="0">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34</a:t>
            </a:fld>
            <a:endParaRPr lang="it-IT">
              <a:latin typeface="Calibri"/>
            </a:endParaRPr>
          </a:p>
        </p:txBody>
      </p:sp>
      <p:sp>
        <p:nvSpPr>
          <p:cNvPr id="5" name="CasellaDiTesto 4"/>
          <p:cNvSpPr txBox="1"/>
          <p:nvPr/>
        </p:nvSpPr>
        <p:spPr>
          <a:xfrm>
            <a:off x="3165228" y="4122580"/>
            <a:ext cx="1934180" cy="646331"/>
          </a:xfrm>
          <a:prstGeom prst="rect">
            <a:avLst/>
          </a:prstGeom>
          <a:noFill/>
        </p:spPr>
        <p:txBody>
          <a:bodyPr wrap="square" rtlCol="0">
            <a:spAutoFit/>
          </a:bodyPr>
          <a:lstStyle/>
          <a:p>
            <a:pPr algn="ctr"/>
            <a:r>
              <a:rPr lang="it-IT" dirty="0" smtClean="0"/>
              <a:t>Processi di trasformazione</a:t>
            </a:r>
            <a:endParaRPr lang="it-IT" dirty="0"/>
          </a:p>
        </p:txBody>
      </p:sp>
    </p:spTree>
    <p:extLst>
      <p:ext uri="{BB962C8B-B14F-4D97-AF65-F5344CB8AC3E}">
        <p14:creationId xmlns:p14="http://schemas.microsoft.com/office/powerpoint/2010/main" val="2509156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8" name="Group 2"/>
          <p:cNvGrpSpPr>
            <a:grpSpLocks noChangeAspect="1"/>
          </p:cNvGrpSpPr>
          <p:nvPr/>
        </p:nvGrpSpPr>
        <p:grpSpPr bwMode="auto">
          <a:xfrm>
            <a:off x="3398636" y="3143250"/>
            <a:ext cx="1397835" cy="1077913"/>
            <a:chOff x="1029" y="987"/>
            <a:chExt cx="3702" cy="2640"/>
          </a:xfrm>
        </p:grpSpPr>
        <p:sp>
          <p:nvSpPr>
            <p:cNvPr id="61455" name="AutoShape 3"/>
            <p:cNvSpPr>
              <a:spLocks noChangeAspect="1" noChangeArrowheads="1" noTextEdit="1"/>
            </p:cNvSpPr>
            <p:nvPr/>
          </p:nvSpPr>
          <p:spPr bwMode="auto">
            <a:xfrm>
              <a:off x="1029" y="987"/>
              <a:ext cx="3702" cy="264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grpSp>
          <p:nvGrpSpPr>
            <p:cNvPr id="61456" name="Group 4"/>
            <p:cNvGrpSpPr>
              <a:grpSpLocks/>
            </p:cNvGrpSpPr>
            <p:nvPr/>
          </p:nvGrpSpPr>
          <p:grpSpPr bwMode="auto">
            <a:xfrm>
              <a:off x="1077" y="1035"/>
              <a:ext cx="3588" cy="2490"/>
              <a:chOff x="1077" y="1035"/>
              <a:chExt cx="3588" cy="2490"/>
            </a:xfrm>
          </p:grpSpPr>
          <p:sp>
            <p:nvSpPr>
              <p:cNvPr id="61469" name="Freeform 5"/>
              <p:cNvSpPr>
                <a:spLocks/>
              </p:cNvSpPr>
              <p:nvPr/>
            </p:nvSpPr>
            <p:spPr bwMode="auto">
              <a:xfrm>
                <a:off x="1215" y="1035"/>
                <a:ext cx="2922" cy="564"/>
              </a:xfrm>
              <a:custGeom>
                <a:avLst/>
                <a:gdLst>
                  <a:gd name="T0" fmla="*/ 2880 w 2922"/>
                  <a:gd name="T1" fmla="*/ 540 h 564"/>
                  <a:gd name="T2" fmla="*/ 2910 w 2922"/>
                  <a:gd name="T3" fmla="*/ 486 h 564"/>
                  <a:gd name="T4" fmla="*/ 2922 w 2922"/>
                  <a:gd name="T5" fmla="*/ 426 h 564"/>
                  <a:gd name="T6" fmla="*/ 2916 w 2922"/>
                  <a:gd name="T7" fmla="*/ 372 h 564"/>
                  <a:gd name="T8" fmla="*/ 2892 w 2922"/>
                  <a:gd name="T9" fmla="*/ 312 h 564"/>
                  <a:gd name="T10" fmla="*/ 2856 w 2922"/>
                  <a:gd name="T11" fmla="*/ 258 h 564"/>
                  <a:gd name="T12" fmla="*/ 2802 w 2922"/>
                  <a:gd name="T13" fmla="*/ 222 h 564"/>
                  <a:gd name="T14" fmla="*/ 2736 w 2922"/>
                  <a:gd name="T15" fmla="*/ 192 h 564"/>
                  <a:gd name="T16" fmla="*/ 2670 w 2922"/>
                  <a:gd name="T17" fmla="*/ 180 h 564"/>
                  <a:gd name="T18" fmla="*/ 2598 w 2922"/>
                  <a:gd name="T19" fmla="*/ 186 h 564"/>
                  <a:gd name="T20" fmla="*/ 2508 w 2922"/>
                  <a:gd name="T21" fmla="*/ 180 h 564"/>
                  <a:gd name="T22" fmla="*/ 2436 w 2922"/>
                  <a:gd name="T23" fmla="*/ 138 h 564"/>
                  <a:gd name="T24" fmla="*/ 2316 w 2922"/>
                  <a:gd name="T25" fmla="*/ 108 h 564"/>
                  <a:gd name="T26" fmla="*/ 2136 w 2922"/>
                  <a:gd name="T27" fmla="*/ 114 h 564"/>
                  <a:gd name="T28" fmla="*/ 1974 w 2922"/>
                  <a:gd name="T29" fmla="*/ 108 h 564"/>
                  <a:gd name="T30" fmla="*/ 1758 w 2922"/>
                  <a:gd name="T31" fmla="*/ 42 h 564"/>
                  <a:gd name="T32" fmla="*/ 1536 w 2922"/>
                  <a:gd name="T33" fmla="*/ 42 h 564"/>
                  <a:gd name="T34" fmla="*/ 1302 w 2922"/>
                  <a:gd name="T35" fmla="*/ 60 h 564"/>
                  <a:gd name="T36" fmla="*/ 1032 w 2922"/>
                  <a:gd name="T37" fmla="*/ 84 h 564"/>
                  <a:gd name="T38" fmla="*/ 750 w 2922"/>
                  <a:gd name="T39" fmla="*/ 120 h 564"/>
                  <a:gd name="T40" fmla="*/ 678 w 2922"/>
                  <a:gd name="T41" fmla="*/ 114 h 564"/>
                  <a:gd name="T42" fmla="*/ 564 w 2922"/>
                  <a:gd name="T43" fmla="*/ 72 h 564"/>
                  <a:gd name="T44" fmla="*/ 402 w 2922"/>
                  <a:gd name="T45" fmla="*/ 24 h 564"/>
                  <a:gd name="T46" fmla="*/ 246 w 2922"/>
                  <a:gd name="T47" fmla="*/ 0 h 564"/>
                  <a:gd name="T48" fmla="*/ 186 w 2922"/>
                  <a:gd name="T49" fmla="*/ 6 h 564"/>
                  <a:gd name="T50" fmla="*/ 144 w 2922"/>
                  <a:gd name="T51" fmla="*/ 24 h 564"/>
                  <a:gd name="T52" fmla="*/ 90 w 2922"/>
                  <a:gd name="T53" fmla="*/ 54 h 564"/>
                  <a:gd name="T54" fmla="*/ 42 w 2922"/>
                  <a:gd name="T55" fmla="*/ 66 h 564"/>
                  <a:gd name="T56" fmla="*/ 6 w 2922"/>
                  <a:gd name="T57" fmla="*/ 72 h 564"/>
                  <a:gd name="T58" fmla="*/ 66 w 2922"/>
                  <a:gd name="T59" fmla="*/ 90 h 564"/>
                  <a:gd name="T60" fmla="*/ 126 w 2922"/>
                  <a:gd name="T61" fmla="*/ 90 h 564"/>
                  <a:gd name="T62" fmla="*/ 192 w 2922"/>
                  <a:gd name="T63" fmla="*/ 90 h 564"/>
                  <a:gd name="T64" fmla="*/ 264 w 2922"/>
                  <a:gd name="T65" fmla="*/ 102 h 564"/>
                  <a:gd name="T66" fmla="*/ 252 w 2922"/>
                  <a:gd name="T67" fmla="*/ 120 h 564"/>
                  <a:gd name="T68" fmla="*/ 162 w 2922"/>
                  <a:gd name="T69" fmla="*/ 138 h 564"/>
                  <a:gd name="T70" fmla="*/ 102 w 2922"/>
                  <a:gd name="T71" fmla="*/ 138 h 564"/>
                  <a:gd name="T72" fmla="*/ 90 w 2922"/>
                  <a:gd name="T73" fmla="*/ 150 h 564"/>
                  <a:gd name="T74" fmla="*/ 510 w 2922"/>
                  <a:gd name="T75" fmla="*/ 210 h 564"/>
                  <a:gd name="T76" fmla="*/ 576 w 2922"/>
                  <a:gd name="T77" fmla="*/ 216 h 564"/>
                  <a:gd name="T78" fmla="*/ 648 w 2922"/>
                  <a:gd name="T79" fmla="*/ 240 h 564"/>
                  <a:gd name="T80" fmla="*/ 720 w 2922"/>
                  <a:gd name="T81" fmla="*/ 276 h 564"/>
                  <a:gd name="T82" fmla="*/ 792 w 2922"/>
                  <a:gd name="T83" fmla="*/ 300 h 564"/>
                  <a:gd name="T84" fmla="*/ 870 w 2922"/>
                  <a:gd name="T85" fmla="*/ 294 h 564"/>
                  <a:gd name="T86" fmla="*/ 948 w 2922"/>
                  <a:gd name="T87" fmla="*/ 282 h 564"/>
                  <a:gd name="T88" fmla="*/ 1032 w 2922"/>
                  <a:gd name="T89" fmla="*/ 264 h 564"/>
                  <a:gd name="T90" fmla="*/ 1110 w 2922"/>
                  <a:gd name="T91" fmla="*/ 264 h 564"/>
                  <a:gd name="T92" fmla="*/ 1188 w 2922"/>
                  <a:gd name="T93" fmla="*/ 288 h 564"/>
                  <a:gd name="T94" fmla="*/ 1260 w 2922"/>
                  <a:gd name="T95" fmla="*/ 336 h 564"/>
                  <a:gd name="T96" fmla="*/ 1332 w 2922"/>
                  <a:gd name="T97" fmla="*/ 378 h 564"/>
                  <a:gd name="T98" fmla="*/ 1404 w 2922"/>
                  <a:gd name="T99" fmla="*/ 408 h 564"/>
                  <a:gd name="T100" fmla="*/ 1482 w 2922"/>
                  <a:gd name="T101" fmla="*/ 420 h 564"/>
                  <a:gd name="T102" fmla="*/ 1584 w 2922"/>
                  <a:gd name="T103" fmla="*/ 390 h 564"/>
                  <a:gd name="T104" fmla="*/ 1662 w 2922"/>
                  <a:gd name="T105" fmla="*/ 336 h 564"/>
                  <a:gd name="T106" fmla="*/ 1740 w 2922"/>
                  <a:gd name="T107" fmla="*/ 354 h 564"/>
                  <a:gd name="T108" fmla="*/ 2112 w 2922"/>
                  <a:gd name="T109" fmla="*/ 378 h 564"/>
                  <a:gd name="T110" fmla="*/ 2226 w 2922"/>
                  <a:gd name="T111" fmla="*/ 384 h 564"/>
                  <a:gd name="T112" fmla="*/ 2316 w 2922"/>
                  <a:gd name="T113" fmla="*/ 420 h 564"/>
                  <a:gd name="T114" fmla="*/ 2412 w 2922"/>
                  <a:gd name="T115" fmla="*/ 420 h 564"/>
                  <a:gd name="T116" fmla="*/ 2508 w 2922"/>
                  <a:gd name="T117" fmla="*/ 408 h 564"/>
                  <a:gd name="T118" fmla="*/ 2604 w 2922"/>
                  <a:gd name="T119" fmla="*/ 402 h 564"/>
                  <a:gd name="T120" fmla="*/ 2700 w 2922"/>
                  <a:gd name="T121" fmla="*/ 420 h 564"/>
                  <a:gd name="T122" fmla="*/ 2754 w 2922"/>
                  <a:gd name="T123" fmla="*/ 456 h 564"/>
                  <a:gd name="T124" fmla="*/ 2784 w 2922"/>
                  <a:gd name="T125" fmla="*/ 522 h 5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2"/>
                  <a:gd name="T190" fmla="*/ 0 h 564"/>
                  <a:gd name="T191" fmla="*/ 2922 w 2922"/>
                  <a:gd name="T192" fmla="*/ 564 h 5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2" h="564">
                    <a:moveTo>
                      <a:pt x="2778" y="564"/>
                    </a:moveTo>
                    <a:lnTo>
                      <a:pt x="2862" y="564"/>
                    </a:lnTo>
                    <a:lnTo>
                      <a:pt x="2880" y="540"/>
                    </a:lnTo>
                    <a:lnTo>
                      <a:pt x="2892" y="522"/>
                    </a:lnTo>
                    <a:lnTo>
                      <a:pt x="2898" y="504"/>
                    </a:lnTo>
                    <a:lnTo>
                      <a:pt x="2910" y="486"/>
                    </a:lnTo>
                    <a:lnTo>
                      <a:pt x="2916" y="462"/>
                    </a:lnTo>
                    <a:lnTo>
                      <a:pt x="2922" y="444"/>
                    </a:lnTo>
                    <a:lnTo>
                      <a:pt x="2922" y="426"/>
                    </a:lnTo>
                    <a:lnTo>
                      <a:pt x="2922" y="414"/>
                    </a:lnTo>
                    <a:lnTo>
                      <a:pt x="2922" y="390"/>
                    </a:lnTo>
                    <a:lnTo>
                      <a:pt x="2916" y="372"/>
                    </a:lnTo>
                    <a:lnTo>
                      <a:pt x="2910" y="348"/>
                    </a:lnTo>
                    <a:lnTo>
                      <a:pt x="2904" y="330"/>
                    </a:lnTo>
                    <a:lnTo>
                      <a:pt x="2892" y="312"/>
                    </a:lnTo>
                    <a:lnTo>
                      <a:pt x="2886" y="294"/>
                    </a:lnTo>
                    <a:lnTo>
                      <a:pt x="2868" y="276"/>
                    </a:lnTo>
                    <a:lnTo>
                      <a:pt x="2856" y="258"/>
                    </a:lnTo>
                    <a:lnTo>
                      <a:pt x="2838" y="246"/>
                    </a:lnTo>
                    <a:lnTo>
                      <a:pt x="2820" y="234"/>
                    </a:lnTo>
                    <a:lnTo>
                      <a:pt x="2802" y="222"/>
                    </a:lnTo>
                    <a:lnTo>
                      <a:pt x="2778" y="210"/>
                    </a:lnTo>
                    <a:lnTo>
                      <a:pt x="2760" y="204"/>
                    </a:lnTo>
                    <a:lnTo>
                      <a:pt x="2736" y="192"/>
                    </a:lnTo>
                    <a:lnTo>
                      <a:pt x="2712" y="186"/>
                    </a:lnTo>
                    <a:lnTo>
                      <a:pt x="2694" y="186"/>
                    </a:lnTo>
                    <a:lnTo>
                      <a:pt x="2670" y="180"/>
                    </a:lnTo>
                    <a:lnTo>
                      <a:pt x="2646" y="180"/>
                    </a:lnTo>
                    <a:lnTo>
                      <a:pt x="2622" y="180"/>
                    </a:lnTo>
                    <a:lnTo>
                      <a:pt x="2598" y="186"/>
                    </a:lnTo>
                    <a:lnTo>
                      <a:pt x="2574" y="186"/>
                    </a:lnTo>
                    <a:lnTo>
                      <a:pt x="2532" y="204"/>
                    </a:lnTo>
                    <a:lnTo>
                      <a:pt x="2508" y="180"/>
                    </a:lnTo>
                    <a:lnTo>
                      <a:pt x="2478" y="162"/>
                    </a:lnTo>
                    <a:lnTo>
                      <a:pt x="2448" y="144"/>
                    </a:lnTo>
                    <a:lnTo>
                      <a:pt x="2436" y="138"/>
                    </a:lnTo>
                    <a:lnTo>
                      <a:pt x="2424" y="132"/>
                    </a:lnTo>
                    <a:lnTo>
                      <a:pt x="2370" y="120"/>
                    </a:lnTo>
                    <a:lnTo>
                      <a:pt x="2316" y="108"/>
                    </a:lnTo>
                    <a:lnTo>
                      <a:pt x="2256" y="108"/>
                    </a:lnTo>
                    <a:lnTo>
                      <a:pt x="2196" y="114"/>
                    </a:lnTo>
                    <a:lnTo>
                      <a:pt x="2136" y="114"/>
                    </a:lnTo>
                    <a:lnTo>
                      <a:pt x="2082" y="120"/>
                    </a:lnTo>
                    <a:lnTo>
                      <a:pt x="2022" y="114"/>
                    </a:lnTo>
                    <a:lnTo>
                      <a:pt x="1974" y="108"/>
                    </a:lnTo>
                    <a:lnTo>
                      <a:pt x="1902" y="84"/>
                    </a:lnTo>
                    <a:lnTo>
                      <a:pt x="1830" y="60"/>
                    </a:lnTo>
                    <a:lnTo>
                      <a:pt x="1758" y="42"/>
                    </a:lnTo>
                    <a:lnTo>
                      <a:pt x="1680" y="36"/>
                    </a:lnTo>
                    <a:lnTo>
                      <a:pt x="1608" y="30"/>
                    </a:lnTo>
                    <a:lnTo>
                      <a:pt x="1536" y="42"/>
                    </a:lnTo>
                    <a:lnTo>
                      <a:pt x="1464" y="54"/>
                    </a:lnTo>
                    <a:lnTo>
                      <a:pt x="1386" y="90"/>
                    </a:lnTo>
                    <a:lnTo>
                      <a:pt x="1302" y="60"/>
                    </a:lnTo>
                    <a:lnTo>
                      <a:pt x="1212" y="54"/>
                    </a:lnTo>
                    <a:lnTo>
                      <a:pt x="1122" y="66"/>
                    </a:lnTo>
                    <a:lnTo>
                      <a:pt x="1032" y="84"/>
                    </a:lnTo>
                    <a:lnTo>
                      <a:pt x="936" y="108"/>
                    </a:lnTo>
                    <a:lnTo>
                      <a:pt x="846" y="120"/>
                    </a:lnTo>
                    <a:lnTo>
                      <a:pt x="750" y="120"/>
                    </a:lnTo>
                    <a:lnTo>
                      <a:pt x="726" y="120"/>
                    </a:lnTo>
                    <a:lnTo>
                      <a:pt x="702" y="120"/>
                    </a:lnTo>
                    <a:lnTo>
                      <a:pt x="678" y="114"/>
                    </a:lnTo>
                    <a:lnTo>
                      <a:pt x="660" y="108"/>
                    </a:lnTo>
                    <a:lnTo>
                      <a:pt x="612" y="90"/>
                    </a:lnTo>
                    <a:lnTo>
                      <a:pt x="564" y="72"/>
                    </a:lnTo>
                    <a:lnTo>
                      <a:pt x="510" y="54"/>
                    </a:lnTo>
                    <a:lnTo>
                      <a:pt x="456" y="36"/>
                    </a:lnTo>
                    <a:lnTo>
                      <a:pt x="402" y="24"/>
                    </a:lnTo>
                    <a:lnTo>
                      <a:pt x="348" y="12"/>
                    </a:lnTo>
                    <a:lnTo>
                      <a:pt x="294" y="6"/>
                    </a:lnTo>
                    <a:lnTo>
                      <a:pt x="246" y="0"/>
                    </a:lnTo>
                    <a:lnTo>
                      <a:pt x="222" y="0"/>
                    </a:lnTo>
                    <a:lnTo>
                      <a:pt x="204" y="6"/>
                    </a:lnTo>
                    <a:lnTo>
                      <a:pt x="186" y="6"/>
                    </a:lnTo>
                    <a:lnTo>
                      <a:pt x="174" y="12"/>
                    </a:lnTo>
                    <a:lnTo>
                      <a:pt x="156" y="18"/>
                    </a:lnTo>
                    <a:lnTo>
                      <a:pt x="144" y="24"/>
                    </a:lnTo>
                    <a:lnTo>
                      <a:pt x="120" y="42"/>
                    </a:lnTo>
                    <a:lnTo>
                      <a:pt x="102" y="54"/>
                    </a:lnTo>
                    <a:lnTo>
                      <a:pt x="90" y="54"/>
                    </a:lnTo>
                    <a:lnTo>
                      <a:pt x="72" y="60"/>
                    </a:lnTo>
                    <a:lnTo>
                      <a:pt x="60" y="66"/>
                    </a:lnTo>
                    <a:lnTo>
                      <a:pt x="42" y="66"/>
                    </a:lnTo>
                    <a:lnTo>
                      <a:pt x="24" y="60"/>
                    </a:lnTo>
                    <a:lnTo>
                      <a:pt x="0" y="60"/>
                    </a:lnTo>
                    <a:lnTo>
                      <a:pt x="6" y="72"/>
                    </a:lnTo>
                    <a:lnTo>
                      <a:pt x="30" y="84"/>
                    </a:lnTo>
                    <a:lnTo>
                      <a:pt x="48" y="90"/>
                    </a:lnTo>
                    <a:lnTo>
                      <a:pt x="66" y="90"/>
                    </a:lnTo>
                    <a:lnTo>
                      <a:pt x="84" y="90"/>
                    </a:lnTo>
                    <a:lnTo>
                      <a:pt x="102" y="90"/>
                    </a:lnTo>
                    <a:lnTo>
                      <a:pt x="126" y="90"/>
                    </a:lnTo>
                    <a:lnTo>
                      <a:pt x="144" y="90"/>
                    </a:lnTo>
                    <a:lnTo>
                      <a:pt x="168" y="90"/>
                    </a:lnTo>
                    <a:lnTo>
                      <a:pt x="192" y="90"/>
                    </a:lnTo>
                    <a:lnTo>
                      <a:pt x="216" y="90"/>
                    </a:lnTo>
                    <a:lnTo>
                      <a:pt x="246" y="96"/>
                    </a:lnTo>
                    <a:lnTo>
                      <a:pt x="264" y="102"/>
                    </a:lnTo>
                    <a:lnTo>
                      <a:pt x="288" y="108"/>
                    </a:lnTo>
                    <a:lnTo>
                      <a:pt x="312" y="120"/>
                    </a:lnTo>
                    <a:lnTo>
                      <a:pt x="252" y="120"/>
                    </a:lnTo>
                    <a:lnTo>
                      <a:pt x="210" y="126"/>
                    </a:lnTo>
                    <a:lnTo>
                      <a:pt x="186" y="132"/>
                    </a:lnTo>
                    <a:lnTo>
                      <a:pt x="162" y="138"/>
                    </a:lnTo>
                    <a:lnTo>
                      <a:pt x="144" y="138"/>
                    </a:lnTo>
                    <a:lnTo>
                      <a:pt x="126" y="138"/>
                    </a:lnTo>
                    <a:lnTo>
                      <a:pt x="102" y="138"/>
                    </a:lnTo>
                    <a:lnTo>
                      <a:pt x="66" y="126"/>
                    </a:lnTo>
                    <a:lnTo>
                      <a:pt x="78" y="138"/>
                    </a:lnTo>
                    <a:lnTo>
                      <a:pt x="90" y="150"/>
                    </a:lnTo>
                    <a:lnTo>
                      <a:pt x="102" y="162"/>
                    </a:lnTo>
                    <a:lnTo>
                      <a:pt x="456" y="210"/>
                    </a:lnTo>
                    <a:lnTo>
                      <a:pt x="510" y="210"/>
                    </a:lnTo>
                    <a:lnTo>
                      <a:pt x="534" y="210"/>
                    </a:lnTo>
                    <a:lnTo>
                      <a:pt x="552" y="210"/>
                    </a:lnTo>
                    <a:lnTo>
                      <a:pt x="576" y="216"/>
                    </a:lnTo>
                    <a:lnTo>
                      <a:pt x="600" y="222"/>
                    </a:lnTo>
                    <a:lnTo>
                      <a:pt x="624" y="234"/>
                    </a:lnTo>
                    <a:lnTo>
                      <a:pt x="648" y="240"/>
                    </a:lnTo>
                    <a:lnTo>
                      <a:pt x="672" y="258"/>
                    </a:lnTo>
                    <a:lnTo>
                      <a:pt x="696" y="264"/>
                    </a:lnTo>
                    <a:lnTo>
                      <a:pt x="720" y="276"/>
                    </a:lnTo>
                    <a:lnTo>
                      <a:pt x="738" y="288"/>
                    </a:lnTo>
                    <a:lnTo>
                      <a:pt x="762" y="294"/>
                    </a:lnTo>
                    <a:lnTo>
                      <a:pt x="792" y="300"/>
                    </a:lnTo>
                    <a:lnTo>
                      <a:pt x="816" y="300"/>
                    </a:lnTo>
                    <a:lnTo>
                      <a:pt x="840" y="300"/>
                    </a:lnTo>
                    <a:lnTo>
                      <a:pt x="870" y="294"/>
                    </a:lnTo>
                    <a:lnTo>
                      <a:pt x="894" y="294"/>
                    </a:lnTo>
                    <a:lnTo>
                      <a:pt x="924" y="288"/>
                    </a:lnTo>
                    <a:lnTo>
                      <a:pt x="948" y="282"/>
                    </a:lnTo>
                    <a:lnTo>
                      <a:pt x="978" y="276"/>
                    </a:lnTo>
                    <a:lnTo>
                      <a:pt x="1008" y="270"/>
                    </a:lnTo>
                    <a:lnTo>
                      <a:pt x="1032" y="264"/>
                    </a:lnTo>
                    <a:lnTo>
                      <a:pt x="1056" y="264"/>
                    </a:lnTo>
                    <a:lnTo>
                      <a:pt x="1080" y="264"/>
                    </a:lnTo>
                    <a:lnTo>
                      <a:pt x="1110" y="264"/>
                    </a:lnTo>
                    <a:lnTo>
                      <a:pt x="1134" y="270"/>
                    </a:lnTo>
                    <a:lnTo>
                      <a:pt x="1158" y="276"/>
                    </a:lnTo>
                    <a:lnTo>
                      <a:pt x="1188" y="288"/>
                    </a:lnTo>
                    <a:lnTo>
                      <a:pt x="1212" y="306"/>
                    </a:lnTo>
                    <a:lnTo>
                      <a:pt x="1236" y="318"/>
                    </a:lnTo>
                    <a:lnTo>
                      <a:pt x="1260" y="336"/>
                    </a:lnTo>
                    <a:lnTo>
                      <a:pt x="1290" y="348"/>
                    </a:lnTo>
                    <a:lnTo>
                      <a:pt x="1308" y="360"/>
                    </a:lnTo>
                    <a:lnTo>
                      <a:pt x="1332" y="378"/>
                    </a:lnTo>
                    <a:lnTo>
                      <a:pt x="1356" y="390"/>
                    </a:lnTo>
                    <a:lnTo>
                      <a:pt x="1380" y="402"/>
                    </a:lnTo>
                    <a:lnTo>
                      <a:pt x="1404" y="408"/>
                    </a:lnTo>
                    <a:lnTo>
                      <a:pt x="1428" y="414"/>
                    </a:lnTo>
                    <a:lnTo>
                      <a:pt x="1458" y="420"/>
                    </a:lnTo>
                    <a:lnTo>
                      <a:pt x="1482" y="420"/>
                    </a:lnTo>
                    <a:lnTo>
                      <a:pt x="1512" y="414"/>
                    </a:lnTo>
                    <a:lnTo>
                      <a:pt x="1548" y="408"/>
                    </a:lnTo>
                    <a:lnTo>
                      <a:pt x="1584" y="390"/>
                    </a:lnTo>
                    <a:lnTo>
                      <a:pt x="1608" y="378"/>
                    </a:lnTo>
                    <a:lnTo>
                      <a:pt x="1638" y="360"/>
                    </a:lnTo>
                    <a:lnTo>
                      <a:pt x="1662" y="336"/>
                    </a:lnTo>
                    <a:lnTo>
                      <a:pt x="1686" y="312"/>
                    </a:lnTo>
                    <a:lnTo>
                      <a:pt x="1716" y="336"/>
                    </a:lnTo>
                    <a:lnTo>
                      <a:pt x="1740" y="354"/>
                    </a:lnTo>
                    <a:lnTo>
                      <a:pt x="1794" y="378"/>
                    </a:lnTo>
                    <a:lnTo>
                      <a:pt x="1944" y="414"/>
                    </a:lnTo>
                    <a:lnTo>
                      <a:pt x="2112" y="378"/>
                    </a:lnTo>
                    <a:lnTo>
                      <a:pt x="2166" y="372"/>
                    </a:lnTo>
                    <a:lnTo>
                      <a:pt x="2202" y="354"/>
                    </a:lnTo>
                    <a:lnTo>
                      <a:pt x="2226" y="384"/>
                    </a:lnTo>
                    <a:lnTo>
                      <a:pt x="2256" y="396"/>
                    </a:lnTo>
                    <a:lnTo>
                      <a:pt x="2286" y="408"/>
                    </a:lnTo>
                    <a:lnTo>
                      <a:pt x="2316" y="420"/>
                    </a:lnTo>
                    <a:lnTo>
                      <a:pt x="2346" y="420"/>
                    </a:lnTo>
                    <a:lnTo>
                      <a:pt x="2376" y="420"/>
                    </a:lnTo>
                    <a:lnTo>
                      <a:pt x="2412" y="420"/>
                    </a:lnTo>
                    <a:lnTo>
                      <a:pt x="2442" y="414"/>
                    </a:lnTo>
                    <a:lnTo>
                      <a:pt x="2472" y="414"/>
                    </a:lnTo>
                    <a:lnTo>
                      <a:pt x="2508" y="408"/>
                    </a:lnTo>
                    <a:lnTo>
                      <a:pt x="2544" y="402"/>
                    </a:lnTo>
                    <a:lnTo>
                      <a:pt x="2574" y="402"/>
                    </a:lnTo>
                    <a:lnTo>
                      <a:pt x="2604" y="402"/>
                    </a:lnTo>
                    <a:lnTo>
                      <a:pt x="2640" y="402"/>
                    </a:lnTo>
                    <a:lnTo>
                      <a:pt x="2670" y="408"/>
                    </a:lnTo>
                    <a:lnTo>
                      <a:pt x="2700" y="420"/>
                    </a:lnTo>
                    <a:lnTo>
                      <a:pt x="2718" y="432"/>
                    </a:lnTo>
                    <a:lnTo>
                      <a:pt x="2736" y="444"/>
                    </a:lnTo>
                    <a:lnTo>
                      <a:pt x="2754" y="456"/>
                    </a:lnTo>
                    <a:lnTo>
                      <a:pt x="2772" y="480"/>
                    </a:lnTo>
                    <a:lnTo>
                      <a:pt x="2778" y="498"/>
                    </a:lnTo>
                    <a:lnTo>
                      <a:pt x="2784" y="522"/>
                    </a:lnTo>
                    <a:lnTo>
                      <a:pt x="2784" y="546"/>
                    </a:lnTo>
                    <a:lnTo>
                      <a:pt x="2778" y="564"/>
                    </a:lnTo>
                    <a:close/>
                  </a:path>
                </a:pathLst>
              </a:custGeom>
              <a:solidFill>
                <a:srgbClr val="FFFFFF">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0" name="Freeform 6"/>
              <p:cNvSpPr>
                <a:spLocks/>
              </p:cNvSpPr>
              <p:nvPr/>
            </p:nvSpPr>
            <p:spPr bwMode="auto">
              <a:xfrm>
                <a:off x="2103" y="1545"/>
                <a:ext cx="1260" cy="402"/>
              </a:xfrm>
              <a:custGeom>
                <a:avLst/>
                <a:gdLst>
                  <a:gd name="T0" fmla="*/ 1248 w 1260"/>
                  <a:gd name="T1" fmla="*/ 378 h 402"/>
                  <a:gd name="T2" fmla="*/ 1230 w 1260"/>
                  <a:gd name="T3" fmla="*/ 348 h 402"/>
                  <a:gd name="T4" fmla="*/ 1188 w 1260"/>
                  <a:gd name="T5" fmla="*/ 306 h 402"/>
                  <a:gd name="T6" fmla="*/ 1140 w 1260"/>
                  <a:gd name="T7" fmla="*/ 270 h 402"/>
                  <a:gd name="T8" fmla="*/ 1098 w 1260"/>
                  <a:gd name="T9" fmla="*/ 240 h 402"/>
                  <a:gd name="T10" fmla="*/ 1056 w 1260"/>
                  <a:gd name="T11" fmla="*/ 216 h 402"/>
                  <a:gd name="T12" fmla="*/ 996 w 1260"/>
                  <a:gd name="T13" fmla="*/ 168 h 402"/>
                  <a:gd name="T14" fmla="*/ 942 w 1260"/>
                  <a:gd name="T15" fmla="*/ 114 h 402"/>
                  <a:gd name="T16" fmla="*/ 882 w 1260"/>
                  <a:gd name="T17" fmla="*/ 72 h 402"/>
                  <a:gd name="T18" fmla="*/ 816 w 1260"/>
                  <a:gd name="T19" fmla="*/ 42 h 402"/>
                  <a:gd name="T20" fmla="*/ 750 w 1260"/>
                  <a:gd name="T21" fmla="*/ 24 h 402"/>
                  <a:gd name="T22" fmla="*/ 642 w 1260"/>
                  <a:gd name="T23" fmla="*/ 12 h 402"/>
                  <a:gd name="T24" fmla="*/ 564 w 1260"/>
                  <a:gd name="T25" fmla="*/ 18 h 402"/>
                  <a:gd name="T26" fmla="*/ 498 w 1260"/>
                  <a:gd name="T27" fmla="*/ 30 h 402"/>
                  <a:gd name="T28" fmla="*/ 462 w 1260"/>
                  <a:gd name="T29" fmla="*/ 30 h 402"/>
                  <a:gd name="T30" fmla="*/ 432 w 1260"/>
                  <a:gd name="T31" fmla="*/ 24 h 402"/>
                  <a:gd name="T32" fmla="*/ 396 w 1260"/>
                  <a:gd name="T33" fmla="*/ 24 h 402"/>
                  <a:gd name="T34" fmla="*/ 366 w 1260"/>
                  <a:gd name="T35" fmla="*/ 18 h 402"/>
                  <a:gd name="T36" fmla="*/ 336 w 1260"/>
                  <a:gd name="T37" fmla="*/ 12 h 402"/>
                  <a:gd name="T38" fmla="*/ 300 w 1260"/>
                  <a:gd name="T39" fmla="*/ 6 h 402"/>
                  <a:gd name="T40" fmla="*/ 270 w 1260"/>
                  <a:gd name="T41" fmla="*/ 6 h 402"/>
                  <a:gd name="T42" fmla="*/ 240 w 1260"/>
                  <a:gd name="T43" fmla="*/ 0 h 402"/>
                  <a:gd name="T44" fmla="*/ 210 w 1260"/>
                  <a:gd name="T45" fmla="*/ 0 h 402"/>
                  <a:gd name="T46" fmla="*/ 174 w 1260"/>
                  <a:gd name="T47" fmla="*/ 0 h 402"/>
                  <a:gd name="T48" fmla="*/ 144 w 1260"/>
                  <a:gd name="T49" fmla="*/ 0 h 402"/>
                  <a:gd name="T50" fmla="*/ 108 w 1260"/>
                  <a:gd name="T51" fmla="*/ 6 h 402"/>
                  <a:gd name="T52" fmla="*/ 72 w 1260"/>
                  <a:gd name="T53" fmla="*/ 12 h 402"/>
                  <a:gd name="T54" fmla="*/ 36 w 1260"/>
                  <a:gd name="T55" fmla="*/ 30 h 402"/>
                  <a:gd name="T56" fmla="*/ 6 w 1260"/>
                  <a:gd name="T57" fmla="*/ 72 h 402"/>
                  <a:gd name="T58" fmla="*/ 6 w 1260"/>
                  <a:gd name="T59" fmla="*/ 102 h 402"/>
                  <a:gd name="T60" fmla="*/ 42 w 1260"/>
                  <a:gd name="T61" fmla="*/ 138 h 402"/>
                  <a:gd name="T62" fmla="*/ 72 w 1260"/>
                  <a:gd name="T63" fmla="*/ 150 h 402"/>
                  <a:gd name="T64" fmla="*/ 108 w 1260"/>
                  <a:gd name="T65" fmla="*/ 156 h 402"/>
                  <a:gd name="T66" fmla="*/ 144 w 1260"/>
                  <a:gd name="T67" fmla="*/ 162 h 402"/>
                  <a:gd name="T68" fmla="*/ 180 w 1260"/>
                  <a:gd name="T69" fmla="*/ 162 h 402"/>
                  <a:gd name="T70" fmla="*/ 216 w 1260"/>
                  <a:gd name="T71" fmla="*/ 162 h 402"/>
                  <a:gd name="T72" fmla="*/ 252 w 1260"/>
                  <a:gd name="T73" fmla="*/ 156 h 402"/>
                  <a:gd name="T74" fmla="*/ 294 w 1260"/>
                  <a:gd name="T75" fmla="*/ 150 h 402"/>
                  <a:gd name="T76" fmla="*/ 330 w 1260"/>
                  <a:gd name="T77" fmla="*/ 144 h 402"/>
                  <a:gd name="T78" fmla="*/ 366 w 1260"/>
                  <a:gd name="T79" fmla="*/ 138 h 402"/>
                  <a:gd name="T80" fmla="*/ 402 w 1260"/>
                  <a:gd name="T81" fmla="*/ 132 h 402"/>
                  <a:gd name="T82" fmla="*/ 456 w 1260"/>
                  <a:gd name="T83" fmla="*/ 126 h 402"/>
                  <a:gd name="T84" fmla="*/ 528 w 1260"/>
                  <a:gd name="T85" fmla="*/ 120 h 402"/>
                  <a:gd name="T86" fmla="*/ 588 w 1260"/>
                  <a:gd name="T87" fmla="*/ 126 h 402"/>
                  <a:gd name="T88" fmla="*/ 654 w 1260"/>
                  <a:gd name="T89" fmla="*/ 150 h 402"/>
                  <a:gd name="T90" fmla="*/ 726 w 1260"/>
                  <a:gd name="T91" fmla="*/ 168 h 402"/>
                  <a:gd name="T92" fmla="*/ 810 w 1260"/>
                  <a:gd name="T93" fmla="*/ 192 h 402"/>
                  <a:gd name="T94" fmla="*/ 894 w 1260"/>
                  <a:gd name="T95" fmla="*/ 216 h 402"/>
                  <a:gd name="T96" fmla="*/ 972 w 1260"/>
                  <a:gd name="T97" fmla="*/ 240 h 402"/>
                  <a:gd name="T98" fmla="*/ 1050 w 1260"/>
                  <a:gd name="T99" fmla="*/ 270 h 402"/>
                  <a:gd name="T100" fmla="*/ 1116 w 1260"/>
                  <a:gd name="T101" fmla="*/ 312 h 402"/>
                  <a:gd name="T102" fmla="*/ 1170 w 1260"/>
                  <a:gd name="T103" fmla="*/ 366 h 402"/>
                  <a:gd name="T104" fmla="*/ 1260 w 1260"/>
                  <a:gd name="T105" fmla="*/ 402 h 4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0"/>
                  <a:gd name="T160" fmla="*/ 0 h 402"/>
                  <a:gd name="T161" fmla="*/ 1260 w 1260"/>
                  <a:gd name="T162" fmla="*/ 402 h 4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0" h="402">
                    <a:moveTo>
                      <a:pt x="1260" y="402"/>
                    </a:moveTo>
                    <a:lnTo>
                      <a:pt x="1248" y="378"/>
                    </a:lnTo>
                    <a:lnTo>
                      <a:pt x="1236" y="360"/>
                    </a:lnTo>
                    <a:lnTo>
                      <a:pt x="1230" y="348"/>
                    </a:lnTo>
                    <a:lnTo>
                      <a:pt x="1212" y="330"/>
                    </a:lnTo>
                    <a:lnTo>
                      <a:pt x="1188" y="306"/>
                    </a:lnTo>
                    <a:lnTo>
                      <a:pt x="1164" y="288"/>
                    </a:lnTo>
                    <a:lnTo>
                      <a:pt x="1140" y="270"/>
                    </a:lnTo>
                    <a:lnTo>
                      <a:pt x="1116" y="252"/>
                    </a:lnTo>
                    <a:lnTo>
                      <a:pt x="1098" y="240"/>
                    </a:lnTo>
                    <a:lnTo>
                      <a:pt x="1086" y="234"/>
                    </a:lnTo>
                    <a:lnTo>
                      <a:pt x="1056" y="216"/>
                    </a:lnTo>
                    <a:lnTo>
                      <a:pt x="1026" y="192"/>
                    </a:lnTo>
                    <a:lnTo>
                      <a:pt x="996" y="168"/>
                    </a:lnTo>
                    <a:lnTo>
                      <a:pt x="966" y="144"/>
                    </a:lnTo>
                    <a:lnTo>
                      <a:pt x="942" y="114"/>
                    </a:lnTo>
                    <a:lnTo>
                      <a:pt x="912" y="90"/>
                    </a:lnTo>
                    <a:lnTo>
                      <a:pt x="882" y="72"/>
                    </a:lnTo>
                    <a:lnTo>
                      <a:pt x="852" y="54"/>
                    </a:lnTo>
                    <a:lnTo>
                      <a:pt x="816" y="42"/>
                    </a:lnTo>
                    <a:lnTo>
                      <a:pt x="786" y="30"/>
                    </a:lnTo>
                    <a:lnTo>
                      <a:pt x="750" y="24"/>
                    </a:lnTo>
                    <a:lnTo>
                      <a:pt x="678" y="12"/>
                    </a:lnTo>
                    <a:lnTo>
                      <a:pt x="642" y="12"/>
                    </a:lnTo>
                    <a:lnTo>
                      <a:pt x="600" y="12"/>
                    </a:lnTo>
                    <a:lnTo>
                      <a:pt x="564" y="18"/>
                    </a:lnTo>
                    <a:lnTo>
                      <a:pt x="528" y="24"/>
                    </a:lnTo>
                    <a:lnTo>
                      <a:pt x="498" y="30"/>
                    </a:lnTo>
                    <a:lnTo>
                      <a:pt x="480" y="30"/>
                    </a:lnTo>
                    <a:lnTo>
                      <a:pt x="462" y="30"/>
                    </a:lnTo>
                    <a:lnTo>
                      <a:pt x="450" y="30"/>
                    </a:lnTo>
                    <a:lnTo>
                      <a:pt x="432" y="24"/>
                    </a:lnTo>
                    <a:lnTo>
                      <a:pt x="414" y="24"/>
                    </a:lnTo>
                    <a:lnTo>
                      <a:pt x="396" y="24"/>
                    </a:lnTo>
                    <a:lnTo>
                      <a:pt x="384" y="24"/>
                    </a:lnTo>
                    <a:lnTo>
                      <a:pt x="366" y="18"/>
                    </a:lnTo>
                    <a:lnTo>
                      <a:pt x="348" y="18"/>
                    </a:lnTo>
                    <a:lnTo>
                      <a:pt x="336" y="12"/>
                    </a:lnTo>
                    <a:lnTo>
                      <a:pt x="318" y="12"/>
                    </a:lnTo>
                    <a:lnTo>
                      <a:pt x="300" y="6"/>
                    </a:lnTo>
                    <a:lnTo>
                      <a:pt x="288" y="6"/>
                    </a:lnTo>
                    <a:lnTo>
                      <a:pt x="270" y="6"/>
                    </a:lnTo>
                    <a:lnTo>
                      <a:pt x="252" y="0"/>
                    </a:lnTo>
                    <a:lnTo>
                      <a:pt x="240" y="0"/>
                    </a:lnTo>
                    <a:lnTo>
                      <a:pt x="222" y="0"/>
                    </a:lnTo>
                    <a:lnTo>
                      <a:pt x="210" y="0"/>
                    </a:lnTo>
                    <a:lnTo>
                      <a:pt x="192" y="0"/>
                    </a:lnTo>
                    <a:lnTo>
                      <a:pt x="174" y="0"/>
                    </a:lnTo>
                    <a:lnTo>
                      <a:pt x="156" y="0"/>
                    </a:lnTo>
                    <a:lnTo>
                      <a:pt x="144" y="0"/>
                    </a:lnTo>
                    <a:lnTo>
                      <a:pt x="126" y="6"/>
                    </a:lnTo>
                    <a:lnTo>
                      <a:pt x="108" y="6"/>
                    </a:lnTo>
                    <a:lnTo>
                      <a:pt x="90" y="12"/>
                    </a:lnTo>
                    <a:lnTo>
                      <a:pt x="72" y="12"/>
                    </a:lnTo>
                    <a:lnTo>
                      <a:pt x="60" y="18"/>
                    </a:lnTo>
                    <a:lnTo>
                      <a:pt x="36" y="30"/>
                    </a:lnTo>
                    <a:lnTo>
                      <a:pt x="18" y="54"/>
                    </a:lnTo>
                    <a:lnTo>
                      <a:pt x="6" y="72"/>
                    </a:lnTo>
                    <a:lnTo>
                      <a:pt x="0" y="90"/>
                    </a:lnTo>
                    <a:lnTo>
                      <a:pt x="6" y="102"/>
                    </a:lnTo>
                    <a:lnTo>
                      <a:pt x="24" y="120"/>
                    </a:lnTo>
                    <a:lnTo>
                      <a:pt x="42" y="138"/>
                    </a:lnTo>
                    <a:lnTo>
                      <a:pt x="54" y="144"/>
                    </a:lnTo>
                    <a:lnTo>
                      <a:pt x="72" y="150"/>
                    </a:lnTo>
                    <a:lnTo>
                      <a:pt x="90" y="156"/>
                    </a:lnTo>
                    <a:lnTo>
                      <a:pt x="108" y="156"/>
                    </a:lnTo>
                    <a:lnTo>
                      <a:pt x="126" y="162"/>
                    </a:lnTo>
                    <a:lnTo>
                      <a:pt x="144" y="162"/>
                    </a:lnTo>
                    <a:lnTo>
                      <a:pt x="162" y="162"/>
                    </a:lnTo>
                    <a:lnTo>
                      <a:pt x="180" y="162"/>
                    </a:lnTo>
                    <a:lnTo>
                      <a:pt x="198" y="162"/>
                    </a:lnTo>
                    <a:lnTo>
                      <a:pt x="216" y="162"/>
                    </a:lnTo>
                    <a:lnTo>
                      <a:pt x="234" y="162"/>
                    </a:lnTo>
                    <a:lnTo>
                      <a:pt x="252" y="156"/>
                    </a:lnTo>
                    <a:lnTo>
                      <a:pt x="270" y="156"/>
                    </a:lnTo>
                    <a:lnTo>
                      <a:pt x="294" y="150"/>
                    </a:lnTo>
                    <a:lnTo>
                      <a:pt x="312" y="150"/>
                    </a:lnTo>
                    <a:lnTo>
                      <a:pt x="330" y="144"/>
                    </a:lnTo>
                    <a:lnTo>
                      <a:pt x="348" y="144"/>
                    </a:lnTo>
                    <a:lnTo>
                      <a:pt x="366" y="138"/>
                    </a:lnTo>
                    <a:lnTo>
                      <a:pt x="384" y="132"/>
                    </a:lnTo>
                    <a:lnTo>
                      <a:pt x="402" y="132"/>
                    </a:lnTo>
                    <a:lnTo>
                      <a:pt x="420" y="126"/>
                    </a:lnTo>
                    <a:lnTo>
                      <a:pt x="456" y="126"/>
                    </a:lnTo>
                    <a:lnTo>
                      <a:pt x="492" y="120"/>
                    </a:lnTo>
                    <a:lnTo>
                      <a:pt x="528" y="120"/>
                    </a:lnTo>
                    <a:lnTo>
                      <a:pt x="558" y="120"/>
                    </a:lnTo>
                    <a:lnTo>
                      <a:pt x="588" y="126"/>
                    </a:lnTo>
                    <a:lnTo>
                      <a:pt x="618" y="132"/>
                    </a:lnTo>
                    <a:lnTo>
                      <a:pt x="654" y="150"/>
                    </a:lnTo>
                    <a:lnTo>
                      <a:pt x="690" y="156"/>
                    </a:lnTo>
                    <a:lnTo>
                      <a:pt x="726" y="168"/>
                    </a:lnTo>
                    <a:lnTo>
                      <a:pt x="768" y="180"/>
                    </a:lnTo>
                    <a:lnTo>
                      <a:pt x="810" y="192"/>
                    </a:lnTo>
                    <a:lnTo>
                      <a:pt x="852" y="204"/>
                    </a:lnTo>
                    <a:lnTo>
                      <a:pt x="894" y="216"/>
                    </a:lnTo>
                    <a:lnTo>
                      <a:pt x="936" y="228"/>
                    </a:lnTo>
                    <a:lnTo>
                      <a:pt x="972" y="240"/>
                    </a:lnTo>
                    <a:lnTo>
                      <a:pt x="1014" y="258"/>
                    </a:lnTo>
                    <a:lnTo>
                      <a:pt x="1050" y="270"/>
                    </a:lnTo>
                    <a:lnTo>
                      <a:pt x="1086" y="294"/>
                    </a:lnTo>
                    <a:lnTo>
                      <a:pt x="1116" y="312"/>
                    </a:lnTo>
                    <a:lnTo>
                      <a:pt x="1146" y="342"/>
                    </a:lnTo>
                    <a:lnTo>
                      <a:pt x="1170" y="366"/>
                    </a:lnTo>
                    <a:lnTo>
                      <a:pt x="1188" y="396"/>
                    </a:lnTo>
                    <a:lnTo>
                      <a:pt x="1260" y="402"/>
                    </a:lnTo>
                    <a:close/>
                  </a:path>
                </a:pathLst>
              </a:custGeom>
              <a:solidFill>
                <a:srgbClr val="FFFFFF">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1" name="Freeform 7"/>
              <p:cNvSpPr>
                <a:spLocks/>
              </p:cNvSpPr>
              <p:nvPr/>
            </p:nvSpPr>
            <p:spPr bwMode="auto">
              <a:xfrm>
                <a:off x="1767" y="1557"/>
                <a:ext cx="1428" cy="420"/>
              </a:xfrm>
              <a:custGeom>
                <a:avLst/>
                <a:gdLst>
                  <a:gd name="T0" fmla="*/ 1428 w 1428"/>
                  <a:gd name="T1" fmla="*/ 396 h 420"/>
                  <a:gd name="T2" fmla="*/ 1422 w 1428"/>
                  <a:gd name="T3" fmla="*/ 348 h 420"/>
                  <a:gd name="T4" fmla="*/ 1386 w 1428"/>
                  <a:gd name="T5" fmla="*/ 312 h 420"/>
                  <a:gd name="T6" fmla="*/ 1338 w 1428"/>
                  <a:gd name="T7" fmla="*/ 276 h 420"/>
                  <a:gd name="T8" fmla="*/ 1296 w 1428"/>
                  <a:gd name="T9" fmla="*/ 252 h 420"/>
                  <a:gd name="T10" fmla="*/ 1248 w 1428"/>
                  <a:gd name="T11" fmla="*/ 228 h 420"/>
                  <a:gd name="T12" fmla="*/ 1206 w 1428"/>
                  <a:gd name="T13" fmla="*/ 204 h 420"/>
                  <a:gd name="T14" fmla="*/ 1164 w 1428"/>
                  <a:gd name="T15" fmla="*/ 186 h 420"/>
                  <a:gd name="T16" fmla="*/ 1092 w 1428"/>
                  <a:gd name="T17" fmla="*/ 162 h 420"/>
                  <a:gd name="T18" fmla="*/ 1002 w 1428"/>
                  <a:gd name="T19" fmla="*/ 144 h 420"/>
                  <a:gd name="T20" fmla="*/ 912 w 1428"/>
                  <a:gd name="T21" fmla="*/ 120 h 420"/>
                  <a:gd name="T22" fmla="*/ 822 w 1428"/>
                  <a:gd name="T23" fmla="*/ 96 h 420"/>
                  <a:gd name="T24" fmla="*/ 738 w 1428"/>
                  <a:gd name="T25" fmla="*/ 66 h 420"/>
                  <a:gd name="T26" fmla="*/ 672 w 1428"/>
                  <a:gd name="T27" fmla="*/ 60 h 420"/>
                  <a:gd name="T28" fmla="*/ 624 w 1428"/>
                  <a:gd name="T29" fmla="*/ 60 h 420"/>
                  <a:gd name="T30" fmla="*/ 576 w 1428"/>
                  <a:gd name="T31" fmla="*/ 66 h 420"/>
                  <a:gd name="T32" fmla="*/ 528 w 1428"/>
                  <a:gd name="T33" fmla="*/ 66 h 420"/>
                  <a:gd name="T34" fmla="*/ 486 w 1428"/>
                  <a:gd name="T35" fmla="*/ 66 h 420"/>
                  <a:gd name="T36" fmla="*/ 438 w 1428"/>
                  <a:gd name="T37" fmla="*/ 66 h 420"/>
                  <a:gd name="T38" fmla="*/ 396 w 1428"/>
                  <a:gd name="T39" fmla="*/ 54 h 420"/>
                  <a:gd name="T40" fmla="*/ 342 w 1428"/>
                  <a:gd name="T41" fmla="*/ 42 h 420"/>
                  <a:gd name="T42" fmla="*/ 288 w 1428"/>
                  <a:gd name="T43" fmla="*/ 24 h 420"/>
                  <a:gd name="T44" fmla="*/ 234 w 1428"/>
                  <a:gd name="T45" fmla="*/ 12 h 420"/>
                  <a:gd name="T46" fmla="*/ 180 w 1428"/>
                  <a:gd name="T47" fmla="*/ 6 h 420"/>
                  <a:gd name="T48" fmla="*/ 120 w 1428"/>
                  <a:gd name="T49" fmla="*/ 6 h 420"/>
                  <a:gd name="T50" fmla="*/ 72 w 1428"/>
                  <a:gd name="T51" fmla="*/ 18 h 420"/>
                  <a:gd name="T52" fmla="*/ 24 w 1428"/>
                  <a:gd name="T53" fmla="*/ 42 h 420"/>
                  <a:gd name="T54" fmla="*/ 18 w 1428"/>
                  <a:gd name="T55" fmla="*/ 60 h 420"/>
                  <a:gd name="T56" fmla="*/ 54 w 1428"/>
                  <a:gd name="T57" fmla="*/ 66 h 420"/>
                  <a:gd name="T58" fmla="*/ 90 w 1428"/>
                  <a:gd name="T59" fmla="*/ 72 h 420"/>
                  <a:gd name="T60" fmla="*/ 120 w 1428"/>
                  <a:gd name="T61" fmla="*/ 78 h 420"/>
                  <a:gd name="T62" fmla="*/ 150 w 1428"/>
                  <a:gd name="T63" fmla="*/ 90 h 420"/>
                  <a:gd name="T64" fmla="*/ 192 w 1428"/>
                  <a:gd name="T65" fmla="*/ 108 h 420"/>
                  <a:gd name="T66" fmla="*/ 258 w 1428"/>
                  <a:gd name="T67" fmla="*/ 132 h 420"/>
                  <a:gd name="T68" fmla="*/ 336 w 1428"/>
                  <a:gd name="T69" fmla="*/ 156 h 420"/>
                  <a:gd name="T70" fmla="*/ 420 w 1428"/>
                  <a:gd name="T71" fmla="*/ 168 h 420"/>
                  <a:gd name="T72" fmla="*/ 498 w 1428"/>
                  <a:gd name="T73" fmla="*/ 168 h 420"/>
                  <a:gd name="T74" fmla="*/ 582 w 1428"/>
                  <a:gd name="T75" fmla="*/ 168 h 420"/>
                  <a:gd name="T76" fmla="*/ 666 w 1428"/>
                  <a:gd name="T77" fmla="*/ 168 h 420"/>
                  <a:gd name="T78" fmla="*/ 744 w 1428"/>
                  <a:gd name="T79" fmla="*/ 168 h 420"/>
                  <a:gd name="T80" fmla="*/ 822 w 1428"/>
                  <a:gd name="T81" fmla="*/ 180 h 420"/>
                  <a:gd name="T82" fmla="*/ 906 w 1428"/>
                  <a:gd name="T83" fmla="*/ 204 h 420"/>
                  <a:gd name="T84" fmla="*/ 948 w 1428"/>
                  <a:gd name="T85" fmla="*/ 210 h 420"/>
                  <a:gd name="T86" fmla="*/ 990 w 1428"/>
                  <a:gd name="T87" fmla="*/ 210 h 420"/>
                  <a:gd name="T88" fmla="*/ 1062 w 1428"/>
                  <a:gd name="T89" fmla="*/ 210 h 420"/>
                  <a:gd name="T90" fmla="*/ 1164 w 1428"/>
                  <a:gd name="T91" fmla="*/ 240 h 420"/>
                  <a:gd name="T92" fmla="*/ 1266 w 1428"/>
                  <a:gd name="T93" fmla="*/ 294 h 420"/>
                  <a:gd name="T94" fmla="*/ 1326 w 1428"/>
                  <a:gd name="T95" fmla="*/ 336 h 420"/>
                  <a:gd name="T96" fmla="*/ 1374 w 1428"/>
                  <a:gd name="T97" fmla="*/ 384 h 420"/>
                  <a:gd name="T98" fmla="*/ 1422 w 1428"/>
                  <a:gd name="T99" fmla="*/ 420 h 4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8"/>
                  <a:gd name="T151" fmla="*/ 0 h 420"/>
                  <a:gd name="T152" fmla="*/ 1428 w 1428"/>
                  <a:gd name="T153" fmla="*/ 420 h 4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8" h="420">
                    <a:moveTo>
                      <a:pt x="1422" y="420"/>
                    </a:moveTo>
                    <a:lnTo>
                      <a:pt x="1428" y="396"/>
                    </a:lnTo>
                    <a:lnTo>
                      <a:pt x="1428" y="372"/>
                    </a:lnTo>
                    <a:lnTo>
                      <a:pt x="1422" y="348"/>
                    </a:lnTo>
                    <a:lnTo>
                      <a:pt x="1404" y="330"/>
                    </a:lnTo>
                    <a:lnTo>
                      <a:pt x="1386" y="312"/>
                    </a:lnTo>
                    <a:lnTo>
                      <a:pt x="1362" y="294"/>
                    </a:lnTo>
                    <a:lnTo>
                      <a:pt x="1338" y="276"/>
                    </a:lnTo>
                    <a:lnTo>
                      <a:pt x="1314" y="264"/>
                    </a:lnTo>
                    <a:lnTo>
                      <a:pt x="1296" y="252"/>
                    </a:lnTo>
                    <a:lnTo>
                      <a:pt x="1272" y="240"/>
                    </a:lnTo>
                    <a:lnTo>
                      <a:pt x="1248" y="228"/>
                    </a:lnTo>
                    <a:lnTo>
                      <a:pt x="1224" y="216"/>
                    </a:lnTo>
                    <a:lnTo>
                      <a:pt x="1206" y="204"/>
                    </a:lnTo>
                    <a:lnTo>
                      <a:pt x="1182" y="192"/>
                    </a:lnTo>
                    <a:lnTo>
                      <a:pt x="1164" y="186"/>
                    </a:lnTo>
                    <a:lnTo>
                      <a:pt x="1140" y="180"/>
                    </a:lnTo>
                    <a:lnTo>
                      <a:pt x="1092" y="162"/>
                    </a:lnTo>
                    <a:lnTo>
                      <a:pt x="1050" y="150"/>
                    </a:lnTo>
                    <a:lnTo>
                      <a:pt x="1002" y="144"/>
                    </a:lnTo>
                    <a:lnTo>
                      <a:pt x="954" y="132"/>
                    </a:lnTo>
                    <a:lnTo>
                      <a:pt x="912" y="120"/>
                    </a:lnTo>
                    <a:lnTo>
                      <a:pt x="864" y="114"/>
                    </a:lnTo>
                    <a:lnTo>
                      <a:pt x="822" y="96"/>
                    </a:lnTo>
                    <a:lnTo>
                      <a:pt x="780" y="78"/>
                    </a:lnTo>
                    <a:lnTo>
                      <a:pt x="738" y="66"/>
                    </a:lnTo>
                    <a:lnTo>
                      <a:pt x="690" y="60"/>
                    </a:lnTo>
                    <a:lnTo>
                      <a:pt x="672" y="60"/>
                    </a:lnTo>
                    <a:lnTo>
                      <a:pt x="648" y="60"/>
                    </a:lnTo>
                    <a:lnTo>
                      <a:pt x="624" y="60"/>
                    </a:lnTo>
                    <a:lnTo>
                      <a:pt x="600" y="60"/>
                    </a:lnTo>
                    <a:lnTo>
                      <a:pt x="576" y="66"/>
                    </a:lnTo>
                    <a:lnTo>
                      <a:pt x="552" y="66"/>
                    </a:lnTo>
                    <a:lnTo>
                      <a:pt x="528" y="66"/>
                    </a:lnTo>
                    <a:lnTo>
                      <a:pt x="504" y="66"/>
                    </a:lnTo>
                    <a:lnTo>
                      <a:pt x="486" y="66"/>
                    </a:lnTo>
                    <a:lnTo>
                      <a:pt x="462" y="66"/>
                    </a:lnTo>
                    <a:lnTo>
                      <a:pt x="438" y="66"/>
                    </a:lnTo>
                    <a:lnTo>
                      <a:pt x="420" y="60"/>
                    </a:lnTo>
                    <a:lnTo>
                      <a:pt x="396" y="54"/>
                    </a:lnTo>
                    <a:lnTo>
                      <a:pt x="372" y="48"/>
                    </a:lnTo>
                    <a:lnTo>
                      <a:pt x="342" y="42"/>
                    </a:lnTo>
                    <a:lnTo>
                      <a:pt x="318" y="36"/>
                    </a:lnTo>
                    <a:lnTo>
                      <a:pt x="288" y="24"/>
                    </a:lnTo>
                    <a:lnTo>
                      <a:pt x="264" y="18"/>
                    </a:lnTo>
                    <a:lnTo>
                      <a:pt x="234" y="12"/>
                    </a:lnTo>
                    <a:lnTo>
                      <a:pt x="204" y="6"/>
                    </a:lnTo>
                    <a:lnTo>
                      <a:pt x="180" y="6"/>
                    </a:lnTo>
                    <a:lnTo>
                      <a:pt x="150" y="0"/>
                    </a:lnTo>
                    <a:lnTo>
                      <a:pt x="120" y="6"/>
                    </a:lnTo>
                    <a:lnTo>
                      <a:pt x="96" y="6"/>
                    </a:lnTo>
                    <a:lnTo>
                      <a:pt x="72" y="18"/>
                    </a:lnTo>
                    <a:lnTo>
                      <a:pt x="48" y="24"/>
                    </a:lnTo>
                    <a:lnTo>
                      <a:pt x="24" y="42"/>
                    </a:lnTo>
                    <a:lnTo>
                      <a:pt x="0" y="60"/>
                    </a:lnTo>
                    <a:lnTo>
                      <a:pt x="18" y="60"/>
                    </a:lnTo>
                    <a:lnTo>
                      <a:pt x="36" y="60"/>
                    </a:lnTo>
                    <a:lnTo>
                      <a:pt x="54" y="66"/>
                    </a:lnTo>
                    <a:lnTo>
                      <a:pt x="72" y="66"/>
                    </a:lnTo>
                    <a:lnTo>
                      <a:pt x="90" y="72"/>
                    </a:lnTo>
                    <a:lnTo>
                      <a:pt x="102" y="72"/>
                    </a:lnTo>
                    <a:lnTo>
                      <a:pt x="120" y="78"/>
                    </a:lnTo>
                    <a:lnTo>
                      <a:pt x="138" y="84"/>
                    </a:lnTo>
                    <a:lnTo>
                      <a:pt x="150" y="90"/>
                    </a:lnTo>
                    <a:lnTo>
                      <a:pt x="168" y="96"/>
                    </a:lnTo>
                    <a:lnTo>
                      <a:pt x="192" y="108"/>
                    </a:lnTo>
                    <a:lnTo>
                      <a:pt x="228" y="120"/>
                    </a:lnTo>
                    <a:lnTo>
                      <a:pt x="258" y="132"/>
                    </a:lnTo>
                    <a:lnTo>
                      <a:pt x="300" y="144"/>
                    </a:lnTo>
                    <a:lnTo>
                      <a:pt x="336" y="156"/>
                    </a:lnTo>
                    <a:lnTo>
                      <a:pt x="378" y="162"/>
                    </a:lnTo>
                    <a:lnTo>
                      <a:pt x="420" y="168"/>
                    </a:lnTo>
                    <a:lnTo>
                      <a:pt x="456" y="168"/>
                    </a:lnTo>
                    <a:lnTo>
                      <a:pt x="498" y="168"/>
                    </a:lnTo>
                    <a:lnTo>
                      <a:pt x="540" y="168"/>
                    </a:lnTo>
                    <a:lnTo>
                      <a:pt x="582" y="168"/>
                    </a:lnTo>
                    <a:lnTo>
                      <a:pt x="624" y="168"/>
                    </a:lnTo>
                    <a:lnTo>
                      <a:pt x="666" y="168"/>
                    </a:lnTo>
                    <a:lnTo>
                      <a:pt x="702" y="168"/>
                    </a:lnTo>
                    <a:lnTo>
                      <a:pt x="744" y="168"/>
                    </a:lnTo>
                    <a:lnTo>
                      <a:pt x="786" y="174"/>
                    </a:lnTo>
                    <a:lnTo>
                      <a:pt x="822" y="180"/>
                    </a:lnTo>
                    <a:lnTo>
                      <a:pt x="864" y="192"/>
                    </a:lnTo>
                    <a:lnTo>
                      <a:pt x="906" y="204"/>
                    </a:lnTo>
                    <a:lnTo>
                      <a:pt x="924" y="210"/>
                    </a:lnTo>
                    <a:lnTo>
                      <a:pt x="948" y="210"/>
                    </a:lnTo>
                    <a:lnTo>
                      <a:pt x="966" y="210"/>
                    </a:lnTo>
                    <a:lnTo>
                      <a:pt x="990" y="210"/>
                    </a:lnTo>
                    <a:lnTo>
                      <a:pt x="1026" y="210"/>
                    </a:lnTo>
                    <a:lnTo>
                      <a:pt x="1062" y="210"/>
                    </a:lnTo>
                    <a:lnTo>
                      <a:pt x="1104" y="222"/>
                    </a:lnTo>
                    <a:lnTo>
                      <a:pt x="1164" y="240"/>
                    </a:lnTo>
                    <a:lnTo>
                      <a:pt x="1218" y="270"/>
                    </a:lnTo>
                    <a:lnTo>
                      <a:pt x="1266" y="294"/>
                    </a:lnTo>
                    <a:lnTo>
                      <a:pt x="1296" y="318"/>
                    </a:lnTo>
                    <a:lnTo>
                      <a:pt x="1326" y="336"/>
                    </a:lnTo>
                    <a:lnTo>
                      <a:pt x="1350" y="360"/>
                    </a:lnTo>
                    <a:lnTo>
                      <a:pt x="1374" y="384"/>
                    </a:lnTo>
                    <a:lnTo>
                      <a:pt x="1398" y="402"/>
                    </a:lnTo>
                    <a:lnTo>
                      <a:pt x="1422" y="420"/>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2" name="Freeform 8"/>
              <p:cNvSpPr>
                <a:spLocks/>
              </p:cNvSpPr>
              <p:nvPr/>
            </p:nvSpPr>
            <p:spPr bwMode="auto">
              <a:xfrm>
                <a:off x="1077" y="1635"/>
                <a:ext cx="750" cy="174"/>
              </a:xfrm>
              <a:custGeom>
                <a:avLst/>
                <a:gdLst>
                  <a:gd name="T0" fmla="*/ 612 w 750"/>
                  <a:gd name="T1" fmla="*/ 18 h 174"/>
                  <a:gd name="T2" fmla="*/ 552 w 750"/>
                  <a:gd name="T3" fmla="*/ 36 h 174"/>
                  <a:gd name="T4" fmla="*/ 486 w 750"/>
                  <a:gd name="T5" fmla="*/ 54 h 174"/>
                  <a:gd name="T6" fmla="*/ 426 w 750"/>
                  <a:gd name="T7" fmla="*/ 60 h 174"/>
                  <a:gd name="T8" fmla="*/ 360 w 750"/>
                  <a:gd name="T9" fmla="*/ 54 h 174"/>
                  <a:gd name="T10" fmla="*/ 294 w 750"/>
                  <a:gd name="T11" fmla="*/ 48 h 174"/>
                  <a:gd name="T12" fmla="*/ 228 w 750"/>
                  <a:gd name="T13" fmla="*/ 42 h 174"/>
                  <a:gd name="T14" fmla="*/ 168 w 750"/>
                  <a:gd name="T15" fmla="*/ 30 h 174"/>
                  <a:gd name="T16" fmla="*/ 120 w 750"/>
                  <a:gd name="T17" fmla="*/ 24 h 174"/>
                  <a:gd name="T18" fmla="*/ 96 w 750"/>
                  <a:gd name="T19" fmla="*/ 30 h 174"/>
                  <a:gd name="T20" fmla="*/ 72 w 750"/>
                  <a:gd name="T21" fmla="*/ 42 h 174"/>
                  <a:gd name="T22" fmla="*/ 54 w 750"/>
                  <a:gd name="T23" fmla="*/ 60 h 174"/>
                  <a:gd name="T24" fmla="*/ 36 w 750"/>
                  <a:gd name="T25" fmla="*/ 84 h 174"/>
                  <a:gd name="T26" fmla="*/ 18 w 750"/>
                  <a:gd name="T27" fmla="*/ 108 h 174"/>
                  <a:gd name="T28" fmla="*/ 6 w 750"/>
                  <a:gd name="T29" fmla="*/ 132 h 174"/>
                  <a:gd name="T30" fmla="*/ 0 w 750"/>
                  <a:gd name="T31" fmla="*/ 156 h 174"/>
                  <a:gd name="T32" fmla="*/ 12 w 750"/>
                  <a:gd name="T33" fmla="*/ 150 h 174"/>
                  <a:gd name="T34" fmla="*/ 48 w 750"/>
                  <a:gd name="T35" fmla="*/ 126 h 174"/>
                  <a:gd name="T36" fmla="*/ 90 w 750"/>
                  <a:gd name="T37" fmla="*/ 114 h 174"/>
                  <a:gd name="T38" fmla="*/ 138 w 750"/>
                  <a:gd name="T39" fmla="*/ 114 h 174"/>
                  <a:gd name="T40" fmla="*/ 186 w 750"/>
                  <a:gd name="T41" fmla="*/ 120 h 174"/>
                  <a:gd name="T42" fmla="*/ 234 w 750"/>
                  <a:gd name="T43" fmla="*/ 126 h 174"/>
                  <a:gd name="T44" fmla="*/ 276 w 750"/>
                  <a:gd name="T45" fmla="*/ 138 h 174"/>
                  <a:gd name="T46" fmla="*/ 318 w 750"/>
                  <a:gd name="T47" fmla="*/ 150 h 174"/>
                  <a:gd name="T48" fmla="*/ 360 w 750"/>
                  <a:gd name="T49" fmla="*/ 156 h 174"/>
                  <a:gd name="T50" fmla="*/ 408 w 750"/>
                  <a:gd name="T51" fmla="*/ 162 h 174"/>
                  <a:gd name="T52" fmla="*/ 468 w 750"/>
                  <a:gd name="T53" fmla="*/ 162 h 174"/>
                  <a:gd name="T54" fmla="*/ 528 w 750"/>
                  <a:gd name="T55" fmla="*/ 156 h 174"/>
                  <a:gd name="T56" fmla="*/ 588 w 750"/>
                  <a:gd name="T57" fmla="*/ 144 h 174"/>
                  <a:gd name="T58" fmla="*/ 642 w 750"/>
                  <a:gd name="T59" fmla="*/ 126 h 174"/>
                  <a:gd name="T60" fmla="*/ 696 w 750"/>
                  <a:gd name="T61" fmla="*/ 108 h 174"/>
                  <a:gd name="T62" fmla="*/ 738 w 750"/>
                  <a:gd name="T63" fmla="*/ 84 h 174"/>
                  <a:gd name="T64" fmla="*/ 642 w 750"/>
                  <a:gd name="T65" fmla="*/ 0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0"/>
                  <a:gd name="T100" fmla="*/ 0 h 174"/>
                  <a:gd name="T101" fmla="*/ 750 w 750"/>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0" h="174">
                    <a:moveTo>
                      <a:pt x="642" y="0"/>
                    </a:moveTo>
                    <a:lnTo>
                      <a:pt x="612" y="18"/>
                    </a:lnTo>
                    <a:lnTo>
                      <a:pt x="582" y="30"/>
                    </a:lnTo>
                    <a:lnTo>
                      <a:pt x="552" y="36"/>
                    </a:lnTo>
                    <a:lnTo>
                      <a:pt x="522" y="48"/>
                    </a:lnTo>
                    <a:lnTo>
                      <a:pt x="486" y="54"/>
                    </a:lnTo>
                    <a:lnTo>
                      <a:pt x="456" y="54"/>
                    </a:lnTo>
                    <a:lnTo>
                      <a:pt x="426" y="60"/>
                    </a:lnTo>
                    <a:lnTo>
                      <a:pt x="390" y="60"/>
                    </a:lnTo>
                    <a:lnTo>
                      <a:pt x="360" y="54"/>
                    </a:lnTo>
                    <a:lnTo>
                      <a:pt x="330" y="54"/>
                    </a:lnTo>
                    <a:lnTo>
                      <a:pt x="294" y="48"/>
                    </a:lnTo>
                    <a:lnTo>
                      <a:pt x="264" y="48"/>
                    </a:lnTo>
                    <a:lnTo>
                      <a:pt x="228" y="42"/>
                    </a:lnTo>
                    <a:lnTo>
                      <a:pt x="198" y="36"/>
                    </a:lnTo>
                    <a:lnTo>
                      <a:pt x="168" y="30"/>
                    </a:lnTo>
                    <a:lnTo>
                      <a:pt x="132" y="30"/>
                    </a:lnTo>
                    <a:lnTo>
                      <a:pt x="120" y="24"/>
                    </a:lnTo>
                    <a:lnTo>
                      <a:pt x="108" y="30"/>
                    </a:lnTo>
                    <a:lnTo>
                      <a:pt x="96" y="30"/>
                    </a:lnTo>
                    <a:lnTo>
                      <a:pt x="84" y="36"/>
                    </a:lnTo>
                    <a:lnTo>
                      <a:pt x="72" y="42"/>
                    </a:lnTo>
                    <a:lnTo>
                      <a:pt x="66" y="54"/>
                    </a:lnTo>
                    <a:lnTo>
                      <a:pt x="54" y="60"/>
                    </a:lnTo>
                    <a:lnTo>
                      <a:pt x="42" y="72"/>
                    </a:lnTo>
                    <a:lnTo>
                      <a:pt x="36" y="84"/>
                    </a:lnTo>
                    <a:lnTo>
                      <a:pt x="24" y="96"/>
                    </a:lnTo>
                    <a:lnTo>
                      <a:pt x="18" y="108"/>
                    </a:lnTo>
                    <a:lnTo>
                      <a:pt x="12" y="120"/>
                    </a:lnTo>
                    <a:lnTo>
                      <a:pt x="6" y="132"/>
                    </a:lnTo>
                    <a:lnTo>
                      <a:pt x="0" y="144"/>
                    </a:lnTo>
                    <a:lnTo>
                      <a:pt x="0" y="156"/>
                    </a:lnTo>
                    <a:lnTo>
                      <a:pt x="0" y="174"/>
                    </a:lnTo>
                    <a:lnTo>
                      <a:pt x="12" y="150"/>
                    </a:lnTo>
                    <a:lnTo>
                      <a:pt x="30" y="138"/>
                    </a:lnTo>
                    <a:lnTo>
                      <a:pt x="48" y="126"/>
                    </a:lnTo>
                    <a:lnTo>
                      <a:pt x="66" y="120"/>
                    </a:lnTo>
                    <a:lnTo>
                      <a:pt x="90" y="114"/>
                    </a:lnTo>
                    <a:lnTo>
                      <a:pt x="114" y="114"/>
                    </a:lnTo>
                    <a:lnTo>
                      <a:pt x="138" y="114"/>
                    </a:lnTo>
                    <a:lnTo>
                      <a:pt x="156" y="114"/>
                    </a:lnTo>
                    <a:lnTo>
                      <a:pt x="186" y="120"/>
                    </a:lnTo>
                    <a:lnTo>
                      <a:pt x="210" y="120"/>
                    </a:lnTo>
                    <a:lnTo>
                      <a:pt x="234" y="126"/>
                    </a:lnTo>
                    <a:lnTo>
                      <a:pt x="258" y="132"/>
                    </a:lnTo>
                    <a:lnTo>
                      <a:pt x="276" y="138"/>
                    </a:lnTo>
                    <a:lnTo>
                      <a:pt x="300" y="144"/>
                    </a:lnTo>
                    <a:lnTo>
                      <a:pt x="318" y="150"/>
                    </a:lnTo>
                    <a:lnTo>
                      <a:pt x="342" y="156"/>
                    </a:lnTo>
                    <a:lnTo>
                      <a:pt x="360" y="156"/>
                    </a:lnTo>
                    <a:lnTo>
                      <a:pt x="384" y="162"/>
                    </a:lnTo>
                    <a:lnTo>
                      <a:pt x="408" y="162"/>
                    </a:lnTo>
                    <a:lnTo>
                      <a:pt x="438" y="162"/>
                    </a:lnTo>
                    <a:lnTo>
                      <a:pt x="468" y="162"/>
                    </a:lnTo>
                    <a:lnTo>
                      <a:pt x="498" y="156"/>
                    </a:lnTo>
                    <a:lnTo>
                      <a:pt x="528" y="156"/>
                    </a:lnTo>
                    <a:lnTo>
                      <a:pt x="558" y="150"/>
                    </a:lnTo>
                    <a:lnTo>
                      <a:pt x="588" y="144"/>
                    </a:lnTo>
                    <a:lnTo>
                      <a:pt x="618" y="138"/>
                    </a:lnTo>
                    <a:lnTo>
                      <a:pt x="642" y="126"/>
                    </a:lnTo>
                    <a:lnTo>
                      <a:pt x="672" y="120"/>
                    </a:lnTo>
                    <a:lnTo>
                      <a:pt x="696" y="108"/>
                    </a:lnTo>
                    <a:lnTo>
                      <a:pt x="720" y="96"/>
                    </a:lnTo>
                    <a:lnTo>
                      <a:pt x="738" y="84"/>
                    </a:lnTo>
                    <a:lnTo>
                      <a:pt x="750" y="72"/>
                    </a:lnTo>
                    <a:lnTo>
                      <a:pt x="642" y="0"/>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3" name="Freeform 9"/>
              <p:cNvSpPr>
                <a:spLocks/>
              </p:cNvSpPr>
              <p:nvPr/>
            </p:nvSpPr>
            <p:spPr bwMode="auto">
              <a:xfrm>
                <a:off x="3357" y="1269"/>
                <a:ext cx="702" cy="270"/>
              </a:xfrm>
              <a:custGeom>
                <a:avLst/>
                <a:gdLst>
                  <a:gd name="T0" fmla="*/ 654 w 702"/>
                  <a:gd name="T1" fmla="*/ 252 h 270"/>
                  <a:gd name="T2" fmla="*/ 642 w 702"/>
                  <a:gd name="T3" fmla="*/ 204 h 270"/>
                  <a:gd name="T4" fmla="*/ 606 w 702"/>
                  <a:gd name="T5" fmla="*/ 162 h 270"/>
                  <a:gd name="T6" fmla="*/ 552 w 702"/>
                  <a:gd name="T7" fmla="*/ 138 h 270"/>
                  <a:gd name="T8" fmla="*/ 492 w 702"/>
                  <a:gd name="T9" fmla="*/ 120 h 270"/>
                  <a:gd name="T10" fmla="*/ 420 w 702"/>
                  <a:gd name="T11" fmla="*/ 114 h 270"/>
                  <a:gd name="T12" fmla="*/ 354 w 702"/>
                  <a:gd name="T13" fmla="*/ 114 h 270"/>
                  <a:gd name="T14" fmla="*/ 294 w 702"/>
                  <a:gd name="T15" fmla="*/ 120 h 270"/>
                  <a:gd name="T16" fmla="*/ 252 w 702"/>
                  <a:gd name="T17" fmla="*/ 126 h 270"/>
                  <a:gd name="T18" fmla="*/ 222 w 702"/>
                  <a:gd name="T19" fmla="*/ 126 h 270"/>
                  <a:gd name="T20" fmla="*/ 174 w 702"/>
                  <a:gd name="T21" fmla="*/ 126 h 270"/>
                  <a:gd name="T22" fmla="*/ 126 w 702"/>
                  <a:gd name="T23" fmla="*/ 120 h 270"/>
                  <a:gd name="T24" fmla="*/ 84 w 702"/>
                  <a:gd name="T25" fmla="*/ 108 h 270"/>
                  <a:gd name="T26" fmla="*/ 48 w 702"/>
                  <a:gd name="T27" fmla="*/ 90 h 270"/>
                  <a:gd name="T28" fmla="*/ 24 w 702"/>
                  <a:gd name="T29" fmla="*/ 78 h 270"/>
                  <a:gd name="T30" fmla="*/ 6 w 702"/>
                  <a:gd name="T31" fmla="*/ 66 h 270"/>
                  <a:gd name="T32" fmla="*/ 24 w 702"/>
                  <a:gd name="T33" fmla="*/ 66 h 270"/>
                  <a:gd name="T34" fmla="*/ 78 w 702"/>
                  <a:gd name="T35" fmla="*/ 72 h 270"/>
                  <a:gd name="T36" fmla="*/ 162 w 702"/>
                  <a:gd name="T37" fmla="*/ 72 h 270"/>
                  <a:gd name="T38" fmla="*/ 240 w 702"/>
                  <a:gd name="T39" fmla="*/ 60 h 270"/>
                  <a:gd name="T40" fmla="*/ 318 w 702"/>
                  <a:gd name="T41" fmla="*/ 36 h 270"/>
                  <a:gd name="T42" fmla="*/ 396 w 702"/>
                  <a:gd name="T43" fmla="*/ 18 h 270"/>
                  <a:gd name="T44" fmla="*/ 474 w 702"/>
                  <a:gd name="T45" fmla="*/ 6 h 270"/>
                  <a:gd name="T46" fmla="*/ 552 w 702"/>
                  <a:gd name="T47" fmla="*/ 0 h 270"/>
                  <a:gd name="T48" fmla="*/ 618 w 702"/>
                  <a:gd name="T49" fmla="*/ 12 h 270"/>
                  <a:gd name="T50" fmla="*/ 636 w 702"/>
                  <a:gd name="T51" fmla="*/ 24 h 270"/>
                  <a:gd name="T52" fmla="*/ 666 w 702"/>
                  <a:gd name="T53" fmla="*/ 42 h 270"/>
                  <a:gd name="T54" fmla="*/ 690 w 702"/>
                  <a:gd name="T55" fmla="*/ 72 h 270"/>
                  <a:gd name="T56" fmla="*/ 696 w 702"/>
                  <a:gd name="T57" fmla="*/ 102 h 270"/>
                  <a:gd name="T58" fmla="*/ 702 w 702"/>
                  <a:gd name="T59" fmla="*/ 144 h 270"/>
                  <a:gd name="T60" fmla="*/ 702 w 702"/>
                  <a:gd name="T61" fmla="*/ 186 h 270"/>
                  <a:gd name="T62" fmla="*/ 690 w 702"/>
                  <a:gd name="T63" fmla="*/ 216 h 270"/>
                  <a:gd name="T64" fmla="*/ 672 w 702"/>
                  <a:gd name="T65" fmla="*/ 252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270"/>
                  <a:gd name="T101" fmla="*/ 702 w 702"/>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270">
                    <a:moveTo>
                      <a:pt x="654" y="270"/>
                    </a:moveTo>
                    <a:lnTo>
                      <a:pt x="654" y="252"/>
                    </a:lnTo>
                    <a:lnTo>
                      <a:pt x="654" y="234"/>
                    </a:lnTo>
                    <a:lnTo>
                      <a:pt x="642" y="204"/>
                    </a:lnTo>
                    <a:lnTo>
                      <a:pt x="630" y="186"/>
                    </a:lnTo>
                    <a:lnTo>
                      <a:pt x="606" y="162"/>
                    </a:lnTo>
                    <a:lnTo>
                      <a:pt x="582" y="150"/>
                    </a:lnTo>
                    <a:lnTo>
                      <a:pt x="552" y="138"/>
                    </a:lnTo>
                    <a:lnTo>
                      <a:pt x="522" y="126"/>
                    </a:lnTo>
                    <a:lnTo>
                      <a:pt x="492" y="120"/>
                    </a:lnTo>
                    <a:lnTo>
                      <a:pt x="456" y="114"/>
                    </a:lnTo>
                    <a:lnTo>
                      <a:pt x="420" y="114"/>
                    </a:lnTo>
                    <a:lnTo>
                      <a:pt x="390" y="114"/>
                    </a:lnTo>
                    <a:lnTo>
                      <a:pt x="354" y="114"/>
                    </a:lnTo>
                    <a:lnTo>
                      <a:pt x="324" y="120"/>
                    </a:lnTo>
                    <a:lnTo>
                      <a:pt x="294" y="120"/>
                    </a:lnTo>
                    <a:lnTo>
                      <a:pt x="270" y="126"/>
                    </a:lnTo>
                    <a:lnTo>
                      <a:pt x="252" y="126"/>
                    </a:lnTo>
                    <a:lnTo>
                      <a:pt x="240" y="126"/>
                    </a:lnTo>
                    <a:lnTo>
                      <a:pt x="222" y="126"/>
                    </a:lnTo>
                    <a:lnTo>
                      <a:pt x="198" y="126"/>
                    </a:lnTo>
                    <a:lnTo>
                      <a:pt x="174" y="126"/>
                    </a:lnTo>
                    <a:lnTo>
                      <a:pt x="150" y="120"/>
                    </a:lnTo>
                    <a:lnTo>
                      <a:pt x="126" y="120"/>
                    </a:lnTo>
                    <a:lnTo>
                      <a:pt x="102" y="114"/>
                    </a:lnTo>
                    <a:lnTo>
                      <a:pt x="84" y="108"/>
                    </a:lnTo>
                    <a:lnTo>
                      <a:pt x="66" y="102"/>
                    </a:lnTo>
                    <a:lnTo>
                      <a:pt x="48" y="90"/>
                    </a:lnTo>
                    <a:lnTo>
                      <a:pt x="36" y="84"/>
                    </a:lnTo>
                    <a:lnTo>
                      <a:pt x="24" y="78"/>
                    </a:lnTo>
                    <a:lnTo>
                      <a:pt x="12" y="72"/>
                    </a:lnTo>
                    <a:lnTo>
                      <a:pt x="6" y="66"/>
                    </a:lnTo>
                    <a:lnTo>
                      <a:pt x="0" y="60"/>
                    </a:lnTo>
                    <a:lnTo>
                      <a:pt x="24" y="66"/>
                    </a:lnTo>
                    <a:lnTo>
                      <a:pt x="42" y="72"/>
                    </a:lnTo>
                    <a:lnTo>
                      <a:pt x="78" y="72"/>
                    </a:lnTo>
                    <a:lnTo>
                      <a:pt x="120" y="72"/>
                    </a:lnTo>
                    <a:lnTo>
                      <a:pt x="162" y="72"/>
                    </a:lnTo>
                    <a:lnTo>
                      <a:pt x="198" y="66"/>
                    </a:lnTo>
                    <a:lnTo>
                      <a:pt x="240" y="60"/>
                    </a:lnTo>
                    <a:lnTo>
                      <a:pt x="282" y="48"/>
                    </a:lnTo>
                    <a:lnTo>
                      <a:pt x="318" y="36"/>
                    </a:lnTo>
                    <a:lnTo>
                      <a:pt x="360" y="30"/>
                    </a:lnTo>
                    <a:lnTo>
                      <a:pt x="396" y="18"/>
                    </a:lnTo>
                    <a:lnTo>
                      <a:pt x="438" y="12"/>
                    </a:lnTo>
                    <a:lnTo>
                      <a:pt x="474" y="6"/>
                    </a:lnTo>
                    <a:lnTo>
                      <a:pt x="510" y="0"/>
                    </a:lnTo>
                    <a:lnTo>
                      <a:pt x="552" y="0"/>
                    </a:lnTo>
                    <a:lnTo>
                      <a:pt x="582" y="6"/>
                    </a:lnTo>
                    <a:lnTo>
                      <a:pt x="618" y="12"/>
                    </a:lnTo>
                    <a:lnTo>
                      <a:pt x="630" y="18"/>
                    </a:lnTo>
                    <a:lnTo>
                      <a:pt x="636" y="24"/>
                    </a:lnTo>
                    <a:lnTo>
                      <a:pt x="654" y="30"/>
                    </a:lnTo>
                    <a:lnTo>
                      <a:pt x="666" y="42"/>
                    </a:lnTo>
                    <a:lnTo>
                      <a:pt x="678" y="54"/>
                    </a:lnTo>
                    <a:lnTo>
                      <a:pt x="690" y="72"/>
                    </a:lnTo>
                    <a:lnTo>
                      <a:pt x="696" y="90"/>
                    </a:lnTo>
                    <a:lnTo>
                      <a:pt x="696" y="102"/>
                    </a:lnTo>
                    <a:lnTo>
                      <a:pt x="702" y="126"/>
                    </a:lnTo>
                    <a:lnTo>
                      <a:pt x="702" y="144"/>
                    </a:lnTo>
                    <a:lnTo>
                      <a:pt x="702" y="162"/>
                    </a:lnTo>
                    <a:lnTo>
                      <a:pt x="702" y="186"/>
                    </a:lnTo>
                    <a:lnTo>
                      <a:pt x="696" y="204"/>
                    </a:lnTo>
                    <a:lnTo>
                      <a:pt x="690" y="216"/>
                    </a:lnTo>
                    <a:lnTo>
                      <a:pt x="678" y="234"/>
                    </a:lnTo>
                    <a:lnTo>
                      <a:pt x="672" y="252"/>
                    </a:lnTo>
                    <a:lnTo>
                      <a:pt x="654" y="270"/>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4" name="Freeform 10"/>
              <p:cNvSpPr>
                <a:spLocks/>
              </p:cNvSpPr>
              <p:nvPr/>
            </p:nvSpPr>
            <p:spPr bwMode="auto">
              <a:xfrm>
                <a:off x="2907" y="1347"/>
                <a:ext cx="510" cy="102"/>
              </a:xfrm>
              <a:custGeom>
                <a:avLst/>
                <a:gdLst>
                  <a:gd name="T0" fmla="*/ 510 w 510"/>
                  <a:gd name="T1" fmla="*/ 42 h 102"/>
                  <a:gd name="T2" fmla="*/ 492 w 510"/>
                  <a:gd name="T3" fmla="*/ 48 h 102"/>
                  <a:gd name="T4" fmla="*/ 480 w 510"/>
                  <a:gd name="T5" fmla="*/ 60 h 102"/>
                  <a:gd name="T6" fmla="*/ 450 w 510"/>
                  <a:gd name="T7" fmla="*/ 72 h 102"/>
                  <a:gd name="T8" fmla="*/ 414 w 510"/>
                  <a:gd name="T9" fmla="*/ 84 h 102"/>
                  <a:gd name="T10" fmla="*/ 378 w 510"/>
                  <a:gd name="T11" fmla="*/ 90 h 102"/>
                  <a:gd name="T12" fmla="*/ 342 w 510"/>
                  <a:gd name="T13" fmla="*/ 96 h 102"/>
                  <a:gd name="T14" fmla="*/ 300 w 510"/>
                  <a:gd name="T15" fmla="*/ 102 h 102"/>
                  <a:gd name="T16" fmla="*/ 264 w 510"/>
                  <a:gd name="T17" fmla="*/ 102 h 102"/>
                  <a:gd name="T18" fmla="*/ 228 w 510"/>
                  <a:gd name="T19" fmla="*/ 102 h 102"/>
                  <a:gd name="T20" fmla="*/ 186 w 510"/>
                  <a:gd name="T21" fmla="*/ 96 h 102"/>
                  <a:gd name="T22" fmla="*/ 150 w 510"/>
                  <a:gd name="T23" fmla="*/ 90 h 102"/>
                  <a:gd name="T24" fmla="*/ 120 w 510"/>
                  <a:gd name="T25" fmla="*/ 84 h 102"/>
                  <a:gd name="T26" fmla="*/ 84 w 510"/>
                  <a:gd name="T27" fmla="*/ 72 h 102"/>
                  <a:gd name="T28" fmla="*/ 60 w 510"/>
                  <a:gd name="T29" fmla="*/ 60 h 102"/>
                  <a:gd name="T30" fmla="*/ 36 w 510"/>
                  <a:gd name="T31" fmla="*/ 42 h 102"/>
                  <a:gd name="T32" fmla="*/ 12 w 510"/>
                  <a:gd name="T33" fmla="*/ 24 h 102"/>
                  <a:gd name="T34" fmla="*/ 0 w 510"/>
                  <a:gd name="T35" fmla="*/ 0 h 102"/>
                  <a:gd name="T36" fmla="*/ 6 w 510"/>
                  <a:gd name="T37" fmla="*/ 12 h 102"/>
                  <a:gd name="T38" fmla="*/ 18 w 510"/>
                  <a:gd name="T39" fmla="*/ 18 h 102"/>
                  <a:gd name="T40" fmla="*/ 42 w 510"/>
                  <a:gd name="T41" fmla="*/ 30 h 102"/>
                  <a:gd name="T42" fmla="*/ 72 w 510"/>
                  <a:gd name="T43" fmla="*/ 42 h 102"/>
                  <a:gd name="T44" fmla="*/ 102 w 510"/>
                  <a:gd name="T45" fmla="*/ 48 h 102"/>
                  <a:gd name="T46" fmla="*/ 132 w 510"/>
                  <a:gd name="T47" fmla="*/ 54 h 102"/>
                  <a:gd name="T48" fmla="*/ 168 w 510"/>
                  <a:gd name="T49" fmla="*/ 60 h 102"/>
                  <a:gd name="T50" fmla="*/ 204 w 510"/>
                  <a:gd name="T51" fmla="*/ 60 h 102"/>
                  <a:gd name="T52" fmla="*/ 240 w 510"/>
                  <a:gd name="T53" fmla="*/ 60 h 102"/>
                  <a:gd name="T54" fmla="*/ 276 w 510"/>
                  <a:gd name="T55" fmla="*/ 60 h 102"/>
                  <a:gd name="T56" fmla="*/ 312 w 510"/>
                  <a:gd name="T57" fmla="*/ 54 h 102"/>
                  <a:gd name="T58" fmla="*/ 348 w 510"/>
                  <a:gd name="T59" fmla="*/ 54 h 102"/>
                  <a:gd name="T60" fmla="*/ 384 w 510"/>
                  <a:gd name="T61" fmla="*/ 48 h 102"/>
                  <a:gd name="T62" fmla="*/ 420 w 510"/>
                  <a:gd name="T63" fmla="*/ 48 h 102"/>
                  <a:gd name="T64" fmla="*/ 450 w 510"/>
                  <a:gd name="T65" fmla="*/ 42 h 102"/>
                  <a:gd name="T66" fmla="*/ 480 w 510"/>
                  <a:gd name="T67" fmla="*/ 42 h 102"/>
                  <a:gd name="T68" fmla="*/ 510 w 510"/>
                  <a:gd name="T69" fmla="*/ 42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102"/>
                  <a:gd name="T107" fmla="*/ 510 w 510"/>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102">
                    <a:moveTo>
                      <a:pt x="510" y="42"/>
                    </a:moveTo>
                    <a:lnTo>
                      <a:pt x="492" y="48"/>
                    </a:lnTo>
                    <a:lnTo>
                      <a:pt x="480" y="60"/>
                    </a:lnTo>
                    <a:lnTo>
                      <a:pt x="450" y="72"/>
                    </a:lnTo>
                    <a:lnTo>
                      <a:pt x="414" y="84"/>
                    </a:lnTo>
                    <a:lnTo>
                      <a:pt x="378" y="90"/>
                    </a:lnTo>
                    <a:lnTo>
                      <a:pt x="342" y="96"/>
                    </a:lnTo>
                    <a:lnTo>
                      <a:pt x="300" y="102"/>
                    </a:lnTo>
                    <a:lnTo>
                      <a:pt x="264" y="102"/>
                    </a:lnTo>
                    <a:lnTo>
                      <a:pt x="228" y="102"/>
                    </a:lnTo>
                    <a:lnTo>
                      <a:pt x="186" y="96"/>
                    </a:lnTo>
                    <a:lnTo>
                      <a:pt x="150" y="90"/>
                    </a:lnTo>
                    <a:lnTo>
                      <a:pt x="120" y="84"/>
                    </a:lnTo>
                    <a:lnTo>
                      <a:pt x="84" y="72"/>
                    </a:lnTo>
                    <a:lnTo>
                      <a:pt x="60" y="60"/>
                    </a:lnTo>
                    <a:lnTo>
                      <a:pt x="36" y="42"/>
                    </a:lnTo>
                    <a:lnTo>
                      <a:pt x="12" y="24"/>
                    </a:lnTo>
                    <a:lnTo>
                      <a:pt x="0" y="0"/>
                    </a:lnTo>
                    <a:lnTo>
                      <a:pt x="6" y="12"/>
                    </a:lnTo>
                    <a:lnTo>
                      <a:pt x="18" y="18"/>
                    </a:lnTo>
                    <a:lnTo>
                      <a:pt x="42" y="30"/>
                    </a:lnTo>
                    <a:lnTo>
                      <a:pt x="72" y="42"/>
                    </a:lnTo>
                    <a:lnTo>
                      <a:pt x="102" y="48"/>
                    </a:lnTo>
                    <a:lnTo>
                      <a:pt x="132" y="54"/>
                    </a:lnTo>
                    <a:lnTo>
                      <a:pt x="168" y="60"/>
                    </a:lnTo>
                    <a:lnTo>
                      <a:pt x="204" y="60"/>
                    </a:lnTo>
                    <a:lnTo>
                      <a:pt x="240" y="60"/>
                    </a:lnTo>
                    <a:lnTo>
                      <a:pt x="276" y="60"/>
                    </a:lnTo>
                    <a:lnTo>
                      <a:pt x="312" y="54"/>
                    </a:lnTo>
                    <a:lnTo>
                      <a:pt x="348" y="54"/>
                    </a:lnTo>
                    <a:lnTo>
                      <a:pt x="384" y="48"/>
                    </a:lnTo>
                    <a:lnTo>
                      <a:pt x="420" y="48"/>
                    </a:lnTo>
                    <a:lnTo>
                      <a:pt x="450" y="42"/>
                    </a:lnTo>
                    <a:lnTo>
                      <a:pt x="480" y="42"/>
                    </a:lnTo>
                    <a:lnTo>
                      <a:pt x="510" y="42"/>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5" name="Freeform 11"/>
              <p:cNvSpPr>
                <a:spLocks/>
              </p:cNvSpPr>
              <p:nvPr/>
            </p:nvSpPr>
            <p:spPr bwMode="auto">
              <a:xfrm>
                <a:off x="3027" y="1089"/>
                <a:ext cx="420" cy="132"/>
              </a:xfrm>
              <a:custGeom>
                <a:avLst/>
                <a:gdLst>
                  <a:gd name="T0" fmla="*/ 0 w 420"/>
                  <a:gd name="T1" fmla="*/ 0 h 132"/>
                  <a:gd name="T2" fmla="*/ 12 w 420"/>
                  <a:gd name="T3" fmla="*/ 6 h 132"/>
                  <a:gd name="T4" fmla="*/ 18 w 420"/>
                  <a:gd name="T5" fmla="*/ 12 h 132"/>
                  <a:gd name="T6" fmla="*/ 36 w 420"/>
                  <a:gd name="T7" fmla="*/ 18 h 132"/>
                  <a:gd name="T8" fmla="*/ 54 w 420"/>
                  <a:gd name="T9" fmla="*/ 24 h 132"/>
                  <a:gd name="T10" fmla="*/ 72 w 420"/>
                  <a:gd name="T11" fmla="*/ 30 h 132"/>
                  <a:gd name="T12" fmla="*/ 90 w 420"/>
                  <a:gd name="T13" fmla="*/ 36 h 132"/>
                  <a:gd name="T14" fmla="*/ 108 w 420"/>
                  <a:gd name="T15" fmla="*/ 36 h 132"/>
                  <a:gd name="T16" fmla="*/ 120 w 420"/>
                  <a:gd name="T17" fmla="*/ 48 h 132"/>
                  <a:gd name="T18" fmla="*/ 138 w 420"/>
                  <a:gd name="T19" fmla="*/ 54 h 132"/>
                  <a:gd name="T20" fmla="*/ 156 w 420"/>
                  <a:gd name="T21" fmla="*/ 60 h 132"/>
                  <a:gd name="T22" fmla="*/ 168 w 420"/>
                  <a:gd name="T23" fmla="*/ 66 h 132"/>
                  <a:gd name="T24" fmla="*/ 186 w 420"/>
                  <a:gd name="T25" fmla="*/ 72 h 132"/>
                  <a:gd name="T26" fmla="*/ 198 w 420"/>
                  <a:gd name="T27" fmla="*/ 84 h 132"/>
                  <a:gd name="T28" fmla="*/ 216 w 420"/>
                  <a:gd name="T29" fmla="*/ 96 h 132"/>
                  <a:gd name="T30" fmla="*/ 228 w 420"/>
                  <a:gd name="T31" fmla="*/ 102 h 132"/>
                  <a:gd name="T32" fmla="*/ 246 w 420"/>
                  <a:gd name="T33" fmla="*/ 120 h 132"/>
                  <a:gd name="T34" fmla="*/ 264 w 420"/>
                  <a:gd name="T35" fmla="*/ 132 h 132"/>
                  <a:gd name="T36" fmla="*/ 270 w 420"/>
                  <a:gd name="T37" fmla="*/ 126 h 132"/>
                  <a:gd name="T38" fmla="*/ 276 w 420"/>
                  <a:gd name="T39" fmla="*/ 120 h 132"/>
                  <a:gd name="T40" fmla="*/ 282 w 420"/>
                  <a:gd name="T41" fmla="*/ 114 h 132"/>
                  <a:gd name="T42" fmla="*/ 294 w 420"/>
                  <a:gd name="T43" fmla="*/ 108 h 132"/>
                  <a:gd name="T44" fmla="*/ 300 w 420"/>
                  <a:gd name="T45" fmla="*/ 102 h 132"/>
                  <a:gd name="T46" fmla="*/ 312 w 420"/>
                  <a:gd name="T47" fmla="*/ 96 h 132"/>
                  <a:gd name="T48" fmla="*/ 324 w 420"/>
                  <a:gd name="T49" fmla="*/ 90 h 132"/>
                  <a:gd name="T50" fmla="*/ 336 w 420"/>
                  <a:gd name="T51" fmla="*/ 84 h 132"/>
                  <a:gd name="T52" fmla="*/ 348 w 420"/>
                  <a:gd name="T53" fmla="*/ 78 h 132"/>
                  <a:gd name="T54" fmla="*/ 360 w 420"/>
                  <a:gd name="T55" fmla="*/ 72 h 132"/>
                  <a:gd name="T56" fmla="*/ 366 w 420"/>
                  <a:gd name="T57" fmla="*/ 66 h 132"/>
                  <a:gd name="T58" fmla="*/ 378 w 420"/>
                  <a:gd name="T59" fmla="*/ 66 h 132"/>
                  <a:gd name="T60" fmla="*/ 390 w 420"/>
                  <a:gd name="T61" fmla="*/ 66 h 132"/>
                  <a:gd name="T62" fmla="*/ 402 w 420"/>
                  <a:gd name="T63" fmla="*/ 60 h 132"/>
                  <a:gd name="T64" fmla="*/ 414 w 420"/>
                  <a:gd name="T65" fmla="*/ 60 h 132"/>
                  <a:gd name="T66" fmla="*/ 420 w 420"/>
                  <a:gd name="T67" fmla="*/ 60 h 132"/>
                  <a:gd name="T68" fmla="*/ 408 w 420"/>
                  <a:gd name="T69" fmla="*/ 60 h 132"/>
                  <a:gd name="T70" fmla="*/ 396 w 420"/>
                  <a:gd name="T71" fmla="*/ 60 h 132"/>
                  <a:gd name="T72" fmla="*/ 366 w 420"/>
                  <a:gd name="T73" fmla="*/ 60 h 132"/>
                  <a:gd name="T74" fmla="*/ 336 w 420"/>
                  <a:gd name="T75" fmla="*/ 60 h 132"/>
                  <a:gd name="T76" fmla="*/ 312 w 420"/>
                  <a:gd name="T77" fmla="*/ 60 h 132"/>
                  <a:gd name="T78" fmla="*/ 282 w 420"/>
                  <a:gd name="T79" fmla="*/ 54 h 132"/>
                  <a:gd name="T80" fmla="*/ 258 w 420"/>
                  <a:gd name="T81" fmla="*/ 54 h 132"/>
                  <a:gd name="T82" fmla="*/ 234 w 420"/>
                  <a:gd name="T83" fmla="*/ 54 h 132"/>
                  <a:gd name="T84" fmla="*/ 204 w 420"/>
                  <a:gd name="T85" fmla="*/ 48 h 132"/>
                  <a:gd name="T86" fmla="*/ 180 w 420"/>
                  <a:gd name="T87" fmla="*/ 48 h 132"/>
                  <a:gd name="T88" fmla="*/ 156 w 420"/>
                  <a:gd name="T89" fmla="*/ 42 h 132"/>
                  <a:gd name="T90" fmla="*/ 126 w 420"/>
                  <a:gd name="T91" fmla="*/ 36 h 132"/>
                  <a:gd name="T92" fmla="*/ 102 w 420"/>
                  <a:gd name="T93" fmla="*/ 30 h 132"/>
                  <a:gd name="T94" fmla="*/ 78 w 420"/>
                  <a:gd name="T95" fmla="*/ 24 h 132"/>
                  <a:gd name="T96" fmla="*/ 54 w 420"/>
                  <a:gd name="T97" fmla="*/ 18 h 132"/>
                  <a:gd name="T98" fmla="*/ 30 w 420"/>
                  <a:gd name="T99" fmla="*/ 12 h 132"/>
                  <a:gd name="T100" fmla="*/ 0 w 420"/>
                  <a:gd name="T101" fmla="*/ 0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0"/>
                  <a:gd name="T154" fmla="*/ 0 h 132"/>
                  <a:gd name="T155" fmla="*/ 420 w 420"/>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0" h="132">
                    <a:moveTo>
                      <a:pt x="0" y="0"/>
                    </a:moveTo>
                    <a:lnTo>
                      <a:pt x="12" y="6"/>
                    </a:lnTo>
                    <a:lnTo>
                      <a:pt x="18" y="12"/>
                    </a:lnTo>
                    <a:lnTo>
                      <a:pt x="36" y="18"/>
                    </a:lnTo>
                    <a:lnTo>
                      <a:pt x="54" y="24"/>
                    </a:lnTo>
                    <a:lnTo>
                      <a:pt x="72" y="30"/>
                    </a:lnTo>
                    <a:lnTo>
                      <a:pt x="90" y="36"/>
                    </a:lnTo>
                    <a:lnTo>
                      <a:pt x="108" y="36"/>
                    </a:lnTo>
                    <a:lnTo>
                      <a:pt x="120" y="48"/>
                    </a:lnTo>
                    <a:lnTo>
                      <a:pt x="138" y="54"/>
                    </a:lnTo>
                    <a:lnTo>
                      <a:pt x="156" y="60"/>
                    </a:lnTo>
                    <a:lnTo>
                      <a:pt x="168" y="66"/>
                    </a:lnTo>
                    <a:lnTo>
                      <a:pt x="186" y="72"/>
                    </a:lnTo>
                    <a:lnTo>
                      <a:pt x="198" y="84"/>
                    </a:lnTo>
                    <a:lnTo>
                      <a:pt x="216" y="96"/>
                    </a:lnTo>
                    <a:lnTo>
                      <a:pt x="228" y="102"/>
                    </a:lnTo>
                    <a:lnTo>
                      <a:pt x="246" y="120"/>
                    </a:lnTo>
                    <a:lnTo>
                      <a:pt x="264" y="132"/>
                    </a:lnTo>
                    <a:lnTo>
                      <a:pt x="270" y="126"/>
                    </a:lnTo>
                    <a:lnTo>
                      <a:pt x="276" y="120"/>
                    </a:lnTo>
                    <a:lnTo>
                      <a:pt x="282" y="114"/>
                    </a:lnTo>
                    <a:lnTo>
                      <a:pt x="294" y="108"/>
                    </a:lnTo>
                    <a:lnTo>
                      <a:pt x="300" y="102"/>
                    </a:lnTo>
                    <a:lnTo>
                      <a:pt x="312" y="96"/>
                    </a:lnTo>
                    <a:lnTo>
                      <a:pt x="324" y="90"/>
                    </a:lnTo>
                    <a:lnTo>
                      <a:pt x="336" y="84"/>
                    </a:lnTo>
                    <a:lnTo>
                      <a:pt x="348" y="78"/>
                    </a:lnTo>
                    <a:lnTo>
                      <a:pt x="360" y="72"/>
                    </a:lnTo>
                    <a:lnTo>
                      <a:pt x="366" y="66"/>
                    </a:lnTo>
                    <a:lnTo>
                      <a:pt x="378" y="66"/>
                    </a:lnTo>
                    <a:lnTo>
                      <a:pt x="390" y="66"/>
                    </a:lnTo>
                    <a:lnTo>
                      <a:pt x="402" y="60"/>
                    </a:lnTo>
                    <a:lnTo>
                      <a:pt x="414" y="60"/>
                    </a:lnTo>
                    <a:lnTo>
                      <a:pt x="420" y="60"/>
                    </a:lnTo>
                    <a:lnTo>
                      <a:pt x="408" y="60"/>
                    </a:lnTo>
                    <a:lnTo>
                      <a:pt x="396" y="60"/>
                    </a:lnTo>
                    <a:lnTo>
                      <a:pt x="366" y="60"/>
                    </a:lnTo>
                    <a:lnTo>
                      <a:pt x="336" y="60"/>
                    </a:lnTo>
                    <a:lnTo>
                      <a:pt x="312" y="60"/>
                    </a:lnTo>
                    <a:lnTo>
                      <a:pt x="282" y="54"/>
                    </a:lnTo>
                    <a:lnTo>
                      <a:pt x="258" y="54"/>
                    </a:lnTo>
                    <a:lnTo>
                      <a:pt x="234" y="54"/>
                    </a:lnTo>
                    <a:lnTo>
                      <a:pt x="204" y="48"/>
                    </a:lnTo>
                    <a:lnTo>
                      <a:pt x="180" y="48"/>
                    </a:lnTo>
                    <a:lnTo>
                      <a:pt x="156" y="42"/>
                    </a:lnTo>
                    <a:lnTo>
                      <a:pt x="126" y="36"/>
                    </a:lnTo>
                    <a:lnTo>
                      <a:pt x="102" y="30"/>
                    </a:lnTo>
                    <a:lnTo>
                      <a:pt x="78" y="24"/>
                    </a:lnTo>
                    <a:lnTo>
                      <a:pt x="54" y="18"/>
                    </a:lnTo>
                    <a:lnTo>
                      <a:pt x="30" y="12"/>
                    </a:lnTo>
                    <a:lnTo>
                      <a:pt x="0" y="0"/>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6" name="Freeform 12"/>
              <p:cNvSpPr>
                <a:spLocks/>
              </p:cNvSpPr>
              <p:nvPr/>
            </p:nvSpPr>
            <p:spPr bwMode="auto">
              <a:xfrm>
                <a:off x="2145" y="1191"/>
                <a:ext cx="840" cy="132"/>
              </a:xfrm>
              <a:custGeom>
                <a:avLst/>
                <a:gdLst>
                  <a:gd name="T0" fmla="*/ 840 w 840"/>
                  <a:gd name="T1" fmla="*/ 60 h 132"/>
                  <a:gd name="T2" fmla="*/ 822 w 840"/>
                  <a:gd name="T3" fmla="*/ 66 h 132"/>
                  <a:gd name="T4" fmla="*/ 798 w 840"/>
                  <a:gd name="T5" fmla="*/ 72 h 132"/>
                  <a:gd name="T6" fmla="*/ 768 w 840"/>
                  <a:gd name="T7" fmla="*/ 84 h 132"/>
                  <a:gd name="T8" fmla="*/ 732 w 840"/>
                  <a:gd name="T9" fmla="*/ 96 h 132"/>
                  <a:gd name="T10" fmla="*/ 696 w 840"/>
                  <a:gd name="T11" fmla="*/ 102 h 132"/>
                  <a:gd name="T12" fmla="*/ 666 w 840"/>
                  <a:gd name="T13" fmla="*/ 114 h 132"/>
                  <a:gd name="T14" fmla="*/ 636 w 840"/>
                  <a:gd name="T15" fmla="*/ 120 h 132"/>
                  <a:gd name="T16" fmla="*/ 600 w 840"/>
                  <a:gd name="T17" fmla="*/ 126 h 132"/>
                  <a:gd name="T18" fmla="*/ 570 w 840"/>
                  <a:gd name="T19" fmla="*/ 132 h 132"/>
                  <a:gd name="T20" fmla="*/ 540 w 840"/>
                  <a:gd name="T21" fmla="*/ 132 h 132"/>
                  <a:gd name="T22" fmla="*/ 504 w 840"/>
                  <a:gd name="T23" fmla="*/ 132 h 132"/>
                  <a:gd name="T24" fmla="*/ 474 w 840"/>
                  <a:gd name="T25" fmla="*/ 132 h 132"/>
                  <a:gd name="T26" fmla="*/ 438 w 840"/>
                  <a:gd name="T27" fmla="*/ 126 h 132"/>
                  <a:gd name="T28" fmla="*/ 408 w 840"/>
                  <a:gd name="T29" fmla="*/ 120 h 132"/>
                  <a:gd name="T30" fmla="*/ 372 w 840"/>
                  <a:gd name="T31" fmla="*/ 114 h 132"/>
                  <a:gd name="T32" fmla="*/ 336 w 840"/>
                  <a:gd name="T33" fmla="*/ 102 h 132"/>
                  <a:gd name="T34" fmla="*/ 300 w 840"/>
                  <a:gd name="T35" fmla="*/ 84 h 132"/>
                  <a:gd name="T36" fmla="*/ 294 w 840"/>
                  <a:gd name="T37" fmla="*/ 78 h 132"/>
                  <a:gd name="T38" fmla="*/ 282 w 840"/>
                  <a:gd name="T39" fmla="*/ 78 h 132"/>
                  <a:gd name="T40" fmla="*/ 258 w 840"/>
                  <a:gd name="T41" fmla="*/ 72 h 132"/>
                  <a:gd name="T42" fmla="*/ 228 w 840"/>
                  <a:gd name="T43" fmla="*/ 66 h 132"/>
                  <a:gd name="T44" fmla="*/ 204 w 840"/>
                  <a:gd name="T45" fmla="*/ 60 h 132"/>
                  <a:gd name="T46" fmla="*/ 174 w 840"/>
                  <a:gd name="T47" fmla="*/ 60 h 132"/>
                  <a:gd name="T48" fmla="*/ 150 w 840"/>
                  <a:gd name="T49" fmla="*/ 60 h 132"/>
                  <a:gd name="T50" fmla="*/ 120 w 840"/>
                  <a:gd name="T51" fmla="*/ 60 h 132"/>
                  <a:gd name="T52" fmla="*/ 96 w 840"/>
                  <a:gd name="T53" fmla="*/ 54 h 132"/>
                  <a:gd name="T54" fmla="*/ 72 w 840"/>
                  <a:gd name="T55" fmla="*/ 54 h 132"/>
                  <a:gd name="T56" fmla="*/ 48 w 840"/>
                  <a:gd name="T57" fmla="*/ 54 h 132"/>
                  <a:gd name="T58" fmla="*/ 30 w 840"/>
                  <a:gd name="T59" fmla="*/ 54 h 132"/>
                  <a:gd name="T60" fmla="*/ 18 w 840"/>
                  <a:gd name="T61" fmla="*/ 54 h 132"/>
                  <a:gd name="T62" fmla="*/ 6 w 840"/>
                  <a:gd name="T63" fmla="*/ 54 h 132"/>
                  <a:gd name="T64" fmla="*/ 0 w 840"/>
                  <a:gd name="T65" fmla="*/ 54 h 132"/>
                  <a:gd name="T66" fmla="*/ 6 w 840"/>
                  <a:gd name="T67" fmla="*/ 48 h 132"/>
                  <a:gd name="T68" fmla="*/ 30 w 840"/>
                  <a:gd name="T69" fmla="*/ 36 h 132"/>
                  <a:gd name="T70" fmla="*/ 54 w 840"/>
                  <a:gd name="T71" fmla="*/ 30 h 132"/>
                  <a:gd name="T72" fmla="*/ 108 w 840"/>
                  <a:gd name="T73" fmla="*/ 18 h 132"/>
                  <a:gd name="T74" fmla="*/ 162 w 840"/>
                  <a:gd name="T75" fmla="*/ 6 h 132"/>
                  <a:gd name="T76" fmla="*/ 210 w 840"/>
                  <a:gd name="T77" fmla="*/ 0 h 132"/>
                  <a:gd name="T78" fmla="*/ 258 w 840"/>
                  <a:gd name="T79" fmla="*/ 0 h 132"/>
                  <a:gd name="T80" fmla="*/ 306 w 840"/>
                  <a:gd name="T81" fmla="*/ 6 h 132"/>
                  <a:gd name="T82" fmla="*/ 360 w 840"/>
                  <a:gd name="T83" fmla="*/ 6 h 132"/>
                  <a:gd name="T84" fmla="*/ 408 w 840"/>
                  <a:gd name="T85" fmla="*/ 12 h 132"/>
                  <a:gd name="T86" fmla="*/ 456 w 840"/>
                  <a:gd name="T87" fmla="*/ 24 h 132"/>
                  <a:gd name="T88" fmla="*/ 510 w 840"/>
                  <a:gd name="T89" fmla="*/ 30 h 132"/>
                  <a:gd name="T90" fmla="*/ 558 w 840"/>
                  <a:gd name="T91" fmla="*/ 36 h 132"/>
                  <a:gd name="T92" fmla="*/ 612 w 840"/>
                  <a:gd name="T93" fmla="*/ 48 h 132"/>
                  <a:gd name="T94" fmla="*/ 660 w 840"/>
                  <a:gd name="T95" fmla="*/ 54 h 132"/>
                  <a:gd name="T96" fmla="*/ 768 w 840"/>
                  <a:gd name="T97" fmla="*/ 60 h 132"/>
                  <a:gd name="T98" fmla="*/ 822 w 840"/>
                  <a:gd name="T99" fmla="*/ 60 h 132"/>
                  <a:gd name="T100" fmla="*/ 840 w 840"/>
                  <a:gd name="T101" fmla="*/ 60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0"/>
                  <a:gd name="T154" fmla="*/ 0 h 132"/>
                  <a:gd name="T155" fmla="*/ 840 w 840"/>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0" h="132">
                    <a:moveTo>
                      <a:pt x="840" y="60"/>
                    </a:moveTo>
                    <a:lnTo>
                      <a:pt x="822" y="66"/>
                    </a:lnTo>
                    <a:lnTo>
                      <a:pt x="798" y="72"/>
                    </a:lnTo>
                    <a:lnTo>
                      <a:pt x="768" y="84"/>
                    </a:lnTo>
                    <a:lnTo>
                      <a:pt x="732" y="96"/>
                    </a:lnTo>
                    <a:lnTo>
                      <a:pt x="696" y="102"/>
                    </a:lnTo>
                    <a:lnTo>
                      <a:pt x="666" y="114"/>
                    </a:lnTo>
                    <a:lnTo>
                      <a:pt x="636" y="120"/>
                    </a:lnTo>
                    <a:lnTo>
                      <a:pt x="600" y="126"/>
                    </a:lnTo>
                    <a:lnTo>
                      <a:pt x="570" y="132"/>
                    </a:lnTo>
                    <a:lnTo>
                      <a:pt x="540" y="132"/>
                    </a:lnTo>
                    <a:lnTo>
                      <a:pt x="504" y="132"/>
                    </a:lnTo>
                    <a:lnTo>
                      <a:pt x="474" y="132"/>
                    </a:lnTo>
                    <a:lnTo>
                      <a:pt x="438" y="126"/>
                    </a:lnTo>
                    <a:lnTo>
                      <a:pt x="408" y="120"/>
                    </a:lnTo>
                    <a:lnTo>
                      <a:pt x="372" y="114"/>
                    </a:lnTo>
                    <a:lnTo>
                      <a:pt x="336" y="102"/>
                    </a:lnTo>
                    <a:lnTo>
                      <a:pt x="300" y="84"/>
                    </a:lnTo>
                    <a:lnTo>
                      <a:pt x="294" y="78"/>
                    </a:lnTo>
                    <a:lnTo>
                      <a:pt x="282" y="78"/>
                    </a:lnTo>
                    <a:lnTo>
                      <a:pt x="258" y="72"/>
                    </a:lnTo>
                    <a:lnTo>
                      <a:pt x="228" y="66"/>
                    </a:lnTo>
                    <a:lnTo>
                      <a:pt x="204" y="60"/>
                    </a:lnTo>
                    <a:lnTo>
                      <a:pt x="174" y="60"/>
                    </a:lnTo>
                    <a:lnTo>
                      <a:pt x="150" y="60"/>
                    </a:lnTo>
                    <a:lnTo>
                      <a:pt x="120" y="60"/>
                    </a:lnTo>
                    <a:lnTo>
                      <a:pt x="96" y="54"/>
                    </a:lnTo>
                    <a:lnTo>
                      <a:pt x="72" y="54"/>
                    </a:lnTo>
                    <a:lnTo>
                      <a:pt x="48" y="54"/>
                    </a:lnTo>
                    <a:lnTo>
                      <a:pt x="30" y="54"/>
                    </a:lnTo>
                    <a:lnTo>
                      <a:pt x="18" y="54"/>
                    </a:lnTo>
                    <a:lnTo>
                      <a:pt x="6" y="54"/>
                    </a:lnTo>
                    <a:lnTo>
                      <a:pt x="0" y="54"/>
                    </a:lnTo>
                    <a:lnTo>
                      <a:pt x="6" y="48"/>
                    </a:lnTo>
                    <a:lnTo>
                      <a:pt x="30" y="36"/>
                    </a:lnTo>
                    <a:lnTo>
                      <a:pt x="54" y="30"/>
                    </a:lnTo>
                    <a:lnTo>
                      <a:pt x="108" y="18"/>
                    </a:lnTo>
                    <a:lnTo>
                      <a:pt x="162" y="6"/>
                    </a:lnTo>
                    <a:lnTo>
                      <a:pt x="210" y="0"/>
                    </a:lnTo>
                    <a:lnTo>
                      <a:pt x="258" y="0"/>
                    </a:lnTo>
                    <a:lnTo>
                      <a:pt x="306" y="6"/>
                    </a:lnTo>
                    <a:lnTo>
                      <a:pt x="360" y="6"/>
                    </a:lnTo>
                    <a:lnTo>
                      <a:pt x="408" y="12"/>
                    </a:lnTo>
                    <a:lnTo>
                      <a:pt x="456" y="24"/>
                    </a:lnTo>
                    <a:lnTo>
                      <a:pt x="510" y="30"/>
                    </a:lnTo>
                    <a:lnTo>
                      <a:pt x="558" y="36"/>
                    </a:lnTo>
                    <a:lnTo>
                      <a:pt x="612" y="48"/>
                    </a:lnTo>
                    <a:lnTo>
                      <a:pt x="660" y="54"/>
                    </a:lnTo>
                    <a:lnTo>
                      <a:pt x="768" y="60"/>
                    </a:lnTo>
                    <a:lnTo>
                      <a:pt x="822" y="60"/>
                    </a:lnTo>
                    <a:lnTo>
                      <a:pt x="840" y="60"/>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7" name="Freeform 13"/>
              <p:cNvSpPr>
                <a:spLocks/>
              </p:cNvSpPr>
              <p:nvPr/>
            </p:nvSpPr>
            <p:spPr bwMode="auto">
              <a:xfrm>
                <a:off x="1281" y="1155"/>
                <a:ext cx="810" cy="114"/>
              </a:xfrm>
              <a:custGeom>
                <a:avLst/>
                <a:gdLst>
                  <a:gd name="T0" fmla="*/ 0 w 810"/>
                  <a:gd name="T1" fmla="*/ 0 h 114"/>
                  <a:gd name="T2" fmla="*/ 12 w 810"/>
                  <a:gd name="T3" fmla="*/ 24 h 114"/>
                  <a:gd name="T4" fmla="*/ 24 w 810"/>
                  <a:gd name="T5" fmla="*/ 42 h 114"/>
                  <a:gd name="T6" fmla="*/ 60 w 810"/>
                  <a:gd name="T7" fmla="*/ 72 h 114"/>
                  <a:gd name="T8" fmla="*/ 90 w 810"/>
                  <a:gd name="T9" fmla="*/ 90 h 114"/>
                  <a:gd name="T10" fmla="*/ 132 w 810"/>
                  <a:gd name="T11" fmla="*/ 102 h 114"/>
                  <a:gd name="T12" fmla="*/ 174 w 810"/>
                  <a:gd name="T13" fmla="*/ 108 h 114"/>
                  <a:gd name="T14" fmla="*/ 216 w 810"/>
                  <a:gd name="T15" fmla="*/ 114 h 114"/>
                  <a:gd name="T16" fmla="*/ 264 w 810"/>
                  <a:gd name="T17" fmla="*/ 108 h 114"/>
                  <a:gd name="T18" fmla="*/ 312 w 810"/>
                  <a:gd name="T19" fmla="*/ 108 h 114"/>
                  <a:gd name="T20" fmla="*/ 366 w 810"/>
                  <a:gd name="T21" fmla="*/ 96 h 114"/>
                  <a:gd name="T22" fmla="*/ 426 w 810"/>
                  <a:gd name="T23" fmla="*/ 90 h 114"/>
                  <a:gd name="T24" fmla="*/ 486 w 810"/>
                  <a:gd name="T25" fmla="*/ 78 h 114"/>
                  <a:gd name="T26" fmla="*/ 546 w 810"/>
                  <a:gd name="T27" fmla="*/ 66 h 114"/>
                  <a:gd name="T28" fmla="*/ 606 w 810"/>
                  <a:gd name="T29" fmla="*/ 60 h 114"/>
                  <a:gd name="T30" fmla="*/ 672 w 810"/>
                  <a:gd name="T31" fmla="*/ 54 h 114"/>
                  <a:gd name="T32" fmla="*/ 744 w 810"/>
                  <a:gd name="T33" fmla="*/ 54 h 114"/>
                  <a:gd name="T34" fmla="*/ 810 w 810"/>
                  <a:gd name="T35" fmla="*/ 54 h 114"/>
                  <a:gd name="T36" fmla="*/ 798 w 810"/>
                  <a:gd name="T37" fmla="*/ 54 h 114"/>
                  <a:gd name="T38" fmla="*/ 780 w 810"/>
                  <a:gd name="T39" fmla="*/ 48 h 114"/>
                  <a:gd name="T40" fmla="*/ 750 w 810"/>
                  <a:gd name="T41" fmla="*/ 42 h 114"/>
                  <a:gd name="T42" fmla="*/ 708 w 810"/>
                  <a:gd name="T43" fmla="*/ 36 h 114"/>
                  <a:gd name="T44" fmla="*/ 672 w 810"/>
                  <a:gd name="T45" fmla="*/ 36 h 114"/>
                  <a:gd name="T46" fmla="*/ 624 w 810"/>
                  <a:gd name="T47" fmla="*/ 36 h 114"/>
                  <a:gd name="T48" fmla="*/ 582 w 810"/>
                  <a:gd name="T49" fmla="*/ 30 h 114"/>
                  <a:gd name="T50" fmla="*/ 534 w 810"/>
                  <a:gd name="T51" fmla="*/ 36 h 114"/>
                  <a:gd name="T52" fmla="*/ 486 w 810"/>
                  <a:gd name="T53" fmla="*/ 36 h 114"/>
                  <a:gd name="T54" fmla="*/ 438 w 810"/>
                  <a:gd name="T55" fmla="*/ 36 h 114"/>
                  <a:gd name="T56" fmla="*/ 390 w 810"/>
                  <a:gd name="T57" fmla="*/ 36 h 114"/>
                  <a:gd name="T58" fmla="*/ 342 w 810"/>
                  <a:gd name="T59" fmla="*/ 42 h 114"/>
                  <a:gd name="T60" fmla="*/ 300 w 810"/>
                  <a:gd name="T61" fmla="*/ 42 h 114"/>
                  <a:gd name="T62" fmla="*/ 258 w 810"/>
                  <a:gd name="T63" fmla="*/ 42 h 114"/>
                  <a:gd name="T64" fmla="*/ 216 w 810"/>
                  <a:gd name="T65" fmla="*/ 42 h 114"/>
                  <a:gd name="T66" fmla="*/ 180 w 810"/>
                  <a:gd name="T67" fmla="*/ 42 h 114"/>
                  <a:gd name="T68" fmla="*/ 150 w 810"/>
                  <a:gd name="T69" fmla="*/ 42 h 114"/>
                  <a:gd name="T70" fmla="*/ 144 w 810"/>
                  <a:gd name="T71" fmla="*/ 42 h 114"/>
                  <a:gd name="T72" fmla="*/ 132 w 810"/>
                  <a:gd name="T73" fmla="*/ 36 h 114"/>
                  <a:gd name="T74" fmla="*/ 120 w 810"/>
                  <a:gd name="T75" fmla="*/ 36 h 114"/>
                  <a:gd name="T76" fmla="*/ 108 w 810"/>
                  <a:gd name="T77" fmla="*/ 36 h 114"/>
                  <a:gd name="T78" fmla="*/ 102 w 810"/>
                  <a:gd name="T79" fmla="*/ 36 h 114"/>
                  <a:gd name="T80" fmla="*/ 90 w 810"/>
                  <a:gd name="T81" fmla="*/ 36 h 114"/>
                  <a:gd name="T82" fmla="*/ 78 w 810"/>
                  <a:gd name="T83" fmla="*/ 30 h 114"/>
                  <a:gd name="T84" fmla="*/ 66 w 810"/>
                  <a:gd name="T85" fmla="*/ 30 h 114"/>
                  <a:gd name="T86" fmla="*/ 60 w 810"/>
                  <a:gd name="T87" fmla="*/ 30 h 114"/>
                  <a:gd name="T88" fmla="*/ 48 w 810"/>
                  <a:gd name="T89" fmla="*/ 24 h 114"/>
                  <a:gd name="T90" fmla="*/ 36 w 810"/>
                  <a:gd name="T91" fmla="*/ 24 h 114"/>
                  <a:gd name="T92" fmla="*/ 30 w 810"/>
                  <a:gd name="T93" fmla="*/ 18 h 114"/>
                  <a:gd name="T94" fmla="*/ 18 w 810"/>
                  <a:gd name="T95" fmla="*/ 18 h 114"/>
                  <a:gd name="T96" fmla="*/ 12 w 810"/>
                  <a:gd name="T97" fmla="*/ 12 h 114"/>
                  <a:gd name="T98" fmla="*/ 6 w 810"/>
                  <a:gd name="T99" fmla="*/ 6 h 114"/>
                  <a:gd name="T100" fmla="*/ 0 w 810"/>
                  <a:gd name="T101" fmla="*/ 0 h 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0"/>
                  <a:gd name="T154" fmla="*/ 0 h 114"/>
                  <a:gd name="T155" fmla="*/ 810 w 810"/>
                  <a:gd name="T156" fmla="*/ 114 h 1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0" h="114">
                    <a:moveTo>
                      <a:pt x="0" y="0"/>
                    </a:moveTo>
                    <a:lnTo>
                      <a:pt x="12" y="24"/>
                    </a:lnTo>
                    <a:lnTo>
                      <a:pt x="24" y="42"/>
                    </a:lnTo>
                    <a:lnTo>
                      <a:pt x="60" y="72"/>
                    </a:lnTo>
                    <a:lnTo>
                      <a:pt x="90" y="90"/>
                    </a:lnTo>
                    <a:lnTo>
                      <a:pt x="132" y="102"/>
                    </a:lnTo>
                    <a:lnTo>
                      <a:pt x="174" y="108"/>
                    </a:lnTo>
                    <a:lnTo>
                      <a:pt x="216" y="114"/>
                    </a:lnTo>
                    <a:lnTo>
                      <a:pt x="264" y="108"/>
                    </a:lnTo>
                    <a:lnTo>
                      <a:pt x="312" y="108"/>
                    </a:lnTo>
                    <a:lnTo>
                      <a:pt x="366" y="96"/>
                    </a:lnTo>
                    <a:lnTo>
                      <a:pt x="426" y="90"/>
                    </a:lnTo>
                    <a:lnTo>
                      <a:pt x="486" y="78"/>
                    </a:lnTo>
                    <a:lnTo>
                      <a:pt x="546" y="66"/>
                    </a:lnTo>
                    <a:lnTo>
                      <a:pt x="606" y="60"/>
                    </a:lnTo>
                    <a:lnTo>
                      <a:pt x="672" y="54"/>
                    </a:lnTo>
                    <a:lnTo>
                      <a:pt x="744" y="54"/>
                    </a:lnTo>
                    <a:lnTo>
                      <a:pt x="810" y="54"/>
                    </a:lnTo>
                    <a:lnTo>
                      <a:pt x="798" y="54"/>
                    </a:lnTo>
                    <a:lnTo>
                      <a:pt x="780" y="48"/>
                    </a:lnTo>
                    <a:lnTo>
                      <a:pt x="750" y="42"/>
                    </a:lnTo>
                    <a:lnTo>
                      <a:pt x="708" y="36"/>
                    </a:lnTo>
                    <a:lnTo>
                      <a:pt x="672" y="36"/>
                    </a:lnTo>
                    <a:lnTo>
                      <a:pt x="624" y="36"/>
                    </a:lnTo>
                    <a:lnTo>
                      <a:pt x="582" y="30"/>
                    </a:lnTo>
                    <a:lnTo>
                      <a:pt x="534" y="36"/>
                    </a:lnTo>
                    <a:lnTo>
                      <a:pt x="486" y="36"/>
                    </a:lnTo>
                    <a:lnTo>
                      <a:pt x="438" y="36"/>
                    </a:lnTo>
                    <a:lnTo>
                      <a:pt x="390" y="36"/>
                    </a:lnTo>
                    <a:lnTo>
                      <a:pt x="342" y="42"/>
                    </a:lnTo>
                    <a:lnTo>
                      <a:pt x="300" y="42"/>
                    </a:lnTo>
                    <a:lnTo>
                      <a:pt x="258" y="42"/>
                    </a:lnTo>
                    <a:lnTo>
                      <a:pt x="216" y="42"/>
                    </a:lnTo>
                    <a:lnTo>
                      <a:pt x="180" y="42"/>
                    </a:lnTo>
                    <a:lnTo>
                      <a:pt x="150" y="42"/>
                    </a:lnTo>
                    <a:lnTo>
                      <a:pt x="144" y="42"/>
                    </a:lnTo>
                    <a:lnTo>
                      <a:pt x="132" y="36"/>
                    </a:lnTo>
                    <a:lnTo>
                      <a:pt x="120" y="36"/>
                    </a:lnTo>
                    <a:lnTo>
                      <a:pt x="108" y="36"/>
                    </a:lnTo>
                    <a:lnTo>
                      <a:pt x="102" y="36"/>
                    </a:lnTo>
                    <a:lnTo>
                      <a:pt x="90" y="36"/>
                    </a:lnTo>
                    <a:lnTo>
                      <a:pt x="78" y="30"/>
                    </a:lnTo>
                    <a:lnTo>
                      <a:pt x="66" y="30"/>
                    </a:lnTo>
                    <a:lnTo>
                      <a:pt x="60" y="30"/>
                    </a:lnTo>
                    <a:lnTo>
                      <a:pt x="48" y="24"/>
                    </a:lnTo>
                    <a:lnTo>
                      <a:pt x="36" y="24"/>
                    </a:lnTo>
                    <a:lnTo>
                      <a:pt x="30" y="18"/>
                    </a:lnTo>
                    <a:lnTo>
                      <a:pt x="18" y="18"/>
                    </a:lnTo>
                    <a:lnTo>
                      <a:pt x="12" y="12"/>
                    </a:lnTo>
                    <a:lnTo>
                      <a:pt x="6" y="6"/>
                    </a:lnTo>
                    <a:lnTo>
                      <a:pt x="0" y="0"/>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8" name="Freeform 14"/>
              <p:cNvSpPr>
                <a:spLocks/>
              </p:cNvSpPr>
              <p:nvPr/>
            </p:nvSpPr>
            <p:spPr bwMode="auto">
              <a:xfrm>
                <a:off x="1215" y="1089"/>
                <a:ext cx="312" cy="66"/>
              </a:xfrm>
              <a:custGeom>
                <a:avLst/>
                <a:gdLst>
                  <a:gd name="T0" fmla="*/ 0 w 312"/>
                  <a:gd name="T1" fmla="*/ 0 h 66"/>
                  <a:gd name="T2" fmla="*/ 6 w 312"/>
                  <a:gd name="T3" fmla="*/ 6 h 66"/>
                  <a:gd name="T4" fmla="*/ 12 w 312"/>
                  <a:gd name="T5" fmla="*/ 12 h 66"/>
                  <a:gd name="T6" fmla="*/ 24 w 312"/>
                  <a:gd name="T7" fmla="*/ 18 h 66"/>
                  <a:gd name="T8" fmla="*/ 36 w 312"/>
                  <a:gd name="T9" fmla="*/ 18 h 66"/>
                  <a:gd name="T10" fmla="*/ 54 w 312"/>
                  <a:gd name="T11" fmla="*/ 24 h 66"/>
                  <a:gd name="T12" fmla="*/ 66 w 312"/>
                  <a:gd name="T13" fmla="*/ 24 h 66"/>
                  <a:gd name="T14" fmla="*/ 84 w 312"/>
                  <a:gd name="T15" fmla="*/ 24 h 66"/>
                  <a:gd name="T16" fmla="*/ 96 w 312"/>
                  <a:gd name="T17" fmla="*/ 24 h 66"/>
                  <a:gd name="T18" fmla="*/ 114 w 312"/>
                  <a:gd name="T19" fmla="*/ 24 h 66"/>
                  <a:gd name="T20" fmla="*/ 126 w 312"/>
                  <a:gd name="T21" fmla="*/ 18 h 66"/>
                  <a:gd name="T22" fmla="*/ 144 w 312"/>
                  <a:gd name="T23" fmla="*/ 18 h 66"/>
                  <a:gd name="T24" fmla="*/ 156 w 312"/>
                  <a:gd name="T25" fmla="*/ 18 h 66"/>
                  <a:gd name="T26" fmla="*/ 168 w 312"/>
                  <a:gd name="T27" fmla="*/ 12 h 66"/>
                  <a:gd name="T28" fmla="*/ 180 w 312"/>
                  <a:gd name="T29" fmla="*/ 12 h 66"/>
                  <a:gd name="T30" fmla="*/ 192 w 312"/>
                  <a:gd name="T31" fmla="*/ 12 h 66"/>
                  <a:gd name="T32" fmla="*/ 198 w 312"/>
                  <a:gd name="T33" fmla="*/ 12 h 66"/>
                  <a:gd name="T34" fmla="*/ 210 w 312"/>
                  <a:gd name="T35" fmla="*/ 12 h 66"/>
                  <a:gd name="T36" fmla="*/ 216 w 312"/>
                  <a:gd name="T37" fmla="*/ 12 h 66"/>
                  <a:gd name="T38" fmla="*/ 222 w 312"/>
                  <a:gd name="T39" fmla="*/ 12 h 66"/>
                  <a:gd name="T40" fmla="*/ 234 w 312"/>
                  <a:gd name="T41" fmla="*/ 12 h 66"/>
                  <a:gd name="T42" fmla="*/ 240 w 312"/>
                  <a:gd name="T43" fmla="*/ 18 h 66"/>
                  <a:gd name="T44" fmla="*/ 246 w 312"/>
                  <a:gd name="T45" fmla="*/ 18 h 66"/>
                  <a:gd name="T46" fmla="*/ 258 w 312"/>
                  <a:gd name="T47" fmla="*/ 18 h 66"/>
                  <a:gd name="T48" fmla="*/ 264 w 312"/>
                  <a:gd name="T49" fmla="*/ 24 h 66"/>
                  <a:gd name="T50" fmla="*/ 270 w 312"/>
                  <a:gd name="T51" fmla="*/ 24 h 66"/>
                  <a:gd name="T52" fmla="*/ 276 w 312"/>
                  <a:gd name="T53" fmla="*/ 30 h 66"/>
                  <a:gd name="T54" fmla="*/ 288 w 312"/>
                  <a:gd name="T55" fmla="*/ 36 h 66"/>
                  <a:gd name="T56" fmla="*/ 294 w 312"/>
                  <a:gd name="T57" fmla="*/ 36 h 66"/>
                  <a:gd name="T58" fmla="*/ 300 w 312"/>
                  <a:gd name="T59" fmla="*/ 48 h 66"/>
                  <a:gd name="T60" fmla="*/ 312 w 312"/>
                  <a:gd name="T61" fmla="*/ 60 h 66"/>
                  <a:gd name="T62" fmla="*/ 312 w 312"/>
                  <a:gd name="T63" fmla="*/ 66 h 66"/>
                  <a:gd name="T64" fmla="*/ 306 w 312"/>
                  <a:gd name="T65" fmla="*/ 60 h 66"/>
                  <a:gd name="T66" fmla="*/ 294 w 312"/>
                  <a:gd name="T67" fmla="*/ 54 h 66"/>
                  <a:gd name="T68" fmla="*/ 276 w 312"/>
                  <a:gd name="T69" fmla="*/ 48 h 66"/>
                  <a:gd name="T70" fmla="*/ 252 w 312"/>
                  <a:gd name="T71" fmla="*/ 42 h 66"/>
                  <a:gd name="T72" fmla="*/ 228 w 312"/>
                  <a:gd name="T73" fmla="*/ 36 h 66"/>
                  <a:gd name="T74" fmla="*/ 204 w 312"/>
                  <a:gd name="T75" fmla="*/ 36 h 66"/>
                  <a:gd name="T76" fmla="*/ 180 w 312"/>
                  <a:gd name="T77" fmla="*/ 36 h 66"/>
                  <a:gd name="T78" fmla="*/ 156 w 312"/>
                  <a:gd name="T79" fmla="*/ 36 h 66"/>
                  <a:gd name="T80" fmla="*/ 132 w 312"/>
                  <a:gd name="T81" fmla="*/ 36 h 66"/>
                  <a:gd name="T82" fmla="*/ 108 w 312"/>
                  <a:gd name="T83" fmla="*/ 36 h 66"/>
                  <a:gd name="T84" fmla="*/ 84 w 312"/>
                  <a:gd name="T85" fmla="*/ 36 h 66"/>
                  <a:gd name="T86" fmla="*/ 66 w 312"/>
                  <a:gd name="T87" fmla="*/ 36 h 66"/>
                  <a:gd name="T88" fmla="*/ 48 w 312"/>
                  <a:gd name="T89" fmla="*/ 36 h 66"/>
                  <a:gd name="T90" fmla="*/ 30 w 312"/>
                  <a:gd name="T91" fmla="*/ 30 h 66"/>
                  <a:gd name="T92" fmla="*/ 18 w 312"/>
                  <a:gd name="T93" fmla="*/ 24 h 66"/>
                  <a:gd name="T94" fmla="*/ 6 w 312"/>
                  <a:gd name="T95" fmla="*/ 12 h 66"/>
                  <a:gd name="T96" fmla="*/ 0 w 312"/>
                  <a:gd name="T97" fmla="*/ 0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2"/>
                  <a:gd name="T148" fmla="*/ 0 h 66"/>
                  <a:gd name="T149" fmla="*/ 312 w 312"/>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2" h="66">
                    <a:moveTo>
                      <a:pt x="0" y="0"/>
                    </a:moveTo>
                    <a:lnTo>
                      <a:pt x="6" y="6"/>
                    </a:lnTo>
                    <a:lnTo>
                      <a:pt x="12" y="12"/>
                    </a:lnTo>
                    <a:lnTo>
                      <a:pt x="24" y="18"/>
                    </a:lnTo>
                    <a:lnTo>
                      <a:pt x="36" y="18"/>
                    </a:lnTo>
                    <a:lnTo>
                      <a:pt x="54" y="24"/>
                    </a:lnTo>
                    <a:lnTo>
                      <a:pt x="66" y="24"/>
                    </a:lnTo>
                    <a:lnTo>
                      <a:pt x="84" y="24"/>
                    </a:lnTo>
                    <a:lnTo>
                      <a:pt x="96" y="24"/>
                    </a:lnTo>
                    <a:lnTo>
                      <a:pt x="114" y="24"/>
                    </a:lnTo>
                    <a:lnTo>
                      <a:pt x="126" y="18"/>
                    </a:lnTo>
                    <a:lnTo>
                      <a:pt x="144" y="18"/>
                    </a:lnTo>
                    <a:lnTo>
                      <a:pt x="156" y="18"/>
                    </a:lnTo>
                    <a:lnTo>
                      <a:pt x="168" y="12"/>
                    </a:lnTo>
                    <a:lnTo>
                      <a:pt x="180" y="12"/>
                    </a:lnTo>
                    <a:lnTo>
                      <a:pt x="192" y="12"/>
                    </a:lnTo>
                    <a:lnTo>
                      <a:pt x="198" y="12"/>
                    </a:lnTo>
                    <a:lnTo>
                      <a:pt x="210" y="12"/>
                    </a:lnTo>
                    <a:lnTo>
                      <a:pt x="216" y="12"/>
                    </a:lnTo>
                    <a:lnTo>
                      <a:pt x="222" y="12"/>
                    </a:lnTo>
                    <a:lnTo>
                      <a:pt x="234" y="12"/>
                    </a:lnTo>
                    <a:lnTo>
                      <a:pt x="240" y="18"/>
                    </a:lnTo>
                    <a:lnTo>
                      <a:pt x="246" y="18"/>
                    </a:lnTo>
                    <a:lnTo>
                      <a:pt x="258" y="18"/>
                    </a:lnTo>
                    <a:lnTo>
                      <a:pt x="264" y="24"/>
                    </a:lnTo>
                    <a:lnTo>
                      <a:pt x="270" y="24"/>
                    </a:lnTo>
                    <a:lnTo>
                      <a:pt x="276" y="30"/>
                    </a:lnTo>
                    <a:lnTo>
                      <a:pt x="288" y="36"/>
                    </a:lnTo>
                    <a:lnTo>
                      <a:pt x="294" y="36"/>
                    </a:lnTo>
                    <a:lnTo>
                      <a:pt x="300" y="48"/>
                    </a:lnTo>
                    <a:lnTo>
                      <a:pt x="312" y="60"/>
                    </a:lnTo>
                    <a:lnTo>
                      <a:pt x="312" y="66"/>
                    </a:lnTo>
                    <a:lnTo>
                      <a:pt x="306" y="60"/>
                    </a:lnTo>
                    <a:lnTo>
                      <a:pt x="294" y="54"/>
                    </a:lnTo>
                    <a:lnTo>
                      <a:pt x="276" y="48"/>
                    </a:lnTo>
                    <a:lnTo>
                      <a:pt x="252" y="42"/>
                    </a:lnTo>
                    <a:lnTo>
                      <a:pt x="228" y="36"/>
                    </a:lnTo>
                    <a:lnTo>
                      <a:pt x="204" y="36"/>
                    </a:lnTo>
                    <a:lnTo>
                      <a:pt x="180" y="36"/>
                    </a:lnTo>
                    <a:lnTo>
                      <a:pt x="156" y="36"/>
                    </a:lnTo>
                    <a:lnTo>
                      <a:pt x="132" y="36"/>
                    </a:lnTo>
                    <a:lnTo>
                      <a:pt x="108" y="36"/>
                    </a:lnTo>
                    <a:lnTo>
                      <a:pt x="84" y="36"/>
                    </a:lnTo>
                    <a:lnTo>
                      <a:pt x="66" y="36"/>
                    </a:lnTo>
                    <a:lnTo>
                      <a:pt x="48" y="36"/>
                    </a:lnTo>
                    <a:lnTo>
                      <a:pt x="30" y="30"/>
                    </a:lnTo>
                    <a:lnTo>
                      <a:pt x="18" y="24"/>
                    </a:lnTo>
                    <a:lnTo>
                      <a:pt x="6" y="12"/>
                    </a:lnTo>
                    <a:lnTo>
                      <a:pt x="0" y="0"/>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79" name="Freeform 15"/>
              <p:cNvSpPr>
                <a:spLocks/>
              </p:cNvSpPr>
              <p:nvPr/>
            </p:nvSpPr>
            <p:spPr bwMode="auto">
              <a:xfrm>
                <a:off x="1209" y="1581"/>
                <a:ext cx="1818" cy="402"/>
              </a:xfrm>
              <a:custGeom>
                <a:avLst/>
                <a:gdLst>
                  <a:gd name="T0" fmla="*/ 1812 w 1818"/>
                  <a:gd name="T1" fmla="*/ 348 h 402"/>
                  <a:gd name="T2" fmla="*/ 1770 w 1818"/>
                  <a:gd name="T3" fmla="*/ 282 h 402"/>
                  <a:gd name="T4" fmla="*/ 1716 w 1818"/>
                  <a:gd name="T5" fmla="*/ 234 h 402"/>
                  <a:gd name="T6" fmla="*/ 1668 w 1818"/>
                  <a:gd name="T7" fmla="*/ 210 h 402"/>
                  <a:gd name="T8" fmla="*/ 1596 w 1818"/>
                  <a:gd name="T9" fmla="*/ 198 h 402"/>
                  <a:gd name="T10" fmla="*/ 1554 w 1818"/>
                  <a:gd name="T11" fmla="*/ 192 h 402"/>
                  <a:gd name="T12" fmla="*/ 1506 w 1818"/>
                  <a:gd name="T13" fmla="*/ 192 h 402"/>
                  <a:gd name="T14" fmla="*/ 1362 w 1818"/>
                  <a:gd name="T15" fmla="*/ 144 h 402"/>
                  <a:gd name="T16" fmla="*/ 1236 w 1818"/>
                  <a:gd name="T17" fmla="*/ 132 h 402"/>
                  <a:gd name="T18" fmla="*/ 1110 w 1818"/>
                  <a:gd name="T19" fmla="*/ 126 h 402"/>
                  <a:gd name="T20" fmla="*/ 978 w 1818"/>
                  <a:gd name="T21" fmla="*/ 126 h 402"/>
                  <a:gd name="T22" fmla="*/ 846 w 1818"/>
                  <a:gd name="T23" fmla="*/ 114 h 402"/>
                  <a:gd name="T24" fmla="*/ 726 w 1818"/>
                  <a:gd name="T25" fmla="*/ 90 h 402"/>
                  <a:gd name="T26" fmla="*/ 600 w 1818"/>
                  <a:gd name="T27" fmla="*/ 60 h 402"/>
                  <a:gd name="T28" fmla="*/ 462 w 1818"/>
                  <a:gd name="T29" fmla="*/ 24 h 402"/>
                  <a:gd name="T30" fmla="*/ 312 w 1818"/>
                  <a:gd name="T31" fmla="*/ 6 h 402"/>
                  <a:gd name="T32" fmla="*/ 174 w 1818"/>
                  <a:gd name="T33" fmla="*/ 0 h 402"/>
                  <a:gd name="T34" fmla="*/ 66 w 1818"/>
                  <a:gd name="T35" fmla="*/ 18 h 402"/>
                  <a:gd name="T36" fmla="*/ 12 w 1818"/>
                  <a:gd name="T37" fmla="*/ 54 h 402"/>
                  <a:gd name="T38" fmla="*/ 0 w 1818"/>
                  <a:gd name="T39" fmla="*/ 120 h 402"/>
                  <a:gd name="T40" fmla="*/ 30 w 1818"/>
                  <a:gd name="T41" fmla="*/ 174 h 402"/>
                  <a:gd name="T42" fmla="*/ 42 w 1818"/>
                  <a:gd name="T43" fmla="*/ 126 h 402"/>
                  <a:gd name="T44" fmla="*/ 108 w 1818"/>
                  <a:gd name="T45" fmla="*/ 78 h 402"/>
                  <a:gd name="T46" fmla="*/ 216 w 1818"/>
                  <a:gd name="T47" fmla="*/ 72 h 402"/>
                  <a:gd name="T48" fmla="*/ 324 w 1818"/>
                  <a:gd name="T49" fmla="*/ 96 h 402"/>
                  <a:gd name="T50" fmla="*/ 426 w 1818"/>
                  <a:gd name="T51" fmla="*/ 138 h 402"/>
                  <a:gd name="T52" fmla="*/ 534 w 1818"/>
                  <a:gd name="T53" fmla="*/ 162 h 402"/>
                  <a:gd name="T54" fmla="*/ 636 w 1818"/>
                  <a:gd name="T55" fmla="*/ 162 h 402"/>
                  <a:gd name="T56" fmla="*/ 690 w 1818"/>
                  <a:gd name="T57" fmla="*/ 144 h 402"/>
                  <a:gd name="T58" fmla="*/ 750 w 1818"/>
                  <a:gd name="T59" fmla="*/ 132 h 402"/>
                  <a:gd name="T60" fmla="*/ 810 w 1818"/>
                  <a:gd name="T61" fmla="*/ 150 h 402"/>
                  <a:gd name="T62" fmla="*/ 852 w 1818"/>
                  <a:gd name="T63" fmla="*/ 204 h 402"/>
                  <a:gd name="T64" fmla="*/ 930 w 1818"/>
                  <a:gd name="T65" fmla="*/ 228 h 402"/>
                  <a:gd name="T66" fmla="*/ 1020 w 1818"/>
                  <a:gd name="T67" fmla="*/ 234 h 402"/>
                  <a:gd name="T68" fmla="*/ 1116 w 1818"/>
                  <a:gd name="T69" fmla="*/ 234 h 402"/>
                  <a:gd name="T70" fmla="*/ 1212 w 1818"/>
                  <a:gd name="T71" fmla="*/ 240 h 402"/>
                  <a:gd name="T72" fmla="*/ 1302 w 1818"/>
                  <a:gd name="T73" fmla="*/ 252 h 402"/>
                  <a:gd name="T74" fmla="*/ 1380 w 1818"/>
                  <a:gd name="T75" fmla="*/ 276 h 402"/>
                  <a:gd name="T76" fmla="*/ 1458 w 1818"/>
                  <a:gd name="T77" fmla="*/ 282 h 402"/>
                  <a:gd name="T78" fmla="*/ 1560 w 1818"/>
                  <a:gd name="T79" fmla="*/ 288 h 402"/>
                  <a:gd name="T80" fmla="*/ 1662 w 1818"/>
                  <a:gd name="T81" fmla="*/ 306 h 402"/>
                  <a:gd name="T82" fmla="*/ 1740 w 1818"/>
                  <a:gd name="T83" fmla="*/ 342 h 402"/>
                  <a:gd name="T84" fmla="*/ 1770 w 1818"/>
                  <a:gd name="T85" fmla="*/ 402 h 402"/>
                  <a:gd name="T86" fmla="*/ 1812 w 1818"/>
                  <a:gd name="T87" fmla="*/ 390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8"/>
                  <a:gd name="T133" fmla="*/ 0 h 402"/>
                  <a:gd name="T134" fmla="*/ 1818 w 1818"/>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8" h="402">
                    <a:moveTo>
                      <a:pt x="1818" y="384"/>
                    </a:moveTo>
                    <a:lnTo>
                      <a:pt x="1818" y="366"/>
                    </a:lnTo>
                    <a:lnTo>
                      <a:pt x="1812" y="348"/>
                    </a:lnTo>
                    <a:lnTo>
                      <a:pt x="1800" y="324"/>
                    </a:lnTo>
                    <a:lnTo>
                      <a:pt x="1788" y="300"/>
                    </a:lnTo>
                    <a:lnTo>
                      <a:pt x="1770" y="282"/>
                    </a:lnTo>
                    <a:lnTo>
                      <a:pt x="1752" y="264"/>
                    </a:lnTo>
                    <a:lnTo>
                      <a:pt x="1734" y="252"/>
                    </a:lnTo>
                    <a:lnTo>
                      <a:pt x="1716" y="234"/>
                    </a:lnTo>
                    <a:lnTo>
                      <a:pt x="1692" y="222"/>
                    </a:lnTo>
                    <a:lnTo>
                      <a:pt x="1680" y="216"/>
                    </a:lnTo>
                    <a:lnTo>
                      <a:pt x="1668" y="210"/>
                    </a:lnTo>
                    <a:lnTo>
                      <a:pt x="1650" y="210"/>
                    </a:lnTo>
                    <a:lnTo>
                      <a:pt x="1638" y="204"/>
                    </a:lnTo>
                    <a:lnTo>
                      <a:pt x="1596" y="198"/>
                    </a:lnTo>
                    <a:lnTo>
                      <a:pt x="1584" y="192"/>
                    </a:lnTo>
                    <a:lnTo>
                      <a:pt x="1566" y="192"/>
                    </a:lnTo>
                    <a:lnTo>
                      <a:pt x="1554" y="192"/>
                    </a:lnTo>
                    <a:lnTo>
                      <a:pt x="1536" y="192"/>
                    </a:lnTo>
                    <a:lnTo>
                      <a:pt x="1524" y="192"/>
                    </a:lnTo>
                    <a:lnTo>
                      <a:pt x="1506" y="192"/>
                    </a:lnTo>
                    <a:lnTo>
                      <a:pt x="1446" y="174"/>
                    </a:lnTo>
                    <a:lnTo>
                      <a:pt x="1404" y="156"/>
                    </a:lnTo>
                    <a:lnTo>
                      <a:pt x="1362" y="144"/>
                    </a:lnTo>
                    <a:lnTo>
                      <a:pt x="1320" y="138"/>
                    </a:lnTo>
                    <a:lnTo>
                      <a:pt x="1278" y="132"/>
                    </a:lnTo>
                    <a:lnTo>
                      <a:pt x="1236" y="132"/>
                    </a:lnTo>
                    <a:lnTo>
                      <a:pt x="1194" y="126"/>
                    </a:lnTo>
                    <a:lnTo>
                      <a:pt x="1152" y="126"/>
                    </a:lnTo>
                    <a:lnTo>
                      <a:pt x="1110" y="126"/>
                    </a:lnTo>
                    <a:lnTo>
                      <a:pt x="1062" y="126"/>
                    </a:lnTo>
                    <a:lnTo>
                      <a:pt x="1020" y="126"/>
                    </a:lnTo>
                    <a:lnTo>
                      <a:pt x="978" y="126"/>
                    </a:lnTo>
                    <a:lnTo>
                      <a:pt x="936" y="120"/>
                    </a:lnTo>
                    <a:lnTo>
                      <a:pt x="888" y="120"/>
                    </a:lnTo>
                    <a:lnTo>
                      <a:pt x="846" y="114"/>
                    </a:lnTo>
                    <a:lnTo>
                      <a:pt x="804" y="108"/>
                    </a:lnTo>
                    <a:lnTo>
                      <a:pt x="762" y="102"/>
                    </a:lnTo>
                    <a:lnTo>
                      <a:pt x="726" y="90"/>
                    </a:lnTo>
                    <a:lnTo>
                      <a:pt x="684" y="78"/>
                    </a:lnTo>
                    <a:lnTo>
                      <a:pt x="642" y="72"/>
                    </a:lnTo>
                    <a:lnTo>
                      <a:pt x="600" y="60"/>
                    </a:lnTo>
                    <a:lnTo>
                      <a:pt x="552" y="48"/>
                    </a:lnTo>
                    <a:lnTo>
                      <a:pt x="510" y="36"/>
                    </a:lnTo>
                    <a:lnTo>
                      <a:pt x="462" y="24"/>
                    </a:lnTo>
                    <a:lnTo>
                      <a:pt x="408" y="18"/>
                    </a:lnTo>
                    <a:lnTo>
                      <a:pt x="360" y="12"/>
                    </a:lnTo>
                    <a:lnTo>
                      <a:pt x="312" y="6"/>
                    </a:lnTo>
                    <a:lnTo>
                      <a:pt x="264" y="0"/>
                    </a:lnTo>
                    <a:lnTo>
                      <a:pt x="216" y="0"/>
                    </a:lnTo>
                    <a:lnTo>
                      <a:pt x="174" y="0"/>
                    </a:lnTo>
                    <a:lnTo>
                      <a:pt x="126" y="6"/>
                    </a:lnTo>
                    <a:lnTo>
                      <a:pt x="84" y="12"/>
                    </a:lnTo>
                    <a:lnTo>
                      <a:pt x="66" y="18"/>
                    </a:lnTo>
                    <a:lnTo>
                      <a:pt x="48" y="24"/>
                    </a:lnTo>
                    <a:lnTo>
                      <a:pt x="24" y="42"/>
                    </a:lnTo>
                    <a:lnTo>
                      <a:pt x="12" y="54"/>
                    </a:lnTo>
                    <a:lnTo>
                      <a:pt x="6" y="78"/>
                    </a:lnTo>
                    <a:lnTo>
                      <a:pt x="0" y="96"/>
                    </a:lnTo>
                    <a:lnTo>
                      <a:pt x="0" y="120"/>
                    </a:lnTo>
                    <a:lnTo>
                      <a:pt x="6" y="138"/>
                    </a:lnTo>
                    <a:lnTo>
                      <a:pt x="18" y="156"/>
                    </a:lnTo>
                    <a:lnTo>
                      <a:pt x="30" y="174"/>
                    </a:lnTo>
                    <a:lnTo>
                      <a:pt x="30" y="150"/>
                    </a:lnTo>
                    <a:lnTo>
                      <a:pt x="36" y="138"/>
                    </a:lnTo>
                    <a:lnTo>
                      <a:pt x="42" y="126"/>
                    </a:lnTo>
                    <a:lnTo>
                      <a:pt x="48" y="114"/>
                    </a:lnTo>
                    <a:lnTo>
                      <a:pt x="66" y="96"/>
                    </a:lnTo>
                    <a:lnTo>
                      <a:pt x="108" y="78"/>
                    </a:lnTo>
                    <a:lnTo>
                      <a:pt x="144" y="72"/>
                    </a:lnTo>
                    <a:lnTo>
                      <a:pt x="180" y="66"/>
                    </a:lnTo>
                    <a:lnTo>
                      <a:pt x="216" y="72"/>
                    </a:lnTo>
                    <a:lnTo>
                      <a:pt x="252" y="78"/>
                    </a:lnTo>
                    <a:lnTo>
                      <a:pt x="288" y="84"/>
                    </a:lnTo>
                    <a:lnTo>
                      <a:pt x="324" y="96"/>
                    </a:lnTo>
                    <a:lnTo>
                      <a:pt x="360" y="108"/>
                    </a:lnTo>
                    <a:lnTo>
                      <a:pt x="396" y="120"/>
                    </a:lnTo>
                    <a:lnTo>
                      <a:pt x="426" y="138"/>
                    </a:lnTo>
                    <a:lnTo>
                      <a:pt x="462" y="150"/>
                    </a:lnTo>
                    <a:lnTo>
                      <a:pt x="498" y="156"/>
                    </a:lnTo>
                    <a:lnTo>
                      <a:pt x="534" y="162"/>
                    </a:lnTo>
                    <a:lnTo>
                      <a:pt x="564" y="168"/>
                    </a:lnTo>
                    <a:lnTo>
                      <a:pt x="600" y="168"/>
                    </a:lnTo>
                    <a:lnTo>
                      <a:pt x="636" y="162"/>
                    </a:lnTo>
                    <a:lnTo>
                      <a:pt x="654" y="156"/>
                    </a:lnTo>
                    <a:lnTo>
                      <a:pt x="672" y="150"/>
                    </a:lnTo>
                    <a:lnTo>
                      <a:pt x="690" y="144"/>
                    </a:lnTo>
                    <a:lnTo>
                      <a:pt x="708" y="138"/>
                    </a:lnTo>
                    <a:lnTo>
                      <a:pt x="732" y="132"/>
                    </a:lnTo>
                    <a:lnTo>
                      <a:pt x="750" y="132"/>
                    </a:lnTo>
                    <a:lnTo>
                      <a:pt x="768" y="132"/>
                    </a:lnTo>
                    <a:lnTo>
                      <a:pt x="792" y="132"/>
                    </a:lnTo>
                    <a:lnTo>
                      <a:pt x="810" y="150"/>
                    </a:lnTo>
                    <a:lnTo>
                      <a:pt x="822" y="162"/>
                    </a:lnTo>
                    <a:lnTo>
                      <a:pt x="828" y="174"/>
                    </a:lnTo>
                    <a:lnTo>
                      <a:pt x="852" y="204"/>
                    </a:lnTo>
                    <a:lnTo>
                      <a:pt x="870" y="216"/>
                    </a:lnTo>
                    <a:lnTo>
                      <a:pt x="900" y="222"/>
                    </a:lnTo>
                    <a:lnTo>
                      <a:pt x="930" y="228"/>
                    </a:lnTo>
                    <a:lnTo>
                      <a:pt x="960" y="234"/>
                    </a:lnTo>
                    <a:lnTo>
                      <a:pt x="990" y="234"/>
                    </a:lnTo>
                    <a:lnTo>
                      <a:pt x="1020" y="234"/>
                    </a:lnTo>
                    <a:lnTo>
                      <a:pt x="1050" y="234"/>
                    </a:lnTo>
                    <a:lnTo>
                      <a:pt x="1086" y="234"/>
                    </a:lnTo>
                    <a:lnTo>
                      <a:pt x="1116" y="234"/>
                    </a:lnTo>
                    <a:lnTo>
                      <a:pt x="1146" y="234"/>
                    </a:lnTo>
                    <a:lnTo>
                      <a:pt x="1182" y="240"/>
                    </a:lnTo>
                    <a:lnTo>
                      <a:pt x="1212" y="240"/>
                    </a:lnTo>
                    <a:lnTo>
                      <a:pt x="1242" y="240"/>
                    </a:lnTo>
                    <a:lnTo>
                      <a:pt x="1272" y="246"/>
                    </a:lnTo>
                    <a:lnTo>
                      <a:pt x="1302" y="252"/>
                    </a:lnTo>
                    <a:lnTo>
                      <a:pt x="1332" y="258"/>
                    </a:lnTo>
                    <a:lnTo>
                      <a:pt x="1362" y="270"/>
                    </a:lnTo>
                    <a:lnTo>
                      <a:pt x="1380" y="276"/>
                    </a:lnTo>
                    <a:lnTo>
                      <a:pt x="1404" y="276"/>
                    </a:lnTo>
                    <a:lnTo>
                      <a:pt x="1428" y="282"/>
                    </a:lnTo>
                    <a:lnTo>
                      <a:pt x="1458" y="282"/>
                    </a:lnTo>
                    <a:lnTo>
                      <a:pt x="1494" y="282"/>
                    </a:lnTo>
                    <a:lnTo>
                      <a:pt x="1530" y="288"/>
                    </a:lnTo>
                    <a:lnTo>
                      <a:pt x="1560" y="288"/>
                    </a:lnTo>
                    <a:lnTo>
                      <a:pt x="1596" y="294"/>
                    </a:lnTo>
                    <a:lnTo>
                      <a:pt x="1632" y="300"/>
                    </a:lnTo>
                    <a:lnTo>
                      <a:pt x="1662" y="306"/>
                    </a:lnTo>
                    <a:lnTo>
                      <a:pt x="1692" y="318"/>
                    </a:lnTo>
                    <a:lnTo>
                      <a:pt x="1716" y="324"/>
                    </a:lnTo>
                    <a:lnTo>
                      <a:pt x="1740" y="342"/>
                    </a:lnTo>
                    <a:lnTo>
                      <a:pt x="1758" y="360"/>
                    </a:lnTo>
                    <a:lnTo>
                      <a:pt x="1770" y="378"/>
                    </a:lnTo>
                    <a:lnTo>
                      <a:pt x="1770" y="402"/>
                    </a:lnTo>
                    <a:lnTo>
                      <a:pt x="1782" y="396"/>
                    </a:lnTo>
                    <a:lnTo>
                      <a:pt x="1800" y="390"/>
                    </a:lnTo>
                    <a:lnTo>
                      <a:pt x="1812" y="390"/>
                    </a:lnTo>
                    <a:lnTo>
                      <a:pt x="1818" y="384"/>
                    </a:lnTo>
                    <a:close/>
                  </a:path>
                </a:pathLst>
              </a:custGeom>
              <a:solidFill>
                <a:srgbClr val="FFFFFF">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80" name="Freeform 16"/>
              <p:cNvSpPr>
                <a:spLocks/>
              </p:cNvSpPr>
              <p:nvPr/>
            </p:nvSpPr>
            <p:spPr bwMode="auto">
              <a:xfrm>
                <a:off x="1455" y="1707"/>
                <a:ext cx="1020" cy="144"/>
              </a:xfrm>
              <a:custGeom>
                <a:avLst/>
                <a:gdLst>
                  <a:gd name="T0" fmla="*/ 1002 w 1020"/>
                  <a:gd name="T1" fmla="*/ 114 h 144"/>
                  <a:gd name="T2" fmla="*/ 960 w 1020"/>
                  <a:gd name="T3" fmla="*/ 126 h 144"/>
                  <a:gd name="T4" fmla="*/ 912 w 1020"/>
                  <a:gd name="T5" fmla="*/ 132 h 144"/>
                  <a:gd name="T6" fmla="*/ 858 w 1020"/>
                  <a:gd name="T7" fmla="*/ 138 h 144"/>
                  <a:gd name="T8" fmla="*/ 798 w 1020"/>
                  <a:gd name="T9" fmla="*/ 138 h 144"/>
                  <a:gd name="T10" fmla="*/ 738 w 1020"/>
                  <a:gd name="T11" fmla="*/ 138 h 144"/>
                  <a:gd name="T12" fmla="*/ 678 w 1020"/>
                  <a:gd name="T13" fmla="*/ 138 h 144"/>
                  <a:gd name="T14" fmla="*/ 612 w 1020"/>
                  <a:gd name="T15" fmla="*/ 132 h 144"/>
                  <a:gd name="T16" fmla="*/ 546 w 1020"/>
                  <a:gd name="T17" fmla="*/ 132 h 144"/>
                  <a:gd name="T18" fmla="*/ 480 w 1020"/>
                  <a:gd name="T19" fmla="*/ 126 h 144"/>
                  <a:gd name="T20" fmla="*/ 414 w 1020"/>
                  <a:gd name="T21" fmla="*/ 126 h 144"/>
                  <a:gd name="T22" fmla="*/ 354 w 1020"/>
                  <a:gd name="T23" fmla="*/ 120 h 144"/>
                  <a:gd name="T24" fmla="*/ 294 w 1020"/>
                  <a:gd name="T25" fmla="*/ 120 h 144"/>
                  <a:gd name="T26" fmla="*/ 240 w 1020"/>
                  <a:gd name="T27" fmla="*/ 120 h 144"/>
                  <a:gd name="T28" fmla="*/ 198 w 1020"/>
                  <a:gd name="T29" fmla="*/ 120 h 144"/>
                  <a:gd name="T30" fmla="*/ 156 w 1020"/>
                  <a:gd name="T31" fmla="*/ 120 h 144"/>
                  <a:gd name="T32" fmla="*/ 120 w 1020"/>
                  <a:gd name="T33" fmla="*/ 126 h 144"/>
                  <a:gd name="T34" fmla="*/ 84 w 1020"/>
                  <a:gd name="T35" fmla="*/ 132 h 144"/>
                  <a:gd name="T36" fmla="*/ 48 w 1020"/>
                  <a:gd name="T37" fmla="*/ 138 h 144"/>
                  <a:gd name="T38" fmla="*/ 12 w 1020"/>
                  <a:gd name="T39" fmla="*/ 144 h 144"/>
                  <a:gd name="T40" fmla="*/ 6 w 1020"/>
                  <a:gd name="T41" fmla="*/ 132 h 144"/>
                  <a:gd name="T42" fmla="*/ 24 w 1020"/>
                  <a:gd name="T43" fmla="*/ 108 h 144"/>
                  <a:gd name="T44" fmla="*/ 48 w 1020"/>
                  <a:gd name="T45" fmla="*/ 90 h 144"/>
                  <a:gd name="T46" fmla="*/ 78 w 1020"/>
                  <a:gd name="T47" fmla="*/ 66 h 144"/>
                  <a:gd name="T48" fmla="*/ 114 w 1020"/>
                  <a:gd name="T49" fmla="*/ 48 h 144"/>
                  <a:gd name="T50" fmla="*/ 144 w 1020"/>
                  <a:gd name="T51" fmla="*/ 30 h 144"/>
                  <a:gd name="T52" fmla="*/ 174 w 1020"/>
                  <a:gd name="T53" fmla="*/ 18 h 144"/>
                  <a:gd name="T54" fmla="*/ 204 w 1020"/>
                  <a:gd name="T55" fmla="*/ 6 h 144"/>
                  <a:gd name="T56" fmla="*/ 234 w 1020"/>
                  <a:gd name="T57" fmla="*/ 0 h 144"/>
                  <a:gd name="T58" fmla="*/ 276 w 1020"/>
                  <a:gd name="T59" fmla="*/ 0 h 144"/>
                  <a:gd name="T60" fmla="*/ 318 w 1020"/>
                  <a:gd name="T61" fmla="*/ 0 h 144"/>
                  <a:gd name="T62" fmla="*/ 360 w 1020"/>
                  <a:gd name="T63" fmla="*/ 6 h 144"/>
                  <a:gd name="T64" fmla="*/ 408 w 1020"/>
                  <a:gd name="T65" fmla="*/ 12 h 144"/>
                  <a:gd name="T66" fmla="*/ 462 w 1020"/>
                  <a:gd name="T67" fmla="*/ 24 h 144"/>
                  <a:gd name="T68" fmla="*/ 510 w 1020"/>
                  <a:gd name="T69" fmla="*/ 36 h 144"/>
                  <a:gd name="T70" fmla="*/ 564 w 1020"/>
                  <a:gd name="T71" fmla="*/ 48 h 144"/>
                  <a:gd name="T72" fmla="*/ 618 w 1020"/>
                  <a:gd name="T73" fmla="*/ 60 h 144"/>
                  <a:gd name="T74" fmla="*/ 672 w 1020"/>
                  <a:gd name="T75" fmla="*/ 72 h 144"/>
                  <a:gd name="T76" fmla="*/ 732 w 1020"/>
                  <a:gd name="T77" fmla="*/ 84 h 144"/>
                  <a:gd name="T78" fmla="*/ 786 w 1020"/>
                  <a:gd name="T79" fmla="*/ 96 h 144"/>
                  <a:gd name="T80" fmla="*/ 840 w 1020"/>
                  <a:gd name="T81" fmla="*/ 102 h 144"/>
                  <a:gd name="T82" fmla="*/ 894 w 1020"/>
                  <a:gd name="T83" fmla="*/ 108 h 144"/>
                  <a:gd name="T84" fmla="*/ 942 w 1020"/>
                  <a:gd name="T85" fmla="*/ 108 h 144"/>
                  <a:gd name="T86" fmla="*/ 996 w 1020"/>
                  <a:gd name="T87" fmla="*/ 108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0"/>
                  <a:gd name="T133" fmla="*/ 0 h 144"/>
                  <a:gd name="T134" fmla="*/ 1020 w 1020"/>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0" h="144">
                    <a:moveTo>
                      <a:pt x="1020" y="108"/>
                    </a:moveTo>
                    <a:lnTo>
                      <a:pt x="1002" y="114"/>
                    </a:lnTo>
                    <a:lnTo>
                      <a:pt x="984" y="120"/>
                    </a:lnTo>
                    <a:lnTo>
                      <a:pt x="960" y="126"/>
                    </a:lnTo>
                    <a:lnTo>
                      <a:pt x="936" y="132"/>
                    </a:lnTo>
                    <a:lnTo>
                      <a:pt x="912" y="132"/>
                    </a:lnTo>
                    <a:lnTo>
                      <a:pt x="882" y="138"/>
                    </a:lnTo>
                    <a:lnTo>
                      <a:pt x="858" y="138"/>
                    </a:lnTo>
                    <a:lnTo>
                      <a:pt x="828" y="138"/>
                    </a:lnTo>
                    <a:lnTo>
                      <a:pt x="798" y="138"/>
                    </a:lnTo>
                    <a:lnTo>
                      <a:pt x="768" y="138"/>
                    </a:lnTo>
                    <a:lnTo>
                      <a:pt x="738" y="138"/>
                    </a:lnTo>
                    <a:lnTo>
                      <a:pt x="708" y="138"/>
                    </a:lnTo>
                    <a:lnTo>
                      <a:pt x="678" y="138"/>
                    </a:lnTo>
                    <a:lnTo>
                      <a:pt x="642" y="138"/>
                    </a:lnTo>
                    <a:lnTo>
                      <a:pt x="612" y="132"/>
                    </a:lnTo>
                    <a:lnTo>
                      <a:pt x="576" y="132"/>
                    </a:lnTo>
                    <a:lnTo>
                      <a:pt x="546" y="132"/>
                    </a:lnTo>
                    <a:lnTo>
                      <a:pt x="510" y="132"/>
                    </a:lnTo>
                    <a:lnTo>
                      <a:pt x="480" y="126"/>
                    </a:lnTo>
                    <a:lnTo>
                      <a:pt x="444" y="126"/>
                    </a:lnTo>
                    <a:lnTo>
                      <a:pt x="414" y="126"/>
                    </a:lnTo>
                    <a:lnTo>
                      <a:pt x="384" y="126"/>
                    </a:lnTo>
                    <a:lnTo>
                      <a:pt x="354" y="120"/>
                    </a:lnTo>
                    <a:lnTo>
                      <a:pt x="324" y="120"/>
                    </a:lnTo>
                    <a:lnTo>
                      <a:pt x="294" y="120"/>
                    </a:lnTo>
                    <a:lnTo>
                      <a:pt x="270" y="120"/>
                    </a:lnTo>
                    <a:lnTo>
                      <a:pt x="240" y="120"/>
                    </a:lnTo>
                    <a:lnTo>
                      <a:pt x="216" y="120"/>
                    </a:lnTo>
                    <a:lnTo>
                      <a:pt x="198" y="120"/>
                    </a:lnTo>
                    <a:lnTo>
                      <a:pt x="174" y="120"/>
                    </a:lnTo>
                    <a:lnTo>
                      <a:pt x="156" y="120"/>
                    </a:lnTo>
                    <a:lnTo>
                      <a:pt x="138" y="126"/>
                    </a:lnTo>
                    <a:lnTo>
                      <a:pt x="120" y="126"/>
                    </a:lnTo>
                    <a:lnTo>
                      <a:pt x="102" y="126"/>
                    </a:lnTo>
                    <a:lnTo>
                      <a:pt x="84" y="132"/>
                    </a:lnTo>
                    <a:lnTo>
                      <a:pt x="66" y="132"/>
                    </a:lnTo>
                    <a:lnTo>
                      <a:pt x="48" y="138"/>
                    </a:lnTo>
                    <a:lnTo>
                      <a:pt x="30" y="138"/>
                    </a:lnTo>
                    <a:lnTo>
                      <a:pt x="12" y="144"/>
                    </a:lnTo>
                    <a:lnTo>
                      <a:pt x="0" y="144"/>
                    </a:lnTo>
                    <a:lnTo>
                      <a:pt x="6" y="132"/>
                    </a:lnTo>
                    <a:lnTo>
                      <a:pt x="12" y="120"/>
                    </a:lnTo>
                    <a:lnTo>
                      <a:pt x="24" y="108"/>
                    </a:lnTo>
                    <a:lnTo>
                      <a:pt x="36" y="102"/>
                    </a:lnTo>
                    <a:lnTo>
                      <a:pt x="48" y="90"/>
                    </a:lnTo>
                    <a:lnTo>
                      <a:pt x="66" y="78"/>
                    </a:lnTo>
                    <a:lnTo>
                      <a:pt x="78" y="66"/>
                    </a:lnTo>
                    <a:lnTo>
                      <a:pt x="96" y="60"/>
                    </a:lnTo>
                    <a:lnTo>
                      <a:pt x="114" y="48"/>
                    </a:lnTo>
                    <a:lnTo>
                      <a:pt x="126" y="42"/>
                    </a:lnTo>
                    <a:lnTo>
                      <a:pt x="144" y="30"/>
                    </a:lnTo>
                    <a:lnTo>
                      <a:pt x="162" y="24"/>
                    </a:lnTo>
                    <a:lnTo>
                      <a:pt x="174" y="18"/>
                    </a:lnTo>
                    <a:lnTo>
                      <a:pt x="192" y="12"/>
                    </a:lnTo>
                    <a:lnTo>
                      <a:pt x="204" y="6"/>
                    </a:lnTo>
                    <a:lnTo>
                      <a:pt x="216" y="6"/>
                    </a:lnTo>
                    <a:lnTo>
                      <a:pt x="234" y="0"/>
                    </a:lnTo>
                    <a:lnTo>
                      <a:pt x="252" y="0"/>
                    </a:lnTo>
                    <a:lnTo>
                      <a:pt x="276" y="0"/>
                    </a:lnTo>
                    <a:lnTo>
                      <a:pt x="294" y="0"/>
                    </a:lnTo>
                    <a:lnTo>
                      <a:pt x="318" y="0"/>
                    </a:lnTo>
                    <a:lnTo>
                      <a:pt x="336" y="0"/>
                    </a:lnTo>
                    <a:lnTo>
                      <a:pt x="360" y="6"/>
                    </a:lnTo>
                    <a:lnTo>
                      <a:pt x="384" y="6"/>
                    </a:lnTo>
                    <a:lnTo>
                      <a:pt x="408" y="12"/>
                    </a:lnTo>
                    <a:lnTo>
                      <a:pt x="432" y="18"/>
                    </a:lnTo>
                    <a:lnTo>
                      <a:pt x="462" y="24"/>
                    </a:lnTo>
                    <a:lnTo>
                      <a:pt x="486" y="30"/>
                    </a:lnTo>
                    <a:lnTo>
                      <a:pt x="510" y="36"/>
                    </a:lnTo>
                    <a:lnTo>
                      <a:pt x="540" y="42"/>
                    </a:lnTo>
                    <a:lnTo>
                      <a:pt x="564" y="48"/>
                    </a:lnTo>
                    <a:lnTo>
                      <a:pt x="594" y="54"/>
                    </a:lnTo>
                    <a:lnTo>
                      <a:pt x="618" y="60"/>
                    </a:lnTo>
                    <a:lnTo>
                      <a:pt x="648" y="66"/>
                    </a:lnTo>
                    <a:lnTo>
                      <a:pt x="672" y="72"/>
                    </a:lnTo>
                    <a:lnTo>
                      <a:pt x="702" y="78"/>
                    </a:lnTo>
                    <a:lnTo>
                      <a:pt x="732" y="84"/>
                    </a:lnTo>
                    <a:lnTo>
                      <a:pt x="756" y="90"/>
                    </a:lnTo>
                    <a:lnTo>
                      <a:pt x="786" y="96"/>
                    </a:lnTo>
                    <a:lnTo>
                      <a:pt x="810" y="102"/>
                    </a:lnTo>
                    <a:lnTo>
                      <a:pt x="840" y="102"/>
                    </a:lnTo>
                    <a:lnTo>
                      <a:pt x="870" y="108"/>
                    </a:lnTo>
                    <a:lnTo>
                      <a:pt x="894" y="108"/>
                    </a:lnTo>
                    <a:lnTo>
                      <a:pt x="918" y="108"/>
                    </a:lnTo>
                    <a:lnTo>
                      <a:pt x="942" y="108"/>
                    </a:lnTo>
                    <a:lnTo>
                      <a:pt x="972" y="114"/>
                    </a:lnTo>
                    <a:lnTo>
                      <a:pt x="996" y="108"/>
                    </a:lnTo>
                    <a:lnTo>
                      <a:pt x="1020" y="108"/>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81" name="Freeform 17"/>
              <p:cNvSpPr>
                <a:spLocks/>
              </p:cNvSpPr>
              <p:nvPr/>
            </p:nvSpPr>
            <p:spPr bwMode="auto">
              <a:xfrm>
                <a:off x="3933" y="1599"/>
                <a:ext cx="228" cy="1002"/>
              </a:xfrm>
              <a:custGeom>
                <a:avLst/>
                <a:gdLst>
                  <a:gd name="T0" fmla="*/ 0 w 228"/>
                  <a:gd name="T1" fmla="*/ 1002 h 1002"/>
                  <a:gd name="T2" fmla="*/ 228 w 228"/>
                  <a:gd name="T3" fmla="*/ 1002 h 1002"/>
                  <a:gd name="T4" fmla="*/ 180 w 228"/>
                  <a:gd name="T5" fmla="*/ 0 h 1002"/>
                  <a:gd name="T6" fmla="*/ 48 w 228"/>
                  <a:gd name="T7" fmla="*/ 0 h 1002"/>
                  <a:gd name="T8" fmla="*/ 0 w 228"/>
                  <a:gd name="T9" fmla="*/ 1002 h 1002"/>
                  <a:gd name="T10" fmla="*/ 0 60000 65536"/>
                  <a:gd name="T11" fmla="*/ 0 60000 65536"/>
                  <a:gd name="T12" fmla="*/ 0 60000 65536"/>
                  <a:gd name="T13" fmla="*/ 0 60000 65536"/>
                  <a:gd name="T14" fmla="*/ 0 60000 65536"/>
                  <a:gd name="T15" fmla="*/ 0 w 228"/>
                  <a:gd name="T16" fmla="*/ 0 h 1002"/>
                  <a:gd name="T17" fmla="*/ 228 w 228"/>
                  <a:gd name="T18" fmla="*/ 1002 h 1002"/>
                </a:gdLst>
                <a:ahLst/>
                <a:cxnLst>
                  <a:cxn ang="T10">
                    <a:pos x="T0" y="T1"/>
                  </a:cxn>
                  <a:cxn ang="T11">
                    <a:pos x="T2" y="T3"/>
                  </a:cxn>
                  <a:cxn ang="T12">
                    <a:pos x="T4" y="T5"/>
                  </a:cxn>
                  <a:cxn ang="T13">
                    <a:pos x="T6" y="T7"/>
                  </a:cxn>
                  <a:cxn ang="T14">
                    <a:pos x="T8" y="T9"/>
                  </a:cxn>
                </a:cxnLst>
                <a:rect l="T15" t="T16" r="T17" b="T18"/>
                <a:pathLst>
                  <a:path w="228" h="1002">
                    <a:moveTo>
                      <a:pt x="0" y="1002"/>
                    </a:moveTo>
                    <a:lnTo>
                      <a:pt x="228" y="1002"/>
                    </a:lnTo>
                    <a:lnTo>
                      <a:pt x="180" y="0"/>
                    </a:lnTo>
                    <a:lnTo>
                      <a:pt x="48" y="0"/>
                    </a:lnTo>
                    <a:lnTo>
                      <a:pt x="0" y="1002"/>
                    </a:lnTo>
                    <a:close/>
                  </a:path>
                </a:pathLst>
              </a:custGeom>
              <a:solidFill>
                <a:srgbClr val="C0C0C0">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82" name="Line 18"/>
              <p:cNvSpPr>
                <a:spLocks noChangeShapeType="1"/>
              </p:cNvSpPr>
              <p:nvPr/>
            </p:nvSpPr>
            <p:spPr bwMode="auto">
              <a:xfrm>
                <a:off x="3981" y="1635"/>
                <a:ext cx="126"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83" name="Line 19"/>
              <p:cNvSpPr>
                <a:spLocks noChangeShapeType="1"/>
              </p:cNvSpPr>
              <p:nvPr/>
            </p:nvSpPr>
            <p:spPr bwMode="auto">
              <a:xfrm>
                <a:off x="3975" y="1593"/>
                <a:ext cx="7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84" name="Freeform 20"/>
              <p:cNvSpPr>
                <a:spLocks/>
              </p:cNvSpPr>
              <p:nvPr/>
            </p:nvSpPr>
            <p:spPr bwMode="auto">
              <a:xfrm>
                <a:off x="4065" y="170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5" name="Freeform 21"/>
              <p:cNvSpPr>
                <a:spLocks/>
              </p:cNvSpPr>
              <p:nvPr/>
            </p:nvSpPr>
            <p:spPr bwMode="auto">
              <a:xfrm>
                <a:off x="4059" y="171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6" name="Freeform 22"/>
              <p:cNvSpPr>
                <a:spLocks/>
              </p:cNvSpPr>
              <p:nvPr/>
            </p:nvSpPr>
            <p:spPr bwMode="auto">
              <a:xfrm>
                <a:off x="4047" y="167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7" name="Freeform 23"/>
              <p:cNvSpPr>
                <a:spLocks/>
              </p:cNvSpPr>
              <p:nvPr/>
            </p:nvSpPr>
            <p:spPr bwMode="auto">
              <a:xfrm>
                <a:off x="4041" y="168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8" name="Freeform 24"/>
              <p:cNvSpPr>
                <a:spLocks/>
              </p:cNvSpPr>
              <p:nvPr/>
            </p:nvSpPr>
            <p:spPr bwMode="auto">
              <a:xfrm>
                <a:off x="4065" y="177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9" name="Freeform 25"/>
              <p:cNvSpPr>
                <a:spLocks/>
              </p:cNvSpPr>
              <p:nvPr/>
            </p:nvSpPr>
            <p:spPr bwMode="auto">
              <a:xfrm>
                <a:off x="4059" y="177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0" name="Freeform 26"/>
              <p:cNvSpPr>
                <a:spLocks/>
              </p:cNvSpPr>
              <p:nvPr/>
            </p:nvSpPr>
            <p:spPr bwMode="auto">
              <a:xfrm>
                <a:off x="4023" y="1851"/>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1" name="Freeform 27"/>
              <p:cNvSpPr>
                <a:spLocks/>
              </p:cNvSpPr>
              <p:nvPr/>
            </p:nvSpPr>
            <p:spPr bwMode="auto">
              <a:xfrm>
                <a:off x="4011" y="185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2" name="Freeform 28"/>
              <p:cNvSpPr>
                <a:spLocks/>
              </p:cNvSpPr>
              <p:nvPr/>
            </p:nvSpPr>
            <p:spPr bwMode="auto">
              <a:xfrm>
                <a:off x="4047" y="174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3" name="Freeform 29"/>
              <p:cNvSpPr>
                <a:spLocks/>
              </p:cNvSpPr>
              <p:nvPr/>
            </p:nvSpPr>
            <p:spPr bwMode="auto">
              <a:xfrm>
                <a:off x="4041" y="174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4" name="Freeform 30"/>
              <p:cNvSpPr>
                <a:spLocks/>
              </p:cNvSpPr>
              <p:nvPr/>
            </p:nvSpPr>
            <p:spPr bwMode="auto">
              <a:xfrm>
                <a:off x="4077" y="184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5" name="Freeform 31"/>
              <p:cNvSpPr>
                <a:spLocks/>
              </p:cNvSpPr>
              <p:nvPr/>
            </p:nvSpPr>
            <p:spPr bwMode="auto">
              <a:xfrm>
                <a:off x="4065" y="185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6" name="Freeform 32"/>
              <p:cNvSpPr>
                <a:spLocks/>
              </p:cNvSpPr>
              <p:nvPr/>
            </p:nvSpPr>
            <p:spPr bwMode="auto">
              <a:xfrm>
                <a:off x="4053" y="181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7" name="Freeform 33"/>
              <p:cNvSpPr>
                <a:spLocks/>
              </p:cNvSpPr>
              <p:nvPr/>
            </p:nvSpPr>
            <p:spPr bwMode="auto">
              <a:xfrm>
                <a:off x="4047" y="182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8" name="Freeform 34"/>
              <p:cNvSpPr>
                <a:spLocks/>
              </p:cNvSpPr>
              <p:nvPr/>
            </p:nvSpPr>
            <p:spPr bwMode="auto">
              <a:xfrm>
                <a:off x="3999" y="1881"/>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9" name="Freeform 35"/>
              <p:cNvSpPr>
                <a:spLocks/>
              </p:cNvSpPr>
              <p:nvPr/>
            </p:nvSpPr>
            <p:spPr bwMode="auto">
              <a:xfrm>
                <a:off x="3987" y="188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0" name="Freeform 36"/>
              <p:cNvSpPr>
                <a:spLocks/>
              </p:cNvSpPr>
              <p:nvPr/>
            </p:nvSpPr>
            <p:spPr bwMode="auto">
              <a:xfrm>
                <a:off x="4077" y="190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1" name="Freeform 37"/>
              <p:cNvSpPr>
                <a:spLocks/>
              </p:cNvSpPr>
              <p:nvPr/>
            </p:nvSpPr>
            <p:spPr bwMode="auto">
              <a:xfrm>
                <a:off x="4071" y="191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2" name="Freeform 38"/>
              <p:cNvSpPr>
                <a:spLocks/>
              </p:cNvSpPr>
              <p:nvPr/>
            </p:nvSpPr>
            <p:spPr bwMode="auto">
              <a:xfrm>
                <a:off x="4059" y="187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3" name="Freeform 39"/>
              <p:cNvSpPr>
                <a:spLocks/>
              </p:cNvSpPr>
              <p:nvPr/>
            </p:nvSpPr>
            <p:spPr bwMode="auto">
              <a:xfrm>
                <a:off x="4047" y="188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4" name="Freeform 40"/>
              <p:cNvSpPr>
                <a:spLocks/>
              </p:cNvSpPr>
              <p:nvPr/>
            </p:nvSpPr>
            <p:spPr bwMode="auto">
              <a:xfrm>
                <a:off x="3993" y="205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5" name="Freeform 41"/>
              <p:cNvSpPr>
                <a:spLocks/>
              </p:cNvSpPr>
              <p:nvPr/>
            </p:nvSpPr>
            <p:spPr bwMode="auto">
              <a:xfrm>
                <a:off x="3981" y="2055"/>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6" name="Freeform 42"/>
              <p:cNvSpPr>
                <a:spLocks/>
              </p:cNvSpPr>
              <p:nvPr/>
            </p:nvSpPr>
            <p:spPr bwMode="auto">
              <a:xfrm>
                <a:off x="4101" y="224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7" name="Freeform 43"/>
              <p:cNvSpPr>
                <a:spLocks/>
              </p:cNvSpPr>
              <p:nvPr/>
            </p:nvSpPr>
            <p:spPr bwMode="auto">
              <a:xfrm>
                <a:off x="4095" y="224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8" name="Freeform 44"/>
              <p:cNvSpPr>
                <a:spLocks/>
              </p:cNvSpPr>
              <p:nvPr/>
            </p:nvSpPr>
            <p:spPr bwMode="auto">
              <a:xfrm>
                <a:off x="4065" y="1959"/>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9" name="Freeform 45"/>
              <p:cNvSpPr>
                <a:spLocks/>
              </p:cNvSpPr>
              <p:nvPr/>
            </p:nvSpPr>
            <p:spPr bwMode="auto">
              <a:xfrm>
                <a:off x="4059" y="195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0" name="Freeform 46"/>
              <p:cNvSpPr>
                <a:spLocks/>
              </p:cNvSpPr>
              <p:nvPr/>
            </p:nvSpPr>
            <p:spPr bwMode="auto">
              <a:xfrm>
                <a:off x="3987" y="2379"/>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1" name="Freeform 47"/>
              <p:cNvSpPr>
                <a:spLocks/>
              </p:cNvSpPr>
              <p:nvPr/>
            </p:nvSpPr>
            <p:spPr bwMode="auto">
              <a:xfrm>
                <a:off x="3975" y="2385"/>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2" name="Freeform 48"/>
              <p:cNvSpPr>
                <a:spLocks/>
              </p:cNvSpPr>
              <p:nvPr/>
            </p:nvSpPr>
            <p:spPr bwMode="auto">
              <a:xfrm>
                <a:off x="3987" y="224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3" name="Freeform 49"/>
              <p:cNvSpPr>
                <a:spLocks/>
              </p:cNvSpPr>
              <p:nvPr/>
            </p:nvSpPr>
            <p:spPr bwMode="auto">
              <a:xfrm>
                <a:off x="3975" y="2247"/>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4" name="Freeform 50"/>
              <p:cNvSpPr>
                <a:spLocks/>
              </p:cNvSpPr>
              <p:nvPr/>
            </p:nvSpPr>
            <p:spPr bwMode="auto">
              <a:xfrm>
                <a:off x="3993" y="1959"/>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5" name="Freeform 51"/>
              <p:cNvSpPr>
                <a:spLocks/>
              </p:cNvSpPr>
              <p:nvPr/>
            </p:nvSpPr>
            <p:spPr bwMode="auto">
              <a:xfrm>
                <a:off x="3981" y="1959"/>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6" name="Freeform 52"/>
              <p:cNvSpPr>
                <a:spLocks/>
              </p:cNvSpPr>
              <p:nvPr/>
            </p:nvSpPr>
            <p:spPr bwMode="auto">
              <a:xfrm>
                <a:off x="4095" y="238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7" name="Freeform 53"/>
              <p:cNvSpPr>
                <a:spLocks/>
              </p:cNvSpPr>
              <p:nvPr/>
            </p:nvSpPr>
            <p:spPr bwMode="auto">
              <a:xfrm>
                <a:off x="4083" y="238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8" name="Freeform 54"/>
              <p:cNvSpPr>
                <a:spLocks/>
              </p:cNvSpPr>
              <p:nvPr/>
            </p:nvSpPr>
            <p:spPr bwMode="auto">
              <a:xfrm>
                <a:off x="4113" y="254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9" name="Freeform 55"/>
              <p:cNvSpPr>
                <a:spLocks/>
              </p:cNvSpPr>
              <p:nvPr/>
            </p:nvSpPr>
            <p:spPr bwMode="auto">
              <a:xfrm>
                <a:off x="4107" y="255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0" name="Freeform 56"/>
              <p:cNvSpPr>
                <a:spLocks/>
              </p:cNvSpPr>
              <p:nvPr/>
            </p:nvSpPr>
            <p:spPr bwMode="auto">
              <a:xfrm>
                <a:off x="4083" y="2037"/>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1" name="Freeform 57"/>
              <p:cNvSpPr>
                <a:spLocks/>
              </p:cNvSpPr>
              <p:nvPr/>
            </p:nvSpPr>
            <p:spPr bwMode="auto">
              <a:xfrm>
                <a:off x="4071" y="2037"/>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2" name="Freeform 58"/>
              <p:cNvSpPr>
                <a:spLocks/>
              </p:cNvSpPr>
              <p:nvPr/>
            </p:nvSpPr>
            <p:spPr bwMode="auto">
              <a:xfrm>
                <a:off x="4095" y="2133"/>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3" name="Freeform 59"/>
              <p:cNvSpPr>
                <a:spLocks/>
              </p:cNvSpPr>
              <p:nvPr/>
            </p:nvSpPr>
            <p:spPr bwMode="auto">
              <a:xfrm>
                <a:off x="4083" y="2133"/>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4" name="Freeform 60"/>
              <p:cNvSpPr>
                <a:spLocks/>
              </p:cNvSpPr>
              <p:nvPr/>
            </p:nvSpPr>
            <p:spPr bwMode="auto">
              <a:xfrm>
                <a:off x="4059" y="2271"/>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5" name="Freeform 61"/>
              <p:cNvSpPr>
                <a:spLocks/>
              </p:cNvSpPr>
              <p:nvPr/>
            </p:nvSpPr>
            <p:spPr bwMode="auto">
              <a:xfrm>
                <a:off x="4047" y="2271"/>
                <a:ext cx="48" cy="24"/>
              </a:xfrm>
              <a:custGeom>
                <a:avLst/>
                <a:gdLst>
                  <a:gd name="T0" fmla="*/ 48 w 48"/>
                  <a:gd name="T1" fmla="*/ 0 h 24"/>
                  <a:gd name="T2" fmla="*/ 0 w 48"/>
                  <a:gd name="T3" fmla="*/ 0 h 24"/>
                  <a:gd name="T4" fmla="*/ 0 w 48"/>
                  <a:gd name="T5" fmla="*/ 24 h 24"/>
                  <a:gd name="T6" fmla="*/ 0 60000 65536"/>
                  <a:gd name="T7" fmla="*/ 0 60000 65536"/>
                  <a:gd name="T8" fmla="*/ 0 60000 65536"/>
                  <a:gd name="T9" fmla="*/ 0 w 48"/>
                  <a:gd name="T10" fmla="*/ 0 h 24"/>
                  <a:gd name="T11" fmla="*/ 48 w 48"/>
                  <a:gd name="T12" fmla="*/ 24 h 24"/>
                </a:gdLst>
                <a:ahLst/>
                <a:cxnLst>
                  <a:cxn ang="T6">
                    <a:pos x="T0" y="T1"/>
                  </a:cxn>
                  <a:cxn ang="T7">
                    <a:pos x="T2" y="T3"/>
                  </a:cxn>
                  <a:cxn ang="T8">
                    <a:pos x="T4" y="T5"/>
                  </a:cxn>
                </a:cxnLst>
                <a:rect l="T9" t="T10" r="T11" b="T12"/>
                <a:pathLst>
                  <a:path w="48" h="24">
                    <a:moveTo>
                      <a:pt x="48" y="0"/>
                    </a:moveTo>
                    <a:lnTo>
                      <a:pt x="0" y="0"/>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6" name="Freeform 62"/>
              <p:cNvSpPr>
                <a:spLocks/>
              </p:cNvSpPr>
              <p:nvPr/>
            </p:nvSpPr>
            <p:spPr bwMode="auto">
              <a:xfrm>
                <a:off x="4107" y="244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7" name="Freeform 63"/>
              <p:cNvSpPr>
                <a:spLocks/>
              </p:cNvSpPr>
              <p:nvPr/>
            </p:nvSpPr>
            <p:spPr bwMode="auto">
              <a:xfrm>
                <a:off x="4095" y="2445"/>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8" name="Freeform 64"/>
              <p:cNvSpPr>
                <a:spLocks/>
              </p:cNvSpPr>
              <p:nvPr/>
            </p:nvSpPr>
            <p:spPr bwMode="auto">
              <a:xfrm>
                <a:off x="4083" y="1983"/>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9" name="Freeform 65"/>
              <p:cNvSpPr>
                <a:spLocks/>
              </p:cNvSpPr>
              <p:nvPr/>
            </p:nvSpPr>
            <p:spPr bwMode="auto">
              <a:xfrm>
                <a:off x="4077" y="1983"/>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0" name="Freeform 66"/>
              <p:cNvSpPr>
                <a:spLocks/>
              </p:cNvSpPr>
              <p:nvPr/>
            </p:nvSpPr>
            <p:spPr bwMode="auto">
              <a:xfrm>
                <a:off x="3981" y="2145"/>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1" name="Freeform 67"/>
              <p:cNvSpPr>
                <a:spLocks/>
              </p:cNvSpPr>
              <p:nvPr/>
            </p:nvSpPr>
            <p:spPr bwMode="auto">
              <a:xfrm>
                <a:off x="3975" y="214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2" name="Freeform 68"/>
              <p:cNvSpPr>
                <a:spLocks/>
              </p:cNvSpPr>
              <p:nvPr/>
            </p:nvSpPr>
            <p:spPr bwMode="auto">
              <a:xfrm>
                <a:off x="4035" y="2091"/>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3" name="Freeform 69"/>
              <p:cNvSpPr>
                <a:spLocks/>
              </p:cNvSpPr>
              <p:nvPr/>
            </p:nvSpPr>
            <p:spPr bwMode="auto">
              <a:xfrm>
                <a:off x="4029" y="209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4" name="Freeform 70"/>
              <p:cNvSpPr>
                <a:spLocks/>
              </p:cNvSpPr>
              <p:nvPr/>
            </p:nvSpPr>
            <p:spPr bwMode="auto">
              <a:xfrm>
                <a:off x="4047" y="218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5" name="Freeform 71"/>
              <p:cNvSpPr>
                <a:spLocks/>
              </p:cNvSpPr>
              <p:nvPr/>
            </p:nvSpPr>
            <p:spPr bwMode="auto">
              <a:xfrm>
                <a:off x="4041" y="218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6" name="Freeform 72"/>
              <p:cNvSpPr>
                <a:spLocks/>
              </p:cNvSpPr>
              <p:nvPr/>
            </p:nvSpPr>
            <p:spPr bwMode="auto">
              <a:xfrm>
                <a:off x="4035" y="2331"/>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7" name="Freeform 73"/>
              <p:cNvSpPr>
                <a:spLocks/>
              </p:cNvSpPr>
              <p:nvPr/>
            </p:nvSpPr>
            <p:spPr bwMode="auto">
              <a:xfrm>
                <a:off x="4029" y="2331"/>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8" name="Freeform 74"/>
              <p:cNvSpPr>
                <a:spLocks/>
              </p:cNvSpPr>
              <p:nvPr/>
            </p:nvSpPr>
            <p:spPr bwMode="auto">
              <a:xfrm>
                <a:off x="4053" y="249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9" name="Freeform 75"/>
              <p:cNvSpPr>
                <a:spLocks/>
              </p:cNvSpPr>
              <p:nvPr/>
            </p:nvSpPr>
            <p:spPr bwMode="auto">
              <a:xfrm>
                <a:off x="4047" y="2499"/>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0" name="Freeform 76"/>
              <p:cNvSpPr>
                <a:spLocks/>
              </p:cNvSpPr>
              <p:nvPr/>
            </p:nvSpPr>
            <p:spPr bwMode="auto">
              <a:xfrm>
                <a:off x="4095" y="2577"/>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1" name="Freeform 77"/>
              <p:cNvSpPr>
                <a:spLocks/>
              </p:cNvSpPr>
              <p:nvPr/>
            </p:nvSpPr>
            <p:spPr bwMode="auto">
              <a:xfrm>
                <a:off x="4089" y="257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2" name="Freeform 78"/>
              <p:cNvSpPr>
                <a:spLocks/>
              </p:cNvSpPr>
              <p:nvPr/>
            </p:nvSpPr>
            <p:spPr bwMode="auto">
              <a:xfrm>
                <a:off x="4059" y="2061"/>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3" name="Freeform 79"/>
              <p:cNvSpPr>
                <a:spLocks/>
              </p:cNvSpPr>
              <p:nvPr/>
            </p:nvSpPr>
            <p:spPr bwMode="auto">
              <a:xfrm>
                <a:off x="4053" y="2061"/>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4" name="Freeform 80"/>
              <p:cNvSpPr>
                <a:spLocks/>
              </p:cNvSpPr>
              <p:nvPr/>
            </p:nvSpPr>
            <p:spPr bwMode="auto">
              <a:xfrm>
                <a:off x="4071" y="215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5" name="Freeform 81"/>
              <p:cNvSpPr>
                <a:spLocks/>
              </p:cNvSpPr>
              <p:nvPr/>
            </p:nvSpPr>
            <p:spPr bwMode="auto">
              <a:xfrm>
                <a:off x="4065" y="216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6" name="Freeform 82"/>
              <p:cNvSpPr>
                <a:spLocks/>
              </p:cNvSpPr>
              <p:nvPr/>
            </p:nvSpPr>
            <p:spPr bwMode="auto">
              <a:xfrm>
                <a:off x="4077" y="2301"/>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7" name="Freeform 83"/>
              <p:cNvSpPr>
                <a:spLocks/>
              </p:cNvSpPr>
              <p:nvPr/>
            </p:nvSpPr>
            <p:spPr bwMode="auto">
              <a:xfrm>
                <a:off x="4065" y="230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8" name="Freeform 84"/>
              <p:cNvSpPr>
                <a:spLocks/>
              </p:cNvSpPr>
              <p:nvPr/>
            </p:nvSpPr>
            <p:spPr bwMode="auto">
              <a:xfrm>
                <a:off x="4083" y="2475"/>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9" name="Freeform 85"/>
              <p:cNvSpPr>
                <a:spLocks/>
              </p:cNvSpPr>
              <p:nvPr/>
            </p:nvSpPr>
            <p:spPr bwMode="auto">
              <a:xfrm>
                <a:off x="4077" y="247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0" name="Freeform 86"/>
              <p:cNvSpPr>
                <a:spLocks/>
              </p:cNvSpPr>
              <p:nvPr/>
            </p:nvSpPr>
            <p:spPr bwMode="auto">
              <a:xfrm>
                <a:off x="4077" y="241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1" name="Freeform 87"/>
              <p:cNvSpPr>
                <a:spLocks/>
              </p:cNvSpPr>
              <p:nvPr/>
            </p:nvSpPr>
            <p:spPr bwMode="auto">
              <a:xfrm>
                <a:off x="4071" y="242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2" name="Freeform 88"/>
              <p:cNvSpPr>
                <a:spLocks/>
              </p:cNvSpPr>
              <p:nvPr/>
            </p:nvSpPr>
            <p:spPr bwMode="auto">
              <a:xfrm>
                <a:off x="3975" y="249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3" name="Freeform 89"/>
              <p:cNvSpPr>
                <a:spLocks/>
              </p:cNvSpPr>
              <p:nvPr/>
            </p:nvSpPr>
            <p:spPr bwMode="auto">
              <a:xfrm>
                <a:off x="3969" y="250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4" name="Freeform 90"/>
              <p:cNvSpPr>
                <a:spLocks/>
              </p:cNvSpPr>
              <p:nvPr/>
            </p:nvSpPr>
            <p:spPr bwMode="auto">
              <a:xfrm>
                <a:off x="4083" y="208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5" name="Freeform 91"/>
              <p:cNvSpPr>
                <a:spLocks/>
              </p:cNvSpPr>
              <p:nvPr/>
            </p:nvSpPr>
            <p:spPr bwMode="auto">
              <a:xfrm>
                <a:off x="4077" y="209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6" name="Freeform 92"/>
              <p:cNvSpPr>
                <a:spLocks/>
              </p:cNvSpPr>
              <p:nvPr/>
            </p:nvSpPr>
            <p:spPr bwMode="auto">
              <a:xfrm>
                <a:off x="4095" y="218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7" name="Freeform 93"/>
              <p:cNvSpPr>
                <a:spLocks/>
              </p:cNvSpPr>
              <p:nvPr/>
            </p:nvSpPr>
            <p:spPr bwMode="auto">
              <a:xfrm>
                <a:off x="4089" y="218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8" name="Freeform 94"/>
              <p:cNvSpPr>
                <a:spLocks/>
              </p:cNvSpPr>
              <p:nvPr/>
            </p:nvSpPr>
            <p:spPr bwMode="auto">
              <a:xfrm>
                <a:off x="4089" y="2331"/>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9" name="Freeform 95"/>
              <p:cNvSpPr>
                <a:spLocks/>
              </p:cNvSpPr>
              <p:nvPr/>
            </p:nvSpPr>
            <p:spPr bwMode="auto">
              <a:xfrm>
                <a:off x="4083" y="233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0" name="Freeform 96"/>
              <p:cNvSpPr>
                <a:spLocks/>
              </p:cNvSpPr>
              <p:nvPr/>
            </p:nvSpPr>
            <p:spPr bwMode="auto">
              <a:xfrm>
                <a:off x="4113" y="2499"/>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1" name="Freeform 97"/>
              <p:cNvSpPr>
                <a:spLocks/>
              </p:cNvSpPr>
              <p:nvPr/>
            </p:nvSpPr>
            <p:spPr bwMode="auto">
              <a:xfrm>
                <a:off x="4107" y="250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2" name="Freeform 98"/>
              <p:cNvSpPr>
                <a:spLocks/>
              </p:cNvSpPr>
              <p:nvPr/>
            </p:nvSpPr>
            <p:spPr bwMode="auto">
              <a:xfrm>
                <a:off x="4059" y="2553"/>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3" name="Freeform 99"/>
              <p:cNvSpPr>
                <a:spLocks/>
              </p:cNvSpPr>
              <p:nvPr/>
            </p:nvSpPr>
            <p:spPr bwMode="auto">
              <a:xfrm>
                <a:off x="4053" y="255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4" name="Freeform 100"/>
              <p:cNvSpPr>
                <a:spLocks/>
              </p:cNvSpPr>
              <p:nvPr/>
            </p:nvSpPr>
            <p:spPr bwMode="auto">
              <a:xfrm>
                <a:off x="4053" y="244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5" name="Freeform 101"/>
              <p:cNvSpPr>
                <a:spLocks/>
              </p:cNvSpPr>
              <p:nvPr/>
            </p:nvSpPr>
            <p:spPr bwMode="auto">
              <a:xfrm>
                <a:off x="4041" y="244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6" name="Freeform 102"/>
              <p:cNvSpPr>
                <a:spLocks/>
              </p:cNvSpPr>
              <p:nvPr/>
            </p:nvSpPr>
            <p:spPr bwMode="auto">
              <a:xfrm>
                <a:off x="4065" y="2121"/>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7" name="Freeform 103"/>
              <p:cNvSpPr>
                <a:spLocks/>
              </p:cNvSpPr>
              <p:nvPr/>
            </p:nvSpPr>
            <p:spPr bwMode="auto">
              <a:xfrm>
                <a:off x="4053" y="212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8" name="Freeform 104"/>
              <p:cNvSpPr>
                <a:spLocks/>
              </p:cNvSpPr>
              <p:nvPr/>
            </p:nvSpPr>
            <p:spPr bwMode="auto">
              <a:xfrm>
                <a:off x="4077" y="221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9" name="Freeform 105"/>
              <p:cNvSpPr>
                <a:spLocks/>
              </p:cNvSpPr>
              <p:nvPr/>
            </p:nvSpPr>
            <p:spPr bwMode="auto">
              <a:xfrm>
                <a:off x="4065" y="2217"/>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0" name="Freeform 106"/>
              <p:cNvSpPr>
                <a:spLocks/>
              </p:cNvSpPr>
              <p:nvPr/>
            </p:nvSpPr>
            <p:spPr bwMode="auto">
              <a:xfrm>
                <a:off x="4065" y="2361"/>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1" name="Freeform 107"/>
              <p:cNvSpPr>
                <a:spLocks/>
              </p:cNvSpPr>
              <p:nvPr/>
            </p:nvSpPr>
            <p:spPr bwMode="auto">
              <a:xfrm>
                <a:off x="4053" y="236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2" name="Freeform 108"/>
              <p:cNvSpPr>
                <a:spLocks/>
              </p:cNvSpPr>
              <p:nvPr/>
            </p:nvSpPr>
            <p:spPr bwMode="auto">
              <a:xfrm>
                <a:off x="4083" y="252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3" name="Freeform 109"/>
              <p:cNvSpPr>
                <a:spLocks/>
              </p:cNvSpPr>
              <p:nvPr/>
            </p:nvSpPr>
            <p:spPr bwMode="auto">
              <a:xfrm>
                <a:off x="4077" y="252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4" name="Freeform 110"/>
              <p:cNvSpPr>
                <a:spLocks/>
              </p:cNvSpPr>
              <p:nvPr/>
            </p:nvSpPr>
            <p:spPr bwMode="auto">
              <a:xfrm>
                <a:off x="4023" y="2577"/>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5" name="Freeform 111"/>
              <p:cNvSpPr>
                <a:spLocks/>
              </p:cNvSpPr>
              <p:nvPr/>
            </p:nvSpPr>
            <p:spPr bwMode="auto">
              <a:xfrm>
                <a:off x="4017" y="257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6" name="Freeform 112"/>
              <p:cNvSpPr>
                <a:spLocks/>
              </p:cNvSpPr>
              <p:nvPr/>
            </p:nvSpPr>
            <p:spPr bwMode="auto">
              <a:xfrm>
                <a:off x="4035" y="2013"/>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7" name="Freeform 113"/>
              <p:cNvSpPr>
                <a:spLocks/>
              </p:cNvSpPr>
              <p:nvPr/>
            </p:nvSpPr>
            <p:spPr bwMode="auto">
              <a:xfrm>
                <a:off x="4023" y="201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8" name="Rectangle 114"/>
              <p:cNvSpPr>
                <a:spLocks noChangeArrowheads="1"/>
              </p:cNvSpPr>
              <p:nvPr/>
            </p:nvSpPr>
            <p:spPr bwMode="auto">
              <a:xfrm>
                <a:off x="3957" y="1587"/>
                <a:ext cx="180" cy="54"/>
              </a:xfrm>
              <a:prstGeom prst="rect">
                <a:avLst/>
              </a:prstGeom>
              <a:solidFill>
                <a:srgbClr val="C0C0C0">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579" name="Freeform 115"/>
              <p:cNvSpPr>
                <a:spLocks/>
              </p:cNvSpPr>
              <p:nvPr/>
            </p:nvSpPr>
            <p:spPr bwMode="auto">
              <a:xfrm>
                <a:off x="3261" y="1941"/>
                <a:ext cx="138" cy="696"/>
              </a:xfrm>
              <a:custGeom>
                <a:avLst/>
                <a:gdLst>
                  <a:gd name="T0" fmla="*/ 0 w 138"/>
                  <a:gd name="T1" fmla="*/ 696 h 696"/>
                  <a:gd name="T2" fmla="*/ 138 w 138"/>
                  <a:gd name="T3" fmla="*/ 696 h 696"/>
                  <a:gd name="T4" fmla="*/ 108 w 138"/>
                  <a:gd name="T5" fmla="*/ 0 h 696"/>
                  <a:gd name="T6" fmla="*/ 30 w 138"/>
                  <a:gd name="T7" fmla="*/ 0 h 696"/>
                  <a:gd name="T8" fmla="*/ 0 w 138"/>
                  <a:gd name="T9" fmla="*/ 696 h 696"/>
                  <a:gd name="T10" fmla="*/ 0 60000 65536"/>
                  <a:gd name="T11" fmla="*/ 0 60000 65536"/>
                  <a:gd name="T12" fmla="*/ 0 60000 65536"/>
                  <a:gd name="T13" fmla="*/ 0 60000 65536"/>
                  <a:gd name="T14" fmla="*/ 0 60000 65536"/>
                  <a:gd name="T15" fmla="*/ 0 w 138"/>
                  <a:gd name="T16" fmla="*/ 0 h 696"/>
                  <a:gd name="T17" fmla="*/ 138 w 138"/>
                  <a:gd name="T18" fmla="*/ 696 h 696"/>
                </a:gdLst>
                <a:ahLst/>
                <a:cxnLst>
                  <a:cxn ang="T10">
                    <a:pos x="T0" y="T1"/>
                  </a:cxn>
                  <a:cxn ang="T11">
                    <a:pos x="T2" y="T3"/>
                  </a:cxn>
                  <a:cxn ang="T12">
                    <a:pos x="T4" y="T5"/>
                  </a:cxn>
                  <a:cxn ang="T13">
                    <a:pos x="T6" y="T7"/>
                  </a:cxn>
                  <a:cxn ang="T14">
                    <a:pos x="T8" y="T9"/>
                  </a:cxn>
                </a:cxnLst>
                <a:rect l="T15" t="T16" r="T17" b="T18"/>
                <a:pathLst>
                  <a:path w="138" h="696">
                    <a:moveTo>
                      <a:pt x="0" y="696"/>
                    </a:moveTo>
                    <a:lnTo>
                      <a:pt x="138" y="696"/>
                    </a:lnTo>
                    <a:lnTo>
                      <a:pt x="108" y="0"/>
                    </a:lnTo>
                    <a:lnTo>
                      <a:pt x="30" y="0"/>
                    </a:lnTo>
                    <a:lnTo>
                      <a:pt x="0" y="696"/>
                    </a:lnTo>
                    <a:close/>
                  </a:path>
                </a:pathLst>
              </a:custGeom>
              <a:solidFill>
                <a:srgbClr val="C0C0C0">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580" name="Line 116"/>
              <p:cNvSpPr>
                <a:spLocks noChangeShapeType="1"/>
              </p:cNvSpPr>
              <p:nvPr/>
            </p:nvSpPr>
            <p:spPr bwMode="auto">
              <a:xfrm>
                <a:off x="3291" y="1965"/>
                <a:ext cx="7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1" name="Line 117"/>
              <p:cNvSpPr>
                <a:spLocks noChangeShapeType="1"/>
              </p:cNvSpPr>
              <p:nvPr/>
            </p:nvSpPr>
            <p:spPr bwMode="auto">
              <a:xfrm>
                <a:off x="3291" y="1935"/>
                <a:ext cx="36"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2" name="Rectangle 118"/>
              <p:cNvSpPr>
                <a:spLocks noChangeArrowheads="1"/>
              </p:cNvSpPr>
              <p:nvPr/>
            </p:nvSpPr>
            <p:spPr bwMode="auto">
              <a:xfrm>
                <a:off x="3279" y="1935"/>
                <a:ext cx="102" cy="30"/>
              </a:xfrm>
              <a:prstGeom prst="rect">
                <a:avLst/>
              </a:prstGeom>
              <a:solidFill>
                <a:srgbClr val="C0C0C0">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583" name="Line 119"/>
              <p:cNvSpPr>
                <a:spLocks noChangeShapeType="1"/>
              </p:cNvSpPr>
              <p:nvPr/>
            </p:nvSpPr>
            <p:spPr bwMode="auto">
              <a:xfrm>
                <a:off x="3363" y="2079"/>
                <a:ext cx="18" cy="504"/>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4" name="Line 120"/>
              <p:cNvSpPr>
                <a:spLocks noChangeShapeType="1"/>
              </p:cNvSpPr>
              <p:nvPr/>
            </p:nvSpPr>
            <p:spPr bwMode="auto">
              <a:xfrm>
                <a:off x="3345" y="2361"/>
                <a:ext cx="6" cy="222"/>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5" name="Line 121"/>
              <p:cNvSpPr>
                <a:spLocks noChangeShapeType="1"/>
              </p:cNvSpPr>
              <p:nvPr/>
            </p:nvSpPr>
            <p:spPr bwMode="auto">
              <a:xfrm>
                <a:off x="3345" y="2145"/>
                <a:ext cx="1" cy="144"/>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6" name="Line 122"/>
              <p:cNvSpPr>
                <a:spLocks noChangeShapeType="1"/>
              </p:cNvSpPr>
              <p:nvPr/>
            </p:nvSpPr>
            <p:spPr bwMode="auto">
              <a:xfrm>
                <a:off x="3321" y="2223"/>
                <a:ext cx="24"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7" name="Line 123"/>
              <p:cNvSpPr>
                <a:spLocks noChangeShapeType="1"/>
              </p:cNvSpPr>
              <p:nvPr/>
            </p:nvSpPr>
            <p:spPr bwMode="auto">
              <a:xfrm>
                <a:off x="3321" y="2109"/>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8" name="Line 124"/>
              <p:cNvSpPr>
                <a:spLocks noChangeShapeType="1"/>
              </p:cNvSpPr>
              <p:nvPr/>
            </p:nvSpPr>
            <p:spPr bwMode="auto">
              <a:xfrm>
                <a:off x="3345" y="2043"/>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9" name="Line 125"/>
              <p:cNvSpPr>
                <a:spLocks noChangeShapeType="1"/>
              </p:cNvSpPr>
              <p:nvPr/>
            </p:nvSpPr>
            <p:spPr bwMode="auto">
              <a:xfrm>
                <a:off x="3351" y="2451"/>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0" name="Line 126"/>
              <p:cNvSpPr>
                <a:spLocks noChangeShapeType="1"/>
              </p:cNvSpPr>
              <p:nvPr/>
            </p:nvSpPr>
            <p:spPr bwMode="auto">
              <a:xfrm>
                <a:off x="3333" y="2523"/>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1" name="Line 127"/>
              <p:cNvSpPr>
                <a:spLocks noChangeShapeType="1"/>
              </p:cNvSpPr>
              <p:nvPr/>
            </p:nvSpPr>
            <p:spPr bwMode="auto">
              <a:xfrm>
                <a:off x="3339" y="2343"/>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2" name="Line 128"/>
              <p:cNvSpPr>
                <a:spLocks noChangeShapeType="1"/>
              </p:cNvSpPr>
              <p:nvPr/>
            </p:nvSpPr>
            <p:spPr bwMode="auto">
              <a:xfrm>
                <a:off x="3339" y="2247"/>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3" name="Line 129"/>
              <p:cNvSpPr>
                <a:spLocks noChangeShapeType="1"/>
              </p:cNvSpPr>
              <p:nvPr/>
            </p:nvSpPr>
            <p:spPr bwMode="auto">
              <a:xfrm>
                <a:off x="3357" y="2463"/>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4" name="Line 130"/>
              <p:cNvSpPr>
                <a:spLocks noChangeShapeType="1"/>
              </p:cNvSpPr>
              <p:nvPr/>
            </p:nvSpPr>
            <p:spPr bwMode="auto">
              <a:xfrm>
                <a:off x="3339" y="2541"/>
                <a:ext cx="30"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5" name="Line 131"/>
              <p:cNvSpPr>
                <a:spLocks noChangeShapeType="1"/>
              </p:cNvSpPr>
              <p:nvPr/>
            </p:nvSpPr>
            <p:spPr bwMode="auto">
              <a:xfrm>
                <a:off x="3339" y="2175"/>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6" name="Line 132"/>
              <p:cNvSpPr>
                <a:spLocks noChangeShapeType="1"/>
              </p:cNvSpPr>
              <p:nvPr/>
            </p:nvSpPr>
            <p:spPr bwMode="auto">
              <a:xfrm flipH="1">
                <a:off x="3345" y="2091"/>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7" name="Line 133"/>
              <p:cNvSpPr>
                <a:spLocks noChangeShapeType="1"/>
              </p:cNvSpPr>
              <p:nvPr/>
            </p:nvSpPr>
            <p:spPr bwMode="auto">
              <a:xfrm flipH="1">
                <a:off x="3339" y="2019"/>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8" name="Freeform 134"/>
              <p:cNvSpPr>
                <a:spLocks/>
              </p:cNvSpPr>
              <p:nvPr/>
            </p:nvSpPr>
            <p:spPr bwMode="auto">
              <a:xfrm>
                <a:off x="3093" y="1941"/>
                <a:ext cx="132" cy="702"/>
              </a:xfrm>
              <a:custGeom>
                <a:avLst/>
                <a:gdLst>
                  <a:gd name="T0" fmla="*/ 0 w 132"/>
                  <a:gd name="T1" fmla="*/ 702 h 702"/>
                  <a:gd name="T2" fmla="*/ 132 w 132"/>
                  <a:gd name="T3" fmla="*/ 702 h 702"/>
                  <a:gd name="T4" fmla="*/ 108 w 132"/>
                  <a:gd name="T5" fmla="*/ 0 h 702"/>
                  <a:gd name="T6" fmla="*/ 30 w 132"/>
                  <a:gd name="T7" fmla="*/ 0 h 702"/>
                  <a:gd name="T8" fmla="*/ 0 w 132"/>
                  <a:gd name="T9" fmla="*/ 702 h 702"/>
                  <a:gd name="T10" fmla="*/ 0 60000 65536"/>
                  <a:gd name="T11" fmla="*/ 0 60000 65536"/>
                  <a:gd name="T12" fmla="*/ 0 60000 65536"/>
                  <a:gd name="T13" fmla="*/ 0 60000 65536"/>
                  <a:gd name="T14" fmla="*/ 0 60000 65536"/>
                  <a:gd name="T15" fmla="*/ 0 w 132"/>
                  <a:gd name="T16" fmla="*/ 0 h 702"/>
                  <a:gd name="T17" fmla="*/ 132 w 132"/>
                  <a:gd name="T18" fmla="*/ 702 h 702"/>
                </a:gdLst>
                <a:ahLst/>
                <a:cxnLst>
                  <a:cxn ang="T10">
                    <a:pos x="T0" y="T1"/>
                  </a:cxn>
                  <a:cxn ang="T11">
                    <a:pos x="T2" y="T3"/>
                  </a:cxn>
                  <a:cxn ang="T12">
                    <a:pos x="T4" y="T5"/>
                  </a:cxn>
                  <a:cxn ang="T13">
                    <a:pos x="T6" y="T7"/>
                  </a:cxn>
                  <a:cxn ang="T14">
                    <a:pos x="T8" y="T9"/>
                  </a:cxn>
                </a:cxnLst>
                <a:rect l="T15" t="T16" r="T17" b="T18"/>
                <a:pathLst>
                  <a:path w="132" h="702">
                    <a:moveTo>
                      <a:pt x="0" y="702"/>
                    </a:moveTo>
                    <a:lnTo>
                      <a:pt x="132" y="702"/>
                    </a:lnTo>
                    <a:lnTo>
                      <a:pt x="108" y="0"/>
                    </a:lnTo>
                    <a:lnTo>
                      <a:pt x="30" y="0"/>
                    </a:lnTo>
                    <a:lnTo>
                      <a:pt x="0" y="702"/>
                    </a:lnTo>
                    <a:close/>
                  </a:path>
                </a:pathLst>
              </a:custGeom>
              <a:solidFill>
                <a:srgbClr val="C0C0C0">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599" name="Line 135"/>
              <p:cNvSpPr>
                <a:spLocks noChangeShapeType="1"/>
              </p:cNvSpPr>
              <p:nvPr/>
            </p:nvSpPr>
            <p:spPr bwMode="auto">
              <a:xfrm>
                <a:off x="3123" y="1965"/>
                <a:ext cx="7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0" name="Line 136"/>
              <p:cNvSpPr>
                <a:spLocks noChangeShapeType="1"/>
              </p:cNvSpPr>
              <p:nvPr/>
            </p:nvSpPr>
            <p:spPr bwMode="auto">
              <a:xfrm>
                <a:off x="3123" y="1935"/>
                <a:ext cx="36"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1" name="Rectangle 137"/>
              <p:cNvSpPr>
                <a:spLocks noChangeArrowheads="1"/>
              </p:cNvSpPr>
              <p:nvPr/>
            </p:nvSpPr>
            <p:spPr bwMode="auto">
              <a:xfrm>
                <a:off x="3111" y="1935"/>
                <a:ext cx="102" cy="30"/>
              </a:xfrm>
              <a:prstGeom prst="rect">
                <a:avLst/>
              </a:prstGeom>
              <a:solidFill>
                <a:srgbClr val="C0C0C0">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02" name="Line 138"/>
              <p:cNvSpPr>
                <a:spLocks noChangeShapeType="1"/>
              </p:cNvSpPr>
              <p:nvPr/>
            </p:nvSpPr>
            <p:spPr bwMode="auto">
              <a:xfrm>
                <a:off x="3195" y="2079"/>
                <a:ext cx="18" cy="504"/>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3" name="Line 139"/>
              <p:cNvSpPr>
                <a:spLocks noChangeShapeType="1"/>
              </p:cNvSpPr>
              <p:nvPr/>
            </p:nvSpPr>
            <p:spPr bwMode="auto">
              <a:xfrm>
                <a:off x="3183" y="2361"/>
                <a:ext cx="1" cy="222"/>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4" name="Line 140"/>
              <p:cNvSpPr>
                <a:spLocks noChangeShapeType="1"/>
              </p:cNvSpPr>
              <p:nvPr/>
            </p:nvSpPr>
            <p:spPr bwMode="auto">
              <a:xfrm>
                <a:off x="3177" y="2145"/>
                <a:ext cx="6" cy="144"/>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5" name="Line 141"/>
              <p:cNvSpPr>
                <a:spLocks noChangeShapeType="1"/>
              </p:cNvSpPr>
              <p:nvPr/>
            </p:nvSpPr>
            <p:spPr bwMode="auto">
              <a:xfrm>
                <a:off x="3153" y="2223"/>
                <a:ext cx="24"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6" name="Line 142"/>
              <p:cNvSpPr>
                <a:spLocks noChangeShapeType="1"/>
              </p:cNvSpPr>
              <p:nvPr/>
            </p:nvSpPr>
            <p:spPr bwMode="auto">
              <a:xfrm>
                <a:off x="3153" y="2109"/>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7" name="Line 143"/>
              <p:cNvSpPr>
                <a:spLocks noChangeShapeType="1"/>
              </p:cNvSpPr>
              <p:nvPr/>
            </p:nvSpPr>
            <p:spPr bwMode="auto">
              <a:xfrm>
                <a:off x="3177" y="2043"/>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8" name="Line 144"/>
              <p:cNvSpPr>
                <a:spLocks noChangeShapeType="1"/>
              </p:cNvSpPr>
              <p:nvPr/>
            </p:nvSpPr>
            <p:spPr bwMode="auto">
              <a:xfrm>
                <a:off x="3183" y="2451"/>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9" name="Line 145"/>
              <p:cNvSpPr>
                <a:spLocks noChangeShapeType="1"/>
              </p:cNvSpPr>
              <p:nvPr/>
            </p:nvSpPr>
            <p:spPr bwMode="auto">
              <a:xfrm>
                <a:off x="3165" y="2523"/>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0" name="Line 146"/>
              <p:cNvSpPr>
                <a:spLocks noChangeShapeType="1"/>
              </p:cNvSpPr>
              <p:nvPr/>
            </p:nvSpPr>
            <p:spPr bwMode="auto">
              <a:xfrm>
                <a:off x="3171" y="2343"/>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1" name="Line 147"/>
              <p:cNvSpPr>
                <a:spLocks noChangeShapeType="1"/>
              </p:cNvSpPr>
              <p:nvPr/>
            </p:nvSpPr>
            <p:spPr bwMode="auto">
              <a:xfrm>
                <a:off x="3171" y="2247"/>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2" name="Line 148"/>
              <p:cNvSpPr>
                <a:spLocks noChangeShapeType="1"/>
              </p:cNvSpPr>
              <p:nvPr/>
            </p:nvSpPr>
            <p:spPr bwMode="auto">
              <a:xfrm>
                <a:off x="3189" y="2463"/>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3" name="Line 149"/>
              <p:cNvSpPr>
                <a:spLocks noChangeShapeType="1"/>
              </p:cNvSpPr>
              <p:nvPr/>
            </p:nvSpPr>
            <p:spPr bwMode="auto">
              <a:xfrm>
                <a:off x="3171" y="2541"/>
                <a:ext cx="30"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4" name="Line 150"/>
              <p:cNvSpPr>
                <a:spLocks noChangeShapeType="1"/>
              </p:cNvSpPr>
              <p:nvPr/>
            </p:nvSpPr>
            <p:spPr bwMode="auto">
              <a:xfrm>
                <a:off x="3171" y="2175"/>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5" name="Line 151"/>
              <p:cNvSpPr>
                <a:spLocks noChangeShapeType="1"/>
              </p:cNvSpPr>
              <p:nvPr/>
            </p:nvSpPr>
            <p:spPr bwMode="auto">
              <a:xfrm flipH="1">
                <a:off x="3177" y="2091"/>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6" name="Line 152"/>
              <p:cNvSpPr>
                <a:spLocks noChangeShapeType="1"/>
              </p:cNvSpPr>
              <p:nvPr/>
            </p:nvSpPr>
            <p:spPr bwMode="auto">
              <a:xfrm flipH="1">
                <a:off x="3171" y="2019"/>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7" name="Freeform 153"/>
              <p:cNvSpPr>
                <a:spLocks/>
              </p:cNvSpPr>
              <p:nvPr/>
            </p:nvSpPr>
            <p:spPr bwMode="auto">
              <a:xfrm>
                <a:off x="2931" y="1941"/>
                <a:ext cx="132" cy="702"/>
              </a:xfrm>
              <a:custGeom>
                <a:avLst/>
                <a:gdLst>
                  <a:gd name="T0" fmla="*/ 0 w 132"/>
                  <a:gd name="T1" fmla="*/ 702 h 702"/>
                  <a:gd name="T2" fmla="*/ 132 w 132"/>
                  <a:gd name="T3" fmla="*/ 702 h 702"/>
                  <a:gd name="T4" fmla="*/ 102 w 132"/>
                  <a:gd name="T5" fmla="*/ 0 h 702"/>
                  <a:gd name="T6" fmla="*/ 24 w 132"/>
                  <a:gd name="T7" fmla="*/ 0 h 702"/>
                  <a:gd name="T8" fmla="*/ 0 w 132"/>
                  <a:gd name="T9" fmla="*/ 702 h 702"/>
                  <a:gd name="T10" fmla="*/ 0 60000 65536"/>
                  <a:gd name="T11" fmla="*/ 0 60000 65536"/>
                  <a:gd name="T12" fmla="*/ 0 60000 65536"/>
                  <a:gd name="T13" fmla="*/ 0 60000 65536"/>
                  <a:gd name="T14" fmla="*/ 0 60000 65536"/>
                  <a:gd name="T15" fmla="*/ 0 w 132"/>
                  <a:gd name="T16" fmla="*/ 0 h 702"/>
                  <a:gd name="T17" fmla="*/ 132 w 132"/>
                  <a:gd name="T18" fmla="*/ 702 h 702"/>
                </a:gdLst>
                <a:ahLst/>
                <a:cxnLst>
                  <a:cxn ang="T10">
                    <a:pos x="T0" y="T1"/>
                  </a:cxn>
                  <a:cxn ang="T11">
                    <a:pos x="T2" y="T3"/>
                  </a:cxn>
                  <a:cxn ang="T12">
                    <a:pos x="T4" y="T5"/>
                  </a:cxn>
                  <a:cxn ang="T13">
                    <a:pos x="T6" y="T7"/>
                  </a:cxn>
                  <a:cxn ang="T14">
                    <a:pos x="T8" y="T9"/>
                  </a:cxn>
                </a:cxnLst>
                <a:rect l="T15" t="T16" r="T17" b="T18"/>
                <a:pathLst>
                  <a:path w="132" h="702">
                    <a:moveTo>
                      <a:pt x="0" y="702"/>
                    </a:moveTo>
                    <a:lnTo>
                      <a:pt x="132" y="702"/>
                    </a:lnTo>
                    <a:lnTo>
                      <a:pt x="102" y="0"/>
                    </a:lnTo>
                    <a:lnTo>
                      <a:pt x="24" y="0"/>
                    </a:lnTo>
                    <a:lnTo>
                      <a:pt x="0" y="702"/>
                    </a:lnTo>
                    <a:close/>
                  </a:path>
                </a:pathLst>
              </a:custGeom>
              <a:solidFill>
                <a:srgbClr val="C0C0C0">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618" name="Line 154"/>
              <p:cNvSpPr>
                <a:spLocks noChangeShapeType="1"/>
              </p:cNvSpPr>
              <p:nvPr/>
            </p:nvSpPr>
            <p:spPr bwMode="auto">
              <a:xfrm>
                <a:off x="2955" y="1965"/>
                <a:ext cx="7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9" name="Line 155"/>
              <p:cNvSpPr>
                <a:spLocks noChangeShapeType="1"/>
              </p:cNvSpPr>
              <p:nvPr/>
            </p:nvSpPr>
            <p:spPr bwMode="auto">
              <a:xfrm>
                <a:off x="2955" y="1935"/>
                <a:ext cx="36"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0" name="Rectangle 156"/>
              <p:cNvSpPr>
                <a:spLocks noChangeArrowheads="1"/>
              </p:cNvSpPr>
              <p:nvPr/>
            </p:nvSpPr>
            <p:spPr bwMode="auto">
              <a:xfrm>
                <a:off x="2943" y="1935"/>
                <a:ext cx="102" cy="30"/>
              </a:xfrm>
              <a:prstGeom prst="rect">
                <a:avLst/>
              </a:prstGeom>
              <a:solidFill>
                <a:srgbClr val="C0C0C0">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21" name="Line 157"/>
              <p:cNvSpPr>
                <a:spLocks noChangeShapeType="1"/>
              </p:cNvSpPr>
              <p:nvPr/>
            </p:nvSpPr>
            <p:spPr bwMode="auto">
              <a:xfrm>
                <a:off x="3027" y="2079"/>
                <a:ext cx="18" cy="504"/>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2" name="Line 158"/>
              <p:cNvSpPr>
                <a:spLocks noChangeShapeType="1"/>
              </p:cNvSpPr>
              <p:nvPr/>
            </p:nvSpPr>
            <p:spPr bwMode="auto">
              <a:xfrm>
                <a:off x="3009" y="2361"/>
                <a:ext cx="6" cy="222"/>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3" name="Line 159"/>
              <p:cNvSpPr>
                <a:spLocks noChangeShapeType="1"/>
              </p:cNvSpPr>
              <p:nvPr/>
            </p:nvSpPr>
            <p:spPr bwMode="auto">
              <a:xfrm>
                <a:off x="3009" y="2145"/>
                <a:ext cx="1" cy="144"/>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4" name="Line 160"/>
              <p:cNvSpPr>
                <a:spLocks noChangeShapeType="1"/>
              </p:cNvSpPr>
              <p:nvPr/>
            </p:nvSpPr>
            <p:spPr bwMode="auto">
              <a:xfrm>
                <a:off x="2985" y="2223"/>
                <a:ext cx="24"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5" name="Line 161"/>
              <p:cNvSpPr>
                <a:spLocks noChangeShapeType="1"/>
              </p:cNvSpPr>
              <p:nvPr/>
            </p:nvSpPr>
            <p:spPr bwMode="auto">
              <a:xfrm>
                <a:off x="2985" y="2109"/>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6" name="Line 162"/>
              <p:cNvSpPr>
                <a:spLocks noChangeShapeType="1"/>
              </p:cNvSpPr>
              <p:nvPr/>
            </p:nvSpPr>
            <p:spPr bwMode="auto">
              <a:xfrm>
                <a:off x="3009" y="2043"/>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7" name="Line 163"/>
              <p:cNvSpPr>
                <a:spLocks noChangeShapeType="1"/>
              </p:cNvSpPr>
              <p:nvPr/>
            </p:nvSpPr>
            <p:spPr bwMode="auto">
              <a:xfrm>
                <a:off x="3015" y="2451"/>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8" name="Line 164"/>
              <p:cNvSpPr>
                <a:spLocks noChangeShapeType="1"/>
              </p:cNvSpPr>
              <p:nvPr/>
            </p:nvSpPr>
            <p:spPr bwMode="auto">
              <a:xfrm>
                <a:off x="2997" y="2523"/>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9" name="Line 165"/>
              <p:cNvSpPr>
                <a:spLocks noChangeShapeType="1"/>
              </p:cNvSpPr>
              <p:nvPr/>
            </p:nvSpPr>
            <p:spPr bwMode="auto">
              <a:xfrm>
                <a:off x="3003" y="2343"/>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0" name="Line 166"/>
              <p:cNvSpPr>
                <a:spLocks noChangeShapeType="1"/>
              </p:cNvSpPr>
              <p:nvPr/>
            </p:nvSpPr>
            <p:spPr bwMode="auto">
              <a:xfrm>
                <a:off x="3003" y="2247"/>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1" name="Line 167"/>
              <p:cNvSpPr>
                <a:spLocks noChangeShapeType="1"/>
              </p:cNvSpPr>
              <p:nvPr/>
            </p:nvSpPr>
            <p:spPr bwMode="auto">
              <a:xfrm>
                <a:off x="3021" y="2463"/>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2" name="Line 168"/>
              <p:cNvSpPr>
                <a:spLocks noChangeShapeType="1"/>
              </p:cNvSpPr>
              <p:nvPr/>
            </p:nvSpPr>
            <p:spPr bwMode="auto">
              <a:xfrm>
                <a:off x="3003" y="2541"/>
                <a:ext cx="36"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3" name="Line 169"/>
              <p:cNvSpPr>
                <a:spLocks noChangeShapeType="1"/>
              </p:cNvSpPr>
              <p:nvPr/>
            </p:nvSpPr>
            <p:spPr bwMode="auto">
              <a:xfrm>
                <a:off x="3003" y="2175"/>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4" name="Line 170"/>
              <p:cNvSpPr>
                <a:spLocks noChangeShapeType="1"/>
              </p:cNvSpPr>
              <p:nvPr/>
            </p:nvSpPr>
            <p:spPr bwMode="auto">
              <a:xfrm flipH="1">
                <a:off x="3009" y="2091"/>
                <a:ext cx="12"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5" name="Line 171"/>
              <p:cNvSpPr>
                <a:spLocks noChangeShapeType="1"/>
              </p:cNvSpPr>
              <p:nvPr/>
            </p:nvSpPr>
            <p:spPr bwMode="auto">
              <a:xfrm flipH="1">
                <a:off x="3003" y="2019"/>
                <a:ext cx="18" cy="1"/>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6" name="Freeform 172"/>
              <p:cNvSpPr>
                <a:spLocks/>
              </p:cNvSpPr>
              <p:nvPr/>
            </p:nvSpPr>
            <p:spPr bwMode="auto">
              <a:xfrm>
                <a:off x="1407" y="2589"/>
                <a:ext cx="3258" cy="522"/>
              </a:xfrm>
              <a:custGeom>
                <a:avLst/>
                <a:gdLst>
                  <a:gd name="T0" fmla="*/ 0 w 3258"/>
                  <a:gd name="T1" fmla="*/ 342 h 522"/>
                  <a:gd name="T2" fmla="*/ 408 w 3258"/>
                  <a:gd name="T3" fmla="*/ 0 h 522"/>
                  <a:gd name="T4" fmla="*/ 810 w 3258"/>
                  <a:gd name="T5" fmla="*/ 0 h 522"/>
                  <a:gd name="T6" fmla="*/ 1218 w 3258"/>
                  <a:gd name="T7" fmla="*/ 0 h 522"/>
                  <a:gd name="T8" fmla="*/ 1632 w 3258"/>
                  <a:gd name="T9" fmla="*/ 0 h 522"/>
                  <a:gd name="T10" fmla="*/ 2034 w 3258"/>
                  <a:gd name="T11" fmla="*/ 0 h 522"/>
                  <a:gd name="T12" fmla="*/ 2442 w 3258"/>
                  <a:gd name="T13" fmla="*/ 0 h 522"/>
                  <a:gd name="T14" fmla="*/ 2850 w 3258"/>
                  <a:gd name="T15" fmla="*/ 0 h 522"/>
                  <a:gd name="T16" fmla="*/ 3258 w 3258"/>
                  <a:gd name="T17" fmla="*/ 318 h 522"/>
                  <a:gd name="T18" fmla="*/ 3258 w 3258"/>
                  <a:gd name="T19" fmla="*/ 522 h 522"/>
                  <a:gd name="T20" fmla="*/ 0 w 3258"/>
                  <a:gd name="T21" fmla="*/ 522 h 522"/>
                  <a:gd name="T22" fmla="*/ 0 w 3258"/>
                  <a:gd name="T23" fmla="*/ 342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8"/>
                  <a:gd name="T37" fmla="*/ 0 h 522"/>
                  <a:gd name="T38" fmla="*/ 3258 w 3258"/>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8" h="522">
                    <a:moveTo>
                      <a:pt x="0" y="342"/>
                    </a:moveTo>
                    <a:lnTo>
                      <a:pt x="408" y="0"/>
                    </a:lnTo>
                    <a:lnTo>
                      <a:pt x="810" y="0"/>
                    </a:lnTo>
                    <a:lnTo>
                      <a:pt x="1218" y="0"/>
                    </a:lnTo>
                    <a:lnTo>
                      <a:pt x="1632" y="0"/>
                    </a:lnTo>
                    <a:lnTo>
                      <a:pt x="2034" y="0"/>
                    </a:lnTo>
                    <a:lnTo>
                      <a:pt x="2442" y="0"/>
                    </a:lnTo>
                    <a:lnTo>
                      <a:pt x="2850" y="0"/>
                    </a:lnTo>
                    <a:lnTo>
                      <a:pt x="3258" y="318"/>
                    </a:lnTo>
                    <a:lnTo>
                      <a:pt x="3258" y="522"/>
                    </a:lnTo>
                    <a:lnTo>
                      <a:pt x="0" y="522"/>
                    </a:lnTo>
                    <a:lnTo>
                      <a:pt x="0" y="342"/>
                    </a:lnTo>
                    <a:close/>
                  </a:path>
                </a:pathLst>
              </a:custGeom>
              <a:solidFill>
                <a:srgbClr val="ABABAB">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637" name="Freeform 173"/>
              <p:cNvSpPr>
                <a:spLocks/>
              </p:cNvSpPr>
              <p:nvPr/>
            </p:nvSpPr>
            <p:spPr bwMode="auto">
              <a:xfrm>
                <a:off x="1407" y="2589"/>
                <a:ext cx="3258" cy="936"/>
              </a:xfrm>
              <a:custGeom>
                <a:avLst/>
                <a:gdLst>
                  <a:gd name="T0" fmla="*/ 0 w 3258"/>
                  <a:gd name="T1" fmla="*/ 282 h 936"/>
                  <a:gd name="T2" fmla="*/ 408 w 3258"/>
                  <a:gd name="T3" fmla="*/ 0 h 936"/>
                  <a:gd name="T4" fmla="*/ 810 w 3258"/>
                  <a:gd name="T5" fmla="*/ 294 h 936"/>
                  <a:gd name="T6" fmla="*/ 1218 w 3258"/>
                  <a:gd name="T7" fmla="*/ 0 h 936"/>
                  <a:gd name="T8" fmla="*/ 1632 w 3258"/>
                  <a:gd name="T9" fmla="*/ 294 h 936"/>
                  <a:gd name="T10" fmla="*/ 2034 w 3258"/>
                  <a:gd name="T11" fmla="*/ 0 h 936"/>
                  <a:gd name="T12" fmla="*/ 2442 w 3258"/>
                  <a:gd name="T13" fmla="*/ 294 h 936"/>
                  <a:gd name="T14" fmla="*/ 2850 w 3258"/>
                  <a:gd name="T15" fmla="*/ 0 h 936"/>
                  <a:gd name="T16" fmla="*/ 3258 w 3258"/>
                  <a:gd name="T17" fmla="*/ 282 h 936"/>
                  <a:gd name="T18" fmla="*/ 3258 w 3258"/>
                  <a:gd name="T19" fmla="*/ 936 h 936"/>
                  <a:gd name="T20" fmla="*/ 0 w 3258"/>
                  <a:gd name="T21" fmla="*/ 936 h 936"/>
                  <a:gd name="T22" fmla="*/ 0 w 3258"/>
                  <a:gd name="T23" fmla="*/ 282 h 9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8"/>
                  <a:gd name="T37" fmla="*/ 0 h 936"/>
                  <a:gd name="T38" fmla="*/ 3258 w 3258"/>
                  <a:gd name="T39" fmla="*/ 936 h 9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8" h="936">
                    <a:moveTo>
                      <a:pt x="0" y="282"/>
                    </a:moveTo>
                    <a:lnTo>
                      <a:pt x="408" y="0"/>
                    </a:lnTo>
                    <a:lnTo>
                      <a:pt x="810" y="294"/>
                    </a:lnTo>
                    <a:lnTo>
                      <a:pt x="1218" y="0"/>
                    </a:lnTo>
                    <a:lnTo>
                      <a:pt x="1632" y="294"/>
                    </a:lnTo>
                    <a:lnTo>
                      <a:pt x="2034" y="0"/>
                    </a:lnTo>
                    <a:lnTo>
                      <a:pt x="2442" y="294"/>
                    </a:lnTo>
                    <a:lnTo>
                      <a:pt x="2850" y="0"/>
                    </a:lnTo>
                    <a:lnTo>
                      <a:pt x="3258" y="282"/>
                    </a:lnTo>
                    <a:lnTo>
                      <a:pt x="3258" y="936"/>
                    </a:lnTo>
                    <a:lnTo>
                      <a:pt x="0" y="936"/>
                    </a:lnTo>
                    <a:lnTo>
                      <a:pt x="0" y="282"/>
                    </a:lnTo>
                    <a:close/>
                  </a:path>
                </a:pathLst>
              </a:custGeom>
              <a:solidFill>
                <a:srgbClr val="C0C0C0">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638" name="Rectangle 174"/>
              <p:cNvSpPr>
                <a:spLocks noChangeArrowheads="1"/>
              </p:cNvSpPr>
              <p:nvPr/>
            </p:nvSpPr>
            <p:spPr bwMode="auto">
              <a:xfrm>
                <a:off x="4197" y="2811"/>
                <a:ext cx="48"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39" name="Rectangle 175"/>
              <p:cNvSpPr>
                <a:spLocks noChangeArrowheads="1"/>
              </p:cNvSpPr>
              <p:nvPr/>
            </p:nvSpPr>
            <p:spPr bwMode="auto">
              <a:xfrm>
                <a:off x="4209" y="2817"/>
                <a:ext cx="24" cy="96"/>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0" name="Rectangle 176"/>
              <p:cNvSpPr>
                <a:spLocks noChangeArrowheads="1"/>
              </p:cNvSpPr>
              <p:nvPr/>
            </p:nvSpPr>
            <p:spPr bwMode="auto">
              <a:xfrm>
                <a:off x="4275" y="2811"/>
                <a:ext cx="42"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1" name="Rectangle 177"/>
              <p:cNvSpPr>
                <a:spLocks noChangeArrowheads="1"/>
              </p:cNvSpPr>
              <p:nvPr/>
            </p:nvSpPr>
            <p:spPr bwMode="auto">
              <a:xfrm>
                <a:off x="4287" y="2817"/>
                <a:ext cx="18" cy="96"/>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2" name="Rectangle 178"/>
              <p:cNvSpPr>
                <a:spLocks noChangeArrowheads="1"/>
              </p:cNvSpPr>
              <p:nvPr/>
            </p:nvSpPr>
            <p:spPr bwMode="auto">
              <a:xfrm>
                <a:off x="4197" y="3213"/>
                <a:ext cx="48"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3" name="Rectangle 179"/>
              <p:cNvSpPr>
                <a:spLocks noChangeArrowheads="1"/>
              </p:cNvSpPr>
              <p:nvPr/>
            </p:nvSpPr>
            <p:spPr bwMode="auto">
              <a:xfrm>
                <a:off x="4209" y="3219"/>
                <a:ext cx="24" cy="90"/>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4" name="Rectangle 180"/>
              <p:cNvSpPr>
                <a:spLocks noChangeArrowheads="1"/>
              </p:cNvSpPr>
              <p:nvPr/>
            </p:nvSpPr>
            <p:spPr bwMode="auto">
              <a:xfrm>
                <a:off x="4275" y="3213"/>
                <a:ext cx="42"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5" name="Rectangle 181"/>
              <p:cNvSpPr>
                <a:spLocks noChangeArrowheads="1"/>
              </p:cNvSpPr>
              <p:nvPr/>
            </p:nvSpPr>
            <p:spPr bwMode="auto">
              <a:xfrm>
                <a:off x="4287" y="3219"/>
                <a:ext cx="18" cy="90"/>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6" name="Rectangle 182"/>
              <p:cNvSpPr>
                <a:spLocks noChangeArrowheads="1"/>
              </p:cNvSpPr>
              <p:nvPr/>
            </p:nvSpPr>
            <p:spPr bwMode="auto">
              <a:xfrm>
                <a:off x="3393" y="2811"/>
                <a:ext cx="42"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7" name="Rectangle 183"/>
              <p:cNvSpPr>
                <a:spLocks noChangeArrowheads="1"/>
              </p:cNvSpPr>
              <p:nvPr/>
            </p:nvSpPr>
            <p:spPr bwMode="auto">
              <a:xfrm>
                <a:off x="3405" y="2817"/>
                <a:ext cx="24" cy="96"/>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8" name="Rectangle 184"/>
              <p:cNvSpPr>
                <a:spLocks noChangeArrowheads="1"/>
              </p:cNvSpPr>
              <p:nvPr/>
            </p:nvSpPr>
            <p:spPr bwMode="auto">
              <a:xfrm>
                <a:off x="3471" y="2811"/>
                <a:ext cx="42"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49" name="Rectangle 185"/>
              <p:cNvSpPr>
                <a:spLocks noChangeArrowheads="1"/>
              </p:cNvSpPr>
              <p:nvPr/>
            </p:nvSpPr>
            <p:spPr bwMode="auto">
              <a:xfrm>
                <a:off x="3483" y="2817"/>
                <a:ext cx="18" cy="96"/>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0" name="Rectangle 186"/>
              <p:cNvSpPr>
                <a:spLocks noChangeArrowheads="1"/>
              </p:cNvSpPr>
              <p:nvPr/>
            </p:nvSpPr>
            <p:spPr bwMode="auto">
              <a:xfrm>
                <a:off x="3393" y="3213"/>
                <a:ext cx="42"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1" name="Rectangle 187"/>
              <p:cNvSpPr>
                <a:spLocks noChangeArrowheads="1"/>
              </p:cNvSpPr>
              <p:nvPr/>
            </p:nvSpPr>
            <p:spPr bwMode="auto">
              <a:xfrm>
                <a:off x="3405" y="3219"/>
                <a:ext cx="24" cy="90"/>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2" name="Rectangle 188"/>
              <p:cNvSpPr>
                <a:spLocks noChangeArrowheads="1"/>
              </p:cNvSpPr>
              <p:nvPr/>
            </p:nvSpPr>
            <p:spPr bwMode="auto">
              <a:xfrm>
                <a:off x="3471" y="3213"/>
                <a:ext cx="42"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3" name="Rectangle 189"/>
              <p:cNvSpPr>
                <a:spLocks noChangeArrowheads="1"/>
              </p:cNvSpPr>
              <p:nvPr/>
            </p:nvSpPr>
            <p:spPr bwMode="auto">
              <a:xfrm>
                <a:off x="3483" y="3219"/>
                <a:ext cx="18" cy="90"/>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4" name="Rectangle 190"/>
              <p:cNvSpPr>
                <a:spLocks noChangeArrowheads="1"/>
              </p:cNvSpPr>
              <p:nvPr/>
            </p:nvSpPr>
            <p:spPr bwMode="auto">
              <a:xfrm>
                <a:off x="2571" y="2811"/>
                <a:ext cx="48"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5" name="Rectangle 191"/>
              <p:cNvSpPr>
                <a:spLocks noChangeArrowheads="1"/>
              </p:cNvSpPr>
              <p:nvPr/>
            </p:nvSpPr>
            <p:spPr bwMode="auto">
              <a:xfrm>
                <a:off x="2583" y="2817"/>
                <a:ext cx="24" cy="96"/>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6" name="Rectangle 192"/>
              <p:cNvSpPr>
                <a:spLocks noChangeArrowheads="1"/>
              </p:cNvSpPr>
              <p:nvPr/>
            </p:nvSpPr>
            <p:spPr bwMode="auto">
              <a:xfrm>
                <a:off x="2649" y="2811"/>
                <a:ext cx="48"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7" name="Rectangle 193"/>
              <p:cNvSpPr>
                <a:spLocks noChangeArrowheads="1"/>
              </p:cNvSpPr>
              <p:nvPr/>
            </p:nvSpPr>
            <p:spPr bwMode="auto">
              <a:xfrm>
                <a:off x="2661" y="2817"/>
                <a:ext cx="24" cy="96"/>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8" name="Rectangle 194"/>
              <p:cNvSpPr>
                <a:spLocks noChangeArrowheads="1"/>
              </p:cNvSpPr>
              <p:nvPr/>
            </p:nvSpPr>
            <p:spPr bwMode="auto">
              <a:xfrm>
                <a:off x="2571" y="3213"/>
                <a:ext cx="48"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59" name="Rectangle 195"/>
              <p:cNvSpPr>
                <a:spLocks noChangeArrowheads="1"/>
              </p:cNvSpPr>
              <p:nvPr/>
            </p:nvSpPr>
            <p:spPr bwMode="auto">
              <a:xfrm>
                <a:off x="2583" y="3219"/>
                <a:ext cx="24" cy="90"/>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60" name="Rectangle 196"/>
              <p:cNvSpPr>
                <a:spLocks noChangeArrowheads="1"/>
              </p:cNvSpPr>
              <p:nvPr/>
            </p:nvSpPr>
            <p:spPr bwMode="auto">
              <a:xfrm>
                <a:off x="2649" y="3213"/>
                <a:ext cx="48"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61" name="Rectangle 197"/>
              <p:cNvSpPr>
                <a:spLocks noChangeArrowheads="1"/>
              </p:cNvSpPr>
              <p:nvPr/>
            </p:nvSpPr>
            <p:spPr bwMode="auto">
              <a:xfrm>
                <a:off x="2661" y="3219"/>
                <a:ext cx="24" cy="90"/>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62" name="Rectangle 198"/>
              <p:cNvSpPr>
                <a:spLocks noChangeArrowheads="1"/>
              </p:cNvSpPr>
              <p:nvPr/>
            </p:nvSpPr>
            <p:spPr bwMode="auto">
              <a:xfrm>
                <a:off x="1773" y="2811"/>
                <a:ext cx="42"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63" name="Rectangle 199"/>
              <p:cNvSpPr>
                <a:spLocks noChangeArrowheads="1"/>
              </p:cNvSpPr>
              <p:nvPr/>
            </p:nvSpPr>
            <p:spPr bwMode="auto">
              <a:xfrm>
                <a:off x="1785" y="2817"/>
                <a:ext cx="18" cy="96"/>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64" name="Rectangle 200"/>
              <p:cNvSpPr>
                <a:spLocks noChangeArrowheads="1"/>
              </p:cNvSpPr>
              <p:nvPr/>
            </p:nvSpPr>
            <p:spPr bwMode="auto">
              <a:xfrm>
                <a:off x="1845" y="2811"/>
                <a:ext cx="48"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65" name="Rectangle 201"/>
              <p:cNvSpPr>
                <a:spLocks noChangeArrowheads="1"/>
              </p:cNvSpPr>
              <p:nvPr/>
            </p:nvSpPr>
            <p:spPr bwMode="auto">
              <a:xfrm>
                <a:off x="1863" y="2817"/>
                <a:ext cx="18" cy="96"/>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66" name="Rectangle 202"/>
              <p:cNvSpPr>
                <a:spLocks noChangeArrowheads="1"/>
              </p:cNvSpPr>
              <p:nvPr/>
            </p:nvSpPr>
            <p:spPr bwMode="auto">
              <a:xfrm>
                <a:off x="1773" y="3213"/>
                <a:ext cx="42"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67" name="Rectangle 203"/>
              <p:cNvSpPr>
                <a:spLocks noChangeArrowheads="1"/>
              </p:cNvSpPr>
              <p:nvPr/>
            </p:nvSpPr>
            <p:spPr bwMode="auto">
              <a:xfrm>
                <a:off x="1785" y="3219"/>
                <a:ext cx="18" cy="90"/>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668" name="Rectangle 204"/>
              <p:cNvSpPr>
                <a:spLocks noChangeArrowheads="1"/>
              </p:cNvSpPr>
              <p:nvPr/>
            </p:nvSpPr>
            <p:spPr bwMode="auto">
              <a:xfrm>
                <a:off x="1845" y="3213"/>
                <a:ext cx="48" cy="102"/>
              </a:xfrm>
              <a:prstGeom prst="rect">
                <a:avLst/>
              </a:prstGeom>
              <a:solidFill>
                <a:srgbClr val="ABABAB">
                  <a:alpha val="30196"/>
                </a:srgbClr>
              </a:solidFill>
              <a:ln w="0">
                <a:solidFill>
                  <a:srgbClr val="BFBFBF"/>
                </a:solidFill>
                <a:miter lim="800000"/>
                <a:headEnd/>
                <a:tailEnd/>
              </a:ln>
            </p:spPr>
            <p:txBody>
              <a:bodyPr/>
              <a:lstStyle/>
              <a:p>
                <a:endParaRPr lang="it-IT" i="1">
                  <a:solidFill>
                    <a:srgbClr val="000000"/>
                  </a:solidFill>
                  <a:latin typeface="Calibri"/>
                </a:endParaRPr>
              </a:p>
            </p:txBody>
          </p:sp>
        </p:grpSp>
        <p:sp>
          <p:nvSpPr>
            <p:cNvPr id="61457" name="Rectangle 205"/>
            <p:cNvSpPr>
              <a:spLocks noChangeArrowheads="1"/>
            </p:cNvSpPr>
            <p:nvPr/>
          </p:nvSpPr>
          <p:spPr bwMode="auto">
            <a:xfrm>
              <a:off x="1863" y="3219"/>
              <a:ext cx="18" cy="90"/>
            </a:xfrm>
            <a:prstGeom prst="rect">
              <a:avLst/>
            </a:prstGeom>
            <a:solidFill>
              <a:srgbClr val="FFFFFF">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458" name="Freeform 206"/>
            <p:cNvSpPr>
              <a:spLocks/>
            </p:cNvSpPr>
            <p:nvPr/>
          </p:nvSpPr>
          <p:spPr bwMode="auto">
            <a:xfrm>
              <a:off x="1827" y="2595"/>
              <a:ext cx="444" cy="288"/>
            </a:xfrm>
            <a:custGeom>
              <a:avLst/>
              <a:gdLst>
                <a:gd name="T0" fmla="*/ 390 w 444"/>
                <a:gd name="T1" fmla="*/ 288 h 288"/>
                <a:gd name="T2" fmla="*/ 444 w 444"/>
                <a:gd name="T3" fmla="*/ 150 h 288"/>
                <a:gd name="T4" fmla="*/ 390 w 444"/>
                <a:gd name="T5" fmla="*/ 90 h 288"/>
                <a:gd name="T6" fmla="*/ 0 w 444"/>
                <a:gd name="T7" fmla="*/ 0 h 288"/>
                <a:gd name="T8" fmla="*/ 390 w 444"/>
                <a:gd name="T9" fmla="*/ 288 h 288"/>
                <a:gd name="T10" fmla="*/ 0 60000 65536"/>
                <a:gd name="T11" fmla="*/ 0 60000 65536"/>
                <a:gd name="T12" fmla="*/ 0 60000 65536"/>
                <a:gd name="T13" fmla="*/ 0 60000 65536"/>
                <a:gd name="T14" fmla="*/ 0 60000 65536"/>
                <a:gd name="T15" fmla="*/ 0 w 444"/>
                <a:gd name="T16" fmla="*/ 0 h 288"/>
                <a:gd name="T17" fmla="*/ 444 w 444"/>
                <a:gd name="T18" fmla="*/ 288 h 288"/>
              </a:gdLst>
              <a:ahLst/>
              <a:cxnLst>
                <a:cxn ang="T10">
                  <a:pos x="T0" y="T1"/>
                </a:cxn>
                <a:cxn ang="T11">
                  <a:pos x="T2" y="T3"/>
                </a:cxn>
                <a:cxn ang="T12">
                  <a:pos x="T4" y="T5"/>
                </a:cxn>
                <a:cxn ang="T13">
                  <a:pos x="T6" y="T7"/>
                </a:cxn>
                <a:cxn ang="T14">
                  <a:pos x="T8" y="T9"/>
                </a:cxn>
              </a:cxnLst>
              <a:rect l="T15" t="T16" r="T17" b="T18"/>
              <a:pathLst>
                <a:path w="444" h="288">
                  <a:moveTo>
                    <a:pt x="390" y="288"/>
                  </a:moveTo>
                  <a:lnTo>
                    <a:pt x="444" y="150"/>
                  </a:lnTo>
                  <a:lnTo>
                    <a:pt x="390" y="90"/>
                  </a:lnTo>
                  <a:lnTo>
                    <a:pt x="0" y="0"/>
                  </a:lnTo>
                  <a:lnTo>
                    <a:pt x="390" y="288"/>
                  </a:lnTo>
                  <a:close/>
                </a:path>
              </a:pathLst>
            </a:custGeom>
            <a:solidFill>
              <a:srgbClr val="C0C0C0">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59" name="Freeform 207"/>
            <p:cNvSpPr>
              <a:spLocks/>
            </p:cNvSpPr>
            <p:nvPr/>
          </p:nvSpPr>
          <p:spPr bwMode="auto">
            <a:xfrm>
              <a:off x="3459" y="2595"/>
              <a:ext cx="444" cy="288"/>
            </a:xfrm>
            <a:custGeom>
              <a:avLst/>
              <a:gdLst>
                <a:gd name="T0" fmla="*/ 390 w 444"/>
                <a:gd name="T1" fmla="*/ 288 h 288"/>
                <a:gd name="T2" fmla="*/ 444 w 444"/>
                <a:gd name="T3" fmla="*/ 150 h 288"/>
                <a:gd name="T4" fmla="*/ 390 w 444"/>
                <a:gd name="T5" fmla="*/ 90 h 288"/>
                <a:gd name="T6" fmla="*/ 0 w 444"/>
                <a:gd name="T7" fmla="*/ 0 h 288"/>
                <a:gd name="T8" fmla="*/ 390 w 444"/>
                <a:gd name="T9" fmla="*/ 288 h 288"/>
                <a:gd name="T10" fmla="*/ 0 60000 65536"/>
                <a:gd name="T11" fmla="*/ 0 60000 65536"/>
                <a:gd name="T12" fmla="*/ 0 60000 65536"/>
                <a:gd name="T13" fmla="*/ 0 60000 65536"/>
                <a:gd name="T14" fmla="*/ 0 60000 65536"/>
                <a:gd name="T15" fmla="*/ 0 w 444"/>
                <a:gd name="T16" fmla="*/ 0 h 288"/>
                <a:gd name="T17" fmla="*/ 444 w 444"/>
                <a:gd name="T18" fmla="*/ 288 h 288"/>
              </a:gdLst>
              <a:ahLst/>
              <a:cxnLst>
                <a:cxn ang="T10">
                  <a:pos x="T0" y="T1"/>
                </a:cxn>
                <a:cxn ang="T11">
                  <a:pos x="T2" y="T3"/>
                </a:cxn>
                <a:cxn ang="T12">
                  <a:pos x="T4" y="T5"/>
                </a:cxn>
                <a:cxn ang="T13">
                  <a:pos x="T6" y="T7"/>
                </a:cxn>
                <a:cxn ang="T14">
                  <a:pos x="T8" y="T9"/>
                </a:cxn>
              </a:cxnLst>
              <a:rect l="T15" t="T16" r="T17" b="T18"/>
              <a:pathLst>
                <a:path w="444" h="288">
                  <a:moveTo>
                    <a:pt x="390" y="288"/>
                  </a:moveTo>
                  <a:lnTo>
                    <a:pt x="444" y="150"/>
                  </a:lnTo>
                  <a:lnTo>
                    <a:pt x="390" y="90"/>
                  </a:lnTo>
                  <a:lnTo>
                    <a:pt x="0" y="0"/>
                  </a:lnTo>
                  <a:lnTo>
                    <a:pt x="390" y="288"/>
                  </a:lnTo>
                  <a:close/>
                </a:path>
              </a:pathLst>
            </a:custGeom>
            <a:solidFill>
              <a:srgbClr val="C0C0C0">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60" name="Freeform 208"/>
            <p:cNvSpPr>
              <a:spLocks/>
            </p:cNvSpPr>
            <p:nvPr/>
          </p:nvSpPr>
          <p:spPr bwMode="auto">
            <a:xfrm>
              <a:off x="2631" y="2595"/>
              <a:ext cx="450" cy="288"/>
            </a:xfrm>
            <a:custGeom>
              <a:avLst/>
              <a:gdLst>
                <a:gd name="T0" fmla="*/ 402 w 450"/>
                <a:gd name="T1" fmla="*/ 288 h 288"/>
                <a:gd name="T2" fmla="*/ 450 w 450"/>
                <a:gd name="T3" fmla="*/ 150 h 288"/>
                <a:gd name="T4" fmla="*/ 402 w 450"/>
                <a:gd name="T5" fmla="*/ 90 h 288"/>
                <a:gd name="T6" fmla="*/ 0 w 450"/>
                <a:gd name="T7" fmla="*/ 0 h 288"/>
                <a:gd name="T8" fmla="*/ 402 w 450"/>
                <a:gd name="T9" fmla="*/ 288 h 288"/>
                <a:gd name="T10" fmla="*/ 0 60000 65536"/>
                <a:gd name="T11" fmla="*/ 0 60000 65536"/>
                <a:gd name="T12" fmla="*/ 0 60000 65536"/>
                <a:gd name="T13" fmla="*/ 0 60000 65536"/>
                <a:gd name="T14" fmla="*/ 0 60000 65536"/>
                <a:gd name="T15" fmla="*/ 0 w 450"/>
                <a:gd name="T16" fmla="*/ 0 h 288"/>
                <a:gd name="T17" fmla="*/ 450 w 450"/>
                <a:gd name="T18" fmla="*/ 288 h 288"/>
              </a:gdLst>
              <a:ahLst/>
              <a:cxnLst>
                <a:cxn ang="T10">
                  <a:pos x="T0" y="T1"/>
                </a:cxn>
                <a:cxn ang="T11">
                  <a:pos x="T2" y="T3"/>
                </a:cxn>
                <a:cxn ang="T12">
                  <a:pos x="T4" y="T5"/>
                </a:cxn>
                <a:cxn ang="T13">
                  <a:pos x="T6" y="T7"/>
                </a:cxn>
                <a:cxn ang="T14">
                  <a:pos x="T8" y="T9"/>
                </a:cxn>
              </a:cxnLst>
              <a:rect l="T15" t="T16" r="T17" b="T18"/>
              <a:pathLst>
                <a:path w="450" h="288">
                  <a:moveTo>
                    <a:pt x="402" y="288"/>
                  </a:moveTo>
                  <a:lnTo>
                    <a:pt x="450" y="150"/>
                  </a:lnTo>
                  <a:lnTo>
                    <a:pt x="402" y="90"/>
                  </a:lnTo>
                  <a:lnTo>
                    <a:pt x="0" y="0"/>
                  </a:lnTo>
                  <a:lnTo>
                    <a:pt x="402" y="288"/>
                  </a:lnTo>
                  <a:close/>
                </a:path>
              </a:pathLst>
            </a:custGeom>
            <a:solidFill>
              <a:srgbClr val="D6D6D6">
                <a:alpha val="30196"/>
              </a:srgbClr>
            </a:solidFill>
            <a:ln w="0">
              <a:solidFill>
                <a:srgbClr val="BFBFBF"/>
              </a:solidFill>
              <a:round/>
              <a:headEnd/>
              <a:tailEnd/>
            </a:ln>
          </p:spPr>
          <p:txBody>
            <a:bodyPr/>
            <a:lstStyle/>
            <a:p>
              <a:endParaRPr lang="it-IT">
                <a:solidFill>
                  <a:prstClr val="black"/>
                </a:solidFill>
                <a:latin typeface="Calibri"/>
              </a:endParaRPr>
            </a:p>
          </p:txBody>
        </p:sp>
        <p:sp>
          <p:nvSpPr>
            <p:cNvPr id="61461" name="Line 209"/>
            <p:cNvSpPr>
              <a:spLocks noChangeShapeType="1"/>
            </p:cNvSpPr>
            <p:nvPr/>
          </p:nvSpPr>
          <p:spPr bwMode="auto">
            <a:xfrm flipV="1">
              <a:off x="2217" y="2589"/>
              <a:ext cx="1" cy="294"/>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62" name="Line 210"/>
            <p:cNvSpPr>
              <a:spLocks noChangeShapeType="1"/>
            </p:cNvSpPr>
            <p:nvPr/>
          </p:nvSpPr>
          <p:spPr bwMode="auto">
            <a:xfrm flipV="1">
              <a:off x="3849" y="2589"/>
              <a:ext cx="1" cy="294"/>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63" name="Line 211"/>
            <p:cNvSpPr>
              <a:spLocks noChangeShapeType="1"/>
            </p:cNvSpPr>
            <p:nvPr/>
          </p:nvSpPr>
          <p:spPr bwMode="auto">
            <a:xfrm flipV="1">
              <a:off x="3039" y="2589"/>
              <a:ext cx="1" cy="294"/>
            </a:xfrm>
            <a:prstGeom prst="line">
              <a:avLst/>
            </a:prstGeom>
            <a:noFill/>
            <a:ln w="0">
              <a:solidFill>
                <a:srgbClr val="BFBFBF"/>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64" name="Rectangle 212"/>
            <p:cNvSpPr>
              <a:spLocks noChangeArrowheads="1"/>
            </p:cNvSpPr>
            <p:nvPr/>
          </p:nvSpPr>
          <p:spPr bwMode="auto">
            <a:xfrm>
              <a:off x="1401" y="3519"/>
              <a:ext cx="3282" cy="60"/>
            </a:xfrm>
            <a:prstGeom prst="rect">
              <a:avLst/>
            </a:prstGeom>
            <a:solidFill>
              <a:srgbClr val="D6D6D6">
                <a:alpha val="30196"/>
              </a:srgbClr>
            </a:solidFill>
            <a:ln w="0">
              <a:solidFill>
                <a:srgbClr val="BFBFBF"/>
              </a:solidFill>
              <a:miter lim="800000"/>
              <a:headEnd/>
              <a:tailEnd/>
            </a:ln>
          </p:spPr>
          <p:txBody>
            <a:bodyPr/>
            <a:lstStyle/>
            <a:p>
              <a:endParaRPr lang="it-IT" i="1">
                <a:solidFill>
                  <a:srgbClr val="000000"/>
                </a:solidFill>
                <a:latin typeface="Calibri"/>
              </a:endParaRPr>
            </a:p>
          </p:txBody>
        </p:sp>
        <p:sp>
          <p:nvSpPr>
            <p:cNvPr id="61465" name="Freeform 213"/>
            <p:cNvSpPr>
              <a:spLocks/>
            </p:cNvSpPr>
            <p:nvPr/>
          </p:nvSpPr>
          <p:spPr bwMode="auto">
            <a:xfrm>
              <a:off x="2235" y="2613"/>
              <a:ext cx="390" cy="888"/>
            </a:xfrm>
            <a:custGeom>
              <a:avLst/>
              <a:gdLst>
                <a:gd name="T0" fmla="*/ 0 w 390"/>
                <a:gd name="T1" fmla="*/ 888 h 888"/>
                <a:gd name="T2" fmla="*/ 0 w 390"/>
                <a:gd name="T3" fmla="*/ 288 h 888"/>
                <a:gd name="T4" fmla="*/ 390 w 390"/>
                <a:gd name="T5" fmla="*/ 0 h 888"/>
                <a:gd name="T6" fmla="*/ 0 60000 65536"/>
                <a:gd name="T7" fmla="*/ 0 60000 65536"/>
                <a:gd name="T8" fmla="*/ 0 60000 65536"/>
                <a:gd name="T9" fmla="*/ 0 w 390"/>
                <a:gd name="T10" fmla="*/ 0 h 888"/>
                <a:gd name="T11" fmla="*/ 390 w 390"/>
                <a:gd name="T12" fmla="*/ 888 h 888"/>
              </a:gdLst>
              <a:ahLst/>
              <a:cxnLst>
                <a:cxn ang="T6">
                  <a:pos x="T0" y="T1"/>
                </a:cxn>
                <a:cxn ang="T7">
                  <a:pos x="T2" y="T3"/>
                </a:cxn>
                <a:cxn ang="T8">
                  <a:pos x="T4" y="T5"/>
                </a:cxn>
              </a:cxnLst>
              <a:rect l="T9" t="T10" r="T11" b="T12"/>
              <a:pathLst>
                <a:path w="390" h="888">
                  <a:moveTo>
                    <a:pt x="0" y="888"/>
                  </a:moveTo>
                  <a:lnTo>
                    <a:pt x="0" y="288"/>
                  </a:lnTo>
                  <a:lnTo>
                    <a:pt x="390" y="0"/>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66" name="Freeform 214"/>
            <p:cNvSpPr>
              <a:spLocks/>
            </p:cNvSpPr>
            <p:nvPr/>
          </p:nvSpPr>
          <p:spPr bwMode="auto">
            <a:xfrm>
              <a:off x="3051" y="2613"/>
              <a:ext cx="390" cy="888"/>
            </a:xfrm>
            <a:custGeom>
              <a:avLst/>
              <a:gdLst>
                <a:gd name="T0" fmla="*/ 0 w 390"/>
                <a:gd name="T1" fmla="*/ 888 h 888"/>
                <a:gd name="T2" fmla="*/ 0 w 390"/>
                <a:gd name="T3" fmla="*/ 288 h 888"/>
                <a:gd name="T4" fmla="*/ 390 w 390"/>
                <a:gd name="T5" fmla="*/ 0 h 888"/>
                <a:gd name="T6" fmla="*/ 0 60000 65536"/>
                <a:gd name="T7" fmla="*/ 0 60000 65536"/>
                <a:gd name="T8" fmla="*/ 0 60000 65536"/>
                <a:gd name="T9" fmla="*/ 0 w 390"/>
                <a:gd name="T10" fmla="*/ 0 h 888"/>
                <a:gd name="T11" fmla="*/ 390 w 390"/>
                <a:gd name="T12" fmla="*/ 888 h 888"/>
              </a:gdLst>
              <a:ahLst/>
              <a:cxnLst>
                <a:cxn ang="T6">
                  <a:pos x="T0" y="T1"/>
                </a:cxn>
                <a:cxn ang="T7">
                  <a:pos x="T2" y="T3"/>
                </a:cxn>
                <a:cxn ang="T8">
                  <a:pos x="T4" y="T5"/>
                </a:cxn>
              </a:cxnLst>
              <a:rect l="T9" t="T10" r="T11" b="T12"/>
              <a:pathLst>
                <a:path w="390" h="888">
                  <a:moveTo>
                    <a:pt x="0" y="888"/>
                  </a:moveTo>
                  <a:lnTo>
                    <a:pt x="0" y="288"/>
                  </a:lnTo>
                  <a:lnTo>
                    <a:pt x="390" y="0"/>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67" name="Freeform 215"/>
            <p:cNvSpPr>
              <a:spLocks/>
            </p:cNvSpPr>
            <p:nvPr/>
          </p:nvSpPr>
          <p:spPr bwMode="auto">
            <a:xfrm>
              <a:off x="3879" y="2613"/>
              <a:ext cx="390" cy="888"/>
            </a:xfrm>
            <a:custGeom>
              <a:avLst/>
              <a:gdLst>
                <a:gd name="T0" fmla="*/ 0 w 390"/>
                <a:gd name="T1" fmla="*/ 888 h 888"/>
                <a:gd name="T2" fmla="*/ 0 w 390"/>
                <a:gd name="T3" fmla="*/ 288 h 888"/>
                <a:gd name="T4" fmla="*/ 390 w 390"/>
                <a:gd name="T5" fmla="*/ 0 h 888"/>
                <a:gd name="T6" fmla="*/ 0 60000 65536"/>
                <a:gd name="T7" fmla="*/ 0 60000 65536"/>
                <a:gd name="T8" fmla="*/ 0 60000 65536"/>
                <a:gd name="T9" fmla="*/ 0 w 390"/>
                <a:gd name="T10" fmla="*/ 0 h 888"/>
                <a:gd name="T11" fmla="*/ 390 w 390"/>
                <a:gd name="T12" fmla="*/ 888 h 888"/>
              </a:gdLst>
              <a:ahLst/>
              <a:cxnLst>
                <a:cxn ang="T6">
                  <a:pos x="T0" y="T1"/>
                </a:cxn>
                <a:cxn ang="T7">
                  <a:pos x="T2" y="T3"/>
                </a:cxn>
                <a:cxn ang="T8">
                  <a:pos x="T4" y="T5"/>
                </a:cxn>
              </a:cxnLst>
              <a:rect l="T9" t="T10" r="T11" b="T12"/>
              <a:pathLst>
                <a:path w="390" h="888">
                  <a:moveTo>
                    <a:pt x="0" y="888"/>
                  </a:moveTo>
                  <a:lnTo>
                    <a:pt x="0" y="288"/>
                  </a:lnTo>
                  <a:lnTo>
                    <a:pt x="390" y="0"/>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68" name="Freeform 216"/>
            <p:cNvSpPr>
              <a:spLocks/>
            </p:cNvSpPr>
            <p:nvPr/>
          </p:nvSpPr>
          <p:spPr bwMode="auto">
            <a:xfrm>
              <a:off x="1425" y="2613"/>
              <a:ext cx="396" cy="888"/>
            </a:xfrm>
            <a:custGeom>
              <a:avLst/>
              <a:gdLst>
                <a:gd name="T0" fmla="*/ 0 w 396"/>
                <a:gd name="T1" fmla="*/ 888 h 888"/>
                <a:gd name="T2" fmla="*/ 0 w 396"/>
                <a:gd name="T3" fmla="*/ 282 h 888"/>
                <a:gd name="T4" fmla="*/ 396 w 396"/>
                <a:gd name="T5" fmla="*/ 0 h 888"/>
                <a:gd name="T6" fmla="*/ 0 60000 65536"/>
                <a:gd name="T7" fmla="*/ 0 60000 65536"/>
                <a:gd name="T8" fmla="*/ 0 60000 65536"/>
                <a:gd name="T9" fmla="*/ 0 w 396"/>
                <a:gd name="T10" fmla="*/ 0 h 888"/>
                <a:gd name="T11" fmla="*/ 396 w 396"/>
                <a:gd name="T12" fmla="*/ 888 h 888"/>
              </a:gdLst>
              <a:ahLst/>
              <a:cxnLst>
                <a:cxn ang="T6">
                  <a:pos x="T0" y="T1"/>
                </a:cxn>
                <a:cxn ang="T7">
                  <a:pos x="T2" y="T3"/>
                </a:cxn>
                <a:cxn ang="T8">
                  <a:pos x="T4" y="T5"/>
                </a:cxn>
              </a:cxnLst>
              <a:rect l="T9" t="T10" r="T11" b="T12"/>
              <a:pathLst>
                <a:path w="396" h="888">
                  <a:moveTo>
                    <a:pt x="0" y="888"/>
                  </a:moveTo>
                  <a:lnTo>
                    <a:pt x="0" y="282"/>
                  </a:lnTo>
                  <a:lnTo>
                    <a:pt x="396" y="0"/>
                  </a:lnTo>
                </a:path>
              </a:pathLst>
            </a:custGeom>
            <a:noFill/>
            <a:ln w="0">
              <a:solidFill>
                <a:srgbClr val="BFBF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grpSp>
      <p:sp>
        <p:nvSpPr>
          <p:cNvPr id="61449" name="Rectangle 218"/>
          <p:cNvSpPr>
            <a:spLocks noChangeArrowheads="1"/>
          </p:cNvSpPr>
          <p:nvPr/>
        </p:nvSpPr>
        <p:spPr bwMode="auto">
          <a:xfrm>
            <a:off x="1366971" y="3516313"/>
            <a:ext cx="1406485" cy="770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it-IT" sz="4400" dirty="0">
                <a:solidFill>
                  <a:schemeClr val="bg1">
                    <a:lumMod val="75000"/>
                  </a:schemeClr>
                </a:solidFill>
                <a:latin typeface="Calibri"/>
              </a:rPr>
              <a:t>Input</a:t>
            </a:r>
          </a:p>
        </p:txBody>
      </p:sp>
      <p:sp>
        <p:nvSpPr>
          <p:cNvPr id="61450" name="Rectangle 219"/>
          <p:cNvSpPr>
            <a:spLocks noChangeArrowheads="1"/>
          </p:cNvSpPr>
          <p:nvPr/>
        </p:nvSpPr>
        <p:spPr bwMode="auto">
          <a:xfrm>
            <a:off x="5536752" y="3516313"/>
            <a:ext cx="1826922" cy="770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it-IT" sz="4400" dirty="0">
                <a:solidFill>
                  <a:srgbClr val="BFBFBF"/>
                </a:solidFill>
                <a:latin typeface="Calibri"/>
              </a:rPr>
              <a:t>Output</a:t>
            </a:r>
          </a:p>
        </p:txBody>
      </p:sp>
      <p:sp>
        <p:nvSpPr>
          <p:cNvPr id="61451" name="Line 220"/>
          <p:cNvSpPr>
            <a:spLocks noChangeShapeType="1"/>
          </p:cNvSpPr>
          <p:nvPr/>
        </p:nvSpPr>
        <p:spPr bwMode="auto">
          <a:xfrm>
            <a:off x="4962642" y="3897313"/>
            <a:ext cx="600540" cy="0"/>
          </a:xfrm>
          <a:prstGeom prst="line">
            <a:avLst/>
          </a:prstGeom>
          <a:noFill/>
          <a:ln w="57150">
            <a:solidFill>
              <a:srgbClr val="BFBFBF"/>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spAutoFit/>
          </a:bodyPr>
          <a:lstStyle/>
          <a:p>
            <a:endParaRPr lang="it-IT">
              <a:solidFill>
                <a:prstClr val="black"/>
              </a:solidFill>
              <a:latin typeface="Calibri"/>
            </a:endParaRPr>
          </a:p>
        </p:txBody>
      </p:sp>
      <p:sp>
        <p:nvSpPr>
          <p:cNvPr id="61452" name="Line 222"/>
          <p:cNvSpPr>
            <a:spLocks noChangeShapeType="1"/>
          </p:cNvSpPr>
          <p:nvPr/>
        </p:nvSpPr>
        <p:spPr bwMode="auto">
          <a:xfrm>
            <a:off x="2748417" y="3897313"/>
            <a:ext cx="600541" cy="0"/>
          </a:xfrm>
          <a:prstGeom prst="line">
            <a:avLst/>
          </a:prstGeom>
          <a:noFill/>
          <a:ln w="57150">
            <a:solidFill>
              <a:srgbClr val="BFBFBF"/>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spAutoFit/>
          </a:bodyPr>
          <a:lstStyle/>
          <a:p>
            <a:endParaRPr lang="it-IT">
              <a:solidFill>
                <a:prstClr val="black"/>
              </a:solidFill>
              <a:latin typeface="Calibri"/>
            </a:endParaRPr>
          </a:p>
        </p:txBody>
      </p:sp>
      <p:sp>
        <p:nvSpPr>
          <p:cNvPr id="61453" name="Oval 223"/>
          <p:cNvSpPr>
            <a:spLocks noChangeArrowheads="1"/>
          </p:cNvSpPr>
          <p:nvPr/>
        </p:nvSpPr>
        <p:spPr bwMode="auto">
          <a:xfrm>
            <a:off x="34729" y="1484313"/>
            <a:ext cx="8059574" cy="4968875"/>
          </a:xfrm>
          <a:prstGeom prst="ellipse">
            <a:avLst/>
          </a:prstGeom>
          <a:noFill/>
          <a:ln w="38100">
            <a:solidFill>
              <a:srgbClr val="000066"/>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it-IT" i="1">
              <a:solidFill>
                <a:srgbClr val="000000"/>
              </a:solidFill>
              <a:latin typeface="Calibri"/>
            </a:endParaRPr>
          </a:p>
        </p:txBody>
      </p:sp>
      <p:sp>
        <p:nvSpPr>
          <p:cNvPr id="61454" name="Rectangle 229"/>
          <p:cNvSpPr>
            <a:spLocks noChangeArrowheads="1"/>
          </p:cNvSpPr>
          <p:nvPr/>
        </p:nvSpPr>
        <p:spPr bwMode="auto">
          <a:xfrm>
            <a:off x="-112705" y="1406632"/>
            <a:ext cx="1598443" cy="83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r>
              <a:rPr lang="it-IT" sz="2400" b="1" dirty="0">
                <a:solidFill>
                  <a:srgbClr val="000090"/>
                </a:solidFill>
                <a:latin typeface="Calibri"/>
              </a:rPr>
              <a:t>Ambiente generale</a:t>
            </a:r>
          </a:p>
        </p:txBody>
      </p:sp>
      <p:sp>
        <p:nvSpPr>
          <p:cNvPr id="3" name="Titolo 2"/>
          <p:cNvSpPr>
            <a:spLocks noGrp="1"/>
          </p:cNvSpPr>
          <p:nvPr>
            <p:ph type="title"/>
          </p:nvPr>
        </p:nvSpPr>
        <p:spPr/>
        <p:txBody>
          <a:bodyPr/>
          <a:lstStyle/>
          <a:p>
            <a:r>
              <a:rPr lang="it-IT" dirty="0" smtClean="0"/>
              <a:t>I sub-ambienti dell’ambiente generale</a:t>
            </a:r>
            <a:endParaRPr lang="it-IT" dirty="0"/>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dirty="0">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35</a:t>
            </a:fld>
            <a:endParaRPr lang="it-IT">
              <a:latin typeface="Calibri"/>
            </a:endParaRPr>
          </a:p>
        </p:txBody>
      </p:sp>
      <p:sp>
        <p:nvSpPr>
          <p:cNvPr id="5" name="CasellaDiTesto 4"/>
          <p:cNvSpPr txBox="1"/>
          <p:nvPr/>
        </p:nvSpPr>
        <p:spPr>
          <a:xfrm>
            <a:off x="1445125" y="2399318"/>
            <a:ext cx="1082499" cy="492443"/>
          </a:xfrm>
          <a:prstGeom prst="rect">
            <a:avLst/>
          </a:prstGeom>
          <a:noFill/>
        </p:spPr>
        <p:txBody>
          <a:bodyPr wrap="square" rtlCol="0">
            <a:spAutoFit/>
          </a:bodyPr>
          <a:lstStyle/>
          <a:p>
            <a:pPr algn="ctr"/>
            <a:r>
              <a:rPr lang="it-IT" sz="2600" b="1" dirty="0" smtClean="0">
                <a:solidFill>
                  <a:srgbClr val="000090"/>
                </a:solidFill>
              </a:rPr>
              <a:t>Fisico </a:t>
            </a:r>
            <a:endParaRPr lang="it-IT" sz="2600" b="1" dirty="0">
              <a:solidFill>
                <a:srgbClr val="000090"/>
              </a:solidFill>
            </a:endParaRPr>
          </a:p>
        </p:txBody>
      </p:sp>
      <p:sp>
        <p:nvSpPr>
          <p:cNvPr id="230" name="CasellaDiTesto 229"/>
          <p:cNvSpPr txBox="1"/>
          <p:nvPr/>
        </p:nvSpPr>
        <p:spPr>
          <a:xfrm>
            <a:off x="4279928" y="2389904"/>
            <a:ext cx="2480379" cy="492443"/>
          </a:xfrm>
          <a:prstGeom prst="rect">
            <a:avLst/>
          </a:prstGeom>
          <a:noFill/>
        </p:spPr>
        <p:txBody>
          <a:bodyPr wrap="square" rtlCol="0">
            <a:spAutoFit/>
          </a:bodyPr>
          <a:lstStyle/>
          <a:p>
            <a:pPr algn="ctr"/>
            <a:r>
              <a:rPr lang="it-IT" sz="2600" b="1" dirty="0" smtClean="0">
                <a:solidFill>
                  <a:srgbClr val="000090"/>
                </a:solidFill>
              </a:rPr>
              <a:t>Socio-culturale</a:t>
            </a:r>
            <a:endParaRPr lang="it-IT" sz="2600" b="1" dirty="0">
              <a:solidFill>
                <a:srgbClr val="000090"/>
              </a:solidFill>
            </a:endParaRPr>
          </a:p>
        </p:txBody>
      </p:sp>
      <p:sp>
        <p:nvSpPr>
          <p:cNvPr id="231" name="CasellaDiTesto 230"/>
          <p:cNvSpPr txBox="1"/>
          <p:nvPr/>
        </p:nvSpPr>
        <p:spPr>
          <a:xfrm>
            <a:off x="825721" y="5023731"/>
            <a:ext cx="2760954" cy="492443"/>
          </a:xfrm>
          <a:prstGeom prst="rect">
            <a:avLst/>
          </a:prstGeom>
          <a:noFill/>
        </p:spPr>
        <p:txBody>
          <a:bodyPr wrap="square" rtlCol="0">
            <a:spAutoFit/>
          </a:bodyPr>
          <a:lstStyle/>
          <a:p>
            <a:pPr algn="ctr"/>
            <a:r>
              <a:rPr lang="it-IT" sz="2600" b="1" dirty="0" smtClean="0">
                <a:solidFill>
                  <a:srgbClr val="000090"/>
                </a:solidFill>
              </a:rPr>
              <a:t>Politico-legislativo</a:t>
            </a:r>
            <a:endParaRPr lang="it-IT" sz="2600" b="1" dirty="0">
              <a:solidFill>
                <a:srgbClr val="000090"/>
              </a:solidFill>
            </a:endParaRPr>
          </a:p>
        </p:txBody>
      </p:sp>
      <p:sp>
        <p:nvSpPr>
          <p:cNvPr id="232" name="CasellaDiTesto 231"/>
          <p:cNvSpPr txBox="1"/>
          <p:nvPr/>
        </p:nvSpPr>
        <p:spPr>
          <a:xfrm>
            <a:off x="4495155" y="5023731"/>
            <a:ext cx="2760954" cy="492443"/>
          </a:xfrm>
          <a:prstGeom prst="rect">
            <a:avLst/>
          </a:prstGeom>
          <a:noFill/>
        </p:spPr>
        <p:txBody>
          <a:bodyPr wrap="square" rtlCol="0">
            <a:spAutoFit/>
          </a:bodyPr>
          <a:lstStyle/>
          <a:p>
            <a:pPr algn="ctr"/>
            <a:r>
              <a:rPr lang="it-IT" sz="2600" b="1" dirty="0" smtClean="0">
                <a:solidFill>
                  <a:srgbClr val="000090"/>
                </a:solidFill>
              </a:rPr>
              <a:t>Tecnologico</a:t>
            </a:r>
            <a:endParaRPr lang="it-IT" sz="2600" b="1" dirty="0">
              <a:solidFill>
                <a:srgbClr val="000090"/>
              </a:solidFill>
            </a:endParaRPr>
          </a:p>
        </p:txBody>
      </p:sp>
      <p:sp>
        <p:nvSpPr>
          <p:cNvPr id="233" name="CasellaDiTesto 232"/>
          <p:cNvSpPr txBox="1"/>
          <p:nvPr/>
        </p:nvSpPr>
        <p:spPr>
          <a:xfrm>
            <a:off x="2647977" y="5679942"/>
            <a:ext cx="2760954" cy="492443"/>
          </a:xfrm>
          <a:prstGeom prst="rect">
            <a:avLst/>
          </a:prstGeom>
          <a:noFill/>
        </p:spPr>
        <p:txBody>
          <a:bodyPr wrap="square" rtlCol="0">
            <a:spAutoFit/>
          </a:bodyPr>
          <a:lstStyle/>
          <a:p>
            <a:pPr algn="ctr"/>
            <a:r>
              <a:rPr lang="it-IT" sz="2600" b="1" dirty="0" smtClean="0">
                <a:solidFill>
                  <a:srgbClr val="000090"/>
                </a:solidFill>
              </a:rPr>
              <a:t>Economico</a:t>
            </a:r>
            <a:endParaRPr lang="it-IT" sz="2600" b="1" dirty="0">
              <a:solidFill>
                <a:srgbClr val="000090"/>
              </a:solidFill>
            </a:endParaRPr>
          </a:p>
        </p:txBody>
      </p:sp>
    </p:spTree>
    <p:extLst>
      <p:ext uri="{BB962C8B-B14F-4D97-AF65-F5344CB8AC3E}">
        <p14:creationId xmlns:p14="http://schemas.microsoft.com/office/powerpoint/2010/main" val="4020910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8" name="Group 2"/>
          <p:cNvGrpSpPr>
            <a:grpSpLocks noChangeAspect="1"/>
          </p:cNvGrpSpPr>
          <p:nvPr/>
        </p:nvGrpSpPr>
        <p:grpSpPr bwMode="auto">
          <a:xfrm>
            <a:off x="3398635" y="3143250"/>
            <a:ext cx="1397835" cy="1077913"/>
            <a:chOff x="1029" y="987"/>
            <a:chExt cx="3702" cy="2640"/>
          </a:xfrm>
        </p:grpSpPr>
        <p:sp>
          <p:nvSpPr>
            <p:cNvPr id="61455" name="AutoShape 3"/>
            <p:cNvSpPr>
              <a:spLocks noChangeAspect="1" noChangeArrowheads="1" noTextEdit="1"/>
            </p:cNvSpPr>
            <p:nvPr/>
          </p:nvSpPr>
          <p:spPr bwMode="auto">
            <a:xfrm>
              <a:off x="1029" y="987"/>
              <a:ext cx="3702" cy="264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grpSp>
          <p:nvGrpSpPr>
            <p:cNvPr id="61456" name="Group 4"/>
            <p:cNvGrpSpPr>
              <a:grpSpLocks/>
            </p:cNvGrpSpPr>
            <p:nvPr/>
          </p:nvGrpSpPr>
          <p:grpSpPr bwMode="auto">
            <a:xfrm>
              <a:off x="1077" y="1035"/>
              <a:ext cx="3588" cy="2490"/>
              <a:chOff x="1077" y="1035"/>
              <a:chExt cx="3588" cy="2490"/>
            </a:xfrm>
          </p:grpSpPr>
          <p:sp>
            <p:nvSpPr>
              <p:cNvPr id="61469" name="Freeform 5"/>
              <p:cNvSpPr>
                <a:spLocks/>
              </p:cNvSpPr>
              <p:nvPr/>
            </p:nvSpPr>
            <p:spPr bwMode="auto">
              <a:xfrm>
                <a:off x="1215" y="1035"/>
                <a:ext cx="2922" cy="564"/>
              </a:xfrm>
              <a:custGeom>
                <a:avLst/>
                <a:gdLst>
                  <a:gd name="T0" fmla="*/ 2880 w 2922"/>
                  <a:gd name="T1" fmla="*/ 540 h 564"/>
                  <a:gd name="T2" fmla="*/ 2910 w 2922"/>
                  <a:gd name="T3" fmla="*/ 486 h 564"/>
                  <a:gd name="T4" fmla="*/ 2922 w 2922"/>
                  <a:gd name="T5" fmla="*/ 426 h 564"/>
                  <a:gd name="T6" fmla="*/ 2916 w 2922"/>
                  <a:gd name="T7" fmla="*/ 372 h 564"/>
                  <a:gd name="T8" fmla="*/ 2892 w 2922"/>
                  <a:gd name="T9" fmla="*/ 312 h 564"/>
                  <a:gd name="T10" fmla="*/ 2856 w 2922"/>
                  <a:gd name="T11" fmla="*/ 258 h 564"/>
                  <a:gd name="T12" fmla="*/ 2802 w 2922"/>
                  <a:gd name="T13" fmla="*/ 222 h 564"/>
                  <a:gd name="T14" fmla="*/ 2736 w 2922"/>
                  <a:gd name="T15" fmla="*/ 192 h 564"/>
                  <a:gd name="T16" fmla="*/ 2670 w 2922"/>
                  <a:gd name="T17" fmla="*/ 180 h 564"/>
                  <a:gd name="T18" fmla="*/ 2598 w 2922"/>
                  <a:gd name="T19" fmla="*/ 186 h 564"/>
                  <a:gd name="T20" fmla="*/ 2508 w 2922"/>
                  <a:gd name="T21" fmla="*/ 180 h 564"/>
                  <a:gd name="T22" fmla="*/ 2436 w 2922"/>
                  <a:gd name="T23" fmla="*/ 138 h 564"/>
                  <a:gd name="T24" fmla="*/ 2316 w 2922"/>
                  <a:gd name="T25" fmla="*/ 108 h 564"/>
                  <a:gd name="T26" fmla="*/ 2136 w 2922"/>
                  <a:gd name="T27" fmla="*/ 114 h 564"/>
                  <a:gd name="T28" fmla="*/ 1974 w 2922"/>
                  <a:gd name="T29" fmla="*/ 108 h 564"/>
                  <a:gd name="T30" fmla="*/ 1758 w 2922"/>
                  <a:gd name="T31" fmla="*/ 42 h 564"/>
                  <a:gd name="T32" fmla="*/ 1536 w 2922"/>
                  <a:gd name="T33" fmla="*/ 42 h 564"/>
                  <a:gd name="T34" fmla="*/ 1302 w 2922"/>
                  <a:gd name="T35" fmla="*/ 60 h 564"/>
                  <a:gd name="T36" fmla="*/ 1032 w 2922"/>
                  <a:gd name="T37" fmla="*/ 84 h 564"/>
                  <a:gd name="T38" fmla="*/ 750 w 2922"/>
                  <a:gd name="T39" fmla="*/ 120 h 564"/>
                  <a:gd name="T40" fmla="*/ 678 w 2922"/>
                  <a:gd name="T41" fmla="*/ 114 h 564"/>
                  <a:gd name="T42" fmla="*/ 564 w 2922"/>
                  <a:gd name="T43" fmla="*/ 72 h 564"/>
                  <a:gd name="T44" fmla="*/ 402 w 2922"/>
                  <a:gd name="T45" fmla="*/ 24 h 564"/>
                  <a:gd name="T46" fmla="*/ 246 w 2922"/>
                  <a:gd name="T47" fmla="*/ 0 h 564"/>
                  <a:gd name="T48" fmla="*/ 186 w 2922"/>
                  <a:gd name="T49" fmla="*/ 6 h 564"/>
                  <a:gd name="T50" fmla="*/ 144 w 2922"/>
                  <a:gd name="T51" fmla="*/ 24 h 564"/>
                  <a:gd name="T52" fmla="*/ 90 w 2922"/>
                  <a:gd name="T53" fmla="*/ 54 h 564"/>
                  <a:gd name="T54" fmla="*/ 42 w 2922"/>
                  <a:gd name="T55" fmla="*/ 66 h 564"/>
                  <a:gd name="T56" fmla="*/ 6 w 2922"/>
                  <a:gd name="T57" fmla="*/ 72 h 564"/>
                  <a:gd name="T58" fmla="*/ 66 w 2922"/>
                  <a:gd name="T59" fmla="*/ 90 h 564"/>
                  <a:gd name="T60" fmla="*/ 126 w 2922"/>
                  <a:gd name="T61" fmla="*/ 90 h 564"/>
                  <a:gd name="T62" fmla="*/ 192 w 2922"/>
                  <a:gd name="T63" fmla="*/ 90 h 564"/>
                  <a:gd name="T64" fmla="*/ 264 w 2922"/>
                  <a:gd name="T65" fmla="*/ 102 h 564"/>
                  <a:gd name="T66" fmla="*/ 252 w 2922"/>
                  <a:gd name="T67" fmla="*/ 120 h 564"/>
                  <a:gd name="T68" fmla="*/ 162 w 2922"/>
                  <a:gd name="T69" fmla="*/ 138 h 564"/>
                  <a:gd name="T70" fmla="*/ 102 w 2922"/>
                  <a:gd name="T71" fmla="*/ 138 h 564"/>
                  <a:gd name="T72" fmla="*/ 90 w 2922"/>
                  <a:gd name="T73" fmla="*/ 150 h 564"/>
                  <a:gd name="T74" fmla="*/ 510 w 2922"/>
                  <a:gd name="T75" fmla="*/ 210 h 564"/>
                  <a:gd name="T76" fmla="*/ 576 w 2922"/>
                  <a:gd name="T77" fmla="*/ 216 h 564"/>
                  <a:gd name="T78" fmla="*/ 648 w 2922"/>
                  <a:gd name="T79" fmla="*/ 240 h 564"/>
                  <a:gd name="T80" fmla="*/ 720 w 2922"/>
                  <a:gd name="T81" fmla="*/ 276 h 564"/>
                  <a:gd name="T82" fmla="*/ 792 w 2922"/>
                  <a:gd name="T83" fmla="*/ 300 h 564"/>
                  <a:gd name="T84" fmla="*/ 870 w 2922"/>
                  <a:gd name="T85" fmla="*/ 294 h 564"/>
                  <a:gd name="T86" fmla="*/ 948 w 2922"/>
                  <a:gd name="T87" fmla="*/ 282 h 564"/>
                  <a:gd name="T88" fmla="*/ 1032 w 2922"/>
                  <a:gd name="T89" fmla="*/ 264 h 564"/>
                  <a:gd name="T90" fmla="*/ 1110 w 2922"/>
                  <a:gd name="T91" fmla="*/ 264 h 564"/>
                  <a:gd name="T92" fmla="*/ 1188 w 2922"/>
                  <a:gd name="T93" fmla="*/ 288 h 564"/>
                  <a:gd name="T94" fmla="*/ 1260 w 2922"/>
                  <a:gd name="T95" fmla="*/ 336 h 564"/>
                  <a:gd name="T96" fmla="*/ 1332 w 2922"/>
                  <a:gd name="T97" fmla="*/ 378 h 564"/>
                  <a:gd name="T98" fmla="*/ 1404 w 2922"/>
                  <a:gd name="T99" fmla="*/ 408 h 564"/>
                  <a:gd name="T100" fmla="*/ 1482 w 2922"/>
                  <a:gd name="T101" fmla="*/ 420 h 564"/>
                  <a:gd name="T102" fmla="*/ 1584 w 2922"/>
                  <a:gd name="T103" fmla="*/ 390 h 564"/>
                  <a:gd name="T104" fmla="*/ 1662 w 2922"/>
                  <a:gd name="T105" fmla="*/ 336 h 564"/>
                  <a:gd name="T106" fmla="*/ 1740 w 2922"/>
                  <a:gd name="T107" fmla="*/ 354 h 564"/>
                  <a:gd name="T108" fmla="*/ 2112 w 2922"/>
                  <a:gd name="T109" fmla="*/ 378 h 564"/>
                  <a:gd name="T110" fmla="*/ 2226 w 2922"/>
                  <a:gd name="T111" fmla="*/ 384 h 564"/>
                  <a:gd name="T112" fmla="*/ 2316 w 2922"/>
                  <a:gd name="T113" fmla="*/ 420 h 564"/>
                  <a:gd name="T114" fmla="*/ 2412 w 2922"/>
                  <a:gd name="T115" fmla="*/ 420 h 564"/>
                  <a:gd name="T116" fmla="*/ 2508 w 2922"/>
                  <a:gd name="T117" fmla="*/ 408 h 564"/>
                  <a:gd name="T118" fmla="*/ 2604 w 2922"/>
                  <a:gd name="T119" fmla="*/ 402 h 564"/>
                  <a:gd name="T120" fmla="*/ 2700 w 2922"/>
                  <a:gd name="T121" fmla="*/ 420 h 564"/>
                  <a:gd name="T122" fmla="*/ 2754 w 2922"/>
                  <a:gd name="T123" fmla="*/ 456 h 564"/>
                  <a:gd name="T124" fmla="*/ 2784 w 2922"/>
                  <a:gd name="T125" fmla="*/ 522 h 5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2"/>
                  <a:gd name="T190" fmla="*/ 0 h 564"/>
                  <a:gd name="T191" fmla="*/ 2922 w 2922"/>
                  <a:gd name="T192" fmla="*/ 564 h 5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2" h="564">
                    <a:moveTo>
                      <a:pt x="2778" y="564"/>
                    </a:moveTo>
                    <a:lnTo>
                      <a:pt x="2862" y="564"/>
                    </a:lnTo>
                    <a:lnTo>
                      <a:pt x="2880" y="540"/>
                    </a:lnTo>
                    <a:lnTo>
                      <a:pt x="2892" y="522"/>
                    </a:lnTo>
                    <a:lnTo>
                      <a:pt x="2898" y="504"/>
                    </a:lnTo>
                    <a:lnTo>
                      <a:pt x="2910" y="486"/>
                    </a:lnTo>
                    <a:lnTo>
                      <a:pt x="2916" y="462"/>
                    </a:lnTo>
                    <a:lnTo>
                      <a:pt x="2922" y="444"/>
                    </a:lnTo>
                    <a:lnTo>
                      <a:pt x="2922" y="426"/>
                    </a:lnTo>
                    <a:lnTo>
                      <a:pt x="2922" y="414"/>
                    </a:lnTo>
                    <a:lnTo>
                      <a:pt x="2922" y="390"/>
                    </a:lnTo>
                    <a:lnTo>
                      <a:pt x="2916" y="372"/>
                    </a:lnTo>
                    <a:lnTo>
                      <a:pt x="2910" y="348"/>
                    </a:lnTo>
                    <a:lnTo>
                      <a:pt x="2904" y="330"/>
                    </a:lnTo>
                    <a:lnTo>
                      <a:pt x="2892" y="312"/>
                    </a:lnTo>
                    <a:lnTo>
                      <a:pt x="2886" y="294"/>
                    </a:lnTo>
                    <a:lnTo>
                      <a:pt x="2868" y="276"/>
                    </a:lnTo>
                    <a:lnTo>
                      <a:pt x="2856" y="258"/>
                    </a:lnTo>
                    <a:lnTo>
                      <a:pt x="2838" y="246"/>
                    </a:lnTo>
                    <a:lnTo>
                      <a:pt x="2820" y="234"/>
                    </a:lnTo>
                    <a:lnTo>
                      <a:pt x="2802" y="222"/>
                    </a:lnTo>
                    <a:lnTo>
                      <a:pt x="2778" y="210"/>
                    </a:lnTo>
                    <a:lnTo>
                      <a:pt x="2760" y="204"/>
                    </a:lnTo>
                    <a:lnTo>
                      <a:pt x="2736" y="192"/>
                    </a:lnTo>
                    <a:lnTo>
                      <a:pt x="2712" y="186"/>
                    </a:lnTo>
                    <a:lnTo>
                      <a:pt x="2694" y="186"/>
                    </a:lnTo>
                    <a:lnTo>
                      <a:pt x="2670" y="180"/>
                    </a:lnTo>
                    <a:lnTo>
                      <a:pt x="2646" y="180"/>
                    </a:lnTo>
                    <a:lnTo>
                      <a:pt x="2622" y="180"/>
                    </a:lnTo>
                    <a:lnTo>
                      <a:pt x="2598" y="186"/>
                    </a:lnTo>
                    <a:lnTo>
                      <a:pt x="2574" y="186"/>
                    </a:lnTo>
                    <a:lnTo>
                      <a:pt x="2532" y="204"/>
                    </a:lnTo>
                    <a:lnTo>
                      <a:pt x="2508" y="180"/>
                    </a:lnTo>
                    <a:lnTo>
                      <a:pt x="2478" y="162"/>
                    </a:lnTo>
                    <a:lnTo>
                      <a:pt x="2448" y="144"/>
                    </a:lnTo>
                    <a:lnTo>
                      <a:pt x="2436" y="138"/>
                    </a:lnTo>
                    <a:lnTo>
                      <a:pt x="2424" y="132"/>
                    </a:lnTo>
                    <a:lnTo>
                      <a:pt x="2370" y="120"/>
                    </a:lnTo>
                    <a:lnTo>
                      <a:pt x="2316" y="108"/>
                    </a:lnTo>
                    <a:lnTo>
                      <a:pt x="2256" y="108"/>
                    </a:lnTo>
                    <a:lnTo>
                      <a:pt x="2196" y="114"/>
                    </a:lnTo>
                    <a:lnTo>
                      <a:pt x="2136" y="114"/>
                    </a:lnTo>
                    <a:lnTo>
                      <a:pt x="2082" y="120"/>
                    </a:lnTo>
                    <a:lnTo>
                      <a:pt x="2022" y="114"/>
                    </a:lnTo>
                    <a:lnTo>
                      <a:pt x="1974" y="108"/>
                    </a:lnTo>
                    <a:lnTo>
                      <a:pt x="1902" y="84"/>
                    </a:lnTo>
                    <a:lnTo>
                      <a:pt x="1830" y="60"/>
                    </a:lnTo>
                    <a:lnTo>
                      <a:pt x="1758" y="42"/>
                    </a:lnTo>
                    <a:lnTo>
                      <a:pt x="1680" y="36"/>
                    </a:lnTo>
                    <a:lnTo>
                      <a:pt x="1608" y="30"/>
                    </a:lnTo>
                    <a:lnTo>
                      <a:pt x="1536" y="42"/>
                    </a:lnTo>
                    <a:lnTo>
                      <a:pt x="1464" y="54"/>
                    </a:lnTo>
                    <a:lnTo>
                      <a:pt x="1386" y="90"/>
                    </a:lnTo>
                    <a:lnTo>
                      <a:pt x="1302" y="60"/>
                    </a:lnTo>
                    <a:lnTo>
                      <a:pt x="1212" y="54"/>
                    </a:lnTo>
                    <a:lnTo>
                      <a:pt x="1122" y="66"/>
                    </a:lnTo>
                    <a:lnTo>
                      <a:pt x="1032" y="84"/>
                    </a:lnTo>
                    <a:lnTo>
                      <a:pt x="936" y="108"/>
                    </a:lnTo>
                    <a:lnTo>
                      <a:pt x="846" y="120"/>
                    </a:lnTo>
                    <a:lnTo>
                      <a:pt x="750" y="120"/>
                    </a:lnTo>
                    <a:lnTo>
                      <a:pt x="726" y="120"/>
                    </a:lnTo>
                    <a:lnTo>
                      <a:pt x="702" y="120"/>
                    </a:lnTo>
                    <a:lnTo>
                      <a:pt x="678" y="114"/>
                    </a:lnTo>
                    <a:lnTo>
                      <a:pt x="660" y="108"/>
                    </a:lnTo>
                    <a:lnTo>
                      <a:pt x="612" y="90"/>
                    </a:lnTo>
                    <a:lnTo>
                      <a:pt x="564" y="72"/>
                    </a:lnTo>
                    <a:lnTo>
                      <a:pt x="510" y="54"/>
                    </a:lnTo>
                    <a:lnTo>
                      <a:pt x="456" y="36"/>
                    </a:lnTo>
                    <a:lnTo>
                      <a:pt x="402" y="24"/>
                    </a:lnTo>
                    <a:lnTo>
                      <a:pt x="348" y="12"/>
                    </a:lnTo>
                    <a:lnTo>
                      <a:pt x="294" y="6"/>
                    </a:lnTo>
                    <a:lnTo>
                      <a:pt x="246" y="0"/>
                    </a:lnTo>
                    <a:lnTo>
                      <a:pt x="222" y="0"/>
                    </a:lnTo>
                    <a:lnTo>
                      <a:pt x="204" y="6"/>
                    </a:lnTo>
                    <a:lnTo>
                      <a:pt x="186" y="6"/>
                    </a:lnTo>
                    <a:lnTo>
                      <a:pt x="174" y="12"/>
                    </a:lnTo>
                    <a:lnTo>
                      <a:pt x="156" y="18"/>
                    </a:lnTo>
                    <a:lnTo>
                      <a:pt x="144" y="24"/>
                    </a:lnTo>
                    <a:lnTo>
                      <a:pt x="120" y="42"/>
                    </a:lnTo>
                    <a:lnTo>
                      <a:pt x="102" y="54"/>
                    </a:lnTo>
                    <a:lnTo>
                      <a:pt x="90" y="54"/>
                    </a:lnTo>
                    <a:lnTo>
                      <a:pt x="72" y="60"/>
                    </a:lnTo>
                    <a:lnTo>
                      <a:pt x="60" y="66"/>
                    </a:lnTo>
                    <a:lnTo>
                      <a:pt x="42" y="66"/>
                    </a:lnTo>
                    <a:lnTo>
                      <a:pt x="24" y="60"/>
                    </a:lnTo>
                    <a:lnTo>
                      <a:pt x="0" y="60"/>
                    </a:lnTo>
                    <a:lnTo>
                      <a:pt x="6" y="72"/>
                    </a:lnTo>
                    <a:lnTo>
                      <a:pt x="30" y="84"/>
                    </a:lnTo>
                    <a:lnTo>
                      <a:pt x="48" y="90"/>
                    </a:lnTo>
                    <a:lnTo>
                      <a:pt x="66" y="90"/>
                    </a:lnTo>
                    <a:lnTo>
                      <a:pt x="84" y="90"/>
                    </a:lnTo>
                    <a:lnTo>
                      <a:pt x="102" y="90"/>
                    </a:lnTo>
                    <a:lnTo>
                      <a:pt x="126" y="90"/>
                    </a:lnTo>
                    <a:lnTo>
                      <a:pt x="144" y="90"/>
                    </a:lnTo>
                    <a:lnTo>
                      <a:pt x="168" y="90"/>
                    </a:lnTo>
                    <a:lnTo>
                      <a:pt x="192" y="90"/>
                    </a:lnTo>
                    <a:lnTo>
                      <a:pt x="216" y="90"/>
                    </a:lnTo>
                    <a:lnTo>
                      <a:pt x="246" y="96"/>
                    </a:lnTo>
                    <a:lnTo>
                      <a:pt x="264" y="102"/>
                    </a:lnTo>
                    <a:lnTo>
                      <a:pt x="288" y="108"/>
                    </a:lnTo>
                    <a:lnTo>
                      <a:pt x="312" y="120"/>
                    </a:lnTo>
                    <a:lnTo>
                      <a:pt x="252" y="120"/>
                    </a:lnTo>
                    <a:lnTo>
                      <a:pt x="210" y="126"/>
                    </a:lnTo>
                    <a:lnTo>
                      <a:pt x="186" y="132"/>
                    </a:lnTo>
                    <a:lnTo>
                      <a:pt x="162" y="138"/>
                    </a:lnTo>
                    <a:lnTo>
                      <a:pt x="144" y="138"/>
                    </a:lnTo>
                    <a:lnTo>
                      <a:pt x="126" y="138"/>
                    </a:lnTo>
                    <a:lnTo>
                      <a:pt x="102" y="138"/>
                    </a:lnTo>
                    <a:lnTo>
                      <a:pt x="66" y="126"/>
                    </a:lnTo>
                    <a:lnTo>
                      <a:pt x="78" y="138"/>
                    </a:lnTo>
                    <a:lnTo>
                      <a:pt x="90" y="150"/>
                    </a:lnTo>
                    <a:lnTo>
                      <a:pt x="102" y="162"/>
                    </a:lnTo>
                    <a:lnTo>
                      <a:pt x="456" y="210"/>
                    </a:lnTo>
                    <a:lnTo>
                      <a:pt x="510" y="210"/>
                    </a:lnTo>
                    <a:lnTo>
                      <a:pt x="534" y="210"/>
                    </a:lnTo>
                    <a:lnTo>
                      <a:pt x="552" y="210"/>
                    </a:lnTo>
                    <a:lnTo>
                      <a:pt x="576" y="216"/>
                    </a:lnTo>
                    <a:lnTo>
                      <a:pt x="600" y="222"/>
                    </a:lnTo>
                    <a:lnTo>
                      <a:pt x="624" y="234"/>
                    </a:lnTo>
                    <a:lnTo>
                      <a:pt x="648" y="240"/>
                    </a:lnTo>
                    <a:lnTo>
                      <a:pt x="672" y="258"/>
                    </a:lnTo>
                    <a:lnTo>
                      <a:pt x="696" y="264"/>
                    </a:lnTo>
                    <a:lnTo>
                      <a:pt x="720" y="276"/>
                    </a:lnTo>
                    <a:lnTo>
                      <a:pt x="738" y="288"/>
                    </a:lnTo>
                    <a:lnTo>
                      <a:pt x="762" y="294"/>
                    </a:lnTo>
                    <a:lnTo>
                      <a:pt x="792" y="300"/>
                    </a:lnTo>
                    <a:lnTo>
                      <a:pt x="816" y="300"/>
                    </a:lnTo>
                    <a:lnTo>
                      <a:pt x="840" y="300"/>
                    </a:lnTo>
                    <a:lnTo>
                      <a:pt x="870" y="294"/>
                    </a:lnTo>
                    <a:lnTo>
                      <a:pt x="894" y="294"/>
                    </a:lnTo>
                    <a:lnTo>
                      <a:pt x="924" y="288"/>
                    </a:lnTo>
                    <a:lnTo>
                      <a:pt x="948" y="282"/>
                    </a:lnTo>
                    <a:lnTo>
                      <a:pt x="978" y="276"/>
                    </a:lnTo>
                    <a:lnTo>
                      <a:pt x="1008" y="270"/>
                    </a:lnTo>
                    <a:lnTo>
                      <a:pt x="1032" y="264"/>
                    </a:lnTo>
                    <a:lnTo>
                      <a:pt x="1056" y="264"/>
                    </a:lnTo>
                    <a:lnTo>
                      <a:pt x="1080" y="264"/>
                    </a:lnTo>
                    <a:lnTo>
                      <a:pt x="1110" y="264"/>
                    </a:lnTo>
                    <a:lnTo>
                      <a:pt x="1134" y="270"/>
                    </a:lnTo>
                    <a:lnTo>
                      <a:pt x="1158" y="276"/>
                    </a:lnTo>
                    <a:lnTo>
                      <a:pt x="1188" y="288"/>
                    </a:lnTo>
                    <a:lnTo>
                      <a:pt x="1212" y="306"/>
                    </a:lnTo>
                    <a:lnTo>
                      <a:pt x="1236" y="318"/>
                    </a:lnTo>
                    <a:lnTo>
                      <a:pt x="1260" y="336"/>
                    </a:lnTo>
                    <a:lnTo>
                      <a:pt x="1290" y="348"/>
                    </a:lnTo>
                    <a:lnTo>
                      <a:pt x="1308" y="360"/>
                    </a:lnTo>
                    <a:lnTo>
                      <a:pt x="1332" y="378"/>
                    </a:lnTo>
                    <a:lnTo>
                      <a:pt x="1356" y="390"/>
                    </a:lnTo>
                    <a:lnTo>
                      <a:pt x="1380" y="402"/>
                    </a:lnTo>
                    <a:lnTo>
                      <a:pt x="1404" y="408"/>
                    </a:lnTo>
                    <a:lnTo>
                      <a:pt x="1428" y="414"/>
                    </a:lnTo>
                    <a:lnTo>
                      <a:pt x="1458" y="420"/>
                    </a:lnTo>
                    <a:lnTo>
                      <a:pt x="1482" y="420"/>
                    </a:lnTo>
                    <a:lnTo>
                      <a:pt x="1512" y="414"/>
                    </a:lnTo>
                    <a:lnTo>
                      <a:pt x="1548" y="408"/>
                    </a:lnTo>
                    <a:lnTo>
                      <a:pt x="1584" y="390"/>
                    </a:lnTo>
                    <a:lnTo>
                      <a:pt x="1608" y="378"/>
                    </a:lnTo>
                    <a:lnTo>
                      <a:pt x="1638" y="360"/>
                    </a:lnTo>
                    <a:lnTo>
                      <a:pt x="1662" y="336"/>
                    </a:lnTo>
                    <a:lnTo>
                      <a:pt x="1686" y="312"/>
                    </a:lnTo>
                    <a:lnTo>
                      <a:pt x="1716" y="336"/>
                    </a:lnTo>
                    <a:lnTo>
                      <a:pt x="1740" y="354"/>
                    </a:lnTo>
                    <a:lnTo>
                      <a:pt x="1794" y="378"/>
                    </a:lnTo>
                    <a:lnTo>
                      <a:pt x="1944" y="414"/>
                    </a:lnTo>
                    <a:lnTo>
                      <a:pt x="2112" y="378"/>
                    </a:lnTo>
                    <a:lnTo>
                      <a:pt x="2166" y="372"/>
                    </a:lnTo>
                    <a:lnTo>
                      <a:pt x="2202" y="354"/>
                    </a:lnTo>
                    <a:lnTo>
                      <a:pt x="2226" y="384"/>
                    </a:lnTo>
                    <a:lnTo>
                      <a:pt x="2256" y="396"/>
                    </a:lnTo>
                    <a:lnTo>
                      <a:pt x="2286" y="408"/>
                    </a:lnTo>
                    <a:lnTo>
                      <a:pt x="2316" y="420"/>
                    </a:lnTo>
                    <a:lnTo>
                      <a:pt x="2346" y="420"/>
                    </a:lnTo>
                    <a:lnTo>
                      <a:pt x="2376" y="420"/>
                    </a:lnTo>
                    <a:lnTo>
                      <a:pt x="2412" y="420"/>
                    </a:lnTo>
                    <a:lnTo>
                      <a:pt x="2442" y="414"/>
                    </a:lnTo>
                    <a:lnTo>
                      <a:pt x="2472" y="414"/>
                    </a:lnTo>
                    <a:lnTo>
                      <a:pt x="2508" y="408"/>
                    </a:lnTo>
                    <a:lnTo>
                      <a:pt x="2544" y="402"/>
                    </a:lnTo>
                    <a:lnTo>
                      <a:pt x="2574" y="402"/>
                    </a:lnTo>
                    <a:lnTo>
                      <a:pt x="2604" y="402"/>
                    </a:lnTo>
                    <a:lnTo>
                      <a:pt x="2640" y="402"/>
                    </a:lnTo>
                    <a:lnTo>
                      <a:pt x="2670" y="408"/>
                    </a:lnTo>
                    <a:lnTo>
                      <a:pt x="2700" y="420"/>
                    </a:lnTo>
                    <a:lnTo>
                      <a:pt x="2718" y="432"/>
                    </a:lnTo>
                    <a:lnTo>
                      <a:pt x="2736" y="444"/>
                    </a:lnTo>
                    <a:lnTo>
                      <a:pt x="2754" y="456"/>
                    </a:lnTo>
                    <a:lnTo>
                      <a:pt x="2772" y="480"/>
                    </a:lnTo>
                    <a:lnTo>
                      <a:pt x="2778" y="498"/>
                    </a:lnTo>
                    <a:lnTo>
                      <a:pt x="2784" y="522"/>
                    </a:lnTo>
                    <a:lnTo>
                      <a:pt x="2784" y="546"/>
                    </a:lnTo>
                    <a:lnTo>
                      <a:pt x="2778" y="564"/>
                    </a:lnTo>
                    <a:close/>
                  </a:path>
                </a:pathLst>
              </a:custGeom>
              <a:solidFill>
                <a:srgbClr val="FFFFFF">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0" name="Freeform 6"/>
              <p:cNvSpPr>
                <a:spLocks/>
              </p:cNvSpPr>
              <p:nvPr/>
            </p:nvSpPr>
            <p:spPr bwMode="auto">
              <a:xfrm>
                <a:off x="2103" y="1545"/>
                <a:ext cx="1260" cy="402"/>
              </a:xfrm>
              <a:custGeom>
                <a:avLst/>
                <a:gdLst>
                  <a:gd name="T0" fmla="*/ 1248 w 1260"/>
                  <a:gd name="T1" fmla="*/ 378 h 402"/>
                  <a:gd name="T2" fmla="*/ 1230 w 1260"/>
                  <a:gd name="T3" fmla="*/ 348 h 402"/>
                  <a:gd name="T4" fmla="*/ 1188 w 1260"/>
                  <a:gd name="T5" fmla="*/ 306 h 402"/>
                  <a:gd name="T6" fmla="*/ 1140 w 1260"/>
                  <a:gd name="T7" fmla="*/ 270 h 402"/>
                  <a:gd name="T8" fmla="*/ 1098 w 1260"/>
                  <a:gd name="T9" fmla="*/ 240 h 402"/>
                  <a:gd name="T10" fmla="*/ 1056 w 1260"/>
                  <a:gd name="T11" fmla="*/ 216 h 402"/>
                  <a:gd name="T12" fmla="*/ 996 w 1260"/>
                  <a:gd name="T13" fmla="*/ 168 h 402"/>
                  <a:gd name="T14" fmla="*/ 942 w 1260"/>
                  <a:gd name="T15" fmla="*/ 114 h 402"/>
                  <a:gd name="T16" fmla="*/ 882 w 1260"/>
                  <a:gd name="T17" fmla="*/ 72 h 402"/>
                  <a:gd name="T18" fmla="*/ 816 w 1260"/>
                  <a:gd name="T19" fmla="*/ 42 h 402"/>
                  <a:gd name="T20" fmla="*/ 750 w 1260"/>
                  <a:gd name="T21" fmla="*/ 24 h 402"/>
                  <a:gd name="T22" fmla="*/ 642 w 1260"/>
                  <a:gd name="T23" fmla="*/ 12 h 402"/>
                  <a:gd name="T24" fmla="*/ 564 w 1260"/>
                  <a:gd name="T25" fmla="*/ 18 h 402"/>
                  <a:gd name="T26" fmla="*/ 498 w 1260"/>
                  <a:gd name="T27" fmla="*/ 30 h 402"/>
                  <a:gd name="T28" fmla="*/ 462 w 1260"/>
                  <a:gd name="T29" fmla="*/ 30 h 402"/>
                  <a:gd name="T30" fmla="*/ 432 w 1260"/>
                  <a:gd name="T31" fmla="*/ 24 h 402"/>
                  <a:gd name="T32" fmla="*/ 396 w 1260"/>
                  <a:gd name="T33" fmla="*/ 24 h 402"/>
                  <a:gd name="T34" fmla="*/ 366 w 1260"/>
                  <a:gd name="T35" fmla="*/ 18 h 402"/>
                  <a:gd name="T36" fmla="*/ 336 w 1260"/>
                  <a:gd name="T37" fmla="*/ 12 h 402"/>
                  <a:gd name="T38" fmla="*/ 300 w 1260"/>
                  <a:gd name="T39" fmla="*/ 6 h 402"/>
                  <a:gd name="T40" fmla="*/ 270 w 1260"/>
                  <a:gd name="T41" fmla="*/ 6 h 402"/>
                  <a:gd name="T42" fmla="*/ 240 w 1260"/>
                  <a:gd name="T43" fmla="*/ 0 h 402"/>
                  <a:gd name="T44" fmla="*/ 210 w 1260"/>
                  <a:gd name="T45" fmla="*/ 0 h 402"/>
                  <a:gd name="T46" fmla="*/ 174 w 1260"/>
                  <a:gd name="T47" fmla="*/ 0 h 402"/>
                  <a:gd name="T48" fmla="*/ 144 w 1260"/>
                  <a:gd name="T49" fmla="*/ 0 h 402"/>
                  <a:gd name="T50" fmla="*/ 108 w 1260"/>
                  <a:gd name="T51" fmla="*/ 6 h 402"/>
                  <a:gd name="T52" fmla="*/ 72 w 1260"/>
                  <a:gd name="T53" fmla="*/ 12 h 402"/>
                  <a:gd name="T54" fmla="*/ 36 w 1260"/>
                  <a:gd name="T55" fmla="*/ 30 h 402"/>
                  <a:gd name="T56" fmla="*/ 6 w 1260"/>
                  <a:gd name="T57" fmla="*/ 72 h 402"/>
                  <a:gd name="T58" fmla="*/ 6 w 1260"/>
                  <a:gd name="T59" fmla="*/ 102 h 402"/>
                  <a:gd name="T60" fmla="*/ 42 w 1260"/>
                  <a:gd name="T61" fmla="*/ 138 h 402"/>
                  <a:gd name="T62" fmla="*/ 72 w 1260"/>
                  <a:gd name="T63" fmla="*/ 150 h 402"/>
                  <a:gd name="T64" fmla="*/ 108 w 1260"/>
                  <a:gd name="T65" fmla="*/ 156 h 402"/>
                  <a:gd name="T66" fmla="*/ 144 w 1260"/>
                  <a:gd name="T67" fmla="*/ 162 h 402"/>
                  <a:gd name="T68" fmla="*/ 180 w 1260"/>
                  <a:gd name="T69" fmla="*/ 162 h 402"/>
                  <a:gd name="T70" fmla="*/ 216 w 1260"/>
                  <a:gd name="T71" fmla="*/ 162 h 402"/>
                  <a:gd name="T72" fmla="*/ 252 w 1260"/>
                  <a:gd name="T73" fmla="*/ 156 h 402"/>
                  <a:gd name="T74" fmla="*/ 294 w 1260"/>
                  <a:gd name="T75" fmla="*/ 150 h 402"/>
                  <a:gd name="T76" fmla="*/ 330 w 1260"/>
                  <a:gd name="T77" fmla="*/ 144 h 402"/>
                  <a:gd name="T78" fmla="*/ 366 w 1260"/>
                  <a:gd name="T79" fmla="*/ 138 h 402"/>
                  <a:gd name="T80" fmla="*/ 402 w 1260"/>
                  <a:gd name="T81" fmla="*/ 132 h 402"/>
                  <a:gd name="T82" fmla="*/ 456 w 1260"/>
                  <a:gd name="T83" fmla="*/ 126 h 402"/>
                  <a:gd name="T84" fmla="*/ 528 w 1260"/>
                  <a:gd name="T85" fmla="*/ 120 h 402"/>
                  <a:gd name="T86" fmla="*/ 588 w 1260"/>
                  <a:gd name="T87" fmla="*/ 126 h 402"/>
                  <a:gd name="T88" fmla="*/ 654 w 1260"/>
                  <a:gd name="T89" fmla="*/ 150 h 402"/>
                  <a:gd name="T90" fmla="*/ 726 w 1260"/>
                  <a:gd name="T91" fmla="*/ 168 h 402"/>
                  <a:gd name="T92" fmla="*/ 810 w 1260"/>
                  <a:gd name="T93" fmla="*/ 192 h 402"/>
                  <a:gd name="T94" fmla="*/ 894 w 1260"/>
                  <a:gd name="T95" fmla="*/ 216 h 402"/>
                  <a:gd name="T96" fmla="*/ 972 w 1260"/>
                  <a:gd name="T97" fmla="*/ 240 h 402"/>
                  <a:gd name="T98" fmla="*/ 1050 w 1260"/>
                  <a:gd name="T99" fmla="*/ 270 h 402"/>
                  <a:gd name="T100" fmla="*/ 1116 w 1260"/>
                  <a:gd name="T101" fmla="*/ 312 h 402"/>
                  <a:gd name="T102" fmla="*/ 1170 w 1260"/>
                  <a:gd name="T103" fmla="*/ 366 h 402"/>
                  <a:gd name="T104" fmla="*/ 1260 w 1260"/>
                  <a:gd name="T105" fmla="*/ 402 h 4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0"/>
                  <a:gd name="T160" fmla="*/ 0 h 402"/>
                  <a:gd name="T161" fmla="*/ 1260 w 1260"/>
                  <a:gd name="T162" fmla="*/ 402 h 4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0" h="402">
                    <a:moveTo>
                      <a:pt x="1260" y="402"/>
                    </a:moveTo>
                    <a:lnTo>
                      <a:pt x="1248" y="378"/>
                    </a:lnTo>
                    <a:lnTo>
                      <a:pt x="1236" y="360"/>
                    </a:lnTo>
                    <a:lnTo>
                      <a:pt x="1230" y="348"/>
                    </a:lnTo>
                    <a:lnTo>
                      <a:pt x="1212" y="330"/>
                    </a:lnTo>
                    <a:lnTo>
                      <a:pt x="1188" y="306"/>
                    </a:lnTo>
                    <a:lnTo>
                      <a:pt x="1164" y="288"/>
                    </a:lnTo>
                    <a:lnTo>
                      <a:pt x="1140" y="270"/>
                    </a:lnTo>
                    <a:lnTo>
                      <a:pt x="1116" y="252"/>
                    </a:lnTo>
                    <a:lnTo>
                      <a:pt x="1098" y="240"/>
                    </a:lnTo>
                    <a:lnTo>
                      <a:pt x="1086" y="234"/>
                    </a:lnTo>
                    <a:lnTo>
                      <a:pt x="1056" y="216"/>
                    </a:lnTo>
                    <a:lnTo>
                      <a:pt x="1026" y="192"/>
                    </a:lnTo>
                    <a:lnTo>
                      <a:pt x="996" y="168"/>
                    </a:lnTo>
                    <a:lnTo>
                      <a:pt x="966" y="144"/>
                    </a:lnTo>
                    <a:lnTo>
                      <a:pt x="942" y="114"/>
                    </a:lnTo>
                    <a:lnTo>
                      <a:pt x="912" y="90"/>
                    </a:lnTo>
                    <a:lnTo>
                      <a:pt x="882" y="72"/>
                    </a:lnTo>
                    <a:lnTo>
                      <a:pt x="852" y="54"/>
                    </a:lnTo>
                    <a:lnTo>
                      <a:pt x="816" y="42"/>
                    </a:lnTo>
                    <a:lnTo>
                      <a:pt x="786" y="30"/>
                    </a:lnTo>
                    <a:lnTo>
                      <a:pt x="750" y="24"/>
                    </a:lnTo>
                    <a:lnTo>
                      <a:pt x="678" y="12"/>
                    </a:lnTo>
                    <a:lnTo>
                      <a:pt x="642" y="12"/>
                    </a:lnTo>
                    <a:lnTo>
                      <a:pt x="600" y="12"/>
                    </a:lnTo>
                    <a:lnTo>
                      <a:pt x="564" y="18"/>
                    </a:lnTo>
                    <a:lnTo>
                      <a:pt x="528" y="24"/>
                    </a:lnTo>
                    <a:lnTo>
                      <a:pt x="498" y="30"/>
                    </a:lnTo>
                    <a:lnTo>
                      <a:pt x="480" y="30"/>
                    </a:lnTo>
                    <a:lnTo>
                      <a:pt x="462" y="30"/>
                    </a:lnTo>
                    <a:lnTo>
                      <a:pt x="450" y="30"/>
                    </a:lnTo>
                    <a:lnTo>
                      <a:pt x="432" y="24"/>
                    </a:lnTo>
                    <a:lnTo>
                      <a:pt x="414" y="24"/>
                    </a:lnTo>
                    <a:lnTo>
                      <a:pt x="396" y="24"/>
                    </a:lnTo>
                    <a:lnTo>
                      <a:pt x="384" y="24"/>
                    </a:lnTo>
                    <a:lnTo>
                      <a:pt x="366" y="18"/>
                    </a:lnTo>
                    <a:lnTo>
                      <a:pt x="348" y="18"/>
                    </a:lnTo>
                    <a:lnTo>
                      <a:pt x="336" y="12"/>
                    </a:lnTo>
                    <a:lnTo>
                      <a:pt x="318" y="12"/>
                    </a:lnTo>
                    <a:lnTo>
                      <a:pt x="300" y="6"/>
                    </a:lnTo>
                    <a:lnTo>
                      <a:pt x="288" y="6"/>
                    </a:lnTo>
                    <a:lnTo>
                      <a:pt x="270" y="6"/>
                    </a:lnTo>
                    <a:lnTo>
                      <a:pt x="252" y="0"/>
                    </a:lnTo>
                    <a:lnTo>
                      <a:pt x="240" y="0"/>
                    </a:lnTo>
                    <a:lnTo>
                      <a:pt x="222" y="0"/>
                    </a:lnTo>
                    <a:lnTo>
                      <a:pt x="210" y="0"/>
                    </a:lnTo>
                    <a:lnTo>
                      <a:pt x="192" y="0"/>
                    </a:lnTo>
                    <a:lnTo>
                      <a:pt x="174" y="0"/>
                    </a:lnTo>
                    <a:lnTo>
                      <a:pt x="156" y="0"/>
                    </a:lnTo>
                    <a:lnTo>
                      <a:pt x="144" y="0"/>
                    </a:lnTo>
                    <a:lnTo>
                      <a:pt x="126" y="6"/>
                    </a:lnTo>
                    <a:lnTo>
                      <a:pt x="108" y="6"/>
                    </a:lnTo>
                    <a:lnTo>
                      <a:pt x="90" y="12"/>
                    </a:lnTo>
                    <a:lnTo>
                      <a:pt x="72" y="12"/>
                    </a:lnTo>
                    <a:lnTo>
                      <a:pt x="60" y="18"/>
                    </a:lnTo>
                    <a:lnTo>
                      <a:pt x="36" y="30"/>
                    </a:lnTo>
                    <a:lnTo>
                      <a:pt x="18" y="54"/>
                    </a:lnTo>
                    <a:lnTo>
                      <a:pt x="6" y="72"/>
                    </a:lnTo>
                    <a:lnTo>
                      <a:pt x="0" y="90"/>
                    </a:lnTo>
                    <a:lnTo>
                      <a:pt x="6" y="102"/>
                    </a:lnTo>
                    <a:lnTo>
                      <a:pt x="24" y="120"/>
                    </a:lnTo>
                    <a:lnTo>
                      <a:pt x="42" y="138"/>
                    </a:lnTo>
                    <a:lnTo>
                      <a:pt x="54" y="144"/>
                    </a:lnTo>
                    <a:lnTo>
                      <a:pt x="72" y="150"/>
                    </a:lnTo>
                    <a:lnTo>
                      <a:pt x="90" y="156"/>
                    </a:lnTo>
                    <a:lnTo>
                      <a:pt x="108" y="156"/>
                    </a:lnTo>
                    <a:lnTo>
                      <a:pt x="126" y="162"/>
                    </a:lnTo>
                    <a:lnTo>
                      <a:pt x="144" y="162"/>
                    </a:lnTo>
                    <a:lnTo>
                      <a:pt x="162" y="162"/>
                    </a:lnTo>
                    <a:lnTo>
                      <a:pt x="180" y="162"/>
                    </a:lnTo>
                    <a:lnTo>
                      <a:pt x="198" y="162"/>
                    </a:lnTo>
                    <a:lnTo>
                      <a:pt x="216" y="162"/>
                    </a:lnTo>
                    <a:lnTo>
                      <a:pt x="234" y="162"/>
                    </a:lnTo>
                    <a:lnTo>
                      <a:pt x="252" y="156"/>
                    </a:lnTo>
                    <a:lnTo>
                      <a:pt x="270" y="156"/>
                    </a:lnTo>
                    <a:lnTo>
                      <a:pt x="294" y="150"/>
                    </a:lnTo>
                    <a:lnTo>
                      <a:pt x="312" y="150"/>
                    </a:lnTo>
                    <a:lnTo>
                      <a:pt x="330" y="144"/>
                    </a:lnTo>
                    <a:lnTo>
                      <a:pt x="348" y="144"/>
                    </a:lnTo>
                    <a:lnTo>
                      <a:pt x="366" y="138"/>
                    </a:lnTo>
                    <a:lnTo>
                      <a:pt x="384" y="132"/>
                    </a:lnTo>
                    <a:lnTo>
                      <a:pt x="402" y="132"/>
                    </a:lnTo>
                    <a:lnTo>
                      <a:pt x="420" y="126"/>
                    </a:lnTo>
                    <a:lnTo>
                      <a:pt x="456" y="126"/>
                    </a:lnTo>
                    <a:lnTo>
                      <a:pt x="492" y="120"/>
                    </a:lnTo>
                    <a:lnTo>
                      <a:pt x="528" y="120"/>
                    </a:lnTo>
                    <a:lnTo>
                      <a:pt x="558" y="120"/>
                    </a:lnTo>
                    <a:lnTo>
                      <a:pt x="588" y="126"/>
                    </a:lnTo>
                    <a:lnTo>
                      <a:pt x="618" y="132"/>
                    </a:lnTo>
                    <a:lnTo>
                      <a:pt x="654" y="150"/>
                    </a:lnTo>
                    <a:lnTo>
                      <a:pt x="690" y="156"/>
                    </a:lnTo>
                    <a:lnTo>
                      <a:pt x="726" y="168"/>
                    </a:lnTo>
                    <a:lnTo>
                      <a:pt x="768" y="180"/>
                    </a:lnTo>
                    <a:lnTo>
                      <a:pt x="810" y="192"/>
                    </a:lnTo>
                    <a:lnTo>
                      <a:pt x="852" y="204"/>
                    </a:lnTo>
                    <a:lnTo>
                      <a:pt x="894" y="216"/>
                    </a:lnTo>
                    <a:lnTo>
                      <a:pt x="936" y="228"/>
                    </a:lnTo>
                    <a:lnTo>
                      <a:pt x="972" y="240"/>
                    </a:lnTo>
                    <a:lnTo>
                      <a:pt x="1014" y="258"/>
                    </a:lnTo>
                    <a:lnTo>
                      <a:pt x="1050" y="270"/>
                    </a:lnTo>
                    <a:lnTo>
                      <a:pt x="1086" y="294"/>
                    </a:lnTo>
                    <a:lnTo>
                      <a:pt x="1116" y="312"/>
                    </a:lnTo>
                    <a:lnTo>
                      <a:pt x="1146" y="342"/>
                    </a:lnTo>
                    <a:lnTo>
                      <a:pt x="1170" y="366"/>
                    </a:lnTo>
                    <a:lnTo>
                      <a:pt x="1188" y="396"/>
                    </a:lnTo>
                    <a:lnTo>
                      <a:pt x="1260" y="402"/>
                    </a:lnTo>
                    <a:close/>
                  </a:path>
                </a:pathLst>
              </a:custGeom>
              <a:solidFill>
                <a:srgbClr val="FFFFFF">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1" name="Freeform 7"/>
              <p:cNvSpPr>
                <a:spLocks/>
              </p:cNvSpPr>
              <p:nvPr/>
            </p:nvSpPr>
            <p:spPr bwMode="auto">
              <a:xfrm>
                <a:off x="1767" y="1557"/>
                <a:ext cx="1428" cy="420"/>
              </a:xfrm>
              <a:custGeom>
                <a:avLst/>
                <a:gdLst>
                  <a:gd name="T0" fmla="*/ 1428 w 1428"/>
                  <a:gd name="T1" fmla="*/ 396 h 420"/>
                  <a:gd name="T2" fmla="*/ 1422 w 1428"/>
                  <a:gd name="T3" fmla="*/ 348 h 420"/>
                  <a:gd name="T4" fmla="*/ 1386 w 1428"/>
                  <a:gd name="T5" fmla="*/ 312 h 420"/>
                  <a:gd name="T6" fmla="*/ 1338 w 1428"/>
                  <a:gd name="T7" fmla="*/ 276 h 420"/>
                  <a:gd name="T8" fmla="*/ 1296 w 1428"/>
                  <a:gd name="T9" fmla="*/ 252 h 420"/>
                  <a:gd name="T10" fmla="*/ 1248 w 1428"/>
                  <a:gd name="T11" fmla="*/ 228 h 420"/>
                  <a:gd name="T12" fmla="*/ 1206 w 1428"/>
                  <a:gd name="T13" fmla="*/ 204 h 420"/>
                  <a:gd name="T14" fmla="*/ 1164 w 1428"/>
                  <a:gd name="T15" fmla="*/ 186 h 420"/>
                  <a:gd name="T16" fmla="*/ 1092 w 1428"/>
                  <a:gd name="T17" fmla="*/ 162 h 420"/>
                  <a:gd name="T18" fmla="*/ 1002 w 1428"/>
                  <a:gd name="T19" fmla="*/ 144 h 420"/>
                  <a:gd name="T20" fmla="*/ 912 w 1428"/>
                  <a:gd name="T21" fmla="*/ 120 h 420"/>
                  <a:gd name="T22" fmla="*/ 822 w 1428"/>
                  <a:gd name="T23" fmla="*/ 96 h 420"/>
                  <a:gd name="T24" fmla="*/ 738 w 1428"/>
                  <a:gd name="T25" fmla="*/ 66 h 420"/>
                  <a:gd name="T26" fmla="*/ 672 w 1428"/>
                  <a:gd name="T27" fmla="*/ 60 h 420"/>
                  <a:gd name="T28" fmla="*/ 624 w 1428"/>
                  <a:gd name="T29" fmla="*/ 60 h 420"/>
                  <a:gd name="T30" fmla="*/ 576 w 1428"/>
                  <a:gd name="T31" fmla="*/ 66 h 420"/>
                  <a:gd name="T32" fmla="*/ 528 w 1428"/>
                  <a:gd name="T33" fmla="*/ 66 h 420"/>
                  <a:gd name="T34" fmla="*/ 486 w 1428"/>
                  <a:gd name="T35" fmla="*/ 66 h 420"/>
                  <a:gd name="T36" fmla="*/ 438 w 1428"/>
                  <a:gd name="T37" fmla="*/ 66 h 420"/>
                  <a:gd name="T38" fmla="*/ 396 w 1428"/>
                  <a:gd name="T39" fmla="*/ 54 h 420"/>
                  <a:gd name="T40" fmla="*/ 342 w 1428"/>
                  <a:gd name="T41" fmla="*/ 42 h 420"/>
                  <a:gd name="T42" fmla="*/ 288 w 1428"/>
                  <a:gd name="T43" fmla="*/ 24 h 420"/>
                  <a:gd name="T44" fmla="*/ 234 w 1428"/>
                  <a:gd name="T45" fmla="*/ 12 h 420"/>
                  <a:gd name="T46" fmla="*/ 180 w 1428"/>
                  <a:gd name="T47" fmla="*/ 6 h 420"/>
                  <a:gd name="T48" fmla="*/ 120 w 1428"/>
                  <a:gd name="T49" fmla="*/ 6 h 420"/>
                  <a:gd name="T50" fmla="*/ 72 w 1428"/>
                  <a:gd name="T51" fmla="*/ 18 h 420"/>
                  <a:gd name="T52" fmla="*/ 24 w 1428"/>
                  <a:gd name="T53" fmla="*/ 42 h 420"/>
                  <a:gd name="T54" fmla="*/ 18 w 1428"/>
                  <a:gd name="T55" fmla="*/ 60 h 420"/>
                  <a:gd name="T56" fmla="*/ 54 w 1428"/>
                  <a:gd name="T57" fmla="*/ 66 h 420"/>
                  <a:gd name="T58" fmla="*/ 90 w 1428"/>
                  <a:gd name="T59" fmla="*/ 72 h 420"/>
                  <a:gd name="T60" fmla="*/ 120 w 1428"/>
                  <a:gd name="T61" fmla="*/ 78 h 420"/>
                  <a:gd name="T62" fmla="*/ 150 w 1428"/>
                  <a:gd name="T63" fmla="*/ 90 h 420"/>
                  <a:gd name="T64" fmla="*/ 192 w 1428"/>
                  <a:gd name="T65" fmla="*/ 108 h 420"/>
                  <a:gd name="T66" fmla="*/ 258 w 1428"/>
                  <a:gd name="T67" fmla="*/ 132 h 420"/>
                  <a:gd name="T68" fmla="*/ 336 w 1428"/>
                  <a:gd name="T69" fmla="*/ 156 h 420"/>
                  <a:gd name="T70" fmla="*/ 420 w 1428"/>
                  <a:gd name="T71" fmla="*/ 168 h 420"/>
                  <a:gd name="T72" fmla="*/ 498 w 1428"/>
                  <a:gd name="T73" fmla="*/ 168 h 420"/>
                  <a:gd name="T74" fmla="*/ 582 w 1428"/>
                  <a:gd name="T75" fmla="*/ 168 h 420"/>
                  <a:gd name="T76" fmla="*/ 666 w 1428"/>
                  <a:gd name="T77" fmla="*/ 168 h 420"/>
                  <a:gd name="T78" fmla="*/ 744 w 1428"/>
                  <a:gd name="T79" fmla="*/ 168 h 420"/>
                  <a:gd name="T80" fmla="*/ 822 w 1428"/>
                  <a:gd name="T81" fmla="*/ 180 h 420"/>
                  <a:gd name="T82" fmla="*/ 906 w 1428"/>
                  <a:gd name="T83" fmla="*/ 204 h 420"/>
                  <a:gd name="T84" fmla="*/ 948 w 1428"/>
                  <a:gd name="T85" fmla="*/ 210 h 420"/>
                  <a:gd name="T86" fmla="*/ 990 w 1428"/>
                  <a:gd name="T87" fmla="*/ 210 h 420"/>
                  <a:gd name="T88" fmla="*/ 1062 w 1428"/>
                  <a:gd name="T89" fmla="*/ 210 h 420"/>
                  <a:gd name="T90" fmla="*/ 1164 w 1428"/>
                  <a:gd name="T91" fmla="*/ 240 h 420"/>
                  <a:gd name="T92" fmla="*/ 1266 w 1428"/>
                  <a:gd name="T93" fmla="*/ 294 h 420"/>
                  <a:gd name="T94" fmla="*/ 1326 w 1428"/>
                  <a:gd name="T95" fmla="*/ 336 h 420"/>
                  <a:gd name="T96" fmla="*/ 1374 w 1428"/>
                  <a:gd name="T97" fmla="*/ 384 h 420"/>
                  <a:gd name="T98" fmla="*/ 1422 w 1428"/>
                  <a:gd name="T99" fmla="*/ 420 h 4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8"/>
                  <a:gd name="T151" fmla="*/ 0 h 420"/>
                  <a:gd name="T152" fmla="*/ 1428 w 1428"/>
                  <a:gd name="T153" fmla="*/ 420 h 4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8" h="420">
                    <a:moveTo>
                      <a:pt x="1422" y="420"/>
                    </a:moveTo>
                    <a:lnTo>
                      <a:pt x="1428" y="396"/>
                    </a:lnTo>
                    <a:lnTo>
                      <a:pt x="1428" y="372"/>
                    </a:lnTo>
                    <a:lnTo>
                      <a:pt x="1422" y="348"/>
                    </a:lnTo>
                    <a:lnTo>
                      <a:pt x="1404" y="330"/>
                    </a:lnTo>
                    <a:lnTo>
                      <a:pt x="1386" y="312"/>
                    </a:lnTo>
                    <a:lnTo>
                      <a:pt x="1362" y="294"/>
                    </a:lnTo>
                    <a:lnTo>
                      <a:pt x="1338" y="276"/>
                    </a:lnTo>
                    <a:lnTo>
                      <a:pt x="1314" y="264"/>
                    </a:lnTo>
                    <a:lnTo>
                      <a:pt x="1296" y="252"/>
                    </a:lnTo>
                    <a:lnTo>
                      <a:pt x="1272" y="240"/>
                    </a:lnTo>
                    <a:lnTo>
                      <a:pt x="1248" y="228"/>
                    </a:lnTo>
                    <a:lnTo>
                      <a:pt x="1224" y="216"/>
                    </a:lnTo>
                    <a:lnTo>
                      <a:pt x="1206" y="204"/>
                    </a:lnTo>
                    <a:lnTo>
                      <a:pt x="1182" y="192"/>
                    </a:lnTo>
                    <a:lnTo>
                      <a:pt x="1164" y="186"/>
                    </a:lnTo>
                    <a:lnTo>
                      <a:pt x="1140" y="180"/>
                    </a:lnTo>
                    <a:lnTo>
                      <a:pt x="1092" y="162"/>
                    </a:lnTo>
                    <a:lnTo>
                      <a:pt x="1050" y="150"/>
                    </a:lnTo>
                    <a:lnTo>
                      <a:pt x="1002" y="144"/>
                    </a:lnTo>
                    <a:lnTo>
                      <a:pt x="954" y="132"/>
                    </a:lnTo>
                    <a:lnTo>
                      <a:pt x="912" y="120"/>
                    </a:lnTo>
                    <a:lnTo>
                      <a:pt x="864" y="114"/>
                    </a:lnTo>
                    <a:lnTo>
                      <a:pt x="822" y="96"/>
                    </a:lnTo>
                    <a:lnTo>
                      <a:pt x="780" y="78"/>
                    </a:lnTo>
                    <a:lnTo>
                      <a:pt x="738" y="66"/>
                    </a:lnTo>
                    <a:lnTo>
                      <a:pt x="690" y="60"/>
                    </a:lnTo>
                    <a:lnTo>
                      <a:pt x="672" y="60"/>
                    </a:lnTo>
                    <a:lnTo>
                      <a:pt x="648" y="60"/>
                    </a:lnTo>
                    <a:lnTo>
                      <a:pt x="624" y="60"/>
                    </a:lnTo>
                    <a:lnTo>
                      <a:pt x="600" y="60"/>
                    </a:lnTo>
                    <a:lnTo>
                      <a:pt x="576" y="66"/>
                    </a:lnTo>
                    <a:lnTo>
                      <a:pt x="552" y="66"/>
                    </a:lnTo>
                    <a:lnTo>
                      <a:pt x="528" y="66"/>
                    </a:lnTo>
                    <a:lnTo>
                      <a:pt x="504" y="66"/>
                    </a:lnTo>
                    <a:lnTo>
                      <a:pt x="486" y="66"/>
                    </a:lnTo>
                    <a:lnTo>
                      <a:pt x="462" y="66"/>
                    </a:lnTo>
                    <a:lnTo>
                      <a:pt x="438" y="66"/>
                    </a:lnTo>
                    <a:lnTo>
                      <a:pt x="420" y="60"/>
                    </a:lnTo>
                    <a:lnTo>
                      <a:pt x="396" y="54"/>
                    </a:lnTo>
                    <a:lnTo>
                      <a:pt x="372" y="48"/>
                    </a:lnTo>
                    <a:lnTo>
                      <a:pt x="342" y="42"/>
                    </a:lnTo>
                    <a:lnTo>
                      <a:pt x="318" y="36"/>
                    </a:lnTo>
                    <a:lnTo>
                      <a:pt x="288" y="24"/>
                    </a:lnTo>
                    <a:lnTo>
                      <a:pt x="264" y="18"/>
                    </a:lnTo>
                    <a:lnTo>
                      <a:pt x="234" y="12"/>
                    </a:lnTo>
                    <a:lnTo>
                      <a:pt x="204" y="6"/>
                    </a:lnTo>
                    <a:lnTo>
                      <a:pt x="180" y="6"/>
                    </a:lnTo>
                    <a:lnTo>
                      <a:pt x="150" y="0"/>
                    </a:lnTo>
                    <a:lnTo>
                      <a:pt x="120" y="6"/>
                    </a:lnTo>
                    <a:lnTo>
                      <a:pt x="96" y="6"/>
                    </a:lnTo>
                    <a:lnTo>
                      <a:pt x="72" y="18"/>
                    </a:lnTo>
                    <a:lnTo>
                      <a:pt x="48" y="24"/>
                    </a:lnTo>
                    <a:lnTo>
                      <a:pt x="24" y="42"/>
                    </a:lnTo>
                    <a:lnTo>
                      <a:pt x="0" y="60"/>
                    </a:lnTo>
                    <a:lnTo>
                      <a:pt x="18" y="60"/>
                    </a:lnTo>
                    <a:lnTo>
                      <a:pt x="36" y="60"/>
                    </a:lnTo>
                    <a:lnTo>
                      <a:pt x="54" y="66"/>
                    </a:lnTo>
                    <a:lnTo>
                      <a:pt x="72" y="66"/>
                    </a:lnTo>
                    <a:lnTo>
                      <a:pt x="90" y="72"/>
                    </a:lnTo>
                    <a:lnTo>
                      <a:pt x="102" y="72"/>
                    </a:lnTo>
                    <a:lnTo>
                      <a:pt x="120" y="78"/>
                    </a:lnTo>
                    <a:lnTo>
                      <a:pt x="138" y="84"/>
                    </a:lnTo>
                    <a:lnTo>
                      <a:pt x="150" y="90"/>
                    </a:lnTo>
                    <a:lnTo>
                      <a:pt x="168" y="96"/>
                    </a:lnTo>
                    <a:lnTo>
                      <a:pt x="192" y="108"/>
                    </a:lnTo>
                    <a:lnTo>
                      <a:pt x="228" y="120"/>
                    </a:lnTo>
                    <a:lnTo>
                      <a:pt x="258" y="132"/>
                    </a:lnTo>
                    <a:lnTo>
                      <a:pt x="300" y="144"/>
                    </a:lnTo>
                    <a:lnTo>
                      <a:pt x="336" y="156"/>
                    </a:lnTo>
                    <a:lnTo>
                      <a:pt x="378" y="162"/>
                    </a:lnTo>
                    <a:lnTo>
                      <a:pt x="420" y="168"/>
                    </a:lnTo>
                    <a:lnTo>
                      <a:pt x="456" y="168"/>
                    </a:lnTo>
                    <a:lnTo>
                      <a:pt x="498" y="168"/>
                    </a:lnTo>
                    <a:lnTo>
                      <a:pt x="540" y="168"/>
                    </a:lnTo>
                    <a:lnTo>
                      <a:pt x="582" y="168"/>
                    </a:lnTo>
                    <a:lnTo>
                      <a:pt x="624" y="168"/>
                    </a:lnTo>
                    <a:lnTo>
                      <a:pt x="666" y="168"/>
                    </a:lnTo>
                    <a:lnTo>
                      <a:pt x="702" y="168"/>
                    </a:lnTo>
                    <a:lnTo>
                      <a:pt x="744" y="168"/>
                    </a:lnTo>
                    <a:lnTo>
                      <a:pt x="786" y="174"/>
                    </a:lnTo>
                    <a:lnTo>
                      <a:pt x="822" y="180"/>
                    </a:lnTo>
                    <a:lnTo>
                      <a:pt x="864" y="192"/>
                    </a:lnTo>
                    <a:lnTo>
                      <a:pt x="906" y="204"/>
                    </a:lnTo>
                    <a:lnTo>
                      <a:pt x="924" y="210"/>
                    </a:lnTo>
                    <a:lnTo>
                      <a:pt x="948" y="210"/>
                    </a:lnTo>
                    <a:lnTo>
                      <a:pt x="966" y="210"/>
                    </a:lnTo>
                    <a:lnTo>
                      <a:pt x="990" y="210"/>
                    </a:lnTo>
                    <a:lnTo>
                      <a:pt x="1026" y="210"/>
                    </a:lnTo>
                    <a:lnTo>
                      <a:pt x="1062" y="210"/>
                    </a:lnTo>
                    <a:lnTo>
                      <a:pt x="1104" y="222"/>
                    </a:lnTo>
                    <a:lnTo>
                      <a:pt x="1164" y="240"/>
                    </a:lnTo>
                    <a:lnTo>
                      <a:pt x="1218" y="270"/>
                    </a:lnTo>
                    <a:lnTo>
                      <a:pt x="1266" y="294"/>
                    </a:lnTo>
                    <a:lnTo>
                      <a:pt x="1296" y="318"/>
                    </a:lnTo>
                    <a:lnTo>
                      <a:pt x="1326" y="336"/>
                    </a:lnTo>
                    <a:lnTo>
                      <a:pt x="1350" y="360"/>
                    </a:lnTo>
                    <a:lnTo>
                      <a:pt x="1374" y="384"/>
                    </a:lnTo>
                    <a:lnTo>
                      <a:pt x="1398" y="402"/>
                    </a:lnTo>
                    <a:lnTo>
                      <a:pt x="1422" y="420"/>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2" name="Freeform 8"/>
              <p:cNvSpPr>
                <a:spLocks/>
              </p:cNvSpPr>
              <p:nvPr/>
            </p:nvSpPr>
            <p:spPr bwMode="auto">
              <a:xfrm>
                <a:off x="1077" y="1635"/>
                <a:ext cx="750" cy="174"/>
              </a:xfrm>
              <a:custGeom>
                <a:avLst/>
                <a:gdLst>
                  <a:gd name="T0" fmla="*/ 612 w 750"/>
                  <a:gd name="T1" fmla="*/ 18 h 174"/>
                  <a:gd name="T2" fmla="*/ 552 w 750"/>
                  <a:gd name="T3" fmla="*/ 36 h 174"/>
                  <a:gd name="T4" fmla="*/ 486 w 750"/>
                  <a:gd name="T5" fmla="*/ 54 h 174"/>
                  <a:gd name="T6" fmla="*/ 426 w 750"/>
                  <a:gd name="T7" fmla="*/ 60 h 174"/>
                  <a:gd name="T8" fmla="*/ 360 w 750"/>
                  <a:gd name="T9" fmla="*/ 54 h 174"/>
                  <a:gd name="T10" fmla="*/ 294 w 750"/>
                  <a:gd name="T11" fmla="*/ 48 h 174"/>
                  <a:gd name="T12" fmla="*/ 228 w 750"/>
                  <a:gd name="T13" fmla="*/ 42 h 174"/>
                  <a:gd name="T14" fmla="*/ 168 w 750"/>
                  <a:gd name="T15" fmla="*/ 30 h 174"/>
                  <a:gd name="T16" fmla="*/ 120 w 750"/>
                  <a:gd name="T17" fmla="*/ 24 h 174"/>
                  <a:gd name="T18" fmla="*/ 96 w 750"/>
                  <a:gd name="T19" fmla="*/ 30 h 174"/>
                  <a:gd name="T20" fmla="*/ 72 w 750"/>
                  <a:gd name="T21" fmla="*/ 42 h 174"/>
                  <a:gd name="T22" fmla="*/ 54 w 750"/>
                  <a:gd name="T23" fmla="*/ 60 h 174"/>
                  <a:gd name="T24" fmla="*/ 36 w 750"/>
                  <a:gd name="T25" fmla="*/ 84 h 174"/>
                  <a:gd name="T26" fmla="*/ 18 w 750"/>
                  <a:gd name="T27" fmla="*/ 108 h 174"/>
                  <a:gd name="T28" fmla="*/ 6 w 750"/>
                  <a:gd name="T29" fmla="*/ 132 h 174"/>
                  <a:gd name="T30" fmla="*/ 0 w 750"/>
                  <a:gd name="T31" fmla="*/ 156 h 174"/>
                  <a:gd name="T32" fmla="*/ 12 w 750"/>
                  <a:gd name="T33" fmla="*/ 150 h 174"/>
                  <a:gd name="T34" fmla="*/ 48 w 750"/>
                  <a:gd name="T35" fmla="*/ 126 h 174"/>
                  <a:gd name="T36" fmla="*/ 90 w 750"/>
                  <a:gd name="T37" fmla="*/ 114 h 174"/>
                  <a:gd name="T38" fmla="*/ 138 w 750"/>
                  <a:gd name="T39" fmla="*/ 114 h 174"/>
                  <a:gd name="T40" fmla="*/ 186 w 750"/>
                  <a:gd name="T41" fmla="*/ 120 h 174"/>
                  <a:gd name="T42" fmla="*/ 234 w 750"/>
                  <a:gd name="T43" fmla="*/ 126 h 174"/>
                  <a:gd name="T44" fmla="*/ 276 w 750"/>
                  <a:gd name="T45" fmla="*/ 138 h 174"/>
                  <a:gd name="T46" fmla="*/ 318 w 750"/>
                  <a:gd name="T47" fmla="*/ 150 h 174"/>
                  <a:gd name="T48" fmla="*/ 360 w 750"/>
                  <a:gd name="T49" fmla="*/ 156 h 174"/>
                  <a:gd name="T50" fmla="*/ 408 w 750"/>
                  <a:gd name="T51" fmla="*/ 162 h 174"/>
                  <a:gd name="T52" fmla="*/ 468 w 750"/>
                  <a:gd name="T53" fmla="*/ 162 h 174"/>
                  <a:gd name="T54" fmla="*/ 528 w 750"/>
                  <a:gd name="T55" fmla="*/ 156 h 174"/>
                  <a:gd name="T56" fmla="*/ 588 w 750"/>
                  <a:gd name="T57" fmla="*/ 144 h 174"/>
                  <a:gd name="T58" fmla="*/ 642 w 750"/>
                  <a:gd name="T59" fmla="*/ 126 h 174"/>
                  <a:gd name="T60" fmla="*/ 696 w 750"/>
                  <a:gd name="T61" fmla="*/ 108 h 174"/>
                  <a:gd name="T62" fmla="*/ 738 w 750"/>
                  <a:gd name="T63" fmla="*/ 84 h 174"/>
                  <a:gd name="T64" fmla="*/ 642 w 750"/>
                  <a:gd name="T65" fmla="*/ 0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0"/>
                  <a:gd name="T100" fmla="*/ 0 h 174"/>
                  <a:gd name="T101" fmla="*/ 750 w 750"/>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0" h="174">
                    <a:moveTo>
                      <a:pt x="642" y="0"/>
                    </a:moveTo>
                    <a:lnTo>
                      <a:pt x="612" y="18"/>
                    </a:lnTo>
                    <a:lnTo>
                      <a:pt x="582" y="30"/>
                    </a:lnTo>
                    <a:lnTo>
                      <a:pt x="552" y="36"/>
                    </a:lnTo>
                    <a:lnTo>
                      <a:pt x="522" y="48"/>
                    </a:lnTo>
                    <a:lnTo>
                      <a:pt x="486" y="54"/>
                    </a:lnTo>
                    <a:lnTo>
                      <a:pt x="456" y="54"/>
                    </a:lnTo>
                    <a:lnTo>
                      <a:pt x="426" y="60"/>
                    </a:lnTo>
                    <a:lnTo>
                      <a:pt x="390" y="60"/>
                    </a:lnTo>
                    <a:lnTo>
                      <a:pt x="360" y="54"/>
                    </a:lnTo>
                    <a:lnTo>
                      <a:pt x="330" y="54"/>
                    </a:lnTo>
                    <a:lnTo>
                      <a:pt x="294" y="48"/>
                    </a:lnTo>
                    <a:lnTo>
                      <a:pt x="264" y="48"/>
                    </a:lnTo>
                    <a:lnTo>
                      <a:pt x="228" y="42"/>
                    </a:lnTo>
                    <a:lnTo>
                      <a:pt x="198" y="36"/>
                    </a:lnTo>
                    <a:lnTo>
                      <a:pt x="168" y="30"/>
                    </a:lnTo>
                    <a:lnTo>
                      <a:pt x="132" y="30"/>
                    </a:lnTo>
                    <a:lnTo>
                      <a:pt x="120" y="24"/>
                    </a:lnTo>
                    <a:lnTo>
                      <a:pt x="108" y="30"/>
                    </a:lnTo>
                    <a:lnTo>
                      <a:pt x="96" y="30"/>
                    </a:lnTo>
                    <a:lnTo>
                      <a:pt x="84" y="36"/>
                    </a:lnTo>
                    <a:lnTo>
                      <a:pt x="72" y="42"/>
                    </a:lnTo>
                    <a:lnTo>
                      <a:pt x="66" y="54"/>
                    </a:lnTo>
                    <a:lnTo>
                      <a:pt x="54" y="60"/>
                    </a:lnTo>
                    <a:lnTo>
                      <a:pt x="42" y="72"/>
                    </a:lnTo>
                    <a:lnTo>
                      <a:pt x="36" y="84"/>
                    </a:lnTo>
                    <a:lnTo>
                      <a:pt x="24" y="96"/>
                    </a:lnTo>
                    <a:lnTo>
                      <a:pt x="18" y="108"/>
                    </a:lnTo>
                    <a:lnTo>
                      <a:pt x="12" y="120"/>
                    </a:lnTo>
                    <a:lnTo>
                      <a:pt x="6" y="132"/>
                    </a:lnTo>
                    <a:lnTo>
                      <a:pt x="0" y="144"/>
                    </a:lnTo>
                    <a:lnTo>
                      <a:pt x="0" y="156"/>
                    </a:lnTo>
                    <a:lnTo>
                      <a:pt x="0" y="174"/>
                    </a:lnTo>
                    <a:lnTo>
                      <a:pt x="12" y="150"/>
                    </a:lnTo>
                    <a:lnTo>
                      <a:pt x="30" y="138"/>
                    </a:lnTo>
                    <a:lnTo>
                      <a:pt x="48" y="126"/>
                    </a:lnTo>
                    <a:lnTo>
                      <a:pt x="66" y="120"/>
                    </a:lnTo>
                    <a:lnTo>
                      <a:pt x="90" y="114"/>
                    </a:lnTo>
                    <a:lnTo>
                      <a:pt x="114" y="114"/>
                    </a:lnTo>
                    <a:lnTo>
                      <a:pt x="138" y="114"/>
                    </a:lnTo>
                    <a:lnTo>
                      <a:pt x="156" y="114"/>
                    </a:lnTo>
                    <a:lnTo>
                      <a:pt x="186" y="120"/>
                    </a:lnTo>
                    <a:lnTo>
                      <a:pt x="210" y="120"/>
                    </a:lnTo>
                    <a:lnTo>
                      <a:pt x="234" y="126"/>
                    </a:lnTo>
                    <a:lnTo>
                      <a:pt x="258" y="132"/>
                    </a:lnTo>
                    <a:lnTo>
                      <a:pt x="276" y="138"/>
                    </a:lnTo>
                    <a:lnTo>
                      <a:pt x="300" y="144"/>
                    </a:lnTo>
                    <a:lnTo>
                      <a:pt x="318" y="150"/>
                    </a:lnTo>
                    <a:lnTo>
                      <a:pt x="342" y="156"/>
                    </a:lnTo>
                    <a:lnTo>
                      <a:pt x="360" y="156"/>
                    </a:lnTo>
                    <a:lnTo>
                      <a:pt x="384" y="162"/>
                    </a:lnTo>
                    <a:lnTo>
                      <a:pt x="408" y="162"/>
                    </a:lnTo>
                    <a:lnTo>
                      <a:pt x="438" y="162"/>
                    </a:lnTo>
                    <a:lnTo>
                      <a:pt x="468" y="162"/>
                    </a:lnTo>
                    <a:lnTo>
                      <a:pt x="498" y="156"/>
                    </a:lnTo>
                    <a:lnTo>
                      <a:pt x="528" y="156"/>
                    </a:lnTo>
                    <a:lnTo>
                      <a:pt x="558" y="150"/>
                    </a:lnTo>
                    <a:lnTo>
                      <a:pt x="588" y="144"/>
                    </a:lnTo>
                    <a:lnTo>
                      <a:pt x="618" y="138"/>
                    </a:lnTo>
                    <a:lnTo>
                      <a:pt x="642" y="126"/>
                    </a:lnTo>
                    <a:lnTo>
                      <a:pt x="672" y="120"/>
                    </a:lnTo>
                    <a:lnTo>
                      <a:pt x="696" y="108"/>
                    </a:lnTo>
                    <a:lnTo>
                      <a:pt x="720" y="96"/>
                    </a:lnTo>
                    <a:lnTo>
                      <a:pt x="738" y="84"/>
                    </a:lnTo>
                    <a:lnTo>
                      <a:pt x="750" y="72"/>
                    </a:lnTo>
                    <a:lnTo>
                      <a:pt x="642" y="0"/>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3" name="Freeform 9"/>
              <p:cNvSpPr>
                <a:spLocks/>
              </p:cNvSpPr>
              <p:nvPr/>
            </p:nvSpPr>
            <p:spPr bwMode="auto">
              <a:xfrm>
                <a:off x="3357" y="1269"/>
                <a:ext cx="702" cy="270"/>
              </a:xfrm>
              <a:custGeom>
                <a:avLst/>
                <a:gdLst>
                  <a:gd name="T0" fmla="*/ 654 w 702"/>
                  <a:gd name="T1" fmla="*/ 252 h 270"/>
                  <a:gd name="T2" fmla="*/ 642 w 702"/>
                  <a:gd name="T3" fmla="*/ 204 h 270"/>
                  <a:gd name="T4" fmla="*/ 606 w 702"/>
                  <a:gd name="T5" fmla="*/ 162 h 270"/>
                  <a:gd name="T6" fmla="*/ 552 w 702"/>
                  <a:gd name="T7" fmla="*/ 138 h 270"/>
                  <a:gd name="T8" fmla="*/ 492 w 702"/>
                  <a:gd name="T9" fmla="*/ 120 h 270"/>
                  <a:gd name="T10" fmla="*/ 420 w 702"/>
                  <a:gd name="T11" fmla="*/ 114 h 270"/>
                  <a:gd name="T12" fmla="*/ 354 w 702"/>
                  <a:gd name="T13" fmla="*/ 114 h 270"/>
                  <a:gd name="T14" fmla="*/ 294 w 702"/>
                  <a:gd name="T15" fmla="*/ 120 h 270"/>
                  <a:gd name="T16" fmla="*/ 252 w 702"/>
                  <a:gd name="T17" fmla="*/ 126 h 270"/>
                  <a:gd name="T18" fmla="*/ 222 w 702"/>
                  <a:gd name="T19" fmla="*/ 126 h 270"/>
                  <a:gd name="T20" fmla="*/ 174 w 702"/>
                  <a:gd name="T21" fmla="*/ 126 h 270"/>
                  <a:gd name="T22" fmla="*/ 126 w 702"/>
                  <a:gd name="T23" fmla="*/ 120 h 270"/>
                  <a:gd name="T24" fmla="*/ 84 w 702"/>
                  <a:gd name="T25" fmla="*/ 108 h 270"/>
                  <a:gd name="T26" fmla="*/ 48 w 702"/>
                  <a:gd name="T27" fmla="*/ 90 h 270"/>
                  <a:gd name="T28" fmla="*/ 24 w 702"/>
                  <a:gd name="T29" fmla="*/ 78 h 270"/>
                  <a:gd name="T30" fmla="*/ 6 w 702"/>
                  <a:gd name="T31" fmla="*/ 66 h 270"/>
                  <a:gd name="T32" fmla="*/ 24 w 702"/>
                  <a:gd name="T33" fmla="*/ 66 h 270"/>
                  <a:gd name="T34" fmla="*/ 78 w 702"/>
                  <a:gd name="T35" fmla="*/ 72 h 270"/>
                  <a:gd name="T36" fmla="*/ 162 w 702"/>
                  <a:gd name="T37" fmla="*/ 72 h 270"/>
                  <a:gd name="T38" fmla="*/ 240 w 702"/>
                  <a:gd name="T39" fmla="*/ 60 h 270"/>
                  <a:gd name="T40" fmla="*/ 318 w 702"/>
                  <a:gd name="T41" fmla="*/ 36 h 270"/>
                  <a:gd name="T42" fmla="*/ 396 w 702"/>
                  <a:gd name="T43" fmla="*/ 18 h 270"/>
                  <a:gd name="T44" fmla="*/ 474 w 702"/>
                  <a:gd name="T45" fmla="*/ 6 h 270"/>
                  <a:gd name="T46" fmla="*/ 552 w 702"/>
                  <a:gd name="T47" fmla="*/ 0 h 270"/>
                  <a:gd name="T48" fmla="*/ 618 w 702"/>
                  <a:gd name="T49" fmla="*/ 12 h 270"/>
                  <a:gd name="T50" fmla="*/ 636 w 702"/>
                  <a:gd name="T51" fmla="*/ 24 h 270"/>
                  <a:gd name="T52" fmla="*/ 666 w 702"/>
                  <a:gd name="T53" fmla="*/ 42 h 270"/>
                  <a:gd name="T54" fmla="*/ 690 w 702"/>
                  <a:gd name="T55" fmla="*/ 72 h 270"/>
                  <a:gd name="T56" fmla="*/ 696 w 702"/>
                  <a:gd name="T57" fmla="*/ 102 h 270"/>
                  <a:gd name="T58" fmla="*/ 702 w 702"/>
                  <a:gd name="T59" fmla="*/ 144 h 270"/>
                  <a:gd name="T60" fmla="*/ 702 w 702"/>
                  <a:gd name="T61" fmla="*/ 186 h 270"/>
                  <a:gd name="T62" fmla="*/ 690 w 702"/>
                  <a:gd name="T63" fmla="*/ 216 h 270"/>
                  <a:gd name="T64" fmla="*/ 672 w 702"/>
                  <a:gd name="T65" fmla="*/ 252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270"/>
                  <a:gd name="T101" fmla="*/ 702 w 702"/>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270">
                    <a:moveTo>
                      <a:pt x="654" y="270"/>
                    </a:moveTo>
                    <a:lnTo>
                      <a:pt x="654" y="252"/>
                    </a:lnTo>
                    <a:lnTo>
                      <a:pt x="654" y="234"/>
                    </a:lnTo>
                    <a:lnTo>
                      <a:pt x="642" y="204"/>
                    </a:lnTo>
                    <a:lnTo>
                      <a:pt x="630" y="186"/>
                    </a:lnTo>
                    <a:lnTo>
                      <a:pt x="606" y="162"/>
                    </a:lnTo>
                    <a:lnTo>
                      <a:pt x="582" y="150"/>
                    </a:lnTo>
                    <a:lnTo>
                      <a:pt x="552" y="138"/>
                    </a:lnTo>
                    <a:lnTo>
                      <a:pt x="522" y="126"/>
                    </a:lnTo>
                    <a:lnTo>
                      <a:pt x="492" y="120"/>
                    </a:lnTo>
                    <a:lnTo>
                      <a:pt x="456" y="114"/>
                    </a:lnTo>
                    <a:lnTo>
                      <a:pt x="420" y="114"/>
                    </a:lnTo>
                    <a:lnTo>
                      <a:pt x="390" y="114"/>
                    </a:lnTo>
                    <a:lnTo>
                      <a:pt x="354" y="114"/>
                    </a:lnTo>
                    <a:lnTo>
                      <a:pt x="324" y="120"/>
                    </a:lnTo>
                    <a:lnTo>
                      <a:pt x="294" y="120"/>
                    </a:lnTo>
                    <a:lnTo>
                      <a:pt x="270" y="126"/>
                    </a:lnTo>
                    <a:lnTo>
                      <a:pt x="252" y="126"/>
                    </a:lnTo>
                    <a:lnTo>
                      <a:pt x="240" y="126"/>
                    </a:lnTo>
                    <a:lnTo>
                      <a:pt x="222" y="126"/>
                    </a:lnTo>
                    <a:lnTo>
                      <a:pt x="198" y="126"/>
                    </a:lnTo>
                    <a:lnTo>
                      <a:pt x="174" y="126"/>
                    </a:lnTo>
                    <a:lnTo>
                      <a:pt x="150" y="120"/>
                    </a:lnTo>
                    <a:lnTo>
                      <a:pt x="126" y="120"/>
                    </a:lnTo>
                    <a:lnTo>
                      <a:pt x="102" y="114"/>
                    </a:lnTo>
                    <a:lnTo>
                      <a:pt x="84" y="108"/>
                    </a:lnTo>
                    <a:lnTo>
                      <a:pt x="66" y="102"/>
                    </a:lnTo>
                    <a:lnTo>
                      <a:pt x="48" y="90"/>
                    </a:lnTo>
                    <a:lnTo>
                      <a:pt x="36" y="84"/>
                    </a:lnTo>
                    <a:lnTo>
                      <a:pt x="24" y="78"/>
                    </a:lnTo>
                    <a:lnTo>
                      <a:pt x="12" y="72"/>
                    </a:lnTo>
                    <a:lnTo>
                      <a:pt x="6" y="66"/>
                    </a:lnTo>
                    <a:lnTo>
                      <a:pt x="0" y="60"/>
                    </a:lnTo>
                    <a:lnTo>
                      <a:pt x="24" y="66"/>
                    </a:lnTo>
                    <a:lnTo>
                      <a:pt x="42" y="72"/>
                    </a:lnTo>
                    <a:lnTo>
                      <a:pt x="78" y="72"/>
                    </a:lnTo>
                    <a:lnTo>
                      <a:pt x="120" y="72"/>
                    </a:lnTo>
                    <a:lnTo>
                      <a:pt x="162" y="72"/>
                    </a:lnTo>
                    <a:lnTo>
                      <a:pt x="198" y="66"/>
                    </a:lnTo>
                    <a:lnTo>
                      <a:pt x="240" y="60"/>
                    </a:lnTo>
                    <a:lnTo>
                      <a:pt x="282" y="48"/>
                    </a:lnTo>
                    <a:lnTo>
                      <a:pt x="318" y="36"/>
                    </a:lnTo>
                    <a:lnTo>
                      <a:pt x="360" y="30"/>
                    </a:lnTo>
                    <a:lnTo>
                      <a:pt x="396" y="18"/>
                    </a:lnTo>
                    <a:lnTo>
                      <a:pt x="438" y="12"/>
                    </a:lnTo>
                    <a:lnTo>
                      <a:pt x="474" y="6"/>
                    </a:lnTo>
                    <a:lnTo>
                      <a:pt x="510" y="0"/>
                    </a:lnTo>
                    <a:lnTo>
                      <a:pt x="552" y="0"/>
                    </a:lnTo>
                    <a:lnTo>
                      <a:pt x="582" y="6"/>
                    </a:lnTo>
                    <a:lnTo>
                      <a:pt x="618" y="12"/>
                    </a:lnTo>
                    <a:lnTo>
                      <a:pt x="630" y="18"/>
                    </a:lnTo>
                    <a:lnTo>
                      <a:pt x="636" y="24"/>
                    </a:lnTo>
                    <a:lnTo>
                      <a:pt x="654" y="30"/>
                    </a:lnTo>
                    <a:lnTo>
                      <a:pt x="666" y="42"/>
                    </a:lnTo>
                    <a:lnTo>
                      <a:pt x="678" y="54"/>
                    </a:lnTo>
                    <a:lnTo>
                      <a:pt x="690" y="72"/>
                    </a:lnTo>
                    <a:lnTo>
                      <a:pt x="696" y="90"/>
                    </a:lnTo>
                    <a:lnTo>
                      <a:pt x="696" y="102"/>
                    </a:lnTo>
                    <a:lnTo>
                      <a:pt x="702" y="126"/>
                    </a:lnTo>
                    <a:lnTo>
                      <a:pt x="702" y="144"/>
                    </a:lnTo>
                    <a:lnTo>
                      <a:pt x="702" y="162"/>
                    </a:lnTo>
                    <a:lnTo>
                      <a:pt x="702" y="186"/>
                    </a:lnTo>
                    <a:lnTo>
                      <a:pt x="696" y="204"/>
                    </a:lnTo>
                    <a:lnTo>
                      <a:pt x="690" y="216"/>
                    </a:lnTo>
                    <a:lnTo>
                      <a:pt x="678" y="234"/>
                    </a:lnTo>
                    <a:lnTo>
                      <a:pt x="672" y="252"/>
                    </a:lnTo>
                    <a:lnTo>
                      <a:pt x="654" y="270"/>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4" name="Freeform 10"/>
              <p:cNvSpPr>
                <a:spLocks/>
              </p:cNvSpPr>
              <p:nvPr/>
            </p:nvSpPr>
            <p:spPr bwMode="auto">
              <a:xfrm>
                <a:off x="2907" y="1347"/>
                <a:ext cx="510" cy="102"/>
              </a:xfrm>
              <a:custGeom>
                <a:avLst/>
                <a:gdLst>
                  <a:gd name="T0" fmla="*/ 510 w 510"/>
                  <a:gd name="T1" fmla="*/ 42 h 102"/>
                  <a:gd name="T2" fmla="*/ 492 w 510"/>
                  <a:gd name="T3" fmla="*/ 48 h 102"/>
                  <a:gd name="T4" fmla="*/ 480 w 510"/>
                  <a:gd name="T5" fmla="*/ 60 h 102"/>
                  <a:gd name="T6" fmla="*/ 450 w 510"/>
                  <a:gd name="T7" fmla="*/ 72 h 102"/>
                  <a:gd name="T8" fmla="*/ 414 w 510"/>
                  <a:gd name="T9" fmla="*/ 84 h 102"/>
                  <a:gd name="T10" fmla="*/ 378 w 510"/>
                  <a:gd name="T11" fmla="*/ 90 h 102"/>
                  <a:gd name="T12" fmla="*/ 342 w 510"/>
                  <a:gd name="T13" fmla="*/ 96 h 102"/>
                  <a:gd name="T14" fmla="*/ 300 w 510"/>
                  <a:gd name="T15" fmla="*/ 102 h 102"/>
                  <a:gd name="T16" fmla="*/ 264 w 510"/>
                  <a:gd name="T17" fmla="*/ 102 h 102"/>
                  <a:gd name="T18" fmla="*/ 228 w 510"/>
                  <a:gd name="T19" fmla="*/ 102 h 102"/>
                  <a:gd name="T20" fmla="*/ 186 w 510"/>
                  <a:gd name="T21" fmla="*/ 96 h 102"/>
                  <a:gd name="T22" fmla="*/ 150 w 510"/>
                  <a:gd name="T23" fmla="*/ 90 h 102"/>
                  <a:gd name="T24" fmla="*/ 120 w 510"/>
                  <a:gd name="T25" fmla="*/ 84 h 102"/>
                  <a:gd name="T26" fmla="*/ 84 w 510"/>
                  <a:gd name="T27" fmla="*/ 72 h 102"/>
                  <a:gd name="T28" fmla="*/ 60 w 510"/>
                  <a:gd name="T29" fmla="*/ 60 h 102"/>
                  <a:gd name="T30" fmla="*/ 36 w 510"/>
                  <a:gd name="T31" fmla="*/ 42 h 102"/>
                  <a:gd name="T32" fmla="*/ 12 w 510"/>
                  <a:gd name="T33" fmla="*/ 24 h 102"/>
                  <a:gd name="T34" fmla="*/ 0 w 510"/>
                  <a:gd name="T35" fmla="*/ 0 h 102"/>
                  <a:gd name="T36" fmla="*/ 6 w 510"/>
                  <a:gd name="T37" fmla="*/ 12 h 102"/>
                  <a:gd name="T38" fmla="*/ 18 w 510"/>
                  <a:gd name="T39" fmla="*/ 18 h 102"/>
                  <a:gd name="T40" fmla="*/ 42 w 510"/>
                  <a:gd name="T41" fmla="*/ 30 h 102"/>
                  <a:gd name="T42" fmla="*/ 72 w 510"/>
                  <a:gd name="T43" fmla="*/ 42 h 102"/>
                  <a:gd name="T44" fmla="*/ 102 w 510"/>
                  <a:gd name="T45" fmla="*/ 48 h 102"/>
                  <a:gd name="T46" fmla="*/ 132 w 510"/>
                  <a:gd name="T47" fmla="*/ 54 h 102"/>
                  <a:gd name="T48" fmla="*/ 168 w 510"/>
                  <a:gd name="T49" fmla="*/ 60 h 102"/>
                  <a:gd name="T50" fmla="*/ 204 w 510"/>
                  <a:gd name="T51" fmla="*/ 60 h 102"/>
                  <a:gd name="T52" fmla="*/ 240 w 510"/>
                  <a:gd name="T53" fmla="*/ 60 h 102"/>
                  <a:gd name="T54" fmla="*/ 276 w 510"/>
                  <a:gd name="T55" fmla="*/ 60 h 102"/>
                  <a:gd name="T56" fmla="*/ 312 w 510"/>
                  <a:gd name="T57" fmla="*/ 54 h 102"/>
                  <a:gd name="T58" fmla="*/ 348 w 510"/>
                  <a:gd name="T59" fmla="*/ 54 h 102"/>
                  <a:gd name="T60" fmla="*/ 384 w 510"/>
                  <a:gd name="T61" fmla="*/ 48 h 102"/>
                  <a:gd name="T62" fmla="*/ 420 w 510"/>
                  <a:gd name="T63" fmla="*/ 48 h 102"/>
                  <a:gd name="T64" fmla="*/ 450 w 510"/>
                  <a:gd name="T65" fmla="*/ 42 h 102"/>
                  <a:gd name="T66" fmla="*/ 480 w 510"/>
                  <a:gd name="T67" fmla="*/ 42 h 102"/>
                  <a:gd name="T68" fmla="*/ 510 w 510"/>
                  <a:gd name="T69" fmla="*/ 42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102"/>
                  <a:gd name="T107" fmla="*/ 510 w 510"/>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102">
                    <a:moveTo>
                      <a:pt x="510" y="42"/>
                    </a:moveTo>
                    <a:lnTo>
                      <a:pt x="492" y="48"/>
                    </a:lnTo>
                    <a:lnTo>
                      <a:pt x="480" y="60"/>
                    </a:lnTo>
                    <a:lnTo>
                      <a:pt x="450" y="72"/>
                    </a:lnTo>
                    <a:lnTo>
                      <a:pt x="414" y="84"/>
                    </a:lnTo>
                    <a:lnTo>
                      <a:pt x="378" y="90"/>
                    </a:lnTo>
                    <a:lnTo>
                      <a:pt x="342" y="96"/>
                    </a:lnTo>
                    <a:lnTo>
                      <a:pt x="300" y="102"/>
                    </a:lnTo>
                    <a:lnTo>
                      <a:pt x="264" y="102"/>
                    </a:lnTo>
                    <a:lnTo>
                      <a:pt x="228" y="102"/>
                    </a:lnTo>
                    <a:lnTo>
                      <a:pt x="186" y="96"/>
                    </a:lnTo>
                    <a:lnTo>
                      <a:pt x="150" y="90"/>
                    </a:lnTo>
                    <a:lnTo>
                      <a:pt x="120" y="84"/>
                    </a:lnTo>
                    <a:lnTo>
                      <a:pt x="84" y="72"/>
                    </a:lnTo>
                    <a:lnTo>
                      <a:pt x="60" y="60"/>
                    </a:lnTo>
                    <a:lnTo>
                      <a:pt x="36" y="42"/>
                    </a:lnTo>
                    <a:lnTo>
                      <a:pt x="12" y="24"/>
                    </a:lnTo>
                    <a:lnTo>
                      <a:pt x="0" y="0"/>
                    </a:lnTo>
                    <a:lnTo>
                      <a:pt x="6" y="12"/>
                    </a:lnTo>
                    <a:lnTo>
                      <a:pt x="18" y="18"/>
                    </a:lnTo>
                    <a:lnTo>
                      <a:pt x="42" y="30"/>
                    </a:lnTo>
                    <a:lnTo>
                      <a:pt x="72" y="42"/>
                    </a:lnTo>
                    <a:lnTo>
                      <a:pt x="102" y="48"/>
                    </a:lnTo>
                    <a:lnTo>
                      <a:pt x="132" y="54"/>
                    </a:lnTo>
                    <a:lnTo>
                      <a:pt x="168" y="60"/>
                    </a:lnTo>
                    <a:lnTo>
                      <a:pt x="204" y="60"/>
                    </a:lnTo>
                    <a:lnTo>
                      <a:pt x="240" y="60"/>
                    </a:lnTo>
                    <a:lnTo>
                      <a:pt x="276" y="60"/>
                    </a:lnTo>
                    <a:lnTo>
                      <a:pt x="312" y="54"/>
                    </a:lnTo>
                    <a:lnTo>
                      <a:pt x="348" y="54"/>
                    </a:lnTo>
                    <a:lnTo>
                      <a:pt x="384" y="48"/>
                    </a:lnTo>
                    <a:lnTo>
                      <a:pt x="420" y="48"/>
                    </a:lnTo>
                    <a:lnTo>
                      <a:pt x="450" y="42"/>
                    </a:lnTo>
                    <a:lnTo>
                      <a:pt x="480" y="42"/>
                    </a:lnTo>
                    <a:lnTo>
                      <a:pt x="510" y="42"/>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5" name="Freeform 11"/>
              <p:cNvSpPr>
                <a:spLocks/>
              </p:cNvSpPr>
              <p:nvPr/>
            </p:nvSpPr>
            <p:spPr bwMode="auto">
              <a:xfrm>
                <a:off x="3027" y="1089"/>
                <a:ext cx="420" cy="132"/>
              </a:xfrm>
              <a:custGeom>
                <a:avLst/>
                <a:gdLst>
                  <a:gd name="T0" fmla="*/ 0 w 420"/>
                  <a:gd name="T1" fmla="*/ 0 h 132"/>
                  <a:gd name="T2" fmla="*/ 12 w 420"/>
                  <a:gd name="T3" fmla="*/ 6 h 132"/>
                  <a:gd name="T4" fmla="*/ 18 w 420"/>
                  <a:gd name="T5" fmla="*/ 12 h 132"/>
                  <a:gd name="T6" fmla="*/ 36 w 420"/>
                  <a:gd name="T7" fmla="*/ 18 h 132"/>
                  <a:gd name="T8" fmla="*/ 54 w 420"/>
                  <a:gd name="T9" fmla="*/ 24 h 132"/>
                  <a:gd name="T10" fmla="*/ 72 w 420"/>
                  <a:gd name="T11" fmla="*/ 30 h 132"/>
                  <a:gd name="T12" fmla="*/ 90 w 420"/>
                  <a:gd name="T13" fmla="*/ 36 h 132"/>
                  <a:gd name="T14" fmla="*/ 108 w 420"/>
                  <a:gd name="T15" fmla="*/ 36 h 132"/>
                  <a:gd name="T16" fmla="*/ 120 w 420"/>
                  <a:gd name="T17" fmla="*/ 48 h 132"/>
                  <a:gd name="T18" fmla="*/ 138 w 420"/>
                  <a:gd name="T19" fmla="*/ 54 h 132"/>
                  <a:gd name="T20" fmla="*/ 156 w 420"/>
                  <a:gd name="T21" fmla="*/ 60 h 132"/>
                  <a:gd name="T22" fmla="*/ 168 w 420"/>
                  <a:gd name="T23" fmla="*/ 66 h 132"/>
                  <a:gd name="T24" fmla="*/ 186 w 420"/>
                  <a:gd name="T25" fmla="*/ 72 h 132"/>
                  <a:gd name="T26" fmla="*/ 198 w 420"/>
                  <a:gd name="T27" fmla="*/ 84 h 132"/>
                  <a:gd name="T28" fmla="*/ 216 w 420"/>
                  <a:gd name="T29" fmla="*/ 96 h 132"/>
                  <a:gd name="T30" fmla="*/ 228 w 420"/>
                  <a:gd name="T31" fmla="*/ 102 h 132"/>
                  <a:gd name="T32" fmla="*/ 246 w 420"/>
                  <a:gd name="T33" fmla="*/ 120 h 132"/>
                  <a:gd name="T34" fmla="*/ 264 w 420"/>
                  <a:gd name="T35" fmla="*/ 132 h 132"/>
                  <a:gd name="T36" fmla="*/ 270 w 420"/>
                  <a:gd name="T37" fmla="*/ 126 h 132"/>
                  <a:gd name="T38" fmla="*/ 276 w 420"/>
                  <a:gd name="T39" fmla="*/ 120 h 132"/>
                  <a:gd name="T40" fmla="*/ 282 w 420"/>
                  <a:gd name="T41" fmla="*/ 114 h 132"/>
                  <a:gd name="T42" fmla="*/ 294 w 420"/>
                  <a:gd name="T43" fmla="*/ 108 h 132"/>
                  <a:gd name="T44" fmla="*/ 300 w 420"/>
                  <a:gd name="T45" fmla="*/ 102 h 132"/>
                  <a:gd name="T46" fmla="*/ 312 w 420"/>
                  <a:gd name="T47" fmla="*/ 96 h 132"/>
                  <a:gd name="T48" fmla="*/ 324 w 420"/>
                  <a:gd name="T49" fmla="*/ 90 h 132"/>
                  <a:gd name="T50" fmla="*/ 336 w 420"/>
                  <a:gd name="T51" fmla="*/ 84 h 132"/>
                  <a:gd name="T52" fmla="*/ 348 w 420"/>
                  <a:gd name="T53" fmla="*/ 78 h 132"/>
                  <a:gd name="T54" fmla="*/ 360 w 420"/>
                  <a:gd name="T55" fmla="*/ 72 h 132"/>
                  <a:gd name="T56" fmla="*/ 366 w 420"/>
                  <a:gd name="T57" fmla="*/ 66 h 132"/>
                  <a:gd name="T58" fmla="*/ 378 w 420"/>
                  <a:gd name="T59" fmla="*/ 66 h 132"/>
                  <a:gd name="T60" fmla="*/ 390 w 420"/>
                  <a:gd name="T61" fmla="*/ 66 h 132"/>
                  <a:gd name="T62" fmla="*/ 402 w 420"/>
                  <a:gd name="T63" fmla="*/ 60 h 132"/>
                  <a:gd name="T64" fmla="*/ 414 w 420"/>
                  <a:gd name="T65" fmla="*/ 60 h 132"/>
                  <a:gd name="T66" fmla="*/ 420 w 420"/>
                  <a:gd name="T67" fmla="*/ 60 h 132"/>
                  <a:gd name="T68" fmla="*/ 408 w 420"/>
                  <a:gd name="T69" fmla="*/ 60 h 132"/>
                  <a:gd name="T70" fmla="*/ 396 w 420"/>
                  <a:gd name="T71" fmla="*/ 60 h 132"/>
                  <a:gd name="T72" fmla="*/ 366 w 420"/>
                  <a:gd name="T73" fmla="*/ 60 h 132"/>
                  <a:gd name="T74" fmla="*/ 336 w 420"/>
                  <a:gd name="T75" fmla="*/ 60 h 132"/>
                  <a:gd name="T76" fmla="*/ 312 w 420"/>
                  <a:gd name="T77" fmla="*/ 60 h 132"/>
                  <a:gd name="T78" fmla="*/ 282 w 420"/>
                  <a:gd name="T79" fmla="*/ 54 h 132"/>
                  <a:gd name="T80" fmla="*/ 258 w 420"/>
                  <a:gd name="T81" fmla="*/ 54 h 132"/>
                  <a:gd name="T82" fmla="*/ 234 w 420"/>
                  <a:gd name="T83" fmla="*/ 54 h 132"/>
                  <a:gd name="T84" fmla="*/ 204 w 420"/>
                  <a:gd name="T85" fmla="*/ 48 h 132"/>
                  <a:gd name="T86" fmla="*/ 180 w 420"/>
                  <a:gd name="T87" fmla="*/ 48 h 132"/>
                  <a:gd name="T88" fmla="*/ 156 w 420"/>
                  <a:gd name="T89" fmla="*/ 42 h 132"/>
                  <a:gd name="T90" fmla="*/ 126 w 420"/>
                  <a:gd name="T91" fmla="*/ 36 h 132"/>
                  <a:gd name="T92" fmla="*/ 102 w 420"/>
                  <a:gd name="T93" fmla="*/ 30 h 132"/>
                  <a:gd name="T94" fmla="*/ 78 w 420"/>
                  <a:gd name="T95" fmla="*/ 24 h 132"/>
                  <a:gd name="T96" fmla="*/ 54 w 420"/>
                  <a:gd name="T97" fmla="*/ 18 h 132"/>
                  <a:gd name="T98" fmla="*/ 30 w 420"/>
                  <a:gd name="T99" fmla="*/ 12 h 132"/>
                  <a:gd name="T100" fmla="*/ 0 w 420"/>
                  <a:gd name="T101" fmla="*/ 0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0"/>
                  <a:gd name="T154" fmla="*/ 0 h 132"/>
                  <a:gd name="T155" fmla="*/ 420 w 420"/>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0" h="132">
                    <a:moveTo>
                      <a:pt x="0" y="0"/>
                    </a:moveTo>
                    <a:lnTo>
                      <a:pt x="12" y="6"/>
                    </a:lnTo>
                    <a:lnTo>
                      <a:pt x="18" y="12"/>
                    </a:lnTo>
                    <a:lnTo>
                      <a:pt x="36" y="18"/>
                    </a:lnTo>
                    <a:lnTo>
                      <a:pt x="54" y="24"/>
                    </a:lnTo>
                    <a:lnTo>
                      <a:pt x="72" y="30"/>
                    </a:lnTo>
                    <a:lnTo>
                      <a:pt x="90" y="36"/>
                    </a:lnTo>
                    <a:lnTo>
                      <a:pt x="108" y="36"/>
                    </a:lnTo>
                    <a:lnTo>
                      <a:pt x="120" y="48"/>
                    </a:lnTo>
                    <a:lnTo>
                      <a:pt x="138" y="54"/>
                    </a:lnTo>
                    <a:lnTo>
                      <a:pt x="156" y="60"/>
                    </a:lnTo>
                    <a:lnTo>
                      <a:pt x="168" y="66"/>
                    </a:lnTo>
                    <a:lnTo>
                      <a:pt x="186" y="72"/>
                    </a:lnTo>
                    <a:lnTo>
                      <a:pt x="198" y="84"/>
                    </a:lnTo>
                    <a:lnTo>
                      <a:pt x="216" y="96"/>
                    </a:lnTo>
                    <a:lnTo>
                      <a:pt x="228" y="102"/>
                    </a:lnTo>
                    <a:lnTo>
                      <a:pt x="246" y="120"/>
                    </a:lnTo>
                    <a:lnTo>
                      <a:pt x="264" y="132"/>
                    </a:lnTo>
                    <a:lnTo>
                      <a:pt x="270" y="126"/>
                    </a:lnTo>
                    <a:lnTo>
                      <a:pt x="276" y="120"/>
                    </a:lnTo>
                    <a:lnTo>
                      <a:pt x="282" y="114"/>
                    </a:lnTo>
                    <a:lnTo>
                      <a:pt x="294" y="108"/>
                    </a:lnTo>
                    <a:lnTo>
                      <a:pt x="300" y="102"/>
                    </a:lnTo>
                    <a:lnTo>
                      <a:pt x="312" y="96"/>
                    </a:lnTo>
                    <a:lnTo>
                      <a:pt x="324" y="90"/>
                    </a:lnTo>
                    <a:lnTo>
                      <a:pt x="336" y="84"/>
                    </a:lnTo>
                    <a:lnTo>
                      <a:pt x="348" y="78"/>
                    </a:lnTo>
                    <a:lnTo>
                      <a:pt x="360" y="72"/>
                    </a:lnTo>
                    <a:lnTo>
                      <a:pt x="366" y="66"/>
                    </a:lnTo>
                    <a:lnTo>
                      <a:pt x="378" y="66"/>
                    </a:lnTo>
                    <a:lnTo>
                      <a:pt x="390" y="66"/>
                    </a:lnTo>
                    <a:lnTo>
                      <a:pt x="402" y="60"/>
                    </a:lnTo>
                    <a:lnTo>
                      <a:pt x="414" y="60"/>
                    </a:lnTo>
                    <a:lnTo>
                      <a:pt x="420" y="60"/>
                    </a:lnTo>
                    <a:lnTo>
                      <a:pt x="408" y="60"/>
                    </a:lnTo>
                    <a:lnTo>
                      <a:pt x="396" y="60"/>
                    </a:lnTo>
                    <a:lnTo>
                      <a:pt x="366" y="60"/>
                    </a:lnTo>
                    <a:lnTo>
                      <a:pt x="336" y="60"/>
                    </a:lnTo>
                    <a:lnTo>
                      <a:pt x="312" y="60"/>
                    </a:lnTo>
                    <a:lnTo>
                      <a:pt x="282" y="54"/>
                    </a:lnTo>
                    <a:lnTo>
                      <a:pt x="258" y="54"/>
                    </a:lnTo>
                    <a:lnTo>
                      <a:pt x="234" y="54"/>
                    </a:lnTo>
                    <a:lnTo>
                      <a:pt x="204" y="48"/>
                    </a:lnTo>
                    <a:lnTo>
                      <a:pt x="180" y="48"/>
                    </a:lnTo>
                    <a:lnTo>
                      <a:pt x="156" y="42"/>
                    </a:lnTo>
                    <a:lnTo>
                      <a:pt x="126" y="36"/>
                    </a:lnTo>
                    <a:lnTo>
                      <a:pt x="102" y="30"/>
                    </a:lnTo>
                    <a:lnTo>
                      <a:pt x="78" y="24"/>
                    </a:lnTo>
                    <a:lnTo>
                      <a:pt x="54" y="18"/>
                    </a:lnTo>
                    <a:lnTo>
                      <a:pt x="30" y="12"/>
                    </a:lnTo>
                    <a:lnTo>
                      <a:pt x="0" y="0"/>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6" name="Freeform 12"/>
              <p:cNvSpPr>
                <a:spLocks/>
              </p:cNvSpPr>
              <p:nvPr/>
            </p:nvSpPr>
            <p:spPr bwMode="auto">
              <a:xfrm>
                <a:off x="2145" y="1191"/>
                <a:ext cx="840" cy="132"/>
              </a:xfrm>
              <a:custGeom>
                <a:avLst/>
                <a:gdLst>
                  <a:gd name="T0" fmla="*/ 840 w 840"/>
                  <a:gd name="T1" fmla="*/ 60 h 132"/>
                  <a:gd name="T2" fmla="*/ 822 w 840"/>
                  <a:gd name="T3" fmla="*/ 66 h 132"/>
                  <a:gd name="T4" fmla="*/ 798 w 840"/>
                  <a:gd name="T5" fmla="*/ 72 h 132"/>
                  <a:gd name="T6" fmla="*/ 768 w 840"/>
                  <a:gd name="T7" fmla="*/ 84 h 132"/>
                  <a:gd name="T8" fmla="*/ 732 w 840"/>
                  <a:gd name="T9" fmla="*/ 96 h 132"/>
                  <a:gd name="T10" fmla="*/ 696 w 840"/>
                  <a:gd name="T11" fmla="*/ 102 h 132"/>
                  <a:gd name="T12" fmla="*/ 666 w 840"/>
                  <a:gd name="T13" fmla="*/ 114 h 132"/>
                  <a:gd name="T14" fmla="*/ 636 w 840"/>
                  <a:gd name="T15" fmla="*/ 120 h 132"/>
                  <a:gd name="T16" fmla="*/ 600 w 840"/>
                  <a:gd name="T17" fmla="*/ 126 h 132"/>
                  <a:gd name="T18" fmla="*/ 570 w 840"/>
                  <a:gd name="T19" fmla="*/ 132 h 132"/>
                  <a:gd name="T20" fmla="*/ 540 w 840"/>
                  <a:gd name="T21" fmla="*/ 132 h 132"/>
                  <a:gd name="T22" fmla="*/ 504 w 840"/>
                  <a:gd name="T23" fmla="*/ 132 h 132"/>
                  <a:gd name="T24" fmla="*/ 474 w 840"/>
                  <a:gd name="T25" fmla="*/ 132 h 132"/>
                  <a:gd name="T26" fmla="*/ 438 w 840"/>
                  <a:gd name="T27" fmla="*/ 126 h 132"/>
                  <a:gd name="T28" fmla="*/ 408 w 840"/>
                  <a:gd name="T29" fmla="*/ 120 h 132"/>
                  <a:gd name="T30" fmla="*/ 372 w 840"/>
                  <a:gd name="T31" fmla="*/ 114 h 132"/>
                  <a:gd name="T32" fmla="*/ 336 w 840"/>
                  <a:gd name="T33" fmla="*/ 102 h 132"/>
                  <a:gd name="T34" fmla="*/ 300 w 840"/>
                  <a:gd name="T35" fmla="*/ 84 h 132"/>
                  <a:gd name="T36" fmla="*/ 294 w 840"/>
                  <a:gd name="T37" fmla="*/ 78 h 132"/>
                  <a:gd name="T38" fmla="*/ 282 w 840"/>
                  <a:gd name="T39" fmla="*/ 78 h 132"/>
                  <a:gd name="T40" fmla="*/ 258 w 840"/>
                  <a:gd name="T41" fmla="*/ 72 h 132"/>
                  <a:gd name="T42" fmla="*/ 228 w 840"/>
                  <a:gd name="T43" fmla="*/ 66 h 132"/>
                  <a:gd name="T44" fmla="*/ 204 w 840"/>
                  <a:gd name="T45" fmla="*/ 60 h 132"/>
                  <a:gd name="T46" fmla="*/ 174 w 840"/>
                  <a:gd name="T47" fmla="*/ 60 h 132"/>
                  <a:gd name="T48" fmla="*/ 150 w 840"/>
                  <a:gd name="T49" fmla="*/ 60 h 132"/>
                  <a:gd name="T50" fmla="*/ 120 w 840"/>
                  <a:gd name="T51" fmla="*/ 60 h 132"/>
                  <a:gd name="T52" fmla="*/ 96 w 840"/>
                  <a:gd name="T53" fmla="*/ 54 h 132"/>
                  <a:gd name="T54" fmla="*/ 72 w 840"/>
                  <a:gd name="T55" fmla="*/ 54 h 132"/>
                  <a:gd name="T56" fmla="*/ 48 w 840"/>
                  <a:gd name="T57" fmla="*/ 54 h 132"/>
                  <a:gd name="T58" fmla="*/ 30 w 840"/>
                  <a:gd name="T59" fmla="*/ 54 h 132"/>
                  <a:gd name="T60" fmla="*/ 18 w 840"/>
                  <a:gd name="T61" fmla="*/ 54 h 132"/>
                  <a:gd name="T62" fmla="*/ 6 w 840"/>
                  <a:gd name="T63" fmla="*/ 54 h 132"/>
                  <a:gd name="T64" fmla="*/ 0 w 840"/>
                  <a:gd name="T65" fmla="*/ 54 h 132"/>
                  <a:gd name="T66" fmla="*/ 6 w 840"/>
                  <a:gd name="T67" fmla="*/ 48 h 132"/>
                  <a:gd name="T68" fmla="*/ 30 w 840"/>
                  <a:gd name="T69" fmla="*/ 36 h 132"/>
                  <a:gd name="T70" fmla="*/ 54 w 840"/>
                  <a:gd name="T71" fmla="*/ 30 h 132"/>
                  <a:gd name="T72" fmla="*/ 108 w 840"/>
                  <a:gd name="T73" fmla="*/ 18 h 132"/>
                  <a:gd name="T74" fmla="*/ 162 w 840"/>
                  <a:gd name="T75" fmla="*/ 6 h 132"/>
                  <a:gd name="T76" fmla="*/ 210 w 840"/>
                  <a:gd name="T77" fmla="*/ 0 h 132"/>
                  <a:gd name="T78" fmla="*/ 258 w 840"/>
                  <a:gd name="T79" fmla="*/ 0 h 132"/>
                  <a:gd name="T80" fmla="*/ 306 w 840"/>
                  <a:gd name="T81" fmla="*/ 6 h 132"/>
                  <a:gd name="T82" fmla="*/ 360 w 840"/>
                  <a:gd name="T83" fmla="*/ 6 h 132"/>
                  <a:gd name="T84" fmla="*/ 408 w 840"/>
                  <a:gd name="T85" fmla="*/ 12 h 132"/>
                  <a:gd name="T86" fmla="*/ 456 w 840"/>
                  <a:gd name="T87" fmla="*/ 24 h 132"/>
                  <a:gd name="T88" fmla="*/ 510 w 840"/>
                  <a:gd name="T89" fmla="*/ 30 h 132"/>
                  <a:gd name="T90" fmla="*/ 558 w 840"/>
                  <a:gd name="T91" fmla="*/ 36 h 132"/>
                  <a:gd name="T92" fmla="*/ 612 w 840"/>
                  <a:gd name="T93" fmla="*/ 48 h 132"/>
                  <a:gd name="T94" fmla="*/ 660 w 840"/>
                  <a:gd name="T95" fmla="*/ 54 h 132"/>
                  <a:gd name="T96" fmla="*/ 768 w 840"/>
                  <a:gd name="T97" fmla="*/ 60 h 132"/>
                  <a:gd name="T98" fmla="*/ 822 w 840"/>
                  <a:gd name="T99" fmla="*/ 60 h 132"/>
                  <a:gd name="T100" fmla="*/ 840 w 840"/>
                  <a:gd name="T101" fmla="*/ 60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0"/>
                  <a:gd name="T154" fmla="*/ 0 h 132"/>
                  <a:gd name="T155" fmla="*/ 840 w 840"/>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0" h="132">
                    <a:moveTo>
                      <a:pt x="840" y="60"/>
                    </a:moveTo>
                    <a:lnTo>
                      <a:pt x="822" y="66"/>
                    </a:lnTo>
                    <a:lnTo>
                      <a:pt x="798" y="72"/>
                    </a:lnTo>
                    <a:lnTo>
                      <a:pt x="768" y="84"/>
                    </a:lnTo>
                    <a:lnTo>
                      <a:pt x="732" y="96"/>
                    </a:lnTo>
                    <a:lnTo>
                      <a:pt x="696" y="102"/>
                    </a:lnTo>
                    <a:lnTo>
                      <a:pt x="666" y="114"/>
                    </a:lnTo>
                    <a:lnTo>
                      <a:pt x="636" y="120"/>
                    </a:lnTo>
                    <a:lnTo>
                      <a:pt x="600" y="126"/>
                    </a:lnTo>
                    <a:lnTo>
                      <a:pt x="570" y="132"/>
                    </a:lnTo>
                    <a:lnTo>
                      <a:pt x="540" y="132"/>
                    </a:lnTo>
                    <a:lnTo>
                      <a:pt x="504" y="132"/>
                    </a:lnTo>
                    <a:lnTo>
                      <a:pt x="474" y="132"/>
                    </a:lnTo>
                    <a:lnTo>
                      <a:pt x="438" y="126"/>
                    </a:lnTo>
                    <a:lnTo>
                      <a:pt x="408" y="120"/>
                    </a:lnTo>
                    <a:lnTo>
                      <a:pt x="372" y="114"/>
                    </a:lnTo>
                    <a:lnTo>
                      <a:pt x="336" y="102"/>
                    </a:lnTo>
                    <a:lnTo>
                      <a:pt x="300" y="84"/>
                    </a:lnTo>
                    <a:lnTo>
                      <a:pt x="294" y="78"/>
                    </a:lnTo>
                    <a:lnTo>
                      <a:pt x="282" y="78"/>
                    </a:lnTo>
                    <a:lnTo>
                      <a:pt x="258" y="72"/>
                    </a:lnTo>
                    <a:lnTo>
                      <a:pt x="228" y="66"/>
                    </a:lnTo>
                    <a:lnTo>
                      <a:pt x="204" y="60"/>
                    </a:lnTo>
                    <a:lnTo>
                      <a:pt x="174" y="60"/>
                    </a:lnTo>
                    <a:lnTo>
                      <a:pt x="150" y="60"/>
                    </a:lnTo>
                    <a:lnTo>
                      <a:pt x="120" y="60"/>
                    </a:lnTo>
                    <a:lnTo>
                      <a:pt x="96" y="54"/>
                    </a:lnTo>
                    <a:lnTo>
                      <a:pt x="72" y="54"/>
                    </a:lnTo>
                    <a:lnTo>
                      <a:pt x="48" y="54"/>
                    </a:lnTo>
                    <a:lnTo>
                      <a:pt x="30" y="54"/>
                    </a:lnTo>
                    <a:lnTo>
                      <a:pt x="18" y="54"/>
                    </a:lnTo>
                    <a:lnTo>
                      <a:pt x="6" y="54"/>
                    </a:lnTo>
                    <a:lnTo>
                      <a:pt x="0" y="54"/>
                    </a:lnTo>
                    <a:lnTo>
                      <a:pt x="6" y="48"/>
                    </a:lnTo>
                    <a:lnTo>
                      <a:pt x="30" y="36"/>
                    </a:lnTo>
                    <a:lnTo>
                      <a:pt x="54" y="30"/>
                    </a:lnTo>
                    <a:lnTo>
                      <a:pt x="108" y="18"/>
                    </a:lnTo>
                    <a:lnTo>
                      <a:pt x="162" y="6"/>
                    </a:lnTo>
                    <a:lnTo>
                      <a:pt x="210" y="0"/>
                    </a:lnTo>
                    <a:lnTo>
                      <a:pt x="258" y="0"/>
                    </a:lnTo>
                    <a:lnTo>
                      <a:pt x="306" y="6"/>
                    </a:lnTo>
                    <a:lnTo>
                      <a:pt x="360" y="6"/>
                    </a:lnTo>
                    <a:lnTo>
                      <a:pt x="408" y="12"/>
                    </a:lnTo>
                    <a:lnTo>
                      <a:pt x="456" y="24"/>
                    </a:lnTo>
                    <a:lnTo>
                      <a:pt x="510" y="30"/>
                    </a:lnTo>
                    <a:lnTo>
                      <a:pt x="558" y="36"/>
                    </a:lnTo>
                    <a:lnTo>
                      <a:pt x="612" y="48"/>
                    </a:lnTo>
                    <a:lnTo>
                      <a:pt x="660" y="54"/>
                    </a:lnTo>
                    <a:lnTo>
                      <a:pt x="768" y="60"/>
                    </a:lnTo>
                    <a:lnTo>
                      <a:pt x="822" y="60"/>
                    </a:lnTo>
                    <a:lnTo>
                      <a:pt x="840" y="60"/>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7" name="Freeform 13"/>
              <p:cNvSpPr>
                <a:spLocks/>
              </p:cNvSpPr>
              <p:nvPr/>
            </p:nvSpPr>
            <p:spPr bwMode="auto">
              <a:xfrm>
                <a:off x="1281" y="1155"/>
                <a:ext cx="810" cy="114"/>
              </a:xfrm>
              <a:custGeom>
                <a:avLst/>
                <a:gdLst>
                  <a:gd name="T0" fmla="*/ 0 w 810"/>
                  <a:gd name="T1" fmla="*/ 0 h 114"/>
                  <a:gd name="T2" fmla="*/ 12 w 810"/>
                  <a:gd name="T3" fmla="*/ 24 h 114"/>
                  <a:gd name="T4" fmla="*/ 24 w 810"/>
                  <a:gd name="T5" fmla="*/ 42 h 114"/>
                  <a:gd name="T6" fmla="*/ 60 w 810"/>
                  <a:gd name="T7" fmla="*/ 72 h 114"/>
                  <a:gd name="T8" fmla="*/ 90 w 810"/>
                  <a:gd name="T9" fmla="*/ 90 h 114"/>
                  <a:gd name="T10" fmla="*/ 132 w 810"/>
                  <a:gd name="T11" fmla="*/ 102 h 114"/>
                  <a:gd name="T12" fmla="*/ 174 w 810"/>
                  <a:gd name="T13" fmla="*/ 108 h 114"/>
                  <a:gd name="T14" fmla="*/ 216 w 810"/>
                  <a:gd name="T15" fmla="*/ 114 h 114"/>
                  <a:gd name="T16" fmla="*/ 264 w 810"/>
                  <a:gd name="T17" fmla="*/ 108 h 114"/>
                  <a:gd name="T18" fmla="*/ 312 w 810"/>
                  <a:gd name="T19" fmla="*/ 108 h 114"/>
                  <a:gd name="T20" fmla="*/ 366 w 810"/>
                  <a:gd name="T21" fmla="*/ 96 h 114"/>
                  <a:gd name="T22" fmla="*/ 426 w 810"/>
                  <a:gd name="T23" fmla="*/ 90 h 114"/>
                  <a:gd name="T24" fmla="*/ 486 w 810"/>
                  <a:gd name="T25" fmla="*/ 78 h 114"/>
                  <a:gd name="T26" fmla="*/ 546 w 810"/>
                  <a:gd name="T27" fmla="*/ 66 h 114"/>
                  <a:gd name="T28" fmla="*/ 606 w 810"/>
                  <a:gd name="T29" fmla="*/ 60 h 114"/>
                  <a:gd name="T30" fmla="*/ 672 w 810"/>
                  <a:gd name="T31" fmla="*/ 54 h 114"/>
                  <a:gd name="T32" fmla="*/ 744 w 810"/>
                  <a:gd name="T33" fmla="*/ 54 h 114"/>
                  <a:gd name="T34" fmla="*/ 810 w 810"/>
                  <a:gd name="T35" fmla="*/ 54 h 114"/>
                  <a:gd name="T36" fmla="*/ 798 w 810"/>
                  <a:gd name="T37" fmla="*/ 54 h 114"/>
                  <a:gd name="T38" fmla="*/ 780 w 810"/>
                  <a:gd name="T39" fmla="*/ 48 h 114"/>
                  <a:gd name="T40" fmla="*/ 750 w 810"/>
                  <a:gd name="T41" fmla="*/ 42 h 114"/>
                  <a:gd name="T42" fmla="*/ 708 w 810"/>
                  <a:gd name="T43" fmla="*/ 36 h 114"/>
                  <a:gd name="T44" fmla="*/ 672 w 810"/>
                  <a:gd name="T45" fmla="*/ 36 h 114"/>
                  <a:gd name="T46" fmla="*/ 624 w 810"/>
                  <a:gd name="T47" fmla="*/ 36 h 114"/>
                  <a:gd name="T48" fmla="*/ 582 w 810"/>
                  <a:gd name="T49" fmla="*/ 30 h 114"/>
                  <a:gd name="T50" fmla="*/ 534 w 810"/>
                  <a:gd name="T51" fmla="*/ 36 h 114"/>
                  <a:gd name="T52" fmla="*/ 486 w 810"/>
                  <a:gd name="T53" fmla="*/ 36 h 114"/>
                  <a:gd name="T54" fmla="*/ 438 w 810"/>
                  <a:gd name="T55" fmla="*/ 36 h 114"/>
                  <a:gd name="T56" fmla="*/ 390 w 810"/>
                  <a:gd name="T57" fmla="*/ 36 h 114"/>
                  <a:gd name="T58" fmla="*/ 342 w 810"/>
                  <a:gd name="T59" fmla="*/ 42 h 114"/>
                  <a:gd name="T60" fmla="*/ 300 w 810"/>
                  <a:gd name="T61" fmla="*/ 42 h 114"/>
                  <a:gd name="T62" fmla="*/ 258 w 810"/>
                  <a:gd name="T63" fmla="*/ 42 h 114"/>
                  <a:gd name="T64" fmla="*/ 216 w 810"/>
                  <a:gd name="T65" fmla="*/ 42 h 114"/>
                  <a:gd name="T66" fmla="*/ 180 w 810"/>
                  <a:gd name="T67" fmla="*/ 42 h 114"/>
                  <a:gd name="T68" fmla="*/ 150 w 810"/>
                  <a:gd name="T69" fmla="*/ 42 h 114"/>
                  <a:gd name="T70" fmla="*/ 144 w 810"/>
                  <a:gd name="T71" fmla="*/ 42 h 114"/>
                  <a:gd name="T72" fmla="*/ 132 w 810"/>
                  <a:gd name="T73" fmla="*/ 36 h 114"/>
                  <a:gd name="T74" fmla="*/ 120 w 810"/>
                  <a:gd name="T75" fmla="*/ 36 h 114"/>
                  <a:gd name="T76" fmla="*/ 108 w 810"/>
                  <a:gd name="T77" fmla="*/ 36 h 114"/>
                  <a:gd name="T78" fmla="*/ 102 w 810"/>
                  <a:gd name="T79" fmla="*/ 36 h 114"/>
                  <a:gd name="T80" fmla="*/ 90 w 810"/>
                  <a:gd name="T81" fmla="*/ 36 h 114"/>
                  <a:gd name="T82" fmla="*/ 78 w 810"/>
                  <a:gd name="T83" fmla="*/ 30 h 114"/>
                  <a:gd name="T84" fmla="*/ 66 w 810"/>
                  <a:gd name="T85" fmla="*/ 30 h 114"/>
                  <a:gd name="T86" fmla="*/ 60 w 810"/>
                  <a:gd name="T87" fmla="*/ 30 h 114"/>
                  <a:gd name="T88" fmla="*/ 48 w 810"/>
                  <a:gd name="T89" fmla="*/ 24 h 114"/>
                  <a:gd name="T90" fmla="*/ 36 w 810"/>
                  <a:gd name="T91" fmla="*/ 24 h 114"/>
                  <a:gd name="T92" fmla="*/ 30 w 810"/>
                  <a:gd name="T93" fmla="*/ 18 h 114"/>
                  <a:gd name="T94" fmla="*/ 18 w 810"/>
                  <a:gd name="T95" fmla="*/ 18 h 114"/>
                  <a:gd name="T96" fmla="*/ 12 w 810"/>
                  <a:gd name="T97" fmla="*/ 12 h 114"/>
                  <a:gd name="T98" fmla="*/ 6 w 810"/>
                  <a:gd name="T99" fmla="*/ 6 h 114"/>
                  <a:gd name="T100" fmla="*/ 0 w 810"/>
                  <a:gd name="T101" fmla="*/ 0 h 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0"/>
                  <a:gd name="T154" fmla="*/ 0 h 114"/>
                  <a:gd name="T155" fmla="*/ 810 w 810"/>
                  <a:gd name="T156" fmla="*/ 114 h 1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0" h="114">
                    <a:moveTo>
                      <a:pt x="0" y="0"/>
                    </a:moveTo>
                    <a:lnTo>
                      <a:pt x="12" y="24"/>
                    </a:lnTo>
                    <a:lnTo>
                      <a:pt x="24" y="42"/>
                    </a:lnTo>
                    <a:lnTo>
                      <a:pt x="60" y="72"/>
                    </a:lnTo>
                    <a:lnTo>
                      <a:pt x="90" y="90"/>
                    </a:lnTo>
                    <a:lnTo>
                      <a:pt x="132" y="102"/>
                    </a:lnTo>
                    <a:lnTo>
                      <a:pt x="174" y="108"/>
                    </a:lnTo>
                    <a:lnTo>
                      <a:pt x="216" y="114"/>
                    </a:lnTo>
                    <a:lnTo>
                      <a:pt x="264" y="108"/>
                    </a:lnTo>
                    <a:lnTo>
                      <a:pt x="312" y="108"/>
                    </a:lnTo>
                    <a:lnTo>
                      <a:pt x="366" y="96"/>
                    </a:lnTo>
                    <a:lnTo>
                      <a:pt x="426" y="90"/>
                    </a:lnTo>
                    <a:lnTo>
                      <a:pt x="486" y="78"/>
                    </a:lnTo>
                    <a:lnTo>
                      <a:pt x="546" y="66"/>
                    </a:lnTo>
                    <a:lnTo>
                      <a:pt x="606" y="60"/>
                    </a:lnTo>
                    <a:lnTo>
                      <a:pt x="672" y="54"/>
                    </a:lnTo>
                    <a:lnTo>
                      <a:pt x="744" y="54"/>
                    </a:lnTo>
                    <a:lnTo>
                      <a:pt x="810" y="54"/>
                    </a:lnTo>
                    <a:lnTo>
                      <a:pt x="798" y="54"/>
                    </a:lnTo>
                    <a:lnTo>
                      <a:pt x="780" y="48"/>
                    </a:lnTo>
                    <a:lnTo>
                      <a:pt x="750" y="42"/>
                    </a:lnTo>
                    <a:lnTo>
                      <a:pt x="708" y="36"/>
                    </a:lnTo>
                    <a:lnTo>
                      <a:pt x="672" y="36"/>
                    </a:lnTo>
                    <a:lnTo>
                      <a:pt x="624" y="36"/>
                    </a:lnTo>
                    <a:lnTo>
                      <a:pt x="582" y="30"/>
                    </a:lnTo>
                    <a:lnTo>
                      <a:pt x="534" y="36"/>
                    </a:lnTo>
                    <a:lnTo>
                      <a:pt x="486" y="36"/>
                    </a:lnTo>
                    <a:lnTo>
                      <a:pt x="438" y="36"/>
                    </a:lnTo>
                    <a:lnTo>
                      <a:pt x="390" y="36"/>
                    </a:lnTo>
                    <a:lnTo>
                      <a:pt x="342" y="42"/>
                    </a:lnTo>
                    <a:lnTo>
                      <a:pt x="300" y="42"/>
                    </a:lnTo>
                    <a:lnTo>
                      <a:pt x="258" y="42"/>
                    </a:lnTo>
                    <a:lnTo>
                      <a:pt x="216" y="42"/>
                    </a:lnTo>
                    <a:lnTo>
                      <a:pt x="180" y="42"/>
                    </a:lnTo>
                    <a:lnTo>
                      <a:pt x="150" y="42"/>
                    </a:lnTo>
                    <a:lnTo>
                      <a:pt x="144" y="42"/>
                    </a:lnTo>
                    <a:lnTo>
                      <a:pt x="132" y="36"/>
                    </a:lnTo>
                    <a:lnTo>
                      <a:pt x="120" y="36"/>
                    </a:lnTo>
                    <a:lnTo>
                      <a:pt x="108" y="36"/>
                    </a:lnTo>
                    <a:lnTo>
                      <a:pt x="102" y="36"/>
                    </a:lnTo>
                    <a:lnTo>
                      <a:pt x="90" y="36"/>
                    </a:lnTo>
                    <a:lnTo>
                      <a:pt x="78" y="30"/>
                    </a:lnTo>
                    <a:lnTo>
                      <a:pt x="66" y="30"/>
                    </a:lnTo>
                    <a:lnTo>
                      <a:pt x="60" y="30"/>
                    </a:lnTo>
                    <a:lnTo>
                      <a:pt x="48" y="24"/>
                    </a:lnTo>
                    <a:lnTo>
                      <a:pt x="36" y="24"/>
                    </a:lnTo>
                    <a:lnTo>
                      <a:pt x="30" y="18"/>
                    </a:lnTo>
                    <a:lnTo>
                      <a:pt x="18" y="18"/>
                    </a:lnTo>
                    <a:lnTo>
                      <a:pt x="12" y="12"/>
                    </a:lnTo>
                    <a:lnTo>
                      <a:pt x="6" y="6"/>
                    </a:lnTo>
                    <a:lnTo>
                      <a:pt x="0" y="0"/>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8" name="Freeform 14"/>
              <p:cNvSpPr>
                <a:spLocks/>
              </p:cNvSpPr>
              <p:nvPr/>
            </p:nvSpPr>
            <p:spPr bwMode="auto">
              <a:xfrm>
                <a:off x="1215" y="1089"/>
                <a:ext cx="312" cy="66"/>
              </a:xfrm>
              <a:custGeom>
                <a:avLst/>
                <a:gdLst>
                  <a:gd name="T0" fmla="*/ 0 w 312"/>
                  <a:gd name="T1" fmla="*/ 0 h 66"/>
                  <a:gd name="T2" fmla="*/ 6 w 312"/>
                  <a:gd name="T3" fmla="*/ 6 h 66"/>
                  <a:gd name="T4" fmla="*/ 12 w 312"/>
                  <a:gd name="T5" fmla="*/ 12 h 66"/>
                  <a:gd name="T6" fmla="*/ 24 w 312"/>
                  <a:gd name="T7" fmla="*/ 18 h 66"/>
                  <a:gd name="T8" fmla="*/ 36 w 312"/>
                  <a:gd name="T9" fmla="*/ 18 h 66"/>
                  <a:gd name="T10" fmla="*/ 54 w 312"/>
                  <a:gd name="T11" fmla="*/ 24 h 66"/>
                  <a:gd name="T12" fmla="*/ 66 w 312"/>
                  <a:gd name="T13" fmla="*/ 24 h 66"/>
                  <a:gd name="T14" fmla="*/ 84 w 312"/>
                  <a:gd name="T15" fmla="*/ 24 h 66"/>
                  <a:gd name="T16" fmla="*/ 96 w 312"/>
                  <a:gd name="T17" fmla="*/ 24 h 66"/>
                  <a:gd name="T18" fmla="*/ 114 w 312"/>
                  <a:gd name="T19" fmla="*/ 24 h 66"/>
                  <a:gd name="T20" fmla="*/ 126 w 312"/>
                  <a:gd name="T21" fmla="*/ 18 h 66"/>
                  <a:gd name="T22" fmla="*/ 144 w 312"/>
                  <a:gd name="T23" fmla="*/ 18 h 66"/>
                  <a:gd name="T24" fmla="*/ 156 w 312"/>
                  <a:gd name="T25" fmla="*/ 18 h 66"/>
                  <a:gd name="T26" fmla="*/ 168 w 312"/>
                  <a:gd name="T27" fmla="*/ 12 h 66"/>
                  <a:gd name="T28" fmla="*/ 180 w 312"/>
                  <a:gd name="T29" fmla="*/ 12 h 66"/>
                  <a:gd name="T30" fmla="*/ 192 w 312"/>
                  <a:gd name="T31" fmla="*/ 12 h 66"/>
                  <a:gd name="T32" fmla="*/ 198 w 312"/>
                  <a:gd name="T33" fmla="*/ 12 h 66"/>
                  <a:gd name="T34" fmla="*/ 210 w 312"/>
                  <a:gd name="T35" fmla="*/ 12 h 66"/>
                  <a:gd name="T36" fmla="*/ 216 w 312"/>
                  <a:gd name="T37" fmla="*/ 12 h 66"/>
                  <a:gd name="T38" fmla="*/ 222 w 312"/>
                  <a:gd name="T39" fmla="*/ 12 h 66"/>
                  <a:gd name="T40" fmla="*/ 234 w 312"/>
                  <a:gd name="T41" fmla="*/ 12 h 66"/>
                  <a:gd name="T42" fmla="*/ 240 w 312"/>
                  <a:gd name="T43" fmla="*/ 18 h 66"/>
                  <a:gd name="T44" fmla="*/ 246 w 312"/>
                  <a:gd name="T45" fmla="*/ 18 h 66"/>
                  <a:gd name="T46" fmla="*/ 258 w 312"/>
                  <a:gd name="T47" fmla="*/ 18 h 66"/>
                  <a:gd name="T48" fmla="*/ 264 w 312"/>
                  <a:gd name="T49" fmla="*/ 24 h 66"/>
                  <a:gd name="T50" fmla="*/ 270 w 312"/>
                  <a:gd name="T51" fmla="*/ 24 h 66"/>
                  <a:gd name="T52" fmla="*/ 276 w 312"/>
                  <a:gd name="T53" fmla="*/ 30 h 66"/>
                  <a:gd name="T54" fmla="*/ 288 w 312"/>
                  <a:gd name="T55" fmla="*/ 36 h 66"/>
                  <a:gd name="T56" fmla="*/ 294 w 312"/>
                  <a:gd name="T57" fmla="*/ 36 h 66"/>
                  <a:gd name="T58" fmla="*/ 300 w 312"/>
                  <a:gd name="T59" fmla="*/ 48 h 66"/>
                  <a:gd name="T60" fmla="*/ 312 w 312"/>
                  <a:gd name="T61" fmla="*/ 60 h 66"/>
                  <a:gd name="T62" fmla="*/ 312 w 312"/>
                  <a:gd name="T63" fmla="*/ 66 h 66"/>
                  <a:gd name="T64" fmla="*/ 306 w 312"/>
                  <a:gd name="T65" fmla="*/ 60 h 66"/>
                  <a:gd name="T66" fmla="*/ 294 w 312"/>
                  <a:gd name="T67" fmla="*/ 54 h 66"/>
                  <a:gd name="T68" fmla="*/ 276 w 312"/>
                  <a:gd name="T69" fmla="*/ 48 h 66"/>
                  <a:gd name="T70" fmla="*/ 252 w 312"/>
                  <a:gd name="T71" fmla="*/ 42 h 66"/>
                  <a:gd name="T72" fmla="*/ 228 w 312"/>
                  <a:gd name="T73" fmla="*/ 36 h 66"/>
                  <a:gd name="T74" fmla="*/ 204 w 312"/>
                  <a:gd name="T75" fmla="*/ 36 h 66"/>
                  <a:gd name="T76" fmla="*/ 180 w 312"/>
                  <a:gd name="T77" fmla="*/ 36 h 66"/>
                  <a:gd name="T78" fmla="*/ 156 w 312"/>
                  <a:gd name="T79" fmla="*/ 36 h 66"/>
                  <a:gd name="T80" fmla="*/ 132 w 312"/>
                  <a:gd name="T81" fmla="*/ 36 h 66"/>
                  <a:gd name="T82" fmla="*/ 108 w 312"/>
                  <a:gd name="T83" fmla="*/ 36 h 66"/>
                  <a:gd name="T84" fmla="*/ 84 w 312"/>
                  <a:gd name="T85" fmla="*/ 36 h 66"/>
                  <a:gd name="T86" fmla="*/ 66 w 312"/>
                  <a:gd name="T87" fmla="*/ 36 h 66"/>
                  <a:gd name="T88" fmla="*/ 48 w 312"/>
                  <a:gd name="T89" fmla="*/ 36 h 66"/>
                  <a:gd name="T90" fmla="*/ 30 w 312"/>
                  <a:gd name="T91" fmla="*/ 30 h 66"/>
                  <a:gd name="T92" fmla="*/ 18 w 312"/>
                  <a:gd name="T93" fmla="*/ 24 h 66"/>
                  <a:gd name="T94" fmla="*/ 6 w 312"/>
                  <a:gd name="T95" fmla="*/ 12 h 66"/>
                  <a:gd name="T96" fmla="*/ 0 w 312"/>
                  <a:gd name="T97" fmla="*/ 0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2"/>
                  <a:gd name="T148" fmla="*/ 0 h 66"/>
                  <a:gd name="T149" fmla="*/ 312 w 312"/>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2" h="66">
                    <a:moveTo>
                      <a:pt x="0" y="0"/>
                    </a:moveTo>
                    <a:lnTo>
                      <a:pt x="6" y="6"/>
                    </a:lnTo>
                    <a:lnTo>
                      <a:pt x="12" y="12"/>
                    </a:lnTo>
                    <a:lnTo>
                      <a:pt x="24" y="18"/>
                    </a:lnTo>
                    <a:lnTo>
                      <a:pt x="36" y="18"/>
                    </a:lnTo>
                    <a:lnTo>
                      <a:pt x="54" y="24"/>
                    </a:lnTo>
                    <a:lnTo>
                      <a:pt x="66" y="24"/>
                    </a:lnTo>
                    <a:lnTo>
                      <a:pt x="84" y="24"/>
                    </a:lnTo>
                    <a:lnTo>
                      <a:pt x="96" y="24"/>
                    </a:lnTo>
                    <a:lnTo>
                      <a:pt x="114" y="24"/>
                    </a:lnTo>
                    <a:lnTo>
                      <a:pt x="126" y="18"/>
                    </a:lnTo>
                    <a:lnTo>
                      <a:pt x="144" y="18"/>
                    </a:lnTo>
                    <a:lnTo>
                      <a:pt x="156" y="18"/>
                    </a:lnTo>
                    <a:lnTo>
                      <a:pt x="168" y="12"/>
                    </a:lnTo>
                    <a:lnTo>
                      <a:pt x="180" y="12"/>
                    </a:lnTo>
                    <a:lnTo>
                      <a:pt x="192" y="12"/>
                    </a:lnTo>
                    <a:lnTo>
                      <a:pt x="198" y="12"/>
                    </a:lnTo>
                    <a:lnTo>
                      <a:pt x="210" y="12"/>
                    </a:lnTo>
                    <a:lnTo>
                      <a:pt x="216" y="12"/>
                    </a:lnTo>
                    <a:lnTo>
                      <a:pt x="222" y="12"/>
                    </a:lnTo>
                    <a:lnTo>
                      <a:pt x="234" y="12"/>
                    </a:lnTo>
                    <a:lnTo>
                      <a:pt x="240" y="18"/>
                    </a:lnTo>
                    <a:lnTo>
                      <a:pt x="246" y="18"/>
                    </a:lnTo>
                    <a:lnTo>
                      <a:pt x="258" y="18"/>
                    </a:lnTo>
                    <a:lnTo>
                      <a:pt x="264" y="24"/>
                    </a:lnTo>
                    <a:lnTo>
                      <a:pt x="270" y="24"/>
                    </a:lnTo>
                    <a:lnTo>
                      <a:pt x="276" y="30"/>
                    </a:lnTo>
                    <a:lnTo>
                      <a:pt x="288" y="36"/>
                    </a:lnTo>
                    <a:lnTo>
                      <a:pt x="294" y="36"/>
                    </a:lnTo>
                    <a:lnTo>
                      <a:pt x="300" y="48"/>
                    </a:lnTo>
                    <a:lnTo>
                      <a:pt x="312" y="60"/>
                    </a:lnTo>
                    <a:lnTo>
                      <a:pt x="312" y="66"/>
                    </a:lnTo>
                    <a:lnTo>
                      <a:pt x="306" y="60"/>
                    </a:lnTo>
                    <a:lnTo>
                      <a:pt x="294" y="54"/>
                    </a:lnTo>
                    <a:lnTo>
                      <a:pt x="276" y="48"/>
                    </a:lnTo>
                    <a:lnTo>
                      <a:pt x="252" y="42"/>
                    </a:lnTo>
                    <a:lnTo>
                      <a:pt x="228" y="36"/>
                    </a:lnTo>
                    <a:lnTo>
                      <a:pt x="204" y="36"/>
                    </a:lnTo>
                    <a:lnTo>
                      <a:pt x="180" y="36"/>
                    </a:lnTo>
                    <a:lnTo>
                      <a:pt x="156" y="36"/>
                    </a:lnTo>
                    <a:lnTo>
                      <a:pt x="132" y="36"/>
                    </a:lnTo>
                    <a:lnTo>
                      <a:pt x="108" y="36"/>
                    </a:lnTo>
                    <a:lnTo>
                      <a:pt x="84" y="36"/>
                    </a:lnTo>
                    <a:lnTo>
                      <a:pt x="66" y="36"/>
                    </a:lnTo>
                    <a:lnTo>
                      <a:pt x="48" y="36"/>
                    </a:lnTo>
                    <a:lnTo>
                      <a:pt x="30" y="30"/>
                    </a:lnTo>
                    <a:lnTo>
                      <a:pt x="18" y="24"/>
                    </a:lnTo>
                    <a:lnTo>
                      <a:pt x="6" y="12"/>
                    </a:lnTo>
                    <a:lnTo>
                      <a:pt x="0" y="0"/>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79" name="Freeform 15"/>
              <p:cNvSpPr>
                <a:spLocks/>
              </p:cNvSpPr>
              <p:nvPr/>
            </p:nvSpPr>
            <p:spPr bwMode="auto">
              <a:xfrm>
                <a:off x="1209" y="1581"/>
                <a:ext cx="1818" cy="402"/>
              </a:xfrm>
              <a:custGeom>
                <a:avLst/>
                <a:gdLst>
                  <a:gd name="T0" fmla="*/ 1812 w 1818"/>
                  <a:gd name="T1" fmla="*/ 348 h 402"/>
                  <a:gd name="T2" fmla="*/ 1770 w 1818"/>
                  <a:gd name="T3" fmla="*/ 282 h 402"/>
                  <a:gd name="T4" fmla="*/ 1716 w 1818"/>
                  <a:gd name="T5" fmla="*/ 234 h 402"/>
                  <a:gd name="T6" fmla="*/ 1668 w 1818"/>
                  <a:gd name="T7" fmla="*/ 210 h 402"/>
                  <a:gd name="T8" fmla="*/ 1596 w 1818"/>
                  <a:gd name="T9" fmla="*/ 198 h 402"/>
                  <a:gd name="T10" fmla="*/ 1554 w 1818"/>
                  <a:gd name="T11" fmla="*/ 192 h 402"/>
                  <a:gd name="T12" fmla="*/ 1506 w 1818"/>
                  <a:gd name="T13" fmla="*/ 192 h 402"/>
                  <a:gd name="T14" fmla="*/ 1362 w 1818"/>
                  <a:gd name="T15" fmla="*/ 144 h 402"/>
                  <a:gd name="T16" fmla="*/ 1236 w 1818"/>
                  <a:gd name="T17" fmla="*/ 132 h 402"/>
                  <a:gd name="T18" fmla="*/ 1110 w 1818"/>
                  <a:gd name="T19" fmla="*/ 126 h 402"/>
                  <a:gd name="T20" fmla="*/ 978 w 1818"/>
                  <a:gd name="T21" fmla="*/ 126 h 402"/>
                  <a:gd name="T22" fmla="*/ 846 w 1818"/>
                  <a:gd name="T23" fmla="*/ 114 h 402"/>
                  <a:gd name="T24" fmla="*/ 726 w 1818"/>
                  <a:gd name="T25" fmla="*/ 90 h 402"/>
                  <a:gd name="T26" fmla="*/ 600 w 1818"/>
                  <a:gd name="T27" fmla="*/ 60 h 402"/>
                  <a:gd name="T28" fmla="*/ 462 w 1818"/>
                  <a:gd name="T29" fmla="*/ 24 h 402"/>
                  <a:gd name="T30" fmla="*/ 312 w 1818"/>
                  <a:gd name="T31" fmla="*/ 6 h 402"/>
                  <a:gd name="T32" fmla="*/ 174 w 1818"/>
                  <a:gd name="T33" fmla="*/ 0 h 402"/>
                  <a:gd name="T34" fmla="*/ 66 w 1818"/>
                  <a:gd name="T35" fmla="*/ 18 h 402"/>
                  <a:gd name="T36" fmla="*/ 12 w 1818"/>
                  <a:gd name="T37" fmla="*/ 54 h 402"/>
                  <a:gd name="T38" fmla="*/ 0 w 1818"/>
                  <a:gd name="T39" fmla="*/ 120 h 402"/>
                  <a:gd name="T40" fmla="*/ 30 w 1818"/>
                  <a:gd name="T41" fmla="*/ 174 h 402"/>
                  <a:gd name="T42" fmla="*/ 42 w 1818"/>
                  <a:gd name="T43" fmla="*/ 126 h 402"/>
                  <a:gd name="T44" fmla="*/ 108 w 1818"/>
                  <a:gd name="T45" fmla="*/ 78 h 402"/>
                  <a:gd name="T46" fmla="*/ 216 w 1818"/>
                  <a:gd name="T47" fmla="*/ 72 h 402"/>
                  <a:gd name="T48" fmla="*/ 324 w 1818"/>
                  <a:gd name="T49" fmla="*/ 96 h 402"/>
                  <a:gd name="T50" fmla="*/ 426 w 1818"/>
                  <a:gd name="T51" fmla="*/ 138 h 402"/>
                  <a:gd name="T52" fmla="*/ 534 w 1818"/>
                  <a:gd name="T53" fmla="*/ 162 h 402"/>
                  <a:gd name="T54" fmla="*/ 636 w 1818"/>
                  <a:gd name="T55" fmla="*/ 162 h 402"/>
                  <a:gd name="T56" fmla="*/ 690 w 1818"/>
                  <a:gd name="T57" fmla="*/ 144 h 402"/>
                  <a:gd name="T58" fmla="*/ 750 w 1818"/>
                  <a:gd name="T59" fmla="*/ 132 h 402"/>
                  <a:gd name="T60" fmla="*/ 810 w 1818"/>
                  <a:gd name="T61" fmla="*/ 150 h 402"/>
                  <a:gd name="T62" fmla="*/ 852 w 1818"/>
                  <a:gd name="T63" fmla="*/ 204 h 402"/>
                  <a:gd name="T64" fmla="*/ 930 w 1818"/>
                  <a:gd name="T65" fmla="*/ 228 h 402"/>
                  <a:gd name="T66" fmla="*/ 1020 w 1818"/>
                  <a:gd name="T67" fmla="*/ 234 h 402"/>
                  <a:gd name="T68" fmla="*/ 1116 w 1818"/>
                  <a:gd name="T69" fmla="*/ 234 h 402"/>
                  <a:gd name="T70" fmla="*/ 1212 w 1818"/>
                  <a:gd name="T71" fmla="*/ 240 h 402"/>
                  <a:gd name="T72" fmla="*/ 1302 w 1818"/>
                  <a:gd name="T73" fmla="*/ 252 h 402"/>
                  <a:gd name="T74" fmla="*/ 1380 w 1818"/>
                  <a:gd name="T75" fmla="*/ 276 h 402"/>
                  <a:gd name="T76" fmla="*/ 1458 w 1818"/>
                  <a:gd name="T77" fmla="*/ 282 h 402"/>
                  <a:gd name="T78" fmla="*/ 1560 w 1818"/>
                  <a:gd name="T79" fmla="*/ 288 h 402"/>
                  <a:gd name="T80" fmla="*/ 1662 w 1818"/>
                  <a:gd name="T81" fmla="*/ 306 h 402"/>
                  <a:gd name="T82" fmla="*/ 1740 w 1818"/>
                  <a:gd name="T83" fmla="*/ 342 h 402"/>
                  <a:gd name="T84" fmla="*/ 1770 w 1818"/>
                  <a:gd name="T85" fmla="*/ 402 h 402"/>
                  <a:gd name="T86" fmla="*/ 1812 w 1818"/>
                  <a:gd name="T87" fmla="*/ 390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8"/>
                  <a:gd name="T133" fmla="*/ 0 h 402"/>
                  <a:gd name="T134" fmla="*/ 1818 w 1818"/>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8" h="402">
                    <a:moveTo>
                      <a:pt x="1818" y="384"/>
                    </a:moveTo>
                    <a:lnTo>
                      <a:pt x="1818" y="366"/>
                    </a:lnTo>
                    <a:lnTo>
                      <a:pt x="1812" y="348"/>
                    </a:lnTo>
                    <a:lnTo>
                      <a:pt x="1800" y="324"/>
                    </a:lnTo>
                    <a:lnTo>
                      <a:pt x="1788" y="300"/>
                    </a:lnTo>
                    <a:lnTo>
                      <a:pt x="1770" y="282"/>
                    </a:lnTo>
                    <a:lnTo>
                      <a:pt x="1752" y="264"/>
                    </a:lnTo>
                    <a:lnTo>
                      <a:pt x="1734" y="252"/>
                    </a:lnTo>
                    <a:lnTo>
                      <a:pt x="1716" y="234"/>
                    </a:lnTo>
                    <a:lnTo>
                      <a:pt x="1692" y="222"/>
                    </a:lnTo>
                    <a:lnTo>
                      <a:pt x="1680" y="216"/>
                    </a:lnTo>
                    <a:lnTo>
                      <a:pt x="1668" y="210"/>
                    </a:lnTo>
                    <a:lnTo>
                      <a:pt x="1650" y="210"/>
                    </a:lnTo>
                    <a:lnTo>
                      <a:pt x="1638" y="204"/>
                    </a:lnTo>
                    <a:lnTo>
                      <a:pt x="1596" y="198"/>
                    </a:lnTo>
                    <a:lnTo>
                      <a:pt x="1584" y="192"/>
                    </a:lnTo>
                    <a:lnTo>
                      <a:pt x="1566" y="192"/>
                    </a:lnTo>
                    <a:lnTo>
                      <a:pt x="1554" y="192"/>
                    </a:lnTo>
                    <a:lnTo>
                      <a:pt x="1536" y="192"/>
                    </a:lnTo>
                    <a:lnTo>
                      <a:pt x="1524" y="192"/>
                    </a:lnTo>
                    <a:lnTo>
                      <a:pt x="1506" y="192"/>
                    </a:lnTo>
                    <a:lnTo>
                      <a:pt x="1446" y="174"/>
                    </a:lnTo>
                    <a:lnTo>
                      <a:pt x="1404" y="156"/>
                    </a:lnTo>
                    <a:lnTo>
                      <a:pt x="1362" y="144"/>
                    </a:lnTo>
                    <a:lnTo>
                      <a:pt x="1320" y="138"/>
                    </a:lnTo>
                    <a:lnTo>
                      <a:pt x="1278" y="132"/>
                    </a:lnTo>
                    <a:lnTo>
                      <a:pt x="1236" y="132"/>
                    </a:lnTo>
                    <a:lnTo>
                      <a:pt x="1194" y="126"/>
                    </a:lnTo>
                    <a:lnTo>
                      <a:pt x="1152" y="126"/>
                    </a:lnTo>
                    <a:lnTo>
                      <a:pt x="1110" y="126"/>
                    </a:lnTo>
                    <a:lnTo>
                      <a:pt x="1062" y="126"/>
                    </a:lnTo>
                    <a:lnTo>
                      <a:pt x="1020" y="126"/>
                    </a:lnTo>
                    <a:lnTo>
                      <a:pt x="978" y="126"/>
                    </a:lnTo>
                    <a:lnTo>
                      <a:pt x="936" y="120"/>
                    </a:lnTo>
                    <a:lnTo>
                      <a:pt x="888" y="120"/>
                    </a:lnTo>
                    <a:lnTo>
                      <a:pt x="846" y="114"/>
                    </a:lnTo>
                    <a:lnTo>
                      <a:pt x="804" y="108"/>
                    </a:lnTo>
                    <a:lnTo>
                      <a:pt x="762" y="102"/>
                    </a:lnTo>
                    <a:lnTo>
                      <a:pt x="726" y="90"/>
                    </a:lnTo>
                    <a:lnTo>
                      <a:pt x="684" y="78"/>
                    </a:lnTo>
                    <a:lnTo>
                      <a:pt x="642" y="72"/>
                    </a:lnTo>
                    <a:lnTo>
                      <a:pt x="600" y="60"/>
                    </a:lnTo>
                    <a:lnTo>
                      <a:pt x="552" y="48"/>
                    </a:lnTo>
                    <a:lnTo>
                      <a:pt x="510" y="36"/>
                    </a:lnTo>
                    <a:lnTo>
                      <a:pt x="462" y="24"/>
                    </a:lnTo>
                    <a:lnTo>
                      <a:pt x="408" y="18"/>
                    </a:lnTo>
                    <a:lnTo>
                      <a:pt x="360" y="12"/>
                    </a:lnTo>
                    <a:lnTo>
                      <a:pt x="312" y="6"/>
                    </a:lnTo>
                    <a:lnTo>
                      <a:pt x="264" y="0"/>
                    </a:lnTo>
                    <a:lnTo>
                      <a:pt x="216" y="0"/>
                    </a:lnTo>
                    <a:lnTo>
                      <a:pt x="174" y="0"/>
                    </a:lnTo>
                    <a:lnTo>
                      <a:pt x="126" y="6"/>
                    </a:lnTo>
                    <a:lnTo>
                      <a:pt x="84" y="12"/>
                    </a:lnTo>
                    <a:lnTo>
                      <a:pt x="66" y="18"/>
                    </a:lnTo>
                    <a:lnTo>
                      <a:pt x="48" y="24"/>
                    </a:lnTo>
                    <a:lnTo>
                      <a:pt x="24" y="42"/>
                    </a:lnTo>
                    <a:lnTo>
                      <a:pt x="12" y="54"/>
                    </a:lnTo>
                    <a:lnTo>
                      <a:pt x="6" y="78"/>
                    </a:lnTo>
                    <a:lnTo>
                      <a:pt x="0" y="96"/>
                    </a:lnTo>
                    <a:lnTo>
                      <a:pt x="0" y="120"/>
                    </a:lnTo>
                    <a:lnTo>
                      <a:pt x="6" y="138"/>
                    </a:lnTo>
                    <a:lnTo>
                      <a:pt x="18" y="156"/>
                    </a:lnTo>
                    <a:lnTo>
                      <a:pt x="30" y="174"/>
                    </a:lnTo>
                    <a:lnTo>
                      <a:pt x="30" y="150"/>
                    </a:lnTo>
                    <a:lnTo>
                      <a:pt x="36" y="138"/>
                    </a:lnTo>
                    <a:lnTo>
                      <a:pt x="42" y="126"/>
                    </a:lnTo>
                    <a:lnTo>
                      <a:pt x="48" y="114"/>
                    </a:lnTo>
                    <a:lnTo>
                      <a:pt x="66" y="96"/>
                    </a:lnTo>
                    <a:lnTo>
                      <a:pt x="108" y="78"/>
                    </a:lnTo>
                    <a:lnTo>
                      <a:pt x="144" y="72"/>
                    </a:lnTo>
                    <a:lnTo>
                      <a:pt x="180" y="66"/>
                    </a:lnTo>
                    <a:lnTo>
                      <a:pt x="216" y="72"/>
                    </a:lnTo>
                    <a:lnTo>
                      <a:pt x="252" y="78"/>
                    </a:lnTo>
                    <a:lnTo>
                      <a:pt x="288" y="84"/>
                    </a:lnTo>
                    <a:lnTo>
                      <a:pt x="324" y="96"/>
                    </a:lnTo>
                    <a:lnTo>
                      <a:pt x="360" y="108"/>
                    </a:lnTo>
                    <a:lnTo>
                      <a:pt x="396" y="120"/>
                    </a:lnTo>
                    <a:lnTo>
                      <a:pt x="426" y="138"/>
                    </a:lnTo>
                    <a:lnTo>
                      <a:pt x="462" y="150"/>
                    </a:lnTo>
                    <a:lnTo>
                      <a:pt x="498" y="156"/>
                    </a:lnTo>
                    <a:lnTo>
                      <a:pt x="534" y="162"/>
                    </a:lnTo>
                    <a:lnTo>
                      <a:pt x="564" y="168"/>
                    </a:lnTo>
                    <a:lnTo>
                      <a:pt x="600" y="168"/>
                    </a:lnTo>
                    <a:lnTo>
                      <a:pt x="636" y="162"/>
                    </a:lnTo>
                    <a:lnTo>
                      <a:pt x="654" y="156"/>
                    </a:lnTo>
                    <a:lnTo>
                      <a:pt x="672" y="150"/>
                    </a:lnTo>
                    <a:lnTo>
                      <a:pt x="690" y="144"/>
                    </a:lnTo>
                    <a:lnTo>
                      <a:pt x="708" y="138"/>
                    </a:lnTo>
                    <a:lnTo>
                      <a:pt x="732" y="132"/>
                    </a:lnTo>
                    <a:lnTo>
                      <a:pt x="750" y="132"/>
                    </a:lnTo>
                    <a:lnTo>
                      <a:pt x="768" y="132"/>
                    </a:lnTo>
                    <a:lnTo>
                      <a:pt x="792" y="132"/>
                    </a:lnTo>
                    <a:lnTo>
                      <a:pt x="810" y="150"/>
                    </a:lnTo>
                    <a:lnTo>
                      <a:pt x="822" y="162"/>
                    </a:lnTo>
                    <a:lnTo>
                      <a:pt x="828" y="174"/>
                    </a:lnTo>
                    <a:lnTo>
                      <a:pt x="852" y="204"/>
                    </a:lnTo>
                    <a:lnTo>
                      <a:pt x="870" y="216"/>
                    </a:lnTo>
                    <a:lnTo>
                      <a:pt x="900" y="222"/>
                    </a:lnTo>
                    <a:lnTo>
                      <a:pt x="930" y="228"/>
                    </a:lnTo>
                    <a:lnTo>
                      <a:pt x="960" y="234"/>
                    </a:lnTo>
                    <a:lnTo>
                      <a:pt x="990" y="234"/>
                    </a:lnTo>
                    <a:lnTo>
                      <a:pt x="1020" y="234"/>
                    </a:lnTo>
                    <a:lnTo>
                      <a:pt x="1050" y="234"/>
                    </a:lnTo>
                    <a:lnTo>
                      <a:pt x="1086" y="234"/>
                    </a:lnTo>
                    <a:lnTo>
                      <a:pt x="1116" y="234"/>
                    </a:lnTo>
                    <a:lnTo>
                      <a:pt x="1146" y="234"/>
                    </a:lnTo>
                    <a:lnTo>
                      <a:pt x="1182" y="240"/>
                    </a:lnTo>
                    <a:lnTo>
                      <a:pt x="1212" y="240"/>
                    </a:lnTo>
                    <a:lnTo>
                      <a:pt x="1242" y="240"/>
                    </a:lnTo>
                    <a:lnTo>
                      <a:pt x="1272" y="246"/>
                    </a:lnTo>
                    <a:lnTo>
                      <a:pt x="1302" y="252"/>
                    </a:lnTo>
                    <a:lnTo>
                      <a:pt x="1332" y="258"/>
                    </a:lnTo>
                    <a:lnTo>
                      <a:pt x="1362" y="270"/>
                    </a:lnTo>
                    <a:lnTo>
                      <a:pt x="1380" y="276"/>
                    </a:lnTo>
                    <a:lnTo>
                      <a:pt x="1404" y="276"/>
                    </a:lnTo>
                    <a:lnTo>
                      <a:pt x="1428" y="282"/>
                    </a:lnTo>
                    <a:lnTo>
                      <a:pt x="1458" y="282"/>
                    </a:lnTo>
                    <a:lnTo>
                      <a:pt x="1494" y="282"/>
                    </a:lnTo>
                    <a:lnTo>
                      <a:pt x="1530" y="288"/>
                    </a:lnTo>
                    <a:lnTo>
                      <a:pt x="1560" y="288"/>
                    </a:lnTo>
                    <a:lnTo>
                      <a:pt x="1596" y="294"/>
                    </a:lnTo>
                    <a:lnTo>
                      <a:pt x="1632" y="300"/>
                    </a:lnTo>
                    <a:lnTo>
                      <a:pt x="1662" y="306"/>
                    </a:lnTo>
                    <a:lnTo>
                      <a:pt x="1692" y="318"/>
                    </a:lnTo>
                    <a:lnTo>
                      <a:pt x="1716" y="324"/>
                    </a:lnTo>
                    <a:lnTo>
                      <a:pt x="1740" y="342"/>
                    </a:lnTo>
                    <a:lnTo>
                      <a:pt x="1758" y="360"/>
                    </a:lnTo>
                    <a:lnTo>
                      <a:pt x="1770" y="378"/>
                    </a:lnTo>
                    <a:lnTo>
                      <a:pt x="1770" y="402"/>
                    </a:lnTo>
                    <a:lnTo>
                      <a:pt x="1782" y="396"/>
                    </a:lnTo>
                    <a:lnTo>
                      <a:pt x="1800" y="390"/>
                    </a:lnTo>
                    <a:lnTo>
                      <a:pt x="1812" y="390"/>
                    </a:lnTo>
                    <a:lnTo>
                      <a:pt x="1818" y="384"/>
                    </a:lnTo>
                    <a:close/>
                  </a:path>
                </a:pathLst>
              </a:custGeom>
              <a:solidFill>
                <a:srgbClr val="FFFFFF">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80" name="Freeform 16"/>
              <p:cNvSpPr>
                <a:spLocks/>
              </p:cNvSpPr>
              <p:nvPr/>
            </p:nvSpPr>
            <p:spPr bwMode="auto">
              <a:xfrm>
                <a:off x="1455" y="1707"/>
                <a:ext cx="1020" cy="144"/>
              </a:xfrm>
              <a:custGeom>
                <a:avLst/>
                <a:gdLst>
                  <a:gd name="T0" fmla="*/ 1002 w 1020"/>
                  <a:gd name="T1" fmla="*/ 114 h 144"/>
                  <a:gd name="T2" fmla="*/ 960 w 1020"/>
                  <a:gd name="T3" fmla="*/ 126 h 144"/>
                  <a:gd name="T4" fmla="*/ 912 w 1020"/>
                  <a:gd name="T5" fmla="*/ 132 h 144"/>
                  <a:gd name="T6" fmla="*/ 858 w 1020"/>
                  <a:gd name="T7" fmla="*/ 138 h 144"/>
                  <a:gd name="T8" fmla="*/ 798 w 1020"/>
                  <a:gd name="T9" fmla="*/ 138 h 144"/>
                  <a:gd name="T10" fmla="*/ 738 w 1020"/>
                  <a:gd name="T11" fmla="*/ 138 h 144"/>
                  <a:gd name="T12" fmla="*/ 678 w 1020"/>
                  <a:gd name="T13" fmla="*/ 138 h 144"/>
                  <a:gd name="T14" fmla="*/ 612 w 1020"/>
                  <a:gd name="T15" fmla="*/ 132 h 144"/>
                  <a:gd name="T16" fmla="*/ 546 w 1020"/>
                  <a:gd name="T17" fmla="*/ 132 h 144"/>
                  <a:gd name="T18" fmla="*/ 480 w 1020"/>
                  <a:gd name="T19" fmla="*/ 126 h 144"/>
                  <a:gd name="T20" fmla="*/ 414 w 1020"/>
                  <a:gd name="T21" fmla="*/ 126 h 144"/>
                  <a:gd name="T22" fmla="*/ 354 w 1020"/>
                  <a:gd name="T23" fmla="*/ 120 h 144"/>
                  <a:gd name="T24" fmla="*/ 294 w 1020"/>
                  <a:gd name="T25" fmla="*/ 120 h 144"/>
                  <a:gd name="T26" fmla="*/ 240 w 1020"/>
                  <a:gd name="T27" fmla="*/ 120 h 144"/>
                  <a:gd name="T28" fmla="*/ 198 w 1020"/>
                  <a:gd name="T29" fmla="*/ 120 h 144"/>
                  <a:gd name="T30" fmla="*/ 156 w 1020"/>
                  <a:gd name="T31" fmla="*/ 120 h 144"/>
                  <a:gd name="T32" fmla="*/ 120 w 1020"/>
                  <a:gd name="T33" fmla="*/ 126 h 144"/>
                  <a:gd name="T34" fmla="*/ 84 w 1020"/>
                  <a:gd name="T35" fmla="*/ 132 h 144"/>
                  <a:gd name="T36" fmla="*/ 48 w 1020"/>
                  <a:gd name="T37" fmla="*/ 138 h 144"/>
                  <a:gd name="T38" fmla="*/ 12 w 1020"/>
                  <a:gd name="T39" fmla="*/ 144 h 144"/>
                  <a:gd name="T40" fmla="*/ 6 w 1020"/>
                  <a:gd name="T41" fmla="*/ 132 h 144"/>
                  <a:gd name="T42" fmla="*/ 24 w 1020"/>
                  <a:gd name="T43" fmla="*/ 108 h 144"/>
                  <a:gd name="T44" fmla="*/ 48 w 1020"/>
                  <a:gd name="T45" fmla="*/ 90 h 144"/>
                  <a:gd name="T46" fmla="*/ 78 w 1020"/>
                  <a:gd name="T47" fmla="*/ 66 h 144"/>
                  <a:gd name="T48" fmla="*/ 114 w 1020"/>
                  <a:gd name="T49" fmla="*/ 48 h 144"/>
                  <a:gd name="T50" fmla="*/ 144 w 1020"/>
                  <a:gd name="T51" fmla="*/ 30 h 144"/>
                  <a:gd name="T52" fmla="*/ 174 w 1020"/>
                  <a:gd name="T53" fmla="*/ 18 h 144"/>
                  <a:gd name="T54" fmla="*/ 204 w 1020"/>
                  <a:gd name="T55" fmla="*/ 6 h 144"/>
                  <a:gd name="T56" fmla="*/ 234 w 1020"/>
                  <a:gd name="T57" fmla="*/ 0 h 144"/>
                  <a:gd name="T58" fmla="*/ 276 w 1020"/>
                  <a:gd name="T59" fmla="*/ 0 h 144"/>
                  <a:gd name="T60" fmla="*/ 318 w 1020"/>
                  <a:gd name="T61" fmla="*/ 0 h 144"/>
                  <a:gd name="T62" fmla="*/ 360 w 1020"/>
                  <a:gd name="T63" fmla="*/ 6 h 144"/>
                  <a:gd name="T64" fmla="*/ 408 w 1020"/>
                  <a:gd name="T65" fmla="*/ 12 h 144"/>
                  <a:gd name="T66" fmla="*/ 462 w 1020"/>
                  <a:gd name="T67" fmla="*/ 24 h 144"/>
                  <a:gd name="T68" fmla="*/ 510 w 1020"/>
                  <a:gd name="T69" fmla="*/ 36 h 144"/>
                  <a:gd name="T70" fmla="*/ 564 w 1020"/>
                  <a:gd name="T71" fmla="*/ 48 h 144"/>
                  <a:gd name="T72" fmla="*/ 618 w 1020"/>
                  <a:gd name="T73" fmla="*/ 60 h 144"/>
                  <a:gd name="T74" fmla="*/ 672 w 1020"/>
                  <a:gd name="T75" fmla="*/ 72 h 144"/>
                  <a:gd name="T76" fmla="*/ 732 w 1020"/>
                  <a:gd name="T77" fmla="*/ 84 h 144"/>
                  <a:gd name="T78" fmla="*/ 786 w 1020"/>
                  <a:gd name="T79" fmla="*/ 96 h 144"/>
                  <a:gd name="T80" fmla="*/ 840 w 1020"/>
                  <a:gd name="T81" fmla="*/ 102 h 144"/>
                  <a:gd name="T82" fmla="*/ 894 w 1020"/>
                  <a:gd name="T83" fmla="*/ 108 h 144"/>
                  <a:gd name="T84" fmla="*/ 942 w 1020"/>
                  <a:gd name="T85" fmla="*/ 108 h 144"/>
                  <a:gd name="T86" fmla="*/ 996 w 1020"/>
                  <a:gd name="T87" fmla="*/ 108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0"/>
                  <a:gd name="T133" fmla="*/ 0 h 144"/>
                  <a:gd name="T134" fmla="*/ 1020 w 1020"/>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0" h="144">
                    <a:moveTo>
                      <a:pt x="1020" y="108"/>
                    </a:moveTo>
                    <a:lnTo>
                      <a:pt x="1002" y="114"/>
                    </a:lnTo>
                    <a:lnTo>
                      <a:pt x="984" y="120"/>
                    </a:lnTo>
                    <a:lnTo>
                      <a:pt x="960" y="126"/>
                    </a:lnTo>
                    <a:lnTo>
                      <a:pt x="936" y="132"/>
                    </a:lnTo>
                    <a:lnTo>
                      <a:pt x="912" y="132"/>
                    </a:lnTo>
                    <a:lnTo>
                      <a:pt x="882" y="138"/>
                    </a:lnTo>
                    <a:lnTo>
                      <a:pt x="858" y="138"/>
                    </a:lnTo>
                    <a:lnTo>
                      <a:pt x="828" y="138"/>
                    </a:lnTo>
                    <a:lnTo>
                      <a:pt x="798" y="138"/>
                    </a:lnTo>
                    <a:lnTo>
                      <a:pt x="768" y="138"/>
                    </a:lnTo>
                    <a:lnTo>
                      <a:pt x="738" y="138"/>
                    </a:lnTo>
                    <a:lnTo>
                      <a:pt x="708" y="138"/>
                    </a:lnTo>
                    <a:lnTo>
                      <a:pt x="678" y="138"/>
                    </a:lnTo>
                    <a:lnTo>
                      <a:pt x="642" y="138"/>
                    </a:lnTo>
                    <a:lnTo>
                      <a:pt x="612" y="132"/>
                    </a:lnTo>
                    <a:lnTo>
                      <a:pt x="576" y="132"/>
                    </a:lnTo>
                    <a:lnTo>
                      <a:pt x="546" y="132"/>
                    </a:lnTo>
                    <a:lnTo>
                      <a:pt x="510" y="132"/>
                    </a:lnTo>
                    <a:lnTo>
                      <a:pt x="480" y="126"/>
                    </a:lnTo>
                    <a:lnTo>
                      <a:pt x="444" y="126"/>
                    </a:lnTo>
                    <a:lnTo>
                      <a:pt x="414" y="126"/>
                    </a:lnTo>
                    <a:lnTo>
                      <a:pt x="384" y="126"/>
                    </a:lnTo>
                    <a:lnTo>
                      <a:pt x="354" y="120"/>
                    </a:lnTo>
                    <a:lnTo>
                      <a:pt x="324" y="120"/>
                    </a:lnTo>
                    <a:lnTo>
                      <a:pt x="294" y="120"/>
                    </a:lnTo>
                    <a:lnTo>
                      <a:pt x="270" y="120"/>
                    </a:lnTo>
                    <a:lnTo>
                      <a:pt x="240" y="120"/>
                    </a:lnTo>
                    <a:lnTo>
                      <a:pt x="216" y="120"/>
                    </a:lnTo>
                    <a:lnTo>
                      <a:pt x="198" y="120"/>
                    </a:lnTo>
                    <a:lnTo>
                      <a:pt x="174" y="120"/>
                    </a:lnTo>
                    <a:lnTo>
                      <a:pt x="156" y="120"/>
                    </a:lnTo>
                    <a:lnTo>
                      <a:pt x="138" y="126"/>
                    </a:lnTo>
                    <a:lnTo>
                      <a:pt x="120" y="126"/>
                    </a:lnTo>
                    <a:lnTo>
                      <a:pt x="102" y="126"/>
                    </a:lnTo>
                    <a:lnTo>
                      <a:pt x="84" y="132"/>
                    </a:lnTo>
                    <a:lnTo>
                      <a:pt x="66" y="132"/>
                    </a:lnTo>
                    <a:lnTo>
                      <a:pt x="48" y="138"/>
                    </a:lnTo>
                    <a:lnTo>
                      <a:pt x="30" y="138"/>
                    </a:lnTo>
                    <a:lnTo>
                      <a:pt x="12" y="144"/>
                    </a:lnTo>
                    <a:lnTo>
                      <a:pt x="0" y="144"/>
                    </a:lnTo>
                    <a:lnTo>
                      <a:pt x="6" y="132"/>
                    </a:lnTo>
                    <a:lnTo>
                      <a:pt x="12" y="120"/>
                    </a:lnTo>
                    <a:lnTo>
                      <a:pt x="24" y="108"/>
                    </a:lnTo>
                    <a:lnTo>
                      <a:pt x="36" y="102"/>
                    </a:lnTo>
                    <a:lnTo>
                      <a:pt x="48" y="90"/>
                    </a:lnTo>
                    <a:lnTo>
                      <a:pt x="66" y="78"/>
                    </a:lnTo>
                    <a:lnTo>
                      <a:pt x="78" y="66"/>
                    </a:lnTo>
                    <a:lnTo>
                      <a:pt x="96" y="60"/>
                    </a:lnTo>
                    <a:lnTo>
                      <a:pt x="114" y="48"/>
                    </a:lnTo>
                    <a:lnTo>
                      <a:pt x="126" y="42"/>
                    </a:lnTo>
                    <a:lnTo>
                      <a:pt x="144" y="30"/>
                    </a:lnTo>
                    <a:lnTo>
                      <a:pt x="162" y="24"/>
                    </a:lnTo>
                    <a:lnTo>
                      <a:pt x="174" y="18"/>
                    </a:lnTo>
                    <a:lnTo>
                      <a:pt x="192" y="12"/>
                    </a:lnTo>
                    <a:lnTo>
                      <a:pt x="204" y="6"/>
                    </a:lnTo>
                    <a:lnTo>
                      <a:pt x="216" y="6"/>
                    </a:lnTo>
                    <a:lnTo>
                      <a:pt x="234" y="0"/>
                    </a:lnTo>
                    <a:lnTo>
                      <a:pt x="252" y="0"/>
                    </a:lnTo>
                    <a:lnTo>
                      <a:pt x="276" y="0"/>
                    </a:lnTo>
                    <a:lnTo>
                      <a:pt x="294" y="0"/>
                    </a:lnTo>
                    <a:lnTo>
                      <a:pt x="318" y="0"/>
                    </a:lnTo>
                    <a:lnTo>
                      <a:pt x="336" y="0"/>
                    </a:lnTo>
                    <a:lnTo>
                      <a:pt x="360" y="6"/>
                    </a:lnTo>
                    <a:lnTo>
                      <a:pt x="384" y="6"/>
                    </a:lnTo>
                    <a:lnTo>
                      <a:pt x="408" y="12"/>
                    </a:lnTo>
                    <a:lnTo>
                      <a:pt x="432" y="18"/>
                    </a:lnTo>
                    <a:lnTo>
                      <a:pt x="462" y="24"/>
                    </a:lnTo>
                    <a:lnTo>
                      <a:pt x="486" y="30"/>
                    </a:lnTo>
                    <a:lnTo>
                      <a:pt x="510" y="36"/>
                    </a:lnTo>
                    <a:lnTo>
                      <a:pt x="540" y="42"/>
                    </a:lnTo>
                    <a:lnTo>
                      <a:pt x="564" y="48"/>
                    </a:lnTo>
                    <a:lnTo>
                      <a:pt x="594" y="54"/>
                    </a:lnTo>
                    <a:lnTo>
                      <a:pt x="618" y="60"/>
                    </a:lnTo>
                    <a:lnTo>
                      <a:pt x="648" y="66"/>
                    </a:lnTo>
                    <a:lnTo>
                      <a:pt x="672" y="72"/>
                    </a:lnTo>
                    <a:lnTo>
                      <a:pt x="702" y="78"/>
                    </a:lnTo>
                    <a:lnTo>
                      <a:pt x="732" y="84"/>
                    </a:lnTo>
                    <a:lnTo>
                      <a:pt x="756" y="90"/>
                    </a:lnTo>
                    <a:lnTo>
                      <a:pt x="786" y="96"/>
                    </a:lnTo>
                    <a:lnTo>
                      <a:pt x="810" y="102"/>
                    </a:lnTo>
                    <a:lnTo>
                      <a:pt x="840" y="102"/>
                    </a:lnTo>
                    <a:lnTo>
                      <a:pt x="870" y="108"/>
                    </a:lnTo>
                    <a:lnTo>
                      <a:pt x="894" y="108"/>
                    </a:lnTo>
                    <a:lnTo>
                      <a:pt x="918" y="108"/>
                    </a:lnTo>
                    <a:lnTo>
                      <a:pt x="942" y="108"/>
                    </a:lnTo>
                    <a:lnTo>
                      <a:pt x="972" y="114"/>
                    </a:lnTo>
                    <a:lnTo>
                      <a:pt x="996" y="108"/>
                    </a:lnTo>
                    <a:lnTo>
                      <a:pt x="1020" y="108"/>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81" name="Freeform 17"/>
              <p:cNvSpPr>
                <a:spLocks/>
              </p:cNvSpPr>
              <p:nvPr/>
            </p:nvSpPr>
            <p:spPr bwMode="auto">
              <a:xfrm>
                <a:off x="3933" y="1599"/>
                <a:ext cx="228" cy="1002"/>
              </a:xfrm>
              <a:custGeom>
                <a:avLst/>
                <a:gdLst>
                  <a:gd name="T0" fmla="*/ 0 w 228"/>
                  <a:gd name="T1" fmla="*/ 1002 h 1002"/>
                  <a:gd name="T2" fmla="*/ 228 w 228"/>
                  <a:gd name="T3" fmla="*/ 1002 h 1002"/>
                  <a:gd name="T4" fmla="*/ 180 w 228"/>
                  <a:gd name="T5" fmla="*/ 0 h 1002"/>
                  <a:gd name="T6" fmla="*/ 48 w 228"/>
                  <a:gd name="T7" fmla="*/ 0 h 1002"/>
                  <a:gd name="T8" fmla="*/ 0 w 228"/>
                  <a:gd name="T9" fmla="*/ 1002 h 1002"/>
                  <a:gd name="T10" fmla="*/ 0 60000 65536"/>
                  <a:gd name="T11" fmla="*/ 0 60000 65536"/>
                  <a:gd name="T12" fmla="*/ 0 60000 65536"/>
                  <a:gd name="T13" fmla="*/ 0 60000 65536"/>
                  <a:gd name="T14" fmla="*/ 0 60000 65536"/>
                  <a:gd name="T15" fmla="*/ 0 w 228"/>
                  <a:gd name="T16" fmla="*/ 0 h 1002"/>
                  <a:gd name="T17" fmla="*/ 228 w 228"/>
                  <a:gd name="T18" fmla="*/ 1002 h 1002"/>
                </a:gdLst>
                <a:ahLst/>
                <a:cxnLst>
                  <a:cxn ang="T10">
                    <a:pos x="T0" y="T1"/>
                  </a:cxn>
                  <a:cxn ang="T11">
                    <a:pos x="T2" y="T3"/>
                  </a:cxn>
                  <a:cxn ang="T12">
                    <a:pos x="T4" y="T5"/>
                  </a:cxn>
                  <a:cxn ang="T13">
                    <a:pos x="T6" y="T7"/>
                  </a:cxn>
                  <a:cxn ang="T14">
                    <a:pos x="T8" y="T9"/>
                  </a:cxn>
                </a:cxnLst>
                <a:rect l="T15" t="T16" r="T17" b="T18"/>
                <a:pathLst>
                  <a:path w="228" h="1002">
                    <a:moveTo>
                      <a:pt x="0" y="1002"/>
                    </a:moveTo>
                    <a:lnTo>
                      <a:pt x="228" y="1002"/>
                    </a:lnTo>
                    <a:lnTo>
                      <a:pt x="180" y="0"/>
                    </a:lnTo>
                    <a:lnTo>
                      <a:pt x="48" y="0"/>
                    </a:lnTo>
                    <a:lnTo>
                      <a:pt x="0" y="1002"/>
                    </a:lnTo>
                    <a:close/>
                  </a:path>
                </a:pathLst>
              </a:custGeom>
              <a:solidFill>
                <a:srgbClr val="C0C0C0">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82" name="Line 18"/>
              <p:cNvSpPr>
                <a:spLocks noChangeShapeType="1"/>
              </p:cNvSpPr>
              <p:nvPr/>
            </p:nvSpPr>
            <p:spPr bwMode="auto">
              <a:xfrm>
                <a:off x="3981" y="1635"/>
                <a:ext cx="126"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83" name="Line 19"/>
              <p:cNvSpPr>
                <a:spLocks noChangeShapeType="1"/>
              </p:cNvSpPr>
              <p:nvPr/>
            </p:nvSpPr>
            <p:spPr bwMode="auto">
              <a:xfrm>
                <a:off x="3975" y="1593"/>
                <a:ext cx="7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84" name="Freeform 20"/>
              <p:cNvSpPr>
                <a:spLocks/>
              </p:cNvSpPr>
              <p:nvPr/>
            </p:nvSpPr>
            <p:spPr bwMode="auto">
              <a:xfrm>
                <a:off x="4065" y="170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5" name="Freeform 21"/>
              <p:cNvSpPr>
                <a:spLocks/>
              </p:cNvSpPr>
              <p:nvPr/>
            </p:nvSpPr>
            <p:spPr bwMode="auto">
              <a:xfrm>
                <a:off x="4059" y="171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6" name="Freeform 22"/>
              <p:cNvSpPr>
                <a:spLocks/>
              </p:cNvSpPr>
              <p:nvPr/>
            </p:nvSpPr>
            <p:spPr bwMode="auto">
              <a:xfrm>
                <a:off x="4047" y="167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7" name="Freeform 23"/>
              <p:cNvSpPr>
                <a:spLocks/>
              </p:cNvSpPr>
              <p:nvPr/>
            </p:nvSpPr>
            <p:spPr bwMode="auto">
              <a:xfrm>
                <a:off x="4041" y="168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8" name="Freeform 24"/>
              <p:cNvSpPr>
                <a:spLocks/>
              </p:cNvSpPr>
              <p:nvPr/>
            </p:nvSpPr>
            <p:spPr bwMode="auto">
              <a:xfrm>
                <a:off x="4065" y="177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89" name="Freeform 25"/>
              <p:cNvSpPr>
                <a:spLocks/>
              </p:cNvSpPr>
              <p:nvPr/>
            </p:nvSpPr>
            <p:spPr bwMode="auto">
              <a:xfrm>
                <a:off x="4059" y="177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0" name="Freeform 26"/>
              <p:cNvSpPr>
                <a:spLocks/>
              </p:cNvSpPr>
              <p:nvPr/>
            </p:nvSpPr>
            <p:spPr bwMode="auto">
              <a:xfrm>
                <a:off x="4023" y="1851"/>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1" name="Freeform 27"/>
              <p:cNvSpPr>
                <a:spLocks/>
              </p:cNvSpPr>
              <p:nvPr/>
            </p:nvSpPr>
            <p:spPr bwMode="auto">
              <a:xfrm>
                <a:off x="4011" y="185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2" name="Freeform 28"/>
              <p:cNvSpPr>
                <a:spLocks/>
              </p:cNvSpPr>
              <p:nvPr/>
            </p:nvSpPr>
            <p:spPr bwMode="auto">
              <a:xfrm>
                <a:off x="4047" y="174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3" name="Freeform 29"/>
              <p:cNvSpPr>
                <a:spLocks/>
              </p:cNvSpPr>
              <p:nvPr/>
            </p:nvSpPr>
            <p:spPr bwMode="auto">
              <a:xfrm>
                <a:off x="4041" y="174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4" name="Freeform 30"/>
              <p:cNvSpPr>
                <a:spLocks/>
              </p:cNvSpPr>
              <p:nvPr/>
            </p:nvSpPr>
            <p:spPr bwMode="auto">
              <a:xfrm>
                <a:off x="4077" y="184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5" name="Freeform 31"/>
              <p:cNvSpPr>
                <a:spLocks/>
              </p:cNvSpPr>
              <p:nvPr/>
            </p:nvSpPr>
            <p:spPr bwMode="auto">
              <a:xfrm>
                <a:off x="4065" y="185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6" name="Freeform 32"/>
              <p:cNvSpPr>
                <a:spLocks/>
              </p:cNvSpPr>
              <p:nvPr/>
            </p:nvSpPr>
            <p:spPr bwMode="auto">
              <a:xfrm>
                <a:off x="4053" y="181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7" name="Freeform 33"/>
              <p:cNvSpPr>
                <a:spLocks/>
              </p:cNvSpPr>
              <p:nvPr/>
            </p:nvSpPr>
            <p:spPr bwMode="auto">
              <a:xfrm>
                <a:off x="4047" y="182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8" name="Freeform 34"/>
              <p:cNvSpPr>
                <a:spLocks/>
              </p:cNvSpPr>
              <p:nvPr/>
            </p:nvSpPr>
            <p:spPr bwMode="auto">
              <a:xfrm>
                <a:off x="3999" y="1881"/>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99" name="Freeform 35"/>
              <p:cNvSpPr>
                <a:spLocks/>
              </p:cNvSpPr>
              <p:nvPr/>
            </p:nvSpPr>
            <p:spPr bwMode="auto">
              <a:xfrm>
                <a:off x="3987" y="188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0" name="Freeform 36"/>
              <p:cNvSpPr>
                <a:spLocks/>
              </p:cNvSpPr>
              <p:nvPr/>
            </p:nvSpPr>
            <p:spPr bwMode="auto">
              <a:xfrm>
                <a:off x="4077" y="190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1" name="Freeform 37"/>
              <p:cNvSpPr>
                <a:spLocks/>
              </p:cNvSpPr>
              <p:nvPr/>
            </p:nvSpPr>
            <p:spPr bwMode="auto">
              <a:xfrm>
                <a:off x="4071" y="191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2" name="Freeform 38"/>
              <p:cNvSpPr>
                <a:spLocks/>
              </p:cNvSpPr>
              <p:nvPr/>
            </p:nvSpPr>
            <p:spPr bwMode="auto">
              <a:xfrm>
                <a:off x="4059" y="187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3" name="Freeform 39"/>
              <p:cNvSpPr>
                <a:spLocks/>
              </p:cNvSpPr>
              <p:nvPr/>
            </p:nvSpPr>
            <p:spPr bwMode="auto">
              <a:xfrm>
                <a:off x="4047" y="188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4" name="Freeform 40"/>
              <p:cNvSpPr>
                <a:spLocks/>
              </p:cNvSpPr>
              <p:nvPr/>
            </p:nvSpPr>
            <p:spPr bwMode="auto">
              <a:xfrm>
                <a:off x="3993" y="205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5" name="Freeform 41"/>
              <p:cNvSpPr>
                <a:spLocks/>
              </p:cNvSpPr>
              <p:nvPr/>
            </p:nvSpPr>
            <p:spPr bwMode="auto">
              <a:xfrm>
                <a:off x="3981" y="2055"/>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6" name="Freeform 42"/>
              <p:cNvSpPr>
                <a:spLocks/>
              </p:cNvSpPr>
              <p:nvPr/>
            </p:nvSpPr>
            <p:spPr bwMode="auto">
              <a:xfrm>
                <a:off x="4101" y="224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7" name="Freeform 43"/>
              <p:cNvSpPr>
                <a:spLocks/>
              </p:cNvSpPr>
              <p:nvPr/>
            </p:nvSpPr>
            <p:spPr bwMode="auto">
              <a:xfrm>
                <a:off x="4095" y="224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8" name="Freeform 44"/>
              <p:cNvSpPr>
                <a:spLocks/>
              </p:cNvSpPr>
              <p:nvPr/>
            </p:nvSpPr>
            <p:spPr bwMode="auto">
              <a:xfrm>
                <a:off x="4065" y="1959"/>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09" name="Freeform 45"/>
              <p:cNvSpPr>
                <a:spLocks/>
              </p:cNvSpPr>
              <p:nvPr/>
            </p:nvSpPr>
            <p:spPr bwMode="auto">
              <a:xfrm>
                <a:off x="4059" y="195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0" name="Freeform 46"/>
              <p:cNvSpPr>
                <a:spLocks/>
              </p:cNvSpPr>
              <p:nvPr/>
            </p:nvSpPr>
            <p:spPr bwMode="auto">
              <a:xfrm>
                <a:off x="3987" y="2379"/>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1" name="Freeform 47"/>
              <p:cNvSpPr>
                <a:spLocks/>
              </p:cNvSpPr>
              <p:nvPr/>
            </p:nvSpPr>
            <p:spPr bwMode="auto">
              <a:xfrm>
                <a:off x="3975" y="2385"/>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2" name="Freeform 48"/>
              <p:cNvSpPr>
                <a:spLocks/>
              </p:cNvSpPr>
              <p:nvPr/>
            </p:nvSpPr>
            <p:spPr bwMode="auto">
              <a:xfrm>
                <a:off x="3987" y="224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3" name="Freeform 49"/>
              <p:cNvSpPr>
                <a:spLocks/>
              </p:cNvSpPr>
              <p:nvPr/>
            </p:nvSpPr>
            <p:spPr bwMode="auto">
              <a:xfrm>
                <a:off x="3975" y="2247"/>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4" name="Freeform 50"/>
              <p:cNvSpPr>
                <a:spLocks/>
              </p:cNvSpPr>
              <p:nvPr/>
            </p:nvSpPr>
            <p:spPr bwMode="auto">
              <a:xfrm>
                <a:off x="3993" y="1959"/>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5" name="Freeform 51"/>
              <p:cNvSpPr>
                <a:spLocks/>
              </p:cNvSpPr>
              <p:nvPr/>
            </p:nvSpPr>
            <p:spPr bwMode="auto">
              <a:xfrm>
                <a:off x="3981" y="1959"/>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6" name="Freeform 52"/>
              <p:cNvSpPr>
                <a:spLocks/>
              </p:cNvSpPr>
              <p:nvPr/>
            </p:nvSpPr>
            <p:spPr bwMode="auto">
              <a:xfrm>
                <a:off x="4095" y="238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7" name="Freeform 53"/>
              <p:cNvSpPr>
                <a:spLocks/>
              </p:cNvSpPr>
              <p:nvPr/>
            </p:nvSpPr>
            <p:spPr bwMode="auto">
              <a:xfrm>
                <a:off x="4083" y="238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8" name="Freeform 54"/>
              <p:cNvSpPr>
                <a:spLocks/>
              </p:cNvSpPr>
              <p:nvPr/>
            </p:nvSpPr>
            <p:spPr bwMode="auto">
              <a:xfrm>
                <a:off x="4113" y="254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19" name="Freeform 55"/>
              <p:cNvSpPr>
                <a:spLocks/>
              </p:cNvSpPr>
              <p:nvPr/>
            </p:nvSpPr>
            <p:spPr bwMode="auto">
              <a:xfrm>
                <a:off x="4107" y="255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0" name="Freeform 56"/>
              <p:cNvSpPr>
                <a:spLocks/>
              </p:cNvSpPr>
              <p:nvPr/>
            </p:nvSpPr>
            <p:spPr bwMode="auto">
              <a:xfrm>
                <a:off x="4083" y="2037"/>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1" name="Freeform 57"/>
              <p:cNvSpPr>
                <a:spLocks/>
              </p:cNvSpPr>
              <p:nvPr/>
            </p:nvSpPr>
            <p:spPr bwMode="auto">
              <a:xfrm>
                <a:off x="4071" y="2037"/>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2" name="Freeform 58"/>
              <p:cNvSpPr>
                <a:spLocks/>
              </p:cNvSpPr>
              <p:nvPr/>
            </p:nvSpPr>
            <p:spPr bwMode="auto">
              <a:xfrm>
                <a:off x="4095" y="2133"/>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3" name="Freeform 59"/>
              <p:cNvSpPr>
                <a:spLocks/>
              </p:cNvSpPr>
              <p:nvPr/>
            </p:nvSpPr>
            <p:spPr bwMode="auto">
              <a:xfrm>
                <a:off x="4083" y="2133"/>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4" name="Freeform 60"/>
              <p:cNvSpPr>
                <a:spLocks/>
              </p:cNvSpPr>
              <p:nvPr/>
            </p:nvSpPr>
            <p:spPr bwMode="auto">
              <a:xfrm>
                <a:off x="4059" y="2271"/>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5" name="Freeform 61"/>
              <p:cNvSpPr>
                <a:spLocks/>
              </p:cNvSpPr>
              <p:nvPr/>
            </p:nvSpPr>
            <p:spPr bwMode="auto">
              <a:xfrm>
                <a:off x="4047" y="2271"/>
                <a:ext cx="48" cy="24"/>
              </a:xfrm>
              <a:custGeom>
                <a:avLst/>
                <a:gdLst>
                  <a:gd name="T0" fmla="*/ 48 w 48"/>
                  <a:gd name="T1" fmla="*/ 0 h 24"/>
                  <a:gd name="T2" fmla="*/ 0 w 48"/>
                  <a:gd name="T3" fmla="*/ 0 h 24"/>
                  <a:gd name="T4" fmla="*/ 0 w 48"/>
                  <a:gd name="T5" fmla="*/ 24 h 24"/>
                  <a:gd name="T6" fmla="*/ 0 60000 65536"/>
                  <a:gd name="T7" fmla="*/ 0 60000 65536"/>
                  <a:gd name="T8" fmla="*/ 0 60000 65536"/>
                  <a:gd name="T9" fmla="*/ 0 w 48"/>
                  <a:gd name="T10" fmla="*/ 0 h 24"/>
                  <a:gd name="T11" fmla="*/ 48 w 48"/>
                  <a:gd name="T12" fmla="*/ 24 h 24"/>
                </a:gdLst>
                <a:ahLst/>
                <a:cxnLst>
                  <a:cxn ang="T6">
                    <a:pos x="T0" y="T1"/>
                  </a:cxn>
                  <a:cxn ang="T7">
                    <a:pos x="T2" y="T3"/>
                  </a:cxn>
                  <a:cxn ang="T8">
                    <a:pos x="T4" y="T5"/>
                  </a:cxn>
                </a:cxnLst>
                <a:rect l="T9" t="T10" r="T11" b="T12"/>
                <a:pathLst>
                  <a:path w="48" h="24">
                    <a:moveTo>
                      <a:pt x="48" y="0"/>
                    </a:moveTo>
                    <a:lnTo>
                      <a:pt x="0" y="0"/>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6" name="Freeform 62"/>
              <p:cNvSpPr>
                <a:spLocks/>
              </p:cNvSpPr>
              <p:nvPr/>
            </p:nvSpPr>
            <p:spPr bwMode="auto">
              <a:xfrm>
                <a:off x="4107" y="244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7" name="Freeform 63"/>
              <p:cNvSpPr>
                <a:spLocks/>
              </p:cNvSpPr>
              <p:nvPr/>
            </p:nvSpPr>
            <p:spPr bwMode="auto">
              <a:xfrm>
                <a:off x="4095" y="2445"/>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8" name="Freeform 64"/>
              <p:cNvSpPr>
                <a:spLocks/>
              </p:cNvSpPr>
              <p:nvPr/>
            </p:nvSpPr>
            <p:spPr bwMode="auto">
              <a:xfrm>
                <a:off x="4083" y="1983"/>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29" name="Freeform 65"/>
              <p:cNvSpPr>
                <a:spLocks/>
              </p:cNvSpPr>
              <p:nvPr/>
            </p:nvSpPr>
            <p:spPr bwMode="auto">
              <a:xfrm>
                <a:off x="4077" y="1983"/>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0" name="Freeform 66"/>
              <p:cNvSpPr>
                <a:spLocks/>
              </p:cNvSpPr>
              <p:nvPr/>
            </p:nvSpPr>
            <p:spPr bwMode="auto">
              <a:xfrm>
                <a:off x="3981" y="2145"/>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1" name="Freeform 67"/>
              <p:cNvSpPr>
                <a:spLocks/>
              </p:cNvSpPr>
              <p:nvPr/>
            </p:nvSpPr>
            <p:spPr bwMode="auto">
              <a:xfrm>
                <a:off x="3975" y="214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2" name="Freeform 68"/>
              <p:cNvSpPr>
                <a:spLocks/>
              </p:cNvSpPr>
              <p:nvPr/>
            </p:nvSpPr>
            <p:spPr bwMode="auto">
              <a:xfrm>
                <a:off x="4035" y="2091"/>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3" name="Freeform 69"/>
              <p:cNvSpPr>
                <a:spLocks/>
              </p:cNvSpPr>
              <p:nvPr/>
            </p:nvSpPr>
            <p:spPr bwMode="auto">
              <a:xfrm>
                <a:off x="4029" y="209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4" name="Freeform 70"/>
              <p:cNvSpPr>
                <a:spLocks/>
              </p:cNvSpPr>
              <p:nvPr/>
            </p:nvSpPr>
            <p:spPr bwMode="auto">
              <a:xfrm>
                <a:off x="4047" y="218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5" name="Freeform 71"/>
              <p:cNvSpPr>
                <a:spLocks/>
              </p:cNvSpPr>
              <p:nvPr/>
            </p:nvSpPr>
            <p:spPr bwMode="auto">
              <a:xfrm>
                <a:off x="4041" y="218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6" name="Freeform 72"/>
              <p:cNvSpPr>
                <a:spLocks/>
              </p:cNvSpPr>
              <p:nvPr/>
            </p:nvSpPr>
            <p:spPr bwMode="auto">
              <a:xfrm>
                <a:off x="4035" y="2331"/>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7" name="Freeform 73"/>
              <p:cNvSpPr>
                <a:spLocks/>
              </p:cNvSpPr>
              <p:nvPr/>
            </p:nvSpPr>
            <p:spPr bwMode="auto">
              <a:xfrm>
                <a:off x="4029" y="2331"/>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8" name="Freeform 74"/>
              <p:cNvSpPr>
                <a:spLocks/>
              </p:cNvSpPr>
              <p:nvPr/>
            </p:nvSpPr>
            <p:spPr bwMode="auto">
              <a:xfrm>
                <a:off x="4053" y="249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39" name="Freeform 75"/>
              <p:cNvSpPr>
                <a:spLocks/>
              </p:cNvSpPr>
              <p:nvPr/>
            </p:nvSpPr>
            <p:spPr bwMode="auto">
              <a:xfrm>
                <a:off x="4047" y="2499"/>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0" name="Freeform 76"/>
              <p:cNvSpPr>
                <a:spLocks/>
              </p:cNvSpPr>
              <p:nvPr/>
            </p:nvSpPr>
            <p:spPr bwMode="auto">
              <a:xfrm>
                <a:off x="4095" y="2577"/>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1" name="Freeform 77"/>
              <p:cNvSpPr>
                <a:spLocks/>
              </p:cNvSpPr>
              <p:nvPr/>
            </p:nvSpPr>
            <p:spPr bwMode="auto">
              <a:xfrm>
                <a:off x="4089" y="257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2" name="Freeform 78"/>
              <p:cNvSpPr>
                <a:spLocks/>
              </p:cNvSpPr>
              <p:nvPr/>
            </p:nvSpPr>
            <p:spPr bwMode="auto">
              <a:xfrm>
                <a:off x="4059" y="2061"/>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3" name="Freeform 79"/>
              <p:cNvSpPr>
                <a:spLocks/>
              </p:cNvSpPr>
              <p:nvPr/>
            </p:nvSpPr>
            <p:spPr bwMode="auto">
              <a:xfrm>
                <a:off x="4053" y="2061"/>
                <a:ext cx="42" cy="24"/>
              </a:xfrm>
              <a:custGeom>
                <a:avLst/>
                <a:gdLst>
                  <a:gd name="T0" fmla="*/ 42 w 42"/>
                  <a:gd name="T1" fmla="*/ 0 h 24"/>
                  <a:gd name="T2" fmla="*/ 0 w 42"/>
                  <a:gd name="T3" fmla="*/ 0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0" y="0"/>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4" name="Freeform 80"/>
              <p:cNvSpPr>
                <a:spLocks/>
              </p:cNvSpPr>
              <p:nvPr/>
            </p:nvSpPr>
            <p:spPr bwMode="auto">
              <a:xfrm>
                <a:off x="4071" y="215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5" name="Freeform 81"/>
              <p:cNvSpPr>
                <a:spLocks/>
              </p:cNvSpPr>
              <p:nvPr/>
            </p:nvSpPr>
            <p:spPr bwMode="auto">
              <a:xfrm>
                <a:off x="4065" y="216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6" name="Freeform 82"/>
              <p:cNvSpPr>
                <a:spLocks/>
              </p:cNvSpPr>
              <p:nvPr/>
            </p:nvSpPr>
            <p:spPr bwMode="auto">
              <a:xfrm>
                <a:off x="4077" y="2301"/>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7" name="Freeform 83"/>
              <p:cNvSpPr>
                <a:spLocks/>
              </p:cNvSpPr>
              <p:nvPr/>
            </p:nvSpPr>
            <p:spPr bwMode="auto">
              <a:xfrm>
                <a:off x="4065" y="230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8" name="Freeform 84"/>
              <p:cNvSpPr>
                <a:spLocks/>
              </p:cNvSpPr>
              <p:nvPr/>
            </p:nvSpPr>
            <p:spPr bwMode="auto">
              <a:xfrm>
                <a:off x="4083" y="2475"/>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49" name="Freeform 85"/>
              <p:cNvSpPr>
                <a:spLocks/>
              </p:cNvSpPr>
              <p:nvPr/>
            </p:nvSpPr>
            <p:spPr bwMode="auto">
              <a:xfrm>
                <a:off x="4077" y="247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0" name="Freeform 86"/>
              <p:cNvSpPr>
                <a:spLocks/>
              </p:cNvSpPr>
              <p:nvPr/>
            </p:nvSpPr>
            <p:spPr bwMode="auto">
              <a:xfrm>
                <a:off x="4077" y="241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1" name="Freeform 87"/>
              <p:cNvSpPr>
                <a:spLocks/>
              </p:cNvSpPr>
              <p:nvPr/>
            </p:nvSpPr>
            <p:spPr bwMode="auto">
              <a:xfrm>
                <a:off x="4071" y="242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2" name="Freeform 88"/>
              <p:cNvSpPr>
                <a:spLocks/>
              </p:cNvSpPr>
              <p:nvPr/>
            </p:nvSpPr>
            <p:spPr bwMode="auto">
              <a:xfrm>
                <a:off x="3975" y="249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3" name="Freeform 89"/>
              <p:cNvSpPr>
                <a:spLocks/>
              </p:cNvSpPr>
              <p:nvPr/>
            </p:nvSpPr>
            <p:spPr bwMode="auto">
              <a:xfrm>
                <a:off x="3969" y="250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4" name="Freeform 90"/>
              <p:cNvSpPr>
                <a:spLocks/>
              </p:cNvSpPr>
              <p:nvPr/>
            </p:nvSpPr>
            <p:spPr bwMode="auto">
              <a:xfrm>
                <a:off x="4083" y="2085"/>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5" name="Freeform 91"/>
              <p:cNvSpPr>
                <a:spLocks/>
              </p:cNvSpPr>
              <p:nvPr/>
            </p:nvSpPr>
            <p:spPr bwMode="auto">
              <a:xfrm>
                <a:off x="4077" y="2091"/>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6" name="Freeform 92"/>
              <p:cNvSpPr>
                <a:spLocks/>
              </p:cNvSpPr>
              <p:nvPr/>
            </p:nvSpPr>
            <p:spPr bwMode="auto">
              <a:xfrm>
                <a:off x="4095" y="2187"/>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7" name="Freeform 93"/>
              <p:cNvSpPr>
                <a:spLocks/>
              </p:cNvSpPr>
              <p:nvPr/>
            </p:nvSpPr>
            <p:spPr bwMode="auto">
              <a:xfrm>
                <a:off x="4089" y="218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8" name="Freeform 94"/>
              <p:cNvSpPr>
                <a:spLocks/>
              </p:cNvSpPr>
              <p:nvPr/>
            </p:nvSpPr>
            <p:spPr bwMode="auto">
              <a:xfrm>
                <a:off x="4089" y="2331"/>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59" name="Freeform 95"/>
              <p:cNvSpPr>
                <a:spLocks/>
              </p:cNvSpPr>
              <p:nvPr/>
            </p:nvSpPr>
            <p:spPr bwMode="auto">
              <a:xfrm>
                <a:off x="4083" y="233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0" name="Freeform 96"/>
              <p:cNvSpPr>
                <a:spLocks/>
              </p:cNvSpPr>
              <p:nvPr/>
            </p:nvSpPr>
            <p:spPr bwMode="auto">
              <a:xfrm>
                <a:off x="4113" y="2499"/>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1" name="Freeform 97"/>
              <p:cNvSpPr>
                <a:spLocks/>
              </p:cNvSpPr>
              <p:nvPr/>
            </p:nvSpPr>
            <p:spPr bwMode="auto">
              <a:xfrm>
                <a:off x="4107" y="250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2" name="Freeform 98"/>
              <p:cNvSpPr>
                <a:spLocks/>
              </p:cNvSpPr>
              <p:nvPr/>
            </p:nvSpPr>
            <p:spPr bwMode="auto">
              <a:xfrm>
                <a:off x="4059" y="2553"/>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3" name="Freeform 99"/>
              <p:cNvSpPr>
                <a:spLocks/>
              </p:cNvSpPr>
              <p:nvPr/>
            </p:nvSpPr>
            <p:spPr bwMode="auto">
              <a:xfrm>
                <a:off x="4053" y="255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4" name="Freeform 100"/>
              <p:cNvSpPr>
                <a:spLocks/>
              </p:cNvSpPr>
              <p:nvPr/>
            </p:nvSpPr>
            <p:spPr bwMode="auto">
              <a:xfrm>
                <a:off x="4053" y="2445"/>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5" name="Freeform 101"/>
              <p:cNvSpPr>
                <a:spLocks/>
              </p:cNvSpPr>
              <p:nvPr/>
            </p:nvSpPr>
            <p:spPr bwMode="auto">
              <a:xfrm>
                <a:off x="4041" y="2445"/>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6" name="Freeform 102"/>
              <p:cNvSpPr>
                <a:spLocks/>
              </p:cNvSpPr>
              <p:nvPr/>
            </p:nvSpPr>
            <p:spPr bwMode="auto">
              <a:xfrm>
                <a:off x="4065" y="2121"/>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7" name="Freeform 103"/>
              <p:cNvSpPr>
                <a:spLocks/>
              </p:cNvSpPr>
              <p:nvPr/>
            </p:nvSpPr>
            <p:spPr bwMode="auto">
              <a:xfrm>
                <a:off x="4053" y="212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8" name="Freeform 104"/>
              <p:cNvSpPr>
                <a:spLocks/>
              </p:cNvSpPr>
              <p:nvPr/>
            </p:nvSpPr>
            <p:spPr bwMode="auto">
              <a:xfrm>
                <a:off x="4077" y="2217"/>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69" name="Freeform 105"/>
              <p:cNvSpPr>
                <a:spLocks/>
              </p:cNvSpPr>
              <p:nvPr/>
            </p:nvSpPr>
            <p:spPr bwMode="auto">
              <a:xfrm>
                <a:off x="4065" y="2217"/>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0" name="Freeform 106"/>
              <p:cNvSpPr>
                <a:spLocks/>
              </p:cNvSpPr>
              <p:nvPr/>
            </p:nvSpPr>
            <p:spPr bwMode="auto">
              <a:xfrm>
                <a:off x="4065" y="2361"/>
                <a:ext cx="36" cy="18"/>
              </a:xfrm>
              <a:custGeom>
                <a:avLst/>
                <a:gdLst>
                  <a:gd name="T0" fmla="*/ 36 w 36"/>
                  <a:gd name="T1" fmla="*/ 0 h 18"/>
                  <a:gd name="T2" fmla="*/ 36 w 36"/>
                  <a:gd name="T3" fmla="*/ 18 h 18"/>
                  <a:gd name="T4" fmla="*/ 0 w 36"/>
                  <a:gd name="T5" fmla="*/ 18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0"/>
                    </a:moveTo>
                    <a:lnTo>
                      <a:pt x="36"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1" name="Freeform 107"/>
              <p:cNvSpPr>
                <a:spLocks/>
              </p:cNvSpPr>
              <p:nvPr/>
            </p:nvSpPr>
            <p:spPr bwMode="auto">
              <a:xfrm>
                <a:off x="4053" y="2361"/>
                <a:ext cx="48" cy="18"/>
              </a:xfrm>
              <a:custGeom>
                <a:avLst/>
                <a:gdLst>
                  <a:gd name="T0" fmla="*/ 48 w 48"/>
                  <a:gd name="T1" fmla="*/ 0 h 18"/>
                  <a:gd name="T2" fmla="*/ 0 w 48"/>
                  <a:gd name="T3" fmla="*/ 0 h 18"/>
                  <a:gd name="T4" fmla="*/ 0 w 48"/>
                  <a:gd name="T5" fmla="*/ 18 h 18"/>
                  <a:gd name="T6" fmla="*/ 0 60000 65536"/>
                  <a:gd name="T7" fmla="*/ 0 60000 65536"/>
                  <a:gd name="T8" fmla="*/ 0 60000 65536"/>
                  <a:gd name="T9" fmla="*/ 0 w 48"/>
                  <a:gd name="T10" fmla="*/ 0 h 18"/>
                  <a:gd name="T11" fmla="*/ 48 w 48"/>
                  <a:gd name="T12" fmla="*/ 18 h 18"/>
                </a:gdLst>
                <a:ahLst/>
                <a:cxnLst>
                  <a:cxn ang="T6">
                    <a:pos x="T0" y="T1"/>
                  </a:cxn>
                  <a:cxn ang="T7">
                    <a:pos x="T2" y="T3"/>
                  </a:cxn>
                  <a:cxn ang="T8">
                    <a:pos x="T4" y="T5"/>
                  </a:cxn>
                </a:cxnLst>
                <a:rect l="T9" t="T10" r="T11" b="T12"/>
                <a:pathLst>
                  <a:path w="48" h="18">
                    <a:moveTo>
                      <a:pt x="48"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2" name="Freeform 108"/>
              <p:cNvSpPr>
                <a:spLocks/>
              </p:cNvSpPr>
              <p:nvPr/>
            </p:nvSpPr>
            <p:spPr bwMode="auto">
              <a:xfrm>
                <a:off x="4083" y="2529"/>
                <a:ext cx="42" cy="24"/>
              </a:xfrm>
              <a:custGeom>
                <a:avLst/>
                <a:gdLst>
                  <a:gd name="T0" fmla="*/ 42 w 42"/>
                  <a:gd name="T1" fmla="*/ 0 h 24"/>
                  <a:gd name="T2" fmla="*/ 42 w 42"/>
                  <a:gd name="T3" fmla="*/ 24 h 24"/>
                  <a:gd name="T4" fmla="*/ 0 w 42"/>
                  <a:gd name="T5" fmla="*/ 24 h 24"/>
                  <a:gd name="T6" fmla="*/ 0 60000 65536"/>
                  <a:gd name="T7" fmla="*/ 0 60000 65536"/>
                  <a:gd name="T8" fmla="*/ 0 60000 65536"/>
                  <a:gd name="T9" fmla="*/ 0 w 42"/>
                  <a:gd name="T10" fmla="*/ 0 h 24"/>
                  <a:gd name="T11" fmla="*/ 42 w 42"/>
                  <a:gd name="T12" fmla="*/ 24 h 24"/>
                </a:gdLst>
                <a:ahLst/>
                <a:cxnLst>
                  <a:cxn ang="T6">
                    <a:pos x="T0" y="T1"/>
                  </a:cxn>
                  <a:cxn ang="T7">
                    <a:pos x="T2" y="T3"/>
                  </a:cxn>
                  <a:cxn ang="T8">
                    <a:pos x="T4" y="T5"/>
                  </a:cxn>
                </a:cxnLst>
                <a:rect l="T9" t="T10" r="T11" b="T12"/>
                <a:pathLst>
                  <a:path w="42" h="24">
                    <a:moveTo>
                      <a:pt x="42" y="0"/>
                    </a:moveTo>
                    <a:lnTo>
                      <a:pt x="42"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3" name="Freeform 109"/>
              <p:cNvSpPr>
                <a:spLocks/>
              </p:cNvSpPr>
              <p:nvPr/>
            </p:nvSpPr>
            <p:spPr bwMode="auto">
              <a:xfrm>
                <a:off x="4077" y="2529"/>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4" name="Freeform 110"/>
              <p:cNvSpPr>
                <a:spLocks/>
              </p:cNvSpPr>
              <p:nvPr/>
            </p:nvSpPr>
            <p:spPr bwMode="auto">
              <a:xfrm>
                <a:off x="4023" y="2577"/>
                <a:ext cx="42" cy="18"/>
              </a:xfrm>
              <a:custGeom>
                <a:avLst/>
                <a:gdLst>
                  <a:gd name="T0" fmla="*/ 42 w 42"/>
                  <a:gd name="T1" fmla="*/ 0 h 18"/>
                  <a:gd name="T2" fmla="*/ 42 w 42"/>
                  <a:gd name="T3" fmla="*/ 18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42" y="18"/>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5" name="Freeform 111"/>
              <p:cNvSpPr>
                <a:spLocks/>
              </p:cNvSpPr>
              <p:nvPr/>
            </p:nvSpPr>
            <p:spPr bwMode="auto">
              <a:xfrm>
                <a:off x="4017" y="2577"/>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6" name="Freeform 112"/>
              <p:cNvSpPr>
                <a:spLocks/>
              </p:cNvSpPr>
              <p:nvPr/>
            </p:nvSpPr>
            <p:spPr bwMode="auto">
              <a:xfrm>
                <a:off x="4035" y="2013"/>
                <a:ext cx="36" cy="24"/>
              </a:xfrm>
              <a:custGeom>
                <a:avLst/>
                <a:gdLst>
                  <a:gd name="T0" fmla="*/ 36 w 36"/>
                  <a:gd name="T1" fmla="*/ 0 h 24"/>
                  <a:gd name="T2" fmla="*/ 36 w 36"/>
                  <a:gd name="T3" fmla="*/ 24 h 24"/>
                  <a:gd name="T4" fmla="*/ 0 w 36"/>
                  <a:gd name="T5" fmla="*/ 24 h 24"/>
                  <a:gd name="T6" fmla="*/ 0 60000 65536"/>
                  <a:gd name="T7" fmla="*/ 0 60000 65536"/>
                  <a:gd name="T8" fmla="*/ 0 60000 65536"/>
                  <a:gd name="T9" fmla="*/ 0 w 36"/>
                  <a:gd name="T10" fmla="*/ 0 h 24"/>
                  <a:gd name="T11" fmla="*/ 36 w 36"/>
                  <a:gd name="T12" fmla="*/ 24 h 24"/>
                </a:gdLst>
                <a:ahLst/>
                <a:cxnLst>
                  <a:cxn ang="T6">
                    <a:pos x="T0" y="T1"/>
                  </a:cxn>
                  <a:cxn ang="T7">
                    <a:pos x="T2" y="T3"/>
                  </a:cxn>
                  <a:cxn ang="T8">
                    <a:pos x="T4" y="T5"/>
                  </a:cxn>
                </a:cxnLst>
                <a:rect l="T9" t="T10" r="T11" b="T12"/>
                <a:pathLst>
                  <a:path w="36" h="24">
                    <a:moveTo>
                      <a:pt x="36" y="0"/>
                    </a:moveTo>
                    <a:lnTo>
                      <a:pt x="36" y="24"/>
                    </a:lnTo>
                    <a:lnTo>
                      <a:pt x="0" y="24"/>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7" name="Freeform 113"/>
              <p:cNvSpPr>
                <a:spLocks/>
              </p:cNvSpPr>
              <p:nvPr/>
            </p:nvSpPr>
            <p:spPr bwMode="auto">
              <a:xfrm>
                <a:off x="4023" y="2013"/>
                <a:ext cx="42" cy="18"/>
              </a:xfrm>
              <a:custGeom>
                <a:avLst/>
                <a:gdLst>
                  <a:gd name="T0" fmla="*/ 42 w 42"/>
                  <a:gd name="T1" fmla="*/ 0 h 18"/>
                  <a:gd name="T2" fmla="*/ 0 w 42"/>
                  <a:gd name="T3" fmla="*/ 0 h 18"/>
                  <a:gd name="T4" fmla="*/ 0 w 42"/>
                  <a:gd name="T5" fmla="*/ 18 h 18"/>
                  <a:gd name="T6" fmla="*/ 0 60000 65536"/>
                  <a:gd name="T7" fmla="*/ 0 60000 65536"/>
                  <a:gd name="T8" fmla="*/ 0 60000 65536"/>
                  <a:gd name="T9" fmla="*/ 0 w 42"/>
                  <a:gd name="T10" fmla="*/ 0 h 18"/>
                  <a:gd name="T11" fmla="*/ 42 w 42"/>
                  <a:gd name="T12" fmla="*/ 18 h 18"/>
                </a:gdLst>
                <a:ahLst/>
                <a:cxnLst>
                  <a:cxn ang="T6">
                    <a:pos x="T0" y="T1"/>
                  </a:cxn>
                  <a:cxn ang="T7">
                    <a:pos x="T2" y="T3"/>
                  </a:cxn>
                  <a:cxn ang="T8">
                    <a:pos x="T4" y="T5"/>
                  </a:cxn>
                </a:cxnLst>
                <a:rect l="T9" t="T10" r="T11" b="T12"/>
                <a:pathLst>
                  <a:path w="42" h="18">
                    <a:moveTo>
                      <a:pt x="42" y="0"/>
                    </a:moveTo>
                    <a:lnTo>
                      <a:pt x="0" y="0"/>
                    </a:lnTo>
                    <a:lnTo>
                      <a:pt x="0" y="18"/>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578" name="Rectangle 114"/>
              <p:cNvSpPr>
                <a:spLocks noChangeArrowheads="1"/>
              </p:cNvSpPr>
              <p:nvPr/>
            </p:nvSpPr>
            <p:spPr bwMode="auto">
              <a:xfrm>
                <a:off x="3957" y="1587"/>
                <a:ext cx="180" cy="54"/>
              </a:xfrm>
              <a:prstGeom prst="rect">
                <a:avLst/>
              </a:prstGeom>
              <a:solidFill>
                <a:srgbClr val="C0C0C0">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579" name="Freeform 115"/>
              <p:cNvSpPr>
                <a:spLocks/>
              </p:cNvSpPr>
              <p:nvPr/>
            </p:nvSpPr>
            <p:spPr bwMode="auto">
              <a:xfrm>
                <a:off x="3261" y="1941"/>
                <a:ext cx="138" cy="696"/>
              </a:xfrm>
              <a:custGeom>
                <a:avLst/>
                <a:gdLst>
                  <a:gd name="T0" fmla="*/ 0 w 138"/>
                  <a:gd name="T1" fmla="*/ 696 h 696"/>
                  <a:gd name="T2" fmla="*/ 138 w 138"/>
                  <a:gd name="T3" fmla="*/ 696 h 696"/>
                  <a:gd name="T4" fmla="*/ 108 w 138"/>
                  <a:gd name="T5" fmla="*/ 0 h 696"/>
                  <a:gd name="T6" fmla="*/ 30 w 138"/>
                  <a:gd name="T7" fmla="*/ 0 h 696"/>
                  <a:gd name="T8" fmla="*/ 0 w 138"/>
                  <a:gd name="T9" fmla="*/ 696 h 696"/>
                  <a:gd name="T10" fmla="*/ 0 60000 65536"/>
                  <a:gd name="T11" fmla="*/ 0 60000 65536"/>
                  <a:gd name="T12" fmla="*/ 0 60000 65536"/>
                  <a:gd name="T13" fmla="*/ 0 60000 65536"/>
                  <a:gd name="T14" fmla="*/ 0 60000 65536"/>
                  <a:gd name="T15" fmla="*/ 0 w 138"/>
                  <a:gd name="T16" fmla="*/ 0 h 696"/>
                  <a:gd name="T17" fmla="*/ 138 w 138"/>
                  <a:gd name="T18" fmla="*/ 696 h 696"/>
                </a:gdLst>
                <a:ahLst/>
                <a:cxnLst>
                  <a:cxn ang="T10">
                    <a:pos x="T0" y="T1"/>
                  </a:cxn>
                  <a:cxn ang="T11">
                    <a:pos x="T2" y="T3"/>
                  </a:cxn>
                  <a:cxn ang="T12">
                    <a:pos x="T4" y="T5"/>
                  </a:cxn>
                  <a:cxn ang="T13">
                    <a:pos x="T6" y="T7"/>
                  </a:cxn>
                  <a:cxn ang="T14">
                    <a:pos x="T8" y="T9"/>
                  </a:cxn>
                </a:cxnLst>
                <a:rect l="T15" t="T16" r="T17" b="T18"/>
                <a:pathLst>
                  <a:path w="138" h="696">
                    <a:moveTo>
                      <a:pt x="0" y="696"/>
                    </a:moveTo>
                    <a:lnTo>
                      <a:pt x="138" y="696"/>
                    </a:lnTo>
                    <a:lnTo>
                      <a:pt x="108" y="0"/>
                    </a:lnTo>
                    <a:lnTo>
                      <a:pt x="30" y="0"/>
                    </a:lnTo>
                    <a:lnTo>
                      <a:pt x="0" y="696"/>
                    </a:lnTo>
                    <a:close/>
                  </a:path>
                </a:pathLst>
              </a:custGeom>
              <a:solidFill>
                <a:srgbClr val="C0C0C0">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580" name="Line 116"/>
              <p:cNvSpPr>
                <a:spLocks noChangeShapeType="1"/>
              </p:cNvSpPr>
              <p:nvPr/>
            </p:nvSpPr>
            <p:spPr bwMode="auto">
              <a:xfrm>
                <a:off x="3291" y="1965"/>
                <a:ext cx="7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1" name="Line 117"/>
              <p:cNvSpPr>
                <a:spLocks noChangeShapeType="1"/>
              </p:cNvSpPr>
              <p:nvPr/>
            </p:nvSpPr>
            <p:spPr bwMode="auto">
              <a:xfrm>
                <a:off x="3291" y="1935"/>
                <a:ext cx="36"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2" name="Rectangle 118"/>
              <p:cNvSpPr>
                <a:spLocks noChangeArrowheads="1"/>
              </p:cNvSpPr>
              <p:nvPr/>
            </p:nvSpPr>
            <p:spPr bwMode="auto">
              <a:xfrm>
                <a:off x="3279" y="1935"/>
                <a:ext cx="102" cy="30"/>
              </a:xfrm>
              <a:prstGeom prst="rect">
                <a:avLst/>
              </a:prstGeom>
              <a:solidFill>
                <a:srgbClr val="C0C0C0">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583" name="Line 119"/>
              <p:cNvSpPr>
                <a:spLocks noChangeShapeType="1"/>
              </p:cNvSpPr>
              <p:nvPr/>
            </p:nvSpPr>
            <p:spPr bwMode="auto">
              <a:xfrm>
                <a:off x="3363" y="2079"/>
                <a:ext cx="18" cy="504"/>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4" name="Line 120"/>
              <p:cNvSpPr>
                <a:spLocks noChangeShapeType="1"/>
              </p:cNvSpPr>
              <p:nvPr/>
            </p:nvSpPr>
            <p:spPr bwMode="auto">
              <a:xfrm>
                <a:off x="3345" y="2361"/>
                <a:ext cx="6" cy="222"/>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5" name="Line 121"/>
              <p:cNvSpPr>
                <a:spLocks noChangeShapeType="1"/>
              </p:cNvSpPr>
              <p:nvPr/>
            </p:nvSpPr>
            <p:spPr bwMode="auto">
              <a:xfrm>
                <a:off x="3345" y="2145"/>
                <a:ext cx="1" cy="144"/>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6" name="Line 122"/>
              <p:cNvSpPr>
                <a:spLocks noChangeShapeType="1"/>
              </p:cNvSpPr>
              <p:nvPr/>
            </p:nvSpPr>
            <p:spPr bwMode="auto">
              <a:xfrm>
                <a:off x="3321" y="2223"/>
                <a:ext cx="24"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7" name="Line 123"/>
              <p:cNvSpPr>
                <a:spLocks noChangeShapeType="1"/>
              </p:cNvSpPr>
              <p:nvPr/>
            </p:nvSpPr>
            <p:spPr bwMode="auto">
              <a:xfrm>
                <a:off x="3321" y="2109"/>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8" name="Line 124"/>
              <p:cNvSpPr>
                <a:spLocks noChangeShapeType="1"/>
              </p:cNvSpPr>
              <p:nvPr/>
            </p:nvSpPr>
            <p:spPr bwMode="auto">
              <a:xfrm>
                <a:off x="3345" y="2043"/>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89" name="Line 125"/>
              <p:cNvSpPr>
                <a:spLocks noChangeShapeType="1"/>
              </p:cNvSpPr>
              <p:nvPr/>
            </p:nvSpPr>
            <p:spPr bwMode="auto">
              <a:xfrm>
                <a:off x="3351" y="2451"/>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0" name="Line 126"/>
              <p:cNvSpPr>
                <a:spLocks noChangeShapeType="1"/>
              </p:cNvSpPr>
              <p:nvPr/>
            </p:nvSpPr>
            <p:spPr bwMode="auto">
              <a:xfrm>
                <a:off x="3333" y="2523"/>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1" name="Line 127"/>
              <p:cNvSpPr>
                <a:spLocks noChangeShapeType="1"/>
              </p:cNvSpPr>
              <p:nvPr/>
            </p:nvSpPr>
            <p:spPr bwMode="auto">
              <a:xfrm>
                <a:off x="3339" y="2343"/>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2" name="Line 128"/>
              <p:cNvSpPr>
                <a:spLocks noChangeShapeType="1"/>
              </p:cNvSpPr>
              <p:nvPr/>
            </p:nvSpPr>
            <p:spPr bwMode="auto">
              <a:xfrm>
                <a:off x="3339" y="2247"/>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3" name="Line 129"/>
              <p:cNvSpPr>
                <a:spLocks noChangeShapeType="1"/>
              </p:cNvSpPr>
              <p:nvPr/>
            </p:nvSpPr>
            <p:spPr bwMode="auto">
              <a:xfrm>
                <a:off x="3357" y="2463"/>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4" name="Line 130"/>
              <p:cNvSpPr>
                <a:spLocks noChangeShapeType="1"/>
              </p:cNvSpPr>
              <p:nvPr/>
            </p:nvSpPr>
            <p:spPr bwMode="auto">
              <a:xfrm>
                <a:off x="3339" y="2541"/>
                <a:ext cx="30"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5" name="Line 131"/>
              <p:cNvSpPr>
                <a:spLocks noChangeShapeType="1"/>
              </p:cNvSpPr>
              <p:nvPr/>
            </p:nvSpPr>
            <p:spPr bwMode="auto">
              <a:xfrm>
                <a:off x="3339" y="2175"/>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6" name="Line 132"/>
              <p:cNvSpPr>
                <a:spLocks noChangeShapeType="1"/>
              </p:cNvSpPr>
              <p:nvPr/>
            </p:nvSpPr>
            <p:spPr bwMode="auto">
              <a:xfrm flipH="1">
                <a:off x="3345" y="2091"/>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7" name="Line 133"/>
              <p:cNvSpPr>
                <a:spLocks noChangeShapeType="1"/>
              </p:cNvSpPr>
              <p:nvPr/>
            </p:nvSpPr>
            <p:spPr bwMode="auto">
              <a:xfrm flipH="1">
                <a:off x="3339" y="2019"/>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598" name="Freeform 134"/>
              <p:cNvSpPr>
                <a:spLocks/>
              </p:cNvSpPr>
              <p:nvPr/>
            </p:nvSpPr>
            <p:spPr bwMode="auto">
              <a:xfrm>
                <a:off x="3093" y="1941"/>
                <a:ext cx="132" cy="702"/>
              </a:xfrm>
              <a:custGeom>
                <a:avLst/>
                <a:gdLst>
                  <a:gd name="T0" fmla="*/ 0 w 132"/>
                  <a:gd name="T1" fmla="*/ 702 h 702"/>
                  <a:gd name="T2" fmla="*/ 132 w 132"/>
                  <a:gd name="T3" fmla="*/ 702 h 702"/>
                  <a:gd name="T4" fmla="*/ 108 w 132"/>
                  <a:gd name="T5" fmla="*/ 0 h 702"/>
                  <a:gd name="T6" fmla="*/ 30 w 132"/>
                  <a:gd name="T7" fmla="*/ 0 h 702"/>
                  <a:gd name="T8" fmla="*/ 0 w 132"/>
                  <a:gd name="T9" fmla="*/ 702 h 702"/>
                  <a:gd name="T10" fmla="*/ 0 60000 65536"/>
                  <a:gd name="T11" fmla="*/ 0 60000 65536"/>
                  <a:gd name="T12" fmla="*/ 0 60000 65536"/>
                  <a:gd name="T13" fmla="*/ 0 60000 65536"/>
                  <a:gd name="T14" fmla="*/ 0 60000 65536"/>
                  <a:gd name="T15" fmla="*/ 0 w 132"/>
                  <a:gd name="T16" fmla="*/ 0 h 702"/>
                  <a:gd name="T17" fmla="*/ 132 w 132"/>
                  <a:gd name="T18" fmla="*/ 702 h 702"/>
                </a:gdLst>
                <a:ahLst/>
                <a:cxnLst>
                  <a:cxn ang="T10">
                    <a:pos x="T0" y="T1"/>
                  </a:cxn>
                  <a:cxn ang="T11">
                    <a:pos x="T2" y="T3"/>
                  </a:cxn>
                  <a:cxn ang="T12">
                    <a:pos x="T4" y="T5"/>
                  </a:cxn>
                  <a:cxn ang="T13">
                    <a:pos x="T6" y="T7"/>
                  </a:cxn>
                  <a:cxn ang="T14">
                    <a:pos x="T8" y="T9"/>
                  </a:cxn>
                </a:cxnLst>
                <a:rect l="T15" t="T16" r="T17" b="T18"/>
                <a:pathLst>
                  <a:path w="132" h="702">
                    <a:moveTo>
                      <a:pt x="0" y="702"/>
                    </a:moveTo>
                    <a:lnTo>
                      <a:pt x="132" y="702"/>
                    </a:lnTo>
                    <a:lnTo>
                      <a:pt x="108" y="0"/>
                    </a:lnTo>
                    <a:lnTo>
                      <a:pt x="30" y="0"/>
                    </a:lnTo>
                    <a:lnTo>
                      <a:pt x="0" y="702"/>
                    </a:lnTo>
                    <a:close/>
                  </a:path>
                </a:pathLst>
              </a:custGeom>
              <a:solidFill>
                <a:srgbClr val="C0C0C0">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599" name="Line 135"/>
              <p:cNvSpPr>
                <a:spLocks noChangeShapeType="1"/>
              </p:cNvSpPr>
              <p:nvPr/>
            </p:nvSpPr>
            <p:spPr bwMode="auto">
              <a:xfrm>
                <a:off x="3123" y="1965"/>
                <a:ext cx="7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0" name="Line 136"/>
              <p:cNvSpPr>
                <a:spLocks noChangeShapeType="1"/>
              </p:cNvSpPr>
              <p:nvPr/>
            </p:nvSpPr>
            <p:spPr bwMode="auto">
              <a:xfrm>
                <a:off x="3123" y="1935"/>
                <a:ext cx="36"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1" name="Rectangle 137"/>
              <p:cNvSpPr>
                <a:spLocks noChangeArrowheads="1"/>
              </p:cNvSpPr>
              <p:nvPr/>
            </p:nvSpPr>
            <p:spPr bwMode="auto">
              <a:xfrm>
                <a:off x="3111" y="1935"/>
                <a:ext cx="102" cy="30"/>
              </a:xfrm>
              <a:prstGeom prst="rect">
                <a:avLst/>
              </a:prstGeom>
              <a:solidFill>
                <a:srgbClr val="C0C0C0">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02" name="Line 138"/>
              <p:cNvSpPr>
                <a:spLocks noChangeShapeType="1"/>
              </p:cNvSpPr>
              <p:nvPr/>
            </p:nvSpPr>
            <p:spPr bwMode="auto">
              <a:xfrm>
                <a:off x="3195" y="2079"/>
                <a:ext cx="18" cy="504"/>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3" name="Line 139"/>
              <p:cNvSpPr>
                <a:spLocks noChangeShapeType="1"/>
              </p:cNvSpPr>
              <p:nvPr/>
            </p:nvSpPr>
            <p:spPr bwMode="auto">
              <a:xfrm>
                <a:off x="3183" y="2361"/>
                <a:ext cx="1" cy="222"/>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4" name="Line 140"/>
              <p:cNvSpPr>
                <a:spLocks noChangeShapeType="1"/>
              </p:cNvSpPr>
              <p:nvPr/>
            </p:nvSpPr>
            <p:spPr bwMode="auto">
              <a:xfrm>
                <a:off x="3177" y="2145"/>
                <a:ext cx="6" cy="144"/>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5" name="Line 141"/>
              <p:cNvSpPr>
                <a:spLocks noChangeShapeType="1"/>
              </p:cNvSpPr>
              <p:nvPr/>
            </p:nvSpPr>
            <p:spPr bwMode="auto">
              <a:xfrm>
                <a:off x="3153" y="2223"/>
                <a:ext cx="24"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6" name="Line 142"/>
              <p:cNvSpPr>
                <a:spLocks noChangeShapeType="1"/>
              </p:cNvSpPr>
              <p:nvPr/>
            </p:nvSpPr>
            <p:spPr bwMode="auto">
              <a:xfrm>
                <a:off x="3153" y="2109"/>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7" name="Line 143"/>
              <p:cNvSpPr>
                <a:spLocks noChangeShapeType="1"/>
              </p:cNvSpPr>
              <p:nvPr/>
            </p:nvSpPr>
            <p:spPr bwMode="auto">
              <a:xfrm>
                <a:off x="3177" y="2043"/>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8" name="Line 144"/>
              <p:cNvSpPr>
                <a:spLocks noChangeShapeType="1"/>
              </p:cNvSpPr>
              <p:nvPr/>
            </p:nvSpPr>
            <p:spPr bwMode="auto">
              <a:xfrm>
                <a:off x="3183" y="2451"/>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09" name="Line 145"/>
              <p:cNvSpPr>
                <a:spLocks noChangeShapeType="1"/>
              </p:cNvSpPr>
              <p:nvPr/>
            </p:nvSpPr>
            <p:spPr bwMode="auto">
              <a:xfrm>
                <a:off x="3165" y="2523"/>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0" name="Line 146"/>
              <p:cNvSpPr>
                <a:spLocks noChangeShapeType="1"/>
              </p:cNvSpPr>
              <p:nvPr/>
            </p:nvSpPr>
            <p:spPr bwMode="auto">
              <a:xfrm>
                <a:off x="3171" y="2343"/>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1" name="Line 147"/>
              <p:cNvSpPr>
                <a:spLocks noChangeShapeType="1"/>
              </p:cNvSpPr>
              <p:nvPr/>
            </p:nvSpPr>
            <p:spPr bwMode="auto">
              <a:xfrm>
                <a:off x="3171" y="2247"/>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2" name="Line 148"/>
              <p:cNvSpPr>
                <a:spLocks noChangeShapeType="1"/>
              </p:cNvSpPr>
              <p:nvPr/>
            </p:nvSpPr>
            <p:spPr bwMode="auto">
              <a:xfrm>
                <a:off x="3189" y="2463"/>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3" name="Line 149"/>
              <p:cNvSpPr>
                <a:spLocks noChangeShapeType="1"/>
              </p:cNvSpPr>
              <p:nvPr/>
            </p:nvSpPr>
            <p:spPr bwMode="auto">
              <a:xfrm>
                <a:off x="3171" y="2541"/>
                <a:ext cx="30"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4" name="Line 150"/>
              <p:cNvSpPr>
                <a:spLocks noChangeShapeType="1"/>
              </p:cNvSpPr>
              <p:nvPr/>
            </p:nvSpPr>
            <p:spPr bwMode="auto">
              <a:xfrm>
                <a:off x="3171" y="2175"/>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5" name="Line 151"/>
              <p:cNvSpPr>
                <a:spLocks noChangeShapeType="1"/>
              </p:cNvSpPr>
              <p:nvPr/>
            </p:nvSpPr>
            <p:spPr bwMode="auto">
              <a:xfrm flipH="1">
                <a:off x="3177" y="2091"/>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6" name="Line 152"/>
              <p:cNvSpPr>
                <a:spLocks noChangeShapeType="1"/>
              </p:cNvSpPr>
              <p:nvPr/>
            </p:nvSpPr>
            <p:spPr bwMode="auto">
              <a:xfrm flipH="1">
                <a:off x="3171" y="2019"/>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7" name="Freeform 153"/>
              <p:cNvSpPr>
                <a:spLocks/>
              </p:cNvSpPr>
              <p:nvPr/>
            </p:nvSpPr>
            <p:spPr bwMode="auto">
              <a:xfrm>
                <a:off x="2931" y="1941"/>
                <a:ext cx="132" cy="702"/>
              </a:xfrm>
              <a:custGeom>
                <a:avLst/>
                <a:gdLst>
                  <a:gd name="T0" fmla="*/ 0 w 132"/>
                  <a:gd name="T1" fmla="*/ 702 h 702"/>
                  <a:gd name="T2" fmla="*/ 132 w 132"/>
                  <a:gd name="T3" fmla="*/ 702 h 702"/>
                  <a:gd name="T4" fmla="*/ 102 w 132"/>
                  <a:gd name="T5" fmla="*/ 0 h 702"/>
                  <a:gd name="T6" fmla="*/ 24 w 132"/>
                  <a:gd name="T7" fmla="*/ 0 h 702"/>
                  <a:gd name="T8" fmla="*/ 0 w 132"/>
                  <a:gd name="T9" fmla="*/ 702 h 702"/>
                  <a:gd name="T10" fmla="*/ 0 60000 65536"/>
                  <a:gd name="T11" fmla="*/ 0 60000 65536"/>
                  <a:gd name="T12" fmla="*/ 0 60000 65536"/>
                  <a:gd name="T13" fmla="*/ 0 60000 65536"/>
                  <a:gd name="T14" fmla="*/ 0 60000 65536"/>
                  <a:gd name="T15" fmla="*/ 0 w 132"/>
                  <a:gd name="T16" fmla="*/ 0 h 702"/>
                  <a:gd name="T17" fmla="*/ 132 w 132"/>
                  <a:gd name="T18" fmla="*/ 702 h 702"/>
                </a:gdLst>
                <a:ahLst/>
                <a:cxnLst>
                  <a:cxn ang="T10">
                    <a:pos x="T0" y="T1"/>
                  </a:cxn>
                  <a:cxn ang="T11">
                    <a:pos x="T2" y="T3"/>
                  </a:cxn>
                  <a:cxn ang="T12">
                    <a:pos x="T4" y="T5"/>
                  </a:cxn>
                  <a:cxn ang="T13">
                    <a:pos x="T6" y="T7"/>
                  </a:cxn>
                  <a:cxn ang="T14">
                    <a:pos x="T8" y="T9"/>
                  </a:cxn>
                </a:cxnLst>
                <a:rect l="T15" t="T16" r="T17" b="T18"/>
                <a:pathLst>
                  <a:path w="132" h="702">
                    <a:moveTo>
                      <a:pt x="0" y="702"/>
                    </a:moveTo>
                    <a:lnTo>
                      <a:pt x="132" y="702"/>
                    </a:lnTo>
                    <a:lnTo>
                      <a:pt x="102" y="0"/>
                    </a:lnTo>
                    <a:lnTo>
                      <a:pt x="24" y="0"/>
                    </a:lnTo>
                    <a:lnTo>
                      <a:pt x="0" y="702"/>
                    </a:lnTo>
                    <a:close/>
                  </a:path>
                </a:pathLst>
              </a:custGeom>
              <a:solidFill>
                <a:srgbClr val="C0C0C0">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618" name="Line 154"/>
              <p:cNvSpPr>
                <a:spLocks noChangeShapeType="1"/>
              </p:cNvSpPr>
              <p:nvPr/>
            </p:nvSpPr>
            <p:spPr bwMode="auto">
              <a:xfrm>
                <a:off x="2955" y="1965"/>
                <a:ext cx="7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19" name="Line 155"/>
              <p:cNvSpPr>
                <a:spLocks noChangeShapeType="1"/>
              </p:cNvSpPr>
              <p:nvPr/>
            </p:nvSpPr>
            <p:spPr bwMode="auto">
              <a:xfrm>
                <a:off x="2955" y="1935"/>
                <a:ext cx="36"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0" name="Rectangle 156"/>
              <p:cNvSpPr>
                <a:spLocks noChangeArrowheads="1"/>
              </p:cNvSpPr>
              <p:nvPr/>
            </p:nvSpPr>
            <p:spPr bwMode="auto">
              <a:xfrm>
                <a:off x="2943" y="1935"/>
                <a:ext cx="102" cy="30"/>
              </a:xfrm>
              <a:prstGeom prst="rect">
                <a:avLst/>
              </a:prstGeom>
              <a:solidFill>
                <a:srgbClr val="C0C0C0">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21" name="Line 157"/>
              <p:cNvSpPr>
                <a:spLocks noChangeShapeType="1"/>
              </p:cNvSpPr>
              <p:nvPr/>
            </p:nvSpPr>
            <p:spPr bwMode="auto">
              <a:xfrm>
                <a:off x="3027" y="2079"/>
                <a:ext cx="18" cy="504"/>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2" name="Line 158"/>
              <p:cNvSpPr>
                <a:spLocks noChangeShapeType="1"/>
              </p:cNvSpPr>
              <p:nvPr/>
            </p:nvSpPr>
            <p:spPr bwMode="auto">
              <a:xfrm>
                <a:off x="3009" y="2361"/>
                <a:ext cx="6" cy="222"/>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3" name="Line 159"/>
              <p:cNvSpPr>
                <a:spLocks noChangeShapeType="1"/>
              </p:cNvSpPr>
              <p:nvPr/>
            </p:nvSpPr>
            <p:spPr bwMode="auto">
              <a:xfrm>
                <a:off x="3009" y="2145"/>
                <a:ext cx="1" cy="144"/>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4" name="Line 160"/>
              <p:cNvSpPr>
                <a:spLocks noChangeShapeType="1"/>
              </p:cNvSpPr>
              <p:nvPr/>
            </p:nvSpPr>
            <p:spPr bwMode="auto">
              <a:xfrm>
                <a:off x="2985" y="2223"/>
                <a:ext cx="24"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5" name="Line 161"/>
              <p:cNvSpPr>
                <a:spLocks noChangeShapeType="1"/>
              </p:cNvSpPr>
              <p:nvPr/>
            </p:nvSpPr>
            <p:spPr bwMode="auto">
              <a:xfrm>
                <a:off x="2985" y="2109"/>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6" name="Line 162"/>
              <p:cNvSpPr>
                <a:spLocks noChangeShapeType="1"/>
              </p:cNvSpPr>
              <p:nvPr/>
            </p:nvSpPr>
            <p:spPr bwMode="auto">
              <a:xfrm>
                <a:off x="3009" y="2043"/>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7" name="Line 163"/>
              <p:cNvSpPr>
                <a:spLocks noChangeShapeType="1"/>
              </p:cNvSpPr>
              <p:nvPr/>
            </p:nvSpPr>
            <p:spPr bwMode="auto">
              <a:xfrm>
                <a:off x="3015" y="2451"/>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8" name="Line 164"/>
              <p:cNvSpPr>
                <a:spLocks noChangeShapeType="1"/>
              </p:cNvSpPr>
              <p:nvPr/>
            </p:nvSpPr>
            <p:spPr bwMode="auto">
              <a:xfrm>
                <a:off x="2997" y="2523"/>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29" name="Line 165"/>
              <p:cNvSpPr>
                <a:spLocks noChangeShapeType="1"/>
              </p:cNvSpPr>
              <p:nvPr/>
            </p:nvSpPr>
            <p:spPr bwMode="auto">
              <a:xfrm>
                <a:off x="3003" y="2343"/>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0" name="Line 166"/>
              <p:cNvSpPr>
                <a:spLocks noChangeShapeType="1"/>
              </p:cNvSpPr>
              <p:nvPr/>
            </p:nvSpPr>
            <p:spPr bwMode="auto">
              <a:xfrm>
                <a:off x="3003" y="2247"/>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1" name="Line 167"/>
              <p:cNvSpPr>
                <a:spLocks noChangeShapeType="1"/>
              </p:cNvSpPr>
              <p:nvPr/>
            </p:nvSpPr>
            <p:spPr bwMode="auto">
              <a:xfrm>
                <a:off x="3021" y="2463"/>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2" name="Line 168"/>
              <p:cNvSpPr>
                <a:spLocks noChangeShapeType="1"/>
              </p:cNvSpPr>
              <p:nvPr/>
            </p:nvSpPr>
            <p:spPr bwMode="auto">
              <a:xfrm>
                <a:off x="3003" y="2541"/>
                <a:ext cx="36"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3" name="Line 169"/>
              <p:cNvSpPr>
                <a:spLocks noChangeShapeType="1"/>
              </p:cNvSpPr>
              <p:nvPr/>
            </p:nvSpPr>
            <p:spPr bwMode="auto">
              <a:xfrm>
                <a:off x="3003" y="2175"/>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4" name="Line 170"/>
              <p:cNvSpPr>
                <a:spLocks noChangeShapeType="1"/>
              </p:cNvSpPr>
              <p:nvPr/>
            </p:nvSpPr>
            <p:spPr bwMode="auto">
              <a:xfrm flipH="1">
                <a:off x="3009" y="2091"/>
                <a:ext cx="12"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5" name="Line 171"/>
              <p:cNvSpPr>
                <a:spLocks noChangeShapeType="1"/>
              </p:cNvSpPr>
              <p:nvPr/>
            </p:nvSpPr>
            <p:spPr bwMode="auto">
              <a:xfrm flipH="1">
                <a:off x="3003" y="2019"/>
                <a:ext cx="18" cy="1"/>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636" name="Freeform 172"/>
              <p:cNvSpPr>
                <a:spLocks/>
              </p:cNvSpPr>
              <p:nvPr/>
            </p:nvSpPr>
            <p:spPr bwMode="auto">
              <a:xfrm>
                <a:off x="1407" y="2589"/>
                <a:ext cx="3258" cy="522"/>
              </a:xfrm>
              <a:custGeom>
                <a:avLst/>
                <a:gdLst>
                  <a:gd name="T0" fmla="*/ 0 w 3258"/>
                  <a:gd name="T1" fmla="*/ 342 h 522"/>
                  <a:gd name="T2" fmla="*/ 408 w 3258"/>
                  <a:gd name="T3" fmla="*/ 0 h 522"/>
                  <a:gd name="T4" fmla="*/ 810 w 3258"/>
                  <a:gd name="T5" fmla="*/ 0 h 522"/>
                  <a:gd name="T6" fmla="*/ 1218 w 3258"/>
                  <a:gd name="T7" fmla="*/ 0 h 522"/>
                  <a:gd name="T8" fmla="*/ 1632 w 3258"/>
                  <a:gd name="T9" fmla="*/ 0 h 522"/>
                  <a:gd name="T10" fmla="*/ 2034 w 3258"/>
                  <a:gd name="T11" fmla="*/ 0 h 522"/>
                  <a:gd name="T12" fmla="*/ 2442 w 3258"/>
                  <a:gd name="T13" fmla="*/ 0 h 522"/>
                  <a:gd name="T14" fmla="*/ 2850 w 3258"/>
                  <a:gd name="T15" fmla="*/ 0 h 522"/>
                  <a:gd name="T16" fmla="*/ 3258 w 3258"/>
                  <a:gd name="T17" fmla="*/ 318 h 522"/>
                  <a:gd name="T18" fmla="*/ 3258 w 3258"/>
                  <a:gd name="T19" fmla="*/ 522 h 522"/>
                  <a:gd name="T20" fmla="*/ 0 w 3258"/>
                  <a:gd name="T21" fmla="*/ 522 h 522"/>
                  <a:gd name="T22" fmla="*/ 0 w 3258"/>
                  <a:gd name="T23" fmla="*/ 342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8"/>
                  <a:gd name="T37" fmla="*/ 0 h 522"/>
                  <a:gd name="T38" fmla="*/ 3258 w 3258"/>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8" h="522">
                    <a:moveTo>
                      <a:pt x="0" y="342"/>
                    </a:moveTo>
                    <a:lnTo>
                      <a:pt x="408" y="0"/>
                    </a:lnTo>
                    <a:lnTo>
                      <a:pt x="810" y="0"/>
                    </a:lnTo>
                    <a:lnTo>
                      <a:pt x="1218" y="0"/>
                    </a:lnTo>
                    <a:lnTo>
                      <a:pt x="1632" y="0"/>
                    </a:lnTo>
                    <a:lnTo>
                      <a:pt x="2034" y="0"/>
                    </a:lnTo>
                    <a:lnTo>
                      <a:pt x="2442" y="0"/>
                    </a:lnTo>
                    <a:lnTo>
                      <a:pt x="2850" y="0"/>
                    </a:lnTo>
                    <a:lnTo>
                      <a:pt x="3258" y="318"/>
                    </a:lnTo>
                    <a:lnTo>
                      <a:pt x="3258" y="522"/>
                    </a:lnTo>
                    <a:lnTo>
                      <a:pt x="0" y="522"/>
                    </a:lnTo>
                    <a:lnTo>
                      <a:pt x="0" y="342"/>
                    </a:lnTo>
                    <a:close/>
                  </a:path>
                </a:pathLst>
              </a:custGeom>
              <a:solidFill>
                <a:srgbClr val="ABABAB">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637" name="Freeform 173"/>
              <p:cNvSpPr>
                <a:spLocks/>
              </p:cNvSpPr>
              <p:nvPr/>
            </p:nvSpPr>
            <p:spPr bwMode="auto">
              <a:xfrm>
                <a:off x="1407" y="2589"/>
                <a:ext cx="3258" cy="936"/>
              </a:xfrm>
              <a:custGeom>
                <a:avLst/>
                <a:gdLst>
                  <a:gd name="T0" fmla="*/ 0 w 3258"/>
                  <a:gd name="T1" fmla="*/ 282 h 936"/>
                  <a:gd name="T2" fmla="*/ 408 w 3258"/>
                  <a:gd name="T3" fmla="*/ 0 h 936"/>
                  <a:gd name="T4" fmla="*/ 810 w 3258"/>
                  <a:gd name="T5" fmla="*/ 294 h 936"/>
                  <a:gd name="T6" fmla="*/ 1218 w 3258"/>
                  <a:gd name="T7" fmla="*/ 0 h 936"/>
                  <a:gd name="T8" fmla="*/ 1632 w 3258"/>
                  <a:gd name="T9" fmla="*/ 294 h 936"/>
                  <a:gd name="T10" fmla="*/ 2034 w 3258"/>
                  <a:gd name="T11" fmla="*/ 0 h 936"/>
                  <a:gd name="T12" fmla="*/ 2442 w 3258"/>
                  <a:gd name="T13" fmla="*/ 294 h 936"/>
                  <a:gd name="T14" fmla="*/ 2850 w 3258"/>
                  <a:gd name="T15" fmla="*/ 0 h 936"/>
                  <a:gd name="T16" fmla="*/ 3258 w 3258"/>
                  <a:gd name="T17" fmla="*/ 282 h 936"/>
                  <a:gd name="T18" fmla="*/ 3258 w 3258"/>
                  <a:gd name="T19" fmla="*/ 936 h 936"/>
                  <a:gd name="T20" fmla="*/ 0 w 3258"/>
                  <a:gd name="T21" fmla="*/ 936 h 936"/>
                  <a:gd name="T22" fmla="*/ 0 w 3258"/>
                  <a:gd name="T23" fmla="*/ 282 h 9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8"/>
                  <a:gd name="T37" fmla="*/ 0 h 936"/>
                  <a:gd name="T38" fmla="*/ 3258 w 3258"/>
                  <a:gd name="T39" fmla="*/ 936 h 9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8" h="936">
                    <a:moveTo>
                      <a:pt x="0" y="282"/>
                    </a:moveTo>
                    <a:lnTo>
                      <a:pt x="408" y="0"/>
                    </a:lnTo>
                    <a:lnTo>
                      <a:pt x="810" y="294"/>
                    </a:lnTo>
                    <a:lnTo>
                      <a:pt x="1218" y="0"/>
                    </a:lnTo>
                    <a:lnTo>
                      <a:pt x="1632" y="294"/>
                    </a:lnTo>
                    <a:lnTo>
                      <a:pt x="2034" y="0"/>
                    </a:lnTo>
                    <a:lnTo>
                      <a:pt x="2442" y="294"/>
                    </a:lnTo>
                    <a:lnTo>
                      <a:pt x="2850" y="0"/>
                    </a:lnTo>
                    <a:lnTo>
                      <a:pt x="3258" y="282"/>
                    </a:lnTo>
                    <a:lnTo>
                      <a:pt x="3258" y="936"/>
                    </a:lnTo>
                    <a:lnTo>
                      <a:pt x="0" y="936"/>
                    </a:lnTo>
                    <a:lnTo>
                      <a:pt x="0" y="282"/>
                    </a:lnTo>
                    <a:close/>
                  </a:path>
                </a:pathLst>
              </a:custGeom>
              <a:solidFill>
                <a:srgbClr val="C0C0C0">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638" name="Rectangle 174"/>
              <p:cNvSpPr>
                <a:spLocks noChangeArrowheads="1"/>
              </p:cNvSpPr>
              <p:nvPr/>
            </p:nvSpPr>
            <p:spPr bwMode="auto">
              <a:xfrm>
                <a:off x="4197" y="2811"/>
                <a:ext cx="48"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39" name="Rectangle 175"/>
              <p:cNvSpPr>
                <a:spLocks noChangeArrowheads="1"/>
              </p:cNvSpPr>
              <p:nvPr/>
            </p:nvSpPr>
            <p:spPr bwMode="auto">
              <a:xfrm>
                <a:off x="4209" y="2817"/>
                <a:ext cx="24" cy="96"/>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0" name="Rectangle 176"/>
              <p:cNvSpPr>
                <a:spLocks noChangeArrowheads="1"/>
              </p:cNvSpPr>
              <p:nvPr/>
            </p:nvSpPr>
            <p:spPr bwMode="auto">
              <a:xfrm>
                <a:off x="4275" y="2811"/>
                <a:ext cx="42"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1" name="Rectangle 177"/>
              <p:cNvSpPr>
                <a:spLocks noChangeArrowheads="1"/>
              </p:cNvSpPr>
              <p:nvPr/>
            </p:nvSpPr>
            <p:spPr bwMode="auto">
              <a:xfrm>
                <a:off x="4287" y="2817"/>
                <a:ext cx="18" cy="96"/>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2" name="Rectangle 178"/>
              <p:cNvSpPr>
                <a:spLocks noChangeArrowheads="1"/>
              </p:cNvSpPr>
              <p:nvPr/>
            </p:nvSpPr>
            <p:spPr bwMode="auto">
              <a:xfrm>
                <a:off x="4197" y="3213"/>
                <a:ext cx="48"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3" name="Rectangle 179"/>
              <p:cNvSpPr>
                <a:spLocks noChangeArrowheads="1"/>
              </p:cNvSpPr>
              <p:nvPr/>
            </p:nvSpPr>
            <p:spPr bwMode="auto">
              <a:xfrm>
                <a:off x="4209" y="3219"/>
                <a:ext cx="24" cy="90"/>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4" name="Rectangle 180"/>
              <p:cNvSpPr>
                <a:spLocks noChangeArrowheads="1"/>
              </p:cNvSpPr>
              <p:nvPr/>
            </p:nvSpPr>
            <p:spPr bwMode="auto">
              <a:xfrm>
                <a:off x="4275" y="3213"/>
                <a:ext cx="42"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5" name="Rectangle 181"/>
              <p:cNvSpPr>
                <a:spLocks noChangeArrowheads="1"/>
              </p:cNvSpPr>
              <p:nvPr/>
            </p:nvSpPr>
            <p:spPr bwMode="auto">
              <a:xfrm>
                <a:off x="4287" y="3219"/>
                <a:ext cx="18" cy="90"/>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6" name="Rectangle 182"/>
              <p:cNvSpPr>
                <a:spLocks noChangeArrowheads="1"/>
              </p:cNvSpPr>
              <p:nvPr/>
            </p:nvSpPr>
            <p:spPr bwMode="auto">
              <a:xfrm>
                <a:off x="3393" y="2811"/>
                <a:ext cx="42"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7" name="Rectangle 183"/>
              <p:cNvSpPr>
                <a:spLocks noChangeArrowheads="1"/>
              </p:cNvSpPr>
              <p:nvPr/>
            </p:nvSpPr>
            <p:spPr bwMode="auto">
              <a:xfrm>
                <a:off x="3405" y="2817"/>
                <a:ext cx="24" cy="96"/>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8" name="Rectangle 184"/>
              <p:cNvSpPr>
                <a:spLocks noChangeArrowheads="1"/>
              </p:cNvSpPr>
              <p:nvPr/>
            </p:nvSpPr>
            <p:spPr bwMode="auto">
              <a:xfrm>
                <a:off x="3471" y="2811"/>
                <a:ext cx="42"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49" name="Rectangle 185"/>
              <p:cNvSpPr>
                <a:spLocks noChangeArrowheads="1"/>
              </p:cNvSpPr>
              <p:nvPr/>
            </p:nvSpPr>
            <p:spPr bwMode="auto">
              <a:xfrm>
                <a:off x="3483" y="2817"/>
                <a:ext cx="18" cy="96"/>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0" name="Rectangle 186"/>
              <p:cNvSpPr>
                <a:spLocks noChangeArrowheads="1"/>
              </p:cNvSpPr>
              <p:nvPr/>
            </p:nvSpPr>
            <p:spPr bwMode="auto">
              <a:xfrm>
                <a:off x="3393" y="3213"/>
                <a:ext cx="42"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1" name="Rectangle 187"/>
              <p:cNvSpPr>
                <a:spLocks noChangeArrowheads="1"/>
              </p:cNvSpPr>
              <p:nvPr/>
            </p:nvSpPr>
            <p:spPr bwMode="auto">
              <a:xfrm>
                <a:off x="3405" y="3219"/>
                <a:ext cx="24" cy="90"/>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2" name="Rectangle 188"/>
              <p:cNvSpPr>
                <a:spLocks noChangeArrowheads="1"/>
              </p:cNvSpPr>
              <p:nvPr/>
            </p:nvSpPr>
            <p:spPr bwMode="auto">
              <a:xfrm>
                <a:off x="3471" y="3213"/>
                <a:ext cx="42"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3" name="Rectangle 189"/>
              <p:cNvSpPr>
                <a:spLocks noChangeArrowheads="1"/>
              </p:cNvSpPr>
              <p:nvPr/>
            </p:nvSpPr>
            <p:spPr bwMode="auto">
              <a:xfrm>
                <a:off x="3483" y="3219"/>
                <a:ext cx="18" cy="90"/>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4" name="Rectangle 190"/>
              <p:cNvSpPr>
                <a:spLocks noChangeArrowheads="1"/>
              </p:cNvSpPr>
              <p:nvPr/>
            </p:nvSpPr>
            <p:spPr bwMode="auto">
              <a:xfrm>
                <a:off x="2571" y="2811"/>
                <a:ext cx="48"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5" name="Rectangle 191"/>
              <p:cNvSpPr>
                <a:spLocks noChangeArrowheads="1"/>
              </p:cNvSpPr>
              <p:nvPr/>
            </p:nvSpPr>
            <p:spPr bwMode="auto">
              <a:xfrm>
                <a:off x="2583" y="2817"/>
                <a:ext cx="24" cy="96"/>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6" name="Rectangle 192"/>
              <p:cNvSpPr>
                <a:spLocks noChangeArrowheads="1"/>
              </p:cNvSpPr>
              <p:nvPr/>
            </p:nvSpPr>
            <p:spPr bwMode="auto">
              <a:xfrm>
                <a:off x="2649" y="2811"/>
                <a:ext cx="48"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7" name="Rectangle 193"/>
              <p:cNvSpPr>
                <a:spLocks noChangeArrowheads="1"/>
              </p:cNvSpPr>
              <p:nvPr/>
            </p:nvSpPr>
            <p:spPr bwMode="auto">
              <a:xfrm>
                <a:off x="2661" y="2817"/>
                <a:ext cx="24" cy="96"/>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8" name="Rectangle 194"/>
              <p:cNvSpPr>
                <a:spLocks noChangeArrowheads="1"/>
              </p:cNvSpPr>
              <p:nvPr/>
            </p:nvSpPr>
            <p:spPr bwMode="auto">
              <a:xfrm>
                <a:off x="2571" y="3213"/>
                <a:ext cx="48"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59" name="Rectangle 195"/>
              <p:cNvSpPr>
                <a:spLocks noChangeArrowheads="1"/>
              </p:cNvSpPr>
              <p:nvPr/>
            </p:nvSpPr>
            <p:spPr bwMode="auto">
              <a:xfrm>
                <a:off x="2583" y="3219"/>
                <a:ext cx="24" cy="90"/>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60" name="Rectangle 196"/>
              <p:cNvSpPr>
                <a:spLocks noChangeArrowheads="1"/>
              </p:cNvSpPr>
              <p:nvPr/>
            </p:nvSpPr>
            <p:spPr bwMode="auto">
              <a:xfrm>
                <a:off x="2649" y="3213"/>
                <a:ext cx="48"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61" name="Rectangle 197"/>
              <p:cNvSpPr>
                <a:spLocks noChangeArrowheads="1"/>
              </p:cNvSpPr>
              <p:nvPr/>
            </p:nvSpPr>
            <p:spPr bwMode="auto">
              <a:xfrm>
                <a:off x="2661" y="3219"/>
                <a:ext cx="24" cy="90"/>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62" name="Rectangle 198"/>
              <p:cNvSpPr>
                <a:spLocks noChangeArrowheads="1"/>
              </p:cNvSpPr>
              <p:nvPr/>
            </p:nvSpPr>
            <p:spPr bwMode="auto">
              <a:xfrm>
                <a:off x="1773" y="2811"/>
                <a:ext cx="42"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63" name="Rectangle 199"/>
              <p:cNvSpPr>
                <a:spLocks noChangeArrowheads="1"/>
              </p:cNvSpPr>
              <p:nvPr/>
            </p:nvSpPr>
            <p:spPr bwMode="auto">
              <a:xfrm>
                <a:off x="1785" y="2817"/>
                <a:ext cx="18" cy="96"/>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64" name="Rectangle 200"/>
              <p:cNvSpPr>
                <a:spLocks noChangeArrowheads="1"/>
              </p:cNvSpPr>
              <p:nvPr/>
            </p:nvSpPr>
            <p:spPr bwMode="auto">
              <a:xfrm>
                <a:off x="1845" y="2811"/>
                <a:ext cx="48"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65" name="Rectangle 201"/>
              <p:cNvSpPr>
                <a:spLocks noChangeArrowheads="1"/>
              </p:cNvSpPr>
              <p:nvPr/>
            </p:nvSpPr>
            <p:spPr bwMode="auto">
              <a:xfrm>
                <a:off x="1863" y="2817"/>
                <a:ext cx="18" cy="96"/>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66" name="Rectangle 202"/>
              <p:cNvSpPr>
                <a:spLocks noChangeArrowheads="1"/>
              </p:cNvSpPr>
              <p:nvPr/>
            </p:nvSpPr>
            <p:spPr bwMode="auto">
              <a:xfrm>
                <a:off x="1773" y="3213"/>
                <a:ext cx="42"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67" name="Rectangle 203"/>
              <p:cNvSpPr>
                <a:spLocks noChangeArrowheads="1"/>
              </p:cNvSpPr>
              <p:nvPr/>
            </p:nvSpPr>
            <p:spPr bwMode="auto">
              <a:xfrm>
                <a:off x="1785" y="3219"/>
                <a:ext cx="18" cy="90"/>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668" name="Rectangle 204"/>
              <p:cNvSpPr>
                <a:spLocks noChangeArrowheads="1"/>
              </p:cNvSpPr>
              <p:nvPr/>
            </p:nvSpPr>
            <p:spPr bwMode="auto">
              <a:xfrm>
                <a:off x="1845" y="3213"/>
                <a:ext cx="48" cy="102"/>
              </a:xfrm>
              <a:prstGeom prst="rect">
                <a:avLst/>
              </a:prstGeom>
              <a:solidFill>
                <a:srgbClr val="ABABAB">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grpSp>
        <p:sp>
          <p:nvSpPr>
            <p:cNvPr id="61457" name="Rectangle 205"/>
            <p:cNvSpPr>
              <a:spLocks noChangeArrowheads="1"/>
            </p:cNvSpPr>
            <p:nvPr/>
          </p:nvSpPr>
          <p:spPr bwMode="auto">
            <a:xfrm>
              <a:off x="1863" y="3219"/>
              <a:ext cx="18" cy="90"/>
            </a:xfrm>
            <a:prstGeom prst="rect">
              <a:avLst/>
            </a:prstGeom>
            <a:solidFill>
              <a:srgbClr val="FFFFFF">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458" name="Freeform 206"/>
            <p:cNvSpPr>
              <a:spLocks/>
            </p:cNvSpPr>
            <p:nvPr/>
          </p:nvSpPr>
          <p:spPr bwMode="auto">
            <a:xfrm>
              <a:off x="1827" y="2595"/>
              <a:ext cx="444" cy="288"/>
            </a:xfrm>
            <a:custGeom>
              <a:avLst/>
              <a:gdLst>
                <a:gd name="T0" fmla="*/ 390 w 444"/>
                <a:gd name="T1" fmla="*/ 288 h 288"/>
                <a:gd name="T2" fmla="*/ 444 w 444"/>
                <a:gd name="T3" fmla="*/ 150 h 288"/>
                <a:gd name="T4" fmla="*/ 390 w 444"/>
                <a:gd name="T5" fmla="*/ 90 h 288"/>
                <a:gd name="T6" fmla="*/ 0 w 444"/>
                <a:gd name="T7" fmla="*/ 0 h 288"/>
                <a:gd name="T8" fmla="*/ 390 w 444"/>
                <a:gd name="T9" fmla="*/ 288 h 288"/>
                <a:gd name="T10" fmla="*/ 0 60000 65536"/>
                <a:gd name="T11" fmla="*/ 0 60000 65536"/>
                <a:gd name="T12" fmla="*/ 0 60000 65536"/>
                <a:gd name="T13" fmla="*/ 0 60000 65536"/>
                <a:gd name="T14" fmla="*/ 0 60000 65536"/>
                <a:gd name="T15" fmla="*/ 0 w 444"/>
                <a:gd name="T16" fmla="*/ 0 h 288"/>
                <a:gd name="T17" fmla="*/ 444 w 444"/>
                <a:gd name="T18" fmla="*/ 288 h 288"/>
              </a:gdLst>
              <a:ahLst/>
              <a:cxnLst>
                <a:cxn ang="T10">
                  <a:pos x="T0" y="T1"/>
                </a:cxn>
                <a:cxn ang="T11">
                  <a:pos x="T2" y="T3"/>
                </a:cxn>
                <a:cxn ang="T12">
                  <a:pos x="T4" y="T5"/>
                </a:cxn>
                <a:cxn ang="T13">
                  <a:pos x="T6" y="T7"/>
                </a:cxn>
                <a:cxn ang="T14">
                  <a:pos x="T8" y="T9"/>
                </a:cxn>
              </a:cxnLst>
              <a:rect l="T15" t="T16" r="T17" b="T18"/>
              <a:pathLst>
                <a:path w="444" h="288">
                  <a:moveTo>
                    <a:pt x="390" y="288"/>
                  </a:moveTo>
                  <a:lnTo>
                    <a:pt x="444" y="150"/>
                  </a:lnTo>
                  <a:lnTo>
                    <a:pt x="390" y="90"/>
                  </a:lnTo>
                  <a:lnTo>
                    <a:pt x="0" y="0"/>
                  </a:lnTo>
                  <a:lnTo>
                    <a:pt x="390" y="288"/>
                  </a:lnTo>
                  <a:close/>
                </a:path>
              </a:pathLst>
            </a:custGeom>
            <a:solidFill>
              <a:srgbClr val="C0C0C0">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59" name="Freeform 207"/>
            <p:cNvSpPr>
              <a:spLocks/>
            </p:cNvSpPr>
            <p:nvPr/>
          </p:nvSpPr>
          <p:spPr bwMode="auto">
            <a:xfrm>
              <a:off x="3459" y="2595"/>
              <a:ext cx="444" cy="288"/>
            </a:xfrm>
            <a:custGeom>
              <a:avLst/>
              <a:gdLst>
                <a:gd name="T0" fmla="*/ 390 w 444"/>
                <a:gd name="T1" fmla="*/ 288 h 288"/>
                <a:gd name="T2" fmla="*/ 444 w 444"/>
                <a:gd name="T3" fmla="*/ 150 h 288"/>
                <a:gd name="T4" fmla="*/ 390 w 444"/>
                <a:gd name="T5" fmla="*/ 90 h 288"/>
                <a:gd name="T6" fmla="*/ 0 w 444"/>
                <a:gd name="T7" fmla="*/ 0 h 288"/>
                <a:gd name="T8" fmla="*/ 390 w 444"/>
                <a:gd name="T9" fmla="*/ 288 h 288"/>
                <a:gd name="T10" fmla="*/ 0 60000 65536"/>
                <a:gd name="T11" fmla="*/ 0 60000 65536"/>
                <a:gd name="T12" fmla="*/ 0 60000 65536"/>
                <a:gd name="T13" fmla="*/ 0 60000 65536"/>
                <a:gd name="T14" fmla="*/ 0 60000 65536"/>
                <a:gd name="T15" fmla="*/ 0 w 444"/>
                <a:gd name="T16" fmla="*/ 0 h 288"/>
                <a:gd name="T17" fmla="*/ 444 w 444"/>
                <a:gd name="T18" fmla="*/ 288 h 288"/>
              </a:gdLst>
              <a:ahLst/>
              <a:cxnLst>
                <a:cxn ang="T10">
                  <a:pos x="T0" y="T1"/>
                </a:cxn>
                <a:cxn ang="T11">
                  <a:pos x="T2" y="T3"/>
                </a:cxn>
                <a:cxn ang="T12">
                  <a:pos x="T4" y="T5"/>
                </a:cxn>
                <a:cxn ang="T13">
                  <a:pos x="T6" y="T7"/>
                </a:cxn>
                <a:cxn ang="T14">
                  <a:pos x="T8" y="T9"/>
                </a:cxn>
              </a:cxnLst>
              <a:rect l="T15" t="T16" r="T17" b="T18"/>
              <a:pathLst>
                <a:path w="444" h="288">
                  <a:moveTo>
                    <a:pt x="390" y="288"/>
                  </a:moveTo>
                  <a:lnTo>
                    <a:pt x="444" y="150"/>
                  </a:lnTo>
                  <a:lnTo>
                    <a:pt x="390" y="90"/>
                  </a:lnTo>
                  <a:lnTo>
                    <a:pt x="0" y="0"/>
                  </a:lnTo>
                  <a:lnTo>
                    <a:pt x="390" y="288"/>
                  </a:lnTo>
                  <a:close/>
                </a:path>
              </a:pathLst>
            </a:custGeom>
            <a:solidFill>
              <a:srgbClr val="C0C0C0">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60" name="Freeform 208"/>
            <p:cNvSpPr>
              <a:spLocks/>
            </p:cNvSpPr>
            <p:nvPr/>
          </p:nvSpPr>
          <p:spPr bwMode="auto">
            <a:xfrm>
              <a:off x="2631" y="2595"/>
              <a:ext cx="450" cy="288"/>
            </a:xfrm>
            <a:custGeom>
              <a:avLst/>
              <a:gdLst>
                <a:gd name="T0" fmla="*/ 402 w 450"/>
                <a:gd name="T1" fmla="*/ 288 h 288"/>
                <a:gd name="T2" fmla="*/ 450 w 450"/>
                <a:gd name="T3" fmla="*/ 150 h 288"/>
                <a:gd name="T4" fmla="*/ 402 w 450"/>
                <a:gd name="T5" fmla="*/ 90 h 288"/>
                <a:gd name="T6" fmla="*/ 0 w 450"/>
                <a:gd name="T7" fmla="*/ 0 h 288"/>
                <a:gd name="T8" fmla="*/ 402 w 450"/>
                <a:gd name="T9" fmla="*/ 288 h 288"/>
                <a:gd name="T10" fmla="*/ 0 60000 65536"/>
                <a:gd name="T11" fmla="*/ 0 60000 65536"/>
                <a:gd name="T12" fmla="*/ 0 60000 65536"/>
                <a:gd name="T13" fmla="*/ 0 60000 65536"/>
                <a:gd name="T14" fmla="*/ 0 60000 65536"/>
                <a:gd name="T15" fmla="*/ 0 w 450"/>
                <a:gd name="T16" fmla="*/ 0 h 288"/>
                <a:gd name="T17" fmla="*/ 450 w 450"/>
                <a:gd name="T18" fmla="*/ 288 h 288"/>
              </a:gdLst>
              <a:ahLst/>
              <a:cxnLst>
                <a:cxn ang="T10">
                  <a:pos x="T0" y="T1"/>
                </a:cxn>
                <a:cxn ang="T11">
                  <a:pos x="T2" y="T3"/>
                </a:cxn>
                <a:cxn ang="T12">
                  <a:pos x="T4" y="T5"/>
                </a:cxn>
                <a:cxn ang="T13">
                  <a:pos x="T6" y="T7"/>
                </a:cxn>
                <a:cxn ang="T14">
                  <a:pos x="T8" y="T9"/>
                </a:cxn>
              </a:cxnLst>
              <a:rect l="T15" t="T16" r="T17" b="T18"/>
              <a:pathLst>
                <a:path w="450" h="288">
                  <a:moveTo>
                    <a:pt x="402" y="288"/>
                  </a:moveTo>
                  <a:lnTo>
                    <a:pt x="450" y="150"/>
                  </a:lnTo>
                  <a:lnTo>
                    <a:pt x="402" y="90"/>
                  </a:lnTo>
                  <a:lnTo>
                    <a:pt x="0" y="0"/>
                  </a:lnTo>
                  <a:lnTo>
                    <a:pt x="402" y="288"/>
                  </a:lnTo>
                  <a:close/>
                </a:path>
              </a:pathLst>
            </a:custGeom>
            <a:solidFill>
              <a:srgbClr val="D6D6D6">
                <a:alpha val="30196"/>
              </a:srgbClr>
            </a:solidFill>
            <a:ln w="0">
              <a:solidFill>
                <a:schemeClr val="bg1">
                  <a:lumMod val="75000"/>
                </a:schemeClr>
              </a:solidFill>
              <a:round/>
              <a:headEnd/>
              <a:tailEnd/>
            </a:ln>
          </p:spPr>
          <p:txBody>
            <a:bodyPr/>
            <a:lstStyle/>
            <a:p>
              <a:endParaRPr lang="it-IT">
                <a:solidFill>
                  <a:prstClr val="black"/>
                </a:solidFill>
                <a:latin typeface="Calibri"/>
              </a:endParaRPr>
            </a:p>
          </p:txBody>
        </p:sp>
        <p:sp>
          <p:nvSpPr>
            <p:cNvPr id="61461" name="Line 209"/>
            <p:cNvSpPr>
              <a:spLocks noChangeShapeType="1"/>
            </p:cNvSpPr>
            <p:nvPr/>
          </p:nvSpPr>
          <p:spPr bwMode="auto">
            <a:xfrm flipV="1">
              <a:off x="2217" y="2589"/>
              <a:ext cx="1" cy="294"/>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62" name="Line 210"/>
            <p:cNvSpPr>
              <a:spLocks noChangeShapeType="1"/>
            </p:cNvSpPr>
            <p:nvPr/>
          </p:nvSpPr>
          <p:spPr bwMode="auto">
            <a:xfrm flipV="1">
              <a:off x="3849" y="2589"/>
              <a:ext cx="1" cy="294"/>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63" name="Line 211"/>
            <p:cNvSpPr>
              <a:spLocks noChangeShapeType="1"/>
            </p:cNvSpPr>
            <p:nvPr/>
          </p:nvSpPr>
          <p:spPr bwMode="auto">
            <a:xfrm flipV="1">
              <a:off x="3039" y="2589"/>
              <a:ext cx="1" cy="294"/>
            </a:xfrm>
            <a:prstGeom prst="line">
              <a:avLst/>
            </a:prstGeom>
            <a:noFill/>
            <a:ln w="0">
              <a:solidFill>
                <a:schemeClr val="bg1">
                  <a:lumMod val="75000"/>
                </a:schemeClr>
              </a:solidFill>
              <a:round/>
              <a:headEnd/>
              <a:tailEnd/>
            </a:ln>
            <a:extLst>
              <a:ext uri="{909E8E84-426E-40dd-AFC4-6F175D3DCCD1}">
                <a14:hiddenFill xmlns:a14="http://schemas.microsoft.com/office/drawing/2010/main" xmlns="">
                  <a:noFill/>
                </a14:hiddenFill>
              </a:ext>
            </a:extLst>
          </p:spPr>
          <p:txBody>
            <a:bodyPr/>
            <a:lstStyle/>
            <a:p>
              <a:endParaRPr lang="it-IT">
                <a:solidFill>
                  <a:prstClr val="black"/>
                </a:solidFill>
                <a:latin typeface="Calibri"/>
              </a:endParaRPr>
            </a:p>
          </p:txBody>
        </p:sp>
        <p:sp>
          <p:nvSpPr>
            <p:cNvPr id="61464" name="Rectangle 212"/>
            <p:cNvSpPr>
              <a:spLocks noChangeArrowheads="1"/>
            </p:cNvSpPr>
            <p:nvPr/>
          </p:nvSpPr>
          <p:spPr bwMode="auto">
            <a:xfrm>
              <a:off x="1401" y="3519"/>
              <a:ext cx="3282" cy="60"/>
            </a:xfrm>
            <a:prstGeom prst="rect">
              <a:avLst/>
            </a:prstGeom>
            <a:solidFill>
              <a:srgbClr val="D6D6D6">
                <a:alpha val="30196"/>
              </a:srgbClr>
            </a:solidFill>
            <a:ln w="0">
              <a:solidFill>
                <a:schemeClr val="bg1">
                  <a:lumMod val="75000"/>
                </a:schemeClr>
              </a:solidFill>
              <a:miter lim="800000"/>
              <a:headEnd/>
              <a:tailEnd/>
            </a:ln>
          </p:spPr>
          <p:txBody>
            <a:bodyPr/>
            <a:lstStyle/>
            <a:p>
              <a:endParaRPr lang="it-IT" i="1">
                <a:solidFill>
                  <a:srgbClr val="000000"/>
                </a:solidFill>
                <a:latin typeface="Calibri"/>
              </a:endParaRPr>
            </a:p>
          </p:txBody>
        </p:sp>
        <p:sp>
          <p:nvSpPr>
            <p:cNvPr id="61465" name="Freeform 213"/>
            <p:cNvSpPr>
              <a:spLocks/>
            </p:cNvSpPr>
            <p:nvPr/>
          </p:nvSpPr>
          <p:spPr bwMode="auto">
            <a:xfrm>
              <a:off x="2235" y="2613"/>
              <a:ext cx="390" cy="888"/>
            </a:xfrm>
            <a:custGeom>
              <a:avLst/>
              <a:gdLst>
                <a:gd name="T0" fmla="*/ 0 w 390"/>
                <a:gd name="T1" fmla="*/ 888 h 888"/>
                <a:gd name="T2" fmla="*/ 0 w 390"/>
                <a:gd name="T3" fmla="*/ 288 h 888"/>
                <a:gd name="T4" fmla="*/ 390 w 390"/>
                <a:gd name="T5" fmla="*/ 0 h 888"/>
                <a:gd name="T6" fmla="*/ 0 60000 65536"/>
                <a:gd name="T7" fmla="*/ 0 60000 65536"/>
                <a:gd name="T8" fmla="*/ 0 60000 65536"/>
                <a:gd name="T9" fmla="*/ 0 w 390"/>
                <a:gd name="T10" fmla="*/ 0 h 888"/>
                <a:gd name="T11" fmla="*/ 390 w 390"/>
                <a:gd name="T12" fmla="*/ 888 h 888"/>
              </a:gdLst>
              <a:ahLst/>
              <a:cxnLst>
                <a:cxn ang="T6">
                  <a:pos x="T0" y="T1"/>
                </a:cxn>
                <a:cxn ang="T7">
                  <a:pos x="T2" y="T3"/>
                </a:cxn>
                <a:cxn ang="T8">
                  <a:pos x="T4" y="T5"/>
                </a:cxn>
              </a:cxnLst>
              <a:rect l="T9" t="T10" r="T11" b="T12"/>
              <a:pathLst>
                <a:path w="390" h="888">
                  <a:moveTo>
                    <a:pt x="0" y="888"/>
                  </a:moveTo>
                  <a:lnTo>
                    <a:pt x="0" y="288"/>
                  </a:lnTo>
                  <a:lnTo>
                    <a:pt x="390" y="0"/>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66" name="Freeform 214"/>
            <p:cNvSpPr>
              <a:spLocks/>
            </p:cNvSpPr>
            <p:nvPr/>
          </p:nvSpPr>
          <p:spPr bwMode="auto">
            <a:xfrm>
              <a:off x="3051" y="2613"/>
              <a:ext cx="390" cy="888"/>
            </a:xfrm>
            <a:custGeom>
              <a:avLst/>
              <a:gdLst>
                <a:gd name="T0" fmla="*/ 0 w 390"/>
                <a:gd name="T1" fmla="*/ 888 h 888"/>
                <a:gd name="T2" fmla="*/ 0 w 390"/>
                <a:gd name="T3" fmla="*/ 288 h 888"/>
                <a:gd name="T4" fmla="*/ 390 w 390"/>
                <a:gd name="T5" fmla="*/ 0 h 888"/>
                <a:gd name="T6" fmla="*/ 0 60000 65536"/>
                <a:gd name="T7" fmla="*/ 0 60000 65536"/>
                <a:gd name="T8" fmla="*/ 0 60000 65536"/>
                <a:gd name="T9" fmla="*/ 0 w 390"/>
                <a:gd name="T10" fmla="*/ 0 h 888"/>
                <a:gd name="T11" fmla="*/ 390 w 390"/>
                <a:gd name="T12" fmla="*/ 888 h 888"/>
              </a:gdLst>
              <a:ahLst/>
              <a:cxnLst>
                <a:cxn ang="T6">
                  <a:pos x="T0" y="T1"/>
                </a:cxn>
                <a:cxn ang="T7">
                  <a:pos x="T2" y="T3"/>
                </a:cxn>
                <a:cxn ang="T8">
                  <a:pos x="T4" y="T5"/>
                </a:cxn>
              </a:cxnLst>
              <a:rect l="T9" t="T10" r="T11" b="T12"/>
              <a:pathLst>
                <a:path w="390" h="888">
                  <a:moveTo>
                    <a:pt x="0" y="888"/>
                  </a:moveTo>
                  <a:lnTo>
                    <a:pt x="0" y="288"/>
                  </a:lnTo>
                  <a:lnTo>
                    <a:pt x="390" y="0"/>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67" name="Freeform 215"/>
            <p:cNvSpPr>
              <a:spLocks/>
            </p:cNvSpPr>
            <p:nvPr/>
          </p:nvSpPr>
          <p:spPr bwMode="auto">
            <a:xfrm>
              <a:off x="3879" y="2613"/>
              <a:ext cx="390" cy="888"/>
            </a:xfrm>
            <a:custGeom>
              <a:avLst/>
              <a:gdLst>
                <a:gd name="T0" fmla="*/ 0 w 390"/>
                <a:gd name="T1" fmla="*/ 888 h 888"/>
                <a:gd name="T2" fmla="*/ 0 w 390"/>
                <a:gd name="T3" fmla="*/ 288 h 888"/>
                <a:gd name="T4" fmla="*/ 390 w 390"/>
                <a:gd name="T5" fmla="*/ 0 h 888"/>
                <a:gd name="T6" fmla="*/ 0 60000 65536"/>
                <a:gd name="T7" fmla="*/ 0 60000 65536"/>
                <a:gd name="T8" fmla="*/ 0 60000 65536"/>
                <a:gd name="T9" fmla="*/ 0 w 390"/>
                <a:gd name="T10" fmla="*/ 0 h 888"/>
                <a:gd name="T11" fmla="*/ 390 w 390"/>
                <a:gd name="T12" fmla="*/ 888 h 888"/>
              </a:gdLst>
              <a:ahLst/>
              <a:cxnLst>
                <a:cxn ang="T6">
                  <a:pos x="T0" y="T1"/>
                </a:cxn>
                <a:cxn ang="T7">
                  <a:pos x="T2" y="T3"/>
                </a:cxn>
                <a:cxn ang="T8">
                  <a:pos x="T4" y="T5"/>
                </a:cxn>
              </a:cxnLst>
              <a:rect l="T9" t="T10" r="T11" b="T12"/>
              <a:pathLst>
                <a:path w="390" h="888">
                  <a:moveTo>
                    <a:pt x="0" y="888"/>
                  </a:moveTo>
                  <a:lnTo>
                    <a:pt x="0" y="288"/>
                  </a:lnTo>
                  <a:lnTo>
                    <a:pt x="390" y="0"/>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61468" name="Freeform 216"/>
            <p:cNvSpPr>
              <a:spLocks/>
            </p:cNvSpPr>
            <p:nvPr/>
          </p:nvSpPr>
          <p:spPr bwMode="auto">
            <a:xfrm>
              <a:off x="1425" y="2613"/>
              <a:ext cx="396" cy="888"/>
            </a:xfrm>
            <a:custGeom>
              <a:avLst/>
              <a:gdLst>
                <a:gd name="T0" fmla="*/ 0 w 396"/>
                <a:gd name="T1" fmla="*/ 888 h 888"/>
                <a:gd name="T2" fmla="*/ 0 w 396"/>
                <a:gd name="T3" fmla="*/ 282 h 888"/>
                <a:gd name="T4" fmla="*/ 396 w 396"/>
                <a:gd name="T5" fmla="*/ 0 h 888"/>
                <a:gd name="T6" fmla="*/ 0 60000 65536"/>
                <a:gd name="T7" fmla="*/ 0 60000 65536"/>
                <a:gd name="T8" fmla="*/ 0 60000 65536"/>
                <a:gd name="T9" fmla="*/ 0 w 396"/>
                <a:gd name="T10" fmla="*/ 0 h 888"/>
                <a:gd name="T11" fmla="*/ 396 w 396"/>
                <a:gd name="T12" fmla="*/ 888 h 888"/>
              </a:gdLst>
              <a:ahLst/>
              <a:cxnLst>
                <a:cxn ang="T6">
                  <a:pos x="T0" y="T1"/>
                </a:cxn>
                <a:cxn ang="T7">
                  <a:pos x="T2" y="T3"/>
                </a:cxn>
                <a:cxn ang="T8">
                  <a:pos x="T4" y="T5"/>
                </a:cxn>
              </a:cxnLst>
              <a:rect l="T9" t="T10" r="T11" b="T12"/>
              <a:pathLst>
                <a:path w="396" h="888">
                  <a:moveTo>
                    <a:pt x="0" y="888"/>
                  </a:moveTo>
                  <a:lnTo>
                    <a:pt x="0" y="282"/>
                  </a:lnTo>
                  <a:lnTo>
                    <a:pt x="396" y="0"/>
                  </a:lnTo>
                </a:path>
              </a:pathLst>
            </a:custGeom>
            <a:noFill/>
            <a:ln w="0">
              <a:solidFill>
                <a:schemeClr val="bg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grpSp>
      <p:sp>
        <p:nvSpPr>
          <p:cNvPr id="61449" name="Rectangle 218"/>
          <p:cNvSpPr>
            <a:spLocks noChangeArrowheads="1"/>
          </p:cNvSpPr>
          <p:nvPr/>
        </p:nvSpPr>
        <p:spPr bwMode="auto">
          <a:xfrm>
            <a:off x="1366970" y="3516313"/>
            <a:ext cx="1406485" cy="770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it-IT" sz="4400" dirty="0">
                <a:solidFill>
                  <a:srgbClr val="BFBFBF"/>
                </a:solidFill>
                <a:latin typeface="Calibri"/>
              </a:rPr>
              <a:t>Input</a:t>
            </a:r>
          </a:p>
        </p:txBody>
      </p:sp>
      <p:sp>
        <p:nvSpPr>
          <p:cNvPr id="61450" name="Rectangle 219"/>
          <p:cNvSpPr>
            <a:spLocks noChangeArrowheads="1"/>
          </p:cNvSpPr>
          <p:nvPr/>
        </p:nvSpPr>
        <p:spPr bwMode="auto">
          <a:xfrm>
            <a:off x="5536751" y="3516313"/>
            <a:ext cx="1826922" cy="770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it-IT" sz="4400">
                <a:solidFill>
                  <a:srgbClr val="BFBFBF"/>
                </a:solidFill>
                <a:latin typeface="Calibri"/>
              </a:rPr>
              <a:t>Output</a:t>
            </a:r>
          </a:p>
        </p:txBody>
      </p:sp>
      <p:sp>
        <p:nvSpPr>
          <p:cNvPr id="61451" name="Line 220"/>
          <p:cNvSpPr>
            <a:spLocks noChangeShapeType="1"/>
          </p:cNvSpPr>
          <p:nvPr/>
        </p:nvSpPr>
        <p:spPr bwMode="auto">
          <a:xfrm>
            <a:off x="4962642" y="3897313"/>
            <a:ext cx="600540" cy="0"/>
          </a:xfrm>
          <a:prstGeom prst="line">
            <a:avLst/>
          </a:prstGeom>
          <a:noFill/>
          <a:ln w="57150">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spAutoFit/>
          </a:bodyPr>
          <a:lstStyle/>
          <a:p>
            <a:endParaRPr lang="it-IT">
              <a:solidFill>
                <a:prstClr val="black"/>
              </a:solidFill>
              <a:latin typeface="Calibri"/>
            </a:endParaRPr>
          </a:p>
        </p:txBody>
      </p:sp>
      <p:sp>
        <p:nvSpPr>
          <p:cNvPr id="61452" name="Line 222"/>
          <p:cNvSpPr>
            <a:spLocks noChangeShapeType="1"/>
          </p:cNvSpPr>
          <p:nvPr/>
        </p:nvSpPr>
        <p:spPr bwMode="auto">
          <a:xfrm>
            <a:off x="2721892" y="3919993"/>
            <a:ext cx="600541" cy="0"/>
          </a:xfrm>
          <a:prstGeom prst="line">
            <a:avLst/>
          </a:prstGeom>
          <a:noFill/>
          <a:ln w="57150">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spAutoFit/>
          </a:bodyPr>
          <a:lstStyle/>
          <a:p>
            <a:endParaRPr lang="it-IT">
              <a:solidFill>
                <a:prstClr val="black"/>
              </a:solidFill>
              <a:latin typeface="Calibri"/>
            </a:endParaRPr>
          </a:p>
        </p:txBody>
      </p:sp>
      <p:sp>
        <p:nvSpPr>
          <p:cNvPr id="61453" name="Oval 223"/>
          <p:cNvSpPr>
            <a:spLocks noChangeArrowheads="1"/>
          </p:cNvSpPr>
          <p:nvPr/>
        </p:nvSpPr>
        <p:spPr bwMode="auto">
          <a:xfrm>
            <a:off x="34729" y="1484313"/>
            <a:ext cx="8059574" cy="4968875"/>
          </a:xfrm>
          <a:prstGeom prst="ellipse">
            <a:avLst/>
          </a:prstGeom>
          <a:noFill/>
          <a:ln w="38100">
            <a:solidFill>
              <a:schemeClr val="bg1">
                <a:lumMod val="85000"/>
              </a:schemeClr>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it-IT" i="1">
              <a:solidFill>
                <a:srgbClr val="000000"/>
              </a:solidFill>
              <a:latin typeface="Calibri"/>
            </a:endParaRPr>
          </a:p>
        </p:txBody>
      </p:sp>
      <p:sp>
        <p:nvSpPr>
          <p:cNvPr id="61454" name="Rectangle 229"/>
          <p:cNvSpPr>
            <a:spLocks noChangeArrowheads="1"/>
          </p:cNvSpPr>
          <p:nvPr/>
        </p:nvSpPr>
        <p:spPr bwMode="auto">
          <a:xfrm>
            <a:off x="-112705" y="1484784"/>
            <a:ext cx="1598443" cy="83163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p>
            <a:pPr algn="ctr" eaLnBrk="0" hangingPunct="0"/>
            <a:r>
              <a:rPr lang="it-IT" sz="2400" dirty="0">
                <a:solidFill>
                  <a:srgbClr val="BFBFBF"/>
                </a:solidFill>
                <a:latin typeface="Calibri"/>
              </a:rPr>
              <a:t>Ambiente generale</a:t>
            </a:r>
          </a:p>
        </p:txBody>
      </p:sp>
      <p:sp>
        <p:nvSpPr>
          <p:cNvPr id="61446" name="Ovale 4"/>
          <p:cNvSpPr>
            <a:spLocks noChangeArrowheads="1"/>
          </p:cNvSpPr>
          <p:nvPr/>
        </p:nvSpPr>
        <p:spPr bwMode="auto">
          <a:xfrm>
            <a:off x="457200" y="2316423"/>
            <a:ext cx="7436338" cy="3332537"/>
          </a:xfrm>
          <a:prstGeom prst="ellipse">
            <a:avLst/>
          </a:prstGeom>
          <a:noFill/>
          <a:ln w="19050">
            <a:solidFill>
              <a:srgbClr val="FF0000"/>
            </a:solidFill>
            <a:prstDash val="dash"/>
            <a:round/>
            <a:headEnd/>
            <a:tailEnd/>
          </a:ln>
          <a:extLst>
            <a:ext uri="{909E8E84-426E-40dd-AFC4-6F175D3DCCD1}">
              <a14:hiddenFill xmlns:a14="http://schemas.microsoft.com/office/drawing/2010/main" xmlns="">
                <a:solidFill>
                  <a:srgbClr val="FFFFFF"/>
                </a:solidFill>
              </a14:hiddenFill>
            </a:ext>
          </a:extLst>
        </p:spPr>
        <p:txBody>
          <a:bodyPr wrap="square">
            <a:spAutoFit/>
          </a:bodyPr>
          <a:lstStyle/>
          <a:p>
            <a:endParaRPr lang="it-IT" i="1">
              <a:solidFill>
                <a:srgbClr val="000000"/>
              </a:solidFill>
              <a:latin typeface="Calibri"/>
            </a:endParaRPr>
          </a:p>
        </p:txBody>
      </p:sp>
      <p:sp>
        <p:nvSpPr>
          <p:cNvPr id="61447" name="Rectangle 229"/>
          <p:cNvSpPr>
            <a:spLocks noChangeArrowheads="1"/>
          </p:cNvSpPr>
          <p:nvPr/>
        </p:nvSpPr>
        <p:spPr bwMode="auto">
          <a:xfrm>
            <a:off x="3305410" y="1486277"/>
            <a:ext cx="1728787" cy="83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r>
              <a:rPr lang="it-IT" sz="2400" b="1" dirty="0">
                <a:solidFill>
                  <a:srgbClr val="FF0000"/>
                </a:solidFill>
                <a:latin typeface="Calibri"/>
              </a:rPr>
              <a:t>Ambiente specifico</a:t>
            </a:r>
          </a:p>
        </p:txBody>
      </p:sp>
      <p:sp>
        <p:nvSpPr>
          <p:cNvPr id="3" name="Titolo 2"/>
          <p:cNvSpPr>
            <a:spLocks noGrp="1"/>
          </p:cNvSpPr>
          <p:nvPr>
            <p:ph type="title"/>
          </p:nvPr>
        </p:nvSpPr>
        <p:spPr/>
        <p:txBody>
          <a:bodyPr/>
          <a:lstStyle/>
          <a:p>
            <a:r>
              <a:rPr lang="it-IT" dirty="0" smtClean="0"/>
              <a:t>L’ambiente specifico</a:t>
            </a:r>
            <a:endParaRPr lang="it-IT" dirty="0"/>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dirty="0">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36</a:t>
            </a:fld>
            <a:endParaRPr lang="it-IT">
              <a:latin typeface="Calibri"/>
            </a:endParaRPr>
          </a:p>
        </p:txBody>
      </p:sp>
      <p:sp>
        <p:nvSpPr>
          <p:cNvPr id="5" name="CasellaDiTesto 4"/>
          <p:cNvSpPr txBox="1"/>
          <p:nvPr/>
        </p:nvSpPr>
        <p:spPr>
          <a:xfrm>
            <a:off x="1417710" y="2787403"/>
            <a:ext cx="1327800" cy="461665"/>
          </a:xfrm>
          <a:prstGeom prst="rect">
            <a:avLst/>
          </a:prstGeom>
          <a:noFill/>
        </p:spPr>
        <p:txBody>
          <a:bodyPr wrap="square" rtlCol="0">
            <a:spAutoFit/>
          </a:bodyPr>
          <a:lstStyle/>
          <a:p>
            <a:r>
              <a:rPr lang="it-IT" sz="2400" b="1" dirty="0">
                <a:solidFill>
                  <a:srgbClr val="FF0000"/>
                </a:solidFill>
              </a:rPr>
              <a:t>F</a:t>
            </a:r>
            <a:r>
              <a:rPr lang="it-IT" sz="2400" b="1" dirty="0" smtClean="0">
                <a:solidFill>
                  <a:srgbClr val="FF0000"/>
                </a:solidFill>
              </a:rPr>
              <a:t>ornitori</a:t>
            </a:r>
            <a:endParaRPr lang="it-IT" sz="2400" b="1" dirty="0">
              <a:solidFill>
                <a:srgbClr val="FF0000"/>
              </a:solidFill>
            </a:endParaRPr>
          </a:p>
        </p:txBody>
      </p:sp>
      <p:sp>
        <p:nvSpPr>
          <p:cNvPr id="229" name="CasellaDiTesto 228"/>
          <p:cNvSpPr txBox="1"/>
          <p:nvPr/>
        </p:nvSpPr>
        <p:spPr>
          <a:xfrm>
            <a:off x="3475565" y="2478138"/>
            <a:ext cx="1327800" cy="461665"/>
          </a:xfrm>
          <a:prstGeom prst="rect">
            <a:avLst/>
          </a:prstGeom>
          <a:noFill/>
        </p:spPr>
        <p:txBody>
          <a:bodyPr wrap="square" rtlCol="0">
            <a:spAutoFit/>
          </a:bodyPr>
          <a:lstStyle/>
          <a:p>
            <a:pPr algn="ctr"/>
            <a:r>
              <a:rPr lang="it-IT" sz="2400" b="1" dirty="0" smtClean="0">
                <a:solidFill>
                  <a:srgbClr val="FF0000"/>
                </a:solidFill>
              </a:rPr>
              <a:t>Clienti</a:t>
            </a:r>
            <a:endParaRPr lang="it-IT" sz="2400" b="1" dirty="0">
              <a:solidFill>
                <a:srgbClr val="FF0000"/>
              </a:solidFill>
            </a:endParaRPr>
          </a:p>
        </p:txBody>
      </p:sp>
      <p:sp>
        <p:nvSpPr>
          <p:cNvPr id="230" name="CasellaDiTesto 229"/>
          <p:cNvSpPr txBox="1"/>
          <p:nvPr/>
        </p:nvSpPr>
        <p:spPr>
          <a:xfrm>
            <a:off x="5536751" y="2801584"/>
            <a:ext cx="2104979" cy="461665"/>
          </a:xfrm>
          <a:prstGeom prst="rect">
            <a:avLst/>
          </a:prstGeom>
          <a:noFill/>
        </p:spPr>
        <p:txBody>
          <a:bodyPr wrap="square" rtlCol="0">
            <a:spAutoFit/>
          </a:bodyPr>
          <a:lstStyle/>
          <a:p>
            <a:r>
              <a:rPr lang="it-IT" sz="2400" b="1" dirty="0">
                <a:solidFill>
                  <a:srgbClr val="FF0000"/>
                </a:solidFill>
              </a:rPr>
              <a:t>C</a:t>
            </a:r>
            <a:r>
              <a:rPr lang="it-IT" sz="2400" b="1" dirty="0" smtClean="0">
                <a:solidFill>
                  <a:srgbClr val="FF0000"/>
                </a:solidFill>
              </a:rPr>
              <a:t>oncorrenti</a:t>
            </a:r>
            <a:endParaRPr lang="it-IT" sz="2400" b="1" dirty="0">
              <a:solidFill>
                <a:srgbClr val="FF0000"/>
              </a:solidFill>
            </a:endParaRPr>
          </a:p>
        </p:txBody>
      </p:sp>
      <p:sp>
        <p:nvSpPr>
          <p:cNvPr id="231" name="CasellaDiTesto 230"/>
          <p:cNvSpPr txBox="1"/>
          <p:nvPr/>
        </p:nvSpPr>
        <p:spPr>
          <a:xfrm>
            <a:off x="1440385" y="4414037"/>
            <a:ext cx="1507463" cy="830997"/>
          </a:xfrm>
          <a:prstGeom prst="rect">
            <a:avLst/>
          </a:prstGeom>
          <a:noFill/>
        </p:spPr>
        <p:txBody>
          <a:bodyPr wrap="square" rtlCol="0">
            <a:spAutoFit/>
          </a:bodyPr>
          <a:lstStyle/>
          <a:p>
            <a:r>
              <a:rPr lang="it-IT" sz="2400" b="1" dirty="0" smtClean="0">
                <a:solidFill>
                  <a:srgbClr val="FF0000"/>
                </a:solidFill>
              </a:rPr>
              <a:t>Prodotti sostitutivi</a:t>
            </a:r>
            <a:endParaRPr lang="it-IT" sz="2400" b="1" dirty="0">
              <a:solidFill>
                <a:srgbClr val="FF0000"/>
              </a:solidFill>
            </a:endParaRPr>
          </a:p>
        </p:txBody>
      </p:sp>
      <p:sp>
        <p:nvSpPr>
          <p:cNvPr id="232" name="CasellaDiTesto 231"/>
          <p:cNvSpPr txBox="1"/>
          <p:nvPr/>
        </p:nvSpPr>
        <p:spPr>
          <a:xfrm>
            <a:off x="5238282" y="4414037"/>
            <a:ext cx="2060435" cy="830997"/>
          </a:xfrm>
          <a:prstGeom prst="rect">
            <a:avLst/>
          </a:prstGeom>
          <a:noFill/>
        </p:spPr>
        <p:txBody>
          <a:bodyPr wrap="square" rtlCol="0">
            <a:spAutoFit/>
          </a:bodyPr>
          <a:lstStyle/>
          <a:p>
            <a:r>
              <a:rPr lang="it-IT" sz="2400" b="1" dirty="0" smtClean="0">
                <a:solidFill>
                  <a:srgbClr val="FF0000"/>
                </a:solidFill>
              </a:rPr>
              <a:t>Potenziali concorrenti</a:t>
            </a:r>
            <a:endParaRPr lang="it-IT" sz="2400" b="1" dirty="0">
              <a:solidFill>
                <a:srgbClr val="FF0000"/>
              </a:solidFill>
            </a:endParaRPr>
          </a:p>
        </p:txBody>
      </p:sp>
    </p:spTree>
    <p:extLst>
      <p:ext uri="{BB962C8B-B14F-4D97-AF65-F5344CB8AC3E}">
        <p14:creationId xmlns:p14="http://schemas.microsoft.com/office/powerpoint/2010/main" val="2146220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Gli obiettivi delle prossime lezioni</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dirty="0">
              <a:solidFill>
                <a:prstClr val="white"/>
              </a:solidFill>
              <a:latin typeface="Calibri"/>
            </a:endParaRPr>
          </a:p>
        </p:txBody>
      </p:sp>
      <p:sp>
        <p:nvSpPr>
          <p:cNvPr id="5" name="Segnaposto numero diapositiva 4"/>
          <p:cNvSpPr>
            <a:spLocks noGrp="1"/>
          </p:cNvSpPr>
          <p:nvPr>
            <p:ph type="sldNum" sz="quarter" idx="12"/>
          </p:nvPr>
        </p:nvSpPr>
        <p:spPr/>
        <p:txBody>
          <a:bodyPr/>
          <a:lstStyle/>
          <a:p>
            <a:fld id="{6F7AA945-76CB-D84C-9264-6FE1FA9D39BC}" type="slidenum">
              <a:rPr lang="it-IT" smtClean="0">
                <a:latin typeface="Calibri"/>
              </a:rPr>
              <a:pPr/>
              <a:t>37</a:t>
            </a:fld>
            <a:endParaRPr lang="it-IT">
              <a:latin typeface="Calibri"/>
            </a:endParaRPr>
          </a:p>
        </p:txBody>
      </p:sp>
      <p:pic>
        <p:nvPicPr>
          <p:cNvPr id="7" name="Picture 8" descr="tiroalbersag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5288" y="2060575"/>
            <a:ext cx="3097212" cy="30210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8" name="CasellaDiTesto 7"/>
          <p:cNvSpPr txBox="1"/>
          <p:nvPr/>
        </p:nvSpPr>
        <p:spPr>
          <a:xfrm>
            <a:off x="3909643" y="2060575"/>
            <a:ext cx="4167557" cy="1200328"/>
          </a:xfrm>
          <a:prstGeom prst="rect">
            <a:avLst/>
          </a:prstGeom>
          <a:noFill/>
        </p:spPr>
        <p:txBody>
          <a:bodyPr wrap="square" rtlCol="0">
            <a:spAutoFit/>
          </a:bodyPr>
          <a:lstStyle/>
          <a:p>
            <a:r>
              <a:rPr lang="it-IT" sz="2400" dirty="0" smtClean="0"/>
              <a:t>Capire </a:t>
            </a:r>
            <a:r>
              <a:rPr lang="it-IT" sz="2400" b="1" dirty="0" smtClean="0">
                <a:solidFill>
                  <a:srgbClr val="000090"/>
                </a:solidFill>
              </a:rPr>
              <a:t>come è fatta </a:t>
            </a:r>
            <a:r>
              <a:rPr lang="it-IT" sz="2400" dirty="0" smtClean="0"/>
              <a:t>un’impresa, osservando le </a:t>
            </a:r>
            <a:r>
              <a:rPr lang="it-IT" sz="2400" b="1" dirty="0" smtClean="0">
                <a:solidFill>
                  <a:srgbClr val="000090"/>
                </a:solidFill>
              </a:rPr>
              <a:t>parti</a:t>
            </a:r>
            <a:r>
              <a:rPr lang="it-IT" sz="2400" dirty="0" smtClean="0"/>
              <a:t> che la compongono</a:t>
            </a:r>
            <a:endParaRPr lang="it-IT" sz="2400" dirty="0"/>
          </a:p>
        </p:txBody>
      </p:sp>
    </p:spTree>
    <p:extLst>
      <p:ext uri="{BB962C8B-B14F-4D97-AF65-F5344CB8AC3E}">
        <p14:creationId xmlns:p14="http://schemas.microsoft.com/office/powerpoint/2010/main" val="102342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parti dell’impresa</a:t>
            </a:r>
            <a:endParaRPr lang="it-IT" dirty="0"/>
          </a:p>
        </p:txBody>
      </p:sp>
      <p:sp>
        <p:nvSpPr>
          <p:cNvPr id="12" name="Segnaposto numero diapositiva 3"/>
          <p:cNvSpPr>
            <a:spLocks noGrp="1"/>
          </p:cNvSpPr>
          <p:nvPr>
            <p:ph type="sldNum" sz="quarter" idx="12"/>
          </p:nvPr>
        </p:nvSpPr>
        <p:spPr/>
        <p:txBody>
          <a:bodyPr/>
          <a:lstStyle/>
          <a:p>
            <a:pPr>
              <a:defRPr/>
            </a:pPr>
            <a:fld id="{3D3817BC-D1A5-DC4C-A0E2-795A85E56574}" type="slidenum">
              <a:rPr lang="it-IT">
                <a:latin typeface="Calibri"/>
              </a:rPr>
              <a:pPr>
                <a:defRPr/>
              </a:pPr>
              <a:t>38</a:t>
            </a:fld>
            <a:endParaRPr lang="it-IT">
              <a:latin typeface="Calibri"/>
            </a:endParaRPr>
          </a:p>
        </p:txBody>
      </p:sp>
      <p:graphicFrame>
        <p:nvGraphicFramePr>
          <p:cNvPr id="117762" name="Object 2"/>
          <p:cNvGraphicFramePr>
            <a:graphicFrameLocks/>
          </p:cNvGraphicFramePr>
          <p:nvPr/>
        </p:nvGraphicFramePr>
        <p:xfrm>
          <a:off x="2987675" y="2565400"/>
          <a:ext cx="3200400" cy="2392363"/>
        </p:xfrm>
        <a:graphic>
          <a:graphicData uri="http://schemas.openxmlformats.org/presentationml/2006/ole">
            <mc:AlternateContent xmlns:mc="http://schemas.openxmlformats.org/markup-compatibility/2006">
              <mc:Choice xmlns:v="urn:schemas-microsoft-com:vml" Requires="v">
                <p:oleObj spid="_x0000_s22541" name="ClipArt" r:id="rId4" imgW="3657600" imgH="3657600" progId="MS_ClipArt_Gallery.2">
                  <p:embed/>
                </p:oleObj>
              </mc:Choice>
              <mc:Fallback>
                <p:oleObj name="ClipArt" r:id="rId4" imgW="365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2565400"/>
                        <a:ext cx="3200400" cy="2392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7766" name="Text Box 6"/>
          <p:cNvSpPr txBox="1">
            <a:spLocks noChangeArrowheads="1"/>
          </p:cNvSpPr>
          <p:nvPr/>
        </p:nvSpPr>
        <p:spPr bwMode="auto">
          <a:xfrm>
            <a:off x="609600" y="3433763"/>
            <a:ext cx="1862346" cy="584776"/>
          </a:xfrm>
          <a:prstGeom prst="rect">
            <a:avLst/>
          </a:prstGeom>
          <a:solidFill>
            <a:srgbClr val="DDDDDD"/>
          </a:solidFill>
          <a:ln w="28575">
            <a:solidFill>
              <a:srgbClr val="F81A34"/>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3200" i="1" dirty="0">
                <a:solidFill>
                  <a:srgbClr val="F81A34"/>
                </a:solidFill>
                <a:effectLst>
                  <a:outerShdw blurRad="38100" dist="38100" dir="2700000" algn="tl">
                    <a:srgbClr val="000000"/>
                  </a:outerShdw>
                </a:effectLst>
                <a:latin typeface="Calibri"/>
              </a:rPr>
              <a:t>CAPITALE</a:t>
            </a:r>
          </a:p>
        </p:txBody>
      </p:sp>
      <p:sp>
        <p:nvSpPr>
          <p:cNvPr id="117767" name="Text Box 7"/>
          <p:cNvSpPr txBox="1">
            <a:spLocks noChangeArrowheads="1"/>
          </p:cNvSpPr>
          <p:nvPr/>
        </p:nvSpPr>
        <p:spPr bwMode="auto">
          <a:xfrm>
            <a:off x="6553200" y="3460750"/>
            <a:ext cx="1730375" cy="608013"/>
          </a:xfrm>
          <a:prstGeom prst="rect">
            <a:avLst/>
          </a:prstGeom>
          <a:solidFill>
            <a:srgbClr val="DDDDDD"/>
          </a:solidFill>
          <a:ln w="28575">
            <a:solidFill>
              <a:srgbClr val="F81A34"/>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3200" i="1" dirty="0">
                <a:solidFill>
                  <a:srgbClr val="F81A34"/>
                </a:solidFill>
                <a:effectLst>
                  <a:outerShdw blurRad="38100" dist="38100" dir="2700000" algn="tl">
                    <a:srgbClr val="000000"/>
                  </a:outerShdw>
                </a:effectLst>
                <a:latin typeface="Calibri"/>
              </a:rPr>
              <a:t>LAVORO </a:t>
            </a:r>
          </a:p>
        </p:txBody>
      </p:sp>
      <p:sp>
        <p:nvSpPr>
          <p:cNvPr id="117768" name="Text Box 8"/>
          <p:cNvSpPr txBox="1">
            <a:spLocks noChangeArrowheads="1"/>
          </p:cNvSpPr>
          <p:nvPr/>
        </p:nvSpPr>
        <p:spPr bwMode="auto">
          <a:xfrm>
            <a:off x="3132138" y="5013325"/>
            <a:ext cx="3046412" cy="1095375"/>
          </a:xfrm>
          <a:prstGeom prst="rect">
            <a:avLst/>
          </a:prstGeom>
          <a:solidFill>
            <a:srgbClr val="DDDDDD"/>
          </a:solidFill>
          <a:ln w="28575">
            <a:solidFill>
              <a:srgbClr val="F81A34"/>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3200" i="1" dirty="0">
                <a:solidFill>
                  <a:srgbClr val="F81A34"/>
                </a:solidFill>
                <a:effectLst>
                  <a:outerShdw blurRad="38100" dist="38100" dir="2700000" algn="tl">
                    <a:srgbClr val="000000"/>
                  </a:outerShdw>
                </a:effectLst>
                <a:latin typeface="Calibri"/>
              </a:rPr>
              <a:t>COORDINAZIONE</a:t>
            </a:r>
          </a:p>
          <a:p>
            <a:pPr algn="ctr">
              <a:defRPr/>
            </a:pPr>
            <a:r>
              <a:rPr lang="it-IT" sz="3200" i="1" dirty="0">
                <a:solidFill>
                  <a:srgbClr val="F81A34"/>
                </a:solidFill>
                <a:effectLst>
                  <a:outerShdw blurRad="38100" dist="38100" dir="2700000" algn="tl">
                    <a:srgbClr val="000000"/>
                  </a:outerShdw>
                </a:effectLst>
                <a:latin typeface="Calibri"/>
              </a:rPr>
              <a:t>SISTEMICA</a:t>
            </a:r>
          </a:p>
        </p:txBody>
      </p:sp>
      <p:pic>
        <p:nvPicPr>
          <p:cNvPr id="6155" name="Picture 13" descr="aziendaindustria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1196975"/>
            <a:ext cx="201612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dirty="0">
              <a:solidFill>
                <a:prstClr val="white"/>
              </a:solidFill>
              <a:latin typeface="Calibri"/>
            </a:endParaRPr>
          </a:p>
        </p:txBody>
      </p:sp>
    </p:spTree>
    <p:extLst>
      <p:ext uri="{BB962C8B-B14F-4D97-AF65-F5344CB8AC3E}">
        <p14:creationId xmlns:p14="http://schemas.microsoft.com/office/powerpoint/2010/main" val="1810463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500" fill="hold"/>
                                        <p:tgtEl>
                                          <p:spTgt spid="117762"/>
                                        </p:tgtEl>
                                        <p:attrNameLst>
                                          <p:attrName>ppt_x</p:attrName>
                                        </p:attrNameLst>
                                      </p:cBhvr>
                                      <p:tavLst>
                                        <p:tav tm="0">
                                          <p:val>
                                            <p:strVal val="#ppt_x"/>
                                          </p:val>
                                        </p:tav>
                                        <p:tav tm="100000">
                                          <p:val>
                                            <p:strVal val="#ppt_x"/>
                                          </p:val>
                                        </p:tav>
                                      </p:tavLst>
                                    </p:anim>
                                    <p:anim calcmode="lin" valueType="num">
                                      <p:cBhvr>
                                        <p:cTn id="8" dur="500" fill="hold"/>
                                        <p:tgtEl>
                                          <p:spTgt spid="117762"/>
                                        </p:tgtEl>
                                        <p:attrNameLst>
                                          <p:attrName>ppt_y</p:attrName>
                                        </p:attrNameLst>
                                      </p:cBhvr>
                                      <p:tavLst>
                                        <p:tav tm="0">
                                          <p:val>
                                            <p:strVal val="#ppt_y-#ppt_h/2"/>
                                          </p:val>
                                        </p:tav>
                                        <p:tav tm="100000">
                                          <p:val>
                                            <p:strVal val="#ppt_y"/>
                                          </p:val>
                                        </p:tav>
                                      </p:tavLst>
                                    </p:anim>
                                    <p:anim calcmode="lin" valueType="num">
                                      <p:cBhvr>
                                        <p:cTn id="9" dur="500" fill="hold"/>
                                        <p:tgtEl>
                                          <p:spTgt spid="117762"/>
                                        </p:tgtEl>
                                        <p:attrNameLst>
                                          <p:attrName>ppt_w</p:attrName>
                                        </p:attrNameLst>
                                      </p:cBhvr>
                                      <p:tavLst>
                                        <p:tav tm="0">
                                          <p:val>
                                            <p:strVal val="#ppt_w"/>
                                          </p:val>
                                        </p:tav>
                                        <p:tav tm="100000">
                                          <p:val>
                                            <p:strVal val="#ppt_w"/>
                                          </p:val>
                                        </p:tav>
                                      </p:tavLst>
                                    </p:anim>
                                    <p:anim calcmode="lin" valueType="num">
                                      <p:cBhvr>
                                        <p:cTn id="10" dur="500" fill="hold"/>
                                        <p:tgtEl>
                                          <p:spTgt spid="117762"/>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17766"/>
                                        </p:tgtEl>
                                        <p:attrNameLst>
                                          <p:attrName>style.visibility</p:attrName>
                                        </p:attrNameLst>
                                      </p:cBhvr>
                                      <p:to>
                                        <p:strVal val="visible"/>
                                      </p:to>
                                    </p:set>
                                    <p:anim calcmode="lin" valueType="num">
                                      <p:cBhvr>
                                        <p:cTn id="14" dur="1000" fill="hold"/>
                                        <p:tgtEl>
                                          <p:spTgt spid="117766"/>
                                        </p:tgtEl>
                                        <p:attrNameLst>
                                          <p:attrName>ppt_w</p:attrName>
                                        </p:attrNameLst>
                                      </p:cBhvr>
                                      <p:tavLst>
                                        <p:tav tm="0">
                                          <p:val>
                                            <p:fltVal val="0"/>
                                          </p:val>
                                        </p:tav>
                                        <p:tav tm="100000">
                                          <p:val>
                                            <p:strVal val="#ppt_w"/>
                                          </p:val>
                                        </p:tav>
                                      </p:tavLst>
                                    </p:anim>
                                    <p:anim calcmode="lin" valueType="num">
                                      <p:cBhvr>
                                        <p:cTn id="15" dur="1000" fill="hold"/>
                                        <p:tgtEl>
                                          <p:spTgt spid="117766"/>
                                        </p:tgtEl>
                                        <p:attrNameLst>
                                          <p:attrName>ppt_h</p:attrName>
                                        </p:attrNameLst>
                                      </p:cBhvr>
                                      <p:tavLst>
                                        <p:tav tm="0">
                                          <p:val>
                                            <p:fltVal val="0"/>
                                          </p:val>
                                        </p:tav>
                                        <p:tav tm="100000">
                                          <p:val>
                                            <p:strVal val="#ppt_h"/>
                                          </p:val>
                                        </p:tav>
                                      </p:tavLst>
                                    </p:anim>
                                    <p:anim calcmode="lin" valueType="num">
                                      <p:cBhvr>
                                        <p:cTn id="16" dur="1000" fill="hold"/>
                                        <p:tgtEl>
                                          <p:spTgt spid="11776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7766"/>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1500"/>
                            </p:stCondLst>
                            <p:childTnLst>
                              <p:par>
                                <p:cTn id="19" presetID="15" presetClass="entr" presetSubtype="0" fill="hold" grpId="0" nodeType="afterEffect">
                                  <p:stCondLst>
                                    <p:cond delay="0"/>
                                  </p:stCondLst>
                                  <p:childTnLst>
                                    <p:set>
                                      <p:cBhvr>
                                        <p:cTn id="20" dur="1" fill="hold">
                                          <p:stCondLst>
                                            <p:cond delay="0"/>
                                          </p:stCondLst>
                                        </p:cTn>
                                        <p:tgtEl>
                                          <p:spTgt spid="117767"/>
                                        </p:tgtEl>
                                        <p:attrNameLst>
                                          <p:attrName>style.visibility</p:attrName>
                                        </p:attrNameLst>
                                      </p:cBhvr>
                                      <p:to>
                                        <p:strVal val="visible"/>
                                      </p:to>
                                    </p:set>
                                    <p:anim calcmode="lin" valueType="num">
                                      <p:cBhvr>
                                        <p:cTn id="21" dur="1000" fill="hold"/>
                                        <p:tgtEl>
                                          <p:spTgt spid="117767"/>
                                        </p:tgtEl>
                                        <p:attrNameLst>
                                          <p:attrName>ppt_w</p:attrName>
                                        </p:attrNameLst>
                                      </p:cBhvr>
                                      <p:tavLst>
                                        <p:tav tm="0">
                                          <p:val>
                                            <p:fltVal val="0"/>
                                          </p:val>
                                        </p:tav>
                                        <p:tav tm="100000">
                                          <p:val>
                                            <p:strVal val="#ppt_w"/>
                                          </p:val>
                                        </p:tav>
                                      </p:tavLst>
                                    </p:anim>
                                    <p:anim calcmode="lin" valueType="num">
                                      <p:cBhvr>
                                        <p:cTn id="22" dur="1000" fill="hold"/>
                                        <p:tgtEl>
                                          <p:spTgt spid="117767"/>
                                        </p:tgtEl>
                                        <p:attrNameLst>
                                          <p:attrName>ppt_h</p:attrName>
                                        </p:attrNameLst>
                                      </p:cBhvr>
                                      <p:tavLst>
                                        <p:tav tm="0">
                                          <p:val>
                                            <p:fltVal val="0"/>
                                          </p:val>
                                        </p:tav>
                                        <p:tav tm="100000">
                                          <p:val>
                                            <p:strVal val="#ppt_h"/>
                                          </p:val>
                                        </p:tav>
                                      </p:tavLst>
                                    </p:anim>
                                    <p:anim calcmode="lin" valueType="num">
                                      <p:cBhvr>
                                        <p:cTn id="23" dur="1000" fill="hold"/>
                                        <p:tgtEl>
                                          <p:spTgt spid="11776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7767"/>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117768"/>
                                        </p:tgtEl>
                                        <p:attrNameLst>
                                          <p:attrName>style.visibility</p:attrName>
                                        </p:attrNameLst>
                                      </p:cBhvr>
                                      <p:to>
                                        <p:strVal val="visible"/>
                                      </p:to>
                                    </p:set>
                                    <p:anim calcmode="lin" valueType="num">
                                      <p:cBhvr>
                                        <p:cTn id="28" dur="1000" fill="hold"/>
                                        <p:tgtEl>
                                          <p:spTgt spid="117768"/>
                                        </p:tgtEl>
                                        <p:attrNameLst>
                                          <p:attrName>ppt_w</p:attrName>
                                        </p:attrNameLst>
                                      </p:cBhvr>
                                      <p:tavLst>
                                        <p:tav tm="0">
                                          <p:val>
                                            <p:fltVal val="0"/>
                                          </p:val>
                                        </p:tav>
                                        <p:tav tm="100000">
                                          <p:val>
                                            <p:strVal val="#ppt_w"/>
                                          </p:val>
                                        </p:tav>
                                      </p:tavLst>
                                    </p:anim>
                                    <p:anim calcmode="lin" valueType="num">
                                      <p:cBhvr>
                                        <p:cTn id="29" dur="1000" fill="hold"/>
                                        <p:tgtEl>
                                          <p:spTgt spid="117768"/>
                                        </p:tgtEl>
                                        <p:attrNameLst>
                                          <p:attrName>ppt_h</p:attrName>
                                        </p:attrNameLst>
                                      </p:cBhvr>
                                      <p:tavLst>
                                        <p:tav tm="0">
                                          <p:val>
                                            <p:fltVal val="0"/>
                                          </p:val>
                                        </p:tav>
                                        <p:tav tm="100000">
                                          <p:val>
                                            <p:strVal val="#ppt_h"/>
                                          </p:val>
                                        </p:tav>
                                      </p:tavLst>
                                    </p:anim>
                                    <p:anim calcmode="lin" valueType="num">
                                      <p:cBhvr>
                                        <p:cTn id="30" dur="1000" fill="hold"/>
                                        <p:tgtEl>
                                          <p:spTgt spid="11776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77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nimBg="1" autoUpdateAnimBg="0"/>
      <p:bldP spid="117767" grpId="0" animBg="1" autoUpdateAnimBg="0"/>
      <p:bldP spid="11776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114300" indent="0" algn="just">
              <a:buNone/>
            </a:pPr>
            <a:r>
              <a:rPr lang="it-IT" dirty="0"/>
              <a:t>Possiamo allora affermare che:</a:t>
            </a:r>
          </a:p>
          <a:p>
            <a:pPr algn="just"/>
            <a:r>
              <a:rPr lang="it-IT" dirty="0"/>
              <a:t>nelle </a:t>
            </a:r>
            <a:r>
              <a:rPr lang="it-IT" b="1" dirty="0"/>
              <a:t>imprese individuali</a:t>
            </a:r>
            <a:r>
              <a:rPr lang="it-IT" dirty="0"/>
              <a:t>, </a:t>
            </a:r>
            <a:r>
              <a:rPr lang="it-IT" b="1" dirty="0"/>
              <a:t>soggetto giuridico</a:t>
            </a:r>
            <a:r>
              <a:rPr lang="it-IT" dirty="0"/>
              <a:t> e </a:t>
            </a:r>
            <a:r>
              <a:rPr lang="it-IT" b="1" dirty="0"/>
              <a:t>soggetto economico coincidono</a:t>
            </a:r>
            <a:r>
              <a:rPr lang="it-IT" dirty="0"/>
              <a:t> sempre e si identificano nella figura dell'imprenditore;</a:t>
            </a:r>
          </a:p>
          <a:p>
            <a:pPr algn="just"/>
            <a:r>
              <a:rPr lang="it-IT" dirty="0"/>
              <a:t>nelle </a:t>
            </a:r>
            <a:r>
              <a:rPr lang="it-IT" b="1" dirty="0"/>
              <a:t>società di persone</a:t>
            </a:r>
            <a:r>
              <a:rPr lang="it-IT" dirty="0"/>
              <a:t>, in genere, il </a:t>
            </a:r>
            <a:r>
              <a:rPr lang="it-IT" b="1" dirty="0"/>
              <a:t>soggetto giuridico</a:t>
            </a:r>
            <a:r>
              <a:rPr lang="it-IT" dirty="0"/>
              <a:t> e il </a:t>
            </a:r>
            <a:r>
              <a:rPr lang="it-IT" b="1" dirty="0"/>
              <a:t>soggetto economico coincidono</a:t>
            </a:r>
            <a:r>
              <a:rPr lang="it-IT" dirty="0"/>
              <a:t>: essi sono rappresentati, entrambi, dai soci;</a:t>
            </a:r>
          </a:p>
          <a:p>
            <a:pPr algn="just"/>
            <a:r>
              <a:rPr lang="it-IT" dirty="0"/>
              <a:t>nelle </a:t>
            </a:r>
            <a:r>
              <a:rPr lang="it-IT" b="1" dirty="0"/>
              <a:t>società di capitali</a:t>
            </a:r>
            <a:r>
              <a:rPr lang="it-IT" dirty="0"/>
              <a:t>, il </a:t>
            </a:r>
            <a:r>
              <a:rPr lang="it-IT" b="1" dirty="0"/>
              <a:t>soggetto giuridico</a:t>
            </a:r>
            <a:r>
              <a:rPr lang="it-IT" dirty="0"/>
              <a:t> è dato dalla</a:t>
            </a:r>
            <a:r>
              <a:rPr lang="it-IT" b="1" dirty="0"/>
              <a:t> società</a:t>
            </a:r>
            <a:r>
              <a:rPr lang="it-IT" dirty="0"/>
              <a:t> stessa, mentre il </a:t>
            </a:r>
            <a:r>
              <a:rPr lang="it-IT" b="1" dirty="0"/>
              <a:t>soggetto economico</a:t>
            </a:r>
            <a:r>
              <a:rPr lang="it-IT" dirty="0"/>
              <a:t> è dato dai soci che detengono il </a:t>
            </a:r>
            <a:r>
              <a:rPr lang="it-IT" b="1" dirty="0"/>
              <a:t>capitale di comando</a:t>
            </a:r>
            <a:r>
              <a:rPr lang="it-IT" dirty="0"/>
              <a:t>.</a:t>
            </a:r>
          </a:p>
          <a:p>
            <a:pPr algn="just"/>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egnaposto numero diapositiva 4"/>
          <p:cNvSpPr>
            <a:spLocks noGrp="1"/>
          </p:cNvSpPr>
          <p:nvPr>
            <p:ph type="sldNum" sz="quarter" idx="12"/>
          </p:nvPr>
        </p:nvSpPr>
        <p:spPr/>
        <p:txBody>
          <a:bodyPr/>
          <a:lstStyle/>
          <a:p>
            <a:fld id="{6F7AA945-76CB-D84C-9264-6FE1FA9D39BC}" type="slidenum">
              <a:rPr lang="it-IT" smtClean="0">
                <a:latin typeface="Calibri"/>
              </a:rPr>
              <a:pPr/>
              <a:t>4</a:t>
            </a:fld>
            <a:endParaRPr lang="it-IT">
              <a:latin typeface="Calibri"/>
            </a:endParaRPr>
          </a:p>
        </p:txBody>
      </p:sp>
    </p:spTree>
    <p:extLst>
      <p:ext uri="{BB962C8B-B14F-4D97-AF65-F5344CB8AC3E}">
        <p14:creationId xmlns:p14="http://schemas.microsoft.com/office/powerpoint/2010/main" val="17719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numero diapositiva 4"/>
          <p:cNvSpPr>
            <a:spLocks noGrp="1"/>
          </p:cNvSpPr>
          <p:nvPr>
            <p:ph type="sldNum" sz="quarter" idx="12"/>
          </p:nvPr>
        </p:nvSpPr>
        <p:spPr/>
        <p:txBody>
          <a:bodyPr/>
          <a:lstStyle/>
          <a:p>
            <a:pPr>
              <a:defRPr/>
            </a:pPr>
            <a:fld id="{4FCC6F70-DD56-BE42-85E1-A0F28FF8B858}" type="slidenum">
              <a:rPr lang="it-IT">
                <a:latin typeface="Calibri"/>
              </a:rPr>
              <a:pPr>
                <a:defRPr/>
              </a:pPr>
              <a:t>5</a:t>
            </a:fld>
            <a:endParaRPr lang="it-IT">
              <a:latin typeface="Calibri"/>
            </a:endParaRPr>
          </a:p>
        </p:txBody>
      </p:sp>
      <p:sp>
        <p:nvSpPr>
          <p:cNvPr id="99336" name="Text Box 8"/>
          <p:cNvSpPr txBox="1">
            <a:spLocks noChangeArrowheads="1"/>
          </p:cNvSpPr>
          <p:nvPr/>
        </p:nvSpPr>
        <p:spPr bwMode="auto">
          <a:xfrm>
            <a:off x="324579" y="2906695"/>
            <a:ext cx="28924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3600" i="1" dirty="0">
                <a:solidFill>
                  <a:prstClr val="black"/>
                </a:solidFill>
                <a:latin typeface="Calibri"/>
              </a:rPr>
              <a:t>chi risponde….</a:t>
            </a:r>
          </a:p>
        </p:txBody>
      </p:sp>
      <p:sp>
        <p:nvSpPr>
          <p:cNvPr id="99340" name="Text Box 12"/>
          <p:cNvSpPr txBox="1">
            <a:spLocks noChangeArrowheads="1"/>
          </p:cNvSpPr>
          <p:nvPr/>
        </p:nvSpPr>
        <p:spPr bwMode="auto">
          <a:xfrm>
            <a:off x="396016" y="4779945"/>
            <a:ext cx="29559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3600" i="1">
                <a:solidFill>
                  <a:prstClr val="black"/>
                </a:solidFill>
                <a:latin typeface="Calibri"/>
              </a:rPr>
              <a:t>chi comanda….</a:t>
            </a:r>
          </a:p>
        </p:txBody>
      </p:sp>
      <p:grpSp>
        <p:nvGrpSpPr>
          <p:cNvPr id="99344" name="Group 16"/>
          <p:cNvGrpSpPr>
            <a:grpSpLocks/>
          </p:cNvGrpSpPr>
          <p:nvPr/>
        </p:nvGrpSpPr>
        <p:grpSpPr bwMode="auto">
          <a:xfrm>
            <a:off x="3158266" y="2332020"/>
            <a:ext cx="4848225" cy="1676400"/>
            <a:chOff x="2352" y="1392"/>
            <a:chExt cx="3054" cy="1008"/>
          </a:xfrm>
        </p:grpSpPr>
        <p:sp>
          <p:nvSpPr>
            <p:cNvPr id="99333" name="AutoShape 5"/>
            <p:cNvSpPr>
              <a:spLocks noChangeArrowheads="1"/>
            </p:cNvSpPr>
            <p:nvPr/>
          </p:nvSpPr>
          <p:spPr bwMode="auto">
            <a:xfrm>
              <a:off x="2784" y="1392"/>
              <a:ext cx="768" cy="1008"/>
            </a:xfrm>
            <a:prstGeom prst="rightArrow">
              <a:avLst>
                <a:gd name="adj1" fmla="val 50000"/>
                <a:gd name="adj2" fmla="val 25000"/>
              </a:avLst>
            </a:prstGeom>
            <a:solidFill>
              <a:srgbClr val="6FA8F7"/>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graphicFrame>
          <p:nvGraphicFramePr>
            <p:cNvPr id="32781" name="Object 10"/>
            <p:cNvGraphicFramePr>
              <a:graphicFrameLocks/>
            </p:cNvGraphicFramePr>
            <p:nvPr/>
          </p:nvGraphicFramePr>
          <p:xfrm>
            <a:off x="2352" y="1488"/>
            <a:ext cx="803" cy="806"/>
          </p:xfrm>
          <a:graphic>
            <a:graphicData uri="http://schemas.openxmlformats.org/presentationml/2006/ole">
              <mc:AlternateContent xmlns:mc="http://schemas.openxmlformats.org/markup-compatibility/2006">
                <mc:Choice xmlns:v="urn:schemas-microsoft-com:vml" Requires="v">
                  <p:oleObj spid="_x0000_s12312" name="ClipArt" r:id="rId4" imgW="3644900" imgH="3657600" progId="MS_ClipArt_Gallery.2">
                    <p:embed/>
                  </p:oleObj>
                </mc:Choice>
                <mc:Fallback>
                  <p:oleObj name="ClipArt" r:id="rId4" imgW="36449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1488"/>
                          <a:ext cx="803" cy="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9342" name="Text Box 14"/>
            <p:cNvSpPr txBox="1">
              <a:spLocks noChangeArrowheads="1"/>
            </p:cNvSpPr>
            <p:nvPr/>
          </p:nvSpPr>
          <p:spPr bwMode="auto">
            <a:xfrm>
              <a:off x="3704" y="1493"/>
              <a:ext cx="1702" cy="739"/>
            </a:xfrm>
            <a:prstGeom prst="rect">
              <a:avLst/>
            </a:prstGeom>
            <a:noFill/>
            <a:ln w="38100">
              <a:solidFill>
                <a:srgbClr val="000000"/>
              </a:solidFill>
              <a:miter lim="800000"/>
              <a:headEnd/>
              <a:tailEnd/>
            </a:ln>
            <a:effectLst/>
            <a:extLst>
              <a:ext uri="{909E8E84-426E-40dd-AFC4-6F175D3DCCD1}">
                <a14:hiddenFill xmlns:a14="http://schemas.microsoft.com/office/drawing/2010/main" xmlns="">
                  <a:solidFill>
                    <a:srgbClr val="F896FA"/>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3600" dirty="0" smtClean="0">
                  <a:solidFill>
                    <a:prstClr val="black"/>
                  </a:solidFill>
                  <a:latin typeface="Calibri"/>
                </a:rPr>
                <a:t>soggetto  </a:t>
              </a:r>
              <a:endParaRPr lang="it-IT" sz="3600" dirty="0">
                <a:solidFill>
                  <a:prstClr val="black"/>
                </a:solidFill>
                <a:latin typeface="Calibri"/>
              </a:endParaRPr>
            </a:p>
            <a:p>
              <a:pPr algn="ctr">
                <a:defRPr/>
              </a:pPr>
              <a:r>
                <a:rPr lang="it-IT" sz="3600" dirty="0">
                  <a:solidFill>
                    <a:prstClr val="black"/>
                  </a:solidFill>
                  <a:latin typeface="Calibri"/>
                </a:rPr>
                <a:t>giuridico (SG)</a:t>
              </a:r>
            </a:p>
          </p:txBody>
        </p:sp>
      </p:grpSp>
      <p:grpSp>
        <p:nvGrpSpPr>
          <p:cNvPr id="99345" name="Group 17"/>
          <p:cNvGrpSpPr>
            <a:grpSpLocks/>
          </p:cNvGrpSpPr>
          <p:nvPr/>
        </p:nvGrpSpPr>
        <p:grpSpPr bwMode="auto">
          <a:xfrm>
            <a:off x="2843941" y="4275120"/>
            <a:ext cx="5381625" cy="1763713"/>
            <a:chOff x="2160" y="2592"/>
            <a:chExt cx="3390" cy="1042"/>
          </a:xfrm>
        </p:grpSpPr>
        <p:sp>
          <p:nvSpPr>
            <p:cNvPr id="99339" name="AutoShape 11"/>
            <p:cNvSpPr>
              <a:spLocks noChangeArrowheads="1"/>
            </p:cNvSpPr>
            <p:nvPr/>
          </p:nvSpPr>
          <p:spPr bwMode="auto">
            <a:xfrm>
              <a:off x="2784" y="2592"/>
              <a:ext cx="768" cy="1008"/>
            </a:xfrm>
            <a:prstGeom prst="rightArrow">
              <a:avLst>
                <a:gd name="adj1" fmla="val 50000"/>
                <a:gd name="adj2" fmla="val 25000"/>
              </a:avLst>
            </a:prstGeom>
            <a:solidFill>
              <a:srgbClr val="6FA8F7"/>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graphicFrame>
          <p:nvGraphicFramePr>
            <p:cNvPr id="32778" name="Object 13"/>
            <p:cNvGraphicFramePr>
              <a:graphicFrameLocks/>
            </p:cNvGraphicFramePr>
            <p:nvPr/>
          </p:nvGraphicFramePr>
          <p:xfrm>
            <a:off x="2160" y="2640"/>
            <a:ext cx="1238" cy="994"/>
          </p:xfrm>
          <a:graphic>
            <a:graphicData uri="http://schemas.openxmlformats.org/presentationml/2006/ole">
              <mc:AlternateContent xmlns:mc="http://schemas.openxmlformats.org/markup-compatibility/2006">
                <mc:Choice xmlns:v="urn:schemas-microsoft-com:vml" Requires="v">
                  <p:oleObj spid="_x0000_s12313" name="ClipArt" r:id="rId6" imgW="3657600" imgH="3035300" progId="MS_ClipArt_Gallery.2">
                    <p:embed/>
                  </p:oleObj>
                </mc:Choice>
                <mc:Fallback>
                  <p:oleObj name="ClipArt" r:id="rId6" imgW="3657600" imgH="303530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2640"/>
                          <a:ext cx="1238" cy="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9343" name="Text Box 15"/>
            <p:cNvSpPr txBox="1">
              <a:spLocks noChangeArrowheads="1"/>
            </p:cNvSpPr>
            <p:nvPr/>
          </p:nvSpPr>
          <p:spPr bwMode="auto">
            <a:xfrm>
              <a:off x="3625" y="2693"/>
              <a:ext cx="1925" cy="726"/>
            </a:xfrm>
            <a:prstGeom prst="rect">
              <a:avLst/>
            </a:prstGeom>
            <a:noFill/>
            <a:ln w="38100">
              <a:solidFill>
                <a:srgbClr val="000000"/>
              </a:solidFill>
              <a:miter lim="800000"/>
              <a:headEnd/>
              <a:tailEnd/>
            </a:ln>
            <a:effectLst/>
            <a:extLst>
              <a:ext uri="{909E8E84-426E-40dd-AFC4-6F175D3DCCD1}">
                <a14:hiddenFill xmlns:a14="http://schemas.microsoft.com/office/drawing/2010/main" xmlns="">
                  <a:solidFill>
                    <a:srgbClr val="61F5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3600" dirty="0" smtClean="0">
                  <a:solidFill>
                    <a:prstClr val="black"/>
                  </a:solidFill>
                  <a:latin typeface="Calibri"/>
                </a:rPr>
                <a:t>soggetto </a:t>
              </a:r>
              <a:endParaRPr lang="it-IT" sz="3600" dirty="0">
                <a:solidFill>
                  <a:prstClr val="black"/>
                </a:solidFill>
                <a:latin typeface="Calibri"/>
              </a:endParaRPr>
            </a:p>
            <a:p>
              <a:pPr algn="ctr">
                <a:defRPr/>
              </a:pPr>
              <a:r>
                <a:rPr lang="it-IT" sz="3600" dirty="0">
                  <a:solidFill>
                    <a:prstClr val="black"/>
                  </a:solidFill>
                  <a:latin typeface="Calibri"/>
                </a:rPr>
                <a:t>economico (SE)</a:t>
              </a:r>
            </a:p>
          </p:txBody>
        </p:sp>
      </p:grpSp>
      <p:sp>
        <p:nvSpPr>
          <p:cNvPr id="2" name="Titolo 1"/>
          <p:cNvSpPr>
            <a:spLocks noGrp="1"/>
          </p:cNvSpPr>
          <p:nvPr>
            <p:ph type="title"/>
          </p:nvPr>
        </p:nvSpPr>
        <p:spPr/>
        <p:txBody>
          <a:bodyPr/>
          <a:lstStyle/>
          <a:p>
            <a:r>
              <a:rPr lang="it-IT" dirty="0" smtClean="0"/>
              <a:t>I soggetti dell’impresa</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477916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99344"/>
                                        </p:tgtEl>
                                        <p:attrNameLst>
                                          <p:attrName>style.visibility</p:attrName>
                                        </p:attrNameLst>
                                      </p:cBhvr>
                                      <p:to>
                                        <p:strVal val="visible"/>
                                      </p:to>
                                    </p:set>
                                    <p:anim calcmode="lin" valueType="num">
                                      <p:cBhvr>
                                        <p:cTn id="7" dur="500" fill="hold"/>
                                        <p:tgtEl>
                                          <p:spTgt spid="99344"/>
                                        </p:tgtEl>
                                        <p:attrNameLst>
                                          <p:attrName>ppt_w</p:attrName>
                                        </p:attrNameLst>
                                      </p:cBhvr>
                                      <p:tavLst>
                                        <p:tav tm="0">
                                          <p:val>
                                            <p:fltVal val="0"/>
                                          </p:val>
                                        </p:tav>
                                        <p:tav tm="100000">
                                          <p:val>
                                            <p:strVal val="#ppt_w"/>
                                          </p:val>
                                        </p:tav>
                                      </p:tavLst>
                                    </p:anim>
                                    <p:anim calcmode="lin" valueType="num">
                                      <p:cBhvr>
                                        <p:cTn id="8" dur="500" fill="hold"/>
                                        <p:tgtEl>
                                          <p:spTgt spid="99344"/>
                                        </p:tgtEl>
                                        <p:attrNameLst>
                                          <p:attrName>ppt_h</p:attrName>
                                        </p:attrNameLst>
                                      </p:cBhvr>
                                      <p:tavLst>
                                        <p:tav tm="0">
                                          <p:val>
                                            <p:fltVal val="0"/>
                                          </p:val>
                                        </p:tav>
                                        <p:tav tm="100000">
                                          <p:val>
                                            <p:strVal val="#ppt_h"/>
                                          </p:val>
                                        </p:tav>
                                      </p:tavLst>
                                    </p:anim>
                                    <p:anim calcmode="lin" valueType="num">
                                      <p:cBhvr>
                                        <p:cTn id="9" dur="500" fill="hold"/>
                                        <p:tgtEl>
                                          <p:spTgt spid="99344"/>
                                        </p:tgtEl>
                                        <p:attrNameLst>
                                          <p:attrName>ppt_x</p:attrName>
                                        </p:attrNameLst>
                                      </p:cBhvr>
                                      <p:tavLst>
                                        <p:tav tm="0">
                                          <p:val>
                                            <p:fltVal val="0.5"/>
                                          </p:val>
                                        </p:tav>
                                        <p:tav tm="100000">
                                          <p:val>
                                            <p:strVal val="#ppt_x"/>
                                          </p:val>
                                        </p:tav>
                                      </p:tavLst>
                                    </p:anim>
                                    <p:anim calcmode="lin" valueType="num">
                                      <p:cBhvr>
                                        <p:cTn id="10" dur="500" fill="hold"/>
                                        <p:tgtEl>
                                          <p:spTgt spid="9934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99345"/>
                                        </p:tgtEl>
                                        <p:attrNameLst>
                                          <p:attrName>style.visibility</p:attrName>
                                        </p:attrNameLst>
                                      </p:cBhvr>
                                      <p:to>
                                        <p:strVal val="visible"/>
                                      </p:to>
                                    </p:set>
                                    <p:anim calcmode="lin" valueType="num">
                                      <p:cBhvr>
                                        <p:cTn id="14" dur="500" fill="hold"/>
                                        <p:tgtEl>
                                          <p:spTgt spid="99345"/>
                                        </p:tgtEl>
                                        <p:attrNameLst>
                                          <p:attrName>ppt_w</p:attrName>
                                        </p:attrNameLst>
                                      </p:cBhvr>
                                      <p:tavLst>
                                        <p:tav tm="0">
                                          <p:val>
                                            <p:fltVal val="0"/>
                                          </p:val>
                                        </p:tav>
                                        <p:tav tm="100000">
                                          <p:val>
                                            <p:strVal val="#ppt_w"/>
                                          </p:val>
                                        </p:tav>
                                      </p:tavLst>
                                    </p:anim>
                                    <p:anim calcmode="lin" valueType="num">
                                      <p:cBhvr>
                                        <p:cTn id="15" dur="500" fill="hold"/>
                                        <p:tgtEl>
                                          <p:spTgt spid="99345"/>
                                        </p:tgtEl>
                                        <p:attrNameLst>
                                          <p:attrName>ppt_h</p:attrName>
                                        </p:attrNameLst>
                                      </p:cBhvr>
                                      <p:tavLst>
                                        <p:tav tm="0">
                                          <p:val>
                                            <p:fltVal val="0"/>
                                          </p:val>
                                        </p:tav>
                                        <p:tav tm="100000">
                                          <p:val>
                                            <p:strVal val="#ppt_h"/>
                                          </p:val>
                                        </p:tav>
                                      </p:tavLst>
                                    </p:anim>
                                    <p:anim calcmode="lin" valueType="num">
                                      <p:cBhvr>
                                        <p:cTn id="16" dur="500" fill="hold"/>
                                        <p:tgtEl>
                                          <p:spTgt spid="99345"/>
                                        </p:tgtEl>
                                        <p:attrNameLst>
                                          <p:attrName>ppt_x</p:attrName>
                                        </p:attrNameLst>
                                      </p:cBhvr>
                                      <p:tavLst>
                                        <p:tav tm="0">
                                          <p:val>
                                            <p:fltVal val="0.5"/>
                                          </p:val>
                                        </p:tav>
                                        <p:tav tm="100000">
                                          <p:val>
                                            <p:strVal val="#ppt_x"/>
                                          </p:val>
                                        </p:tav>
                                      </p:tavLst>
                                    </p:anim>
                                    <p:anim calcmode="lin" valueType="num">
                                      <p:cBhvr>
                                        <p:cTn id="17" dur="500" fill="hold"/>
                                        <p:tgtEl>
                                          <p:spTgt spid="99345"/>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9336"/>
                                        </p:tgtEl>
                                        <p:attrNameLst>
                                          <p:attrName>style.visibility</p:attrName>
                                        </p:attrNameLst>
                                      </p:cBhvr>
                                      <p:to>
                                        <p:strVal val="visible"/>
                                      </p:to>
                                    </p:set>
                                    <p:anim calcmode="lin" valueType="num">
                                      <p:cBhvr additive="base">
                                        <p:cTn id="22" dur="500" fill="hold"/>
                                        <p:tgtEl>
                                          <p:spTgt spid="99336"/>
                                        </p:tgtEl>
                                        <p:attrNameLst>
                                          <p:attrName>ppt_x</p:attrName>
                                        </p:attrNameLst>
                                      </p:cBhvr>
                                      <p:tavLst>
                                        <p:tav tm="0">
                                          <p:val>
                                            <p:strVal val="0-#ppt_w/2"/>
                                          </p:val>
                                        </p:tav>
                                        <p:tav tm="100000">
                                          <p:val>
                                            <p:strVal val="#ppt_x"/>
                                          </p:val>
                                        </p:tav>
                                      </p:tavLst>
                                    </p:anim>
                                    <p:anim calcmode="lin" valueType="num">
                                      <p:cBhvr additive="base">
                                        <p:cTn id="23" dur="500" fill="hold"/>
                                        <p:tgtEl>
                                          <p:spTgt spid="99336"/>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1000"/>
                                  </p:stCondLst>
                                  <p:childTnLst>
                                    <p:set>
                                      <p:cBhvr>
                                        <p:cTn id="26" dur="1" fill="hold">
                                          <p:stCondLst>
                                            <p:cond delay="0"/>
                                          </p:stCondLst>
                                        </p:cTn>
                                        <p:tgtEl>
                                          <p:spTgt spid="99340"/>
                                        </p:tgtEl>
                                        <p:attrNameLst>
                                          <p:attrName>style.visibility</p:attrName>
                                        </p:attrNameLst>
                                      </p:cBhvr>
                                      <p:to>
                                        <p:strVal val="visible"/>
                                      </p:to>
                                    </p:set>
                                    <p:anim calcmode="lin" valueType="num">
                                      <p:cBhvr additive="base">
                                        <p:cTn id="27" dur="500" fill="hold"/>
                                        <p:tgtEl>
                                          <p:spTgt spid="99340"/>
                                        </p:tgtEl>
                                        <p:attrNameLst>
                                          <p:attrName>ppt_x</p:attrName>
                                        </p:attrNameLst>
                                      </p:cBhvr>
                                      <p:tavLst>
                                        <p:tav tm="0">
                                          <p:val>
                                            <p:strVal val="0-#ppt_w/2"/>
                                          </p:val>
                                        </p:tav>
                                        <p:tav tm="100000">
                                          <p:val>
                                            <p:strVal val="#ppt_x"/>
                                          </p:val>
                                        </p:tav>
                                      </p:tavLst>
                                    </p:anim>
                                    <p:anim calcmode="lin" valueType="num">
                                      <p:cBhvr additive="base">
                                        <p:cTn id="28" dur="500" fill="hold"/>
                                        <p:tgtEl>
                                          <p:spTgt spid="99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utoUpdateAnimBg="0"/>
      <p:bldP spid="9934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2201" y="274638"/>
            <a:ext cx="7620000" cy="1143000"/>
          </a:xfrm>
        </p:spPr>
        <p:txBody>
          <a:bodyPr/>
          <a:lstStyle/>
          <a:p>
            <a:r>
              <a:rPr lang="it-IT" dirty="0" smtClean="0"/>
              <a:t>Le tipologie di impresa</a:t>
            </a:r>
            <a:endParaRPr lang="it-IT" dirty="0"/>
          </a:p>
        </p:txBody>
      </p:sp>
      <p:sp>
        <p:nvSpPr>
          <p:cNvPr id="26" name="Segnaposto numero diapositiva 3"/>
          <p:cNvSpPr>
            <a:spLocks noGrp="1"/>
          </p:cNvSpPr>
          <p:nvPr>
            <p:ph type="sldNum" sz="quarter" idx="12"/>
          </p:nvPr>
        </p:nvSpPr>
        <p:spPr/>
        <p:txBody>
          <a:bodyPr/>
          <a:lstStyle/>
          <a:p>
            <a:pPr>
              <a:defRPr/>
            </a:pPr>
            <a:fld id="{74D86424-F1C8-004A-A654-5529E8A570C0}" type="slidenum">
              <a:rPr lang="it-IT">
                <a:latin typeface="Calibri"/>
              </a:rPr>
              <a:pPr>
                <a:defRPr/>
              </a:pPr>
              <a:t>6</a:t>
            </a:fld>
            <a:endParaRPr lang="it-IT">
              <a:latin typeface="Calibri"/>
            </a:endParaRPr>
          </a:p>
        </p:txBody>
      </p:sp>
      <p:sp>
        <p:nvSpPr>
          <p:cNvPr id="109611" name="AutoShape 43"/>
          <p:cNvSpPr>
            <a:spLocks noChangeArrowheads="1"/>
          </p:cNvSpPr>
          <p:nvPr/>
        </p:nvSpPr>
        <p:spPr bwMode="auto">
          <a:xfrm>
            <a:off x="6361850" y="5765022"/>
            <a:ext cx="990600" cy="381000"/>
          </a:xfrm>
          <a:prstGeom prst="leftArrow">
            <a:avLst>
              <a:gd name="adj1" fmla="val 50000"/>
              <a:gd name="adj2" fmla="val 65000"/>
            </a:avLst>
          </a:prstGeom>
          <a:solidFill>
            <a:schemeClr val="hlink"/>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9613" name="AutoShape 45"/>
          <p:cNvSpPr>
            <a:spLocks noChangeArrowheads="1"/>
          </p:cNvSpPr>
          <p:nvPr/>
        </p:nvSpPr>
        <p:spPr bwMode="auto">
          <a:xfrm rot="10800000">
            <a:off x="7200050" y="5079222"/>
            <a:ext cx="990600" cy="381000"/>
          </a:xfrm>
          <a:prstGeom prst="leftArrow">
            <a:avLst>
              <a:gd name="adj1" fmla="val 50000"/>
              <a:gd name="adj2" fmla="val 65000"/>
            </a:avLst>
          </a:prstGeom>
          <a:solidFill>
            <a:schemeClr val="hlink"/>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9606" name="AutoShape 38"/>
          <p:cNvSpPr>
            <a:spLocks noChangeArrowheads="1"/>
          </p:cNvSpPr>
          <p:nvPr/>
        </p:nvSpPr>
        <p:spPr bwMode="auto">
          <a:xfrm>
            <a:off x="6361850" y="4545822"/>
            <a:ext cx="990600" cy="381000"/>
          </a:xfrm>
          <a:prstGeom prst="leftArrow">
            <a:avLst>
              <a:gd name="adj1" fmla="val 50000"/>
              <a:gd name="adj2" fmla="val 65000"/>
            </a:avLst>
          </a:prstGeom>
          <a:solidFill>
            <a:schemeClr val="hlink"/>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9578" name="Text Box 10"/>
          <p:cNvSpPr txBox="1">
            <a:spLocks noChangeArrowheads="1"/>
          </p:cNvSpPr>
          <p:nvPr/>
        </p:nvSpPr>
        <p:spPr bwMode="auto">
          <a:xfrm>
            <a:off x="238982" y="3303612"/>
            <a:ext cx="1547812" cy="80645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spAutoFit/>
          </a:bodyPr>
          <a:lstStyle/>
          <a:p>
            <a:pPr algn="ctr">
              <a:lnSpc>
                <a:spcPct val="90000"/>
              </a:lnSpc>
              <a:defRPr/>
            </a:pPr>
            <a:r>
              <a:rPr lang="it-IT" dirty="0" smtClean="0">
                <a:solidFill>
                  <a:prstClr val="black"/>
                </a:solidFill>
                <a:latin typeface="Calibri"/>
              </a:rPr>
              <a:t>Impresa</a:t>
            </a:r>
            <a:endParaRPr lang="it-IT" dirty="0">
              <a:solidFill>
                <a:prstClr val="black"/>
              </a:solidFill>
              <a:latin typeface="Calibri"/>
            </a:endParaRPr>
          </a:p>
          <a:p>
            <a:pPr algn="ctr">
              <a:lnSpc>
                <a:spcPct val="90000"/>
              </a:lnSpc>
              <a:defRPr/>
            </a:pPr>
            <a:r>
              <a:rPr lang="it-IT" dirty="0" smtClean="0">
                <a:solidFill>
                  <a:prstClr val="black"/>
                </a:solidFill>
                <a:latin typeface="Calibri"/>
              </a:rPr>
              <a:t>individuale</a:t>
            </a:r>
            <a:endParaRPr lang="it-IT" dirty="0">
              <a:solidFill>
                <a:prstClr val="black"/>
              </a:solidFill>
              <a:latin typeface="Calibri"/>
            </a:endParaRPr>
          </a:p>
        </p:txBody>
      </p:sp>
      <p:sp>
        <p:nvSpPr>
          <p:cNvPr id="109594" name="AutoShape 26"/>
          <p:cNvSpPr>
            <a:spLocks noChangeArrowheads="1"/>
          </p:cNvSpPr>
          <p:nvPr/>
        </p:nvSpPr>
        <p:spPr bwMode="auto">
          <a:xfrm>
            <a:off x="3744094" y="2183622"/>
            <a:ext cx="990600" cy="2057400"/>
          </a:xfrm>
          <a:custGeom>
            <a:avLst/>
            <a:gdLst>
              <a:gd name="G0" fmla="+- 6480 0 0"/>
              <a:gd name="G1" fmla="+- 8931 0 0"/>
              <a:gd name="G2" fmla="+- 6967 0 0"/>
              <a:gd name="G3" fmla="+- 21600 0 6480"/>
              <a:gd name="G4" fmla="+- 21600 0 8931"/>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099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967"/>
                </a:lnTo>
                <a:lnTo>
                  <a:pt x="8931" y="6967"/>
                </a:lnTo>
                <a:lnTo>
                  <a:pt x="8931" y="12759"/>
                </a:lnTo>
                <a:lnTo>
                  <a:pt x="4877" y="12759"/>
                </a:lnTo>
                <a:lnTo>
                  <a:pt x="4877" y="9257"/>
                </a:lnTo>
                <a:lnTo>
                  <a:pt x="0" y="15429"/>
                </a:lnTo>
                <a:lnTo>
                  <a:pt x="4877" y="21600"/>
                </a:lnTo>
                <a:lnTo>
                  <a:pt x="4877" y="18099"/>
                </a:lnTo>
                <a:lnTo>
                  <a:pt x="16723" y="18099"/>
                </a:lnTo>
                <a:lnTo>
                  <a:pt x="16723" y="21600"/>
                </a:lnTo>
                <a:lnTo>
                  <a:pt x="21600" y="15429"/>
                </a:lnTo>
                <a:lnTo>
                  <a:pt x="16723" y="9257"/>
                </a:lnTo>
                <a:lnTo>
                  <a:pt x="16723" y="12759"/>
                </a:lnTo>
                <a:lnTo>
                  <a:pt x="12669" y="12759"/>
                </a:lnTo>
                <a:lnTo>
                  <a:pt x="12669" y="6967"/>
                </a:lnTo>
                <a:lnTo>
                  <a:pt x="15120" y="6967"/>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9595" name="Text Box 27">
            <a:hlinkClick r:id="rId3" action="ppaction://hlinkfile"/>
          </p:cNvPr>
          <p:cNvSpPr txBox="1">
            <a:spLocks noChangeArrowheads="1"/>
          </p:cNvSpPr>
          <p:nvPr/>
        </p:nvSpPr>
        <p:spPr bwMode="auto">
          <a:xfrm>
            <a:off x="3263082" y="1729597"/>
            <a:ext cx="1889125" cy="1165225"/>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it-IT" dirty="0">
                <a:solidFill>
                  <a:prstClr val="black"/>
                </a:solidFill>
                <a:latin typeface="Calibri"/>
              </a:rPr>
              <a:t>  Imprenditore</a:t>
            </a:r>
          </a:p>
          <a:p>
            <a:pPr algn="ctr">
              <a:defRPr/>
            </a:pPr>
            <a:r>
              <a:rPr lang="it-IT" dirty="0">
                <a:solidFill>
                  <a:prstClr val="black"/>
                </a:solidFill>
                <a:latin typeface="Calibri"/>
              </a:rPr>
              <a:t>Impresa</a:t>
            </a:r>
          </a:p>
          <a:p>
            <a:pPr algn="ctr">
              <a:defRPr/>
            </a:pPr>
            <a:r>
              <a:rPr lang="it-IT" sz="2000" i="1" dirty="0">
                <a:solidFill>
                  <a:prstClr val="black"/>
                </a:solidFill>
                <a:latin typeface="Calibri"/>
              </a:rPr>
              <a:t>art. 2082 C.C.</a:t>
            </a:r>
          </a:p>
        </p:txBody>
      </p:sp>
      <p:sp>
        <p:nvSpPr>
          <p:cNvPr id="109596" name="AutoShape 28"/>
          <p:cNvSpPr>
            <a:spLocks noChangeArrowheads="1"/>
          </p:cNvSpPr>
          <p:nvPr/>
        </p:nvSpPr>
        <p:spPr bwMode="auto">
          <a:xfrm>
            <a:off x="1925054" y="3079204"/>
            <a:ext cx="629765" cy="1143000"/>
          </a:xfrm>
          <a:prstGeom prst="left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9599" name="Text Box 31"/>
          <p:cNvSpPr txBox="1">
            <a:spLocks noChangeArrowheads="1"/>
          </p:cNvSpPr>
          <p:nvPr/>
        </p:nvSpPr>
        <p:spPr bwMode="auto">
          <a:xfrm>
            <a:off x="2500299" y="3303612"/>
            <a:ext cx="1311275" cy="701675"/>
          </a:xfrm>
          <a:prstGeom prst="rect">
            <a:avLst/>
          </a:prstGeom>
          <a:noFill/>
          <a:ln>
            <a:noFill/>
          </a:ln>
          <a:effectLst/>
          <a:extLst>
            <a:ext uri="{909E8E84-426E-40dd-AFC4-6F175D3DCCD1}">
              <a14:hiddenFill xmlns:a14="http://schemas.microsoft.com/office/drawing/2010/main" xmlns="">
                <a:solidFill>
                  <a:srgbClr val="C6FA86"/>
                </a:solidFill>
              </a14:hiddenFill>
            </a:ext>
            <a:ext uri="{91240B29-F687-4f45-9708-019B960494DF}">
              <a14:hiddenLine xmlns:a14="http://schemas.microsoft.com/office/drawing/2010/main" xmlns="" w="57150" cmpd="thinThick">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it-IT" sz="2000" i="1" dirty="0">
                <a:solidFill>
                  <a:prstClr val="black"/>
                </a:solidFill>
                <a:latin typeface="Calibri"/>
              </a:rPr>
              <a:t>forma</a:t>
            </a:r>
          </a:p>
          <a:p>
            <a:pPr algn="ctr">
              <a:defRPr/>
            </a:pPr>
            <a:r>
              <a:rPr lang="it-IT" sz="2000" i="1" dirty="0">
                <a:solidFill>
                  <a:prstClr val="black"/>
                </a:solidFill>
                <a:latin typeface="Calibri"/>
              </a:rPr>
              <a:t>individuale</a:t>
            </a:r>
          </a:p>
        </p:txBody>
      </p:sp>
      <p:sp>
        <p:nvSpPr>
          <p:cNvPr id="109601" name="AutoShape 33"/>
          <p:cNvSpPr>
            <a:spLocks noChangeArrowheads="1"/>
          </p:cNvSpPr>
          <p:nvPr/>
        </p:nvSpPr>
        <p:spPr bwMode="auto">
          <a:xfrm>
            <a:off x="5795004" y="3098022"/>
            <a:ext cx="513094" cy="1219200"/>
          </a:xfrm>
          <a:prstGeom prst="right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9602" name="Text Box 34"/>
          <p:cNvSpPr txBox="1">
            <a:spLocks noChangeArrowheads="1"/>
          </p:cNvSpPr>
          <p:nvPr/>
        </p:nvSpPr>
        <p:spPr bwMode="auto">
          <a:xfrm>
            <a:off x="4709629" y="3303612"/>
            <a:ext cx="1087438" cy="701675"/>
          </a:xfrm>
          <a:prstGeom prst="rect">
            <a:avLst/>
          </a:prstGeom>
          <a:noFill/>
          <a:ln>
            <a:noFill/>
          </a:ln>
          <a:effectLst/>
          <a:extLst>
            <a:ext uri="{909E8E84-426E-40dd-AFC4-6F175D3DCCD1}">
              <a14:hiddenFill xmlns:a14="http://schemas.microsoft.com/office/drawing/2010/main" xmlns="">
                <a:solidFill>
                  <a:srgbClr val="C6FA86"/>
                </a:solidFill>
              </a14:hiddenFill>
            </a:ext>
            <a:ext uri="{91240B29-F687-4f45-9708-019B960494DF}">
              <a14:hiddenLine xmlns:a14="http://schemas.microsoft.com/office/drawing/2010/main" xmlns="" w="57150" cmpd="thinThick">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000" i="1" dirty="0">
                <a:solidFill>
                  <a:prstClr val="black"/>
                </a:solidFill>
                <a:latin typeface="Calibri"/>
              </a:rPr>
              <a:t>forma</a:t>
            </a:r>
          </a:p>
          <a:p>
            <a:pPr algn="ctr">
              <a:defRPr/>
            </a:pPr>
            <a:r>
              <a:rPr lang="it-IT" sz="2000" i="1" dirty="0">
                <a:solidFill>
                  <a:prstClr val="black"/>
                </a:solidFill>
                <a:latin typeface="Calibri"/>
              </a:rPr>
              <a:t>collettiva</a:t>
            </a:r>
          </a:p>
        </p:txBody>
      </p:sp>
      <p:sp>
        <p:nvSpPr>
          <p:cNvPr id="109604" name="Rectangle 36"/>
          <p:cNvSpPr>
            <a:spLocks noChangeArrowheads="1"/>
          </p:cNvSpPr>
          <p:nvPr/>
        </p:nvSpPr>
        <p:spPr bwMode="auto">
          <a:xfrm>
            <a:off x="7123850" y="3936222"/>
            <a:ext cx="228600" cy="2133600"/>
          </a:xfrm>
          <a:prstGeom prst="rect">
            <a:avLst/>
          </a:prstGeom>
          <a:solidFill>
            <a:schemeClr val="hlink"/>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9608" name="AutoShape 40"/>
          <p:cNvSpPr>
            <a:spLocks noChangeArrowheads="1"/>
          </p:cNvSpPr>
          <p:nvPr/>
        </p:nvSpPr>
        <p:spPr bwMode="auto">
          <a:xfrm>
            <a:off x="3761443" y="4545822"/>
            <a:ext cx="990600" cy="381000"/>
          </a:xfrm>
          <a:prstGeom prst="leftArrow">
            <a:avLst>
              <a:gd name="adj1" fmla="val 50000"/>
              <a:gd name="adj2" fmla="val 6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ndParaRPr>
          </a:p>
        </p:txBody>
      </p:sp>
      <p:sp>
        <p:nvSpPr>
          <p:cNvPr id="109609" name="Text Box 41"/>
          <p:cNvSpPr txBox="1">
            <a:spLocks noChangeArrowheads="1"/>
          </p:cNvSpPr>
          <p:nvPr/>
        </p:nvSpPr>
        <p:spPr bwMode="auto">
          <a:xfrm>
            <a:off x="4741941" y="4238319"/>
            <a:ext cx="1700212" cy="1006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57150" cmpd="thinThick">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000" i="1" dirty="0">
                <a:solidFill>
                  <a:prstClr val="black"/>
                </a:solidFill>
                <a:latin typeface="Calibri"/>
              </a:rPr>
              <a:t>scopo</a:t>
            </a:r>
          </a:p>
          <a:p>
            <a:pPr algn="ctr">
              <a:defRPr/>
            </a:pPr>
            <a:r>
              <a:rPr lang="it-IT" sz="2000" i="1" dirty="0">
                <a:solidFill>
                  <a:prstClr val="black"/>
                </a:solidFill>
                <a:latin typeface="Calibri"/>
              </a:rPr>
              <a:t>“normalmente”</a:t>
            </a:r>
          </a:p>
          <a:p>
            <a:pPr algn="ctr">
              <a:defRPr/>
            </a:pPr>
            <a:r>
              <a:rPr lang="it-IT" sz="2000" i="1" dirty="0">
                <a:solidFill>
                  <a:prstClr val="black"/>
                </a:solidFill>
                <a:latin typeface="Calibri"/>
              </a:rPr>
              <a:t>lucrativo</a:t>
            </a:r>
          </a:p>
        </p:txBody>
      </p:sp>
      <p:sp>
        <p:nvSpPr>
          <p:cNvPr id="109610" name="Text Box 42">
            <a:hlinkClick r:id="rId4"/>
          </p:cNvPr>
          <p:cNvSpPr txBox="1">
            <a:spLocks noChangeArrowheads="1"/>
          </p:cNvSpPr>
          <p:nvPr/>
        </p:nvSpPr>
        <p:spPr bwMode="auto">
          <a:xfrm>
            <a:off x="1448456" y="4329922"/>
            <a:ext cx="2233612" cy="1015663"/>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sz="2000" dirty="0">
                <a:solidFill>
                  <a:prstClr val="black"/>
                </a:solidFill>
                <a:latin typeface="Calibri"/>
              </a:rPr>
              <a:t>SOCIETA’</a:t>
            </a:r>
          </a:p>
          <a:p>
            <a:pPr algn="ctr">
              <a:defRPr/>
            </a:pPr>
            <a:r>
              <a:rPr lang="it-IT" sz="2000" dirty="0">
                <a:solidFill>
                  <a:prstClr val="black"/>
                </a:solidFill>
                <a:latin typeface="Calibri"/>
              </a:rPr>
              <a:t>COMMERCIALI </a:t>
            </a:r>
          </a:p>
          <a:p>
            <a:pPr algn="ctr">
              <a:defRPr/>
            </a:pPr>
            <a:r>
              <a:rPr lang="it-IT" sz="2000" dirty="0">
                <a:solidFill>
                  <a:prstClr val="black"/>
                </a:solidFill>
                <a:latin typeface="Calibri"/>
              </a:rPr>
              <a:t>Art. 2195 C.C.</a:t>
            </a:r>
          </a:p>
        </p:txBody>
      </p:sp>
      <p:sp>
        <p:nvSpPr>
          <p:cNvPr id="109618" name="Rectangle 50"/>
          <p:cNvSpPr>
            <a:spLocks noChangeArrowheads="1"/>
          </p:cNvSpPr>
          <p:nvPr/>
        </p:nvSpPr>
        <p:spPr bwMode="auto">
          <a:xfrm>
            <a:off x="7410589" y="5411010"/>
            <a:ext cx="12588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000" i="1" dirty="0">
                <a:solidFill>
                  <a:prstClr val="black"/>
                </a:solidFill>
                <a:latin typeface="Calibri"/>
              </a:rPr>
              <a:t>Società consortili</a:t>
            </a:r>
          </a:p>
        </p:txBody>
      </p:sp>
      <p:sp>
        <p:nvSpPr>
          <p:cNvPr id="109619" name="Rectangle 51"/>
          <p:cNvSpPr>
            <a:spLocks noChangeArrowheads="1"/>
          </p:cNvSpPr>
          <p:nvPr/>
        </p:nvSpPr>
        <p:spPr bwMode="auto">
          <a:xfrm>
            <a:off x="5110801" y="5659710"/>
            <a:ext cx="15843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000" i="1" dirty="0">
                <a:solidFill>
                  <a:prstClr val="black"/>
                </a:solidFill>
                <a:latin typeface="Calibri"/>
              </a:rPr>
              <a:t>Società cooperative</a:t>
            </a:r>
          </a:p>
        </p:txBody>
      </p:sp>
      <p:sp>
        <p:nvSpPr>
          <p:cNvPr id="109605" name="Text Box 37">
            <a:hlinkClick r:id="rId5" action="ppaction://hlinkfile"/>
          </p:cNvPr>
          <p:cNvSpPr txBox="1">
            <a:spLocks noChangeArrowheads="1"/>
          </p:cNvSpPr>
          <p:nvPr/>
        </p:nvSpPr>
        <p:spPr bwMode="auto">
          <a:xfrm>
            <a:off x="6380900" y="3250422"/>
            <a:ext cx="1728788" cy="849463"/>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a:spAutoFit/>
          </a:bodyPr>
          <a:lstStyle/>
          <a:p>
            <a:pPr algn="ctr">
              <a:lnSpc>
                <a:spcPct val="140000"/>
              </a:lnSpc>
              <a:defRPr/>
            </a:pPr>
            <a:r>
              <a:rPr lang="it-IT" dirty="0">
                <a:solidFill>
                  <a:prstClr val="black"/>
                </a:solidFill>
                <a:latin typeface="Calibri"/>
              </a:rPr>
              <a:t>SOCIETA’</a:t>
            </a:r>
          </a:p>
          <a:p>
            <a:pPr algn="ctr">
              <a:lnSpc>
                <a:spcPct val="140000"/>
              </a:lnSpc>
              <a:defRPr/>
            </a:pPr>
            <a:r>
              <a:rPr lang="it-IT" dirty="0">
                <a:solidFill>
                  <a:prstClr val="black"/>
                </a:solidFill>
                <a:latin typeface="Calibri"/>
              </a:rPr>
              <a:t>Art. 2247 C.C.</a:t>
            </a:r>
          </a:p>
        </p:txBody>
      </p:sp>
      <p:sp>
        <p:nvSpPr>
          <p:cNvPr id="4" name="CasellaDiTesto 3"/>
          <p:cNvSpPr txBox="1"/>
          <p:nvPr/>
        </p:nvSpPr>
        <p:spPr>
          <a:xfrm>
            <a:off x="82443" y="1462308"/>
            <a:ext cx="3263082" cy="1477328"/>
          </a:xfrm>
          <a:prstGeom prst="rect">
            <a:avLst/>
          </a:prstGeom>
          <a:noFill/>
        </p:spPr>
        <p:txBody>
          <a:bodyPr wrap="square" rtlCol="0">
            <a:spAutoFit/>
          </a:bodyPr>
          <a:lstStyle/>
          <a:p>
            <a:r>
              <a:rPr lang="it-IT" dirty="0">
                <a:solidFill>
                  <a:prstClr val="black"/>
                </a:solidFill>
                <a:latin typeface="Calibri"/>
              </a:rPr>
              <a:t>«Colui che svolge </a:t>
            </a:r>
            <a:r>
              <a:rPr lang="it-IT" b="1" dirty="0">
                <a:solidFill>
                  <a:srgbClr val="000090"/>
                </a:solidFill>
                <a:latin typeface="Calibri"/>
              </a:rPr>
              <a:t>professionalmente</a:t>
            </a:r>
            <a:r>
              <a:rPr lang="it-IT" dirty="0">
                <a:solidFill>
                  <a:prstClr val="black"/>
                </a:solidFill>
                <a:latin typeface="Calibri"/>
              </a:rPr>
              <a:t> un’attività </a:t>
            </a:r>
            <a:r>
              <a:rPr lang="it-IT" b="1" dirty="0">
                <a:solidFill>
                  <a:srgbClr val="000090"/>
                </a:solidFill>
                <a:latin typeface="Calibri"/>
              </a:rPr>
              <a:t>economica</a:t>
            </a:r>
            <a:r>
              <a:rPr lang="it-IT" dirty="0">
                <a:solidFill>
                  <a:prstClr val="black"/>
                </a:solidFill>
                <a:latin typeface="Calibri"/>
              </a:rPr>
              <a:t> </a:t>
            </a:r>
            <a:r>
              <a:rPr lang="it-IT" b="1" dirty="0">
                <a:solidFill>
                  <a:srgbClr val="000090"/>
                </a:solidFill>
                <a:latin typeface="Calibri"/>
              </a:rPr>
              <a:t>organizzata</a:t>
            </a:r>
            <a:r>
              <a:rPr lang="it-IT" dirty="0">
                <a:solidFill>
                  <a:srgbClr val="000090"/>
                </a:solidFill>
                <a:latin typeface="Calibri"/>
              </a:rPr>
              <a:t> </a:t>
            </a:r>
            <a:r>
              <a:rPr lang="it-IT" dirty="0">
                <a:solidFill>
                  <a:prstClr val="black"/>
                </a:solidFill>
                <a:latin typeface="Calibri"/>
              </a:rPr>
              <a:t>al fine della produzione e dello scambio di beni o servizi»</a:t>
            </a:r>
          </a:p>
        </p:txBody>
      </p:sp>
      <p:sp>
        <p:nvSpPr>
          <p:cNvPr id="23" name="CasellaDiTesto 22"/>
          <p:cNvSpPr txBox="1"/>
          <p:nvPr/>
        </p:nvSpPr>
        <p:spPr>
          <a:xfrm>
            <a:off x="5157801" y="1417494"/>
            <a:ext cx="3263082" cy="1477328"/>
          </a:xfrm>
          <a:prstGeom prst="rect">
            <a:avLst/>
          </a:prstGeom>
          <a:noFill/>
        </p:spPr>
        <p:txBody>
          <a:bodyPr wrap="square" rtlCol="0">
            <a:spAutoFit/>
          </a:bodyPr>
          <a:lstStyle/>
          <a:p>
            <a:r>
              <a:rPr lang="it-IT" dirty="0">
                <a:solidFill>
                  <a:prstClr val="black"/>
                </a:solidFill>
                <a:latin typeface="Calibri"/>
              </a:rPr>
              <a:t>«</a:t>
            </a:r>
            <a:r>
              <a:rPr lang="it-IT" b="1" dirty="0">
                <a:solidFill>
                  <a:srgbClr val="000090"/>
                </a:solidFill>
                <a:latin typeface="Calibri"/>
              </a:rPr>
              <a:t>Due o più persone</a:t>
            </a:r>
            <a:r>
              <a:rPr lang="it-IT" dirty="0">
                <a:solidFill>
                  <a:prstClr val="black"/>
                </a:solidFill>
                <a:latin typeface="Calibri"/>
              </a:rPr>
              <a:t> conferiscono </a:t>
            </a:r>
            <a:r>
              <a:rPr lang="it-IT" b="1" dirty="0">
                <a:solidFill>
                  <a:srgbClr val="000090"/>
                </a:solidFill>
                <a:latin typeface="Calibri"/>
              </a:rPr>
              <a:t>beni e/o servizi </a:t>
            </a:r>
            <a:r>
              <a:rPr lang="it-IT" dirty="0">
                <a:solidFill>
                  <a:prstClr val="black"/>
                </a:solidFill>
                <a:latin typeface="Calibri"/>
              </a:rPr>
              <a:t>per l’esercizio in comune di un’attività economica allo scopo di dividerne gli utili»</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782990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1000"/>
                            </p:stCondLst>
                            <p:childTnLst>
                              <p:par>
                                <p:cTn id="5" presetID="23" presetClass="entr" presetSubtype="528" fill="hold" grpId="0" nodeType="afterEffect">
                                  <p:stCondLst>
                                    <p:cond delay="0"/>
                                  </p:stCondLst>
                                  <p:childTnLst>
                                    <p:set>
                                      <p:cBhvr>
                                        <p:cTn id="6" dur="1" fill="hold">
                                          <p:stCondLst>
                                            <p:cond delay="0"/>
                                          </p:stCondLst>
                                        </p:cTn>
                                        <p:tgtEl>
                                          <p:spTgt spid="109595"/>
                                        </p:tgtEl>
                                        <p:attrNameLst>
                                          <p:attrName>style.visibility</p:attrName>
                                        </p:attrNameLst>
                                      </p:cBhvr>
                                      <p:to>
                                        <p:strVal val="visible"/>
                                      </p:to>
                                    </p:set>
                                    <p:anim calcmode="lin" valueType="num">
                                      <p:cBhvr>
                                        <p:cTn id="7" dur="500" fill="hold"/>
                                        <p:tgtEl>
                                          <p:spTgt spid="109595"/>
                                        </p:tgtEl>
                                        <p:attrNameLst>
                                          <p:attrName>ppt_w</p:attrName>
                                        </p:attrNameLst>
                                      </p:cBhvr>
                                      <p:tavLst>
                                        <p:tav tm="0">
                                          <p:val>
                                            <p:fltVal val="0"/>
                                          </p:val>
                                        </p:tav>
                                        <p:tav tm="100000">
                                          <p:val>
                                            <p:strVal val="#ppt_w"/>
                                          </p:val>
                                        </p:tav>
                                      </p:tavLst>
                                    </p:anim>
                                    <p:anim calcmode="lin" valueType="num">
                                      <p:cBhvr>
                                        <p:cTn id="8" dur="500" fill="hold"/>
                                        <p:tgtEl>
                                          <p:spTgt spid="109595"/>
                                        </p:tgtEl>
                                        <p:attrNameLst>
                                          <p:attrName>ppt_h</p:attrName>
                                        </p:attrNameLst>
                                      </p:cBhvr>
                                      <p:tavLst>
                                        <p:tav tm="0">
                                          <p:val>
                                            <p:fltVal val="0"/>
                                          </p:val>
                                        </p:tav>
                                        <p:tav tm="100000">
                                          <p:val>
                                            <p:strVal val="#ppt_h"/>
                                          </p:val>
                                        </p:tav>
                                      </p:tavLst>
                                    </p:anim>
                                    <p:anim calcmode="lin" valueType="num">
                                      <p:cBhvr>
                                        <p:cTn id="9" dur="500" fill="hold"/>
                                        <p:tgtEl>
                                          <p:spTgt spid="109595"/>
                                        </p:tgtEl>
                                        <p:attrNameLst>
                                          <p:attrName>ppt_x</p:attrName>
                                        </p:attrNameLst>
                                      </p:cBhvr>
                                      <p:tavLst>
                                        <p:tav tm="0">
                                          <p:val>
                                            <p:fltVal val="0.5"/>
                                          </p:val>
                                        </p:tav>
                                        <p:tav tm="100000">
                                          <p:val>
                                            <p:strVal val="#ppt_x"/>
                                          </p:val>
                                        </p:tav>
                                      </p:tavLst>
                                    </p:anim>
                                    <p:anim calcmode="lin" valueType="num">
                                      <p:cBhvr>
                                        <p:cTn id="10" dur="500" fill="hold"/>
                                        <p:tgtEl>
                                          <p:spTgt spid="10959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nodeType="clickEffect">
                                  <p:stCondLst>
                                    <p:cond delay="0"/>
                                  </p:stCondLst>
                                  <p:childTnLst>
                                    <p:set>
                                      <p:cBhvr>
                                        <p:cTn id="20" dur="1" fill="hold">
                                          <p:stCondLst>
                                            <p:cond delay="0"/>
                                          </p:stCondLst>
                                        </p:cTn>
                                        <p:tgtEl>
                                          <p:spTgt spid="109594"/>
                                        </p:tgtEl>
                                        <p:attrNameLst>
                                          <p:attrName>style.visibility</p:attrName>
                                        </p:attrNameLst>
                                      </p:cBhvr>
                                      <p:to>
                                        <p:strVal val="visible"/>
                                      </p:to>
                                    </p:set>
                                    <p:anim calcmode="lin" valueType="num">
                                      <p:cBhvr>
                                        <p:cTn id="21" dur="500" fill="hold"/>
                                        <p:tgtEl>
                                          <p:spTgt spid="109594"/>
                                        </p:tgtEl>
                                        <p:attrNameLst>
                                          <p:attrName>ppt_x</p:attrName>
                                        </p:attrNameLst>
                                      </p:cBhvr>
                                      <p:tavLst>
                                        <p:tav tm="0">
                                          <p:val>
                                            <p:strVal val="#ppt_x"/>
                                          </p:val>
                                        </p:tav>
                                        <p:tav tm="100000">
                                          <p:val>
                                            <p:strVal val="#ppt_x"/>
                                          </p:val>
                                        </p:tav>
                                      </p:tavLst>
                                    </p:anim>
                                    <p:anim calcmode="lin" valueType="num">
                                      <p:cBhvr>
                                        <p:cTn id="22" dur="500" fill="hold"/>
                                        <p:tgtEl>
                                          <p:spTgt spid="109594"/>
                                        </p:tgtEl>
                                        <p:attrNameLst>
                                          <p:attrName>ppt_y</p:attrName>
                                        </p:attrNameLst>
                                      </p:cBhvr>
                                      <p:tavLst>
                                        <p:tav tm="0">
                                          <p:val>
                                            <p:strVal val="#ppt_y-#ppt_h/2"/>
                                          </p:val>
                                        </p:tav>
                                        <p:tav tm="100000">
                                          <p:val>
                                            <p:strVal val="#ppt_y"/>
                                          </p:val>
                                        </p:tav>
                                      </p:tavLst>
                                    </p:anim>
                                    <p:anim calcmode="lin" valueType="num">
                                      <p:cBhvr>
                                        <p:cTn id="23" dur="500" fill="hold"/>
                                        <p:tgtEl>
                                          <p:spTgt spid="109594"/>
                                        </p:tgtEl>
                                        <p:attrNameLst>
                                          <p:attrName>ppt_w</p:attrName>
                                        </p:attrNameLst>
                                      </p:cBhvr>
                                      <p:tavLst>
                                        <p:tav tm="0">
                                          <p:val>
                                            <p:strVal val="#ppt_w"/>
                                          </p:val>
                                        </p:tav>
                                        <p:tav tm="100000">
                                          <p:val>
                                            <p:strVal val="#ppt_w"/>
                                          </p:val>
                                        </p:tav>
                                      </p:tavLst>
                                    </p:anim>
                                    <p:anim calcmode="lin" valueType="num">
                                      <p:cBhvr>
                                        <p:cTn id="24" dur="500" fill="hold"/>
                                        <p:tgtEl>
                                          <p:spTgt spid="109594"/>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109599"/>
                                        </p:tgtEl>
                                        <p:attrNameLst>
                                          <p:attrName>style.visibility</p:attrName>
                                        </p:attrNameLst>
                                      </p:cBhvr>
                                      <p:to>
                                        <p:strVal val="visible"/>
                                      </p:to>
                                    </p:set>
                                    <p:anim calcmode="lin" valueType="num">
                                      <p:cBhvr additive="base">
                                        <p:cTn id="28" dur="500" fill="hold"/>
                                        <p:tgtEl>
                                          <p:spTgt spid="109599"/>
                                        </p:tgtEl>
                                        <p:attrNameLst>
                                          <p:attrName>ppt_x</p:attrName>
                                        </p:attrNameLst>
                                      </p:cBhvr>
                                      <p:tavLst>
                                        <p:tav tm="0">
                                          <p:val>
                                            <p:strVal val="0-#ppt_w/2"/>
                                          </p:val>
                                        </p:tav>
                                        <p:tav tm="100000">
                                          <p:val>
                                            <p:strVal val="#ppt_x"/>
                                          </p:val>
                                        </p:tav>
                                      </p:tavLst>
                                    </p:anim>
                                    <p:anim calcmode="lin" valueType="num">
                                      <p:cBhvr additive="base">
                                        <p:cTn id="29" dur="500" fill="hold"/>
                                        <p:tgtEl>
                                          <p:spTgt spid="109599"/>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109602"/>
                                        </p:tgtEl>
                                        <p:attrNameLst>
                                          <p:attrName>style.visibility</p:attrName>
                                        </p:attrNameLst>
                                      </p:cBhvr>
                                      <p:to>
                                        <p:strVal val="visible"/>
                                      </p:to>
                                    </p:set>
                                    <p:anim calcmode="lin" valueType="num">
                                      <p:cBhvr additive="base">
                                        <p:cTn id="33" dur="500" fill="hold"/>
                                        <p:tgtEl>
                                          <p:spTgt spid="109602"/>
                                        </p:tgtEl>
                                        <p:attrNameLst>
                                          <p:attrName>ppt_x</p:attrName>
                                        </p:attrNameLst>
                                      </p:cBhvr>
                                      <p:tavLst>
                                        <p:tav tm="0">
                                          <p:val>
                                            <p:strVal val="1+#ppt_w/2"/>
                                          </p:val>
                                        </p:tav>
                                        <p:tav tm="100000">
                                          <p:val>
                                            <p:strVal val="#ppt_x"/>
                                          </p:val>
                                        </p:tav>
                                      </p:tavLst>
                                    </p:anim>
                                    <p:anim calcmode="lin" valueType="num">
                                      <p:cBhvr additive="base">
                                        <p:cTn id="34" dur="500" fill="hold"/>
                                        <p:tgtEl>
                                          <p:spTgt spid="10960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109596"/>
                                        </p:tgtEl>
                                        <p:attrNameLst>
                                          <p:attrName>style.visibility</p:attrName>
                                        </p:attrNameLst>
                                      </p:cBhvr>
                                      <p:to>
                                        <p:strVal val="visible"/>
                                      </p:to>
                                    </p:set>
                                    <p:anim calcmode="lin" valueType="num">
                                      <p:cBhvr>
                                        <p:cTn id="39" dur="500" fill="hold"/>
                                        <p:tgtEl>
                                          <p:spTgt spid="109596"/>
                                        </p:tgtEl>
                                        <p:attrNameLst>
                                          <p:attrName>ppt_x</p:attrName>
                                        </p:attrNameLst>
                                      </p:cBhvr>
                                      <p:tavLst>
                                        <p:tav tm="0">
                                          <p:val>
                                            <p:strVal val="#ppt_x+#ppt_w/2"/>
                                          </p:val>
                                        </p:tav>
                                        <p:tav tm="100000">
                                          <p:val>
                                            <p:strVal val="#ppt_x"/>
                                          </p:val>
                                        </p:tav>
                                      </p:tavLst>
                                    </p:anim>
                                    <p:anim calcmode="lin" valueType="num">
                                      <p:cBhvr>
                                        <p:cTn id="40" dur="500" fill="hold"/>
                                        <p:tgtEl>
                                          <p:spTgt spid="109596"/>
                                        </p:tgtEl>
                                        <p:attrNameLst>
                                          <p:attrName>ppt_y</p:attrName>
                                        </p:attrNameLst>
                                      </p:cBhvr>
                                      <p:tavLst>
                                        <p:tav tm="0">
                                          <p:val>
                                            <p:strVal val="#ppt_y"/>
                                          </p:val>
                                        </p:tav>
                                        <p:tav tm="100000">
                                          <p:val>
                                            <p:strVal val="#ppt_y"/>
                                          </p:val>
                                        </p:tav>
                                      </p:tavLst>
                                    </p:anim>
                                    <p:anim calcmode="lin" valueType="num">
                                      <p:cBhvr>
                                        <p:cTn id="41" dur="500" fill="hold"/>
                                        <p:tgtEl>
                                          <p:spTgt spid="109596"/>
                                        </p:tgtEl>
                                        <p:attrNameLst>
                                          <p:attrName>ppt_w</p:attrName>
                                        </p:attrNameLst>
                                      </p:cBhvr>
                                      <p:tavLst>
                                        <p:tav tm="0">
                                          <p:val>
                                            <p:fltVal val="0"/>
                                          </p:val>
                                        </p:tav>
                                        <p:tav tm="100000">
                                          <p:val>
                                            <p:strVal val="#ppt_w"/>
                                          </p:val>
                                        </p:tav>
                                      </p:tavLst>
                                    </p:anim>
                                    <p:anim calcmode="lin" valueType="num">
                                      <p:cBhvr>
                                        <p:cTn id="42" dur="500" fill="hold"/>
                                        <p:tgtEl>
                                          <p:spTgt spid="109596"/>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109578"/>
                                        </p:tgtEl>
                                        <p:attrNameLst>
                                          <p:attrName>style.visibility</p:attrName>
                                        </p:attrNameLst>
                                      </p:cBhvr>
                                      <p:to>
                                        <p:strVal val="visible"/>
                                      </p:to>
                                    </p:set>
                                    <p:anim calcmode="lin" valueType="num">
                                      <p:cBhvr additive="base">
                                        <p:cTn id="46" dur="500" fill="hold"/>
                                        <p:tgtEl>
                                          <p:spTgt spid="109578"/>
                                        </p:tgtEl>
                                        <p:attrNameLst>
                                          <p:attrName>ppt_x</p:attrName>
                                        </p:attrNameLst>
                                      </p:cBhvr>
                                      <p:tavLst>
                                        <p:tav tm="0">
                                          <p:val>
                                            <p:strVal val="0-#ppt_w/2"/>
                                          </p:val>
                                        </p:tav>
                                        <p:tav tm="100000">
                                          <p:val>
                                            <p:strVal val="#ppt_x"/>
                                          </p:val>
                                        </p:tav>
                                      </p:tavLst>
                                    </p:anim>
                                    <p:anim calcmode="lin" valueType="num">
                                      <p:cBhvr additive="base">
                                        <p:cTn id="47" dur="500" fill="hold"/>
                                        <p:tgtEl>
                                          <p:spTgt spid="10957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109601"/>
                                        </p:tgtEl>
                                        <p:attrNameLst>
                                          <p:attrName>style.visibility</p:attrName>
                                        </p:attrNameLst>
                                      </p:cBhvr>
                                      <p:to>
                                        <p:strVal val="visible"/>
                                      </p:to>
                                    </p:set>
                                    <p:anim calcmode="lin" valueType="num">
                                      <p:cBhvr>
                                        <p:cTn id="52" dur="500" fill="hold"/>
                                        <p:tgtEl>
                                          <p:spTgt spid="109601"/>
                                        </p:tgtEl>
                                        <p:attrNameLst>
                                          <p:attrName>ppt_x</p:attrName>
                                        </p:attrNameLst>
                                      </p:cBhvr>
                                      <p:tavLst>
                                        <p:tav tm="0">
                                          <p:val>
                                            <p:strVal val="#ppt_x-#ppt_w/2"/>
                                          </p:val>
                                        </p:tav>
                                        <p:tav tm="100000">
                                          <p:val>
                                            <p:strVal val="#ppt_x"/>
                                          </p:val>
                                        </p:tav>
                                      </p:tavLst>
                                    </p:anim>
                                    <p:anim calcmode="lin" valueType="num">
                                      <p:cBhvr>
                                        <p:cTn id="53" dur="500" fill="hold"/>
                                        <p:tgtEl>
                                          <p:spTgt spid="109601"/>
                                        </p:tgtEl>
                                        <p:attrNameLst>
                                          <p:attrName>ppt_y</p:attrName>
                                        </p:attrNameLst>
                                      </p:cBhvr>
                                      <p:tavLst>
                                        <p:tav tm="0">
                                          <p:val>
                                            <p:strVal val="#ppt_y"/>
                                          </p:val>
                                        </p:tav>
                                        <p:tav tm="100000">
                                          <p:val>
                                            <p:strVal val="#ppt_y"/>
                                          </p:val>
                                        </p:tav>
                                      </p:tavLst>
                                    </p:anim>
                                    <p:anim calcmode="lin" valueType="num">
                                      <p:cBhvr>
                                        <p:cTn id="54" dur="500" fill="hold"/>
                                        <p:tgtEl>
                                          <p:spTgt spid="109601"/>
                                        </p:tgtEl>
                                        <p:attrNameLst>
                                          <p:attrName>ppt_w</p:attrName>
                                        </p:attrNameLst>
                                      </p:cBhvr>
                                      <p:tavLst>
                                        <p:tav tm="0">
                                          <p:val>
                                            <p:fltVal val="0"/>
                                          </p:val>
                                        </p:tav>
                                        <p:tav tm="100000">
                                          <p:val>
                                            <p:strVal val="#ppt_w"/>
                                          </p:val>
                                        </p:tav>
                                      </p:tavLst>
                                    </p:anim>
                                    <p:anim calcmode="lin" valueType="num">
                                      <p:cBhvr>
                                        <p:cTn id="55" dur="500" fill="hold"/>
                                        <p:tgtEl>
                                          <p:spTgt spid="109601"/>
                                        </p:tgtEl>
                                        <p:attrNameLst>
                                          <p:attrName>ppt_h</p:attrName>
                                        </p:attrNameLst>
                                      </p:cBhvr>
                                      <p:tavLst>
                                        <p:tav tm="0">
                                          <p:val>
                                            <p:strVal val="#ppt_h"/>
                                          </p:val>
                                        </p:tav>
                                        <p:tav tm="100000">
                                          <p:val>
                                            <p:strVal val="#ppt_h"/>
                                          </p:val>
                                        </p:tav>
                                      </p:tavLst>
                                    </p:anim>
                                  </p:childTnLst>
                                </p:cTn>
                              </p:par>
                            </p:childTnLst>
                          </p:cTn>
                        </p:par>
                        <p:par>
                          <p:cTn id="56" fill="hold">
                            <p:stCondLst>
                              <p:cond delay="500"/>
                            </p:stCondLst>
                            <p:childTnLst>
                              <p:par>
                                <p:cTn id="57" presetID="2" presetClass="entr" presetSubtype="2" fill="hold" grpId="0" nodeType="afterEffect">
                                  <p:stCondLst>
                                    <p:cond delay="0"/>
                                  </p:stCondLst>
                                  <p:childTnLst>
                                    <p:set>
                                      <p:cBhvr>
                                        <p:cTn id="58" dur="1" fill="hold">
                                          <p:stCondLst>
                                            <p:cond delay="0"/>
                                          </p:stCondLst>
                                        </p:cTn>
                                        <p:tgtEl>
                                          <p:spTgt spid="109605"/>
                                        </p:tgtEl>
                                        <p:attrNameLst>
                                          <p:attrName>style.visibility</p:attrName>
                                        </p:attrNameLst>
                                      </p:cBhvr>
                                      <p:to>
                                        <p:strVal val="visible"/>
                                      </p:to>
                                    </p:set>
                                    <p:anim calcmode="lin" valueType="num">
                                      <p:cBhvr additive="base">
                                        <p:cTn id="59" dur="500" fill="hold"/>
                                        <p:tgtEl>
                                          <p:spTgt spid="109605"/>
                                        </p:tgtEl>
                                        <p:attrNameLst>
                                          <p:attrName>ppt_x</p:attrName>
                                        </p:attrNameLst>
                                      </p:cBhvr>
                                      <p:tavLst>
                                        <p:tav tm="0">
                                          <p:val>
                                            <p:strVal val="1+#ppt_w/2"/>
                                          </p:val>
                                        </p:tav>
                                        <p:tav tm="100000">
                                          <p:val>
                                            <p:strVal val="#ppt_x"/>
                                          </p:val>
                                        </p:tav>
                                      </p:tavLst>
                                    </p:anim>
                                    <p:anim calcmode="lin" valueType="num">
                                      <p:cBhvr additive="base">
                                        <p:cTn id="60" dur="500" fill="hold"/>
                                        <p:tgtEl>
                                          <p:spTgt spid="10960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ppt_y</p:attrName>
                                        </p:attrNameLst>
                                      </p:cBhvr>
                                      <p:tavLst>
                                        <p:tav tm="0">
                                          <p:val>
                                            <p:strVal val="#ppt_y+#ppt_h*1.125000"/>
                                          </p:val>
                                        </p:tav>
                                        <p:tav tm="100000">
                                          <p:val>
                                            <p:strVal val="#ppt_y"/>
                                          </p:val>
                                        </p:tav>
                                      </p:tavLst>
                                    </p:anim>
                                    <p:animEffect transition="in" filter="wipe(up)">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109604"/>
                                        </p:tgtEl>
                                        <p:attrNameLst>
                                          <p:attrName>style.visibility</p:attrName>
                                        </p:attrNameLst>
                                      </p:cBhvr>
                                      <p:to>
                                        <p:strVal val="visible"/>
                                      </p:to>
                                    </p:set>
                                    <p:anim calcmode="lin" valueType="num">
                                      <p:cBhvr>
                                        <p:cTn id="71" dur="500" fill="hold"/>
                                        <p:tgtEl>
                                          <p:spTgt spid="109604"/>
                                        </p:tgtEl>
                                        <p:attrNameLst>
                                          <p:attrName>ppt_x</p:attrName>
                                        </p:attrNameLst>
                                      </p:cBhvr>
                                      <p:tavLst>
                                        <p:tav tm="0">
                                          <p:val>
                                            <p:strVal val="#ppt_x"/>
                                          </p:val>
                                        </p:tav>
                                        <p:tav tm="100000">
                                          <p:val>
                                            <p:strVal val="#ppt_x"/>
                                          </p:val>
                                        </p:tav>
                                      </p:tavLst>
                                    </p:anim>
                                    <p:anim calcmode="lin" valueType="num">
                                      <p:cBhvr>
                                        <p:cTn id="72" dur="500" fill="hold"/>
                                        <p:tgtEl>
                                          <p:spTgt spid="109604"/>
                                        </p:tgtEl>
                                        <p:attrNameLst>
                                          <p:attrName>ppt_y</p:attrName>
                                        </p:attrNameLst>
                                      </p:cBhvr>
                                      <p:tavLst>
                                        <p:tav tm="0">
                                          <p:val>
                                            <p:strVal val="#ppt_y-#ppt_h/2"/>
                                          </p:val>
                                        </p:tav>
                                        <p:tav tm="100000">
                                          <p:val>
                                            <p:strVal val="#ppt_y"/>
                                          </p:val>
                                        </p:tav>
                                      </p:tavLst>
                                    </p:anim>
                                    <p:anim calcmode="lin" valueType="num">
                                      <p:cBhvr>
                                        <p:cTn id="73" dur="500" fill="hold"/>
                                        <p:tgtEl>
                                          <p:spTgt spid="109604"/>
                                        </p:tgtEl>
                                        <p:attrNameLst>
                                          <p:attrName>ppt_w</p:attrName>
                                        </p:attrNameLst>
                                      </p:cBhvr>
                                      <p:tavLst>
                                        <p:tav tm="0">
                                          <p:val>
                                            <p:strVal val="#ppt_w"/>
                                          </p:val>
                                        </p:tav>
                                        <p:tav tm="100000">
                                          <p:val>
                                            <p:strVal val="#ppt_w"/>
                                          </p:val>
                                        </p:tav>
                                      </p:tavLst>
                                    </p:anim>
                                    <p:anim calcmode="lin" valueType="num">
                                      <p:cBhvr>
                                        <p:cTn id="74" dur="500" fill="hold"/>
                                        <p:tgtEl>
                                          <p:spTgt spid="109604"/>
                                        </p:tgtEl>
                                        <p:attrNameLst>
                                          <p:attrName>ppt_h</p:attrName>
                                        </p:attrNameLst>
                                      </p:cBhvr>
                                      <p:tavLst>
                                        <p:tav tm="0">
                                          <p:val>
                                            <p:fltVal val="0"/>
                                          </p:val>
                                        </p:tav>
                                        <p:tav tm="100000">
                                          <p:val>
                                            <p:strVal val="#ppt_h"/>
                                          </p:val>
                                        </p:tav>
                                      </p:tavLst>
                                    </p:anim>
                                  </p:childTnLst>
                                </p:cTn>
                              </p:par>
                            </p:childTnLst>
                          </p:cTn>
                        </p:par>
                        <p:par>
                          <p:cTn id="75" fill="hold">
                            <p:stCondLst>
                              <p:cond delay="500"/>
                            </p:stCondLst>
                            <p:childTnLst>
                              <p:par>
                                <p:cTn id="76" presetID="17" presetClass="entr" presetSubtype="2" fill="hold" grpId="0" nodeType="afterEffect">
                                  <p:stCondLst>
                                    <p:cond delay="0"/>
                                  </p:stCondLst>
                                  <p:childTnLst>
                                    <p:set>
                                      <p:cBhvr>
                                        <p:cTn id="77" dur="1" fill="hold">
                                          <p:stCondLst>
                                            <p:cond delay="0"/>
                                          </p:stCondLst>
                                        </p:cTn>
                                        <p:tgtEl>
                                          <p:spTgt spid="109606"/>
                                        </p:tgtEl>
                                        <p:attrNameLst>
                                          <p:attrName>style.visibility</p:attrName>
                                        </p:attrNameLst>
                                      </p:cBhvr>
                                      <p:to>
                                        <p:strVal val="visible"/>
                                      </p:to>
                                    </p:set>
                                    <p:anim calcmode="lin" valueType="num">
                                      <p:cBhvr>
                                        <p:cTn id="78" dur="500" fill="hold"/>
                                        <p:tgtEl>
                                          <p:spTgt spid="109606"/>
                                        </p:tgtEl>
                                        <p:attrNameLst>
                                          <p:attrName>ppt_x</p:attrName>
                                        </p:attrNameLst>
                                      </p:cBhvr>
                                      <p:tavLst>
                                        <p:tav tm="0">
                                          <p:val>
                                            <p:strVal val="#ppt_x+#ppt_w/2"/>
                                          </p:val>
                                        </p:tav>
                                        <p:tav tm="100000">
                                          <p:val>
                                            <p:strVal val="#ppt_x"/>
                                          </p:val>
                                        </p:tav>
                                      </p:tavLst>
                                    </p:anim>
                                    <p:anim calcmode="lin" valueType="num">
                                      <p:cBhvr>
                                        <p:cTn id="79" dur="500" fill="hold"/>
                                        <p:tgtEl>
                                          <p:spTgt spid="109606"/>
                                        </p:tgtEl>
                                        <p:attrNameLst>
                                          <p:attrName>ppt_y</p:attrName>
                                        </p:attrNameLst>
                                      </p:cBhvr>
                                      <p:tavLst>
                                        <p:tav tm="0">
                                          <p:val>
                                            <p:strVal val="#ppt_y"/>
                                          </p:val>
                                        </p:tav>
                                        <p:tav tm="100000">
                                          <p:val>
                                            <p:strVal val="#ppt_y"/>
                                          </p:val>
                                        </p:tav>
                                      </p:tavLst>
                                    </p:anim>
                                    <p:anim calcmode="lin" valueType="num">
                                      <p:cBhvr>
                                        <p:cTn id="80" dur="500" fill="hold"/>
                                        <p:tgtEl>
                                          <p:spTgt spid="109606"/>
                                        </p:tgtEl>
                                        <p:attrNameLst>
                                          <p:attrName>ppt_w</p:attrName>
                                        </p:attrNameLst>
                                      </p:cBhvr>
                                      <p:tavLst>
                                        <p:tav tm="0">
                                          <p:val>
                                            <p:fltVal val="0"/>
                                          </p:val>
                                        </p:tav>
                                        <p:tav tm="100000">
                                          <p:val>
                                            <p:strVal val="#ppt_w"/>
                                          </p:val>
                                        </p:tav>
                                      </p:tavLst>
                                    </p:anim>
                                    <p:anim calcmode="lin" valueType="num">
                                      <p:cBhvr>
                                        <p:cTn id="81" dur="500" fill="hold"/>
                                        <p:tgtEl>
                                          <p:spTgt spid="109606"/>
                                        </p:tgtEl>
                                        <p:attrNameLst>
                                          <p:attrName>ppt_h</p:attrName>
                                        </p:attrNameLst>
                                      </p:cBhvr>
                                      <p:tavLst>
                                        <p:tav tm="0">
                                          <p:val>
                                            <p:strVal val="#ppt_h"/>
                                          </p:val>
                                        </p:tav>
                                        <p:tav tm="100000">
                                          <p:val>
                                            <p:strVal val="#ppt_h"/>
                                          </p:val>
                                        </p:tav>
                                      </p:tavLst>
                                    </p:anim>
                                  </p:childTnLst>
                                </p:cTn>
                              </p:par>
                            </p:childTnLst>
                          </p:cTn>
                        </p:par>
                        <p:par>
                          <p:cTn id="82" fill="hold">
                            <p:stCondLst>
                              <p:cond delay="1000"/>
                            </p:stCondLst>
                            <p:childTnLst>
                              <p:par>
                                <p:cTn id="83" presetID="2" presetClass="entr" presetSubtype="4" fill="hold" grpId="0" nodeType="afterEffect">
                                  <p:stCondLst>
                                    <p:cond delay="0"/>
                                  </p:stCondLst>
                                  <p:childTnLst>
                                    <p:set>
                                      <p:cBhvr>
                                        <p:cTn id="84" dur="1" fill="hold">
                                          <p:stCondLst>
                                            <p:cond delay="0"/>
                                          </p:stCondLst>
                                        </p:cTn>
                                        <p:tgtEl>
                                          <p:spTgt spid="109609"/>
                                        </p:tgtEl>
                                        <p:attrNameLst>
                                          <p:attrName>style.visibility</p:attrName>
                                        </p:attrNameLst>
                                      </p:cBhvr>
                                      <p:to>
                                        <p:strVal val="visible"/>
                                      </p:to>
                                    </p:set>
                                    <p:anim calcmode="lin" valueType="num">
                                      <p:cBhvr additive="base">
                                        <p:cTn id="85" dur="500" fill="hold"/>
                                        <p:tgtEl>
                                          <p:spTgt spid="109609"/>
                                        </p:tgtEl>
                                        <p:attrNameLst>
                                          <p:attrName>ppt_x</p:attrName>
                                        </p:attrNameLst>
                                      </p:cBhvr>
                                      <p:tavLst>
                                        <p:tav tm="0">
                                          <p:val>
                                            <p:strVal val="#ppt_x"/>
                                          </p:val>
                                        </p:tav>
                                        <p:tav tm="100000">
                                          <p:val>
                                            <p:strVal val="#ppt_x"/>
                                          </p:val>
                                        </p:tav>
                                      </p:tavLst>
                                    </p:anim>
                                    <p:anim calcmode="lin" valueType="num">
                                      <p:cBhvr additive="base">
                                        <p:cTn id="86" dur="500" fill="hold"/>
                                        <p:tgtEl>
                                          <p:spTgt spid="10960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2" fill="hold" grpId="0" nodeType="clickEffect">
                                  <p:stCondLst>
                                    <p:cond delay="0"/>
                                  </p:stCondLst>
                                  <p:childTnLst>
                                    <p:set>
                                      <p:cBhvr>
                                        <p:cTn id="90" dur="1" fill="hold">
                                          <p:stCondLst>
                                            <p:cond delay="0"/>
                                          </p:stCondLst>
                                        </p:cTn>
                                        <p:tgtEl>
                                          <p:spTgt spid="109608"/>
                                        </p:tgtEl>
                                        <p:attrNameLst>
                                          <p:attrName>style.visibility</p:attrName>
                                        </p:attrNameLst>
                                      </p:cBhvr>
                                      <p:to>
                                        <p:strVal val="visible"/>
                                      </p:to>
                                    </p:set>
                                    <p:anim calcmode="lin" valueType="num">
                                      <p:cBhvr>
                                        <p:cTn id="91" dur="500" fill="hold"/>
                                        <p:tgtEl>
                                          <p:spTgt spid="109608"/>
                                        </p:tgtEl>
                                        <p:attrNameLst>
                                          <p:attrName>ppt_x</p:attrName>
                                        </p:attrNameLst>
                                      </p:cBhvr>
                                      <p:tavLst>
                                        <p:tav tm="0">
                                          <p:val>
                                            <p:strVal val="#ppt_x+#ppt_w/2"/>
                                          </p:val>
                                        </p:tav>
                                        <p:tav tm="100000">
                                          <p:val>
                                            <p:strVal val="#ppt_x"/>
                                          </p:val>
                                        </p:tav>
                                      </p:tavLst>
                                    </p:anim>
                                    <p:anim calcmode="lin" valueType="num">
                                      <p:cBhvr>
                                        <p:cTn id="92" dur="500" fill="hold"/>
                                        <p:tgtEl>
                                          <p:spTgt spid="109608"/>
                                        </p:tgtEl>
                                        <p:attrNameLst>
                                          <p:attrName>ppt_y</p:attrName>
                                        </p:attrNameLst>
                                      </p:cBhvr>
                                      <p:tavLst>
                                        <p:tav tm="0">
                                          <p:val>
                                            <p:strVal val="#ppt_y"/>
                                          </p:val>
                                        </p:tav>
                                        <p:tav tm="100000">
                                          <p:val>
                                            <p:strVal val="#ppt_y"/>
                                          </p:val>
                                        </p:tav>
                                      </p:tavLst>
                                    </p:anim>
                                    <p:anim calcmode="lin" valueType="num">
                                      <p:cBhvr>
                                        <p:cTn id="93" dur="500" fill="hold"/>
                                        <p:tgtEl>
                                          <p:spTgt spid="109608"/>
                                        </p:tgtEl>
                                        <p:attrNameLst>
                                          <p:attrName>ppt_w</p:attrName>
                                        </p:attrNameLst>
                                      </p:cBhvr>
                                      <p:tavLst>
                                        <p:tav tm="0">
                                          <p:val>
                                            <p:fltVal val="0"/>
                                          </p:val>
                                        </p:tav>
                                        <p:tav tm="100000">
                                          <p:val>
                                            <p:strVal val="#ppt_w"/>
                                          </p:val>
                                        </p:tav>
                                      </p:tavLst>
                                    </p:anim>
                                    <p:anim calcmode="lin" valueType="num">
                                      <p:cBhvr>
                                        <p:cTn id="94" dur="500" fill="hold"/>
                                        <p:tgtEl>
                                          <p:spTgt spid="109608"/>
                                        </p:tgtEl>
                                        <p:attrNameLst>
                                          <p:attrName>ppt_h</p:attrName>
                                        </p:attrNameLst>
                                      </p:cBhvr>
                                      <p:tavLst>
                                        <p:tav tm="0">
                                          <p:val>
                                            <p:strVal val="#ppt_h"/>
                                          </p:val>
                                        </p:tav>
                                        <p:tav tm="100000">
                                          <p:val>
                                            <p:strVal val="#ppt_h"/>
                                          </p:val>
                                        </p:tav>
                                      </p:tavLst>
                                    </p:anim>
                                  </p:childTnLst>
                                </p:cTn>
                              </p:par>
                            </p:childTnLst>
                          </p:cTn>
                        </p:par>
                        <p:par>
                          <p:cTn id="95" fill="hold">
                            <p:stCondLst>
                              <p:cond delay="500"/>
                            </p:stCondLst>
                            <p:childTnLst>
                              <p:par>
                                <p:cTn id="96" presetID="2" presetClass="entr" presetSubtype="8" fill="hold" grpId="0" nodeType="afterEffect">
                                  <p:stCondLst>
                                    <p:cond delay="0"/>
                                  </p:stCondLst>
                                  <p:childTnLst>
                                    <p:set>
                                      <p:cBhvr>
                                        <p:cTn id="97" dur="1" fill="hold">
                                          <p:stCondLst>
                                            <p:cond delay="0"/>
                                          </p:stCondLst>
                                        </p:cTn>
                                        <p:tgtEl>
                                          <p:spTgt spid="109610"/>
                                        </p:tgtEl>
                                        <p:attrNameLst>
                                          <p:attrName>style.visibility</p:attrName>
                                        </p:attrNameLst>
                                      </p:cBhvr>
                                      <p:to>
                                        <p:strVal val="visible"/>
                                      </p:to>
                                    </p:set>
                                    <p:anim calcmode="lin" valueType="num">
                                      <p:cBhvr additive="base">
                                        <p:cTn id="98" dur="500" fill="hold"/>
                                        <p:tgtEl>
                                          <p:spTgt spid="109610"/>
                                        </p:tgtEl>
                                        <p:attrNameLst>
                                          <p:attrName>ppt_x</p:attrName>
                                        </p:attrNameLst>
                                      </p:cBhvr>
                                      <p:tavLst>
                                        <p:tav tm="0">
                                          <p:val>
                                            <p:strVal val="0-#ppt_w/2"/>
                                          </p:val>
                                        </p:tav>
                                        <p:tav tm="100000">
                                          <p:val>
                                            <p:strVal val="#ppt_x"/>
                                          </p:val>
                                        </p:tav>
                                      </p:tavLst>
                                    </p:anim>
                                    <p:anim calcmode="lin" valueType="num">
                                      <p:cBhvr additive="base">
                                        <p:cTn id="99" dur="500" fill="hold"/>
                                        <p:tgtEl>
                                          <p:spTgt spid="109610"/>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2" fill="hold" grpId="0" nodeType="clickEffect">
                                  <p:stCondLst>
                                    <p:cond delay="0"/>
                                  </p:stCondLst>
                                  <p:childTnLst>
                                    <p:set>
                                      <p:cBhvr>
                                        <p:cTn id="103" dur="1" fill="hold">
                                          <p:stCondLst>
                                            <p:cond delay="0"/>
                                          </p:stCondLst>
                                        </p:cTn>
                                        <p:tgtEl>
                                          <p:spTgt spid="109611"/>
                                        </p:tgtEl>
                                        <p:attrNameLst>
                                          <p:attrName>style.visibility</p:attrName>
                                        </p:attrNameLst>
                                      </p:cBhvr>
                                      <p:to>
                                        <p:strVal val="visible"/>
                                      </p:to>
                                    </p:set>
                                    <p:anim calcmode="lin" valueType="num">
                                      <p:cBhvr>
                                        <p:cTn id="104" dur="500" fill="hold"/>
                                        <p:tgtEl>
                                          <p:spTgt spid="109611"/>
                                        </p:tgtEl>
                                        <p:attrNameLst>
                                          <p:attrName>ppt_x</p:attrName>
                                        </p:attrNameLst>
                                      </p:cBhvr>
                                      <p:tavLst>
                                        <p:tav tm="0">
                                          <p:val>
                                            <p:strVal val="#ppt_x+#ppt_w/2"/>
                                          </p:val>
                                        </p:tav>
                                        <p:tav tm="100000">
                                          <p:val>
                                            <p:strVal val="#ppt_x"/>
                                          </p:val>
                                        </p:tav>
                                      </p:tavLst>
                                    </p:anim>
                                    <p:anim calcmode="lin" valueType="num">
                                      <p:cBhvr>
                                        <p:cTn id="105" dur="500" fill="hold"/>
                                        <p:tgtEl>
                                          <p:spTgt spid="109611"/>
                                        </p:tgtEl>
                                        <p:attrNameLst>
                                          <p:attrName>ppt_y</p:attrName>
                                        </p:attrNameLst>
                                      </p:cBhvr>
                                      <p:tavLst>
                                        <p:tav tm="0">
                                          <p:val>
                                            <p:strVal val="#ppt_y"/>
                                          </p:val>
                                        </p:tav>
                                        <p:tav tm="100000">
                                          <p:val>
                                            <p:strVal val="#ppt_y"/>
                                          </p:val>
                                        </p:tav>
                                      </p:tavLst>
                                    </p:anim>
                                    <p:anim calcmode="lin" valueType="num">
                                      <p:cBhvr>
                                        <p:cTn id="106" dur="500" fill="hold"/>
                                        <p:tgtEl>
                                          <p:spTgt spid="109611"/>
                                        </p:tgtEl>
                                        <p:attrNameLst>
                                          <p:attrName>ppt_w</p:attrName>
                                        </p:attrNameLst>
                                      </p:cBhvr>
                                      <p:tavLst>
                                        <p:tav tm="0">
                                          <p:val>
                                            <p:fltVal val="0"/>
                                          </p:val>
                                        </p:tav>
                                        <p:tav tm="100000">
                                          <p:val>
                                            <p:strVal val="#ppt_w"/>
                                          </p:val>
                                        </p:tav>
                                      </p:tavLst>
                                    </p:anim>
                                    <p:anim calcmode="lin" valueType="num">
                                      <p:cBhvr>
                                        <p:cTn id="107" dur="500" fill="hold"/>
                                        <p:tgtEl>
                                          <p:spTgt spid="109611"/>
                                        </p:tgtEl>
                                        <p:attrNameLst>
                                          <p:attrName>ppt_h</p:attrName>
                                        </p:attrNameLst>
                                      </p:cBhvr>
                                      <p:tavLst>
                                        <p:tav tm="0">
                                          <p:val>
                                            <p:strVal val="#ppt_h"/>
                                          </p:val>
                                        </p:tav>
                                        <p:tav tm="100000">
                                          <p:val>
                                            <p:strVal val="#ppt_h"/>
                                          </p:val>
                                        </p:tav>
                                      </p:tavLst>
                                    </p:anim>
                                  </p:childTnLst>
                                </p:cTn>
                              </p:par>
                            </p:childTnLst>
                          </p:cTn>
                        </p:par>
                        <p:par>
                          <p:cTn id="108" fill="hold">
                            <p:stCondLst>
                              <p:cond delay="500"/>
                            </p:stCondLst>
                            <p:childTnLst>
                              <p:par>
                                <p:cTn id="109" presetID="17" presetClass="entr" presetSubtype="8" fill="hold" grpId="0" nodeType="afterEffect">
                                  <p:stCondLst>
                                    <p:cond delay="0"/>
                                  </p:stCondLst>
                                  <p:childTnLst>
                                    <p:set>
                                      <p:cBhvr>
                                        <p:cTn id="110" dur="1" fill="hold">
                                          <p:stCondLst>
                                            <p:cond delay="0"/>
                                          </p:stCondLst>
                                        </p:cTn>
                                        <p:tgtEl>
                                          <p:spTgt spid="109613"/>
                                        </p:tgtEl>
                                        <p:attrNameLst>
                                          <p:attrName>style.visibility</p:attrName>
                                        </p:attrNameLst>
                                      </p:cBhvr>
                                      <p:to>
                                        <p:strVal val="visible"/>
                                      </p:to>
                                    </p:set>
                                    <p:anim calcmode="lin" valueType="num">
                                      <p:cBhvr>
                                        <p:cTn id="111" dur="500" fill="hold"/>
                                        <p:tgtEl>
                                          <p:spTgt spid="109613"/>
                                        </p:tgtEl>
                                        <p:attrNameLst>
                                          <p:attrName>ppt_x</p:attrName>
                                        </p:attrNameLst>
                                      </p:cBhvr>
                                      <p:tavLst>
                                        <p:tav tm="0">
                                          <p:val>
                                            <p:strVal val="#ppt_x-#ppt_w/2"/>
                                          </p:val>
                                        </p:tav>
                                        <p:tav tm="100000">
                                          <p:val>
                                            <p:strVal val="#ppt_x"/>
                                          </p:val>
                                        </p:tav>
                                      </p:tavLst>
                                    </p:anim>
                                    <p:anim calcmode="lin" valueType="num">
                                      <p:cBhvr>
                                        <p:cTn id="112" dur="500" fill="hold"/>
                                        <p:tgtEl>
                                          <p:spTgt spid="109613"/>
                                        </p:tgtEl>
                                        <p:attrNameLst>
                                          <p:attrName>ppt_y</p:attrName>
                                        </p:attrNameLst>
                                      </p:cBhvr>
                                      <p:tavLst>
                                        <p:tav tm="0">
                                          <p:val>
                                            <p:strVal val="#ppt_y"/>
                                          </p:val>
                                        </p:tav>
                                        <p:tav tm="100000">
                                          <p:val>
                                            <p:strVal val="#ppt_y"/>
                                          </p:val>
                                        </p:tav>
                                      </p:tavLst>
                                    </p:anim>
                                    <p:anim calcmode="lin" valueType="num">
                                      <p:cBhvr>
                                        <p:cTn id="113" dur="500" fill="hold"/>
                                        <p:tgtEl>
                                          <p:spTgt spid="109613"/>
                                        </p:tgtEl>
                                        <p:attrNameLst>
                                          <p:attrName>ppt_w</p:attrName>
                                        </p:attrNameLst>
                                      </p:cBhvr>
                                      <p:tavLst>
                                        <p:tav tm="0">
                                          <p:val>
                                            <p:fltVal val="0"/>
                                          </p:val>
                                        </p:tav>
                                        <p:tav tm="100000">
                                          <p:val>
                                            <p:strVal val="#ppt_w"/>
                                          </p:val>
                                        </p:tav>
                                      </p:tavLst>
                                    </p:anim>
                                    <p:anim calcmode="lin" valueType="num">
                                      <p:cBhvr>
                                        <p:cTn id="114" dur="500" fill="hold"/>
                                        <p:tgtEl>
                                          <p:spTgt spid="109613"/>
                                        </p:tgtEl>
                                        <p:attrNameLst>
                                          <p:attrName>ppt_h</p:attrName>
                                        </p:attrNameLst>
                                      </p:cBhvr>
                                      <p:tavLst>
                                        <p:tav tm="0">
                                          <p:val>
                                            <p:strVal val="#ppt_h"/>
                                          </p:val>
                                        </p:tav>
                                        <p:tav tm="100000">
                                          <p:val>
                                            <p:strVal val="#ppt_h"/>
                                          </p:val>
                                        </p:tav>
                                      </p:tavLst>
                                    </p:anim>
                                  </p:childTnLst>
                                </p:cTn>
                              </p:par>
                              <p:par>
                                <p:cTn id="115" presetID="23" presetClass="entr" presetSubtype="16" fill="hold" grpId="0" nodeType="withEffect">
                                  <p:stCondLst>
                                    <p:cond delay="0"/>
                                  </p:stCondLst>
                                  <p:childTnLst>
                                    <p:set>
                                      <p:cBhvr>
                                        <p:cTn id="116" dur="1" fill="hold">
                                          <p:stCondLst>
                                            <p:cond delay="0"/>
                                          </p:stCondLst>
                                        </p:cTn>
                                        <p:tgtEl>
                                          <p:spTgt spid="109618"/>
                                        </p:tgtEl>
                                        <p:attrNameLst>
                                          <p:attrName>style.visibility</p:attrName>
                                        </p:attrNameLst>
                                      </p:cBhvr>
                                      <p:to>
                                        <p:strVal val="visible"/>
                                      </p:to>
                                    </p:set>
                                    <p:anim calcmode="lin" valueType="num">
                                      <p:cBhvr>
                                        <p:cTn id="117" dur="500" fill="hold"/>
                                        <p:tgtEl>
                                          <p:spTgt spid="109618"/>
                                        </p:tgtEl>
                                        <p:attrNameLst>
                                          <p:attrName>ppt_w</p:attrName>
                                        </p:attrNameLst>
                                      </p:cBhvr>
                                      <p:tavLst>
                                        <p:tav tm="0">
                                          <p:val>
                                            <p:fltVal val="0"/>
                                          </p:val>
                                        </p:tav>
                                        <p:tav tm="100000">
                                          <p:val>
                                            <p:strVal val="#ppt_w"/>
                                          </p:val>
                                        </p:tav>
                                      </p:tavLst>
                                    </p:anim>
                                    <p:anim calcmode="lin" valueType="num">
                                      <p:cBhvr>
                                        <p:cTn id="118" dur="500" fill="hold"/>
                                        <p:tgtEl>
                                          <p:spTgt spid="109618"/>
                                        </p:tgtEl>
                                        <p:attrNameLst>
                                          <p:attrName>ppt_h</p:attrName>
                                        </p:attrNameLst>
                                      </p:cBhvr>
                                      <p:tavLst>
                                        <p:tav tm="0">
                                          <p:val>
                                            <p:fltVal val="0"/>
                                          </p:val>
                                        </p:tav>
                                        <p:tav tm="100000">
                                          <p:val>
                                            <p:strVal val="#ppt_h"/>
                                          </p:val>
                                        </p:tav>
                                      </p:tavLst>
                                    </p:anim>
                                  </p:childTnLst>
                                </p:cTn>
                              </p:par>
                            </p:childTnLst>
                          </p:cTn>
                        </p:par>
                        <p:par>
                          <p:cTn id="119" fill="hold">
                            <p:stCondLst>
                              <p:cond delay="1000"/>
                            </p:stCondLst>
                            <p:childTnLst>
                              <p:par>
                                <p:cTn id="120" presetID="23" presetClass="entr" presetSubtype="16" fill="hold" grpId="0" nodeType="afterEffect">
                                  <p:stCondLst>
                                    <p:cond delay="0"/>
                                  </p:stCondLst>
                                  <p:childTnLst>
                                    <p:set>
                                      <p:cBhvr>
                                        <p:cTn id="121" dur="1" fill="hold">
                                          <p:stCondLst>
                                            <p:cond delay="0"/>
                                          </p:stCondLst>
                                        </p:cTn>
                                        <p:tgtEl>
                                          <p:spTgt spid="109619"/>
                                        </p:tgtEl>
                                        <p:attrNameLst>
                                          <p:attrName>style.visibility</p:attrName>
                                        </p:attrNameLst>
                                      </p:cBhvr>
                                      <p:to>
                                        <p:strVal val="visible"/>
                                      </p:to>
                                    </p:set>
                                    <p:anim calcmode="lin" valueType="num">
                                      <p:cBhvr>
                                        <p:cTn id="122" dur="500" fill="hold"/>
                                        <p:tgtEl>
                                          <p:spTgt spid="109619"/>
                                        </p:tgtEl>
                                        <p:attrNameLst>
                                          <p:attrName>ppt_w</p:attrName>
                                        </p:attrNameLst>
                                      </p:cBhvr>
                                      <p:tavLst>
                                        <p:tav tm="0">
                                          <p:val>
                                            <p:fltVal val="0"/>
                                          </p:val>
                                        </p:tav>
                                        <p:tav tm="100000">
                                          <p:val>
                                            <p:strVal val="#ppt_w"/>
                                          </p:val>
                                        </p:tav>
                                      </p:tavLst>
                                    </p:anim>
                                    <p:anim calcmode="lin" valueType="num">
                                      <p:cBhvr>
                                        <p:cTn id="123" dur="500" fill="hold"/>
                                        <p:tgtEl>
                                          <p:spTgt spid="1096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1" grpId="0" animBg="1"/>
      <p:bldP spid="109613" grpId="0" animBg="1"/>
      <p:bldP spid="109606" grpId="0" animBg="1"/>
      <p:bldP spid="109578" grpId="0" animBg="1" autoUpdateAnimBg="0"/>
      <p:bldP spid="109595" grpId="0" animBg="1" autoUpdateAnimBg="0"/>
      <p:bldP spid="109596" grpId="0" animBg="1"/>
      <p:bldP spid="109599" grpId="0"/>
      <p:bldP spid="109601" grpId="0" animBg="1"/>
      <p:bldP spid="109602" grpId="0"/>
      <p:bldP spid="109604" grpId="0" animBg="1"/>
      <p:bldP spid="109608" grpId="0" animBg="1"/>
      <p:bldP spid="109609" grpId="0"/>
      <p:bldP spid="109610" grpId="0" animBg="1" autoUpdateAnimBg="0"/>
      <p:bldP spid="109618" grpId="0"/>
      <p:bldP spid="109619" grpId="0"/>
      <p:bldP spid="109605" grpId="0" animBg="1" autoUpdateAnimBg="0"/>
      <p:bldP spid="4"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tipologie di società</a:t>
            </a:r>
            <a:endParaRPr lang="it-IT" dirty="0"/>
          </a:p>
        </p:txBody>
      </p:sp>
      <p:sp>
        <p:nvSpPr>
          <p:cNvPr id="25" name="Segnaposto numero diapositiva 3"/>
          <p:cNvSpPr>
            <a:spLocks noGrp="1"/>
          </p:cNvSpPr>
          <p:nvPr>
            <p:ph type="sldNum" sz="quarter" idx="12"/>
          </p:nvPr>
        </p:nvSpPr>
        <p:spPr/>
        <p:txBody>
          <a:bodyPr/>
          <a:lstStyle/>
          <a:p>
            <a:pPr>
              <a:defRPr/>
            </a:pPr>
            <a:fld id="{E1768805-7BC7-2045-8CB1-942B43FD42AE}" type="slidenum">
              <a:rPr lang="it-IT">
                <a:latin typeface="Calibri"/>
              </a:rPr>
              <a:pPr>
                <a:defRPr/>
              </a:pPr>
              <a:t>7</a:t>
            </a:fld>
            <a:endParaRPr lang="it-IT">
              <a:latin typeface="Calibri"/>
            </a:endParaRPr>
          </a:p>
        </p:txBody>
      </p:sp>
      <p:sp>
        <p:nvSpPr>
          <p:cNvPr id="110597" name="AutoShape 5"/>
          <p:cNvSpPr>
            <a:spLocks noChangeArrowheads="1"/>
          </p:cNvSpPr>
          <p:nvPr/>
        </p:nvSpPr>
        <p:spPr bwMode="auto">
          <a:xfrm>
            <a:off x="4038600" y="2057400"/>
            <a:ext cx="990600" cy="20574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10598" name="Text Box 6"/>
          <p:cNvSpPr txBox="1">
            <a:spLocks noChangeArrowheads="1"/>
          </p:cNvSpPr>
          <p:nvPr/>
        </p:nvSpPr>
        <p:spPr bwMode="auto">
          <a:xfrm>
            <a:off x="3505200" y="1981200"/>
            <a:ext cx="2146300" cy="7588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sz="2000" dirty="0">
                <a:solidFill>
                  <a:prstClr val="black"/>
                </a:solidFill>
                <a:latin typeface="Calibri"/>
              </a:rPr>
              <a:t>SOCIETA’</a:t>
            </a:r>
          </a:p>
          <a:p>
            <a:pPr algn="ctr">
              <a:defRPr/>
            </a:pPr>
            <a:r>
              <a:rPr lang="it-IT" sz="2000" dirty="0">
                <a:solidFill>
                  <a:prstClr val="black"/>
                </a:solidFill>
                <a:latin typeface="Calibri"/>
              </a:rPr>
              <a:t>COMMERCIALI</a:t>
            </a:r>
          </a:p>
        </p:txBody>
      </p:sp>
      <p:sp>
        <p:nvSpPr>
          <p:cNvPr id="110601" name="Rectangle 9"/>
          <p:cNvSpPr>
            <a:spLocks noChangeArrowheads="1"/>
          </p:cNvSpPr>
          <p:nvPr/>
        </p:nvSpPr>
        <p:spPr bwMode="auto">
          <a:xfrm>
            <a:off x="3657600" y="4005263"/>
            <a:ext cx="193675" cy="2014537"/>
          </a:xfrm>
          <a:prstGeom prst="rect">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10603" name="Text Box 11"/>
          <p:cNvSpPr txBox="1">
            <a:spLocks noChangeArrowheads="1"/>
          </p:cNvSpPr>
          <p:nvPr/>
        </p:nvSpPr>
        <p:spPr bwMode="auto">
          <a:xfrm>
            <a:off x="1476375" y="3068638"/>
            <a:ext cx="2478088" cy="1022350"/>
          </a:xfrm>
          <a:prstGeom prst="rect">
            <a:avLst/>
          </a:prstGeom>
          <a:solidFill>
            <a:srgbClr val="FFFFCC"/>
          </a:solidFill>
          <a:ln w="57150" cmpd="thinThick">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40000"/>
              </a:lnSpc>
              <a:defRPr/>
            </a:pPr>
            <a:r>
              <a:rPr lang="it-IT" dirty="0">
                <a:solidFill>
                  <a:prstClr val="black"/>
                </a:solidFill>
                <a:latin typeface="Calibri"/>
              </a:rPr>
              <a:t>SOCIETA’ DI PERSONE</a:t>
            </a:r>
          </a:p>
          <a:p>
            <a:pPr algn="ctr">
              <a:defRPr/>
            </a:pPr>
            <a:r>
              <a:rPr lang="it-IT" sz="1600" i="1" dirty="0">
                <a:solidFill>
                  <a:prstClr val="black"/>
                </a:solidFill>
                <a:latin typeface="Calibri"/>
              </a:rPr>
              <a:t>S.N.C.</a:t>
            </a:r>
          </a:p>
          <a:p>
            <a:pPr algn="ctr">
              <a:defRPr/>
            </a:pPr>
            <a:r>
              <a:rPr lang="it-IT" sz="1600" i="1" dirty="0">
                <a:solidFill>
                  <a:prstClr val="black"/>
                </a:solidFill>
                <a:latin typeface="Calibri"/>
              </a:rPr>
              <a:t>S.A.S</a:t>
            </a:r>
          </a:p>
        </p:txBody>
      </p:sp>
      <p:sp>
        <p:nvSpPr>
          <p:cNvPr id="110604" name="Rectangle 12"/>
          <p:cNvSpPr>
            <a:spLocks noChangeArrowheads="1"/>
          </p:cNvSpPr>
          <p:nvPr/>
        </p:nvSpPr>
        <p:spPr bwMode="auto">
          <a:xfrm>
            <a:off x="5181600" y="4267200"/>
            <a:ext cx="228600" cy="2057400"/>
          </a:xfrm>
          <a:prstGeom prst="rect">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10606" name="Text Box 14"/>
          <p:cNvSpPr txBox="1">
            <a:spLocks noChangeArrowheads="1"/>
          </p:cNvSpPr>
          <p:nvPr/>
        </p:nvSpPr>
        <p:spPr bwMode="auto">
          <a:xfrm>
            <a:off x="5148263" y="2997200"/>
            <a:ext cx="2359025" cy="1266825"/>
          </a:xfrm>
          <a:prstGeom prst="rect">
            <a:avLst/>
          </a:prstGeom>
          <a:solidFill>
            <a:schemeClr val="accent2"/>
          </a:solidFill>
          <a:ln w="57150" cmpd="thinThick">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40000"/>
              </a:lnSpc>
              <a:defRPr/>
            </a:pPr>
            <a:r>
              <a:rPr lang="it-IT" dirty="0">
                <a:solidFill>
                  <a:prstClr val="black"/>
                </a:solidFill>
                <a:latin typeface="Calibri"/>
              </a:rPr>
              <a:t>SOCIETA’ DI CAPITALI</a:t>
            </a:r>
          </a:p>
          <a:p>
            <a:pPr algn="ctr">
              <a:defRPr/>
            </a:pPr>
            <a:r>
              <a:rPr lang="it-IT" sz="1600" i="1" dirty="0">
                <a:solidFill>
                  <a:prstClr val="black"/>
                </a:solidFill>
                <a:latin typeface="Calibri"/>
              </a:rPr>
              <a:t>S.P.A.</a:t>
            </a:r>
          </a:p>
          <a:p>
            <a:pPr algn="ctr">
              <a:defRPr/>
            </a:pPr>
            <a:r>
              <a:rPr lang="it-IT" sz="1600" i="1" dirty="0">
                <a:solidFill>
                  <a:prstClr val="black"/>
                </a:solidFill>
                <a:latin typeface="Calibri"/>
              </a:rPr>
              <a:t>S.A.P.A.</a:t>
            </a:r>
          </a:p>
          <a:p>
            <a:pPr algn="ctr">
              <a:defRPr/>
            </a:pPr>
            <a:r>
              <a:rPr lang="it-IT" sz="1600" i="1" dirty="0">
                <a:solidFill>
                  <a:prstClr val="black"/>
                </a:solidFill>
                <a:latin typeface="Calibri"/>
              </a:rPr>
              <a:t>S.R.L.</a:t>
            </a:r>
          </a:p>
        </p:txBody>
      </p:sp>
      <p:sp>
        <p:nvSpPr>
          <p:cNvPr id="110607" name="AutoShape 15"/>
          <p:cNvSpPr>
            <a:spLocks noChangeArrowheads="1"/>
          </p:cNvSpPr>
          <p:nvPr/>
        </p:nvSpPr>
        <p:spPr bwMode="auto">
          <a:xfrm>
            <a:off x="3124200" y="4648200"/>
            <a:ext cx="685800" cy="381000"/>
          </a:xfrm>
          <a:prstGeom prst="leftArrow">
            <a:avLst>
              <a:gd name="adj1" fmla="val 50000"/>
              <a:gd name="adj2" fmla="val 45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10608" name="AutoShape 16"/>
          <p:cNvSpPr>
            <a:spLocks noChangeArrowheads="1"/>
          </p:cNvSpPr>
          <p:nvPr/>
        </p:nvSpPr>
        <p:spPr bwMode="auto">
          <a:xfrm>
            <a:off x="3124200" y="5791200"/>
            <a:ext cx="762000" cy="381000"/>
          </a:xfrm>
          <a:prstGeom prst="leftArrow">
            <a:avLst>
              <a:gd name="adj1" fmla="val 50000"/>
              <a:gd name="adj2" fmla="val 50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10609" name="Text Box 17"/>
          <p:cNvSpPr txBox="1">
            <a:spLocks noChangeArrowheads="1"/>
          </p:cNvSpPr>
          <p:nvPr/>
        </p:nvSpPr>
        <p:spPr bwMode="auto">
          <a:xfrm>
            <a:off x="468313" y="4508500"/>
            <a:ext cx="2671762" cy="835025"/>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57150" cmpd="thinThick">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it-IT" i="1">
                <a:solidFill>
                  <a:prstClr val="black"/>
                </a:solidFill>
                <a:latin typeface="Calibri"/>
              </a:rPr>
              <a:t>Autonomia patrimoniale imperfetta</a:t>
            </a:r>
          </a:p>
          <a:p>
            <a:pPr>
              <a:lnSpc>
                <a:spcPct val="90000"/>
              </a:lnSpc>
              <a:defRPr/>
            </a:pPr>
            <a:r>
              <a:rPr lang="it-IT" i="1">
                <a:solidFill>
                  <a:prstClr val="black"/>
                </a:solidFill>
                <a:latin typeface="Calibri"/>
              </a:rPr>
              <a:t>No personalità giuridica</a:t>
            </a:r>
          </a:p>
        </p:txBody>
      </p:sp>
      <p:sp>
        <p:nvSpPr>
          <p:cNvPr id="110610" name="Text Box 18"/>
          <p:cNvSpPr txBox="1">
            <a:spLocks noChangeArrowheads="1"/>
          </p:cNvSpPr>
          <p:nvPr/>
        </p:nvSpPr>
        <p:spPr bwMode="auto">
          <a:xfrm>
            <a:off x="1524000" y="5486400"/>
            <a:ext cx="1616075" cy="1082675"/>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57150" cmpd="thinThick">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it-IT" i="1">
                <a:solidFill>
                  <a:prstClr val="black"/>
                </a:solidFill>
                <a:latin typeface="Calibri"/>
              </a:rPr>
              <a:t>Responsabilità</a:t>
            </a:r>
          </a:p>
          <a:p>
            <a:pPr>
              <a:lnSpc>
                <a:spcPct val="90000"/>
              </a:lnSpc>
              <a:buFontTx/>
              <a:buChar char="•"/>
              <a:defRPr/>
            </a:pPr>
            <a:r>
              <a:rPr lang="it-IT" i="1">
                <a:solidFill>
                  <a:prstClr val="black"/>
                </a:solidFill>
                <a:latin typeface="Calibri"/>
              </a:rPr>
              <a:t>illimitata</a:t>
            </a:r>
          </a:p>
          <a:p>
            <a:pPr>
              <a:lnSpc>
                <a:spcPct val="90000"/>
              </a:lnSpc>
              <a:buFontTx/>
              <a:buChar char="•"/>
              <a:defRPr/>
            </a:pPr>
            <a:r>
              <a:rPr lang="it-IT" i="1">
                <a:solidFill>
                  <a:prstClr val="black"/>
                </a:solidFill>
                <a:latin typeface="Calibri"/>
              </a:rPr>
              <a:t>solidale</a:t>
            </a:r>
          </a:p>
          <a:p>
            <a:pPr>
              <a:lnSpc>
                <a:spcPct val="90000"/>
              </a:lnSpc>
              <a:buFontTx/>
              <a:buChar char="•"/>
              <a:defRPr/>
            </a:pPr>
            <a:r>
              <a:rPr lang="it-IT" i="1">
                <a:solidFill>
                  <a:prstClr val="black"/>
                </a:solidFill>
                <a:latin typeface="Calibri"/>
              </a:rPr>
              <a:t>sussidiaria</a:t>
            </a:r>
          </a:p>
        </p:txBody>
      </p:sp>
      <p:sp>
        <p:nvSpPr>
          <p:cNvPr id="110611" name="AutoShape 19"/>
          <p:cNvSpPr>
            <a:spLocks noChangeArrowheads="1"/>
          </p:cNvSpPr>
          <p:nvPr/>
        </p:nvSpPr>
        <p:spPr bwMode="auto">
          <a:xfrm rot="10800000">
            <a:off x="5181600" y="4724400"/>
            <a:ext cx="762000" cy="381000"/>
          </a:xfrm>
          <a:prstGeom prst="leftArrow">
            <a:avLst>
              <a:gd name="adj1" fmla="val 50000"/>
              <a:gd name="adj2" fmla="val 50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10612" name="Text Box 20"/>
          <p:cNvSpPr txBox="1">
            <a:spLocks noChangeArrowheads="1"/>
          </p:cNvSpPr>
          <p:nvPr/>
        </p:nvSpPr>
        <p:spPr bwMode="auto">
          <a:xfrm>
            <a:off x="5940425" y="4652963"/>
            <a:ext cx="2447925" cy="5873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57150" cmpd="thinThick">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it-IT" i="1">
                <a:solidFill>
                  <a:prstClr val="black"/>
                </a:solidFill>
                <a:latin typeface="Calibri"/>
              </a:rPr>
              <a:t>Autonomia patrimoniale perfetta</a:t>
            </a:r>
          </a:p>
        </p:txBody>
      </p:sp>
      <p:sp>
        <p:nvSpPr>
          <p:cNvPr id="110613" name="Text Box 21"/>
          <p:cNvSpPr txBox="1">
            <a:spLocks noChangeArrowheads="1"/>
          </p:cNvSpPr>
          <p:nvPr/>
        </p:nvSpPr>
        <p:spPr bwMode="auto">
          <a:xfrm>
            <a:off x="5943600" y="5943600"/>
            <a:ext cx="1616075" cy="5873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57150" cmpd="thinThick">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it-IT" i="1">
                <a:solidFill>
                  <a:prstClr val="black"/>
                </a:solidFill>
                <a:latin typeface="Calibri"/>
              </a:rPr>
              <a:t>Responsabilità</a:t>
            </a:r>
          </a:p>
          <a:p>
            <a:pPr>
              <a:lnSpc>
                <a:spcPct val="90000"/>
              </a:lnSpc>
              <a:defRPr/>
            </a:pPr>
            <a:r>
              <a:rPr lang="it-IT" i="1">
                <a:solidFill>
                  <a:prstClr val="black"/>
                </a:solidFill>
                <a:latin typeface="Calibri"/>
              </a:rPr>
              <a:t>limitata</a:t>
            </a:r>
          </a:p>
        </p:txBody>
      </p:sp>
      <p:sp>
        <p:nvSpPr>
          <p:cNvPr id="110614" name="AutoShape 22"/>
          <p:cNvSpPr>
            <a:spLocks noChangeArrowheads="1"/>
          </p:cNvSpPr>
          <p:nvPr/>
        </p:nvSpPr>
        <p:spPr bwMode="auto">
          <a:xfrm rot="10800000">
            <a:off x="5181600" y="6096000"/>
            <a:ext cx="762000" cy="381000"/>
          </a:xfrm>
          <a:prstGeom prst="leftArrow">
            <a:avLst>
              <a:gd name="adj1" fmla="val 50000"/>
              <a:gd name="adj2" fmla="val 50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10615" name="AutoShape 23"/>
          <p:cNvSpPr>
            <a:spLocks noChangeArrowheads="1"/>
          </p:cNvSpPr>
          <p:nvPr/>
        </p:nvSpPr>
        <p:spPr bwMode="auto">
          <a:xfrm rot="10800000">
            <a:off x="5181600" y="5410200"/>
            <a:ext cx="762000" cy="381000"/>
          </a:xfrm>
          <a:prstGeom prst="leftArrow">
            <a:avLst>
              <a:gd name="adj1" fmla="val 50000"/>
              <a:gd name="adj2" fmla="val 50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10616" name="Text Box 24"/>
          <p:cNvSpPr txBox="1">
            <a:spLocks noChangeArrowheads="1"/>
          </p:cNvSpPr>
          <p:nvPr/>
        </p:nvSpPr>
        <p:spPr bwMode="auto">
          <a:xfrm>
            <a:off x="5943600" y="5334000"/>
            <a:ext cx="1616075" cy="5873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57150" cmpd="thinThick">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it-IT" i="1">
                <a:solidFill>
                  <a:prstClr val="black"/>
                </a:solidFill>
                <a:latin typeface="Calibri"/>
              </a:rPr>
              <a:t>Personalità</a:t>
            </a:r>
          </a:p>
          <a:p>
            <a:pPr>
              <a:lnSpc>
                <a:spcPct val="90000"/>
              </a:lnSpc>
              <a:defRPr/>
            </a:pPr>
            <a:r>
              <a:rPr lang="it-IT" i="1">
                <a:solidFill>
                  <a:prstClr val="black"/>
                </a:solidFill>
                <a:latin typeface="Calibri"/>
              </a:rPr>
              <a:t>giuridica</a:t>
            </a:r>
          </a:p>
        </p:txBody>
      </p:sp>
      <p:grpSp>
        <p:nvGrpSpPr>
          <p:cNvPr id="110623" name="Group 31"/>
          <p:cNvGrpSpPr>
            <a:grpSpLocks/>
          </p:cNvGrpSpPr>
          <p:nvPr/>
        </p:nvGrpSpPr>
        <p:grpSpPr bwMode="auto">
          <a:xfrm>
            <a:off x="395288" y="1700213"/>
            <a:ext cx="2016125" cy="1208087"/>
            <a:chOff x="4286" y="3294"/>
            <a:chExt cx="1270" cy="761"/>
          </a:xfrm>
        </p:grpSpPr>
        <p:pic>
          <p:nvPicPr>
            <p:cNvPr id="36887" name="Picture 32" descr="LIBRO3">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 y="3294"/>
              <a:ext cx="1270" cy="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25" name="Text Box 33">
              <a:hlinkClick r:id="rId3" action="ppaction://hlinkfile"/>
            </p:cNvPr>
            <p:cNvSpPr txBox="1">
              <a:spLocks noChangeArrowheads="1"/>
            </p:cNvSpPr>
            <p:nvPr/>
          </p:nvSpPr>
          <p:spPr bwMode="auto">
            <a:xfrm rot="1829077">
              <a:off x="4810" y="3353"/>
              <a:ext cx="490" cy="369"/>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12700">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spcBef>
                  <a:spcPct val="20000"/>
                </a:spcBef>
                <a:buClr>
                  <a:srgbClr val="DEBE00"/>
                </a:buClr>
                <a:buSzPct val="60000"/>
                <a:buFont typeface="Wingdings" charset="0"/>
                <a:buNone/>
                <a:defRPr/>
              </a:pPr>
              <a:r>
                <a:rPr lang="it-IT" dirty="0">
                  <a:solidFill>
                    <a:prstClr val="black"/>
                  </a:solidFill>
                  <a:latin typeface="Calibri"/>
                </a:rPr>
                <a:t>codice</a:t>
              </a:r>
            </a:p>
            <a:p>
              <a:pPr algn="ctr">
                <a:lnSpc>
                  <a:spcPct val="80000"/>
                </a:lnSpc>
                <a:spcBef>
                  <a:spcPct val="20000"/>
                </a:spcBef>
                <a:buClr>
                  <a:srgbClr val="DEBE00"/>
                </a:buClr>
                <a:buSzPct val="60000"/>
                <a:buFont typeface="Wingdings" charset="0"/>
                <a:buNone/>
                <a:defRPr/>
              </a:pPr>
              <a:r>
                <a:rPr lang="it-IT" dirty="0">
                  <a:solidFill>
                    <a:prstClr val="black"/>
                  </a:solidFill>
                  <a:latin typeface="Calibri"/>
                </a:rPr>
                <a:t>civile</a:t>
              </a: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650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p:cTn id="7" dur="500" fill="hold"/>
                                        <p:tgtEl>
                                          <p:spTgt spid="110597"/>
                                        </p:tgtEl>
                                        <p:attrNameLst>
                                          <p:attrName>ppt_x</p:attrName>
                                        </p:attrNameLst>
                                      </p:cBhvr>
                                      <p:tavLst>
                                        <p:tav tm="0">
                                          <p:val>
                                            <p:strVal val="#ppt_x"/>
                                          </p:val>
                                        </p:tav>
                                        <p:tav tm="100000">
                                          <p:val>
                                            <p:strVal val="#ppt_x"/>
                                          </p:val>
                                        </p:tav>
                                      </p:tavLst>
                                    </p:anim>
                                    <p:anim calcmode="lin" valueType="num">
                                      <p:cBhvr>
                                        <p:cTn id="8" dur="500" fill="hold"/>
                                        <p:tgtEl>
                                          <p:spTgt spid="110597"/>
                                        </p:tgtEl>
                                        <p:attrNameLst>
                                          <p:attrName>ppt_y</p:attrName>
                                        </p:attrNameLst>
                                      </p:cBhvr>
                                      <p:tavLst>
                                        <p:tav tm="0">
                                          <p:val>
                                            <p:strVal val="#ppt_y-#ppt_h/2"/>
                                          </p:val>
                                        </p:tav>
                                        <p:tav tm="100000">
                                          <p:val>
                                            <p:strVal val="#ppt_y"/>
                                          </p:val>
                                        </p:tav>
                                      </p:tavLst>
                                    </p:anim>
                                    <p:anim calcmode="lin" valueType="num">
                                      <p:cBhvr>
                                        <p:cTn id="9" dur="500" fill="hold"/>
                                        <p:tgtEl>
                                          <p:spTgt spid="110597"/>
                                        </p:tgtEl>
                                        <p:attrNameLst>
                                          <p:attrName>ppt_w</p:attrName>
                                        </p:attrNameLst>
                                      </p:cBhvr>
                                      <p:tavLst>
                                        <p:tav tm="0">
                                          <p:val>
                                            <p:strVal val="#ppt_w"/>
                                          </p:val>
                                        </p:tav>
                                        <p:tav tm="100000">
                                          <p:val>
                                            <p:strVal val="#ppt_w"/>
                                          </p:val>
                                        </p:tav>
                                      </p:tavLst>
                                    </p:anim>
                                    <p:anim calcmode="lin" valueType="num">
                                      <p:cBhvr>
                                        <p:cTn id="10" dur="500" fill="hold"/>
                                        <p:tgtEl>
                                          <p:spTgt spid="110597"/>
                                        </p:tgtEl>
                                        <p:attrNameLst>
                                          <p:attrName>ppt_h</p:attrName>
                                        </p:attrNameLst>
                                      </p:cBhvr>
                                      <p:tavLst>
                                        <p:tav tm="0">
                                          <p:val>
                                            <p:fltVal val="0"/>
                                          </p:val>
                                        </p:tav>
                                        <p:tav tm="100000">
                                          <p:val>
                                            <p:strVal val="#ppt_h"/>
                                          </p:val>
                                        </p:tav>
                                      </p:tavLst>
                                    </p:anim>
                                  </p:childTnLst>
                                </p:cTn>
                              </p:par>
                              <p:par>
                                <p:cTn id="11" presetID="23" presetClass="entr" presetSubtype="16" fill="hold" nodeType="withEffect">
                                  <p:stCondLst>
                                    <p:cond delay="500"/>
                                  </p:stCondLst>
                                  <p:childTnLst>
                                    <p:set>
                                      <p:cBhvr>
                                        <p:cTn id="12" dur="1" fill="hold">
                                          <p:stCondLst>
                                            <p:cond delay="0"/>
                                          </p:stCondLst>
                                        </p:cTn>
                                        <p:tgtEl>
                                          <p:spTgt spid="110623"/>
                                        </p:tgtEl>
                                        <p:attrNameLst>
                                          <p:attrName>style.visibility</p:attrName>
                                        </p:attrNameLst>
                                      </p:cBhvr>
                                      <p:to>
                                        <p:strVal val="visible"/>
                                      </p:to>
                                    </p:set>
                                    <p:anim calcmode="lin" valueType="num">
                                      <p:cBhvr>
                                        <p:cTn id="13" dur="500" fill="hold"/>
                                        <p:tgtEl>
                                          <p:spTgt spid="110623"/>
                                        </p:tgtEl>
                                        <p:attrNameLst>
                                          <p:attrName>ppt_w</p:attrName>
                                        </p:attrNameLst>
                                      </p:cBhvr>
                                      <p:tavLst>
                                        <p:tav tm="0">
                                          <p:val>
                                            <p:fltVal val="0"/>
                                          </p:val>
                                        </p:tav>
                                        <p:tav tm="100000">
                                          <p:val>
                                            <p:strVal val="#ppt_w"/>
                                          </p:val>
                                        </p:tav>
                                      </p:tavLst>
                                    </p:anim>
                                    <p:anim calcmode="lin" valueType="num">
                                      <p:cBhvr>
                                        <p:cTn id="14" dur="500" fill="hold"/>
                                        <p:tgtEl>
                                          <p:spTgt spid="110623"/>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10603"/>
                                        </p:tgtEl>
                                        <p:attrNameLst>
                                          <p:attrName>style.visibility</p:attrName>
                                        </p:attrNameLst>
                                      </p:cBhvr>
                                      <p:to>
                                        <p:strVal val="visible"/>
                                      </p:to>
                                    </p:set>
                                    <p:anim calcmode="lin" valueType="num">
                                      <p:cBhvr additive="base">
                                        <p:cTn id="18" dur="500" fill="hold"/>
                                        <p:tgtEl>
                                          <p:spTgt spid="110603"/>
                                        </p:tgtEl>
                                        <p:attrNameLst>
                                          <p:attrName>ppt_x</p:attrName>
                                        </p:attrNameLst>
                                      </p:cBhvr>
                                      <p:tavLst>
                                        <p:tav tm="0">
                                          <p:val>
                                            <p:strVal val="0-#ppt_w/2"/>
                                          </p:val>
                                        </p:tav>
                                        <p:tav tm="100000">
                                          <p:val>
                                            <p:strVal val="#ppt_x"/>
                                          </p:val>
                                        </p:tav>
                                      </p:tavLst>
                                    </p:anim>
                                    <p:anim calcmode="lin" valueType="num">
                                      <p:cBhvr additive="base">
                                        <p:cTn id="19" dur="500" fill="hold"/>
                                        <p:tgtEl>
                                          <p:spTgt spid="11060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10606"/>
                                        </p:tgtEl>
                                        <p:attrNameLst>
                                          <p:attrName>style.visibility</p:attrName>
                                        </p:attrNameLst>
                                      </p:cBhvr>
                                      <p:to>
                                        <p:strVal val="visible"/>
                                      </p:to>
                                    </p:set>
                                    <p:anim calcmode="lin" valueType="num">
                                      <p:cBhvr additive="base">
                                        <p:cTn id="23" dur="500" fill="hold"/>
                                        <p:tgtEl>
                                          <p:spTgt spid="110606"/>
                                        </p:tgtEl>
                                        <p:attrNameLst>
                                          <p:attrName>ppt_x</p:attrName>
                                        </p:attrNameLst>
                                      </p:cBhvr>
                                      <p:tavLst>
                                        <p:tav tm="0">
                                          <p:val>
                                            <p:strVal val="1+#ppt_w/2"/>
                                          </p:val>
                                        </p:tav>
                                        <p:tav tm="100000">
                                          <p:val>
                                            <p:strVal val="#ppt_x"/>
                                          </p:val>
                                        </p:tav>
                                      </p:tavLst>
                                    </p:anim>
                                    <p:anim calcmode="lin" valueType="num">
                                      <p:cBhvr additive="base">
                                        <p:cTn id="24" dur="500" fill="hold"/>
                                        <p:tgtEl>
                                          <p:spTgt spid="11060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110601"/>
                                        </p:tgtEl>
                                        <p:attrNameLst>
                                          <p:attrName>style.visibility</p:attrName>
                                        </p:attrNameLst>
                                      </p:cBhvr>
                                      <p:to>
                                        <p:strVal val="visible"/>
                                      </p:to>
                                    </p:set>
                                    <p:anim calcmode="lin" valueType="num">
                                      <p:cBhvr>
                                        <p:cTn id="29" dur="500" fill="hold"/>
                                        <p:tgtEl>
                                          <p:spTgt spid="110601"/>
                                        </p:tgtEl>
                                        <p:attrNameLst>
                                          <p:attrName>ppt_x</p:attrName>
                                        </p:attrNameLst>
                                      </p:cBhvr>
                                      <p:tavLst>
                                        <p:tav tm="0">
                                          <p:val>
                                            <p:strVal val="#ppt_x"/>
                                          </p:val>
                                        </p:tav>
                                        <p:tav tm="100000">
                                          <p:val>
                                            <p:strVal val="#ppt_x"/>
                                          </p:val>
                                        </p:tav>
                                      </p:tavLst>
                                    </p:anim>
                                    <p:anim calcmode="lin" valueType="num">
                                      <p:cBhvr>
                                        <p:cTn id="30" dur="500" fill="hold"/>
                                        <p:tgtEl>
                                          <p:spTgt spid="110601"/>
                                        </p:tgtEl>
                                        <p:attrNameLst>
                                          <p:attrName>ppt_y</p:attrName>
                                        </p:attrNameLst>
                                      </p:cBhvr>
                                      <p:tavLst>
                                        <p:tav tm="0">
                                          <p:val>
                                            <p:strVal val="#ppt_y-#ppt_h/2"/>
                                          </p:val>
                                        </p:tav>
                                        <p:tav tm="100000">
                                          <p:val>
                                            <p:strVal val="#ppt_y"/>
                                          </p:val>
                                        </p:tav>
                                      </p:tavLst>
                                    </p:anim>
                                    <p:anim calcmode="lin" valueType="num">
                                      <p:cBhvr>
                                        <p:cTn id="31" dur="500" fill="hold"/>
                                        <p:tgtEl>
                                          <p:spTgt spid="110601"/>
                                        </p:tgtEl>
                                        <p:attrNameLst>
                                          <p:attrName>ppt_w</p:attrName>
                                        </p:attrNameLst>
                                      </p:cBhvr>
                                      <p:tavLst>
                                        <p:tav tm="0">
                                          <p:val>
                                            <p:strVal val="#ppt_w"/>
                                          </p:val>
                                        </p:tav>
                                        <p:tav tm="100000">
                                          <p:val>
                                            <p:strVal val="#ppt_w"/>
                                          </p:val>
                                        </p:tav>
                                      </p:tavLst>
                                    </p:anim>
                                    <p:anim calcmode="lin" valueType="num">
                                      <p:cBhvr>
                                        <p:cTn id="32" dur="500" fill="hold"/>
                                        <p:tgtEl>
                                          <p:spTgt spid="110601"/>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17" presetClass="entr" presetSubtype="2" fill="hold" grpId="0" nodeType="afterEffect">
                                  <p:stCondLst>
                                    <p:cond delay="0"/>
                                  </p:stCondLst>
                                  <p:childTnLst>
                                    <p:set>
                                      <p:cBhvr>
                                        <p:cTn id="35" dur="1" fill="hold">
                                          <p:stCondLst>
                                            <p:cond delay="0"/>
                                          </p:stCondLst>
                                        </p:cTn>
                                        <p:tgtEl>
                                          <p:spTgt spid="110607"/>
                                        </p:tgtEl>
                                        <p:attrNameLst>
                                          <p:attrName>style.visibility</p:attrName>
                                        </p:attrNameLst>
                                      </p:cBhvr>
                                      <p:to>
                                        <p:strVal val="visible"/>
                                      </p:to>
                                    </p:set>
                                    <p:anim calcmode="lin" valueType="num">
                                      <p:cBhvr>
                                        <p:cTn id="36" dur="500" fill="hold"/>
                                        <p:tgtEl>
                                          <p:spTgt spid="110607"/>
                                        </p:tgtEl>
                                        <p:attrNameLst>
                                          <p:attrName>ppt_x</p:attrName>
                                        </p:attrNameLst>
                                      </p:cBhvr>
                                      <p:tavLst>
                                        <p:tav tm="0">
                                          <p:val>
                                            <p:strVal val="#ppt_x+#ppt_w/2"/>
                                          </p:val>
                                        </p:tav>
                                        <p:tav tm="100000">
                                          <p:val>
                                            <p:strVal val="#ppt_x"/>
                                          </p:val>
                                        </p:tav>
                                      </p:tavLst>
                                    </p:anim>
                                    <p:anim calcmode="lin" valueType="num">
                                      <p:cBhvr>
                                        <p:cTn id="37" dur="500" fill="hold"/>
                                        <p:tgtEl>
                                          <p:spTgt spid="110607"/>
                                        </p:tgtEl>
                                        <p:attrNameLst>
                                          <p:attrName>ppt_y</p:attrName>
                                        </p:attrNameLst>
                                      </p:cBhvr>
                                      <p:tavLst>
                                        <p:tav tm="0">
                                          <p:val>
                                            <p:strVal val="#ppt_y"/>
                                          </p:val>
                                        </p:tav>
                                        <p:tav tm="100000">
                                          <p:val>
                                            <p:strVal val="#ppt_y"/>
                                          </p:val>
                                        </p:tav>
                                      </p:tavLst>
                                    </p:anim>
                                    <p:anim calcmode="lin" valueType="num">
                                      <p:cBhvr>
                                        <p:cTn id="38" dur="500" fill="hold"/>
                                        <p:tgtEl>
                                          <p:spTgt spid="110607"/>
                                        </p:tgtEl>
                                        <p:attrNameLst>
                                          <p:attrName>ppt_w</p:attrName>
                                        </p:attrNameLst>
                                      </p:cBhvr>
                                      <p:tavLst>
                                        <p:tav tm="0">
                                          <p:val>
                                            <p:fltVal val="0"/>
                                          </p:val>
                                        </p:tav>
                                        <p:tav tm="100000">
                                          <p:val>
                                            <p:strVal val="#ppt_w"/>
                                          </p:val>
                                        </p:tav>
                                      </p:tavLst>
                                    </p:anim>
                                    <p:anim calcmode="lin" valueType="num">
                                      <p:cBhvr>
                                        <p:cTn id="39" dur="500" fill="hold"/>
                                        <p:tgtEl>
                                          <p:spTgt spid="110607"/>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2" presetClass="entr" presetSubtype="8" fill="hold" grpId="0" nodeType="afterEffect">
                                  <p:stCondLst>
                                    <p:cond delay="0"/>
                                  </p:stCondLst>
                                  <p:childTnLst>
                                    <p:set>
                                      <p:cBhvr>
                                        <p:cTn id="42" dur="1" fill="hold">
                                          <p:stCondLst>
                                            <p:cond delay="0"/>
                                          </p:stCondLst>
                                        </p:cTn>
                                        <p:tgtEl>
                                          <p:spTgt spid="110609"/>
                                        </p:tgtEl>
                                        <p:attrNameLst>
                                          <p:attrName>style.visibility</p:attrName>
                                        </p:attrNameLst>
                                      </p:cBhvr>
                                      <p:to>
                                        <p:strVal val="visible"/>
                                      </p:to>
                                    </p:set>
                                    <p:anim calcmode="lin" valueType="num">
                                      <p:cBhvr additive="base">
                                        <p:cTn id="43" dur="500" fill="hold"/>
                                        <p:tgtEl>
                                          <p:spTgt spid="110609"/>
                                        </p:tgtEl>
                                        <p:attrNameLst>
                                          <p:attrName>ppt_x</p:attrName>
                                        </p:attrNameLst>
                                      </p:cBhvr>
                                      <p:tavLst>
                                        <p:tav tm="0">
                                          <p:val>
                                            <p:strVal val="0-#ppt_w/2"/>
                                          </p:val>
                                        </p:tav>
                                        <p:tav tm="100000">
                                          <p:val>
                                            <p:strVal val="#ppt_x"/>
                                          </p:val>
                                        </p:tav>
                                      </p:tavLst>
                                    </p:anim>
                                    <p:anim calcmode="lin" valueType="num">
                                      <p:cBhvr additive="base">
                                        <p:cTn id="44" dur="500" fill="hold"/>
                                        <p:tgtEl>
                                          <p:spTgt spid="110609"/>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17" presetClass="entr" presetSubtype="2" fill="hold" grpId="0" nodeType="afterEffect">
                                  <p:stCondLst>
                                    <p:cond delay="0"/>
                                  </p:stCondLst>
                                  <p:childTnLst>
                                    <p:set>
                                      <p:cBhvr>
                                        <p:cTn id="47" dur="1" fill="hold">
                                          <p:stCondLst>
                                            <p:cond delay="0"/>
                                          </p:stCondLst>
                                        </p:cTn>
                                        <p:tgtEl>
                                          <p:spTgt spid="110608"/>
                                        </p:tgtEl>
                                        <p:attrNameLst>
                                          <p:attrName>style.visibility</p:attrName>
                                        </p:attrNameLst>
                                      </p:cBhvr>
                                      <p:to>
                                        <p:strVal val="visible"/>
                                      </p:to>
                                    </p:set>
                                    <p:anim calcmode="lin" valueType="num">
                                      <p:cBhvr>
                                        <p:cTn id="48" dur="500" fill="hold"/>
                                        <p:tgtEl>
                                          <p:spTgt spid="110608"/>
                                        </p:tgtEl>
                                        <p:attrNameLst>
                                          <p:attrName>ppt_x</p:attrName>
                                        </p:attrNameLst>
                                      </p:cBhvr>
                                      <p:tavLst>
                                        <p:tav tm="0">
                                          <p:val>
                                            <p:strVal val="#ppt_x+#ppt_w/2"/>
                                          </p:val>
                                        </p:tav>
                                        <p:tav tm="100000">
                                          <p:val>
                                            <p:strVal val="#ppt_x"/>
                                          </p:val>
                                        </p:tav>
                                      </p:tavLst>
                                    </p:anim>
                                    <p:anim calcmode="lin" valueType="num">
                                      <p:cBhvr>
                                        <p:cTn id="49" dur="500" fill="hold"/>
                                        <p:tgtEl>
                                          <p:spTgt spid="110608"/>
                                        </p:tgtEl>
                                        <p:attrNameLst>
                                          <p:attrName>ppt_y</p:attrName>
                                        </p:attrNameLst>
                                      </p:cBhvr>
                                      <p:tavLst>
                                        <p:tav tm="0">
                                          <p:val>
                                            <p:strVal val="#ppt_y"/>
                                          </p:val>
                                        </p:tav>
                                        <p:tav tm="100000">
                                          <p:val>
                                            <p:strVal val="#ppt_y"/>
                                          </p:val>
                                        </p:tav>
                                      </p:tavLst>
                                    </p:anim>
                                    <p:anim calcmode="lin" valueType="num">
                                      <p:cBhvr>
                                        <p:cTn id="50" dur="500" fill="hold"/>
                                        <p:tgtEl>
                                          <p:spTgt spid="110608"/>
                                        </p:tgtEl>
                                        <p:attrNameLst>
                                          <p:attrName>ppt_w</p:attrName>
                                        </p:attrNameLst>
                                      </p:cBhvr>
                                      <p:tavLst>
                                        <p:tav tm="0">
                                          <p:val>
                                            <p:fltVal val="0"/>
                                          </p:val>
                                        </p:tav>
                                        <p:tav tm="100000">
                                          <p:val>
                                            <p:strVal val="#ppt_w"/>
                                          </p:val>
                                        </p:tav>
                                      </p:tavLst>
                                    </p:anim>
                                    <p:anim calcmode="lin" valueType="num">
                                      <p:cBhvr>
                                        <p:cTn id="51" dur="500" fill="hold"/>
                                        <p:tgtEl>
                                          <p:spTgt spid="110608"/>
                                        </p:tgtEl>
                                        <p:attrNameLst>
                                          <p:attrName>ppt_h</p:attrName>
                                        </p:attrNameLst>
                                      </p:cBhvr>
                                      <p:tavLst>
                                        <p:tav tm="0">
                                          <p:val>
                                            <p:strVal val="#ppt_h"/>
                                          </p:val>
                                        </p:tav>
                                        <p:tav tm="100000">
                                          <p:val>
                                            <p:strVal val="#ppt_h"/>
                                          </p:val>
                                        </p:tav>
                                      </p:tavLst>
                                    </p:anim>
                                  </p:childTnLst>
                                </p:cTn>
                              </p:par>
                            </p:childTnLst>
                          </p:cTn>
                        </p:par>
                        <p:par>
                          <p:cTn id="52" fill="hold">
                            <p:stCondLst>
                              <p:cond delay="2000"/>
                            </p:stCondLst>
                            <p:childTnLst>
                              <p:par>
                                <p:cTn id="53" presetID="2" presetClass="entr" presetSubtype="8" fill="hold" grpId="0" nodeType="afterEffect">
                                  <p:stCondLst>
                                    <p:cond delay="0"/>
                                  </p:stCondLst>
                                  <p:childTnLst>
                                    <p:set>
                                      <p:cBhvr>
                                        <p:cTn id="54" dur="1" fill="hold">
                                          <p:stCondLst>
                                            <p:cond delay="0"/>
                                          </p:stCondLst>
                                        </p:cTn>
                                        <p:tgtEl>
                                          <p:spTgt spid="110610"/>
                                        </p:tgtEl>
                                        <p:attrNameLst>
                                          <p:attrName>style.visibility</p:attrName>
                                        </p:attrNameLst>
                                      </p:cBhvr>
                                      <p:to>
                                        <p:strVal val="visible"/>
                                      </p:to>
                                    </p:set>
                                    <p:anim calcmode="lin" valueType="num">
                                      <p:cBhvr additive="base">
                                        <p:cTn id="55" dur="500" fill="hold"/>
                                        <p:tgtEl>
                                          <p:spTgt spid="110610"/>
                                        </p:tgtEl>
                                        <p:attrNameLst>
                                          <p:attrName>ppt_x</p:attrName>
                                        </p:attrNameLst>
                                      </p:cBhvr>
                                      <p:tavLst>
                                        <p:tav tm="0">
                                          <p:val>
                                            <p:strVal val="0-#ppt_w/2"/>
                                          </p:val>
                                        </p:tav>
                                        <p:tav tm="100000">
                                          <p:val>
                                            <p:strVal val="#ppt_x"/>
                                          </p:val>
                                        </p:tav>
                                      </p:tavLst>
                                    </p:anim>
                                    <p:anim calcmode="lin" valueType="num">
                                      <p:cBhvr additive="base">
                                        <p:cTn id="56" dur="500" fill="hold"/>
                                        <p:tgtEl>
                                          <p:spTgt spid="1106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 fill="hold" grpId="0" nodeType="clickEffect">
                                  <p:stCondLst>
                                    <p:cond delay="0"/>
                                  </p:stCondLst>
                                  <p:childTnLst>
                                    <p:set>
                                      <p:cBhvr>
                                        <p:cTn id="60" dur="1" fill="hold">
                                          <p:stCondLst>
                                            <p:cond delay="0"/>
                                          </p:stCondLst>
                                        </p:cTn>
                                        <p:tgtEl>
                                          <p:spTgt spid="110604"/>
                                        </p:tgtEl>
                                        <p:attrNameLst>
                                          <p:attrName>style.visibility</p:attrName>
                                        </p:attrNameLst>
                                      </p:cBhvr>
                                      <p:to>
                                        <p:strVal val="visible"/>
                                      </p:to>
                                    </p:set>
                                    <p:anim calcmode="lin" valueType="num">
                                      <p:cBhvr>
                                        <p:cTn id="61" dur="500" fill="hold"/>
                                        <p:tgtEl>
                                          <p:spTgt spid="110604"/>
                                        </p:tgtEl>
                                        <p:attrNameLst>
                                          <p:attrName>ppt_x</p:attrName>
                                        </p:attrNameLst>
                                      </p:cBhvr>
                                      <p:tavLst>
                                        <p:tav tm="0">
                                          <p:val>
                                            <p:strVal val="#ppt_x"/>
                                          </p:val>
                                        </p:tav>
                                        <p:tav tm="100000">
                                          <p:val>
                                            <p:strVal val="#ppt_x"/>
                                          </p:val>
                                        </p:tav>
                                      </p:tavLst>
                                    </p:anim>
                                    <p:anim calcmode="lin" valueType="num">
                                      <p:cBhvr>
                                        <p:cTn id="62" dur="500" fill="hold"/>
                                        <p:tgtEl>
                                          <p:spTgt spid="110604"/>
                                        </p:tgtEl>
                                        <p:attrNameLst>
                                          <p:attrName>ppt_y</p:attrName>
                                        </p:attrNameLst>
                                      </p:cBhvr>
                                      <p:tavLst>
                                        <p:tav tm="0">
                                          <p:val>
                                            <p:strVal val="#ppt_y-#ppt_h/2"/>
                                          </p:val>
                                        </p:tav>
                                        <p:tav tm="100000">
                                          <p:val>
                                            <p:strVal val="#ppt_y"/>
                                          </p:val>
                                        </p:tav>
                                      </p:tavLst>
                                    </p:anim>
                                    <p:anim calcmode="lin" valueType="num">
                                      <p:cBhvr>
                                        <p:cTn id="63" dur="500" fill="hold"/>
                                        <p:tgtEl>
                                          <p:spTgt spid="110604"/>
                                        </p:tgtEl>
                                        <p:attrNameLst>
                                          <p:attrName>ppt_w</p:attrName>
                                        </p:attrNameLst>
                                      </p:cBhvr>
                                      <p:tavLst>
                                        <p:tav tm="0">
                                          <p:val>
                                            <p:strVal val="#ppt_w"/>
                                          </p:val>
                                        </p:tav>
                                        <p:tav tm="100000">
                                          <p:val>
                                            <p:strVal val="#ppt_w"/>
                                          </p:val>
                                        </p:tav>
                                      </p:tavLst>
                                    </p:anim>
                                    <p:anim calcmode="lin" valueType="num">
                                      <p:cBhvr>
                                        <p:cTn id="64" dur="500" fill="hold"/>
                                        <p:tgtEl>
                                          <p:spTgt spid="110604"/>
                                        </p:tgtEl>
                                        <p:attrNameLst>
                                          <p:attrName>ppt_h</p:attrName>
                                        </p:attrNameLst>
                                      </p:cBhvr>
                                      <p:tavLst>
                                        <p:tav tm="0">
                                          <p:val>
                                            <p:fltVal val="0"/>
                                          </p:val>
                                        </p:tav>
                                        <p:tav tm="100000">
                                          <p:val>
                                            <p:strVal val="#ppt_h"/>
                                          </p:val>
                                        </p:tav>
                                      </p:tavLst>
                                    </p:anim>
                                  </p:childTnLst>
                                </p:cTn>
                              </p:par>
                            </p:childTnLst>
                          </p:cTn>
                        </p:par>
                        <p:par>
                          <p:cTn id="65" fill="hold">
                            <p:stCondLst>
                              <p:cond delay="500"/>
                            </p:stCondLst>
                            <p:childTnLst>
                              <p:par>
                                <p:cTn id="66" presetID="17" presetClass="entr" presetSubtype="8" fill="hold" grpId="0" nodeType="afterEffect">
                                  <p:stCondLst>
                                    <p:cond delay="0"/>
                                  </p:stCondLst>
                                  <p:childTnLst>
                                    <p:set>
                                      <p:cBhvr>
                                        <p:cTn id="67" dur="1" fill="hold">
                                          <p:stCondLst>
                                            <p:cond delay="0"/>
                                          </p:stCondLst>
                                        </p:cTn>
                                        <p:tgtEl>
                                          <p:spTgt spid="110611"/>
                                        </p:tgtEl>
                                        <p:attrNameLst>
                                          <p:attrName>style.visibility</p:attrName>
                                        </p:attrNameLst>
                                      </p:cBhvr>
                                      <p:to>
                                        <p:strVal val="visible"/>
                                      </p:to>
                                    </p:set>
                                    <p:anim calcmode="lin" valueType="num">
                                      <p:cBhvr>
                                        <p:cTn id="68" dur="500" fill="hold"/>
                                        <p:tgtEl>
                                          <p:spTgt spid="110611"/>
                                        </p:tgtEl>
                                        <p:attrNameLst>
                                          <p:attrName>ppt_x</p:attrName>
                                        </p:attrNameLst>
                                      </p:cBhvr>
                                      <p:tavLst>
                                        <p:tav tm="0">
                                          <p:val>
                                            <p:strVal val="#ppt_x-#ppt_w/2"/>
                                          </p:val>
                                        </p:tav>
                                        <p:tav tm="100000">
                                          <p:val>
                                            <p:strVal val="#ppt_x"/>
                                          </p:val>
                                        </p:tav>
                                      </p:tavLst>
                                    </p:anim>
                                    <p:anim calcmode="lin" valueType="num">
                                      <p:cBhvr>
                                        <p:cTn id="69" dur="500" fill="hold"/>
                                        <p:tgtEl>
                                          <p:spTgt spid="110611"/>
                                        </p:tgtEl>
                                        <p:attrNameLst>
                                          <p:attrName>ppt_y</p:attrName>
                                        </p:attrNameLst>
                                      </p:cBhvr>
                                      <p:tavLst>
                                        <p:tav tm="0">
                                          <p:val>
                                            <p:strVal val="#ppt_y"/>
                                          </p:val>
                                        </p:tav>
                                        <p:tav tm="100000">
                                          <p:val>
                                            <p:strVal val="#ppt_y"/>
                                          </p:val>
                                        </p:tav>
                                      </p:tavLst>
                                    </p:anim>
                                    <p:anim calcmode="lin" valueType="num">
                                      <p:cBhvr>
                                        <p:cTn id="70" dur="500" fill="hold"/>
                                        <p:tgtEl>
                                          <p:spTgt spid="110611"/>
                                        </p:tgtEl>
                                        <p:attrNameLst>
                                          <p:attrName>ppt_w</p:attrName>
                                        </p:attrNameLst>
                                      </p:cBhvr>
                                      <p:tavLst>
                                        <p:tav tm="0">
                                          <p:val>
                                            <p:fltVal val="0"/>
                                          </p:val>
                                        </p:tav>
                                        <p:tav tm="100000">
                                          <p:val>
                                            <p:strVal val="#ppt_w"/>
                                          </p:val>
                                        </p:tav>
                                      </p:tavLst>
                                    </p:anim>
                                    <p:anim calcmode="lin" valueType="num">
                                      <p:cBhvr>
                                        <p:cTn id="71" dur="500" fill="hold"/>
                                        <p:tgtEl>
                                          <p:spTgt spid="110611"/>
                                        </p:tgtEl>
                                        <p:attrNameLst>
                                          <p:attrName>ppt_h</p:attrName>
                                        </p:attrNameLst>
                                      </p:cBhvr>
                                      <p:tavLst>
                                        <p:tav tm="0">
                                          <p:val>
                                            <p:strVal val="#ppt_h"/>
                                          </p:val>
                                        </p:tav>
                                        <p:tav tm="100000">
                                          <p:val>
                                            <p:strVal val="#ppt_h"/>
                                          </p:val>
                                        </p:tav>
                                      </p:tavLst>
                                    </p:anim>
                                  </p:childTnLst>
                                </p:cTn>
                              </p:par>
                            </p:childTnLst>
                          </p:cTn>
                        </p:par>
                        <p:par>
                          <p:cTn id="72" fill="hold">
                            <p:stCondLst>
                              <p:cond delay="1000"/>
                            </p:stCondLst>
                            <p:childTnLst>
                              <p:par>
                                <p:cTn id="73" presetID="2" presetClass="entr" presetSubtype="2" fill="hold" grpId="0" nodeType="afterEffect">
                                  <p:stCondLst>
                                    <p:cond delay="0"/>
                                  </p:stCondLst>
                                  <p:childTnLst>
                                    <p:set>
                                      <p:cBhvr>
                                        <p:cTn id="74" dur="1" fill="hold">
                                          <p:stCondLst>
                                            <p:cond delay="0"/>
                                          </p:stCondLst>
                                        </p:cTn>
                                        <p:tgtEl>
                                          <p:spTgt spid="110612"/>
                                        </p:tgtEl>
                                        <p:attrNameLst>
                                          <p:attrName>style.visibility</p:attrName>
                                        </p:attrNameLst>
                                      </p:cBhvr>
                                      <p:to>
                                        <p:strVal val="visible"/>
                                      </p:to>
                                    </p:set>
                                    <p:anim calcmode="lin" valueType="num">
                                      <p:cBhvr additive="base">
                                        <p:cTn id="75" dur="500" fill="hold"/>
                                        <p:tgtEl>
                                          <p:spTgt spid="110612"/>
                                        </p:tgtEl>
                                        <p:attrNameLst>
                                          <p:attrName>ppt_x</p:attrName>
                                        </p:attrNameLst>
                                      </p:cBhvr>
                                      <p:tavLst>
                                        <p:tav tm="0">
                                          <p:val>
                                            <p:strVal val="1+#ppt_w/2"/>
                                          </p:val>
                                        </p:tav>
                                        <p:tav tm="100000">
                                          <p:val>
                                            <p:strVal val="#ppt_x"/>
                                          </p:val>
                                        </p:tav>
                                      </p:tavLst>
                                    </p:anim>
                                    <p:anim calcmode="lin" valueType="num">
                                      <p:cBhvr additive="base">
                                        <p:cTn id="76" dur="500" fill="hold"/>
                                        <p:tgtEl>
                                          <p:spTgt spid="110612"/>
                                        </p:tgtEl>
                                        <p:attrNameLst>
                                          <p:attrName>ppt_y</p:attrName>
                                        </p:attrNameLst>
                                      </p:cBhvr>
                                      <p:tavLst>
                                        <p:tav tm="0">
                                          <p:val>
                                            <p:strVal val="#ppt_y"/>
                                          </p:val>
                                        </p:tav>
                                        <p:tav tm="100000">
                                          <p:val>
                                            <p:strVal val="#ppt_y"/>
                                          </p:val>
                                        </p:tav>
                                      </p:tavLst>
                                    </p:anim>
                                  </p:childTnLst>
                                </p:cTn>
                              </p:par>
                            </p:childTnLst>
                          </p:cTn>
                        </p:par>
                        <p:par>
                          <p:cTn id="77" fill="hold">
                            <p:stCondLst>
                              <p:cond delay="1500"/>
                            </p:stCondLst>
                            <p:childTnLst>
                              <p:par>
                                <p:cTn id="78" presetID="17" presetClass="entr" presetSubtype="8" fill="hold" grpId="0" nodeType="afterEffect">
                                  <p:stCondLst>
                                    <p:cond delay="0"/>
                                  </p:stCondLst>
                                  <p:childTnLst>
                                    <p:set>
                                      <p:cBhvr>
                                        <p:cTn id="79" dur="1" fill="hold">
                                          <p:stCondLst>
                                            <p:cond delay="0"/>
                                          </p:stCondLst>
                                        </p:cTn>
                                        <p:tgtEl>
                                          <p:spTgt spid="110615"/>
                                        </p:tgtEl>
                                        <p:attrNameLst>
                                          <p:attrName>style.visibility</p:attrName>
                                        </p:attrNameLst>
                                      </p:cBhvr>
                                      <p:to>
                                        <p:strVal val="visible"/>
                                      </p:to>
                                    </p:set>
                                    <p:anim calcmode="lin" valueType="num">
                                      <p:cBhvr>
                                        <p:cTn id="80" dur="500" fill="hold"/>
                                        <p:tgtEl>
                                          <p:spTgt spid="110615"/>
                                        </p:tgtEl>
                                        <p:attrNameLst>
                                          <p:attrName>ppt_x</p:attrName>
                                        </p:attrNameLst>
                                      </p:cBhvr>
                                      <p:tavLst>
                                        <p:tav tm="0">
                                          <p:val>
                                            <p:strVal val="#ppt_x-#ppt_w/2"/>
                                          </p:val>
                                        </p:tav>
                                        <p:tav tm="100000">
                                          <p:val>
                                            <p:strVal val="#ppt_x"/>
                                          </p:val>
                                        </p:tav>
                                      </p:tavLst>
                                    </p:anim>
                                    <p:anim calcmode="lin" valueType="num">
                                      <p:cBhvr>
                                        <p:cTn id="81" dur="500" fill="hold"/>
                                        <p:tgtEl>
                                          <p:spTgt spid="110615"/>
                                        </p:tgtEl>
                                        <p:attrNameLst>
                                          <p:attrName>ppt_y</p:attrName>
                                        </p:attrNameLst>
                                      </p:cBhvr>
                                      <p:tavLst>
                                        <p:tav tm="0">
                                          <p:val>
                                            <p:strVal val="#ppt_y"/>
                                          </p:val>
                                        </p:tav>
                                        <p:tav tm="100000">
                                          <p:val>
                                            <p:strVal val="#ppt_y"/>
                                          </p:val>
                                        </p:tav>
                                      </p:tavLst>
                                    </p:anim>
                                    <p:anim calcmode="lin" valueType="num">
                                      <p:cBhvr>
                                        <p:cTn id="82" dur="500" fill="hold"/>
                                        <p:tgtEl>
                                          <p:spTgt spid="110615"/>
                                        </p:tgtEl>
                                        <p:attrNameLst>
                                          <p:attrName>ppt_w</p:attrName>
                                        </p:attrNameLst>
                                      </p:cBhvr>
                                      <p:tavLst>
                                        <p:tav tm="0">
                                          <p:val>
                                            <p:fltVal val="0"/>
                                          </p:val>
                                        </p:tav>
                                        <p:tav tm="100000">
                                          <p:val>
                                            <p:strVal val="#ppt_w"/>
                                          </p:val>
                                        </p:tav>
                                      </p:tavLst>
                                    </p:anim>
                                    <p:anim calcmode="lin" valueType="num">
                                      <p:cBhvr>
                                        <p:cTn id="83" dur="500" fill="hold"/>
                                        <p:tgtEl>
                                          <p:spTgt spid="110615"/>
                                        </p:tgtEl>
                                        <p:attrNameLst>
                                          <p:attrName>ppt_h</p:attrName>
                                        </p:attrNameLst>
                                      </p:cBhvr>
                                      <p:tavLst>
                                        <p:tav tm="0">
                                          <p:val>
                                            <p:strVal val="#ppt_h"/>
                                          </p:val>
                                        </p:tav>
                                        <p:tav tm="100000">
                                          <p:val>
                                            <p:strVal val="#ppt_h"/>
                                          </p:val>
                                        </p:tav>
                                      </p:tavLst>
                                    </p:anim>
                                  </p:childTnLst>
                                </p:cTn>
                              </p:par>
                            </p:childTnLst>
                          </p:cTn>
                        </p:par>
                        <p:par>
                          <p:cTn id="84" fill="hold">
                            <p:stCondLst>
                              <p:cond delay="2000"/>
                            </p:stCondLst>
                            <p:childTnLst>
                              <p:par>
                                <p:cTn id="85" presetID="2" presetClass="entr" presetSubtype="2" fill="hold" grpId="0" nodeType="afterEffect">
                                  <p:stCondLst>
                                    <p:cond delay="0"/>
                                  </p:stCondLst>
                                  <p:childTnLst>
                                    <p:set>
                                      <p:cBhvr>
                                        <p:cTn id="86" dur="1" fill="hold">
                                          <p:stCondLst>
                                            <p:cond delay="0"/>
                                          </p:stCondLst>
                                        </p:cTn>
                                        <p:tgtEl>
                                          <p:spTgt spid="110616"/>
                                        </p:tgtEl>
                                        <p:attrNameLst>
                                          <p:attrName>style.visibility</p:attrName>
                                        </p:attrNameLst>
                                      </p:cBhvr>
                                      <p:to>
                                        <p:strVal val="visible"/>
                                      </p:to>
                                    </p:set>
                                    <p:anim calcmode="lin" valueType="num">
                                      <p:cBhvr additive="base">
                                        <p:cTn id="87" dur="500" fill="hold"/>
                                        <p:tgtEl>
                                          <p:spTgt spid="110616"/>
                                        </p:tgtEl>
                                        <p:attrNameLst>
                                          <p:attrName>ppt_x</p:attrName>
                                        </p:attrNameLst>
                                      </p:cBhvr>
                                      <p:tavLst>
                                        <p:tav tm="0">
                                          <p:val>
                                            <p:strVal val="1+#ppt_w/2"/>
                                          </p:val>
                                        </p:tav>
                                        <p:tav tm="100000">
                                          <p:val>
                                            <p:strVal val="#ppt_x"/>
                                          </p:val>
                                        </p:tav>
                                      </p:tavLst>
                                    </p:anim>
                                    <p:anim calcmode="lin" valueType="num">
                                      <p:cBhvr additive="base">
                                        <p:cTn id="88" dur="500" fill="hold"/>
                                        <p:tgtEl>
                                          <p:spTgt spid="110616"/>
                                        </p:tgtEl>
                                        <p:attrNameLst>
                                          <p:attrName>ppt_y</p:attrName>
                                        </p:attrNameLst>
                                      </p:cBhvr>
                                      <p:tavLst>
                                        <p:tav tm="0">
                                          <p:val>
                                            <p:strVal val="#ppt_y"/>
                                          </p:val>
                                        </p:tav>
                                        <p:tav tm="100000">
                                          <p:val>
                                            <p:strVal val="#ppt_y"/>
                                          </p:val>
                                        </p:tav>
                                      </p:tavLst>
                                    </p:anim>
                                  </p:childTnLst>
                                </p:cTn>
                              </p:par>
                            </p:childTnLst>
                          </p:cTn>
                        </p:par>
                        <p:par>
                          <p:cTn id="89" fill="hold">
                            <p:stCondLst>
                              <p:cond delay="2500"/>
                            </p:stCondLst>
                            <p:childTnLst>
                              <p:par>
                                <p:cTn id="90" presetID="17" presetClass="entr" presetSubtype="8" fill="hold" grpId="0" nodeType="afterEffect">
                                  <p:stCondLst>
                                    <p:cond delay="0"/>
                                  </p:stCondLst>
                                  <p:childTnLst>
                                    <p:set>
                                      <p:cBhvr>
                                        <p:cTn id="91" dur="1" fill="hold">
                                          <p:stCondLst>
                                            <p:cond delay="0"/>
                                          </p:stCondLst>
                                        </p:cTn>
                                        <p:tgtEl>
                                          <p:spTgt spid="110614"/>
                                        </p:tgtEl>
                                        <p:attrNameLst>
                                          <p:attrName>style.visibility</p:attrName>
                                        </p:attrNameLst>
                                      </p:cBhvr>
                                      <p:to>
                                        <p:strVal val="visible"/>
                                      </p:to>
                                    </p:set>
                                    <p:anim calcmode="lin" valueType="num">
                                      <p:cBhvr>
                                        <p:cTn id="92" dur="500" fill="hold"/>
                                        <p:tgtEl>
                                          <p:spTgt spid="110614"/>
                                        </p:tgtEl>
                                        <p:attrNameLst>
                                          <p:attrName>ppt_x</p:attrName>
                                        </p:attrNameLst>
                                      </p:cBhvr>
                                      <p:tavLst>
                                        <p:tav tm="0">
                                          <p:val>
                                            <p:strVal val="#ppt_x-#ppt_w/2"/>
                                          </p:val>
                                        </p:tav>
                                        <p:tav tm="100000">
                                          <p:val>
                                            <p:strVal val="#ppt_x"/>
                                          </p:val>
                                        </p:tav>
                                      </p:tavLst>
                                    </p:anim>
                                    <p:anim calcmode="lin" valueType="num">
                                      <p:cBhvr>
                                        <p:cTn id="93" dur="500" fill="hold"/>
                                        <p:tgtEl>
                                          <p:spTgt spid="110614"/>
                                        </p:tgtEl>
                                        <p:attrNameLst>
                                          <p:attrName>ppt_y</p:attrName>
                                        </p:attrNameLst>
                                      </p:cBhvr>
                                      <p:tavLst>
                                        <p:tav tm="0">
                                          <p:val>
                                            <p:strVal val="#ppt_y"/>
                                          </p:val>
                                        </p:tav>
                                        <p:tav tm="100000">
                                          <p:val>
                                            <p:strVal val="#ppt_y"/>
                                          </p:val>
                                        </p:tav>
                                      </p:tavLst>
                                    </p:anim>
                                    <p:anim calcmode="lin" valueType="num">
                                      <p:cBhvr>
                                        <p:cTn id="94" dur="500" fill="hold"/>
                                        <p:tgtEl>
                                          <p:spTgt spid="110614"/>
                                        </p:tgtEl>
                                        <p:attrNameLst>
                                          <p:attrName>ppt_w</p:attrName>
                                        </p:attrNameLst>
                                      </p:cBhvr>
                                      <p:tavLst>
                                        <p:tav tm="0">
                                          <p:val>
                                            <p:fltVal val="0"/>
                                          </p:val>
                                        </p:tav>
                                        <p:tav tm="100000">
                                          <p:val>
                                            <p:strVal val="#ppt_w"/>
                                          </p:val>
                                        </p:tav>
                                      </p:tavLst>
                                    </p:anim>
                                    <p:anim calcmode="lin" valueType="num">
                                      <p:cBhvr>
                                        <p:cTn id="95" dur="500" fill="hold"/>
                                        <p:tgtEl>
                                          <p:spTgt spid="110614"/>
                                        </p:tgtEl>
                                        <p:attrNameLst>
                                          <p:attrName>ppt_h</p:attrName>
                                        </p:attrNameLst>
                                      </p:cBhvr>
                                      <p:tavLst>
                                        <p:tav tm="0">
                                          <p:val>
                                            <p:strVal val="#ppt_h"/>
                                          </p:val>
                                        </p:tav>
                                        <p:tav tm="100000">
                                          <p:val>
                                            <p:strVal val="#ppt_h"/>
                                          </p:val>
                                        </p:tav>
                                      </p:tavLst>
                                    </p:anim>
                                  </p:childTnLst>
                                </p:cTn>
                              </p:par>
                            </p:childTnLst>
                          </p:cTn>
                        </p:par>
                        <p:par>
                          <p:cTn id="96" fill="hold">
                            <p:stCondLst>
                              <p:cond delay="3000"/>
                            </p:stCondLst>
                            <p:childTnLst>
                              <p:par>
                                <p:cTn id="97" presetID="2" presetClass="entr" presetSubtype="2" fill="hold" grpId="0" nodeType="afterEffect">
                                  <p:stCondLst>
                                    <p:cond delay="0"/>
                                  </p:stCondLst>
                                  <p:childTnLst>
                                    <p:set>
                                      <p:cBhvr>
                                        <p:cTn id="98" dur="1" fill="hold">
                                          <p:stCondLst>
                                            <p:cond delay="0"/>
                                          </p:stCondLst>
                                        </p:cTn>
                                        <p:tgtEl>
                                          <p:spTgt spid="110613"/>
                                        </p:tgtEl>
                                        <p:attrNameLst>
                                          <p:attrName>style.visibility</p:attrName>
                                        </p:attrNameLst>
                                      </p:cBhvr>
                                      <p:to>
                                        <p:strVal val="visible"/>
                                      </p:to>
                                    </p:set>
                                    <p:anim calcmode="lin" valueType="num">
                                      <p:cBhvr additive="base">
                                        <p:cTn id="99" dur="500" fill="hold"/>
                                        <p:tgtEl>
                                          <p:spTgt spid="110613"/>
                                        </p:tgtEl>
                                        <p:attrNameLst>
                                          <p:attrName>ppt_x</p:attrName>
                                        </p:attrNameLst>
                                      </p:cBhvr>
                                      <p:tavLst>
                                        <p:tav tm="0">
                                          <p:val>
                                            <p:strVal val="1+#ppt_w/2"/>
                                          </p:val>
                                        </p:tav>
                                        <p:tav tm="100000">
                                          <p:val>
                                            <p:strVal val="#ppt_x"/>
                                          </p:val>
                                        </p:tav>
                                      </p:tavLst>
                                    </p:anim>
                                    <p:anim calcmode="lin" valueType="num">
                                      <p:cBhvr additive="base">
                                        <p:cTn id="100" dur="500" fill="hold"/>
                                        <p:tgtEl>
                                          <p:spTgt spid="110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animBg="1"/>
      <p:bldP spid="110603" grpId="0" animBg="1" autoUpdateAnimBg="0"/>
      <p:bldP spid="110604" grpId="0" animBg="1"/>
      <p:bldP spid="110606" grpId="0" animBg="1" autoUpdateAnimBg="0"/>
      <p:bldP spid="110607" grpId="0" animBg="1"/>
      <p:bldP spid="110608" grpId="0" animBg="1"/>
      <p:bldP spid="110609" grpId="0"/>
      <p:bldP spid="110610" grpId="0"/>
      <p:bldP spid="110611" grpId="0" animBg="1"/>
      <p:bldP spid="110612" grpId="0"/>
      <p:bldP spid="110613" grpId="0"/>
      <p:bldP spid="110614" grpId="0" animBg="1"/>
      <p:bldP spid="110615" grpId="0" animBg="1"/>
      <p:bldP spid="1106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egnaposto numero diapositiva 4"/>
          <p:cNvSpPr>
            <a:spLocks noGrp="1"/>
          </p:cNvSpPr>
          <p:nvPr>
            <p:ph type="sldNum" sz="quarter" idx="12"/>
          </p:nvPr>
        </p:nvSpPr>
        <p:spPr/>
        <p:txBody>
          <a:bodyPr/>
          <a:lstStyle/>
          <a:p>
            <a:pPr>
              <a:defRPr/>
            </a:pPr>
            <a:fld id="{86474746-4E50-A146-BBCF-6FF0C4B354DE}" type="slidenum">
              <a:rPr lang="it-IT">
                <a:latin typeface="Calibri"/>
              </a:rPr>
              <a:pPr>
                <a:defRPr/>
              </a:pPr>
              <a:t>8</a:t>
            </a:fld>
            <a:endParaRPr lang="it-IT">
              <a:latin typeface="Calibri"/>
            </a:endParaRPr>
          </a:p>
        </p:txBody>
      </p:sp>
      <p:sp>
        <p:nvSpPr>
          <p:cNvPr id="100358" name="AutoShape 6"/>
          <p:cNvSpPr>
            <a:spLocks noChangeArrowheads="1"/>
          </p:cNvSpPr>
          <p:nvPr/>
        </p:nvSpPr>
        <p:spPr bwMode="auto">
          <a:xfrm>
            <a:off x="736537" y="3276600"/>
            <a:ext cx="1219200" cy="533400"/>
          </a:xfrm>
          <a:prstGeom prst="upArrow">
            <a:avLst>
              <a:gd name="adj1" fmla="val 50000"/>
              <a:gd name="adj2" fmla="val 25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00359" name="AutoShape 7"/>
          <p:cNvSpPr>
            <a:spLocks noChangeArrowheads="1"/>
          </p:cNvSpPr>
          <p:nvPr/>
        </p:nvSpPr>
        <p:spPr bwMode="auto">
          <a:xfrm rot="-10800000">
            <a:off x="736537" y="4267200"/>
            <a:ext cx="1219200" cy="533400"/>
          </a:xfrm>
          <a:prstGeom prst="upArrow">
            <a:avLst>
              <a:gd name="adj1" fmla="val 50000"/>
              <a:gd name="adj2" fmla="val 25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00360" name="Text Box 8"/>
          <p:cNvSpPr txBox="1">
            <a:spLocks noChangeArrowheads="1"/>
          </p:cNvSpPr>
          <p:nvPr/>
        </p:nvSpPr>
        <p:spPr bwMode="auto">
          <a:xfrm>
            <a:off x="436500" y="3584575"/>
            <a:ext cx="1763712" cy="860425"/>
          </a:xfrm>
          <a:prstGeom prst="rect">
            <a:avLst/>
          </a:prstGeom>
          <a:solidFill>
            <a:srgbClr val="FFFF00"/>
          </a:solidFill>
          <a:ln w="12700" cmpd="sng">
            <a:solidFill>
              <a:schemeClr val="tx1"/>
            </a:solidFill>
            <a:miter lim="800000"/>
            <a:headEnd/>
            <a:tailEnd/>
          </a:ln>
          <a:effectLst/>
          <a:extLst/>
        </p:spPr>
        <p:txBody>
          <a:bodyPr wrap="none">
            <a:spAutoFit/>
          </a:bodyPr>
          <a:lstStyle/>
          <a:p>
            <a:pPr algn="ctr">
              <a:defRPr/>
            </a:pPr>
            <a:r>
              <a:rPr lang="it-IT" dirty="0">
                <a:solidFill>
                  <a:prstClr val="black"/>
                </a:solidFill>
                <a:latin typeface="Calibri"/>
              </a:rPr>
              <a:t>  proprietario</a:t>
            </a:r>
          </a:p>
          <a:p>
            <a:pPr algn="ctr">
              <a:defRPr/>
            </a:pPr>
            <a:r>
              <a:rPr lang="it-IT" dirty="0">
                <a:solidFill>
                  <a:prstClr val="black"/>
                </a:solidFill>
                <a:latin typeface="Calibri"/>
              </a:rPr>
              <a:t>dell’azienda</a:t>
            </a:r>
          </a:p>
        </p:txBody>
      </p:sp>
      <p:sp>
        <p:nvSpPr>
          <p:cNvPr id="100363" name="AutoShape 11"/>
          <p:cNvSpPr>
            <a:spLocks noChangeArrowheads="1"/>
          </p:cNvSpPr>
          <p:nvPr/>
        </p:nvSpPr>
        <p:spPr bwMode="auto">
          <a:xfrm>
            <a:off x="1879537" y="2667000"/>
            <a:ext cx="457200" cy="457200"/>
          </a:xfrm>
          <a:prstGeom prst="rightArrow">
            <a:avLst>
              <a:gd name="adj1" fmla="val 50000"/>
              <a:gd name="adj2" fmla="val 25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00364" name="AutoShape 12"/>
          <p:cNvSpPr>
            <a:spLocks noChangeArrowheads="1"/>
          </p:cNvSpPr>
          <p:nvPr/>
        </p:nvSpPr>
        <p:spPr bwMode="auto">
          <a:xfrm>
            <a:off x="1803337" y="4876800"/>
            <a:ext cx="533400" cy="457200"/>
          </a:xfrm>
          <a:prstGeom prst="rightArrow">
            <a:avLst>
              <a:gd name="adj1" fmla="val 50000"/>
              <a:gd name="adj2" fmla="val 29167"/>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00365" name="Text Box 13"/>
          <p:cNvSpPr txBox="1">
            <a:spLocks noChangeArrowheads="1"/>
          </p:cNvSpPr>
          <p:nvPr/>
        </p:nvSpPr>
        <p:spPr bwMode="auto">
          <a:xfrm>
            <a:off x="846075" y="4868863"/>
            <a:ext cx="1000125" cy="466725"/>
          </a:xfrm>
          <a:prstGeom prst="rect">
            <a:avLst/>
          </a:prstGeom>
          <a:solidFill>
            <a:srgbClr val="0090E5"/>
          </a:solidFill>
          <a:ln w="9525">
            <a:solidFill>
              <a:srgbClr val="000066"/>
            </a:solidFill>
            <a:miter lim="800000"/>
            <a:headEnd/>
            <a:tailEnd/>
          </a:ln>
          <a:effectLst/>
          <a:extLst/>
        </p:spPr>
        <p:txBody>
          <a:bodyPr wrap="none">
            <a:spAutoFit/>
          </a:bodyPr>
          <a:lstStyle/>
          <a:p>
            <a:pPr algn="ctr">
              <a:defRPr/>
            </a:pPr>
            <a:r>
              <a:rPr lang="it-IT" i="1" dirty="0">
                <a:solidFill>
                  <a:prstClr val="black"/>
                </a:solidFill>
                <a:latin typeface="Calibri"/>
              </a:rPr>
              <a:t>  Soci  </a:t>
            </a:r>
          </a:p>
        </p:txBody>
      </p:sp>
      <p:sp>
        <p:nvSpPr>
          <p:cNvPr id="100366" name="Text Box 14"/>
          <p:cNvSpPr txBox="1">
            <a:spLocks noChangeArrowheads="1"/>
          </p:cNvSpPr>
          <p:nvPr/>
        </p:nvSpPr>
        <p:spPr bwMode="auto">
          <a:xfrm>
            <a:off x="728600" y="2584450"/>
            <a:ext cx="1165225" cy="612775"/>
          </a:xfrm>
          <a:prstGeom prst="rect">
            <a:avLst/>
          </a:prstGeom>
          <a:solidFill>
            <a:srgbClr val="0090E5"/>
          </a:solidFill>
          <a:ln w="9525">
            <a:solidFill>
              <a:srgbClr val="000066"/>
            </a:solidFill>
            <a:miter lim="800000"/>
            <a:headEnd/>
            <a:tailEnd/>
          </a:ln>
          <a:effectLst/>
          <a:extLst/>
        </p:spPr>
        <p:txBody>
          <a:bodyPr wrap="none">
            <a:spAutoFit/>
          </a:bodyPr>
          <a:lstStyle/>
          <a:p>
            <a:pPr algn="ctr">
              <a:lnSpc>
                <a:spcPct val="70000"/>
              </a:lnSpc>
              <a:defRPr/>
            </a:pPr>
            <a:r>
              <a:rPr lang="it-IT" i="1" dirty="0">
                <a:solidFill>
                  <a:prstClr val="black"/>
                </a:solidFill>
                <a:latin typeface="Calibri"/>
              </a:rPr>
              <a:t>persona</a:t>
            </a:r>
          </a:p>
          <a:p>
            <a:pPr algn="ctr">
              <a:lnSpc>
                <a:spcPct val="70000"/>
              </a:lnSpc>
              <a:defRPr/>
            </a:pPr>
            <a:r>
              <a:rPr lang="it-IT" i="1" dirty="0">
                <a:solidFill>
                  <a:prstClr val="black"/>
                </a:solidFill>
                <a:latin typeface="Calibri"/>
              </a:rPr>
              <a:t>fisica</a:t>
            </a:r>
          </a:p>
        </p:txBody>
      </p:sp>
      <p:sp>
        <p:nvSpPr>
          <p:cNvPr id="100367" name="Text Box 15"/>
          <p:cNvSpPr txBox="1">
            <a:spLocks noChangeArrowheads="1"/>
          </p:cNvSpPr>
          <p:nvPr/>
        </p:nvSpPr>
        <p:spPr bwMode="auto">
          <a:xfrm>
            <a:off x="2560575" y="2506663"/>
            <a:ext cx="1547812" cy="806450"/>
          </a:xfrm>
          <a:prstGeom prst="rect">
            <a:avLst/>
          </a:prstGeom>
          <a:solidFill>
            <a:srgbClr val="0090E5"/>
          </a:solidFill>
          <a:ln w="57150" cmpd="thinThick">
            <a:solidFill>
              <a:srgbClr val="000066"/>
            </a:solidFill>
            <a:miter lim="800000"/>
            <a:headEnd/>
            <a:tailEnd/>
          </a:ln>
          <a:effectLst/>
          <a:extLst/>
        </p:spPr>
        <p:txBody>
          <a:bodyPr wrap="none">
            <a:spAutoFit/>
          </a:bodyPr>
          <a:lstStyle/>
          <a:p>
            <a:pPr algn="ctr">
              <a:lnSpc>
                <a:spcPct val="90000"/>
              </a:lnSpc>
              <a:defRPr/>
            </a:pPr>
            <a:r>
              <a:rPr lang="it-IT" dirty="0">
                <a:solidFill>
                  <a:prstClr val="black"/>
                </a:solidFill>
                <a:latin typeface="Calibri"/>
              </a:rPr>
              <a:t>Impresa</a:t>
            </a:r>
          </a:p>
          <a:p>
            <a:pPr algn="ctr">
              <a:lnSpc>
                <a:spcPct val="90000"/>
              </a:lnSpc>
              <a:defRPr/>
            </a:pPr>
            <a:r>
              <a:rPr lang="it-IT" dirty="0">
                <a:solidFill>
                  <a:prstClr val="black"/>
                </a:solidFill>
                <a:latin typeface="Calibri"/>
              </a:rPr>
              <a:t>individuale</a:t>
            </a:r>
          </a:p>
        </p:txBody>
      </p:sp>
      <p:sp>
        <p:nvSpPr>
          <p:cNvPr id="100369" name="AutoShape 17"/>
          <p:cNvSpPr>
            <a:spLocks noChangeArrowheads="1"/>
          </p:cNvSpPr>
          <p:nvPr/>
        </p:nvSpPr>
        <p:spPr bwMode="auto">
          <a:xfrm>
            <a:off x="4165537" y="2667000"/>
            <a:ext cx="457200" cy="457200"/>
          </a:xfrm>
          <a:prstGeom prst="rightArrow">
            <a:avLst>
              <a:gd name="adj1" fmla="val 50000"/>
              <a:gd name="adj2" fmla="val 25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graphicFrame>
        <p:nvGraphicFramePr>
          <p:cNvPr id="38926" name="Object 18"/>
          <p:cNvGraphicFramePr>
            <a:graphicFrameLocks/>
          </p:cNvGraphicFramePr>
          <p:nvPr>
            <p:extLst/>
          </p:nvPr>
        </p:nvGraphicFramePr>
        <p:xfrm>
          <a:off x="1654112" y="1412875"/>
          <a:ext cx="777875" cy="1025525"/>
        </p:xfrm>
        <a:graphic>
          <a:graphicData uri="http://schemas.openxmlformats.org/presentationml/2006/ole">
            <mc:AlternateContent xmlns:mc="http://schemas.openxmlformats.org/markup-compatibility/2006">
              <mc:Choice xmlns:v="urn:schemas-microsoft-com:vml" Requires="v">
                <p:oleObj spid="_x0000_s13369" name="ClipArt" r:id="rId4" imgW="2387600" imgH="3657600" progId="MS_ClipArt_Gallery.2">
                  <p:embed/>
                </p:oleObj>
              </mc:Choice>
              <mc:Fallback>
                <p:oleObj name="ClipArt" r:id="rId4"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12" y="1412875"/>
                        <a:ext cx="777875" cy="102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8927" name="Group 36"/>
          <p:cNvGrpSpPr>
            <a:grpSpLocks/>
          </p:cNvGrpSpPr>
          <p:nvPr/>
        </p:nvGrpSpPr>
        <p:grpSpPr bwMode="auto">
          <a:xfrm>
            <a:off x="206312" y="5410200"/>
            <a:ext cx="2057400" cy="1219200"/>
            <a:chOff x="480" y="3408"/>
            <a:chExt cx="1296" cy="768"/>
          </a:xfrm>
        </p:grpSpPr>
        <p:graphicFrame>
          <p:nvGraphicFramePr>
            <p:cNvPr id="38938" name="Object 19"/>
            <p:cNvGraphicFramePr>
              <a:graphicFrameLocks/>
            </p:cNvGraphicFramePr>
            <p:nvPr/>
          </p:nvGraphicFramePr>
          <p:xfrm>
            <a:off x="480" y="3504"/>
            <a:ext cx="432" cy="528"/>
          </p:xfrm>
          <a:graphic>
            <a:graphicData uri="http://schemas.openxmlformats.org/presentationml/2006/ole">
              <mc:AlternateContent xmlns:mc="http://schemas.openxmlformats.org/markup-compatibility/2006">
                <mc:Choice xmlns:v="urn:schemas-microsoft-com:vml" Requires="v">
                  <p:oleObj spid="_x0000_s13370" name="ClipArt" r:id="rId6" imgW="2387600" imgH="3657600" progId="MS_ClipArt_Gallery.2">
                    <p:embed/>
                  </p:oleObj>
                </mc:Choice>
                <mc:Fallback>
                  <p:oleObj name="ClipArt" r:id="rId6"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3504"/>
                          <a:ext cx="432" cy="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8939" name="Object 20"/>
            <p:cNvGraphicFramePr>
              <a:graphicFrameLocks/>
            </p:cNvGraphicFramePr>
            <p:nvPr/>
          </p:nvGraphicFramePr>
          <p:xfrm>
            <a:off x="1008" y="3408"/>
            <a:ext cx="432" cy="528"/>
          </p:xfrm>
          <a:graphic>
            <a:graphicData uri="http://schemas.openxmlformats.org/presentationml/2006/ole">
              <mc:AlternateContent xmlns:mc="http://schemas.openxmlformats.org/markup-compatibility/2006">
                <mc:Choice xmlns:v="urn:schemas-microsoft-com:vml" Requires="v">
                  <p:oleObj spid="_x0000_s13371" name="ClipArt" r:id="rId7" imgW="2387600" imgH="3657600" progId="MS_ClipArt_Gallery.2">
                    <p:embed/>
                  </p:oleObj>
                </mc:Choice>
                <mc:Fallback>
                  <p:oleObj name="ClipArt" r:id="rId7"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 y="3408"/>
                          <a:ext cx="432" cy="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8940" name="Object 21"/>
            <p:cNvGraphicFramePr>
              <a:graphicFrameLocks/>
            </p:cNvGraphicFramePr>
            <p:nvPr/>
          </p:nvGraphicFramePr>
          <p:xfrm>
            <a:off x="1344" y="3648"/>
            <a:ext cx="432" cy="528"/>
          </p:xfrm>
          <a:graphic>
            <a:graphicData uri="http://schemas.openxmlformats.org/presentationml/2006/ole">
              <mc:AlternateContent xmlns:mc="http://schemas.openxmlformats.org/markup-compatibility/2006">
                <mc:Choice xmlns:v="urn:schemas-microsoft-com:vml" Requires="v">
                  <p:oleObj spid="_x0000_s13372" name="ClipArt" r:id="rId8" imgW="2387600" imgH="3657600" progId="MS_ClipArt_Gallery.2">
                    <p:embed/>
                  </p:oleObj>
                </mc:Choice>
                <mc:Fallback>
                  <p:oleObj name="ClipArt" r:id="rId8"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3648"/>
                          <a:ext cx="432" cy="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00375" name="Text Box 23"/>
          <p:cNvSpPr txBox="1">
            <a:spLocks noChangeArrowheads="1"/>
          </p:cNvSpPr>
          <p:nvPr/>
        </p:nvSpPr>
        <p:spPr bwMode="auto">
          <a:xfrm>
            <a:off x="4702112" y="2470394"/>
            <a:ext cx="3417888" cy="769441"/>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400" i="1" dirty="0">
                <a:solidFill>
                  <a:prstClr val="black"/>
                </a:solidFill>
                <a:latin typeface="Calibri"/>
              </a:rPr>
              <a:t>titolare </a:t>
            </a:r>
            <a:r>
              <a:rPr lang="it-IT" sz="2000" i="1" dirty="0">
                <a:solidFill>
                  <a:prstClr val="black"/>
                </a:solidFill>
                <a:latin typeface="Calibri"/>
              </a:rPr>
              <a:t>(tranne minore, interdetto, inabilitato)</a:t>
            </a:r>
          </a:p>
        </p:txBody>
      </p:sp>
      <p:sp>
        <p:nvSpPr>
          <p:cNvPr id="100377" name="AutoShape 25"/>
          <p:cNvSpPr>
            <a:spLocks noChangeArrowheads="1"/>
          </p:cNvSpPr>
          <p:nvPr/>
        </p:nvSpPr>
        <p:spPr bwMode="auto">
          <a:xfrm rot="7993347">
            <a:off x="4016312" y="4724400"/>
            <a:ext cx="914400" cy="8382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00378" name="Text Box 26"/>
          <p:cNvSpPr txBox="1">
            <a:spLocks noChangeArrowheads="1"/>
          </p:cNvSpPr>
          <p:nvPr/>
        </p:nvSpPr>
        <p:spPr bwMode="auto">
          <a:xfrm>
            <a:off x="2578037" y="4487863"/>
            <a:ext cx="1422400" cy="1354137"/>
          </a:xfrm>
          <a:prstGeom prst="rect">
            <a:avLst/>
          </a:prstGeom>
          <a:solidFill>
            <a:srgbClr val="0090E5"/>
          </a:solidFill>
          <a:ln w="57150" cmpd="thinThick">
            <a:solidFill>
              <a:srgbClr val="000066"/>
            </a:solidFill>
            <a:miter lim="800000"/>
            <a:headEnd/>
            <a:tailEnd/>
          </a:ln>
          <a:effectLst/>
          <a:extLst/>
        </p:spPr>
        <p:txBody>
          <a:bodyPr wrap="none">
            <a:spAutoFit/>
          </a:bodyPr>
          <a:lstStyle/>
          <a:p>
            <a:pPr algn="ctr">
              <a:lnSpc>
                <a:spcPct val="90000"/>
              </a:lnSpc>
              <a:defRPr/>
            </a:pPr>
            <a:r>
              <a:rPr lang="it-IT">
                <a:solidFill>
                  <a:prstClr val="black"/>
                </a:solidFill>
                <a:latin typeface="Calibri"/>
              </a:rPr>
              <a:t>Impresa</a:t>
            </a:r>
          </a:p>
          <a:p>
            <a:pPr algn="ctr">
              <a:lnSpc>
                <a:spcPct val="90000"/>
              </a:lnSpc>
              <a:defRPr/>
            </a:pPr>
            <a:r>
              <a:rPr lang="it-IT">
                <a:solidFill>
                  <a:prstClr val="black"/>
                </a:solidFill>
                <a:latin typeface="Calibri"/>
              </a:rPr>
              <a:t>collettiva</a:t>
            </a:r>
          </a:p>
          <a:p>
            <a:pPr algn="ctr">
              <a:lnSpc>
                <a:spcPct val="60000"/>
              </a:lnSpc>
              <a:defRPr/>
            </a:pPr>
            <a:r>
              <a:rPr lang="it-IT">
                <a:solidFill>
                  <a:prstClr val="black"/>
                </a:solidFill>
                <a:latin typeface="Calibri"/>
              </a:rPr>
              <a:t>o</a:t>
            </a:r>
          </a:p>
          <a:p>
            <a:pPr algn="ctr">
              <a:lnSpc>
                <a:spcPct val="90000"/>
              </a:lnSpc>
              <a:defRPr/>
            </a:pPr>
            <a:r>
              <a:rPr lang="it-IT">
                <a:solidFill>
                  <a:prstClr val="black"/>
                </a:solidFill>
                <a:latin typeface="Calibri"/>
              </a:rPr>
              <a:t>SOCIETA’</a:t>
            </a:r>
          </a:p>
        </p:txBody>
      </p:sp>
      <p:sp>
        <p:nvSpPr>
          <p:cNvPr id="100381" name="AutoShape 29"/>
          <p:cNvSpPr>
            <a:spLocks noChangeArrowheads="1"/>
          </p:cNvSpPr>
          <p:nvPr/>
        </p:nvSpPr>
        <p:spPr bwMode="auto">
          <a:xfrm>
            <a:off x="6149912" y="4114800"/>
            <a:ext cx="457200" cy="457200"/>
          </a:xfrm>
          <a:prstGeom prst="rightArrow">
            <a:avLst>
              <a:gd name="adj1" fmla="val 50000"/>
              <a:gd name="adj2" fmla="val 25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00382" name="Text Box 30"/>
          <p:cNvSpPr txBox="1">
            <a:spLocks noChangeArrowheads="1"/>
          </p:cNvSpPr>
          <p:nvPr/>
        </p:nvSpPr>
        <p:spPr bwMode="auto">
          <a:xfrm>
            <a:off x="4711221" y="3878263"/>
            <a:ext cx="1442284" cy="830997"/>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i="1" dirty="0">
                <a:solidFill>
                  <a:prstClr val="black"/>
                </a:solidFill>
                <a:latin typeface="Calibri"/>
              </a:rPr>
              <a:t>società di</a:t>
            </a:r>
          </a:p>
          <a:p>
            <a:pPr algn="ctr">
              <a:defRPr/>
            </a:pPr>
            <a:r>
              <a:rPr lang="it-IT" sz="2400" i="1" dirty="0">
                <a:solidFill>
                  <a:prstClr val="black"/>
                </a:solidFill>
                <a:latin typeface="Calibri"/>
              </a:rPr>
              <a:t>persone </a:t>
            </a:r>
          </a:p>
        </p:txBody>
      </p:sp>
      <p:sp>
        <p:nvSpPr>
          <p:cNvPr id="100383" name="AutoShape 31"/>
          <p:cNvSpPr>
            <a:spLocks noChangeArrowheads="1"/>
          </p:cNvSpPr>
          <p:nvPr/>
        </p:nvSpPr>
        <p:spPr bwMode="auto">
          <a:xfrm>
            <a:off x="6149912" y="5791200"/>
            <a:ext cx="457200" cy="457200"/>
          </a:xfrm>
          <a:prstGeom prst="rightArrow">
            <a:avLst>
              <a:gd name="adj1" fmla="val 50000"/>
              <a:gd name="adj2" fmla="val 25000"/>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00384" name="Text Box 32"/>
          <p:cNvSpPr txBox="1">
            <a:spLocks noChangeArrowheads="1"/>
          </p:cNvSpPr>
          <p:nvPr/>
        </p:nvSpPr>
        <p:spPr bwMode="auto">
          <a:xfrm>
            <a:off x="4711221" y="5554663"/>
            <a:ext cx="1442284" cy="830997"/>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i="1" dirty="0">
                <a:solidFill>
                  <a:prstClr val="black"/>
                </a:solidFill>
                <a:latin typeface="Calibri"/>
              </a:rPr>
              <a:t>società di</a:t>
            </a:r>
          </a:p>
          <a:p>
            <a:pPr algn="ctr">
              <a:defRPr/>
            </a:pPr>
            <a:r>
              <a:rPr lang="it-IT" sz="2400" i="1" dirty="0">
                <a:solidFill>
                  <a:prstClr val="black"/>
                </a:solidFill>
                <a:latin typeface="Calibri"/>
              </a:rPr>
              <a:t>capitali </a:t>
            </a:r>
          </a:p>
        </p:txBody>
      </p:sp>
      <p:sp>
        <p:nvSpPr>
          <p:cNvPr id="100385" name="Text Box 33"/>
          <p:cNvSpPr txBox="1">
            <a:spLocks noChangeArrowheads="1"/>
          </p:cNvSpPr>
          <p:nvPr/>
        </p:nvSpPr>
        <p:spPr bwMode="auto">
          <a:xfrm>
            <a:off x="6309422" y="3962400"/>
            <a:ext cx="1981200" cy="627864"/>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70000"/>
              </a:lnSpc>
              <a:defRPr/>
            </a:pPr>
            <a:r>
              <a:rPr lang="it-IT" sz="2400" i="1" dirty="0">
                <a:solidFill>
                  <a:prstClr val="black"/>
                </a:solidFill>
                <a:latin typeface="Calibri"/>
              </a:rPr>
              <a:t>persone</a:t>
            </a:r>
          </a:p>
          <a:p>
            <a:pPr algn="ctr">
              <a:lnSpc>
                <a:spcPct val="70000"/>
              </a:lnSpc>
              <a:defRPr/>
            </a:pPr>
            <a:r>
              <a:rPr lang="it-IT" sz="2400" i="1" dirty="0">
                <a:solidFill>
                  <a:prstClr val="black"/>
                </a:solidFill>
                <a:latin typeface="Calibri"/>
              </a:rPr>
              <a:t>fisiche</a:t>
            </a:r>
          </a:p>
        </p:txBody>
      </p:sp>
      <p:sp>
        <p:nvSpPr>
          <p:cNvPr id="100386" name="Text Box 34"/>
          <p:cNvSpPr txBox="1">
            <a:spLocks noChangeArrowheads="1"/>
          </p:cNvSpPr>
          <p:nvPr/>
        </p:nvSpPr>
        <p:spPr bwMode="auto">
          <a:xfrm>
            <a:off x="6309422" y="5638800"/>
            <a:ext cx="1981200" cy="627864"/>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70000"/>
              </a:lnSpc>
              <a:defRPr/>
            </a:pPr>
            <a:r>
              <a:rPr lang="it-IT" sz="2400" i="1" dirty="0">
                <a:solidFill>
                  <a:prstClr val="black"/>
                </a:solidFill>
                <a:latin typeface="Calibri"/>
              </a:rPr>
              <a:t>persona</a:t>
            </a:r>
          </a:p>
          <a:p>
            <a:pPr algn="ctr">
              <a:lnSpc>
                <a:spcPct val="70000"/>
              </a:lnSpc>
              <a:defRPr/>
            </a:pPr>
            <a:r>
              <a:rPr lang="it-IT" sz="2400" i="1" dirty="0">
                <a:solidFill>
                  <a:prstClr val="black"/>
                </a:solidFill>
                <a:latin typeface="Calibri"/>
              </a:rPr>
              <a:t>giuridica</a:t>
            </a:r>
          </a:p>
        </p:txBody>
      </p:sp>
      <p:graphicFrame>
        <p:nvGraphicFramePr>
          <p:cNvPr id="38937" name="Object 35"/>
          <p:cNvGraphicFramePr>
            <a:graphicFrameLocks/>
          </p:cNvGraphicFramePr>
          <p:nvPr>
            <p:extLst/>
          </p:nvPr>
        </p:nvGraphicFramePr>
        <p:xfrm>
          <a:off x="6755566" y="669946"/>
          <a:ext cx="1597025" cy="1541463"/>
        </p:xfrm>
        <a:graphic>
          <a:graphicData uri="http://schemas.openxmlformats.org/presentationml/2006/ole">
            <mc:AlternateContent xmlns:mc="http://schemas.openxmlformats.org/markup-compatibility/2006">
              <mc:Choice xmlns:v="urn:schemas-microsoft-com:vml" Requires="v">
                <p:oleObj spid="_x0000_s13373" name="ClipArt" r:id="rId9" imgW="3644900" imgH="3657600" progId="MS_ClipArt_Gallery.2">
                  <p:embed/>
                </p:oleObj>
              </mc:Choice>
              <mc:Fallback>
                <p:oleObj name="ClipArt" r:id="rId9" imgW="3644900" imgH="3657600"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5566" y="669946"/>
                        <a:ext cx="1597025" cy="154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olo 1"/>
          <p:cNvSpPr>
            <a:spLocks noGrp="1"/>
          </p:cNvSpPr>
          <p:nvPr>
            <p:ph type="title"/>
          </p:nvPr>
        </p:nvSpPr>
        <p:spPr/>
        <p:txBody>
          <a:bodyPr/>
          <a:lstStyle/>
          <a:p>
            <a:r>
              <a:rPr lang="it-IT" dirty="0" smtClean="0"/>
              <a:t>Pertanto, il soggetto giuridico</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548843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0363"/>
                                        </p:tgtEl>
                                        <p:attrNameLst>
                                          <p:attrName>style.visibility</p:attrName>
                                        </p:attrNameLst>
                                      </p:cBhvr>
                                      <p:to>
                                        <p:strVal val="visible"/>
                                      </p:to>
                                    </p:set>
                                    <p:anim calcmode="lin" valueType="num">
                                      <p:cBhvr>
                                        <p:cTn id="7" dur="500" fill="hold"/>
                                        <p:tgtEl>
                                          <p:spTgt spid="100363"/>
                                        </p:tgtEl>
                                        <p:attrNameLst>
                                          <p:attrName>ppt_x</p:attrName>
                                        </p:attrNameLst>
                                      </p:cBhvr>
                                      <p:tavLst>
                                        <p:tav tm="0">
                                          <p:val>
                                            <p:strVal val="#ppt_x-#ppt_w/2"/>
                                          </p:val>
                                        </p:tav>
                                        <p:tav tm="100000">
                                          <p:val>
                                            <p:strVal val="#ppt_x"/>
                                          </p:val>
                                        </p:tav>
                                      </p:tavLst>
                                    </p:anim>
                                    <p:anim calcmode="lin" valueType="num">
                                      <p:cBhvr>
                                        <p:cTn id="8" dur="500" fill="hold"/>
                                        <p:tgtEl>
                                          <p:spTgt spid="100363"/>
                                        </p:tgtEl>
                                        <p:attrNameLst>
                                          <p:attrName>ppt_y</p:attrName>
                                        </p:attrNameLst>
                                      </p:cBhvr>
                                      <p:tavLst>
                                        <p:tav tm="0">
                                          <p:val>
                                            <p:strVal val="#ppt_y"/>
                                          </p:val>
                                        </p:tav>
                                        <p:tav tm="100000">
                                          <p:val>
                                            <p:strVal val="#ppt_y"/>
                                          </p:val>
                                        </p:tav>
                                      </p:tavLst>
                                    </p:anim>
                                    <p:anim calcmode="lin" valueType="num">
                                      <p:cBhvr>
                                        <p:cTn id="9" dur="500" fill="hold"/>
                                        <p:tgtEl>
                                          <p:spTgt spid="100363"/>
                                        </p:tgtEl>
                                        <p:attrNameLst>
                                          <p:attrName>ppt_w</p:attrName>
                                        </p:attrNameLst>
                                      </p:cBhvr>
                                      <p:tavLst>
                                        <p:tav tm="0">
                                          <p:val>
                                            <p:fltVal val="0"/>
                                          </p:val>
                                        </p:tav>
                                        <p:tav tm="100000">
                                          <p:val>
                                            <p:strVal val="#ppt_w"/>
                                          </p:val>
                                        </p:tav>
                                      </p:tavLst>
                                    </p:anim>
                                    <p:anim calcmode="lin" valueType="num">
                                      <p:cBhvr>
                                        <p:cTn id="10" dur="500" fill="hold"/>
                                        <p:tgtEl>
                                          <p:spTgt spid="100363"/>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100367"/>
                                        </p:tgtEl>
                                        <p:attrNameLst>
                                          <p:attrName>style.visibility</p:attrName>
                                        </p:attrNameLst>
                                      </p:cBhvr>
                                      <p:to>
                                        <p:strVal val="visible"/>
                                      </p:to>
                                    </p:set>
                                    <p:anim calcmode="lin" valueType="num">
                                      <p:cBhvr additive="base">
                                        <p:cTn id="14" dur="500" fill="hold"/>
                                        <p:tgtEl>
                                          <p:spTgt spid="100367"/>
                                        </p:tgtEl>
                                        <p:attrNameLst>
                                          <p:attrName>ppt_x</p:attrName>
                                        </p:attrNameLst>
                                      </p:cBhvr>
                                      <p:tavLst>
                                        <p:tav tm="0">
                                          <p:val>
                                            <p:strVal val="1+#ppt_w/2"/>
                                          </p:val>
                                        </p:tav>
                                        <p:tav tm="100000">
                                          <p:val>
                                            <p:strVal val="#ppt_x"/>
                                          </p:val>
                                        </p:tav>
                                      </p:tavLst>
                                    </p:anim>
                                    <p:anim calcmode="lin" valueType="num">
                                      <p:cBhvr additive="base">
                                        <p:cTn id="15" dur="500" fill="hold"/>
                                        <p:tgtEl>
                                          <p:spTgt spid="10036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17" presetClass="entr" presetSubtype="8" fill="hold" grpId="0" nodeType="afterEffect">
                                  <p:stCondLst>
                                    <p:cond delay="1000"/>
                                  </p:stCondLst>
                                  <p:childTnLst>
                                    <p:set>
                                      <p:cBhvr>
                                        <p:cTn id="18" dur="1" fill="hold">
                                          <p:stCondLst>
                                            <p:cond delay="0"/>
                                          </p:stCondLst>
                                        </p:cTn>
                                        <p:tgtEl>
                                          <p:spTgt spid="100369"/>
                                        </p:tgtEl>
                                        <p:attrNameLst>
                                          <p:attrName>style.visibility</p:attrName>
                                        </p:attrNameLst>
                                      </p:cBhvr>
                                      <p:to>
                                        <p:strVal val="visible"/>
                                      </p:to>
                                    </p:set>
                                    <p:anim calcmode="lin" valueType="num">
                                      <p:cBhvr>
                                        <p:cTn id="19" dur="500" fill="hold"/>
                                        <p:tgtEl>
                                          <p:spTgt spid="100369"/>
                                        </p:tgtEl>
                                        <p:attrNameLst>
                                          <p:attrName>ppt_x</p:attrName>
                                        </p:attrNameLst>
                                      </p:cBhvr>
                                      <p:tavLst>
                                        <p:tav tm="0">
                                          <p:val>
                                            <p:strVal val="#ppt_x-#ppt_w/2"/>
                                          </p:val>
                                        </p:tav>
                                        <p:tav tm="100000">
                                          <p:val>
                                            <p:strVal val="#ppt_x"/>
                                          </p:val>
                                        </p:tav>
                                      </p:tavLst>
                                    </p:anim>
                                    <p:anim calcmode="lin" valueType="num">
                                      <p:cBhvr>
                                        <p:cTn id="20" dur="500" fill="hold"/>
                                        <p:tgtEl>
                                          <p:spTgt spid="100369"/>
                                        </p:tgtEl>
                                        <p:attrNameLst>
                                          <p:attrName>ppt_y</p:attrName>
                                        </p:attrNameLst>
                                      </p:cBhvr>
                                      <p:tavLst>
                                        <p:tav tm="0">
                                          <p:val>
                                            <p:strVal val="#ppt_y"/>
                                          </p:val>
                                        </p:tav>
                                        <p:tav tm="100000">
                                          <p:val>
                                            <p:strVal val="#ppt_y"/>
                                          </p:val>
                                        </p:tav>
                                      </p:tavLst>
                                    </p:anim>
                                    <p:anim calcmode="lin" valueType="num">
                                      <p:cBhvr>
                                        <p:cTn id="21" dur="500" fill="hold"/>
                                        <p:tgtEl>
                                          <p:spTgt spid="100369"/>
                                        </p:tgtEl>
                                        <p:attrNameLst>
                                          <p:attrName>ppt_w</p:attrName>
                                        </p:attrNameLst>
                                      </p:cBhvr>
                                      <p:tavLst>
                                        <p:tav tm="0">
                                          <p:val>
                                            <p:fltVal val="0"/>
                                          </p:val>
                                        </p:tav>
                                        <p:tav tm="100000">
                                          <p:val>
                                            <p:strVal val="#ppt_w"/>
                                          </p:val>
                                        </p:tav>
                                      </p:tavLst>
                                    </p:anim>
                                    <p:anim calcmode="lin" valueType="num">
                                      <p:cBhvr>
                                        <p:cTn id="22" dur="500" fill="hold"/>
                                        <p:tgtEl>
                                          <p:spTgt spid="10036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500"/>
                            </p:stCondLst>
                            <p:childTnLst>
                              <p:par>
                                <p:cTn id="24" presetID="2" presetClass="entr" presetSubtype="2" fill="hold" grpId="0" nodeType="afterEffect">
                                  <p:stCondLst>
                                    <p:cond delay="0"/>
                                  </p:stCondLst>
                                  <p:childTnLst>
                                    <p:set>
                                      <p:cBhvr>
                                        <p:cTn id="25" dur="1" fill="hold">
                                          <p:stCondLst>
                                            <p:cond delay="0"/>
                                          </p:stCondLst>
                                        </p:cTn>
                                        <p:tgtEl>
                                          <p:spTgt spid="100375"/>
                                        </p:tgtEl>
                                        <p:attrNameLst>
                                          <p:attrName>style.visibility</p:attrName>
                                        </p:attrNameLst>
                                      </p:cBhvr>
                                      <p:to>
                                        <p:strVal val="visible"/>
                                      </p:to>
                                    </p:set>
                                    <p:anim calcmode="lin" valueType="num">
                                      <p:cBhvr additive="base">
                                        <p:cTn id="26" dur="500" fill="hold"/>
                                        <p:tgtEl>
                                          <p:spTgt spid="100375"/>
                                        </p:tgtEl>
                                        <p:attrNameLst>
                                          <p:attrName>ppt_x</p:attrName>
                                        </p:attrNameLst>
                                      </p:cBhvr>
                                      <p:tavLst>
                                        <p:tav tm="0">
                                          <p:val>
                                            <p:strVal val="1+#ppt_w/2"/>
                                          </p:val>
                                        </p:tav>
                                        <p:tav tm="100000">
                                          <p:val>
                                            <p:strVal val="#ppt_x"/>
                                          </p:val>
                                        </p:tav>
                                      </p:tavLst>
                                    </p:anim>
                                    <p:anim calcmode="lin" valueType="num">
                                      <p:cBhvr additive="base">
                                        <p:cTn id="27" dur="500" fill="hold"/>
                                        <p:tgtEl>
                                          <p:spTgt spid="10037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100364"/>
                                        </p:tgtEl>
                                        <p:attrNameLst>
                                          <p:attrName>style.visibility</p:attrName>
                                        </p:attrNameLst>
                                      </p:cBhvr>
                                      <p:to>
                                        <p:strVal val="visible"/>
                                      </p:to>
                                    </p:set>
                                    <p:anim calcmode="lin" valueType="num">
                                      <p:cBhvr>
                                        <p:cTn id="32" dur="500" fill="hold"/>
                                        <p:tgtEl>
                                          <p:spTgt spid="100364"/>
                                        </p:tgtEl>
                                        <p:attrNameLst>
                                          <p:attrName>ppt_x</p:attrName>
                                        </p:attrNameLst>
                                      </p:cBhvr>
                                      <p:tavLst>
                                        <p:tav tm="0">
                                          <p:val>
                                            <p:strVal val="#ppt_x-#ppt_w/2"/>
                                          </p:val>
                                        </p:tav>
                                        <p:tav tm="100000">
                                          <p:val>
                                            <p:strVal val="#ppt_x"/>
                                          </p:val>
                                        </p:tav>
                                      </p:tavLst>
                                    </p:anim>
                                    <p:anim calcmode="lin" valueType="num">
                                      <p:cBhvr>
                                        <p:cTn id="33" dur="500" fill="hold"/>
                                        <p:tgtEl>
                                          <p:spTgt spid="100364"/>
                                        </p:tgtEl>
                                        <p:attrNameLst>
                                          <p:attrName>ppt_y</p:attrName>
                                        </p:attrNameLst>
                                      </p:cBhvr>
                                      <p:tavLst>
                                        <p:tav tm="0">
                                          <p:val>
                                            <p:strVal val="#ppt_y"/>
                                          </p:val>
                                        </p:tav>
                                        <p:tav tm="100000">
                                          <p:val>
                                            <p:strVal val="#ppt_y"/>
                                          </p:val>
                                        </p:tav>
                                      </p:tavLst>
                                    </p:anim>
                                    <p:anim calcmode="lin" valueType="num">
                                      <p:cBhvr>
                                        <p:cTn id="34" dur="500" fill="hold"/>
                                        <p:tgtEl>
                                          <p:spTgt spid="100364"/>
                                        </p:tgtEl>
                                        <p:attrNameLst>
                                          <p:attrName>ppt_w</p:attrName>
                                        </p:attrNameLst>
                                      </p:cBhvr>
                                      <p:tavLst>
                                        <p:tav tm="0">
                                          <p:val>
                                            <p:fltVal val="0"/>
                                          </p:val>
                                        </p:tav>
                                        <p:tav tm="100000">
                                          <p:val>
                                            <p:strVal val="#ppt_w"/>
                                          </p:val>
                                        </p:tav>
                                      </p:tavLst>
                                    </p:anim>
                                    <p:anim calcmode="lin" valueType="num">
                                      <p:cBhvr>
                                        <p:cTn id="35" dur="500" fill="hold"/>
                                        <p:tgtEl>
                                          <p:spTgt spid="100364"/>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00378"/>
                                        </p:tgtEl>
                                        <p:attrNameLst>
                                          <p:attrName>style.visibility</p:attrName>
                                        </p:attrNameLst>
                                      </p:cBhvr>
                                      <p:to>
                                        <p:strVal val="visible"/>
                                      </p:to>
                                    </p:set>
                                    <p:anim calcmode="lin" valueType="num">
                                      <p:cBhvr additive="base">
                                        <p:cTn id="39" dur="500" fill="hold"/>
                                        <p:tgtEl>
                                          <p:spTgt spid="100378"/>
                                        </p:tgtEl>
                                        <p:attrNameLst>
                                          <p:attrName>ppt_x</p:attrName>
                                        </p:attrNameLst>
                                      </p:cBhvr>
                                      <p:tavLst>
                                        <p:tav tm="0">
                                          <p:val>
                                            <p:strVal val="1+#ppt_w/2"/>
                                          </p:val>
                                        </p:tav>
                                        <p:tav tm="100000">
                                          <p:val>
                                            <p:strVal val="#ppt_x"/>
                                          </p:val>
                                        </p:tav>
                                      </p:tavLst>
                                    </p:anim>
                                    <p:anim calcmode="lin" valueType="num">
                                      <p:cBhvr additive="base">
                                        <p:cTn id="40" dur="500" fill="hold"/>
                                        <p:tgtEl>
                                          <p:spTgt spid="100378"/>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nodeType="clickEffect">
                                  <p:stCondLst>
                                    <p:cond delay="0"/>
                                  </p:stCondLst>
                                  <p:childTnLst>
                                    <p:set>
                                      <p:cBhvr>
                                        <p:cTn id="44" dur="1" fill="hold">
                                          <p:stCondLst>
                                            <p:cond delay="0"/>
                                          </p:stCondLst>
                                        </p:cTn>
                                        <p:tgtEl>
                                          <p:spTgt spid="100377"/>
                                        </p:tgtEl>
                                        <p:attrNameLst>
                                          <p:attrName>style.visibility</p:attrName>
                                        </p:attrNameLst>
                                      </p:cBhvr>
                                      <p:to>
                                        <p:strVal val="visible"/>
                                      </p:to>
                                    </p:set>
                                    <p:anim calcmode="lin" valueType="num">
                                      <p:cBhvr>
                                        <p:cTn id="45" dur="500" fill="hold"/>
                                        <p:tgtEl>
                                          <p:spTgt spid="100377"/>
                                        </p:tgtEl>
                                        <p:attrNameLst>
                                          <p:attrName>ppt_x</p:attrName>
                                        </p:attrNameLst>
                                      </p:cBhvr>
                                      <p:tavLst>
                                        <p:tav tm="0">
                                          <p:val>
                                            <p:strVal val="#ppt_x-#ppt_w/2"/>
                                          </p:val>
                                        </p:tav>
                                        <p:tav tm="100000">
                                          <p:val>
                                            <p:strVal val="#ppt_x"/>
                                          </p:val>
                                        </p:tav>
                                      </p:tavLst>
                                    </p:anim>
                                    <p:anim calcmode="lin" valueType="num">
                                      <p:cBhvr>
                                        <p:cTn id="46" dur="500" fill="hold"/>
                                        <p:tgtEl>
                                          <p:spTgt spid="100377"/>
                                        </p:tgtEl>
                                        <p:attrNameLst>
                                          <p:attrName>ppt_y</p:attrName>
                                        </p:attrNameLst>
                                      </p:cBhvr>
                                      <p:tavLst>
                                        <p:tav tm="0">
                                          <p:val>
                                            <p:strVal val="#ppt_y"/>
                                          </p:val>
                                        </p:tav>
                                        <p:tav tm="100000">
                                          <p:val>
                                            <p:strVal val="#ppt_y"/>
                                          </p:val>
                                        </p:tav>
                                      </p:tavLst>
                                    </p:anim>
                                    <p:anim calcmode="lin" valueType="num">
                                      <p:cBhvr>
                                        <p:cTn id="47" dur="500" fill="hold"/>
                                        <p:tgtEl>
                                          <p:spTgt spid="100377"/>
                                        </p:tgtEl>
                                        <p:attrNameLst>
                                          <p:attrName>ppt_w</p:attrName>
                                        </p:attrNameLst>
                                      </p:cBhvr>
                                      <p:tavLst>
                                        <p:tav tm="0">
                                          <p:val>
                                            <p:fltVal val="0"/>
                                          </p:val>
                                        </p:tav>
                                        <p:tav tm="100000">
                                          <p:val>
                                            <p:strVal val="#ppt_w"/>
                                          </p:val>
                                        </p:tav>
                                      </p:tavLst>
                                    </p:anim>
                                    <p:anim calcmode="lin" valueType="num">
                                      <p:cBhvr>
                                        <p:cTn id="48" dur="500" fill="hold"/>
                                        <p:tgtEl>
                                          <p:spTgt spid="100377"/>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00382"/>
                                        </p:tgtEl>
                                        <p:attrNameLst>
                                          <p:attrName>style.visibility</p:attrName>
                                        </p:attrNameLst>
                                      </p:cBhvr>
                                      <p:to>
                                        <p:strVal val="visible"/>
                                      </p:to>
                                    </p:set>
                                    <p:anim calcmode="lin" valueType="num">
                                      <p:cBhvr additive="base">
                                        <p:cTn id="52" dur="500" fill="hold"/>
                                        <p:tgtEl>
                                          <p:spTgt spid="100382"/>
                                        </p:tgtEl>
                                        <p:attrNameLst>
                                          <p:attrName>ppt_x</p:attrName>
                                        </p:attrNameLst>
                                      </p:cBhvr>
                                      <p:tavLst>
                                        <p:tav tm="0">
                                          <p:val>
                                            <p:strVal val="1+#ppt_w/2"/>
                                          </p:val>
                                        </p:tav>
                                        <p:tav tm="100000">
                                          <p:val>
                                            <p:strVal val="#ppt_x"/>
                                          </p:val>
                                        </p:tav>
                                      </p:tavLst>
                                    </p:anim>
                                    <p:anim calcmode="lin" valueType="num">
                                      <p:cBhvr additive="base">
                                        <p:cTn id="53" dur="500" fill="hold"/>
                                        <p:tgtEl>
                                          <p:spTgt spid="100382"/>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000"/>
                            </p:stCondLst>
                            <p:childTnLst>
                              <p:par>
                                <p:cTn id="55" presetID="2" presetClass="entr" presetSubtype="2" fill="hold" grpId="0" nodeType="afterEffect">
                                  <p:stCondLst>
                                    <p:cond delay="0"/>
                                  </p:stCondLst>
                                  <p:childTnLst>
                                    <p:set>
                                      <p:cBhvr>
                                        <p:cTn id="56" dur="1" fill="hold">
                                          <p:stCondLst>
                                            <p:cond delay="0"/>
                                          </p:stCondLst>
                                        </p:cTn>
                                        <p:tgtEl>
                                          <p:spTgt spid="100384"/>
                                        </p:tgtEl>
                                        <p:attrNameLst>
                                          <p:attrName>style.visibility</p:attrName>
                                        </p:attrNameLst>
                                      </p:cBhvr>
                                      <p:to>
                                        <p:strVal val="visible"/>
                                      </p:to>
                                    </p:set>
                                    <p:anim calcmode="lin" valueType="num">
                                      <p:cBhvr additive="base">
                                        <p:cTn id="57" dur="500" fill="hold"/>
                                        <p:tgtEl>
                                          <p:spTgt spid="100384"/>
                                        </p:tgtEl>
                                        <p:attrNameLst>
                                          <p:attrName>ppt_x</p:attrName>
                                        </p:attrNameLst>
                                      </p:cBhvr>
                                      <p:tavLst>
                                        <p:tav tm="0">
                                          <p:val>
                                            <p:strVal val="1+#ppt_w/2"/>
                                          </p:val>
                                        </p:tav>
                                        <p:tav tm="100000">
                                          <p:val>
                                            <p:strVal val="#ppt_x"/>
                                          </p:val>
                                        </p:tav>
                                      </p:tavLst>
                                    </p:anim>
                                    <p:anim calcmode="lin" valueType="num">
                                      <p:cBhvr additive="base">
                                        <p:cTn id="58" dur="500" fill="hold"/>
                                        <p:tgtEl>
                                          <p:spTgt spid="100384"/>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100381"/>
                                        </p:tgtEl>
                                        <p:attrNameLst>
                                          <p:attrName>style.visibility</p:attrName>
                                        </p:attrNameLst>
                                      </p:cBhvr>
                                      <p:to>
                                        <p:strVal val="visible"/>
                                      </p:to>
                                    </p:set>
                                    <p:anim calcmode="lin" valueType="num">
                                      <p:cBhvr>
                                        <p:cTn id="63" dur="500" fill="hold"/>
                                        <p:tgtEl>
                                          <p:spTgt spid="100381"/>
                                        </p:tgtEl>
                                        <p:attrNameLst>
                                          <p:attrName>ppt_x</p:attrName>
                                        </p:attrNameLst>
                                      </p:cBhvr>
                                      <p:tavLst>
                                        <p:tav tm="0">
                                          <p:val>
                                            <p:strVal val="#ppt_x-#ppt_w/2"/>
                                          </p:val>
                                        </p:tav>
                                        <p:tav tm="100000">
                                          <p:val>
                                            <p:strVal val="#ppt_x"/>
                                          </p:val>
                                        </p:tav>
                                      </p:tavLst>
                                    </p:anim>
                                    <p:anim calcmode="lin" valueType="num">
                                      <p:cBhvr>
                                        <p:cTn id="64" dur="500" fill="hold"/>
                                        <p:tgtEl>
                                          <p:spTgt spid="100381"/>
                                        </p:tgtEl>
                                        <p:attrNameLst>
                                          <p:attrName>ppt_y</p:attrName>
                                        </p:attrNameLst>
                                      </p:cBhvr>
                                      <p:tavLst>
                                        <p:tav tm="0">
                                          <p:val>
                                            <p:strVal val="#ppt_y"/>
                                          </p:val>
                                        </p:tav>
                                        <p:tav tm="100000">
                                          <p:val>
                                            <p:strVal val="#ppt_y"/>
                                          </p:val>
                                        </p:tav>
                                      </p:tavLst>
                                    </p:anim>
                                    <p:anim calcmode="lin" valueType="num">
                                      <p:cBhvr>
                                        <p:cTn id="65" dur="500" fill="hold"/>
                                        <p:tgtEl>
                                          <p:spTgt spid="100381"/>
                                        </p:tgtEl>
                                        <p:attrNameLst>
                                          <p:attrName>ppt_w</p:attrName>
                                        </p:attrNameLst>
                                      </p:cBhvr>
                                      <p:tavLst>
                                        <p:tav tm="0">
                                          <p:val>
                                            <p:fltVal val="0"/>
                                          </p:val>
                                        </p:tav>
                                        <p:tav tm="100000">
                                          <p:val>
                                            <p:strVal val="#ppt_w"/>
                                          </p:val>
                                        </p:tav>
                                      </p:tavLst>
                                    </p:anim>
                                    <p:anim calcmode="lin" valueType="num">
                                      <p:cBhvr>
                                        <p:cTn id="66" dur="500" fill="hold"/>
                                        <p:tgtEl>
                                          <p:spTgt spid="100381"/>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500"/>
                            </p:stCondLst>
                            <p:childTnLst>
                              <p:par>
                                <p:cTn id="68" presetID="2" presetClass="entr" presetSubtype="2" fill="hold" grpId="0" nodeType="afterEffect">
                                  <p:stCondLst>
                                    <p:cond delay="0"/>
                                  </p:stCondLst>
                                  <p:childTnLst>
                                    <p:set>
                                      <p:cBhvr>
                                        <p:cTn id="69" dur="1" fill="hold">
                                          <p:stCondLst>
                                            <p:cond delay="0"/>
                                          </p:stCondLst>
                                        </p:cTn>
                                        <p:tgtEl>
                                          <p:spTgt spid="100385"/>
                                        </p:tgtEl>
                                        <p:attrNameLst>
                                          <p:attrName>style.visibility</p:attrName>
                                        </p:attrNameLst>
                                      </p:cBhvr>
                                      <p:to>
                                        <p:strVal val="visible"/>
                                      </p:to>
                                    </p:set>
                                    <p:anim calcmode="lin" valueType="num">
                                      <p:cBhvr additive="base">
                                        <p:cTn id="70" dur="500" fill="hold"/>
                                        <p:tgtEl>
                                          <p:spTgt spid="100385"/>
                                        </p:tgtEl>
                                        <p:attrNameLst>
                                          <p:attrName>ppt_x</p:attrName>
                                        </p:attrNameLst>
                                      </p:cBhvr>
                                      <p:tavLst>
                                        <p:tav tm="0">
                                          <p:val>
                                            <p:strVal val="1+#ppt_w/2"/>
                                          </p:val>
                                        </p:tav>
                                        <p:tav tm="100000">
                                          <p:val>
                                            <p:strVal val="#ppt_x"/>
                                          </p:val>
                                        </p:tav>
                                      </p:tavLst>
                                    </p:anim>
                                    <p:anim calcmode="lin" valueType="num">
                                      <p:cBhvr additive="base">
                                        <p:cTn id="71" dur="500" fill="hold"/>
                                        <p:tgtEl>
                                          <p:spTgt spid="100385"/>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7" presetClass="entr" presetSubtype="2" fill="hold" grpId="0" nodeType="clickEffect">
                                  <p:stCondLst>
                                    <p:cond delay="0"/>
                                  </p:stCondLst>
                                  <p:childTnLst>
                                    <p:set>
                                      <p:cBhvr>
                                        <p:cTn id="75" dur="1" fill="hold">
                                          <p:stCondLst>
                                            <p:cond delay="0"/>
                                          </p:stCondLst>
                                        </p:cTn>
                                        <p:tgtEl>
                                          <p:spTgt spid="100383"/>
                                        </p:tgtEl>
                                        <p:attrNameLst>
                                          <p:attrName>style.visibility</p:attrName>
                                        </p:attrNameLst>
                                      </p:cBhvr>
                                      <p:to>
                                        <p:strVal val="visible"/>
                                      </p:to>
                                    </p:set>
                                    <p:anim calcmode="lin" valueType="num">
                                      <p:cBhvr>
                                        <p:cTn id="76" dur="500" fill="hold"/>
                                        <p:tgtEl>
                                          <p:spTgt spid="100383"/>
                                        </p:tgtEl>
                                        <p:attrNameLst>
                                          <p:attrName>ppt_x</p:attrName>
                                        </p:attrNameLst>
                                      </p:cBhvr>
                                      <p:tavLst>
                                        <p:tav tm="0">
                                          <p:val>
                                            <p:strVal val="#ppt_x+#ppt_w/2"/>
                                          </p:val>
                                        </p:tav>
                                        <p:tav tm="100000">
                                          <p:val>
                                            <p:strVal val="#ppt_x"/>
                                          </p:val>
                                        </p:tav>
                                      </p:tavLst>
                                    </p:anim>
                                    <p:anim calcmode="lin" valueType="num">
                                      <p:cBhvr>
                                        <p:cTn id="77" dur="500" fill="hold"/>
                                        <p:tgtEl>
                                          <p:spTgt spid="100383"/>
                                        </p:tgtEl>
                                        <p:attrNameLst>
                                          <p:attrName>ppt_y</p:attrName>
                                        </p:attrNameLst>
                                      </p:cBhvr>
                                      <p:tavLst>
                                        <p:tav tm="0">
                                          <p:val>
                                            <p:strVal val="#ppt_y"/>
                                          </p:val>
                                        </p:tav>
                                        <p:tav tm="100000">
                                          <p:val>
                                            <p:strVal val="#ppt_y"/>
                                          </p:val>
                                        </p:tav>
                                      </p:tavLst>
                                    </p:anim>
                                    <p:anim calcmode="lin" valueType="num">
                                      <p:cBhvr>
                                        <p:cTn id="78" dur="500" fill="hold"/>
                                        <p:tgtEl>
                                          <p:spTgt spid="100383"/>
                                        </p:tgtEl>
                                        <p:attrNameLst>
                                          <p:attrName>ppt_w</p:attrName>
                                        </p:attrNameLst>
                                      </p:cBhvr>
                                      <p:tavLst>
                                        <p:tav tm="0">
                                          <p:val>
                                            <p:fltVal val="0"/>
                                          </p:val>
                                        </p:tav>
                                        <p:tav tm="100000">
                                          <p:val>
                                            <p:strVal val="#ppt_w"/>
                                          </p:val>
                                        </p:tav>
                                      </p:tavLst>
                                    </p:anim>
                                    <p:anim calcmode="lin" valueType="num">
                                      <p:cBhvr>
                                        <p:cTn id="79" dur="500" fill="hold"/>
                                        <p:tgtEl>
                                          <p:spTgt spid="100383"/>
                                        </p:tgtEl>
                                        <p:attrNameLst>
                                          <p:attrName>ppt_h</p:attrName>
                                        </p:attrNameLst>
                                      </p:cBhvr>
                                      <p:tavLst>
                                        <p:tav tm="0">
                                          <p:val>
                                            <p:strVal val="#ppt_h"/>
                                          </p:val>
                                        </p:tav>
                                        <p:tav tm="100000">
                                          <p:val>
                                            <p:strVal val="#ppt_h"/>
                                          </p:val>
                                        </p:tav>
                                      </p:tavLst>
                                    </p:anim>
                                  </p:childTnLst>
                                </p:cTn>
                              </p:par>
                            </p:childTnLst>
                          </p:cTn>
                        </p:par>
                        <p:par>
                          <p:cTn id="80" fill="hold" nodeType="afterGroup">
                            <p:stCondLst>
                              <p:cond delay="500"/>
                            </p:stCondLst>
                            <p:childTnLst>
                              <p:par>
                                <p:cTn id="81" presetID="2" presetClass="entr" presetSubtype="2" fill="hold" grpId="0" nodeType="afterEffect">
                                  <p:stCondLst>
                                    <p:cond delay="0"/>
                                  </p:stCondLst>
                                  <p:childTnLst>
                                    <p:set>
                                      <p:cBhvr>
                                        <p:cTn id="82" dur="1" fill="hold">
                                          <p:stCondLst>
                                            <p:cond delay="0"/>
                                          </p:stCondLst>
                                        </p:cTn>
                                        <p:tgtEl>
                                          <p:spTgt spid="100386"/>
                                        </p:tgtEl>
                                        <p:attrNameLst>
                                          <p:attrName>style.visibility</p:attrName>
                                        </p:attrNameLst>
                                      </p:cBhvr>
                                      <p:to>
                                        <p:strVal val="visible"/>
                                      </p:to>
                                    </p:set>
                                    <p:anim calcmode="lin" valueType="num">
                                      <p:cBhvr additive="base">
                                        <p:cTn id="83" dur="500" fill="hold"/>
                                        <p:tgtEl>
                                          <p:spTgt spid="100386"/>
                                        </p:tgtEl>
                                        <p:attrNameLst>
                                          <p:attrName>ppt_x</p:attrName>
                                        </p:attrNameLst>
                                      </p:cBhvr>
                                      <p:tavLst>
                                        <p:tav tm="0">
                                          <p:val>
                                            <p:strVal val="1+#ppt_w/2"/>
                                          </p:val>
                                        </p:tav>
                                        <p:tav tm="100000">
                                          <p:val>
                                            <p:strVal val="#ppt_x"/>
                                          </p:val>
                                        </p:tav>
                                      </p:tavLst>
                                    </p:anim>
                                    <p:anim calcmode="lin" valueType="num">
                                      <p:cBhvr additive="base">
                                        <p:cTn id="84" dur="500" fill="hold"/>
                                        <p:tgtEl>
                                          <p:spTgt spid="100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3" grpId="0" animBg="1"/>
      <p:bldP spid="100364" grpId="0" animBg="1"/>
      <p:bldP spid="100367" grpId="0" animBg="1" autoUpdateAnimBg="0"/>
      <p:bldP spid="100369" grpId="0" animBg="1"/>
      <p:bldP spid="100375" grpId="0"/>
      <p:bldP spid="100378" grpId="0" animBg="1" autoUpdateAnimBg="0"/>
      <p:bldP spid="100381" grpId="0" animBg="1"/>
      <p:bldP spid="100382" grpId="0"/>
      <p:bldP spid="100383" grpId="0" animBg="1"/>
      <p:bldP spid="100384" grpId="0"/>
      <p:bldP spid="100385" grpId="0"/>
      <p:bldP spid="1003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soggetto economico in senso ampio</a:t>
            </a:r>
            <a:endParaRPr lang="it-IT" dirty="0"/>
          </a:p>
        </p:txBody>
      </p:sp>
      <p:sp>
        <p:nvSpPr>
          <p:cNvPr id="17" name="Segnaposto numero diapositiva 3"/>
          <p:cNvSpPr>
            <a:spLocks noGrp="1"/>
          </p:cNvSpPr>
          <p:nvPr>
            <p:ph type="sldNum" sz="quarter" idx="12"/>
          </p:nvPr>
        </p:nvSpPr>
        <p:spPr/>
        <p:txBody>
          <a:bodyPr/>
          <a:lstStyle/>
          <a:p>
            <a:pPr>
              <a:defRPr/>
            </a:pPr>
            <a:fld id="{56975F4B-B937-8649-8738-B8F0A2F8DE35}" type="slidenum">
              <a:rPr lang="it-IT">
                <a:latin typeface="Calibri"/>
              </a:rPr>
              <a:pPr>
                <a:defRPr/>
              </a:pPr>
              <a:t>9</a:t>
            </a:fld>
            <a:endParaRPr lang="it-IT">
              <a:latin typeface="Calibri"/>
            </a:endParaRPr>
          </a:p>
        </p:txBody>
      </p:sp>
      <p:sp>
        <p:nvSpPr>
          <p:cNvPr id="107525" name="AutoShape 5"/>
          <p:cNvSpPr>
            <a:spLocks noChangeArrowheads="1"/>
          </p:cNvSpPr>
          <p:nvPr/>
        </p:nvSpPr>
        <p:spPr bwMode="auto">
          <a:xfrm>
            <a:off x="2212975" y="2865438"/>
            <a:ext cx="990600" cy="457200"/>
          </a:xfrm>
          <a:prstGeom prst="rightArrow">
            <a:avLst>
              <a:gd name="adj1" fmla="val 50000"/>
              <a:gd name="adj2" fmla="val 54167"/>
            </a:avLst>
          </a:prstGeom>
          <a:solidFill>
            <a:srgbClr val="FFFF00"/>
          </a:solidFill>
          <a:ln w="9525">
            <a:solidFill>
              <a:srgbClr val="000066"/>
            </a:solidFill>
            <a:miter lim="800000"/>
            <a:headEnd/>
            <a:tailEnd/>
          </a:ln>
          <a:effectLst/>
          <a:extLst/>
        </p:spPr>
        <p:txBody>
          <a:bodyPr wrap="none" anchor="ctr"/>
          <a:lstStyle/>
          <a:p>
            <a:pPr>
              <a:defRPr/>
            </a:pPr>
            <a:endParaRPr lang="it-IT">
              <a:solidFill>
                <a:prstClr val="black"/>
              </a:solidFill>
              <a:latin typeface="Calibri"/>
            </a:endParaRPr>
          </a:p>
        </p:txBody>
      </p:sp>
      <p:sp>
        <p:nvSpPr>
          <p:cNvPr id="107526" name="Text Box 6"/>
          <p:cNvSpPr txBox="1">
            <a:spLocks noChangeArrowheads="1"/>
          </p:cNvSpPr>
          <p:nvPr/>
        </p:nvSpPr>
        <p:spPr bwMode="auto">
          <a:xfrm>
            <a:off x="3203575" y="2708275"/>
            <a:ext cx="2293617" cy="707886"/>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4000" dirty="0">
                <a:solidFill>
                  <a:prstClr val="black"/>
                </a:solidFill>
                <a:latin typeface="Calibri"/>
              </a:rPr>
              <a:t>  il titolare   </a:t>
            </a:r>
          </a:p>
        </p:txBody>
      </p:sp>
      <p:graphicFrame>
        <p:nvGraphicFramePr>
          <p:cNvPr id="107527" name="Object 7"/>
          <p:cNvGraphicFramePr>
            <a:graphicFrameLocks/>
          </p:cNvGraphicFramePr>
          <p:nvPr>
            <p:extLst/>
          </p:nvPr>
        </p:nvGraphicFramePr>
        <p:xfrm>
          <a:off x="5332417" y="2565400"/>
          <a:ext cx="914400" cy="1152525"/>
        </p:xfrm>
        <a:graphic>
          <a:graphicData uri="http://schemas.openxmlformats.org/presentationml/2006/ole">
            <mc:AlternateContent xmlns:mc="http://schemas.openxmlformats.org/markup-compatibility/2006">
              <mc:Choice xmlns:v="urn:schemas-microsoft-com:vml" Requires="v">
                <p:oleObj spid="_x0000_s14393" name="ClipArt" r:id="rId4" imgW="2387600" imgH="3657600" progId="MS_ClipArt_Gallery.2">
                  <p:embed/>
                </p:oleObj>
              </mc:Choice>
              <mc:Fallback>
                <p:oleObj name="ClipArt" r:id="rId4"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417" y="2565400"/>
                        <a:ext cx="914400"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7528" name="Text Box 8"/>
          <p:cNvSpPr txBox="1">
            <a:spLocks noChangeArrowheads="1"/>
          </p:cNvSpPr>
          <p:nvPr/>
        </p:nvSpPr>
        <p:spPr bwMode="auto">
          <a:xfrm>
            <a:off x="792454" y="2704457"/>
            <a:ext cx="1553580" cy="763286"/>
          </a:xfrm>
          <a:prstGeom prst="rect">
            <a:avLst/>
          </a:prstGeom>
          <a:solidFill>
            <a:srgbClr val="F1F395"/>
          </a:solidFill>
          <a:ln w="57150" cmpd="thinThick">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90000"/>
              </a:lnSpc>
              <a:defRPr/>
            </a:pPr>
            <a:r>
              <a:rPr lang="it-IT" sz="2400" dirty="0">
                <a:solidFill>
                  <a:prstClr val="black"/>
                </a:solidFill>
                <a:latin typeface="Calibri"/>
              </a:rPr>
              <a:t>Impresa</a:t>
            </a:r>
          </a:p>
          <a:p>
            <a:pPr algn="ctr">
              <a:lnSpc>
                <a:spcPct val="90000"/>
              </a:lnSpc>
              <a:defRPr/>
            </a:pPr>
            <a:r>
              <a:rPr lang="it-IT" sz="2400" dirty="0">
                <a:solidFill>
                  <a:prstClr val="black"/>
                </a:solidFill>
                <a:latin typeface="Calibri"/>
              </a:rPr>
              <a:t>individuale</a:t>
            </a:r>
          </a:p>
        </p:txBody>
      </p:sp>
      <p:sp>
        <p:nvSpPr>
          <p:cNvPr id="107529" name="AutoShape 9"/>
          <p:cNvSpPr>
            <a:spLocks noChangeArrowheads="1"/>
          </p:cNvSpPr>
          <p:nvPr/>
        </p:nvSpPr>
        <p:spPr bwMode="auto">
          <a:xfrm>
            <a:off x="2209800" y="4738688"/>
            <a:ext cx="990600" cy="457200"/>
          </a:xfrm>
          <a:prstGeom prst="rightArrow">
            <a:avLst>
              <a:gd name="adj1" fmla="val 50000"/>
              <a:gd name="adj2" fmla="val 54167"/>
            </a:avLst>
          </a:prstGeom>
          <a:solidFill>
            <a:srgbClr val="FFFF00"/>
          </a:solidFill>
          <a:ln w="9525">
            <a:solidFill>
              <a:schemeClr val="tx1"/>
            </a:solidFill>
            <a:miter lim="800000"/>
            <a:headEnd/>
            <a:tailEnd/>
          </a:ln>
          <a:effectLst/>
          <a:extLst/>
        </p:spPr>
        <p:txBody>
          <a:bodyPr wrap="none" anchor="ctr"/>
          <a:lstStyle/>
          <a:p>
            <a:pPr>
              <a:defRPr/>
            </a:pPr>
            <a:endParaRPr lang="it-IT">
              <a:solidFill>
                <a:prstClr val="black"/>
              </a:solidFill>
              <a:latin typeface="Calibri"/>
            </a:endParaRPr>
          </a:p>
        </p:txBody>
      </p:sp>
      <p:sp>
        <p:nvSpPr>
          <p:cNvPr id="107530" name="Text Box 10"/>
          <p:cNvSpPr txBox="1">
            <a:spLocks noChangeArrowheads="1"/>
          </p:cNvSpPr>
          <p:nvPr/>
        </p:nvSpPr>
        <p:spPr bwMode="auto">
          <a:xfrm>
            <a:off x="3276600" y="4581525"/>
            <a:ext cx="1572015" cy="707886"/>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4000" dirty="0">
                <a:solidFill>
                  <a:prstClr val="black"/>
                </a:solidFill>
                <a:latin typeface="Calibri"/>
              </a:rPr>
              <a:t>   i soci   </a:t>
            </a:r>
          </a:p>
        </p:txBody>
      </p:sp>
      <p:grpSp>
        <p:nvGrpSpPr>
          <p:cNvPr id="40971" name="Group 17"/>
          <p:cNvGrpSpPr>
            <a:grpSpLocks/>
          </p:cNvGrpSpPr>
          <p:nvPr/>
        </p:nvGrpSpPr>
        <p:grpSpPr bwMode="auto">
          <a:xfrm>
            <a:off x="4818827" y="4292600"/>
            <a:ext cx="1905000" cy="1633538"/>
            <a:chOff x="3198" y="2704"/>
            <a:chExt cx="1200" cy="1029"/>
          </a:xfrm>
        </p:grpSpPr>
        <p:graphicFrame>
          <p:nvGraphicFramePr>
            <p:cNvPr id="40974" name="Object 11"/>
            <p:cNvGraphicFramePr>
              <a:graphicFrameLocks/>
            </p:cNvGraphicFramePr>
            <p:nvPr/>
          </p:nvGraphicFramePr>
          <p:xfrm>
            <a:off x="3534" y="2704"/>
            <a:ext cx="576" cy="704"/>
          </p:xfrm>
          <a:graphic>
            <a:graphicData uri="http://schemas.openxmlformats.org/presentationml/2006/ole">
              <mc:AlternateContent xmlns:mc="http://schemas.openxmlformats.org/markup-compatibility/2006">
                <mc:Choice xmlns:v="urn:schemas-microsoft-com:vml" Requires="v">
                  <p:oleObj spid="_x0000_s14394" name="ClipArt" r:id="rId6" imgW="2387600" imgH="3657600" progId="MS_ClipArt_Gallery.2">
                    <p:embed/>
                  </p:oleObj>
                </mc:Choice>
                <mc:Fallback>
                  <p:oleObj name="ClipArt" r:id="rId6"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 y="2704"/>
                          <a:ext cx="576" cy="7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0975" name="Object 12"/>
            <p:cNvGraphicFramePr>
              <a:graphicFrameLocks/>
            </p:cNvGraphicFramePr>
            <p:nvPr/>
          </p:nvGraphicFramePr>
          <p:xfrm>
            <a:off x="3198" y="2921"/>
            <a:ext cx="576" cy="704"/>
          </p:xfrm>
          <a:graphic>
            <a:graphicData uri="http://schemas.openxmlformats.org/presentationml/2006/ole">
              <mc:AlternateContent xmlns:mc="http://schemas.openxmlformats.org/markup-compatibility/2006">
                <mc:Choice xmlns:v="urn:schemas-microsoft-com:vml" Requires="v">
                  <p:oleObj spid="_x0000_s14395" name="ClipArt" r:id="rId7" imgW="2387600" imgH="3657600" progId="MS_ClipArt_Gallery.2">
                    <p:embed/>
                  </p:oleObj>
                </mc:Choice>
                <mc:Fallback>
                  <p:oleObj name="ClipArt" r:id="rId7"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 y="2921"/>
                          <a:ext cx="576" cy="7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0976" name="Object 13"/>
            <p:cNvGraphicFramePr>
              <a:graphicFrameLocks/>
            </p:cNvGraphicFramePr>
            <p:nvPr/>
          </p:nvGraphicFramePr>
          <p:xfrm>
            <a:off x="3822" y="3029"/>
            <a:ext cx="576" cy="704"/>
          </p:xfrm>
          <a:graphic>
            <a:graphicData uri="http://schemas.openxmlformats.org/presentationml/2006/ole">
              <mc:AlternateContent xmlns:mc="http://schemas.openxmlformats.org/markup-compatibility/2006">
                <mc:Choice xmlns:v="urn:schemas-microsoft-com:vml" Requires="v">
                  <p:oleObj spid="_x0000_s14396" name="ClipArt" r:id="rId8" imgW="2387600" imgH="3657600" progId="MS_ClipArt_Gallery.2">
                    <p:embed/>
                  </p:oleObj>
                </mc:Choice>
                <mc:Fallback>
                  <p:oleObj name="ClipArt" r:id="rId8" imgW="238760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2" y="3029"/>
                          <a:ext cx="576" cy="7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07534" name="Text Box 14"/>
          <p:cNvSpPr txBox="1">
            <a:spLocks noChangeArrowheads="1"/>
          </p:cNvSpPr>
          <p:nvPr/>
        </p:nvSpPr>
        <p:spPr bwMode="auto">
          <a:xfrm>
            <a:off x="895598" y="4530795"/>
            <a:ext cx="1326655" cy="707886"/>
          </a:xfrm>
          <a:prstGeom prst="rect">
            <a:avLst/>
          </a:prstGeom>
          <a:solidFill>
            <a:srgbClr val="F1F395"/>
          </a:solidFill>
          <a:ln w="57150" cmpd="thinThick">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180000"/>
              </a:lnSpc>
              <a:defRPr/>
            </a:pPr>
            <a:r>
              <a:rPr lang="it-IT" sz="2400" dirty="0">
                <a:solidFill>
                  <a:prstClr val="black"/>
                </a:solidFill>
                <a:latin typeface="Calibri"/>
              </a:rPr>
              <a:t>SOCIETA’</a:t>
            </a:r>
          </a:p>
        </p:txBody>
      </p:sp>
      <p:graphicFrame>
        <p:nvGraphicFramePr>
          <p:cNvPr id="40973" name="Object 15"/>
          <p:cNvGraphicFramePr>
            <a:graphicFrameLocks/>
          </p:cNvGraphicFramePr>
          <p:nvPr>
            <p:extLst/>
          </p:nvPr>
        </p:nvGraphicFramePr>
        <p:xfrm>
          <a:off x="6727760" y="1100166"/>
          <a:ext cx="1684343" cy="1570044"/>
        </p:xfrm>
        <a:graphic>
          <a:graphicData uri="http://schemas.openxmlformats.org/presentationml/2006/ole">
            <mc:AlternateContent xmlns:mc="http://schemas.openxmlformats.org/markup-compatibility/2006">
              <mc:Choice xmlns:v="urn:schemas-microsoft-com:vml" Requires="v">
                <p:oleObj spid="_x0000_s14397" name="ClipArt" r:id="rId9" imgW="3657600" imgH="3035300" progId="MS_ClipArt_Gallery.2">
                  <p:embed/>
                </p:oleObj>
              </mc:Choice>
              <mc:Fallback>
                <p:oleObj name="ClipArt" r:id="rId9" imgW="3657600" imgH="3035300"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7760" y="1100166"/>
                        <a:ext cx="1684343" cy="1570044"/>
                      </a:xfrm>
                      <a:prstGeom prst="rect">
                        <a:avLst/>
                      </a:prstGeom>
                      <a:noFill/>
                      <a:ln>
                        <a:noFill/>
                      </a:ln>
                      <a:effectLst/>
                      <a:extLst/>
                    </p:spPr>
                  </p:pic>
                </p:oleObj>
              </mc:Fallback>
            </mc:AlternateContent>
          </a:graphicData>
        </a:graphic>
      </p:graphicFrame>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6975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p:cTn id="7" dur="500" fill="hold"/>
                                        <p:tgtEl>
                                          <p:spTgt spid="107525"/>
                                        </p:tgtEl>
                                        <p:attrNameLst>
                                          <p:attrName>ppt_x</p:attrName>
                                        </p:attrNameLst>
                                      </p:cBhvr>
                                      <p:tavLst>
                                        <p:tav tm="0">
                                          <p:val>
                                            <p:strVal val="#ppt_x-#ppt_w/2"/>
                                          </p:val>
                                        </p:tav>
                                        <p:tav tm="100000">
                                          <p:val>
                                            <p:strVal val="#ppt_x"/>
                                          </p:val>
                                        </p:tav>
                                      </p:tavLst>
                                    </p:anim>
                                    <p:anim calcmode="lin" valueType="num">
                                      <p:cBhvr>
                                        <p:cTn id="8" dur="500" fill="hold"/>
                                        <p:tgtEl>
                                          <p:spTgt spid="107525"/>
                                        </p:tgtEl>
                                        <p:attrNameLst>
                                          <p:attrName>ppt_y</p:attrName>
                                        </p:attrNameLst>
                                      </p:cBhvr>
                                      <p:tavLst>
                                        <p:tav tm="0">
                                          <p:val>
                                            <p:strVal val="#ppt_y"/>
                                          </p:val>
                                        </p:tav>
                                        <p:tav tm="100000">
                                          <p:val>
                                            <p:strVal val="#ppt_y"/>
                                          </p:val>
                                        </p:tav>
                                      </p:tavLst>
                                    </p:anim>
                                    <p:anim calcmode="lin" valueType="num">
                                      <p:cBhvr>
                                        <p:cTn id="9" dur="500" fill="hold"/>
                                        <p:tgtEl>
                                          <p:spTgt spid="107525"/>
                                        </p:tgtEl>
                                        <p:attrNameLst>
                                          <p:attrName>ppt_w</p:attrName>
                                        </p:attrNameLst>
                                      </p:cBhvr>
                                      <p:tavLst>
                                        <p:tav tm="0">
                                          <p:val>
                                            <p:fltVal val="0"/>
                                          </p:val>
                                        </p:tav>
                                        <p:tav tm="100000">
                                          <p:val>
                                            <p:strVal val="#ppt_w"/>
                                          </p:val>
                                        </p:tav>
                                      </p:tavLst>
                                    </p:anim>
                                    <p:anim calcmode="lin" valueType="num">
                                      <p:cBhvr>
                                        <p:cTn id="10" dur="500" fill="hold"/>
                                        <p:tgtEl>
                                          <p:spTgt spid="107525"/>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107526"/>
                                        </p:tgtEl>
                                        <p:attrNameLst>
                                          <p:attrName>style.visibility</p:attrName>
                                        </p:attrNameLst>
                                      </p:cBhvr>
                                      <p:to>
                                        <p:strVal val="visible"/>
                                      </p:to>
                                    </p:set>
                                    <p:anim calcmode="lin" valueType="num">
                                      <p:cBhvr additive="base">
                                        <p:cTn id="14" dur="500" fill="hold"/>
                                        <p:tgtEl>
                                          <p:spTgt spid="107526"/>
                                        </p:tgtEl>
                                        <p:attrNameLst>
                                          <p:attrName>ppt_x</p:attrName>
                                        </p:attrNameLst>
                                      </p:cBhvr>
                                      <p:tavLst>
                                        <p:tav tm="0">
                                          <p:val>
                                            <p:strVal val="1+#ppt_w/2"/>
                                          </p:val>
                                        </p:tav>
                                        <p:tav tm="100000">
                                          <p:val>
                                            <p:strVal val="#ppt_x"/>
                                          </p:val>
                                        </p:tav>
                                      </p:tavLst>
                                    </p:anim>
                                    <p:anim calcmode="lin" valueType="num">
                                      <p:cBhvr additive="base">
                                        <p:cTn id="15" dur="500" fill="hold"/>
                                        <p:tgtEl>
                                          <p:spTgt spid="107526"/>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107527"/>
                                        </p:tgtEl>
                                        <p:attrNameLst>
                                          <p:attrName>style.visibility</p:attrName>
                                        </p:attrNameLst>
                                      </p:cBhvr>
                                      <p:to>
                                        <p:strVal val="visible"/>
                                      </p:to>
                                    </p:set>
                                    <p:animEffect transition="in" filter="dissolve">
                                      <p:cBhvr>
                                        <p:cTn id="19" dur="500"/>
                                        <p:tgtEl>
                                          <p:spTgt spid="1075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107529"/>
                                        </p:tgtEl>
                                        <p:attrNameLst>
                                          <p:attrName>style.visibility</p:attrName>
                                        </p:attrNameLst>
                                      </p:cBhvr>
                                      <p:to>
                                        <p:strVal val="visible"/>
                                      </p:to>
                                    </p:set>
                                    <p:anim calcmode="lin" valueType="num">
                                      <p:cBhvr>
                                        <p:cTn id="24" dur="500" fill="hold"/>
                                        <p:tgtEl>
                                          <p:spTgt spid="107529"/>
                                        </p:tgtEl>
                                        <p:attrNameLst>
                                          <p:attrName>ppt_x</p:attrName>
                                        </p:attrNameLst>
                                      </p:cBhvr>
                                      <p:tavLst>
                                        <p:tav tm="0">
                                          <p:val>
                                            <p:strVal val="#ppt_x-#ppt_w/2"/>
                                          </p:val>
                                        </p:tav>
                                        <p:tav tm="100000">
                                          <p:val>
                                            <p:strVal val="#ppt_x"/>
                                          </p:val>
                                        </p:tav>
                                      </p:tavLst>
                                    </p:anim>
                                    <p:anim calcmode="lin" valueType="num">
                                      <p:cBhvr>
                                        <p:cTn id="25" dur="500" fill="hold"/>
                                        <p:tgtEl>
                                          <p:spTgt spid="107529"/>
                                        </p:tgtEl>
                                        <p:attrNameLst>
                                          <p:attrName>ppt_y</p:attrName>
                                        </p:attrNameLst>
                                      </p:cBhvr>
                                      <p:tavLst>
                                        <p:tav tm="0">
                                          <p:val>
                                            <p:strVal val="#ppt_y"/>
                                          </p:val>
                                        </p:tav>
                                        <p:tav tm="100000">
                                          <p:val>
                                            <p:strVal val="#ppt_y"/>
                                          </p:val>
                                        </p:tav>
                                      </p:tavLst>
                                    </p:anim>
                                    <p:anim calcmode="lin" valueType="num">
                                      <p:cBhvr>
                                        <p:cTn id="26" dur="500" fill="hold"/>
                                        <p:tgtEl>
                                          <p:spTgt spid="107529"/>
                                        </p:tgtEl>
                                        <p:attrNameLst>
                                          <p:attrName>ppt_w</p:attrName>
                                        </p:attrNameLst>
                                      </p:cBhvr>
                                      <p:tavLst>
                                        <p:tav tm="0">
                                          <p:val>
                                            <p:fltVal val="0"/>
                                          </p:val>
                                        </p:tav>
                                        <p:tav tm="100000">
                                          <p:val>
                                            <p:strVal val="#ppt_w"/>
                                          </p:val>
                                        </p:tav>
                                      </p:tavLst>
                                    </p:anim>
                                    <p:anim calcmode="lin" valueType="num">
                                      <p:cBhvr>
                                        <p:cTn id="27" dur="500" fill="hold"/>
                                        <p:tgtEl>
                                          <p:spTgt spid="107529"/>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107530"/>
                                        </p:tgtEl>
                                        <p:attrNameLst>
                                          <p:attrName>style.visibility</p:attrName>
                                        </p:attrNameLst>
                                      </p:cBhvr>
                                      <p:to>
                                        <p:strVal val="visible"/>
                                      </p:to>
                                    </p:set>
                                    <p:anim calcmode="lin" valueType="num">
                                      <p:cBhvr additive="base">
                                        <p:cTn id="31" dur="500" fill="hold"/>
                                        <p:tgtEl>
                                          <p:spTgt spid="107530"/>
                                        </p:tgtEl>
                                        <p:attrNameLst>
                                          <p:attrName>ppt_x</p:attrName>
                                        </p:attrNameLst>
                                      </p:cBhvr>
                                      <p:tavLst>
                                        <p:tav tm="0">
                                          <p:val>
                                            <p:strVal val="1+#ppt_w/2"/>
                                          </p:val>
                                        </p:tav>
                                        <p:tav tm="100000">
                                          <p:val>
                                            <p:strVal val="#ppt_x"/>
                                          </p:val>
                                        </p:tav>
                                      </p:tavLst>
                                    </p:anim>
                                    <p:anim calcmode="lin" valueType="num">
                                      <p:cBhvr additive="base">
                                        <p:cTn id="32" dur="500" fill="hold"/>
                                        <p:tgtEl>
                                          <p:spTgt spid="107530"/>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40971"/>
                                        </p:tgtEl>
                                        <p:attrNameLst>
                                          <p:attrName>style.visibility</p:attrName>
                                        </p:attrNameLst>
                                      </p:cBhvr>
                                      <p:to>
                                        <p:strVal val="visible"/>
                                      </p:to>
                                    </p:set>
                                    <p:animEffect transition="in" filter="dissolve">
                                      <p:cBhvr>
                                        <p:cTn id="36"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6" grpId="0"/>
      <p:bldP spid="107529" grpId="0" animBg="1"/>
      <p:bldP spid="107530"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iacenza">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iacenz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z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337</TotalTime>
  <Words>7083</Words>
  <Application>Microsoft Office PowerPoint</Application>
  <PresentationFormat>Presentazione su schermo (4:3)</PresentationFormat>
  <Paragraphs>574</Paragraphs>
  <Slides>38</Slides>
  <Notes>33</Notes>
  <HiddenSlides>0</HiddenSlides>
  <MMClips>0</MMClips>
  <ScaleCrop>false</ScaleCrop>
  <HeadingPairs>
    <vt:vector size="8" baseType="variant">
      <vt:variant>
        <vt:lpstr>Caratteri utilizzati</vt:lpstr>
      </vt:variant>
      <vt:variant>
        <vt:i4>11</vt:i4>
      </vt:variant>
      <vt:variant>
        <vt:lpstr>Tema</vt:lpstr>
      </vt:variant>
      <vt:variant>
        <vt:i4>2</vt:i4>
      </vt:variant>
      <vt:variant>
        <vt:lpstr>Server OLE incorporati</vt:lpstr>
      </vt:variant>
      <vt:variant>
        <vt:i4>1</vt:i4>
      </vt:variant>
      <vt:variant>
        <vt:lpstr>Titoli diapositive</vt:lpstr>
      </vt:variant>
      <vt:variant>
        <vt:i4>38</vt:i4>
      </vt:variant>
    </vt:vector>
  </HeadingPairs>
  <TitlesOfParts>
    <vt:vector size="52" baseType="lpstr">
      <vt:lpstr>ＭＳ Ｐゴシック</vt:lpstr>
      <vt:lpstr>Arial</vt:lpstr>
      <vt:lpstr>Arial Narrow</vt:lpstr>
      <vt:lpstr>BrushScript BT</vt:lpstr>
      <vt:lpstr>Calibri</vt:lpstr>
      <vt:lpstr>Cambria</vt:lpstr>
      <vt:lpstr>ÇlÇr ñæí©</vt:lpstr>
      <vt:lpstr>Tahoma</vt:lpstr>
      <vt:lpstr>Times New Roman</vt:lpstr>
      <vt:lpstr>Verdana</vt:lpstr>
      <vt:lpstr>Wingdings</vt:lpstr>
      <vt:lpstr>Tema di Office</vt:lpstr>
      <vt:lpstr>Adiacenza</vt:lpstr>
      <vt:lpstr>ClipArt</vt:lpstr>
      <vt:lpstr>I profili soggettivi dell’impresa</vt:lpstr>
      <vt:lpstr>IL soggetto giuridico</vt:lpstr>
      <vt:lpstr>Soggetto economico</vt:lpstr>
      <vt:lpstr>Presentazione standard di PowerPoint</vt:lpstr>
      <vt:lpstr>I soggetti dell’impresa</vt:lpstr>
      <vt:lpstr>Le tipologie di impresa</vt:lpstr>
      <vt:lpstr>Le tipologie di società</vt:lpstr>
      <vt:lpstr>Pertanto, il soggetto giuridico</vt:lpstr>
      <vt:lpstr>Il soggetto economico in senso ampio</vt:lpstr>
      <vt:lpstr>Ne consegue che….</vt:lpstr>
      <vt:lpstr>Il soggetto economico in senso stretto</vt:lpstr>
      <vt:lpstr>La separazione tra…</vt:lpstr>
      <vt:lpstr>Riassumendo</vt:lpstr>
      <vt:lpstr>Esercizio n. 1 </vt:lpstr>
      <vt:lpstr>Soluzione</vt:lpstr>
      <vt:lpstr>Esercizio n. 2</vt:lpstr>
      <vt:lpstr>Soluzione</vt:lpstr>
      <vt:lpstr>Presentazione standard di PowerPoint</vt:lpstr>
      <vt:lpstr>Società di persone</vt:lpstr>
      <vt:lpstr>Società di capitali: Barilla</vt:lpstr>
      <vt:lpstr>Società di capitali: Hera S.p.A.</vt:lpstr>
      <vt:lpstr>Capitalismi a confronto</vt:lpstr>
      <vt:lpstr>Presentazione standard di PowerPoint</vt:lpstr>
      <vt:lpstr>Presentazione standard di PowerPoint</vt:lpstr>
      <vt:lpstr>Presentazione standard di PowerPoint</vt:lpstr>
      <vt:lpstr>Soggetto giuridico e soggetto economico: quale utilità?</vt:lpstr>
      <vt:lpstr>Soggetto giuridico e soggetto economico: quale utilità?</vt:lpstr>
      <vt:lpstr>Soggetto giuridico e soggetto economico: quale utilità?</vt:lpstr>
      <vt:lpstr>Controllo diretto ed indiretto</vt:lpstr>
      <vt:lpstr>I gruppi di imprese in Italia</vt:lpstr>
      <vt:lpstr>Soggetto giuridico e soggetto economico: quale utilità?</vt:lpstr>
      <vt:lpstr>Le parole chiave</vt:lpstr>
      <vt:lpstr>L’azienda e il suo ambiente. </vt:lpstr>
      <vt:lpstr>L’ambiente generale</vt:lpstr>
      <vt:lpstr>I sub-ambienti dell’ambiente generale</vt:lpstr>
      <vt:lpstr>L’ambiente specifico</vt:lpstr>
      <vt:lpstr>Gli obiettivi delle prossime lezioni</vt:lpstr>
      <vt:lpstr>Le parti dell’impresa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L’azienda</dc:title>
  <dc:creator>Silvia Fissi</dc:creator>
  <cp:lastModifiedBy>Maria Lucetta Russotto</cp:lastModifiedBy>
  <cp:revision>46</cp:revision>
  <cp:lastPrinted>2017-03-12T11:25:44Z</cp:lastPrinted>
  <dcterms:created xsi:type="dcterms:W3CDTF">2016-02-23T08:19:44Z</dcterms:created>
  <dcterms:modified xsi:type="dcterms:W3CDTF">2019-02-07T16:31:07Z</dcterms:modified>
</cp:coreProperties>
</file>