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0" r:id="rId5"/>
    <p:sldId id="267" r:id="rId6"/>
    <p:sldId id="269" r:id="rId7"/>
    <p:sldId id="268" r:id="rId8"/>
    <p:sldId id="270" r:id="rId9"/>
    <p:sldId id="275" r:id="rId10"/>
    <p:sldId id="276" r:id="rId11"/>
    <p:sldId id="277" r:id="rId12"/>
    <p:sldId id="278" r:id="rId13"/>
    <p:sldId id="279" r:id="rId14"/>
    <p:sldId id="280" r:id="rId15"/>
    <p:sldId id="284" r:id="rId16"/>
    <p:sldId id="285" r:id="rId17"/>
    <p:sldId id="281" r:id="rId18"/>
    <p:sldId id="282" r:id="rId19"/>
    <p:sldId id="286" r:id="rId20"/>
    <p:sldId id="287" r:id="rId21"/>
    <p:sldId id="288" r:id="rId22"/>
    <p:sldId id="283" r:id="rId23"/>
    <p:sldId id="289" r:id="rId24"/>
    <p:sldId id="259" r:id="rId25"/>
    <p:sldId id="263" r:id="rId26"/>
    <p:sldId id="291" r:id="rId27"/>
    <p:sldId id="292" r:id="rId28"/>
    <p:sldId id="293" r:id="rId29"/>
    <p:sldId id="290" r:id="rId30"/>
    <p:sldId id="294" r:id="rId31"/>
    <p:sldId id="273" r:id="rId32"/>
    <p:sldId id="274" r:id="rId33"/>
    <p:sldId id="264" r:id="rId34"/>
    <p:sldId id="295" r:id="rId35"/>
    <p:sldId id="265" r:id="rId36"/>
    <p:sldId id="266" r:id="rId3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301667-04D3-2E4A-A0C1-0588F268C3AB}" type="doc">
      <dgm:prSet loTypeId="urn:microsoft.com/office/officeart/2005/8/layout/gear1" loCatId="" qsTypeId="urn:microsoft.com/office/officeart/2005/8/quickstyle/simple1" qsCatId="simple" csTypeId="urn:microsoft.com/office/officeart/2005/8/colors/colorful4" csCatId="colorful" phldr="1"/>
      <dgm:spPr/>
    </dgm:pt>
    <dgm:pt modelId="{F698C273-76B8-984B-8A51-3A06E6348A59}">
      <dgm:prSet phldrT="[Testo]"/>
      <dgm:spPr/>
      <dgm:t>
        <a:bodyPr/>
        <a:lstStyle/>
        <a:p>
          <a:r>
            <a:rPr lang="it-IT" dirty="0" smtClean="0"/>
            <a:t>Job Placement</a:t>
          </a:r>
          <a:endParaRPr lang="it-IT" dirty="0"/>
        </a:p>
      </dgm:t>
    </dgm:pt>
    <dgm:pt modelId="{2169E2B4-8078-8846-B244-F181223B8D7B}" type="parTrans" cxnId="{B17E58FE-B06E-804D-8682-8A93CF616531}">
      <dgm:prSet/>
      <dgm:spPr/>
      <dgm:t>
        <a:bodyPr/>
        <a:lstStyle/>
        <a:p>
          <a:endParaRPr lang="it-IT"/>
        </a:p>
      </dgm:t>
    </dgm:pt>
    <dgm:pt modelId="{BC095FE8-5186-CB47-8DFA-70534B1D59B2}" type="sibTrans" cxnId="{B17E58FE-B06E-804D-8682-8A93CF616531}">
      <dgm:prSet/>
      <dgm:spPr/>
      <dgm:t>
        <a:bodyPr/>
        <a:lstStyle/>
        <a:p>
          <a:endParaRPr lang="it-IT"/>
        </a:p>
      </dgm:t>
    </dgm:pt>
    <dgm:pt modelId="{DD8F7863-2204-D549-85C9-1AF2B02873E6}">
      <dgm:prSet phldrT="[Testo]"/>
      <dgm:spPr/>
      <dgm:t>
        <a:bodyPr/>
        <a:lstStyle/>
        <a:p>
          <a:r>
            <a:rPr lang="it-IT" dirty="0" smtClean="0"/>
            <a:t>Mondo lavoro</a:t>
          </a:r>
          <a:endParaRPr lang="it-IT" dirty="0"/>
        </a:p>
      </dgm:t>
    </dgm:pt>
    <dgm:pt modelId="{543C5F47-8F5C-0149-8FDE-6DED8ED7E159}" type="parTrans" cxnId="{C7B267EB-F6AC-1240-9483-AC6A4FDA0333}">
      <dgm:prSet/>
      <dgm:spPr/>
      <dgm:t>
        <a:bodyPr/>
        <a:lstStyle/>
        <a:p>
          <a:endParaRPr lang="it-IT"/>
        </a:p>
      </dgm:t>
    </dgm:pt>
    <dgm:pt modelId="{8CCCFB15-196C-7648-8396-01C58146E632}" type="sibTrans" cxnId="{C7B267EB-F6AC-1240-9483-AC6A4FDA0333}">
      <dgm:prSet/>
      <dgm:spPr/>
      <dgm:t>
        <a:bodyPr/>
        <a:lstStyle/>
        <a:p>
          <a:endParaRPr lang="it-IT"/>
        </a:p>
      </dgm:t>
    </dgm:pt>
    <dgm:pt modelId="{7AF678BC-DDC5-8541-95CA-00B12708D0D3}">
      <dgm:prSet phldrT="[Testo]"/>
      <dgm:spPr/>
      <dgm:t>
        <a:bodyPr/>
        <a:lstStyle/>
        <a:p>
          <a:r>
            <a:rPr lang="it-IT" dirty="0" smtClean="0"/>
            <a:t>Studenti</a:t>
          </a:r>
          <a:endParaRPr lang="it-IT" dirty="0"/>
        </a:p>
      </dgm:t>
    </dgm:pt>
    <dgm:pt modelId="{2CB955E9-EFD2-CF46-A24D-DF77E803E13C}" type="parTrans" cxnId="{B2EAD54B-6465-064C-BE79-903988025692}">
      <dgm:prSet/>
      <dgm:spPr/>
      <dgm:t>
        <a:bodyPr/>
        <a:lstStyle/>
        <a:p>
          <a:endParaRPr lang="it-IT"/>
        </a:p>
      </dgm:t>
    </dgm:pt>
    <dgm:pt modelId="{5E12310E-91EF-BB49-A310-CC11D5C6BDE0}" type="sibTrans" cxnId="{B2EAD54B-6465-064C-BE79-903988025692}">
      <dgm:prSet/>
      <dgm:spPr/>
      <dgm:t>
        <a:bodyPr/>
        <a:lstStyle/>
        <a:p>
          <a:endParaRPr lang="it-IT"/>
        </a:p>
      </dgm:t>
    </dgm:pt>
    <dgm:pt modelId="{7BC4A330-0378-A646-A1F6-F819A0706B96}" type="pres">
      <dgm:prSet presAssocID="{CA301667-04D3-2E4A-A0C1-0588F268C3A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C0A2786-AB28-9D43-9936-5D0D1B58FEB6}" type="pres">
      <dgm:prSet presAssocID="{F698C273-76B8-984B-8A51-3A06E6348A5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5AFC439-860C-2E45-BDD5-2988E7F9D38E}" type="pres">
      <dgm:prSet presAssocID="{F698C273-76B8-984B-8A51-3A06E6348A59}" presName="gear1srcNode" presStyleLbl="node1" presStyleIdx="0" presStyleCnt="3"/>
      <dgm:spPr/>
      <dgm:t>
        <a:bodyPr/>
        <a:lstStyle/>
        <a:p>
          <a:endParaRPr lang="it-IT"/>
        </a:p>
      </dgm:t>
    </dgm:pt>
    <dgm:pt modelId="{6E18CD73-E86B-2E43-BC8D-FBE8854FDBFE}" type="pres">
      <dgm:prSet presAssocID="{F698C273-76B8-984B-8A51-3A06E6348A59}" presName="gear1dstNode" presStyleLbl="node1" presStyleIdx="0" presStyleCnt="3"/>
      <dgm:spPr/>
      <dgm:t>
        <a:bodyPr/>
        <a:lstStyle/>
        <a:p>
          <a:endParaRPr lang="it-IT"/>
        </a:p>
      </dgm:t>
    </dgm:pt>
    <dgm:pt modelId="{165D9A0D-2937-524B-BA95-EF77F0540B40}" type="pres">
      <dgm:prSet presAssocID="{DD8F7863-2204-D549-85C9-1AF2B02873E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CD08FC-4040-624E-8386-2DD4CC57F95F}" type="pres">
      <dgm:prSet presAssocID="{DD8F7863-2204-D549-85C9-1AF2B02873E6}" presName="gear2srcNode" presStyleLbl="node1" presStyleIdx="1" presStyleCnt="3"/>
      <dgm:spPr/>
      <dgm:t>
        <a:bodyPr/>
        <a:lstStyle/>
        <a:p>
          <a:endParaRPr lang="it-IT"/>
        </a:p>
      </dgm:t>
    </dgm:pt>
    <dgm:pt modelId="{0B0ECEAF-A6EB-AB40-B041-BCA3D8CA3D64}" type="pres">
      <dgm:prSet presAssocID="{DD8F7863-2204-D549-85C9-1AF2B02873E6}" presName="gear2dstNode" presStyleLbl="node1" presStyleIdx="1" presStyleCnt="3"/>
      <dgm:spPr/>
      <dgm:t>
        <a:bodyPr/>
        <a:lstStyle/>
        <a:p>
          <a:endParaRPr lang="it-IT"/>
        </a:p>
      </dgm:t>
    </dgm:pt>
    <dgm:pt modelId="{F9704683-2A7D-3D47-A4C2-5C683A17D7F8}" type="pres">
      <dgm:prSet presAssocID="{7AF678BC-DDC5-8541-95CA-00B12708D0D3}" presName="gear3" presStyleLbl="node1" presStyleIdx="2" presStyleCnt="3"/>
      <dgm:spPr/>
      <dgm:t>
        <a:bodyPr/>
        <a:lstStyle/>
        <a:p>
          <a:endParaRPr lang="it-IT"/>
        </a:p>
      </dgm:t>
    </dgm:pt>
    <dgm:pt modelId="{E24B025B-5918-D94E-B328-0DACB5F58325}" type="pres">
      <dgm:prSet presAssocID="{7AF678BC-DDC5-8541-95CA-00B12708D0D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430208-1B74-C546-A1DB-0CD5229D63DE}" type="pres">
      <dgm:prSet presAssocID="{7AF678BC-DDC5-8541-95CA-00B12708D0D3}" presName="gear3srcNode" presStyleLbl="node1" presStyleIdx="2" presStyleCnt="3"/>
      <dgm:spPr/>
      <dgm:t>
        <a:bodyPr/>
        <a:lstStyle/>
        <a:p>
          <a:endParaRPr lang="it-IT"/>
        </a:p>
      </dgm:t>
    </dgm:pt>
    <dgm:pt modelId="{A54AB9CD-1EB6-7C4D-9F57-B2A4D73D09A3}" type="pres">
      <dgm:prSet presAssocID="{7AF678BC-DDC5-8541-95CA-00B12708D0D3}" presName="gear3dstNode" presStyleLbl="node1" presStyleIdx="2" presStyleCnt="3"/>
      <dgm:spPr/>
      <dgm:t>
        <a:bodyPr/>
        <a:lstStyle/>
        <a:p>
          <a:endParaRPr lang="it-IT"/>
        </a:p>
      </dgm:t>
    </dgm:pt>
    <dgm:pt modelId="{EA75E5EC-A741-6C47-A494-9CD736CFE86E}" type="pres">
      <dgm:prSet presAssocID="{BC095FE8-5186-CB47-8DFA-70534B1D59B2}" presName="connector1" presStyleLbl="sibTrans2D1" presStyleIdx="0" presStyleCnt="3"/>
      <dgm:spPr/>
      <dgm:t>
        <a:bodyPr/>
        <a:lstStyle/>
        <a:p>
          <a:endParaRPr lang="it-IT"/>
        </a:p>
      </dgm:t>
    </dgm:pt>
    <dgm:pt modelId="{2A51542E-507C-A744-9C96-5345AA4D4EB0}" type="pres">
      <dgm:prSet presAssocID="{8CCCFB15-196C-7648-8396-01C58146E632}" presName="connector2" presStyleLbl="sibTrans2D1" presStyleIdx="1" presStyleCnt="3"/>
      <dgm:spPr/>
      <dgm:t>
        <a:bodyPr/>
        <a:lstStyle/>
        <a:p>
          <a:endParaRPr lang="it-IT"/>
        </a:p>
      </dgm:t>
    </dgm:pt>
    <dgm:pt modelId="{CFEDE351-00ED-F446-AC64-6C7058A8FEB5}" type="pres">
      <dgm:prSet presAssocID="{5E12310E-91EF-BB49-A310-CC11D5C6BDE0}" presName="connector3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08CACF3D-C553-F74E-B628-8E7CBE31303D}" type="presOf" srcId="{DD8F7863-2204-D549-85C9-1AF2B02873E6}" destId="{0B0ECEAF-A6EB-AB40-B041-BCA3D8CA3D64}" srcOrd="2" destOrd="0" presId="urn:microsoft.com/office/officeart/2005/8/layout/gear1"/>
    <dgm:cxn modelId="{C7B267EB-F6AC-1240-9483-AC6A4FDA0333}" srcId="{CA301667-04D3-2E4A-A0C1-0588F268C3AB}" destId="{DD8F7863-2204-D549-85C9-1AF2B02873E6}" srcOrd="1" destOrd="0" parTransId="{543C5F47-8F5C-0149-8FDE-6DED8ED7E159}" sibTransId="{8CCCFB15-196C-7648-8396-01C58146E632}"/>
    <dgm:cxn modelId="{DF44C518-C8A9-B647-A23F-D97D310BE0D6}" type="presOf" srcId="{BC095FE8-5186-CB47-8DFA-70534B1D59B2}" destId="{EA75E5EC-A741-6C47-A494-9CD736CFE86E}" srcOrd="0" destOrd="0" presId="urn:microsoft.com/office/officeart/2005/8/layout/gear1"/>
    <dgm:cxn modelId="{86F32537-E22B-FD49-B8AD-506BF5E1DF33}" type="presOf" srcId="{DD8F7863-2204-D549-85C9-1AF2B02873E6}" destId="{A6CD08FC-4040-624E-8386-2DD4CC57F95F}" srcOrd="1" destOrd="0" presId="urn:microsoft.com/office/officeart/2005/8/layout/gear1"/>
    <dgm:cxn modelId="{A4E2E61B-B3B3-AD4C-9F41-A4F2E9617AFB}" type="presOf" srcId="{7AF678BC-DDC5-8541-95CA-00B12708D0D3}" destId="{A54AB9CD-1EB6-7C4D-9F57-B2A4D73D09A3}" srcOrd="3" destOrd="0" presId="urn:microsoft.com/office/officeart/2005/8/layout/gear1"/>
    <dgm:cxn modelId="{0EEC8309-7F38-9244-8C63-C2A3FC349677}" type="presOf" srcId="{7AF678BC-DDC5-8541-95CA-00B12708D0D3}" destId="{F9704683-2A7D-3D47-A4C2-5C683A17D7F8}" srcOrd="0" destOrd="0" presId="urn:microsoft.com/office/officeart/2005/8/layout/gear1"/>
    <dgm:cxn modelId="{B2EAD54B-6465-064C-BE79-903988025692}" srcId="{CA301667-04D3-2E4A-A0C1-0588F268C3AB}" destId="{7AF678BC-DDC5-8541-95CA-00B12708D0D3}" srcOrd="2" destOrd="0" parTransId="{2CB955E9-EFD2-CF46-A24D-DF77E803E13C}" sibTransId="{5E12310E-91EF-BB49-A310-CC11D5C6BDE0}"/>
    <dgm:cxn modelId="{F6C502DC-E604-7345-A1E9-B4D7D6B4EC92}" type="presOf" srcId="{5E12310E-91EF-BB49-A310-CC11D5C6BDE0}" destId="{CFEDE351-00ED-F446-AC64-6C7058A8FEB5}" srcOrd="0" destOrd="0" presId="urn:microsoft.com/office/officeart/2005/8/layout/gear1"/>
    <dgm:cxn modelId="{B17E58FE-B06E-804D-8682-8A93CF616531}" srcId="{CA301667-04D3-2E4A-A0C1-0588F268C3AB}" destId="{F698C273-76B8-984B-8A51-3A06E6348A59}" srcOrd="0" destOrd="0" parTransId="{2169E2B4-8078-8846-B244-F181223B8D7B}" sibTransId="{BC095FE8-5186-CB47-8DFA-70534B1D59B2}"/>
    <dgm:cxn modelId="{319E9F3E-CBC7-B040-BBFB-3486EA60A24E}" type="presOf" srcId="{7AF678BC-DDC5-8541-95CA-00B12708D0D3}" destId="{E24B025B-5918-D94E-B328-0DACB5F58325}" srcOrd="1" destOrd="0" presId="urn:microsoft.com/office/officeart/2005/8/layout/gear1"/>
    <dgm:cxn modelId="{267BE3A5-474B-C342-B046-C974EDAAF8B1}" type="presOf" srcId="{DD8F7863-2204-D549-85C9-1AF2B02873E6}" destId="{165D9A0D-2937-524B-BA95-EF77F0540B40}" srcOrd="0" destOrd="0" presId="urn:microsoft.com/office/officeart/2005/8/layout/gear1"/>
    <dgm:cxn modelId="{1C7497E0-8E25-7943-B843-1A48AC127D11}" type="presOf" srcId="{F698C273-76B8-984B-8A51-3A06E6348A59}" destId="{A5AFC439-860C-2E45-BDD5-2988E7F9D38E}" srcOrd="1" destOrd="0" presId="urn:microsoft.com/office/officeart/2005/8/layout/gear1"/>
    <dgm:cxn modelId="{0383988B-2A3C-D641-9D26-EAA2FAA6F1D0}" type="presOf" srcId="{8CCCFB15-196C-7648-8396-01C58146E632}" destId="{2A51542E-507C-A744-9C96-5345AA4D4EB0}" srcOrd="0" destOrd="0" presId="urn:microsoft.com/office/officeart/2005/8/layout/gear1"/>
    <dgm:cxn modelId="{B91C1821-27D3-9C43-995A-05A42FA7318F}" type="presOf" srcId="{CA301667-04D3-2E4A-A0C1-0588F268C3AB}" destId="{7BC4A330-0378-A646-A1F6-F819A0706B96}" srcOrd="0" destOrd="0" presId="urn:microsoft.com/office/officeart/2005/8/layout/gear1"/>
    <dgm:cxn modelId="{2A871586-1D54-1749-93A5-B0089E54C2BF}" type="presOf" srcId="{F698C273-76B8-984B-8A51-3A06E6348A59}" destId="{0C0A2786-AB28-9D43-9936-5D0D1B58FEB6}" srcOrd="0" destOrd="0" presId="urn:microsoft.com/office/officeart/2005/8/layout/gear1"/>
    <dgm:cxn modelId="{C14AD626-97A2-B540-8B02-C88A367D03FF}" type="presOf" srcId="{F698C273-76B8-984B-8A51-3A06E6348A59}" destId="{6E18CD73-E86B-2E43-BC8D-FBE8854FDBFE}" srcOrd="2" destOrd="0" presId="urn:microsoft.com/office/officeart/2005/8/layout/gear1"/>
    <dgm:cxn modelId="{B679E2DA-D97E-4C4F-906D-799714BF0D3F}" type="presOf" srcId="{7AF678BC-DDC5-8541-95CA-00B12708D0D3}" destId="{5D430208-1B74-C546-A1DB-0CD5229D63DE}" srcOrd="2" destOrd="0" presId="urn:microsoft.com/office/officeart/2005/8/layout/gear1"/>
    <dgm:cxn modelId="{6993F11E-BD31-3C48-98D6-AC939AE8A410}" type="presParOf" srcId="{7BC4A330-0378-A646-A1F6-F819A0706B96}" destId="{0C0A2786-AB28-9D43-9936-5D0D1B58FEB6}" srcOrd="0" destOrd="0" presId="urn:microsoft.com/office/officeart/2005/8/layout/gear1"/>
    <dgm:cxn modelId="{70E54FBE-1E11-1741-996A-1C7D31F46DAB}" type="presParOf" srcId="{7BC4A330-0378-A646-A1F6-F819A0706B96}" destId="{A5AFC439-860C-2E45-BDD5-2988E7F9D38E}" srcOrd="1" destOrd="0" presId="urn:microsoft.com/office/officeart/2005/8/layout/gear1"/>
    <dgm:cxn modelId="{35E3298D-7A5C-B94D-B474-259C39BD4918}" type="presParOf" srcId="{7BC4A330-0378-A646-A1F6-F819A0706B96}" destId="{6E18CD73-E86B-2E43-BC8D-FBE8854FDBFE}" srcOrd="2" destOrd="0" presId="urn:microsoft.com/office/officeart/2005/8/layout/gear1"/>
    <dgm:cxn modelId="{E81E6597-DBB8-A041-80C7-0CF0B300470C}" type="presParOf" srcId="{7BC4A330-0378-A646-A1F6-F819A0706B96}" destId="{165D9A0D-2937-524B-BA95-EF77F0540B40}" srcOrd="3" destOrd="0" presId="urn:microsoft.com/office/officeart/2005/8/layout/gear1"/>
    <dgm:cxn modelId="{96759A56-86BA-B243-A3E3-BACBBDBCC5E6}" type="presParOf" srcId="{7BC4A330-0378-A646-A1F6-F819A0706B96}" destId="{A6CD08FC-4040-624E-8386-2DD4CC57F95F}" srcOrd="4" destOrd="0" presId="urn:microsoft.com/office/officeart/2005/8/layout/gear1"/>
    <dgm:cxn modelId="{5D9C14EE-1ACD-2249-9F34-80D50328DF6A}" type="presParOf" srcId="{7BC4A330-0378-A646-A1F6-F819A0706B96}" destId="{0B0ECEAF-A6EB-AB40-B041-BCA3D8CA3D64}" srcOrd="5" destOrd="0" presId="urn:microsoft.com/office/officeart/2005/8/layout/gear1"/>
    <dgm:cxn modelId="{E41EE1E3-97D0-7F41-A89E-4F45F132FA9A}" type="presParOf" srcId="{7BC4A330-0378-A646-A1F6-F819A0706B96}" destId="{F9704683-2A7D-3D47-A4C2-5C683A17D7F8}" srcOrd="6" destOrd="0" presId="urn:microsoft.com/office/officeart/2005/8/layout/gear1"/>
    <dgm:cxn modelId="{A4F09688-8734-DD43-ACC8-6984F14F2D77}" type="presParOf" srcId="{7BC4A330-0378-A646-A1F6-F819A0706B96}" destId="{E24B025B-5918-D94E-B328-0DACB5F58325}" srcOrd="7" destOrd="0" presId="urn:microsoft.com/office/officeart/2005/8/layout/gear1"/>
    <dgm:cxn modelId="{2733BE21-17C1-D743-B443-211CD0398C4C}" type="presParOf" srcId="{7BC4A330-0378-A646-A1F6-F819A0706B96}" destId="{5D430208-1B74-C546-A1DB-0CD5229D63DE}" srcOrd="8" destOrd="0" presId="urn:microsoft.com/office/officeart/2005/8/layout/gear1"/>
    <dgm:cxn modelId="{D333895A-6538-F64A-90C8-5741379BED73}" type="presParOf" srcId="{7BC4A330-0378-A646-A1F6-F819A0706B96}" destId="{A54AB9CD-1EB6-7C4D-9F57-B2A4D73D09A3}" srcOrd="9" destOrd="0" presId="urn:microsoft.com/office/officeart/2005/8/layout/gear1"/>
    <dgm:cxn modelId="{439B2716-6A83-664F-B582-4C786BAB437E}" type="presParOf" srcId="{7BC4A330-0378-A646-A1F6-F819A0706B96}" destId="{EA75E5EC-A741-6C47-A494-9CD736CFE86E}" srcOrd="10" destOrd="0" presId="urn:microsoft.com/office/officeart/2005/8/layout/gear1"/>
    <dgm:cxn modelId="{4070D1F8-F085-5F46-B25F-50A51B9B0E0D}" type="presParOf" srcId="{7BC4A330-0378-A646-A1F6-F819A0706B96}" destId="{2A51542E-507C-A744-9C96-5345AA4D4EB0}" srcOrd="11" destOrd="0" presId="urn:microsoft.com/office/officeart/2005/8/layout/gear1"/>
    <dgm:cxn modelId="{6F10088A-56ED-464E-B45A-5A1F5A063B25}" type="presParOf" srcId="{7BC4A330-0378-A646-A1F6-F819A0706B96}" destId="{CFEDE351-00ED-F446-AC64-6C7058A8FEB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5AB6F-7A53-1E49-8F1D-68F868F75517}" type="doc">
      <dgm:prSet loTypeId="urn:microsoft.com/office/officeart/2005/8/layout/funnel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88074A9E-5360-8A4B-B882-50FA64805011}">
      <dgm:prSet phldrT="[Testo]"/>
      <dgm:spPr/>
      <dgm:t>
        <a:bodyPr/>
        <a:lstStyle/>
        <a:p>
          <a:r>
            <a:rPr lang="it-IT" dirty="0" smtClean="0"/>
            <a:t>Didattica</a:t>
          </a:r>
          <a:endParaRPr lang="it-IT" dirty="0"/>
        </a:p>
      </dgm:t>
    </dgm:pt>
    <dgm:pt modelId="{7D3251AE-FFCA-0043-BECB-0098B04FECF3}" type="parTrans" cxnId="{450B0C22-3D8E-404A-AE5F-FB0FB6691893}">
      <dgm:prSet/>
      <dgm:spPr/>
      <dgm:t>
        <a:bodyPr/>
        <a:lstStyle/>
        <a:p>
          <a:endParaRPr lang="it-IT"/>
        </a:p>
      </dgm:t>
    </dgm:pt>
    <dgm:pt modelId="{1AD78B73-8539-BE47-9BFF-FC697A7868DC}" type="sibTrans" cxnId="{450B0C22-3D8E-404A-AE5F-FB0FB6691893}">
      <dgm:prSet/>
      <dgm:spPr/>
      <dgm:t>
        <a:bodyPr/>
        <a:lstStyle/>
        <a:p>
          <a:endParaRPr lang="it-IT"/>
        </a:p>
      </dgm:t>
    </dgm:pt>
    <dgm:pt modelId="{CF385B80-0AC2-0641-9231-3302902313D0}">
      <dgm:prSet phldrT="[Testo]"/>
      <dgm:spPr/>
      <dgm:t>
        <a:bodyPr/>
        <a:lstStyle/>
        <a:p>
          <a:r>
            <a:rPr lang="it-IT" dirty="0" smtClean="0"/>
            <a:t>Ricerca</a:t>
          </a:r>
          <a:endParaRPr lang="it-IT" dirty="0"/>
        </a:p>
      </dgm:t>
    </dgm:pt>
    <dgm:pt modelId="{D350F756-E03C-7348-97E1-C2194080374F}" type="parTrans" cxnId="{74124861-9F9E-5048-A3E2-D44B280C31DF}">
      <dgm:prSet/>
      <dgm:spPr/>
      <dgm:t>
        <a:bodyPr/>
        <a:lstStyle/>
        <a:p>
          <a:endParaRPr lang="it-IT"/>
        </a:p>
      </dgm:t>
    </dgm:pt>
    <dgm:pt modelId="{BA11B5BF-34DE-B94E-ACD9-D05EC140A154}" type="sibTrans" cxnId="{74124861-9F9E-5048-A3E2-D44B280C31DF}">
      <dgm:prSet/>
      <dgm:spPr/>
      <dgm:t>
        <a:bodyPr/>
        <a:lstStyle/>
        <a:p>
          <a:endParaRPr lang="it-IT"/>
        </a:p>
      </dgm:t>
    </dgm:pt>
    <dgm:pt modelId="{4FCBBF3F-702F-3542-9EC4-E393A8B89D71}">
      <dgm:prSet phldrT="[Testo]"/>
      <dgm:spPr/>
      <dgm:t>
        <a:bodyPr/>
        <a:lstStyle/>
        <a:p>
          <a:r>
            <a:rPr lang="it-IT" dirty="0" smtClean="0"/>
            <a:t>Terza Missione</a:t>
          </a:r>
          <a:endParaRPr lang="it-IT" dirty="0"/>
        </a:p>
      </dgm:t>
    </dgm:pt>
    <dgm:pt modelId="{CCC3530E-2AC9-B946-89E4-1DAEB946EFDF}" type="parTrans" cxnId="{EDACF278-34FB-2948-98E1-D592E487B8E6}">
      <dgm:prSet/>
      <dgm:spPr/>
      <dgm:t>
        <a:bodyPr/>
        <a:lstStyle/>
        <a:p>
          <a:endParaRPr lang="it-IT"/>
        </a:p>
      </dgm:t>
    </dgm:pt>
    <dgm:pt modelId="{A363EBC0-91A5-324B-A5FF-27EC54266215}" type="sibTrans" cxnId="{EDACF278-34FB-2948-98E1-D592E487B8E6}">
      <dgm:prSet/>
      <dgm:spPr/>
      <dgm:t>
        <a:bodyPr/>
        <a:lstStyle/>
        <a:p>
          <a:endParaRPr lang="it-IT"/>
        </a:p>
      </dgm:t>
    </dgm:pt>
    <dgm:pt modelId="{6283F5F6-779D-D041-BE26-062B7D043377}">
      <dgm:prSet phldrT="[Testo]" custT="1"/>
      <dgm:spPr/>
      <dgm:t>
        <a:bodyPr/>
        <a:lstStyle/>
        <a:p>
          <a:r>
            <a:rPr lang="it-IT" sz="2000" b="1" dirty="0" smtClean="0"/>
            <a:t>Career Service come luogo di sviluppo di </a:t>
          </a:r>
          <a:r>
            <a:rPr lang="it-IT" sz="2000" b="1" i="1" dirty="0" smtClean="0"/>
            <a:t>employability </a:t>
          </a:r>
          <a:r>
            <a:rPr lang="it-IT" sz="2000" b="1" i="0" dirty="0" smtClean="0"/>
            <a:t>(Yorke, 2006; </a:t>
          </a:r>
          <a:r>
            <a:rPr lang="it-IT" sz="2000" b="1" i="0" dirty="0" err="1" smtClean="0"/>
            <a:t>Dacre</a:t>
          </a:r>
          <a:r>
            <a:rPr lang="it-IT" sz="2000" b="1" i="0" dirty="0" smtClean="0"/>
            <a:t> Pool &amp; </a:t>
          </a:r>
          <a:r>
            <a:rPr lang="it-IT" sz="2000" b="1" i="0" dirty="0" err="1" smtClean="0"/>
            <a:t>Sewell</a:t>
          </a:r>
          <a:r>
            <a:rPr lang="it-IT" sz="2000" b="1" i="0" dirty="0" smtClean="0"/>
            <a:t>, 2007; </a:t>
          </a:r>
          <a:r>
            <a:rPr lang="it-IT" sz="2000" b="1" i="0" dirty="0" err="1" smtClean="0"/>
            <a:t>Sumanasiri</a:t>
          </a:r>
          <a:r>
            <a:rPr lang="it-IT" sz="2000" b="1" i="0" dirty="0" smtClean="0"/>
            <a:t>, </a:t>
          </a:r>
          <a:r>
            <a:rPr lang="it-IT" sz="2000" b="1" i="0" dirty="0" err="1" smtClean="0"/>
            <a:t>Yajid</a:t>
          </a:r>
          <a:r>
            <a:rPr lang="it-IT" sz="2000" b="1" i="0" dirty="0" smtClean="0"/>
            <a:t> &amp; </a:t>
          </a:r>
          <a:r>
            <a:rPr lang="it-IT" sz="2000" b="1" i="0" dirty="0" err="1" smtClean="0"/>
            <a:t>Khatibi</a:t>
          </a:r>
          <a:r>
            <a:rPr lang="it-IT" sz="2000" b="1" i="0" dirty="0" smtClean="0"/>
            <a:t>, 2015)</a:t>
          </a:r>
          <a:endParaRPr lang="it-IT" sz="2000" b="1" dirty="0"/>
        </a:p>
      </dgm:t>
    </dgm:pt>
    <dgm:pt modelId="{0E26F7D3-6F6E-004C-9FE3-07EAF17566A0}" type="parTrans" cxnId="{35EE75FC-4C1B-1546-962A-CCB82CF10580}">
      <dgm:prSet/>
      <dgm:spPr/>
      <dgm:t>
        <a:bodyPr/>
        <a:lstStyle/>
        <a:p>
          <a:endParaRPr lang="it-IT"/>
        </a:p>
      </dgm:t>
    </dgm:pt>
    <dgm:pt modelId="{F8A979C6-0CBC-954A-90F1-DC52666583F2}" type="sibTrans" cxnId="{35EE75FC-4C1B-1546-962A-CCB82CF10580}">
      <dgm:prSet/>
      <dgm:spPr/>
      <dgm:t>
        <a:bodyPr/>
        <a:lstStyle/>
        <a:p>
          <a:endParaRPr lang="it-IT"/>
        </a:p>
      </dgm:t>
    </dgm:pt>
    <dgm:pt modelId="{F9E3A90E-2FE7-844B-9C77-A5B6B0C0A30E}" type="pres">
      <dgm:prSet presAssocID="{3245AB6F-7A53-1E49-8F1D-68F868F7551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08CFFDB-2D30-3447-B416-B255109B40AF}" type="pres">
      <dgm:prSet presAssocID="{3245AB6F-7A53-1E49-8F1D-68F868F75517}" presName="ellipse" presStyleLbl="trBgShp" presStyleIdx="0" presStyleCnt="1"/>
      <dgm:spPr/>
    </dgm:pt>
    <dgm:pt modelId="{E0CE2FB7-61CE-7C49-94C8-9507CF698DC3}" type="pres">
      <dgm:prSet presAssocID="{3245AB6F-7A53-1E49-8F1D-68F868F75517}" presName="arrow1" presStyleLbl="fgShp" presStyleIdx="0" presStyleCnt="1"/>
      <dgm:spPr/>
    </dgm:pt>
    <dgm:pt modelId="{EAC61E65-C92F-474F-8F61-083ABBE62408}" type="pres">
      <dgm:prSet presAssocID="{3245AB6F-7A53-1E49-8F1D-68F868F75517}" presName="rectangle" presStyleLbl="revTx" presStyleIdx="0" presStyleCnt="1" custScaleX="1456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B6A3CF-E0C6-2547-BF55-BAF1E7F7E78B}" type="pres">
      <dgm:prSet presAssocID="{CF385B80-0AC2-0641-9231-3302902313D0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01D5CA-4BD4-C741-9A62-C563567F98A4}" type="pres">
      <dgm:prSet presAssocID="{4FCBBF3F-702F-3542-9EC4-E393A8B89D7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65D4E46-77F5-7843-989E-4E0920813B1F}" type="pres">
      <dgm:prSet presAssocID="{6283F5F6-779D-D041-BE26-062B7D04337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1704AF-BBD4-6540-AC29-0DCEE2AB566F}" type="pres">
      <dgm:prSet presAssocID="{3245AB6F-7A53-1E49-8F1D-68F868F75517}" presName="funnel" presStyleLbl="trAlignAcc1" presStyleIdx="0" presStyleCnt="1"/>
      <dgm:spPr/>
    </dgm:pt>
  </dgm:ptLst>
  <dgm:cxnLst>
    <dgm:cxn modelId="{E9461AA2-1BBD-F54C-8920-B5781DAD57A9}" type="presOf" srcId="{4FCBBF3F-702F-3542-9EC4-E393A8B89D71}" destId="{60B6A3CF-E0C6-2547-BF55-BAF1E7F7E78B}" srcOrd="0" destOrd="0" presId="urn:microsoft.com/office/officeart/2005/8/layout/funnel1"/>
    <dgm:cxn modelId="{EDACF278-34FB-2948-98E1-D592E487B8E6}" srcId="{3245AB6F-7A53-1E49-8F1D-68F868F75517}" destId="{4FCBBF3F-702F-3542-9EC4-E393A8B89D71}" srcOrd="2" destOrd="0" parTransId="{CCC3530E-2AC9-B946-89E4-1DAEB946EFDF}" sibTransId="{A363EBC0-91A5-324B-A5FF-27EC54266215}"/>
    <dgm:cxn modelId="{450B0C22-3D8E-404A-AE5F-FB0FB6691893}" srcId="{3245AB6F-7A53-1E49-8F1D-68F868F75517}" destId="{88074A9E-5360-8A4B-B882-50FA64805011}" srcOrd="0" destOrd="0" parTransId="{7D3251AE-FFCA-0043-BECB-0098B04FECF3}" sibTransId="{1AD78B73-8539-BE47-9BFF-FC697A7868DC}"/>
    <dgm:cxn modelId="{35EE75FC-4C1B-1546-962A-CCB82CF10580}" srcId="{3245AB6F-7A53-1E49-8F1D-68F868F75517}" destId="{6283F5F6-779D-D041-BE26-062B7D043377}" srcOrd="3" destOrd="0" parTransId="{0E26F7D3-6F6E-004C-9FE3-07EAF17566A0}" sibTransId="{F8A979C6-0CBC-954A-90F1-DC52666583F2}"/>
    <dgm:cxn modelId="{74124861-9F9E-5048-A3E2-D44B280C31DF}" srcId="{3245AB6F-7A53-1E49-8F1D-68F868F75517}" destId="{CF385B80-0AC2-0641-9231-3302902313D0}" srcOrd="1" destOrd="0" parTransId="{D350F756-E03C-7348-97E1-C2194080374F}" sibTransId="{BA11B5BF-34DE-B94E-ACD9-D05EC140A154}"/>
    <dgm:cxn modelId="{BE99B298-6BF7-A642-BB8C-5239AC1AE0B9}" type="presOf" srcId="{88074A9E-5360-8A4B-B882-50FA64805011}" destId="{165D4E46-77F5-7843-989E-4E0920813B1F}" srcOrd="0" destOrd="0" presId="urn:microsoft.com/office/officeart/2005/8/layout/funnel1"/>
    <dgm:cxn modelId="{EB0B9034-B046-7A45-9FA2-9F4D2C4CC7A0}" type="presOf" srcId="{6283F5F6-779D-D041-BE26-062B7D043377}" destId="{EAC61E65-C92F-474F-8F61-083ABBE62408}" srcOrd="0" destOrd="0" presId="urn:microsoft.com/office/officeart/2005/8/layout/funnel1"/>
    <dgm:cxn modelId="{EC2907FE-2BAA-934A-A3EF-A84ED638837F}" type="presOf" srcId="{CF385B80-0AC2-0641-9231-3302902313D0}" destId="{7401D5CA-4BD4-C741-9A62-C563567F98A4}" srcOrd="0" destOrd="0" presId="urn:microsoft.com/office/officeart/2005/8/layout/funnel1"/>
    <dgm:cxn modelId="{7248AA4A-CAF5-7E4F-A111-B72C44EE572C}" type="presOf" srcId="{3245AB6F-7A53-1E49-8F1D-68F868F75517}" destId="{F9E3A90E-2FE7-844B-9C77-A5B6B0C0A30E}" srcOrd="0" destOrd="0" presId="urn:microsoft.com/office/officeart/2005/8/layout/funnel1"/>
    <dgm:cxn modelId="{0EDE8D81-1956-C74A-A0E4-48B59C4C3661}" type="presParOf" srcId="{F9E3A90E-2FE7-844B-9C77-A5B6B0C0A30E}" destId="{908CFFDB-2D30-3447-B416-B255109B40AF}" srcOrd="0" destOrd="0" presId="urn:microsoft.com/office/officeart/2005/8/layout/funnel1"/>
    <dgm:cxn modelId="{81A25F04-679B-984B-88B3-B44A97A469D3}" type="presParOf" srcId="{F9E3A90E-2FE7-844B-9C77-A5B6B0C0A30E}" destId="{E0CE2FB7-61CE-7C49-94C8-9507CF698DC3}" srcOrd="1" destOrd="0" presId="urn:microsoft.com/office/officeart/2005/8/layout/funnel1"/>
    <dgm:cxn modelId="{E962C7A4-A7A4-2647-A1A1-777F3F0D3D7E}" type="presParOf" srcId="{F9E3A90E-2FE7-844B-9C77-A5B6B0C0A30E}" destId="{EAC61E65-C92F-474F-8F61-083ABBE62408}" srcOrd="2" destOrd="0" presId="urn:microsoft.com/office/officeart/2005/8/layout/funnel1"/>
    <dgm:cxn modelId="{A0A79CDC-332D-D146-8338-E88B8ADD29CD}" type="presParOf" srcId="{F9E3A90E-2FE7-844B-9C77-A5B6B0C0A30E}" destId="{60B6A3CF-E0C6-2547-BF55-BAF1E7F7E78B}" srcOrd="3" destOrd="0" presId="urn:microsoft.com/office/officeart/2005/8/layout/funnel1"/>
    <dgm:cxn modelId="{549BF055-F07E-3D4F-97EA-EC261C170DA1}" type="presParOf" srcId="{F9E3A90E-2FE7-844B-9C77-A5B6B0C0A30E}" destId="{7401D5CA-4BD4-C741-9A62-C563567F98A4}" srcOrd="4" destOrd="0" presId="urn:microsoft.com/office/officeart/2005/8/layout/funnel1"/>
    <dgm:cxn modelId="{6052145E-74CF-4247-B5BC-8866A3C67723}" type="presParOf" srcId="{F9E3A90E-2FE7-844B-9C77-A5B6B0C0A30E}" destId="{165D4E46-77F5-7843-989E-4E0920813B1F}" srcOrd="5" destOrd="0" presId="urn:microsoft.com/office/officeart/2005/8/layout/funnel1"/>
    <dgm:cxn modelId="{B0F392CF-2B3D-754B-BC85-14E0249A68A5}" type="presParOf" srcId="{F9E3A90E-2FE7-844B-9C77-A5B6B0C0A30E}" destId="{0B1704AF-BBD4-6540-AC29-0DCEE2AB566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D2EEC9-2F3E-F945-B3AE-A9D77122DF75}" type="doc">
      <dgm:prSet loTypeId="urn:microsoft.com/office/officeart/2005/8/layout/vList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D876ABCE-8A39-E647-8756-353329DBE520}">
      <dgm:prSet phldrT="[Testo]" custT="1"/>
      <dgm:spPr/>
      <dgm:t>
        <a:bodyPr/>
        <a:lstStyle/>
        <a:p>
          <a:pPr algn="ctr"/>
          <a:r>
            <a:rPr lang="it-IT" sz="2200" dirty="0" err="1" smtClean="0"/>
            <a:t>Skill</a:t>
          </a:r>
          <a:r>
            <a:rPr lang="it-IT" sz="2200" dirty="0" smtClean="0"/>
            <a:t> </a:t>
          </a:r>
          <a:r>
            <a:rPr lang="it-IT" sz="2200" dirty="0" err="1" smtClean="0"/>
            <a:t>requirements</a:t>
          </a:r>
          <a:r>
            <a:rPr lang="it-IT" sz="2200" dirty="0" smtClean="0"/>
            <a:t> are </a:t>
          </a:r>
          <a:r>
            <a:rPr lang="it-IT" sz="2200" dirty="0" err="1" smtClean="0"/>
            <a:t>changing</a:t>
          </a:r>
          <a:r>
            <a:rPr lang="it-IT" sz="2200" dirty="0" smtClean="0"/>
            <a:t> </a:t>
          </a:r>
          <a:r>
            <a:rPr lang="it-IT" sz="2200" dirty="0" err="1" smtClean="0"/>
            <a:t>rapidly</a:t>
          </a:r>
          <a:r>
            <a:rPr lang="it-IT" sz="2200" dirty="0" smtClean="0"/>
            <a:t> </a:t>
          </a:r>
          <a:r>
            <a:rPr lang="it-IT" sz="2200" dirty="0" err="1" smtClean="0"/>
            <a:t>as</a:t>
          </a:r>
          <a:r>
            <a:rPr lang="it-IT" sz="2200" dirty="0" smtClean="0"/>
            <a:t> a </a:t>
          </a:r>
          <a:r>
            <a:rPr lang="it-IT" sz="2200" dirty="0" err="1" smtClean="0"/>
            <a:t>result</a:t>
          </a:r>
          <a:r>
            <a:rPr lang="it-IT" sz="2200" dirty="0" smtClean="0"/>
            <a:t> of </a:t>
          </a:r>
          <a:r>
            <a:rPr lang="it-IT" sz="2200" dirty="0" err="1" smtClean="0"/>
            <a:t>structural</a:t>
          </a:r>
          <a:r>
            <a:rPr lang="it-IT" sz="2200" dirty="0" smtClean="0"/>
            <a:t> </a:t>
          </a:r>
          <a:r>
            <a:rPr lang="it-IT" sz="2200" dirty="0" err="1" smtClean="0"/>
            <a:t>shifts</a:t>
          </a:r>
          <a:endParaRPr lang="it-IT" sz="2200" dirty="0"/>
        </a:p>
      </dgm:t>
    </dgm:pt>
    <dgm:pt modelId="{C9732624-90CA-A641-893A-835F5ACED15F}" type="parTrans" cxnId="{9008B834-EB7D-094E-A1B0-521FD9878571}">
      <dgm:prSet/>
      <dgm:spPr/>
      <dgm:t>
        <a:bodyPr/>
        <a:lstStyle/>
        <a:p>
          <a:endParaRPr lang="it-IT" sz="2200"/>
        </a:p>
      </dgm:t>
    </dgm:pt>
    <dgm:pt modelId="{CBA05389-342B-2042-9230-0F7971342322}" type="sibTrans" cxnId="{9008B834-EB7D-094E-A1B0-521FD9878571}">
      <dgm:prSet/>
      <dgm:spPr/>
      <dgm:t>
        <a:bodyPr/>
        <a:lstStyle/>
        <a:p>
          <a:endParaRPr lang="it-IT" sz="2200"/>
        </a:p>
      </dgm:t>
    </dgm:pt>
    <dgm:pt modelId="{882B9AA8-B597-C842-BD69-C8F5A890672A}">
      <dgm:prSet phldrT="[Testo]" custT="1"/>
      <dgm:spPr/>
      <dgm:t>
        <a:bodyPr/>
        <a:lstStyle/>
        <a:p>
          <a:pPr algn="ctr"/>
          <a:r>
            <a:rPr lang="it-IT" sz="2200" dirty="0" err="1" smtClean="0"/>
            <a:t>Workforce</a:t>
          </a:r>
          <a:r>
            <a:rPr lang="it-IT" sz="2200" dirty="0" smtClean="0"/>
            <a:t> employability </a:t>
          </a:r>
          <a:r>
            <a:rPr lang="it-IT" sz="2200" dirty="0" err="1" smtClean="0"/>
            <a:t>is</a:t>
          </a:r>
          <a:r>
            <a:rPr lang="it-IT" sz="2200" dirty="0" smtClean="0"/>
            <a:t> </a:t>
          </a:r>
          <a:r>
            <a:rPr lang="it-IT" sz="2200" dirty="0" err="1" smtClean="0"/>
            <a:t>essential</a:t>
          </a:r>
          <a:r>
            <a:rPr lang="it-IT" sz="2200" dirty="0" smtClean="0"/>
            <a:t> to turn </a:t>
          </a:r>
          <a:r>
            <a:rPr lang="it-IT" sz="2200" dirty="0" err="1" smtClean="0"/>
            <a:t>structural</a:t>
          </a:r>
          <a:r>
            <a:rPr lang="it-IT" sz="2200" dirty="0" smtClean="0"/>
            <a:t> </a:t>
          </a:r>
          <a:r>
            <a:rPr lang="it-IT" sz="2200" dirty="0" err="1" smtClean="0"/>
            <a:t>change</a:t>
          </a:r>
          <a:r>
            <a:rPr lang="it-IT" sz="2200" dirty="0" smtClean="0"/>
            <a:t> </a:t>
          </a:r>
          <a:r>
            <a:rPr lang="it-IT" sz="2200" dirty="0" err="1" smtClean="0"/>
            <a:t>into</a:t>
          </a:r>
          <a:r>
            <a:rPr lang="it-IT" sz="2200" dirty="0" smtClean="0"/>
            <a:t> an </a:t>
          </a:r>
          <a:r>
            <a:rPr lang="it-IT" sz="2200" dirty="0" err="1" smtClean="0"/>
            <a:t>opportunity</a:t>
          </a:r>
          <a:endParaRPr lang="it-IT" sz="2200" dirty="0"/>
        </a:p>
      </dgm:t>
    </dgm:pt>
    <dgm:pt modelId="{24D53FFA-B5D5-504C-B4E7-C127045EAF7D}" type="parTrans" cxnId="{F661C856-278B-EE4F-8992-78EB615741E0}">
      <dgm:prSet/>
      <dgm:spPr/>
      <dgm:t>
        <a:bodyPr/>
        <a:lstStyle/>
        <a:p>
          <a:endParaRPr lang="it-IT" sz="2200"/>
        </a:p>
      </dgm:t>
    </dgm:pt>
    <dgm:pt modelId="{2AD2CF8F-7CDD-9B4D-BAE7-52D838560555}" type="sibTrans" cxnId="{F661C856-278B-EE4F-8992-78EB615741E0}">
      <dgm:prSet/>
      <dgm:spPr/>
      <dgm:t>
        <a:bodyPr/>
        <a:lstStyle/>
        <a:p>
          <a:endParaRPr lang="it-IT" sz="2200"/>
        </a:p>
      </dgm:t>
    </dgm:pt>
    <dgm:pt modelId="{7B1ECFEE-1C13-2F44-9DAB-0D00A237ABC7}">
      <dgm:prSet custT="1"/>
      <dgm:spPr/>
      <dgm:t>
        <a:bodyPr/>
        <a:lstStyle/>
        <a:p>
          <a:pPr algn="ctr"/>
          <a:r>
            <a:rPr lang="it-IT" sz="2200" dirty="0" err="1" smtClean="0"/>
            <a:t>Education</a:t>
          </a:r>
          <a:r>
            <a:rPr lang="it-IT" sz="2200" dirty="0" smtClean="0"/>
            <a:t> and training </a:t>
          </a:r>
          <a:r>
            <a:rPr lang="it-IT" sz="2200" dirty="0" err="1" smtClean="0"/>
            <a:t>system</a:t>
          </a:r>
          <a:r>
            <a:rPr lang="it-IT" sz="2200" dirty="0" smtClean="0"/>
            <a:t>, </a:t>
          </a:r>
          <a:r>
            <a:rPr lang="it-IT" sz="2200" dirty="0" err="1" smtClean="0"/>
            <a:t>labour</a:t>
          </a:r>
          <a:r>
            <a:rPr lang="it-IT" sz="2200" dirty="0" smtClean="0"/>
            <a:t> </a:t>
          </a:r>
          <a:r>
            <a:rPr lang="it-IT" sz="2200" dirty="0" err="1" smtClean="0"/>
            <a:t>markets</a:t>
          </a:r>
          <a:r>
            <a:rPr lang="it-IT" sz="2200" dirty="0" smtClean="0"/>
            <a:t>, </a:t>
          </a:r>
          <a:r>
            <a:rPr lang="it-IT" sz="2200" dirty="0" err="1" smtClean="0"/>
            <a:t>workers</a:t>
          </a:r>
          <a:r>
            <a:rPr lang="it-IT" sz="2200" dirty="0" smtClean="0"/>
            <a:t> and </a:t>
          </a:r>
          <a:r>
            <a:rPr lang="it-IT" sz="2200" dirty="0" err="1" smtClean="0"/>
            <a:t>workplaces</a:t>
          </a:r>
          <a:r>
            <a:rPr lang="it-IT" sz="2200" dirty="0" smtClean="0"/>
            <a:t> </a:t>
          </a:r>
          <a:r>
            <a:rPr lang="it-IT" sz="2200" dirty="0" err="1" smtClean="0"/>
            <a:t>will</a:t>
          </a:r>
          <a:r>
            <a:rPr lang="it-IT" sz="2200" dirty="0" smtClean="0"/>
            <a:t> </a:t>
          </a:r>
          <a:r>
            <a:rPr lang="it-IT" sz="2200" dirty="0" err="1" smtClean="0"/>
            <a:t>have</a:t>
          </a:r>
          <a:r>
            <a:rPr lang="it-IT" sz="2200" dirty="0" smtClean="0"/>
            <a:t> to </a:t>
          </a:r>
          <a:r>
            <a:rPr lang="it-IT" sz="2200" dirty="0" err="1" smtClean="0"/>
            <a:t>become</a:t>
          </a:r>
          <a:r>
            <a:rPr lang="it-IT" sz="2200" dirty="0" smtClean="0"/>
            <a:t> more </a:t>
          </a:r>
          <a:r>
            <a:rPr lang="it-IT" sz="2200" dirty="0" err="1" smtClean="0"/>
            <a:t>adaptable</a:t>
          </a:r>
          <a:endParaRPr lang="it-IT" sz="2200" dirty="0"/>
        </a:p>
      </dgm:t>
    </dgm:pt>
    <dgm:pt modelId="{583D254C-F5F6-6A40-AB38-0AB8AD05BEC0}" type="parTrans" cxnId="{7D7650A1-A61F-4B49-AC2F-CE7B9F0C5515}">
      <dgm:prSet/>
      <dgm:spPr/>
      <dgm:t>
        <a:bodyPr/>
        <a:lstStyle/>
        <a:p>
          <a:endParaRPr lang="it-IT" sz="2200"/>
        </a:p>
      </dgm:t>
    </dgm:pt>
    <dgm:pt modelId="{FC9A19EA-6B02-BD44-B774-6EC1A07289AE}" type="sibTrans" cxnId="{7D7650A1-A61F-4B49-AC2F-CE7B9F0C5515}">
      <dgm:prSet/>
      <dgm:spPr/>
      <dgm:t>
        <a:bodyPr/>
        <a:lstStyle/>
        <a:p>
          <a:endParaRPr lang="it-IT" sz="2200"/>
        </a:p>
      </dgm:t>
    </dgm:pt>
    <dgm:pt modelId="{5F424D09-2EC4-744C-B0B3-000DC79374DC}" type="pres">
      <dgm:prSet presAssocID="{E0D2EEC9-2F3E-F945-B3AE-A9D77122DF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F891533-E4BA-0A42-A65C-D97DC7A96593}" type="pres">
      <dgm:prSet presAssocID="{D876ABCE-8A39-E647-8756-353329DBE5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F6E424-94B0-F74C-9122-964DFF55BBB7}" type="pres">
      <dgm:prSet presAssocID="{CBA05389-342B-2042-9230-0F7971342322}" presName="spacer" presStyleCnt="0"/>
      <dgm:spPr/>
    </dgm:pt>
    <dgm:pt modelId="{938D1166-3C4E-E548-BB35-23B71042F35F}" type="pres">
      <dgm:prSet presAssocID="{882B9AA8-B597-C842-BD69-C8F5A890672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01071A-B99F-2C44-BF67-0CFE2E3D6C48}" type="pres">
      <dgm:prSet presAssocID="{2AD2CF8F-7CDD-9B4D-BAE7-52D838560555}" presName="spacer" presStyleCnt="0"/>
      <dgm:spPr/>
    </dgm:pt>
    <dgm:pt modelId="{2C442352-BF02-4445-90C2-05985C687F05}" type="pres">
      <dgm:prSet presAssocID="{7B1ECFEE-1C13-2F44-9DAB-0D00A237ABC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32FB2A9-6A1D-4642-BAA3-F85935C73C28}" type="presOf" srcId="{7B1ECFEE-1C13-2F44-9DAB-0D00A237ABC7}" destId="{2C442352-BF02-4445-90C2-05985C687F05}" srcOrd="0" destOrd="0" presId="urn:microsoft.com/office/officeart/2005/8/layout/vList2"/>
    <dgm:cxn modelId="{9008B834-EB7D-094E-A1B0-521FD9878571}" srcId="{E0D2EEC9-2F3E-F945-B3AE-A9D77122DF75}" destId="{D876ABCE-8A39-E647-8756-353329DBE520}" srcOrd="0" destOrd="0" parTransId="{C9732624-90CA-A641-893A-835F5ACED15F}" sibTransId="{CBA05389-342B-2042-9230-0F7971342322}"/>
    <dgm:cxn modelId="{6C906E54-7DF9-8943-879A-007D840170E5}" type="presOf" srcId="{E0D2EEC9-2F3E-F945-B3AE-A9D77122DF75}" destId="{5F424D09-2EC4-744C-B0B3-000DC79374DC}" srcOrd="0" destOrd="0" presId="urn:microsoft.com/office/officeart/2005/8/layout/vList2"/>
    <dgm:cxn modelId="{9B7D7577-D8A2-1844-AEB2-E06BEA6C34C7}" type="presOf" srcId="{D876ABCE-8A39-E647-8756-353329DBE520}" destId="{DF891533-E4BA-0A42-A65C-D97DC7A96593}" srcOrd="0" destOrd="0" presId="urn:microsoft.com/office/officeart/2005/8/layout/vList2"/>
    <dgm:cxn modelId="{4F768497-7E7F-AA40-B4D4-D41F04AE5B2F}" type="presOf" srcId="{882B9AA8-B597-C842-BD69-C8F5A890672A}" destId="{938D1166-3C4E-E548-BB35-23B71042F35F}" srcOrd="0" destOrd="0" presId="urn:microsoft.com/office/officeart/2005/8/layout/vList2"/>
    <dgm:cxn modelId="{7D7650A1-A61F-4B49-AC2F-CE7B9F0C5515}" srcId="{E0D2EEC9-2F3E-F945-B3AE-A9D77122DF75}" destId="{7B1ECFEE-1C13-2F44-9DAB-0D00A237ABC7}" srcOrd="2" destOrd="0" parTransId="{583D254C-F5F6-6A40-AB38-0AB8AD05BEC0}" sibTransId="{FC9A19EA-6B02-BD44-B774-6EC1A07289AE}"/>
    <dgm:cxn modelId="{F661C856-278B-EE4F-8992-78EB615741E0}" srcId="{E0D2EEC9-2F3E-F945-B3AE-A9D77122DF75}" destId="{882B9AA8-B597-C842-BD69-C8F5A890672A}" srcOrd="1" destOrd="0" parTransId="{24D53FFA-B5D5-504C-B4E7-C127045EAF7D}" sibTransId="{2AD2CF8F-7CDD-9B4D-BAE7-52D838560555}"/>
    <dgm:cxn modelId="{E5FFD25D-6E61-E04E-A492-B6BEEB4CFFE5}" type="presParOf" srcId="{5F424D09-2EC4-744C-B0B3-000DC79374DC}" destId="{DF891533-E4BA-0A42-A65C-D97DC7A96593}" srcOrd="0" destOrd="0" presId="urn:microsoft.com/office/officeart/2005/8/layout/vList2"/>
    <dgm:cxn modelId="{419B5097-BE83-114C-8F3D-DF8B2815E265}" type="presParOf" srcId="{5F424D09-2EC4-744C-B0B3-000DC79374DC}" destId="{3BF6E424-94B0-F74C-9122-964DFF55BBB7}" srcOrd="1" destOrd="0" presId="urn:microsoft.com/office/officeart/2005/8/layout/vList2"/>
    <dgm:cxn modelId="{28835CFF-D1A2-A245-A5BB-0C92C5F9B6E8}" type="presParOf" srcId="{5F424D09-2EC4-744C-B0B3-000DC79374DC}" destId="{938D1166-3C4E-E548-BB35-23B71042F35F}" srcOrd="2" destOrd="0" presId="urn:microsoft.com/office/officeart/2005/8/layout/vList2"/>
    <dgm:cxn modelId="{8F151FDB-2B56-724C-AE47-B8E544ACBF12}" type="presParOf" srcId="{5F424D09-2EC4-744C-B0B3-000DC79374DC}" destId="{F101071A-B99F-2C44-BF67-0CFE2E3D6C48}" srcOrd="3" destOrd="0" presId="urn:microsoft.com/office/officeart/2005/8/layout/vList2"/>
    <dgm:cxn modelId="{0CD9D36C-9ACB-1945-B246-474D68C7F541}" type="presParOf" srcId="{5F424D09-2EC4-744C-B0B3-000DC79374DC}" destId="{2C442352-BF02-4445-90C2-05985C687F0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EC5207-DFF0-4D43-A31D-82C91C368C64}" type="doc">
      <dgm:prSet loTypeId="urn:microsoft.com/office/officeart/2005/8/layout/defaul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39DB7EF1-2C2E-F348-A005-D2EA62748640}">
      <dgm:prSet phldrT="[Testo]"/>
      <dgm:spPr/>
      <dgm:t>
        <a:bodyPr/>
        <a:lstStyle/>
        <a:p>
          <a:r>
            <a:rPr lang="it-IT" dirty="0" err="1" smtClean="0"/>
            <a:t>Anticipating</a:t>
          </a:r>
          <a:r>
            <a:rPr lang="it-IT" dirty="0" smtClean="0"/>
            <a:t> </a:t>
          </a:r>
          <a:r>
            <a:rPr lang="it-IT" dirty="0" err="1" smtClean="0"/>
            <a:t>emerging</a:t>
          </a:r>
          <a:r>
            <a:rPr lang="it-IT" dirty="0" smtClean="0"/>
            <a:t> </a:t>
          </a:r>
          <a:r>
            <a:rPr lang="it-IT" dirty="0" err="1" smtClean="0"/>
            <a:t>skill</a:t>
          </a:r>
          <a:r>
            <a:rPr lang="it-IT" dirty="0" smtClean="0"/>
            <a:t> </a:t>
          </a:r>
          <a:r>
            <a:rPr lang="it-IT" dirty="0" err="1" smtClean="0"/>
            <a:t>needs</a:t>
          </a:r>
          <a:endParaRPr lang="it-IT" dirty="0"/>
        </a:p>
      </dgm:t>
    </dgm:pt>
    <dgm:pt modelId="{F178A0C9-617B-2147-B4E0-47614B2A99D1}" type="parTrans" cxnId="{647064F0-222D-EB4C-9CBF-DF1DD44C5BD4}">
      <dgm:prSet/>
      <dgm:spPr/>
      <dgm:t>
        <a:bodyPr/>
        <a:lstStyle/>
        <a:p>
          <a:endParaRPr lang="it-IT"/>
        </a:p>
      </dgm:t>
    </dgm:pt>
    <dgm:pt modelId="{1D959584-EDF8-2F4A-B304-28A714CE2ED0}" type="sibTrans" cxnId="{647064F0-222D-EB4C-9CBF-DF1DD44C5BD4}">
      <dgm:prSet/>
      <dgm:spPr/>
      <dgm:t>
        <a:bodyPr/>
        <a:lstStyle/>
        <a:p>
          <a:endParaRPr lang="it-IT"/>
        </a:p>
      </dgm:t>
    </dgm:pt>
    <dgm:pt modelId="{7A10B7BA-5742-F440-888E-14AFAC085258}">
      <dgm:prSet phldrT="[Testo]"/>
      <dgm:spPr/>
      <dgm:t>
        <a:bodyPr/>
        <a:lstStyle/>
        <a:p>
          <a:r>
            <a:rPr lang="it-IT" dirty="0" err="1" smtClean="0"/>
            <a:t>Reinforce</a:t>
          </a:r>
          <a:r>
            <a:rPr lang="it-IT" dirty="0" smtClean="0"/>
            <a:t> the </a:t>
          </a:r>
          <a:r>
            <a:rPr lang="it-IT" dirty="0" err="1" smtClean="0"/>
            <a:t>role</a:t>
          </a:r>
          <a:r>
            <a:rPr lang="it-IT" dirty="0" smtClean="0"/>
            <a:t> of training and work-</a:t>
          </a:r>
          <a:r>
            <a:rPr lang="it-IT" dirty="0" err="1" smtClean="0"/>
            <a:t>based</a:t>
          </a:r>
          <a:r>
            <a:rPr lang="it-IT" dirty="0" smtClean="0"/>
            <a:t> </a:t>
          </a:r>
          <a:r>
            <a:rPr lang="it-IT" dirty="0" err="1" smtClean="0"/>
            <a:t>learning</a:t>
          </a:r>
          <a:endParaRPr lang="it-IT" dirty="0"/>
        </a:p>
      </dgm:t>
    </dgm:pt>
    <dgm:pt modelId="{3A80C407-3F7E-0142-A69E-EADD937BA7DB}" type="parTrans" cxnId="{4AA55CC6-593D-3B49-975C-5DFA48A7F295}">
      <dgm:prSet/>
      <dgm:spPr/>
      <dgm:t>
        <a:bodyPr/>
        <a:lstStyle/>
        <a:p>
          <a:endParaRPr lang="it-IT"/>
        </a:p>
      </dgm:t>
    </dgm:pt>
    <dgm:pt modelId="{F61AA597-534A-1F42-B3C9-754A93A83C44}" type="sibTrans" cxnId="{4AA55CC6-593D-3B49-975C-5DFA48A7F295}">
      <dgm:prSet/>
      <dgm:spPr/>
      <dgm:t>
        <a:bodyPr/>
        <a:lstStyle/>
        <a:p>
          <a:endParaRPr lang="it-IT"/>
        </a:p>
      </dgm:t>
    </dgm:pt>
    <dgm:pt modelId="{0013CFDF-698A-244C-82DA-905BC01E2EBE}">
      <dgm:prSet phldrT="[Testo]"/>
      <dgm:spPr/>
      <dgm:t>
        <a:bodyPr/>
        <a:lstStyle/>
        <a:p>
          <a:r>
            <a:rPr lang="it-IT" dirty="0" err="1" smtClean="0"/>
            <a:t>Enhancing</a:t>
          </a:r>
          <a:r>
            <a:rPr lang="it-IT" dirty="0" smtClean="0"/>
            <a:t> the </a:t>
          </a:r>
          <a:r>
            <a:rPr lang="it-IT" dirty="0" err="1" smtClean="0"/>
            <a:t>adaptability</a:t>
          </a:r>
          <a:r>
            <a:rPr lang="it-IT" dirty="0" smtClean="0"/>
            <a:t> of </a:t>
          </a:r>
          <a:r>
            <a:rPr lang="it-IT" dirty="0" err="1" smtClean="0"/>
            <a:t>workplaces</a:t>
          </a:r>
          <a:endParaRPr lang="it-IT" dirty="0"/>
        </a:p>
      </dgm:t>
    </dgm:pt>
    <dgm:pt modelId="{FF087625-9458-114F-8BF1-6189213AFAF2}" type="parTrans" cxnId="{EE71C40D-EB7E-694A-B237-06327F1299B3}">
      <dgm:prSet/>
      <dgm:spPr/>
      <dgm:t>
        <a:bodyPr/>
        <a:lstStyle/>
        <a:p>
          <a:endParaRPr lang="it-IT"/>
        </a:p>
      </dgm:t>
    </dgm:pt>
    <dgm:pt modelId="{829C520D-95B9-494D-8409-ACD47C43E40B}" type="sibTrans" cxnId="{EE71C40D-EB7E-694A-B237-06327F1299B3}">
      <dgm:prSet/>
      <dgm:spPr/>
      <dgm:t>
        <a:bodyPr/>
        <a:lstStyle/>
        <a:p>
          <a:endParaRPr lang="it-IT"/>
        </a:p>
      </dgm:t>
    </dgm:pt>
    <dgm:pt modelId="{638A050C-122F-7147-B798-9EEE003025E6}">
      <dgm:prSet/>
      <dgm:spPr/>
      <dgm:t>
        <a:bodyPr/>
        <a:lstStyle/>
        <a:p>
          <a:r>
            <a:rPr lang="it-IT" dirty="0" err="1" smtClean="0"/>
            <a:t>Promoting</a:t>
          </a:r>
          <a:r>
            <a:rPr lang="it-IT" dirty="0" smtClean="0"/>
            <a:t> </a:t>
          </a:r>
          <a:r>
            <a:rPr lang="it-IT" dirty="0" err="1" smtClean="0"/>
            <a:t>labour</a:t>
          </a:r>
          <a:r>
            <a:rPr lang="it-IT" dirty="0" smtClean="0"/>
            <a:t> </a:t>
          </a:r>
          <a:r>
            <a:rPr lang="it-IT" dirty="0" err="1" smtClean="0"/>
            <a:t>mobility</a:t>
          </a:r>
          <a:endParaRPr lang="it-IT" dirty="0"/>
        </a:p>
      </dgm:t>
    </dgm:pt>
    <dgm:pt modelId="{472EBC0E-1F1A-7349-B018-96618A0DBB66}" type="parTrans" cxnId="{3A46CE34-94AC-304F-A246-215F1773B9C9}">
      <dgm:prSet/>
      <dgm:spPr/>
      <dgm:t>
        <a:bodyPr/>
        <a:lstStyle/>
        <a:p>
          <a:endParaRPr lang="it-IT"/>
        </a:p>
      </dgm:t>
    </dgm:pt>
    <dgm:pt modelId="{499CB177-7E88-FC42-9213-0248EEDD1F9F}" type="sibTrans" cxnId="{3A46CE34-94AC-304F-A246-215F1773B9C9}">
      <dgm:prSet/>
      <dgm:spPr/>
      <dgm:t>
        <a:bodyPr/>
        <a:lstStyle/>
        <a:p>
          <a:endParaRPr lang="it-IT"/>
        </a:p>
      </dgm:t>
    </dgm:pt>
    <dgm:pt modelId="{CA682772-88D9-4041-961E-AFA3F9DDF3DE}" type="pres">
      <dgm:prSet presAssocID="{77EC5207-DFF0-4D43-A31D-82C91C368C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5CB0DED-D254-864A-BDBA-168705AF9753}" type="pres">
      <dgm:prSet presAssocID="{39DB7EF1-2C2E-F348-A005-D2EA6274864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7AD507-6B86-2B49-8C00-D36B4A650A2F}" type="pres">
      <dgm:prSet presAssocID="{1D959584-EDF8-2F4A-B304-28A714CE2ED0}" presName="sibTrans" presStyleCnt="0"/>
      <dgm:spPr/>
    </dgm:pt>
    <dgm:pt modelId="{1D3EED17-1AB1-2542-8560-14FB203E04A3}" type="pres">
      <dgm:prSet presAssocID="{7A10B7BA-5742-F440-888E-14AFAC08525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3FD122-D688-AD47-8E66-0F476A68BE86}" type="pres">
      <dgm:prSet presAssocID="{F61AA597-534A-1F42-B3C9-754A93A83C44}" presName="sibTrans" presStyleCnt="0"/>
      <dgm:spPr/>
    </dgm:pt>
    <dgm:pt modelId="{F41DAB10-12DB-4D4F-A4F0-57A1517A1B83}" type="pres">
      <dgm:prSet presAssocID="{0013CFDF-698A-244C-82DA-905BC01E2EB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2CC335-4408-014D-9C65-7D19CBED8446}" type="pres">
      <dgm:prSet presAssocID="{829C520D-95B9-494D-8409-ACD47C43E40B}" presName="sibTrans" presStyleCnt="0"/>
      <dgm:spPr/>
    </dgm:pt>
    <dgm:pt modelId="{BBB1693C-8F01-8E4C-8AE6-396238E86363}" type="pres">
      <dgm:prSet presAssocID="{638A050C-122F-7147-B798-9EEE003025E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E71C40D-EB7E-694A-B237-06327F1299B3}" srcId="{77EC5207-DFF0-4D43-A31D-82C91C368C64}" destId="{0013CFDF-698A-244C-82DA-905BC01E2EBE}" srcOrd="2" destOrd="0" parTransId="{FF087625-9458-114F-8BF1-6189213AFAF2}" sibTransId="{829C520D-95B9-494D-8409-ACD47C43E40B}"/>
    <dgm:cxn modelId="{4AA55CC6-593D-3B49-975C-5DFA48A7F295}" srcId="{77EC5207-DFF0-4D43-A31D-82C91C368C64}" destId="{7A10B7BA-5742-F440-888E-14AFAC085258}" srcOrd="1" destOrd="0" parTransId="{3A80C407-3F7E-0142-A69E-EADD937BA7DB}" sibTransId="{F61AA597-534A-1F42-B3C9-754A93A83C44}"/>
    <dgm:cxn modelId="{424D1B3B-2E0B-FF40-81E8-DE8C3ECABE54}" type="presOf" srcId="{77EC5207-DFF0-4D43-A31D-82C91C368C64}" destId="{CA682772-88D9-4041-961E-AFA3F9DDF3DE}" srcOrd="0" destOrd="0" presId="urn:microsoft.com/office/officeart/2005/8/layout/default"/>
    <dgm:cxn modelId="{78C55114-4C14-8649-9D88-F462E3A7A156}" type="presOf" srcId="{39DB7EF1-2C2E-F348-A005-D2EA62748640}" destId="{65CB0DED-D254-864A-BDBA-168705AF9753}" srcOrd="0" destOrd="0" presId="urn:microsoft.com/office/officeart/2005/8/layout/default"/>
    <dgm:cxn modelId="{647064F0-222D-EB4C-9CBF-DF1DD44C5BD4}" srcId="{77EC5207-DFF0-4D43-A31D-82C91C368C64}" destId="{39DB7EF1-2C2E-F348-A005-D2EA62748640}" srcOrd="0" destOrd="0" parTransId="{F178A0C9-617B-2147-B4E0-47614B2A99D1}" sibTransId="{1D959584-EDF8-2F4A-B304-28A714CE2ED0}"/>
    <dgm:cxn modelId="{86D1C0B1-9BC2-FE44-993B-3609F397CAC1}" type="presOf" srcId="{0013CFDF-698A-244C-82DA-905BC01E2EBE}" destId="{F41DAB10-12DB-4D4F-A4F0-57A1517A1B83}" srcOrd="0" destOrd="0" presId="urn:microsoft.com/office/officeart/2005/8/layout/default"/>
    <dgm:cxn modelId="{3A46CE34-94AC-304F-A246-215F1773B9C9}" srcId="{77EC5207-DFF0-4D43-A31D-82C91C368C64}" destId="{638A050C-122F-7147-B798-9EEE003025E6}" srcOrd="3" destOrd="0" parTransId="{472EBC0E-1F1A-7349-B018-96618A0DBB66}" sibTransId="{499CB177-7E88-FC42-9213-0248EEDD1F9F}"/>
    <dgm:cxn modelId="{F8720168-B643-4146-8BF0-E3EAC4D7CA71}" type="presOf" srcId="{7A10B7BA-5742-F440-888E-14AFAC085258}" destId="{1D3EED17-1AB1-2542-8560-14FB203E04A3}" srcOrd="0" destOrd="0" presId="urn:microsoft.com/office/officeart/2005/8/layout/default"/>
    <dgm:cxn modelId="{FB3A22DA-75E8-4242-A5CD-0C012D7EBA79}" type="presOf" srcId="{638A050C-122F-7147-B798-9EEE003025E6}" destId="{BBB1693C-8F01-8E4C-8AE6-396238E86363}" srcOrd="0" destOrd="0" presId="urn:microsoft.com/office/officeart/2005/8/layout/default"/>
    <dgm:cxn modelId="{1F118988-75DA-334C-8D68-CB1B5086FE2B}" type="presParOf" srcId="{CA682772-88D9-4041-961E-AFA3F9DDF3DE}" destId="{65CB0DED-D254-864A-BDBA-168705AF9753}" srcOrd="0" destOrd="0" presId="urn:microsoft.com/office/officeart/2005/8/layout/default"/>
    <dgm:cxn modelId="{A771AD99-0D5E-5F4D-8E89-0E02192CD1F1}" type="presParOf" srcId="{CA682772-88D9-4041-961E-AFA3F9DDF3DE}" destId="{E47AD507-6B86-2B49-8C00-D36B4A650A2F}" srcOrd="1" destOrd="0" presId="urn:microsoft.com/office/officeart/2005/8/layout/default"/>
    <dgm:cxn modelId="{EC749C87-2D6A-AA45-855B-3EB591B8CE7F}" type="presParOf" srcId="{CA682772-88D9-4041-961E-AFA3F9DDF3DE}" destId="{1D3EED17-1AB1-2542-8560-14FB203E04A3}" srcOrd="2" destOrd="0" presId="urn:microsoft.com/office/officeart/2005/8/layout/default"/>
    <dgm:cxn modelId="{DA7FCF84-338C-C848-8293-1877034B5040}" type="presParOf" srcId="{CA682772-88D9-4041-961E-AFA3F9DDF3DE}" destId="{E93FD122-D688-AD47-8E66-0F476A68BE86}" srcOrd="3" destOrd="0" presId="urn:microsoft.com/office/officeart/2005/8/layout/default"/>
    <dgm:cxn modelId="{E82D8FD9-796D-524E-812E-B494DF4693D2}" type="presParOf" srcId="{CA682772-88D9-4041-961E-AFA3F9DDF3DE}" destId="{F41DAB10-12DB-4D4F-A4F0-57A1517A1B83}" srcOrd="4" destOrd="0" presId="urn:microsoft.com/office/officeart/2005/8/layout/default"/>
    <dgm:cxn modelId="{EA253B29-5CCA-D94F-8BA2-BBF6EC894E16}" type="presParOf" srcId="{CA682772-88D9-4041-961E-AFA3F9DDF3DE}" destId="{682CC335-4408-014D-9C65-7D19CBED8446}" srcOrd="5" destOrd="0" presId="urn:microsoft.com/office/officeart/2005/8/layout/default"/>
    <dgm:cxn modelId="{2FC2AA5A-1FC0-124E-801F-8713135BDA45}" type="presParOf" srcId="{CA682772-88D9-4041-961E-AFA3F9DDF3DE}" destId="{BBB1693C-8F01-8E4C-8AE6-396238E8636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157A73-C9D4-174D-9D49-C6FDCAFF8DFB}" type="doc">
      <dgm:prSet loTypeId="urn:microsoft.com/office/officeart/2005/8/layout/matrix3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991C2C79-62A6-0F43-A4A3-94708F1443E6}">
      <dgm:prSet/>
      <dgm:spPr/>
      <dgm:t>
        <a:bodyPr/>
        <a:lstStyle/>
        <a:p>
          <a:pPr rtl="0"/>
          <a:r>
            <a:rPr lang="it-IT" dirty="0" smtClean="0"/>
            <a:t>Accrescere la qualità e la rilevanza dell’apprendimento e dell’insegnamento</a:t>
          </a:r>
          <a:endParaRPr lang="it-IT" dirty="0"/>
        </a:p>
      </dgm:t>
    </dgm:pt>
    <dgm:pt modelId="{827FC851-1032-7F4C-883D-2EC9D730B366}" type="parTrans" cxnId="{0C3765AA-636F-AD4C-80A9-5698DCD4E429}">
      <dgm:prSet/>
      <dgm:spPr/>
      <dgm:t>
        <a:bodyPr/>
        <a:lstStyle/>
        <a:p>
          <a:endParaRPr lang="it-IT"/>
        </a:p>
      </dgm:t>
    </dgm:pt>
    <dgm:pt modelId="{D04D0E79-79C8-184D-A991-AF6745053C65}" type="sibTrans" cxnId="{0C3765AA-636F-AD4C-80A9-5698DCD4E429}">
      <dgm:prSet/>
      <dgm:spPr/>
      <dgm:t>
        <a:bodyPr/>
        <a:lstStyle/>
        <a:p>
          <a:endParaRPr lang="it-IT"/>
        </a:p>
      </dgm:t>
    </dgm:pt>
    <dgm:pt modelId="{CDF4F2AF-0C7D-FF43-B44C-ADC301F8868D}">
      <dgm:prSet/>
      <dgm:spPr/>
      <dgm:t>
        <a:bodyPr/>
        <a:lstStyle/>
        <a:p>
          <a:pPr rtl="0"/>
          <a:r>
            <a:rPr lang="it-IT" dirty="0" smtClean="0"/>
            <a:t>Agevolare l’</a:t>
          </a:r>
          <a:r>
            <a:rPr lang="it-IT" dirty="0" err="1" smtClean="0"/>
            <a:t>occupabilità</a:t>
          </a:r>
          <a:r>
            <a:rPr lang="it-IT" dirty="0" smtClean="0"/>
            <a:t> dei laureati per tutta la loro vita lavorativa</a:t>
          </a:r>
          <a:endParaRPr lang="it-IT" dirty="0"/>
        </a:p>
      </dgm:t>
    </dgm:pt>
    <dgm:pt modelId="{A043442B-2E8B-6F43-AD33-2E9F91E6F4C6}" type="parTrans" cxnId="{AF800115-E3C2-AD48-B547-9B2F7AA18857}">
      <dgm:prSet/>
      <dgm:spPr/>
      <dgm:t>
        <a:bodyPr/>
        <a:lstStyle/>
        <a:p>
          <a:endParaRPr lang="it-IT"/>
        </a:p>
      </dgm:t>
    </dgm:pt>
    <dgm:pt modelId="{565AF34F-375F-A042-962D-AE984D7D6BD6}" type="sibTrans" cxnId="{AF800115-E3C2-AD48-B547-9B2F7AA18857}">
      <dgm:prSet/>
      <dgm:spPr/>
      <dgm:t>
        <a:bodyPr/>
        <a:lstStyle/>
        <a:p>
          <a:endParaRPr lang="it-IT"/>
        </a:p>
      </dgm:t>
    </dgm:pt>
    <dgm:pt modelId="{AEED15D6-89AB-2A4C-B516-43F8C15D6541}">
      <dgm:prSet/>
      <dgm:spPr/>
      <dgm:t>
        <a:bodyPr/>
        <a:lstStyle/>
        <a:p>
          <a:pPr rtl="0"/>
          <a:r>
            <a:rPr lang="it-IT" dirty="0" smtClean="0"/>
            <a:t>Rendere i nostri sistemi più inclusivi</a:t>
          </a:r>
          <a:endParaRPr lang="it-IT" dirty="0"/>
        </a:p>
      </dgm:t>
    </dgm:pt>
    <dgm:pt modelId="{36930D38-DCC9-904D-AAE7-DAE706BAFF2F}" type="parTrans" cxnId="{BA0023A7-FE9E-544C-B2B9-E88215A16A41}">
      <dgm:prSet/>
      <dgm:spPr/>
      <dgm:t>
        <a:bodyPr/>
        <a:lstStyle/>
        <a:p>
          <a:endParaRPr lang="it-IT"/>
        </a:p>
      </dgm:t>
    </dgm:pt>
    <dgm:pt modelId="{E379A118-44B9-8742-B5C9-60C0A8D32710}" type="sibTrans" cxnId="{BA0023A7-FE9E-544C-B2B9-E88215A16A41}">
      <dgm:prSet/>
      <dgm:spPr/>
      <dgm:t>
        <a:bodyPr/>
        <a:lstStyle/>
        <a:p>
          <a:endParaRPr lang="it-IT"/>
        </a:p>
      </dgm:t>
    </dgm:pt>
    <dgm:pt modelId="{8985020A-3782-6B43-975E-6ADD2E3873E0}">
      <dgm:prSet/>
      <dgm:spPr/>
      <dgm:t>
        <a:bodyPr/>
        <a:lstStyle/>
        <a:p>
          <a:pPr rtl="0"/>
          <a:r>
            <a:rPr lang="it-IT" dirty="0" smtClean="0"/>
            <a:t>Attuare le riforme strutturali concordate</a:t>
          </a:r>
          <a:endParaRPr lang="it-IT" dirty="0"/>
        </a:p>
      </dgm:t>
    </dgm:pt>
    <dgm:pt modelId="{32D213C8-A3F9-E849-844E-145C3479AA55}" type="parTrans" cxnId="{058F7B5D-FC4A-D541-B230-5774F737027E}">
      <dgm:prSet/>
      <dgm:spPr/>
      <dgm:t>
        <a:bodyPr/>
        <a:lstStyle/>
        <a:p>
          <a:endParaRPr lang="it-IT"/>
        </a:p>
      </dgm:t>
    </dgm:pt>
    <dgm:pt modelId="{85B07F4A-7013-E342-8186-DC675113CAFB}" type="sibTrans" cxnId="{058F7B5D-FC4A-D541-B230-5774F737027E}">
      <dgm:prSet/>
      <dgm:spPr/>
      <dgm:t>
        <a:bodyPr/>
        <a:lstStyle/>
        <a:p>
          <a:endParaRPr lang="it-IT"/>
        </a:p>
      </dgm:t>
    </dgm:pt>
    <dgm:pt modelId="{F87E22E3-932B-3D4F-8DD8-78F367B47A64}" type="pres">
      <dgm:prSet presAssocID="{86157A73-C9D4-174D-9D49-C6FDCAFF8DF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069B4B2-CF19-B441-8E6E-ABAA205D155C}" type="pres">
      <dgm:prSet presAssocID="{86157A73-C9D4-174D-9D49-C6FDCAFF8DFB}" presName="diamond" presStyleLbl="bgShp" presStyleIdx="0" presStyleCnt="1"/>
      <dgm:spPr/>
    </dgm:pt>
    <dgm:pt modelId="{397BF66E-2FC1-7F49-96D6-5A79B705B091}" type="pres">
      <dgm:prSet presAssocID="{86157A73-C9D4-174D-9D49-C6FDCAFF8DF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3CB67B-D2FA-CF4F-BE37-09DB6470394A}" type="pres">
      <dgm:prSet presAssocID="{86157A73-C9D4-174D-9D49-C6FDCAFF8DF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0F07FE-7A36-FB43-84AE-4F1616B509B9}" type="pres">
      <dgm:prSet presAssocID="{86157A73-C9D4-174D-9D49-C6FDCAFF8DF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152B11-834E-6542-ABC6-9D970FF8F52F}" type="pres">
      <dgm:prSet presAssocID="{86157A73-C9D4-174D-9D49-C6FDCAFF8DF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A0023A7-FE9E-544C-B2B9-E88215A16A41}" srcId="{86157A73-C9D4-174D-9D49-C6FDCAFF8DFB}" destId="{AEED15D6-89AB-2A4C-B516-43F8C15D6541}" srcOrd="2" destOrd="0" parTransId="{36930D38-DCC9-904D-AAE7-DAE706BAFF2F}" sibTransId="{E379A118-44B9-8742-B5C9-60C0A8D32710}"/>
    <dgm:cxn modelId="{8B04808D-5BF2-BF4A-A3B6-E291AF452271}" type="presOf" srcId="{86157A73-C9D4-174D-9D49-C6FDCAFF8DFB}" destId="{F87E22E3-932B-3D4F-8DD8-78F367B47A64}" srcOrd="0" destOrd="0" presId="urn:microsoft.com/office/officeart/2005/8/layout/matrix3"/>
    <dgm:cxn modelId="{B1BA5D4F-CC93-B44E-B5D5-7047F6892D83}" type="presOf" srcId="{991C2C79-62A6-0F43-A4A3-94708F1443E6}" destId="{397BF66E-2FC1-7F49-96D6-5A79B705B091}" srcOrd="0" destOrd="0" presId="urn:microsoft.com/office/officeart/2005/8/layout/matrix3"/>
    <dgm:cxn modelId="{0C3765AA-636F-AD4C-80A9-5698DCD4E429}" srcId="{86157A73-C9D4-174D-9D49-C6FDCAFF8DFB}" destId="{991C2C79-62A6-0F43-A4A3-94708F1443E6}" srcOrd="0" destOrd="0" parTransId="{827FC851-1032-7F4C-883D-2EC9D730B366}" sibTransId="{D04D0E79-79C8-184D-A991-AF6745053C65}"/>
    <dgm:cxn modelId="{ADDC65A3-2034-9649-9772-4B5AE8DC55DB}" type="presOf" srcId="{AEED15D6-89AB-2A4C-B516-43F8C15D6541}" destId="{8B0F07FE-7A36-FB43-84AE-4F1616B509B9}" srcOrd="0" destOrd="0" presId="urn:microsoft.com/office/officeart/2005/8/layout/matrix3"/>
    <dgm:cxn modelId="{3DF86A6A-47DD-4B44-97F6-AB084F7FAB87}" type="presOf" srcId="{8985020A-3782-6B43-975E-6ADD2E3873E0}" destId="{A2152B11-834E-6542-ABC6-9D970FF8F52F}" srcOrd="0" destOrd="0" presId="urn:microsoft.com/office/officeart/2005/8/layout/matrix3"/>
    <dgm:cxn modelId="{C5558D2D-F4AF-F747-931C-97B48F7F6C3B}" type="presOf" srcId="{CDF4F2AF-0C7D-FF43-B44C-ADC301F8868D}" destId="{F03CB67B-D2FA-CF4F-BE37-09DB6470394A}" srcOrd="0" destOrd="0" presId="urn:microsoft.com/office/officeart/2005/8/layout/matrix3"/>
    <dgm:cxn modelId="{AF800115-E3C2-AD48-B547-9B2F7AA18857}" srcId="{86157A73-C9D4-174D-9D49-C6FDCAFF8DFB}" destId="{CDF4F2AF-0C7D-FF43-B44C-ADC301F8868D}" srcOrd="1" destOrd="0" parTransId="{A043442B-2E8B-6F43-AD33-2E9F91E6F4C6}" sibTransId="{565AF34F-375F-A042-962D-AE984D7D6BD6}"/>
    <dgm:cxn modelId="{058F7B5D-FC4A-D541-B230-5774F737027E}" srcId="{86157A73-C9D4-174D-9D49-C6FDCAFF8DFB}" destId="{8985020A-3782-6B43-975E-6ADD2E3873E0}" srcOrd="3" destOrd="0" parTransId="{32D213C8-A3F9-E849-844E-145C3479AA55}" sibTransId="{85B07F4A-7013-E342-8186-DC675113CAFB}"/>
    <dgm:cxn modelId="{DB90D463-2EC5-4543-B272-F08EB262CCF7}" type="presParOf" srcId="{F87E22E3-932B-3D4F-8DD8-78F367B47A64}" destId="{8069B4B2-CF19-B441-8E6E-ABAA205D155C}" srcOrd="0" destOrd="0" presId="urn:microsoft.com/office/officeart/2005/8/layout/matrix3"/>
    <dgm:cxn modelId="{85204C11-EC3F-6C4C-9883-8482E4B7B679}" type="presParOf" srcId="{F87E22E3-932B-3D4F-8DD8-78F367B47A64}" destId="{397BF66E-2FC1-7F49-96D6-5A79B705B091}" srcOrd="1" destOrd="0" presId="urn:microsoft.com/office/officeart/2005/8/layout/matrix3"/>
    <dgm:cxn modelId="{35FAB31C-A62D-024E-92B7-EE6F2FDA1902}" type="presParOf" srcId="{F87E22E3-932B-3D4F-8DD8-78F367B47A64}" destId="{F03CB67B-D2FA-CF4F-BE37-09DB6470394A}" srcOrd="2" destOrd="0" presId="urn:microsoft.com/office/officeart/2005/8/layout/matrix3"/>
    <dgm:cxn modelId="{D6AB2CC5-4025-6043-8C97-B370DE141E5D}" type="presParOf" srcId="{F87E22E3-932B-3D4F-8DD8-78F367B47A64}" destId="{8B0F07FE-7A36-FB43-84AE-4F1616B509B9}" srcOrd="3" destOrd="0" presId="urn:microsoft.com/office/officeart/2005/8/layout/matrix3"/>
    <dgm:cxn modelId="{3347E597-23A7-6B44-B4DB-F0D6C4B7F341}" type="presParOf" srcId="{F87E22E3-932B-3D4F-8DD8-78F367B47A64}" destId="{A2152B11-834E-6542-ABC6-9D970FF8F52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660652-8210-1A4B-AF2F-DCA4661A9DAD}" type="doc">
      <dgm:prSet loTypeId="urn:microsoft.com/office/officeart/2005/8/layout/gear1" loCatId="" qsTypeId="urn:microsoft.com/office/officeart/2005/8/quickstyle/simple1" qsCatId="simple" csTypeId="urn:microsoft.com/office/officeart/2005/8/colors/accent1_4" csCatId="accent1" phldr="1"/>
      <dgm:spPr/>
    </dgm:pt>
    <dgm:pt modelId="{30430C3E-E063-9042-8979-832B4996B0FB}">
      <dgm:prSet phldrT="[Testo]" custT="1"/>
      <dgm:spPr/>
      <dgm:t>
        <a:bodyPr/>
        <a:lstStyle/>
        <a:p>
          <a:r>
            <a:rPr lang="it-IT" sz="2800" dirty="0" smtClean="0"/>
            <a:t>Processo formativo</a:t>
          </a:r>
          <a:endParaRPr lang="it-IT" sz="1600" dirty="0"/>
        </a:p>
      </dgm:t>
    </dgm:pt>
    <dgm:pt modelId="{487B38DB-F624-8B49-9D52-C6D526713E5A}" type="parTrans" cxnId="{ABAF213E-0FD4-F04D-B87D-B295A76FE2B3}">
      <dgm:prSet/>
      <dgm:spPr/>
      <dgm:t>
        <a:bodyPr/>
        <a:lstStyle/>
        <a:p>
          <a:endParaRPr lang="it-IT"/>
        </a:p>
      </dgm:t>
    </dgm:pt>
    <dgm:pt modelId="{10773D5F-EC8C-8644-8E56-E6C09617DF3F}" type="sibTrans" cxnId="{ABAF213E-0FD4-F04D-B87D-B295A76FE2B3}">
      <dgm:prSet/>
      <dgm:spPr/>
      <dgm:t>
        <a:bodyPr/>
        <a:lstStyle/>
        <a:p>
          <a:endParaRPr lang="it-IT"/>
        </a:p>
      </dgm:t>
    </dgm:pt>
    <dgm:pt modelId="{3DAFCAB8-5AAC-4042-BDD0-CFE1E1077DCF}">
      <dgm:prSet phldrT="[Testo]" custT="1"/>
      <dgm:spPr/>
      <dgm:t>
        <a:bodyPr/>
        <a:lstStyle/>
        <a:p>
          <a:r>
            <a:rPr lang="it-IT" sz="1400" dirty="0" smtClean="0">
              <a:solidFill>
                <a:schemeClr val="tx1"/>
              </a:solidFill>
            </a:rPr>
            <a:t>Employability</a:t>
          </a:r>
          <a:endParaRPr lang="it-IT" sz="1400" dirty="0">
            <a:solidFill>
              <a:schemeClr val="tx1"/>
            </a:solidFill>
          </a:endParaRPr>
        </a:p>
      </dgm:t>
    </dgm:pt>
    <dgm:pt modelId="{DBB7A98A-140E-384C-92B5-64F00DC040C9}" type="parTrans" cxnId="{A5037D4D-0CC2-D047-B915-FB56888A18F2}">
      <dgm:prSet/>
      <dgm:spPr/>
      <dgm:t>
        <a:bodyPr/>
        <a:lstStyle/>
        <a:p>
          <a:endParaRPr lang="it-IT"/>
        </a:p>
      </dgm:t>
    </dgm:pt>
    <dgm:pt modelId="{6673F22B-C7E6-C34F-A1B9-5912F8EDEE14}" type="sibTrans" cxnId="{A5037D4D-0CC2-D047-B915-FB56888A18F2}">
      <dgm:prSet/>
      <dgm:spPr/>
      <dgm:t>
        <a:bodyPr/>
        <a:lstStyle/>
        <a:p>
          <a:endParaRPr lang="it-IT"/>
        </a:p>
      </dgm:t>
    </dgm:pt>
    <dgm:pt modelId="{BC230AD4-D8E7-1F44-9CF2-B7C9F4EF8299}" type="pres">
      <dgm:prSet presAssocID="{76660652-8210-1A4B-AF2F-DCA4661A9DA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1B08EBC-64B7-7647-B4C1-B678E57EC1C2}" type="pres">
      <dgm:prSet presAssocID="{30430C3E-E063-9042-8979-832B4996B0FB}" presName="gear1" presStyleLbl="node1" presStyleIdx="0" presStyleCnt="2" custScaleX="116951" custScaleY="117145" custLinFactNeighborX="9138" custLinFactNeighborY="-318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58A2F8-F975-AE44-B1BA-813234B81C1B}" type="pres">
      <dgm:prSet presAssocID="{30430C3E-E063-9042-8979-832B4996B0FB}" presName="gear1srcNode" presStyleLbl="node1" presStyleIdx="0" presStyleCnt="2"/>
      <dgm:spPr/>
      <dgm:t>
        <a:bodyPr/>
        <a:lstStyle/>
        <a:p>
          <a:endParaRPr lang="it-IT"/>
        </a:p>
      </dgm:t>
    </dgm:pt>
    <dgm:pt modelId="{662F5643-09CA-D343-9DA5-3526C7D949C4}" type="pres">
      <dgm:prSet presAssocID="{30430C3E-E063-9042-8979-832B4996B0FB}" presName="gear1dstNode" presStyleLbl="node1" presStyleIdx="0" presStyleCnt="2"/>
      <dgm:spPr/>
      <dgm:t>
        <a:bodyPr/>
        <a:lstStyle/>
        <a:p>
          <a:endParaRPr lang="it-IT"/>
        </a:p>
      </dgm:t>
    </dgm:pt>
    <dgm:pt modelId="{95CCB3CA-B397-2F4F-880C-4A4F7413C9A5}" type="pres">
      <dgm:prSet presAssocID="{3DAFCAB8-5AAC-4042-BDD0-CFE1E1077DCF}" presName="gear2" presStyleLbl="node1" presStyleIdx="1" presStyleCnt="2" custScaleX="116398" custScaleY="110174" custLinFactNeighborX="-597" custLinFactNeighborY="-2111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CB4434-93F2-F44E-A720-53606E022435}" type="pres">
      <dgm:prSet presAssocID="{3DAFCAB8-5AAC-4042-BDD0-CFE1E1077DCF}" presName="gear2srcNode" presStyleLbl="node1" presStyleIdx="1" presStyleCnt="2"/>
      <dgm:spPr/>
      <dgm:t>
        <a:bodyPr/>
        <a:lstStyle/>
        <a:p>
          <a:endParaRPr lang="it-IT"/>
        </a:p>
      </dgm:t>
    </dgm:pt>
    <dgm:pt modelId="{BEAD0E50-ED6D-CF43-8794-F427B2D9D94B}" type="pres">
      <dgm:prSet presAssocID="{3DAFCAB8-5AAC-4042-BDD0-CFE1E1077DCF}" presName="gear2dstNode" presStyleLbl="node1" presStyleIdx="1" presStyleCnt="2"/>
      <dgm:spPr/>
      <dgm:t>
        <a:bodyPr/>
        <a:lstStyle/>
        <a:p>
          <a:endParaRPr lang="it-IT"/>
        </a:p>
      </dgm:t>
    </dgm:pt>
    <dgm:pt modelId="{6ED8830C-B0C5-3943-9809-186729B3494D}" type="pres">
      <dgm:prSet presAssocID="{10773D5F-EC8C-8644-8E56-E6C09617DF3F}" presName="connector1" presStyleLbl="sibTrans2D1" presStyleIdx="0" presStyleCnt="2" custScaleX="87055" custScaleY="86113" custLinFactNeighborX="16580" custLinFactNeighborY="-23220"/>
      <dgm:spPr/>
      <dgm:t>
        <a:bodyPr/>
        <a:lstStyle/>
        <a:p>
          <a:endParaRPr lang="it-IT"/>
        </a:p>
      </dgm:t>
    </dgm:pt>
    <dgm:pt modelId="{33BE2D96-5A5C-8344-BA49-4A68E740CA7C}" type="pres">
      <dgm:prSet presAssocID="{6673F22B-C7E6-C34F-A1B9-5912F8EDEE14}" presName="connector2" presStyleLbl="sibTrans2D1" presStyleIdx="1" presStyleCnt="2" custLinFactNeighborX="-7968" custLinFactNeighborY="-16801"/>
      <dgm:spPr/>
      <dgm:t>
        <a:bodyPr/>
        <a:lstStyle/>
        <a:p>
          <a:endParaRPr lang="it-IT"/>
        </a:p>
      </dgm:t>
    </dgm:pt>
  </dgm:ptLst>
  <dgm:cxnLst>
    <dgm:cxn modelId="{5BA5F021-B0F2-1243-B1BF-67F4DA14D33E}" type="presOf" srcId="{3DAFCAB8-5AAC-4042-BDD0-CFE1E1077DCF}" destId="{95CCB3CA-B397-2F4F-880C-4A4F7413C9A5}" srcOrd="0" destOrd="0" presId="urn:microsoft.com/office/officeart/2005/8/layout/gear1"/>
    <dgm:cxn modelId="{9EBA73C4-AF86-C648-9CAE-5CD7FA0AD8CD}" type="presOf" srcId="{30430C3E-E063-9042-8979-832B4996B0FB}" destId="{662F5643-09CA-D343-9DA5-3526C7D949C4}" srcOrd="2" destOrd="0" presId="urn:microsoft.com/office/officeart/2005/8/layout/gear1"/>
    <dgm:cxn modelId="{AF5C40B1-CE8C-E14C-9FE1-6F0629B54C4D}" type="presOf" srcId="{3DAFCAB8-5AAC-4042-BDD0-CFE1E1077DCF}" destId="{63CB4434-93F2-F44E-A720-53606E022435}" srcOrd="1" destOrd="0" presId="urn:microsoft.com/office/officeart/2005/8/layout/gear1"/>
    <dgm:cxn modelId="{03BFDD60-68D3-8D41-9259-9E221AC25F4E}" type="presOf" srcId="{6673F22B-C7E6-C34F-A1B9-5912F8EDEE14}" destId="{33BE2D96-5A5C-8344-BA49-4A68E740CA7C}" srcOrd="0" destOrd="0" presId="urn:microsoft.com/office/officeart/2005/8/layout/gear1"/>
    <dgm:cxn modelId="{753541E0-4C5C-C04B-85EE-B61F62C590A3}" type="presOf" srcId="{10773D5F-EC8C-8644-8E56-E6C09617DF3F}" destId="{6ED8830C-B0C5-3943-9809-186729B3494D}" srcOrd="0" destOrd="0" presId="urn:microsoft.com/office/officeart/2005/8/layout/gear1"/>
    <dgm:cxn modelId="{ABAF213E-0FD4-F04D-B87D-B295A76FE2B3}" srcId="{76660652-8210-1A4B-AF2F-DCA4661A9DAD}" destId="{30430C3E-E063-9042-8979-832B4996B0FB}" srcOrd="0" destOrd="0" parTransId="{487B38DB-F624-8B49-9D52-C6D526713E5A}" sibTransId="{10773D5F-EC8C-8644-8E56-E6C09617DF3F}"/>
    <dgm:cxn modelId="{E45520C3-1AF6-B944-B776-6ADBEED9B15B}" type="presOf" srcId="{76660652-8210-1A4B-AF2F-DCA4661A9DAD}" destId="{BC230AD4-D8E7-1F44-9CF2-B7C9F4EF8299}" srcOrd="0" destOrd="0" presId="urn:microsoft.com/office/officeart/2005/8/layout/gear1"/>
    <dgm:cxn modelId="{A5037D4D-0CC2-D047-B915-FB56888A18F2}" srcId="{76660652-8210-1A4B-AF2F-DCA4661A9DAD}" destId="{3DAFCAB8-5AAC-4042-BDD0-CFE1E1077DCF}" srcOrd="1" destOrd="0" parTransId="{DBB7A98A-140E-384C-92B5-64F00DC040C9}" sibTransId="{6673F22B-C7E6-C34F-A1B9-5912F8EDEE14}"/>
    <dgm:cxn modelId="{77285F69-A34D-DE41-B547-4106AC0294AE}" type="presOf" srcId="{3DAFCAB8-5AAC-4042-BDD0-CFE1E1077DCF}" destId="{BEAD0E50-ED6D-CF43-8794-F427B2D9D94B}" srcOrd="2" destOrd="0" presId="urn:microsoft.com/office/officeart/2005/8/layout/gear1"/>
    <dgm:cxn modelId="{4C92E5D6-BD17-5742-A7B7-5E40D083E21C}" type="presOf" srcId="{30430C3E-E063-9042-8979-832B4996B0FB}" destId="{D958A2F8-F975-AE44-B1BA-813234B81C1B}" srcOrd="1" destOrd="0" presId="urn:microsoft.com/office/officeart/2005/8/layout/gear1"/>
    <dgm:cxn modelId="{ACE3EE24-92BD-9C49-A1DB-840B53F69629}" type="presOf" srcId="{30430C3E-E063-9042-8979-832B4996B0FB}" destId="{51B08EBC-64B7-7647-B4C1-B678E57EC1C2}" srcOrd="0" destOrd="0" presId="urn:microsoft.com/office/officeart/2005/8/layout/gear1"/>
    <dgm:cxn modelId="{3FF575E9-597C-BB44-A0B3-A175F0E84E3C}" type="presParOf" srcId="{BC230AD4-D8E7-1F44-9CF2-B7C9F4EF8299}" destId="{51B08EBC-64B7-7647-B4C1-B678E57EC1C2}" srcOrd="0" destOrd="0" presId="urn:microsoft.com/office/officeart/2005/8/layout/gear1"/>
    <dgm:cxn modelId="{0FE9AC10-4CC6-B54B-9C5A-722842FA8B2E}" type="presParOf" srcId="{BC230AD4-D8E7-1F44-9CF2-B7C9F4EF8299}" destId="{D958A2F8-F975-AE44-B1BA-813234B81C1B}" srcOrd="1" destOrd="0" presId="urn:microsoft.com/office/officeart/2005/8/layout/gear1"/>
    <dgm:cxn modelId="{87B0D45A-D7E1-C049-801B-5BD67EE18B1C}" type="presParOf" srcId="{BC230AD4-D8E7-1F44-9CF2-B7C9F4EF8299}" destId="{662F5643-09CA-D343-9DA5-3526C7D949C4}" srcOrd="2" destOrd="0" presId="urn:microsoft.com/office/officeart/2005/8/layout/gear1"/>
    <dgm:cxn modelId="{3DBF4843-931A-D642-900C-D4E7DD09D03E}" type="presParOf" srcId="{BC230AD4-D8E7-1F44-9CF2-B7C9F4EF8299}" destId="{95CCB3CA-B397-2F4F-880C-4A4F7413C9A5}" srcOrd="3" destOrd="0" presId="urn:microsoft.com/office/officeart/2005/8/layout/gear1"/>
    <dgm:cxn modelId="{87ED23CA-8CAA-904A-B112-2B05E5876073}" type="presParOf" srcId="{BC230AD4-D8E7-1F44-9CF2-B7C9F4EF8299}" destId="{63CB4434-93F2-F44E-A720-53606E022435}" srcOrd="4" destOrd="0" presId="urn:microsoft.com/office/officeart/2005/8/layout/gear1"/>
    <dgm:cxn modelId="{9D6DE559-EAC4-574C-A608-12E11394E2EF}" type="presParOf" srcId="{BC230AD4-D8E7-1F44-9CF2-B7C9F4EF8299}" destId="{BEAD0E50-ED6D-CF43-8794-F427B2D9D94B}" srcOrd="5" destOrd="0" presId="urn:microsoft.com/office/officeart/2005/8/layout/gear1"/>
    <dgm:cxn modelId="{6B3B21FE-6A29-094F-A354-F0E202E6D1AF}" type="presParOf" srcId="{BC230AD4-D8E7-1F44-9CF2-B7C9F4EF8299}" destId="{6ED8830C-B0C5-3943-9809-186729B3494D}" srcOrd="6" destOrd="0" presId="urn:microsoft.com/office/officeart/2005/8/layout/gear1"/>
    <dgm:cxn modelId="{BC7E8B23-B777-3144-BB06-CCDC35964EE4}" type="presParOf" srcId="{BC230AD4-D8E7-1F44-9CF2-B7C9F4EF8299}" destId="{33BE2D96-5A5C-8344-BA49-4A68E740CA7C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EA3ABB-AE56-1542-998E-4F4819B91EA2}" type="doc">
      <dgm:prSet loTypeId="urn:microsoft.com/office/officeart/2005/8/layout/gear1" loCatId="" qsTypeId="urn:microsoft.com/office/officeart/2005/8/quickstyle/simple1" qsCatId="simple" csTypeId="urn:microsoft.com/office/officeart/2005/8/colors/accent0_3" csCatId="mainScheme" phldr="1"/>
      <dgm:spPr/>
    </dgm:pt>
    <dgm:pt modelId="{3523778D-EE52-7D4E-BE95-5E4D22CB50F8}">
      <dgm:prSet phldrT="[Testo]"/>
      <dgm:spPr/>
      <dgm:t>
        <a:bodyPr/>
        <a:lstStyle/>
        <a:p>
          <a:r>
            <a:rPr lang="it-IT" dirty="0" err="1" smtClean="0"/>
            <a:t>Higher</a:t>
          </a:r>
          <a:r>
            <a:rPr lang="it-IT" dirty="0" smtClean="0"/>
            <a:t> </a:t>
          </a:r>
          <a:r>
            <a:rPr lang="it-IT" dirty="0" err="1" smtClean="0"/>
            <a:t>Education</a:t>
          </a:r>
          <a:endParaRPr lang="it-IT" dirty="0"/>
        </a:p>
      </dgm:t>
    </dgm:pt>
    <dgm:pt modelId="{22EB0290-5721-B242-8E4D-308C7E8C4677}" type="parTrans" cxnId="{B494E95A-C6A8-2F41-A1F7-0DA70B2E9909}">
      <dgm:prSet/>
      <dgm:spPr/>
      <dgm:t>
        <a:bodyPr/>
        <a:lstStyle/>
        <a:p>
          <a:endParaRPr lang="it-IT"/>
        </a:p>
      </dgm:t>
    </dgm:pt>
    <dgm:pt modelId="{1A465926-066B-D749-8CCF-E3B79DC4D0D3}" type="sibTrans" cxnId="{B494E95A-C6A8-2F41-A1F7-0DA70B2E9909}">
      <dgm:prSet/>
      <dgm:spPr/>
      <dgm:t>
        <a:bodyPr/>
        <a:lstStyle/>
        <a:p>
          <a:endParaRPr lang="it-IT"/>
        </a:p>
      </dgm:t>
    </dgm:pt>
    <dgm:pt modelId="{73BCF667-650A-3747-BF62-758F95BEE722}">
      <dgm:prSet phldrT="[Testo]"/>
      <dgm:spPr/>
      <dgm:t>
        <a:bodyPr/>
        <a:lstStyle/>
        <a:p>
          <a:r>
            <a:rPr lang="it-IT" dirty="0" err="1" smtClean="0"/>
            <a:t>Changing</a:t>
          </a:r>
          <a:r>
            <a:rPr lang="it-IT" dirty="0" smtClean="0"/>
            <a:t> World</a:t>
          </a:r>
          <a:endParaRPr lang="it-IT" dirty="0"/>
        </a:p>
      </dgm:t>
    </dgm:pt>
    <dgm:pt modelId="{12696968-B90E-974A-BF98-D3B0E83E18A4}" type="parTrans" cxnId="{A9202F25-76FA-694B-995D-157D82DDF372}">
      <dgm:prSet/>
      <dgm:spPr/>
      <dgm:t>
        <a:bodyPr/>
        <a:lstStyle/>
        <a:p>
          <a:endParaRPr lang="it-IT"/>
        </a:p>
      </dgm:t>
    </dgm:pt>
    <dgm:pt modelId="{A9AB6E99-D062-DE41-98D9-7BBB9B2BB23C}" type="sibTrans" cxnId="{A9202F25-76FA-694B-995D-157D82DDF372}">
      <dgm:prSet/>
      <dgm:spPr/>
      <dgm:t>
        <a:bodyPr/>
        <a:lstStyle/>
        <a:p>
          <a:endParaRPr lang="it-IT"/>
        </a:p>
      </dgm:t>
    </dgm:pt>
    <dgm:pt modelId="{551D48C9-870C-C244-A8EA-EE86D8417767}" type="pres">
      <dgm:prSet presAssocID="{40EA3ABB-AE56-1542-998E-4F4819B91EA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E5ECBA4-8478-7A4C-8275-86A6D58466A5}" type="pres">
      <dgm:prSet presAssocID="{3523778D-EE52-7D4E-BE95-5E4D22CB50F8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E25A91-ED44-6E4B-9E50-B61CE6E3FDDA}" type="pres">
      <dgm:prSet presAssocID="{3523778D-EE52-7D4E-BE95-5E4D22CB50F8}" presName="gear1srcNode" presStyleLbl="node1" presStyleIdx="0" presStyleCnt="2"/>
      <dgm:spPr/>
      <dgm:t>
        <a:bodyPr/>
        <a:lstStyle/>
        <a:p>
          <a:endParaRPr lang="it-IT"/>
        </a:p>
      </dgm:t>
    </dgm:pt>
    <dgm:pt modelId="{AF03C2DA-CD3D-0247-A99A-4CDDA871AEB4}" type="pres">
      <dgm:prSet presAssocID="{3523778D-EE52-7D4E-BE95-5E4D22CB50F8}" presName="gear1dstNode" presStyleLbl="node1" presStyleIdx="0" presStyleCnt="2"/>
      <dgm:spPr/>
      <dgm:t>
        <a:bodyPr/>
        <a:lstStyle/>
        <a:p>
          <a:endParaRPr lang="it-IT"/>
        </a:p>
      </dgm:t>
    </dgm:pt>
    <dgm:pt modelId="{0C97F939-ACF5-BC48-AC42-852BE4F7B330}" type="pres">
      <dgm:prSet presAssocID="{73BCF667-650A-3747-BF62-758F95BEE722}" presName="gear2" presStyleLbl="node1" presStyleIdx="1" presStyleCnt="2" custScaleX="124743" custScaleY="125679" custLinFactNeighborX="-5672" custLinFactNeighborY="-1465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9EF998-4B11-FC4E-B8C0-CF4A078945B8}" type="pres">
      <dgm:prSet presAssocID="{73BCF667-650A-3747-BF62-758F95BEE722}" presName="gear2srcNode" presStyleLbl="node1" presStyleIdx="1" presStyleCnt="2"/>
      <dgm:spPr/>
      <dgm:t>
        <a:bodyPr/>
        <a:lstStyle/>
        <a:p>
          <a:endParaRPr lang="it-IT"/>
        </a:p>
      </dgm:t>
    </dgm:pt>
    <dgm:pt modelId="{69DCE1B2-517B-5D4C-BEB7-E00FEF3D15BA}" type="pres">
      <dgm:prSet presAssocID="{73BCF667-650A-3747-BF62-758F95BEE722}" presName="gear2dstNode" presStyleLbl="node1" presStyleIdx="1" presStyleCnt="2"/>
      <dgm:spPr/>
      <dgm:t>
        <a:bodyPr/>
        <a:lstStyle/>
        <a:p>
          <a:endParaRPr lang="it-IT"/>
        </a:p>
      </dgm:t>
    </dgm:pt>
    <dgm:pt modelId="{F51E1703-B89D-4947-8EF3-837B06A56205}" type="pres">
      <dgm:prSet presAssocID="{1A465926-066B-D749-8CCF-E3B79DC4D0D3}" presName="connector1" presStyleLbl="sibTrans2D1" presStyleIdx="0" presStyleCnt="2"/>
      <dgm:spPr/>
      <dgm:t>
        <a:bodyPr/>
        <a:lstStyle/>
        <a:p>
          <a:endParaRPr lang="it-IT"/>
        </a:p>
      </dgm:t>
    </dgm:pt>
    <dgm:pt modelId="{E6773C91-881E-524B-8883-BB06CD542ACF}" type="pres">
      <dgm:prSet presAssocID="{A9AB6E99-D062-DE41-98D9-7BBB9B2BB23C}" presName="connector2" presStyleLbl="sibTrans2D1" presStyleIdx="1" presStyleCnt="2" custLinFactNeighborX="-19695" custLinFactNeighborY="-29507"/>
      <dgm:spPr/>
      <dgm:t>
        <a:bodyPr/>
        <a:lstStyle/>
        <a:p>
          <a:endParaRPr lang="it-IT"/>
        </a:p>
      </dgm:t>
    </dgm:pt>
  </dgm:ptLst>
  <dgm:cxnLst>
    <dgm:cxn modelId="{096113C5-7752-F24D-8F31-CE811BEE7EDD}" type="presOf" srcId="{1A465926-066B-D749-8CCF-E3B79DC4D0D3}" destId="{F51E1703-B89D-4947-8EF3-837B06A56205}" srcOrd="0" destOrd="0" presId="urn:microsoft.com/office/officeart/2005/8/layout/gear1"/>
    <dgm:cxn modelId="{643DFFD1-C0A6-1F40-88DE-0B8A597E867D}" type="presOf" srcId="{73BCF667-650A-3747-BF62-758F95BEE722}" destId="{769EF998-4B11-FC4E-B8C0-CF4A078945B8}" srcOrd="1" destOrd="0" presId="urn:microsoft.com/office/officeart/2005/8/layout/gear1"/>
    <dgm:cxn modelId="{68E5657D-2842-5E41-A8F6-E896C5E6C185}" type="presOf" srcId="{3523778D-EE52-7D4E-BE95-5E4D22CB50F8}" destId="{AF03C2DA-CD3D-0247-A99A-4CDDA871AEB4}" srcOrd="2" destOrd="0" presId="urn:microsoft.com/office/officeart/2005/8/layout/gear1"/>
    <dgm:cxn modelId="{13D3162F-9F73-CA4C-B10F-64E82DE75FD5}" type="presOf" srcId="{A9AB6E99-D062-DE41-98D9-7BBB9B2BB23C}" destId="{E6773C91-881E-524B-8883-BB06CD542ACF}" srcOrd="0" destOrd="0" presId="urn:microsoft.com/office/officeart/2005/8/layout/gear1"/>
    <dgm:cxn modelId="{7F7D7F59-E5B3-E742-8304-686D777EF784}" type="presOf" srcId="{73BCF667-650A-3747-BF62-758F95BEE722}" destId="{69DCE1B2-517B-5D4C-BEB7-E00FEF3D15BA}" srcOrd="2" destOrd="0" presId="urn:microsoft.com/office/officeart/2005/8/layout/gear1"/>
    <dgm:cxn modelId="{A9202F25-76FA-694B-995D-157D82DDF372}" srcId="{40EA3ABB-AE56-1542-998E-4F4819B91EA2}" destId="{73BCF667-650A-3747-BF62-758F95BEE722}" srcOrd="1" destOrd="0" parTransId="{12696968-B90E-974A-BF98-D3B0E83E18A4}" sibTransId="{A9AB6E99-D062-DE41-98D9-7BBB9B2BB23C}"/>
    <dgm:cxn modelId="{768F62BF-B90E-1744-A399-29DB7769C4CE}" type="presOf" srcId="{3523778D-EE52-7D4E-BE95-5E4D22CB50F8}" destId="{7BE25A91-ED44-6E4B-9E50-B61CE6E3FDDA}" srcOrd="1" destOrd="0" presId="urn:microsoft.com/office/officeart/2005/8/layout/gear1"/>
    <dgm:cxn modelId="{B494E95A-C6A8-2F41-A1F7-0DA70B2E9909}" srcId="{40EA3ABB-AE56-1542-998E-4F4819B91EA2}" destId="{3523778D-EE52-7D4E-BE95-5E4D22CB50F8}" srcOrd="0" destOrd="0" parTransId="{22EB0290-5721-B242-8E4D-308C7E8C4677}" sibTransId="{1A465926-066B-D749-8CCF-E3B79DC4D0D3}"/>
    <dgm:cxn modelId="{989FDD66-92DC-D64C-8FB3-9A52DB3E67E5}" type="presOf" srcId="{73BCF667-650A-3747-BF62-758F95BEE722}" destId="{0C97F939-ACF5-BC48-AC42-852BE4F7B330}" srcOrd="0" destOrd="0" presId="urn:microsoft.com/office/officeart/2005/8/layout/gear1"/>
    <dgm:cxn modelId="{23B3F328-52B8-A845-9487-53CD7E9DF868}" type="presOf" srcId="{40EA3ABB-AE56-1542-998E-4F4819B91EA2}" destId="{551D48C9-870C-C244-A8EA-EE86D8417767}" srcOrd="0" destOrd="0" presId="urn:microsoft.com/office/officeart/2005/8/layout/gear1"/>
    <dgm:cxn modelId="{7C865313-A807-D841-AEC6-CC3E8DF29E08}" type="presOf" srcId="{3523778D-EE52-7D4E-BE95-5E4D22CB50F8}" destId="{1E5ECBA4-8478-7A4C-8275-86A6D58466A5}" srcOrd="0" destOrd="0" presId="urn:microsoft.com/office/officeart/2005/8/layout/gear1"/>
    <dgm:cxn modelId="{B717DB36-03CD-C448-A5C5-FBE5C049B99D}" type="presParOf" srcId="{551D48C9-870C-C244-A8EA-EE86D8417767}" destId="{1E5ECBA4-8478-7A4C-8275-86A6D58466A5}" srcOrd="0" destOrd="0" presId="urn:microsoft.com/office/officeart/2005/8/layout/gear1"/>
    <dgm:cxn modelId="{9B38748A-28A0-8C46-ACDE-53502EEAFC57}" type="presParOf" srcId="{551D48C9-870C-C244-A8EA-EE86D8417767}" destId="{7BE25A91-ED44-6E4B-9E50-B61CE6E3FDDA}" srcOrd="1" destOrd="0" presId="urn:microsoft.com/office/officeart/2005/8/layout/gear1"/>
    <dgm:cxn modelId="{0DF80EE0-6E56-C14D-A6CB-50A4AD100326}" type="presParOf" srcId="{551D48C9-870C-C244-A8EA-EE86D8417767}" destId="{AF03C2DA-CD3D-0247-A99A-4CDDA871AEB4}" srcOrd="2" destOrd="0" presId="urn:microsoft.com/office/officeart/2005/8/layout/gear1"/>
    <dgm:cxn modelId="{B1808535-F765-1D40-AA3E-C8874909A43F}" type="presParOf" srcId="{551D48C9-870C-C244-A8EA-EE86D8417767}" destId="{0C97F939-ACF5-BC48-AC42-852BE4F7B330}" srcOrd="3" destOrd="0" presId="urn:microsoft.com/office/officeart/2005/8/layout/gear1"/>
    <dgm:cxn modelId="{3BA911BB-0147-5A40-B9B5-9B4D95E2C764}" type="presParOf" srcId="{551D48C9-870C-C244-A8EA-EE86D8417767}" destId="{769EF998-4B11-FC4E-B8C0-CF4A078945B8}" srcOrd="4" destOrd="0" presId="urn:microsoft.com/office/officeart/2005/8/layout/gear1"/>
    <dgm:cxn modelId="{9C5B383C-28B2-FE4A-AB97-6D5BED6E7774}" type="presParOf" srcId="{551D48C9-870C-C244-A8EA-EE86D8417767}" destId="{69DCE1B2-517B-5D4C-BEB7-E00FEF3D15BA}" srcOrd="5" destOrd="0" presId="urn:microsoft.com/office/officeart/2005/8/layout/gear1"/>
    <dgm:cxn modelId="{C84A5760-64C3-F64B-B889-F3C929D8CB05}" type="presParOf" srcId="{551D48C9-870C-C244-A8EA-EE86D8417767}" destId="{F51E1703-B89D-4947-8EF3-837B06A56205}" srcOrd="6" destOrd="0" presId="urn:microsoft.com/office/officeart/2005/8/layout/gear1"/>
    <dgm:cxn modelId="{27AB3404-B166-9647-899D-CA3CE2B1F265}" type="presParOf" srcId="{551D48C9-870C-C244-A8EA-EE86D8417767}" destId="{E6773C91-881E-524B-8883-BB06CD542ACF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A2786-AB28-9D43-9936-5D0D1B58FEB6}">
      <dsp:nvSpPr>
        <dsp:cNvPr id="0" name=""/>
        <dsp:cNvSpPr/>
      </dsp:nvSpPr>
      <dsp:spPr>
        <a:xfrm>
          <a:off x="2156945" y="1325798"/>
          <a:ext cx="1620420" cy="162042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Job Placement</a:t>
          </a:r>
          <a:endParaRPr lang="it-IT" sz="1400" kern="1200" dirty="0"/>
        </a:p>
      </dsp:txBody>
      <dsp:txXfrm>
        <a:off x="2482722" y="1705374"/>
        <a:ext cx="968866" cy="832929"/>
      </dsp:txXfrm>
    </dsp:sp>
    <dsp:sp modelId="{165D9A0D-2937-524B-BA95-EF77F0540B40}">
      <dsp:nvSpPr>
        <dsp:cNvPr id="0" name=""/>
        <dsp:cNvSpPr/>
      </dsp:nvSpPr>
      <dsp:spPr>
        <a:xfrm>
          <a:off x="1214154" y="942790"/>
          <a:ext cx="1178487" cy="1178487"/>
        </a:xfrm>
        <a:prstGeom prst="gear6">
          <a:avLst/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Mondo lavoro</a:t>
          </a:r>
          <a:endParaRPr lang="it-IT" sz="1400" kern="1200" dirty="0"/>
        </a:p>
      </dsp:txBody>
      <dsp:txXfrm>
        <a:off x="1510842" y="1241271"/>
        <a:ext cx="585111" cy="581525"/>
      </dsp:txXfrm>
    </dsp:sp>
    <dsp:sp modelId="{F9704683-2A7D-3D47-A4C2-5C683A17D7F8}">
      <dsp:nvSpPr>
        <dsp:cNvPr id="0" name=""/>
        <dsp:cNvSpPr/>
      </dsp:nvSpPr>
      <dsp:spPr>
        <a:xfrm rot="20700000">
          <a:off x="1874228" y="129753"/>
          <a:ext cx="1154677" cy="1154677"/>
        </a:xfrm>
        <a:prstGeom prst="gear6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Studenti</a:t>
          </a:r>
          <a:endParaRPr lang="it-IT" sz="1400" kern="1200" dirty="0"/>
        </a:p>
      </dsp:txBody>
      <dsp:txXfrm rot="-20700000">
        <a:off x="2127482" y="383008"/>
        <a:ext cx="648168" cy="648168"/>
      </dsp:txXfrm>
    </dsp:sp>
    <dsp:sp modelId="{EA75E5EC-A741-6C47-A494-9CD736CFE86E}">
      <dsp:nvSpPr>
        <dsp:cNvPr id="0" name=""/>
        <dsp:cNvSpPr/>
      </dsp:nvSpPr>
      <dsp:spPr>
        <a:xfrm>
          <a:off x="2019156" y="1088690"/>
          <a:ext cx="2074138" cy="2074138"/>
        </a:xfrm>
        <a:prstGeom prst="circularArrow">
          <a:avLst>
            <a:gd name="adj1" fmla="val 4687"/>
            <a:gd name="adj2" fmla="val 299029"/>
            <a:gd name="adj3" fmla="val 2476463"/>
            <a:gd name="adj4" fmla="val 15949618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1542E-507C-A744-9C96-5345AA4D4EB0}">
      <dsp:nvSpPr>
        <dsp:cNvPr id="0" name=""/>
        <dsp:cNvSpPr/>
      </dsp:nvSpPr>
      <dsp:spPr>
        <a:xfrm>
          <a:off x="1005447" y="687391"/>
          <a:ext cx="1506991" cy="15069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DE351-00ED-F446-AC64-6C7058A8FEB5}">
      <dsp:nvSpPr>
        <dsp:cNvPr id="0" name=""/>
        <dsp:cNvSpPr/>
      </dsp:nvSpPr>
      <dsp:spPr>
        <a:xfrm>
          <a:off x="1607139" y="-117807"/>
          <a:ext cx="1624839" cy="162483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CFFDB-2D30-3447-B416-B255109B40AF}">
      <dsp:nvSpPr>
        <dsp:cNvPr id="0" name=""/>
        <dsp:cNvSpPr/>
      </dsp:nvSpPr>
      <dsp:spPr>
        <a:xfrm>
          <a:off x="1888772" y="215361"/>
          <a:ext cx="4274098" cy="1484338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E2FB7-61CE-7C49-94C8-9507CF698DC3}">
      <dsp:nvSpPr>
        <dsp:cNvPr id="0" name=""/>
        <dsp:cNvSpPr/>
      </dsp:nvSpPr>
      <dsp:spPr>
        <a:xfrm>
          <a:off x="3618291" y="3850002"/>
          <a:ext cx="828313" cy="530120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61E65-C92F-474F-8F61-083ABBE62408}">
      <dsp:nvSpPr>
        <dsp:cNvPr id="0" name=""/>
        <dsp:cNvSpPr/>
      </dsp:nvSpPr>
      <dsp:spPr>
        <a:xfrm>
          <a:off x="1136994" y="4274098"/>
          <a:ext cx="5790907" cy="993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Career Service come luogo di sviluppo di </a:t>
          </a:r>
          <a:r>
            <a:rPr lang="it-IT" sz="2000" b="1" i="1" kern="1200" dirty="0" smtClean="0"/>
            <a:t>employability </a:t>
          </a:r>
          <a:r>
            <a:rPr lang="it-IT" sz="2000" b="1" i="0" kern="1200" dirty="0" smtClean="0"/>
            <a:t>(Yorke, 2006; </a:t>
          </a:r>
          <a:r>
            <a:rPr lang="it-IT" sz="2000" b="1" i="0" kern="1200" dirty="0" err="1" smtClean="0"/>
            <a:t>Dacre</a:t>
          </a:r>
          <a:r>
            <a:rPr lang="it-IT" sz="2000" b="1" i="0" kern="1200" dirty="0" smtClean="0"/>
            <a:t> Pool &amp; </a:t>
          </a:r>
          <a:r>
            <a:rPr lang="it-IT" sz="2000" b="1" i="0" kern="1200" dirty="0" err="1" smtClean="0"/>
            <a:t>Sewell</a:t>
          </a:r>
          <a:r>
            <a:rPr lang="it-IT" sz="2000" b="1" i="0" kern="1200" dirty="0" smtClean="0"/>
            <a:t>, 2007; </a:t>
          </a:r>
          <a:r>
            <a:rPr lang="it-IT" sz="2000" b="1" i="0" kern="1200" dirty="0" err="1" smtClean="0"/>
            <a:t>Sumanasiri</a:t>
          </a:r>
          <a:r>
            <a:rPr lang="it-IT" sz="2000" b="1" i="0" kern="1200" dirty="0" smtClean="0"/>
            <a:t>, </a:t>
          </a:r>
          <a:r>
            <a:rPr lang="it-IT" sz="2000" b="1" i="0" kern="1200" dirty="0" err="1" smtClean="0"/>
            <a:t>Yajid</a:t>
          </a:r>
          <a:r>
            <a:rPr lang="it-IT" sz="2000" b="1" i="0" kern="1200" dirty="0" smtClean="0"/>
            <a:t> &amp; </a:t>
          </a:r>
          <a:r>
            <a:rPr lang="it-IT" sz="2000" b="1" i="0" kern="1200" dirty="0" err="1" smtClean="0"/>
            <a:t>Khatibi</a:t>
          </a:r>
          <a:r>
            <a:rPr lang="it-IT" sz="2000" b="1" i="0" kern="1200" dirty="0" smtClean="0"/>
            <a:t>, 2015)</a:t>
          </a:r>
          <a:endParaRPr lang="it-IT" sz="2000" b="1" kern="1200" dirty="0"/>
        </a:p>
      </dsp:txBody>
      <dsp:txXfrm>
        <a:off x="1136994" y="4274098"/>
        <a:ext cx="5790907" cy="993976"/>
      </dsp:txXfrm>
    </dsp:sp>
    <dsp:sp modelId="{60B6A3CF-E0C6-2547-BF55-BAF1E7F7E78B}">
      <dsp:nvSpPr>
        <dsp:cNvPr id="0" name=""/>
        <dsp:cNvSpPr/>
      </dsp:nvSpPr>
      <dsp:spPr>
        <a:xfrm>
          <a:off x="3442688" y="1814338"/>
          <a:ext cx="1490964" cy="14909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Terza Missione</a:t>
          </a:r>
          <a:endParaRPr lang="it-IT" sz="2100" kern="1200" dirty="0"/>
        </a:p>
      </dsp:txBody>
      <dsp:txXfrm>
        <a:off x="3661035" y="2032685"/>
        <a:ext cx="1054270" cy="1054270"/>
      </dsp:txXfrm>
    </dsp:sp>
    <dsp:sp modelId="{7401D5CA-4BD4-C741-9A62-C563567F98A4}">
      <dsp:nvSpPr>
        <dsp:cNvPr id="0" name=""/>
        <dsp:cNvSpPr/>
      </dsp:nvSpPr>
      <dsp:spPr>
        <a:xfrm>
          <a:off x="2375820" y="695783"/>
          <a:ext cx="1490964" cy="1490964"/>
        </a:xfrm>
        <a:prstGeom prst="ellipse">
          <a:avLst/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Ricerca</a:t>
          </a:r>
          <a:endParaRPr lang="it-IT" sz="2100" kern="1200" dirty="0"/>
        </a:p>
      </dsp:txBody>
      <dsp:txXfrm>
        <a:off x="2594167" y="914130"/>
        <a:ext cx="1054270" cy="1054270"/>
      </dsp:txXfrm>
    </dsp:sp>
    <dsp:sp modelId="{165D4E46-77F5-7843-989E-4E0920813B1F}">
      <dsp:nvSpPr>
        <dsp:cNvPr id="0" name=""/>
        <dsp:cNvSpPr/>
      </dsp:nvSpPr>
      <dsp:spPr>
        <a:xfrm>
          <a:off x="3899917" y="335301"/>
          <a:ext cx="1490964" cy="1490964"/>
        </a:xfrm>
        <a:prstGeom prst="ellipse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Didattica</a:t>
          </a:r>
          <a:endParaRPr lang="it-IT" sz="2100" kern="1200" dirty="0"/>
        </a:p>
      </dsp:txBody>
      <dsp:txXfrm>
        <a:off x="4118264" y="553648"/>
        <a:ext cx="1054270" cy="1054270"/>
      </dsp:txXfrm>
    </dsp:sp>
    <dsp:sp modelId="{0B1704AF-BBD4-6540-AC29-0DCEE2AB566F}">
      <dsp:nvSpPr>
        <dsp:cNvPr id="0" name=""/>
        <dsp:cNvSpPr/>
      </dsp:nvSpPr>
      <dsp:spPr>
        <a:xfrm>
          <a:off x="1713169" y="33132"/>
          <a:ext cx="4638557" cy="371084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91533-E4BA-0A42-A65C-D97DC7A96593}">
      <dsp:nvSpPr>
        <dsp:cNvPr id="0" name=""/>
        <dsp:cNvSpPr/>
      </dsp:nvSpPr>
      <dsp:spPr>
        <a:xfrm>
          <a:off x="0" y="146594"/>
          <a:ext cx="6818204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err="1" smtClean="0"/>
            <a:t>Skill</a:t>
          </a:r>
          <a:r>
            <a:rPr lang="it-IT" sz="2200" kern="1200" dirty="0" smtClean="0"/>
            <a:t> </a:t>
          </a:r>
          <a:r>
            <a:rPr lang="it-IT" sz="2200" kern="1200" dirty="0" err="1" smtClean="0"/>
            <a:t>requirements</a:t>
          </a:r>
          <a:r>
            <a:rPr lang="it-IT" sz="2200" kern="1200" dirty="0" smtClean="0"/>
            <a:t> are </a:t>
          </a:r>
          <a:r>
            <a:rPr lang="it-IT" sz="2200" kern="1200" dirty="0" err="1" smtClean="0"/>
            <a:t>changing</a:t>
          </a:r>
          <a:r>
            <a:rPr lang="it-IT" sz="2200" kern="1200" dirty="0" smtClean="0"/>
            <a:t> </a:t>
          </a:r>
          <a:r>
            <a:rPr lang="it-IT" sz="2200" kern="1200" dirty="0" err="1" smtClean="0"/>
            <a:t>rapidly</a:t>
          </a:r>
          <a:r>
            <a:rPr lang="it-IT" sz="2200" kern="1200" dirty="0" smtClean="0"/>
            <a:t> </a:t>
          </a:r>
          <a:r>
            <a:rPr lang="it-IT" sz="2200" kern="1200" dirty="0" err="1" smtClean="0"/>
            <a:t>as</a:t>
          </a:r>
          <a:r>
            <a:rPr lang="it-IT" sz="2200" kern="1200" dirty="0" smtClean="0"/>
            <a:t> a </a:t>
          </a:r>
          <a:r>
            <a:rPr lang="it-IT" sz="2200" kern="1200" dirty="0" err="1" smtClean="0"/>
            <a:t>result</a:t>
          </a:r>
          <a:r>
            <a:rPr lang="it-IT" sz="2200" kern="1200" dirty="0" smtClean="0"/>
            <a:t> of </a:t>
          </a:r>
          <a:r>
            <a:rPr lang="it-IT" sz="2200" kern="1200" dirty="0" err="1" smtClean="0"/>
            <a:t>structural</a:t>
          </a:r>
          <a:r>
            <a:rPr lang="it-IT" sz="2200" kern="1200" dirty="0" smtClean="0"/>
            <a:t> </a:t>
          </a:r>
          <a:r>
            <a:rPr lang="it-IT" sz="2200" kern="1200" dirty="0" err="1" smtClean="0"/>
            <a:t>shifts</a:t>
          </a:r>
          <a:endParaRPr lang="it-IT" sz="2200" kern="1200" dirty="0"/>
        </a:p>
      </dsp:txBody>
      <dsp:txXfrm>
        <a:off x="59399" y="205993"/>
        <a:ext cx="6699406" cy="1098002"/>
      </dsp:txXfrm>
    </dsp:sp>
    <dsp:sp modelId="{938D1166-3C4E-E548-BB35-23B71042F35F}">
      <dsp:nvSpPr>
        <dsp:cNvPr id="0" name=""/>
        <dsp:cNvSpPr/>
      </dsp:nvSpPr>
      <dsp:spPr>
        <a:xfrm>
          <a:off x="0" y="1550594"/>
          <a:ext cx="6818204" cy="1216800"/>
        </a:xfrm>
        <a:prstGeom prst="roundRect">
          <a:avLst/>
        </a:prstGeom>
        <a:solidFill>
          <a:schemeClr val="accent3">
            <a:hueOff val="5625133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err="1" smtClean="0"/>
            <a:t>Workforce</a:t>
          </a:r>
          <a:r>
            <a:rPr lang="it-IT" sz="2200" kern="1200" dirty="0" smtClean="0"/>
            <a:t> employability </a:t>
          </a:r>
          <a:r>
            <a:rPr lang="it-IT" sz="2200" kern="1200" dirty="0" err="1" smtClean="0"/>
            <a:t>is</a:t>
          </a:r>
          <a:r>
            <a:rPr lang="it-IT" sz="2200" kern="1200" dirty="0" smtClean="0"/>
            <a:t> </a:t>
          </a:r>
          <a:r>
            <a:rPr lang="it-IT" sz="2200" kern="1200" dirty="0" err="1" smtClean="0"/>
            <a:t>essential</a:t>
          </a:r>
          <a:r>
            <a:rPr lang="it-IT" sz="2200" kern="1200" dirty="0" smtClean="0"/>
            <a:t> to turn </a:t>
          </a:r>
          <a:r>
            <a:rPr lang="it-IT" sz="2200" kern="1200" dirty="0" err="1" smtClean="0"/>
            <a:t>structural</a:t>
          </a:r>
          <a:r>
            <a:rPr lang="it-IT" sz="2200" kern="1200" dirty="0" smtClean="0"/>
            <a:t> </a:t>
          </a:r>
          <a:r>
            <a:rPr lang="it-IT" sz="2200" kern="1200" dirty="0" err="1" smtClean="0"/>
            <a:t>change</a:t>
          </a:r>
          <a:r>
            <a:rPr lang="it-IT" sz="2200" kern="1200" dirty="0" smtClean="0"/>
            <a:t> </a:t>
          </a:r>
          <a:r>
            <a:rPr lang="it-IT" sz="2200" kern="1200" dirty="0" err="1" smtClean="0"/>
            <a:t>into</a:t>
          </a:r>
          <a:r>
            <a:rPr lang="it-IT" sz="2200" kern="1200" dirty="0" smtClean="0"/>
            <a:t> an </a:t>
          </a:r>
          <a:r>
            <a:rPr lang="it-IT" sz="2200" kern="1200" dirty="0" err="1" smtClean="0"/>
            <a:t>opportunity</a:t>
          </a:r>
          <a:endParaRPr lang="it-IT" sz="2200" kern="1200" dirty="0"/>
        </a:p>
      </dsp:txBody>
      <dsp:txXfrm>
        <a:off x="59399" y="1609993"/>
        <a:ext cx="6699406" cy="1098002"/>
      </dsp:txXfrm>
    </dsp:sp>
    <dsp:sp modelId="{2C442352-BF02-4445-90C2-05985C687F05}">
      <dsp:nvSpPr>
        <dsp:cNvPr id="0" name=""/>
        <dsp:cNvSpPr/>
      </dsp:nvSpPr>
      <dsp:spPr>
        <a:xfrm>
          <a:off x="0" y="2954594"/>
          <a:ext cx="6818204" cy="1216800"/>
        </a:xfrm>
        <a:prstGeom prst="round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err="1" smtClean="0"/>
            <a:t>Education</a:t>
          </a:r>
          <a:r>
            <a:rPr lang="it-IT" sz="2200" kern="1200" dirty="0" smtClean="0"/>
            <a:t> and training </a:t>
          </a:r>
          <a:r>
            <a:rPr lang="it-IT" sz="2200" kern="1200" dirty="0" err="1" smtClean="0"/>
            <a:t>system</a:t>
          </a:r>
          <a:r>
            <a:rPr lang="it-IT" sz="2200" kern="1200" dirty="0" smtClean="0"/>
            <a:t>, </a:t>
          </a:r>
          <a:r>
            <a:rPr lang="it-IT" sz="2200" kern="1200" dirty="0" err="1" smtClean="0"/>
            <a:t>labour</a:t>
          </a:r>
          <a:r>
            <a:rPr lang="it-IT" sz="2200" kern="1200" dirty="0" smtClean="0"/>
            <a:t> </a:t>
          </a:r>
          <a:r>
            <a:rPr lang="it-IT" sz="2200" kern="1200" dirty="0" err="1" smtClean="0"/>
            <a:t>markets</a:t>
          </a:r>
          <a:r>
            <a:rPr lang="it-IT" sz="2200" kern="1200" dirty="0" smtClean="0"/>
            <a:t>, </a:t>
          </a:r>
          <a:r>
            <a:rPr lang="it-IT" sz="2200" kern="1200" dirty="0" err="1" smtClean="0"/>
            <a:t>workers</a:t>
          </a:r>
          <a:r>
            <a:rPr lang="it-IT" sz="2200" kern="1200" dirty="0" smtClean="0"/>
            <a:t> and </a:t>
          </a:r>
          <a:r>
            <a:rPr lang="it-IT" sz="2200" kern="1200" dirty="0" err="1" smtClean="0"/>
            <a:t>workplaces</a:t>
          </a:r>
          <a:r>
            <a:rPr lang="it-IT" sz="2200" kern="1200" dirty="0" smtClean="0"/>
            <a:t> </a:t>
          </a:r>
          <a:r>
            <a:rPr lang="it-IT" sz="2200" kern="1200" dirty="0" err="1" smtClean="0"/>
            <a:t>will</a:t>
          </a:r>
          <a:r>
            <a:rPr lang="it-IT" sz="2200" kern="1200" dirty="0" smtClean="0"/>
            <a:t> </a:t>
          </a:r>
          <a:r>
            <a:rPr lang="it-IT" sz="2200" kern="1200" dirty="0" err="1" smtClean="0"/>
            <a:t>have</a:t>
          </a:r>
          <a:r>
            <a:rPr lang="it-IT" sz="2200" kern="1200" dirty="0" smtClean="0"/>
            <a:t> to </a:t>
          </a:r>
          <a:r>
            <a:rPr lang="it-IT" sz="2200" kern="1200" dirty="0" err="1" smtClean="0"/>
            <a:t>become</a:t>
          </a:r>
          <a:r>
            <a:rPr lang="it-IT" sz="2200" kern="1200" dirty="0" smtClean="0"/>
            <a:t> more </a:t>
          </a:r>
          <a:r>
            <a:rPr lang="it-IT" sz="2200" kern="1200" dirty="0" err="1" smtClean="0"/>
            <a:t>adaptable</a:t>
          </a:r>
          <a:endParaRPr lang="it-IT" sz="2200" kern="1200" dirty="0"/>
        </a:p>
      </dsp:txBody>
      <dsp:txXfrm>
        <a:off x="59399" y="3013993"/>
        <a:ext cx="6699406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B0DED-D254-864A-BDBA-168705AF9753}">
      <dsp:nvSpPr>
        <dsp:cNvPr id="0" name=""/>
        <dsp:cNvSpPr/>
      </dsp:nvSpPr>
      <dsp:spPr>
        <a:xfrm>
          <a:off x="1025116" y="1831"/>
          <a:ext cx="3071198" cy="1842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err="1" smtClean="0"/>
            <a:t>Anticipating</a:t>
          </a:r>
          <a:r>
            <a:rPr lang="it-IT" sz="2900" kern="1200" dirty="0" smtClean="0"/>
            <a:t> </a:t>
          </a:r>
          <a:r>
            <a:rPr lang="it-IT" sz="2900" kern="1200" dirty="0" err="1" smtClean="0"/>
            <a:t>emerging</a:t>
          </a:r>
          <a:r>
            <a:rPr lang="it-IT" sz="2900" kern="1200" dirty="0" smtClean="0"/>
            <a:t> </a:t>
          </a:r>
          <a:r>
            <a:rPr lang="it-IT" sz="2900" kern="1200" dirty="0" err="1" smtClean="0"/>
            <a:t>skill</a:t>
          </a:r>
          <a:r>
            <a:rPr lang="it-IT" sz="2900" kern="1200" dirty="0" smtClean="0"/>
            <a:t> </a:t>
          </a:r>
          <a:r>
            <a:rPr lang="it-IT" sz="2900" kern="1200" dirty="0" err="1" smtClean="0"/>
            <a:t>needs</a:t>
          </a:r>
          <a:endParaRPr lang="it-IT" sz="2900" kern="1200" dirty="0"/>
        </a:p>
      </dsp:txBody>
      <dsp:txXfrm>
        <a:off x="1025116" y="1831"/>
        <a:ext cx="3071198" cy="1842718"/>
      </dsp:txXfrm>
    </dsp:sp>
    <dsp:sp modelId="{1D3EED17-1AB1-2542-8560-14FB203E04A3}">
      <dsp:nvSpPr>
        <dsp:cNvPr id="0" name=""/>
        <dsp:cNvSpPr/>
      </dsp:nvSpPr>
      <dsp:spPr>
        <a:xfrm>
          <a:off x="4403433" y="1831"/>
          <a:ext cx="3071198" cy="1842718"/>
        </a:xfrm>
        <a:prstGeom prst="rect">
          <a:avLst/>
        </a:prstGeom>
        <a:solidFill>
          <a:schemeClr val="accent3">
            <a:hueOff val="3750089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err="1" smtClean="0"/>
            <a:t>Reinforce</a:t>
          </a:r>
          <a:r>
            <a:rPr lang="it-IT" sz="2900" kern="1200" dirty="0" smtClean="0"/>
            <a:t> the </a:t>
          </a:r>
          <a:r>
            <a:rPr lang="it-IT" sz="2900" kern="1200" dirty="0" err="1" smtClean="0"/>
            <a:t>role</a:t>
          </a:r>
          <a:r>
            <a:rPr lang="it-IT" sz="2900" kern="1200" dirty="0" smtClean="0"/>
            <a:t> of training and work-</a:t>
          </a:r>
          <a:r>
            <a:rPr lang="it-IT" sz="2900" kern="1200" dirty="0" err="1" smtClean="0"/>
            <a:t>based</a:t>
          </a:r>
          <a:r>
            <a:rPr lang="it-IT" sz="2900" kern="1200" dirty="0" smtClean="0"/>
            <a:t> </a:t>
          </a:r>
          <a:r>
            <a:rPr lang="it-IT" sz="2900" kern="1200" dirty="0" err="1" smtClean="0"/>
            <a:t>learning</a:t>
          </a:r>
          <a:endParaRPr lang="it-IT" sz="2900" kern="1200" dirty="0"/>
        </a:p>
      </dsp:txBody>
      <dsp:txXfrm>
        <a:off x="4403433" y="1831"/>
        <a:ext cx="3071198" cy="1842718"/>
      </dsp:txXfrm>
    </dsp:sp>
    <dsp:sp modelId="{F41DAB10-12DB-4D4F-A4F0-57A1517A1B83}">
      <dsp:nvSpPr>
        <dsp:cNvPr id="0" name=""/>
        <dsp:cNvSpPr/>
      </dsp:nvSpPr>
      <dsp:spPr>
        <a:xfrm>
          <a:off x="1025116" y="2151669"/>
          <a:ext cx="3071198" cy="1842718"/>
        </a:xfrm>
        <a:prstGeom prst="rect">
          <a:avLst/>
        </a:prstGeom>
        <a:solidFill>
          <a:schemeClr val="accent3">
            <a:hueOff val="7500177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err="1" smtClean="0"/>
            <a:t>Enhancing</a:t>
          </a:r>
          <a:r>
            <a:rPr lang="it-IT" sz="2900" kern="1200" dirty="0" smtClean="0"/>
            <a:t> the </a:t>
          </a:r>
          <a:r>
            <a:rPr lang="it-IT" sz="2900" kern="1200" dirty="0" err="1" smtClean="0"/>
            <a:t>adaptability</a:t>
          </a:r>
          <a:r>
            <a:rPr lang="it-IT" sz="2900" kern="1200" dirty="0" smtClean="0"/>
            <a:t> of </a:t>
          </a:r>
          <a:r>
            <a:rPr lang="it-IT" sz="2900" kern="1200" dirty="0" err="1" smtClean="0"/>
            <a:t>workplaces</a:t>
          </a:r>
          <a:endParaRPr lang="it-IT" sz="2900" kern="1200" dirty="0"/>
        </a:p>
      </dsp:txBody>
      <dsp:txXfrm>
        <a:off x="1025116" y="2151669"/>
        <a:ext cx="3071198" cy="1842718"/>
      </dsp:txXfrm>
    </dsp:sp>
    <dsp:sp modelId="{BBB1693C-8F01-8E4C-8AE6-396238E86363}">
      <dsp:nvSpPr>
        <dsp:cNvPr id="0" name=""/>
        <dsp:cNvSpPr/>
      </dsp:nvSpPr>
      <dsp:spPr>
        <a:xfrm>
          <a:off x="4403433" y="2151669"/>
          <a:ext cx="3071198" cy="1842718"/>
        </a:xfrm>
        <a:prstGeom prst="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err="1" smtClean="0"/>
            <a:t>Promoting</a:t>
          </a:r>
          <a:r>
            <a:rPr lang="it-IT" sz="2900" kern="1200" dirty="0" smtClean="0"/>
            <a:t> </a:t>
          </a:r>
          <a:r>
            <a:rPr lang="it-IT" sz="2900" kern="1200" dirty="0" err="1" smtClean="0"/>
            <a:t>labour</a:t>
          </a:r>
          <a:r>
            <a:rPr lang="it-IT" sz="2900" kern="1200" dirty="0" smtClean="0"/>
            <a:t> </a:t>
          </a:r>
          <a:r>
            <a:rPr lang="it-IT" sz="2900" kern="1200" dirty="0" err="1" smtClean="0"/>
            <a:t>mobility</a:t>
          </a:r>
          <a:endParaRPr lang="it-IT" sz="2900" kern="1200" dirty="0"/>
        </a:p>
      </dsp:txBody>
      <dsp:txXfrm>
        <a:off x="4403433" y="2151669"/>
        <a:ext cx="3071198" cy="1842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9B4B2-CF19-B441-8E6E-ABAA205D155C}">
      <dsp:nvSpPr>
        <dsp:cNvPr id="0" name=""/>
        <dsp:cNvSpPr/>
      </dsp:nvSpPr>
      <dsp:spPr>
        <a:xfrm>
          <a:off x="2350076" y="0"/>
          <a:ext cx="4443846" cy="4443846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BF66E-2FC1-7F49-96D6-5A79B705B091}">
      <dsp:nvSpPr>
        <dsp:cNvPr id="0" name=""/>
        <dsp:cNvSpPr/>
      </dsp:nvSpPr>
      <dsp:spPr>
        <a:xfrm>
          <a:off x="2772241" y="422165"/>
          <a:ext cx="1733099" cy="17330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Accrescere la qualità e la rilevanza dell’apprendimento e dell’insegnamento</a:t>
          </a:r>
          <a:endParaRPr lang="it-IT" sz="1400" kern="1200" dirty="0"/>
        </a:p>
      </dsp:txBody>
      <dsp:txXfrm>
        <a:off x="2856844" y="506768"/>
        <a:ext cx="1563893" cy="1563893"/>
      </dsp:txXfrm>
    </dsp:sp>
    <dsp:sp modelId="{F03CB67B-D2FA-CF4F-BE37-09DB6470394A}">
      <dsp:nvSpPr>
        <dsp:cNvPr id="0" name=""/>
        <dsp:cNvSpPr/>
      </dsp:nvSpPr>
      <dsp:spPr>
        <a:xfrm>
          <a:off x="4638657" y="422165"/>
          <a:ext cx="1733099" cy="17330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Agevolare l’</a:t>
          </a:r>
          <a:r>
            <a:rPr lang="it-IT" sz="1400" kern="1200" dirty="0" err="1" smtClean="0"/>
            <a:t>occupabilità</a:t>
          </a:r>
          <a:r>
            <a:rPr lang="it-IT" sz="1400" kern="1200" dirty="0" smtClean="0"/>
            <a:t> dei laureati per tutta la loro vita lavorativa</a:t>
          </a:r>
          <a:endParaRPr lang="it-IT" sz="1400" kern="1200" dirty="0"/>
        </a:p>
      </dsp:txBody>
      <dsp:txXfrm>
        <a:off x="4723260" y="506768"/>
        <a:ext cx="1563893" cy="1563893"/>
      </dsp:txXfrm>
    </dsp:sp>
    <dsp:sp modelId="{8B0F07FE-7A36-FB43-84AE-4F1616B509B9}">
      <dsp:nvSpPr>
        <dsp:cNvPr id="0" name=""/>
        <dsp:cNvSpPr/>
      </dsp:nvSpPr>
      <dsp:spPr>
        <a:xfrm>
          <a:off x="2772241" y="2288580"/>
          <a:ext cx="1733099" cy="17330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Rendere i nostri sistemi più inclusivi</a:t>
          </a:r>
          <a:endParaRPr lang="it-IT" sz="1400" kern="1200" dirty="0"/>
        </a:p>
      </dsp:txBody>
      <dsp:txXfrm>
        <a:off x="2856844" y="2373183"/>
        <a:ext cx="1563893" cy="1563893"/>
      </dsp:txXfrm>
    </dsp:sp>
    <dsp:sp modelId="{A2152B11-834E-6542-ABC6-9D970FF8F52F}">
      <dsp:nvSpPr>
        <dsp:cNvPr id="0" name=""/>
        <dsp:cNvSpPr/>
      </dsp:nvSpPr>
      <dsp:spPr>
        <a:xfrm>
          <a:off x="4638657" y="2288580"/>
          <a:ext cx="1733099" cy="17330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Attuare le riforme strutturali concordate</a:t>
          </a:r>
          <a:endParaRPr lang="it-IT" sz="1400" kern="1200" dirty="0"/>
        </a:p>
      </dsp:txBody>
      <dsp:txXfrm>
        <a:off x="4723260" y="2373183"/>
        <a:ext cx="1563893" cy="15638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08EBC-64B7-7647-B4C1-B678E57EC1C2}">
      <dsp:nvSpPr>
        <dsp:cNvPr id="0" name=""/>
        <dsp:cNvSpPr/>
      </dsp:nvSpPr>
      <dsp:spPr>
        <a:xfrm>
          <a:off x="1666578" y="1242481"/>
          <a:ext cx="2820464" cy="2825142"/>
        </a:xfrm>
        <a:prstGeom prst="gear9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Processo formativo</a:t>
          </a:r>
          <a:endParaRPr lang="it-IT" sz="1600" kern="1200" dirty="0"/>
        </a:p>
      </dsp:txBody>
      <dsp:txXfrm>
        <a:off x="2233617" y="1903946"/>
        <a:ext cx="1686386" cy="1452783"/>
      </dsp:txXfrm>
    </dsp:sp>
    <dsp:sp modelId="{95CCB3CA-B397-2F4F-880C-4A4F7413C9A5}">
      <dsp:nvSpPr>
        <dsp:cNvPr id="0" name=""/>
        <dsp:cNvSpPr/>
      </dsp:nvSpPr>
      <dsp:spPr>
        <a:xfrm>
          <a:off x="313552" y="496533"/>
          <a:ext cx="2041547" cy="1932382"/>
        </a:xfrm>
        <a:prstGeom prst="gear6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1"/>
              </a:solidFill>
            </a:rPr>
            <a:t>Employability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815903" y="985956"/>
        <a:ext cx="1036845" cy="953536"/>
      </dsp:txXfrm>
    </dsp:sp>
    <dsp:sp modelId="{6ED8830C-B0C5-3943-9809-186729B3494D}">
      <dsp:nvSpPr>
        <dsp:cNvPr id="0" name=""/>
        <dsp:cNvSpPr/>
      </dsp:nvSpPr>
      <dsp:spPr>
        <a:xfrm>
          <a:off x="2671430" y="629743"/>
          <a:ext cx="2582352" cy="2554409"/>
        </a:xfrm>
        <a:prstGeom prst="circularArrow">
          <a:avLst>
            <a:gd name="adj1" fmla="val 4878"/>
            <a:gd name="adj2" fmla="val 312630"/>
            <a:gd name="adj3" fmla="val 3157381"/>
            <a:gd name="adj4" fmla="val 15201405"/>
            <a:gd name="adj5" fmla="val 5691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E2D96-5A5C-8344-BA49-4A68E740CA7C}">
      <dsp:nvSpPr>
        <dsp:cNvPr id="0" name=""/>
        <dsp:cNvSpPr/>
      </dsp:nvSpPr>
      <dsp:spPr>
        <a:xfrm>
          <a:off x="-21499" y="190381"/>
          <a:ext cx="2242846" cy="224284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375110"/>
            <a:satOff val="-6927"/>
            <a:lumOff val="321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ECBA4-8478-7A4C-8275-86A6D58466A5}">
      <dsp:nvSpPr>
        <dsp:cNvPr id="0" name=""/>
        <dsp:cNvSpPr/>
      </dsp:nvSpPr>
      <dsp:spPr>
        <a:xfrm>
          <a:off x="1874210" y="1100178"/>
          <a:ext cx="1728852" cy="1728852"/>
        </a:xfrm>
        <a:prstGeom prst="gear9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 smtClean="0"/>
            <a:t>Higher</a:t>
          </a:r>
          <a:r>
            <a:rPr lang="it-IT" sz="1500" kern="1200" dirty="0" smtClean="0"/>
            <a:t> </a:t>
          </a:r>
          <a:r>
            <a:rPr lang="it-IT" sz="1500" kern="1200" dirty="0" err="1" smtClean="0"/>
            <a:t>Education</a:t>
          </a:r>
          <a:endParaRPr lang="it-IT" sz="1500" kern="1200" dirty="0"/>
        </a:p>
      </dsp:txBody>
      <dsp:txXfrm>
        <a:off x="2221786" y="1505153"/>
        <a:ext cx="1033700" cy="888666"/>
      </dsp:txXfrm>
    </dsp:sp>
    <dsp:sp modelId="{0C97F939-ACF5-BC48-AC42-852BE4F7B330}">
      <dsp:nvSpPr>
        <dsp:cNvPr id="0" name=""/>
        <dsp:cNvSpPr/>
      </dsp:nvSpPr>
      <dsp:spPr>
        <a:xfrm>
          <a:off x="641463" y="345902"/>
          <a:ext cx="1568452" cy="1580221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 smtClean="0"/>
            <a:t>Changing</a:t>
          </a:r>
          <a:r>
            <a:rPr lang="it-IT" sz="1500" kern="1200" dirty="0" smtClean="0"/>
            <a:t> World</a:t>
          </a:r>
          <a:endParaRPr lang="it-IT" sz="1500" kern="1200" dirty="0"/>
        </a:p>
      </dsp:txBody>
      <dsp:txXfrm>
        <a:off x="1036326" y="744887"/>
        <a:ext cx="778726" cy="782251"/>
      </dsp:txXfrm>
    </dsp:sp>
    <dsp:sp modelId="{F51E1703-B89D-4947-8EF3-837B06A56205}">
      <dsp:nvSpPr>
        <dsp:cNvPr id="0" name=""/>
        <dsp:cNvSpPr/>
      </dsp:nvSpPr>
      <dsp:spPr>
        <a:xfrm>
          <a:off x="1927949" y="819829"/>
          <a:ext cx="2126488" cy="2126488"/>
        </a:xfrm>
        <a:prstGeom prst="circularArrow">
          <a:avLst>
            <a:gd name="adj1" fmla="val 4878"/>
            <a:gd name="adj2" fmla="val 312630"/>
            <a:gd name="adj3" fmla="val 3050497"/>
            <a:gd name="adj4" fmla="val 15351659"/>
            <a:gd name="adj5" fmla="val 569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73C91-881E-524B-8883-BB06CD542ACF}">
      <dsp:nvSpPr>
        <dsp:cNvPr id="0" name=""/>
        <dsp:cNvSpPr/>
      </dsp:nvSpPr>
      <dsp:spPr>
        <a:xfrm>
          <a:off x="328996" y="-56575"/>
          <a:ext cx="1607832" cy="160783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B051F-42AF-5742-BFC4-B0EE33615B22}" type="datetimeFigureOut">
              <a:rPr lang="it-IT" smtClean="0"/>
              <a:t>23/09/17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904D1-5412-2847-A75F-37C047AE8DE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80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23/09/17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23/09/17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23/09/17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23/09/17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23/09/17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23/09/17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23/09/17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23/09/17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23/09/17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23/09/17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23/09/17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198A3-6BD0-1345-BB48-4E51D4346A8E}" type="datetimeFigureOut">
              <a:rPr lang="it-IT" smtClean="0"/>
              <a:pPr/>
              <a:t>23/09/17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6865-0A5C-4946-9ED1-740E2A2631BD}" type="slidenum">
              <a:rPr lang="it-IT" smtClean="0"/>
              <a:pPr/>
              <a:t>‹n.›</a:t>
            </a:fld>
            <a:endParaRPr lang="it-IT"/>
          </a:p>
        </p:txBody>
      </p:sp>
      <p:pic>
        <p:nvPicPr>
          <p:cNvPr id="7" name="Immagine 6" descr="header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797513"/>
          </a:xfrm>
          <a:prstGeom prst="rect">
            <a:avLst/>
          </a:prstGeom>
        </p:spPr>
      </p:pic>
      <p:pic>
        <p:nvPicPr>
          <p:cNvPr id="8" name="Immagine 7" descr="salomon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163425"/>
            <a:ext cx="2163936" cy="1694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goo.gl/a8HdLb" TargetMode="External"/><Relationship Id="rId3" Type="http://schemas.openxmlformats.org/officeDocument/2006/relationships/hyperlink" Target="https://goo.gl/5JnchK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Sviluppare employability</a:t>
            </a:r>
            <a:b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</a:rPr>
              <a:t>Higher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</a:rPr>
              <a:t>Education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b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il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Job Placement tra Didattica, Ricerca e Terza Missione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dirty="0">
                <a:solidFill>
                  <a:schemeClr val="tx2">
                    <a:lumMod val="75000"/>
                  </a:schemeClr>
                </a:solidFill>
              </a:rPr>
            </a:b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57400" y="4221088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it-IT" sz="2000" dirty="0">
                <a:solidFill>
                  <a:srgbClr val="17375E"/>
                </a:solidFill>
              </a:rPr>
              <a:t>SSD: </a:t>
            </a:r>
            <a:r>
              <a:rPr lang="it-IT" sz="2000" dirty="0" smtClean="0">
                <a:solidFill>
                  <a:srgbClr val="17375E"/>
                </a:solidFill>
              </a:rPr>
              <a:t>M-PED</a:t>
            </a:r>
            <a:r>
              <a:rPr lang="it-IT" sz="2000" dirty="0">
                <a:solidFill>
                  <a:srgbClr val="17375E"/>
                </a:solidFill>
              </a:rPr>
              <a:t>/</a:t>
            </a:r>
            <a:r>
              <a:rPr lang="it-IT" sz="2000" dirty="0" smtClean="0">
                <a:solidFill>
                  <a:srgbClr val="17375E"/>
                </a:solidFill>
              </a:rPr>
              <a:t>01</a:t>
            </a:r>
          </a:p>
          <a:p>
            <a:pPr algn="r"/>
            <a:endParaRPr lang="it-IT" sz="2000" dirty="0" smtClean="0">
              <a:solidFill>
                <a:srgbClr val="17375E"/>
              </a:solidFill>
            </a:endParaRPr>
          </a:p>
          <a:p>
            <a:pPr algn="r"/>
            <a:r>
              <a:rPr lang="it-IT" sz="2000" dirty="0" smtClean="0">
                <a:solidFill>
                  <a:srgbClr val="17375E"/>
                </a:solidFill>
              </a:rPr>
              <a:t> </a:t>
            </a:r>
            <a:r>
              <a:rPr lang="it-IT" sz="2000" dirty="0">
                <a:solidFill>
                  <a:srgbClr val="17375E"/>
                </a:solidFill>
              </a:rPr>
              <a:t/>
            </a:r>
            <a:br>
              <a:rPr lang="it-IT" sz="2000" dirty="0">
                <a:solidFill>
                  <a:srgbClr val="17375E"/>
                </a:solidFill>
              </a:rPr>
            </a:br>
            <a:r>
              <a:rPr lang="it-IT" sz="2000" b="1" dirty="0">
                <a:solidFill>
                  <a:srgbClr val="17375E"/>
                </a:solidFill>
              </a:rPr>
              <a:t>Tutor Supervisore </a:t>
            </a:r>
            <a:r>
              <a:rPr lang="it-IT" sz="2000" dirty="0">
                <a:solidFill>
                  <a:srgbClr val="17375E"/>
                </a:solidFill>
              </a:rPr>
              <a:t/>
            </a:r>
            <a:br>
              <a:rPr lang="it-IT" sz="2000" dirty="0">
                <a:solidFill>
                  <a:srgbClr val="17375E"/>
                </a:solidFill>
              </a:rPr>
            </a:br>
            <a:r>
              <a:rPr lang="it-IT" sz="2000" dirty="0">
                <a:solidFill>
                  <a:srgbClr val="17375E"/>
                </a:solidFill>
              </a:rPr>
              <a:t>Prof.ssa Vanna </a:t>
            </a:r>
            <a:r>
              <a:rPr lang="it-IT" sz="2000" dirty="0" err="1" smtClean="0">
                <a:solidFill>
                  <a:srgbClr val="17375E"/>
                </a:solidFill>
              </a:rPr>
              <a:t>Boffo</a:t>
            </a:r>
            <a:r>
              <a:rPr lang="it-IT" sz="2000" dirty="0" smtClean="0">
                <a:solidFill>
                  <a:srgbClr val="17375E"/>
                </a:solidFill>
              </a:rPr>
              <a:t> </a:t>
            </a:r>
            <a:r>
              <a:rPr lang="it-IT" sz="2000" dirty="0">
                <a:solidFill>
                  <a:srgbClr val="17375E"/>
                </a:solidFill>
              </a:rPr>
              <a:t/>
            </a:r>
            <a:br>
              <a:rPr lang="it-IT" sz="2000" dirty="0">
                <a:solidFill>
                  <a:srgbClr val="17375E"/>
                </a:solidFill>
              </a:rPr>
            </a:br>
            <a:r>
              <a:rPr lang="it-IT" sz="2000" b="1" dirty="0">
                <a:solidFill>
                  <a:srgbClr val="17375E"/>
                </a:solidFill>
              </a:rPr>
              <a:t>Candidato </a:t>
            </a:r>
            <a:r>
              <a:rPr lang="it-IT" sz="2000" dirty="0">
                <a:solidFill>
                  <a:srgbClr val="17375E"/>
                </a:solidFill>
              </a:rPr>
              <a:t/>
            </a:r>
            <a:br>
              <a:rPr lang="it-IT" sz="2000" dirty="0">
                <a:solidFill>
                  <a:srgbClr val="17375E"/>
                </a:solidFill>
              </a:rPr>
            </a:br>
            <a:r>
              <a:rPr lang="it-IT" sz="2000" dirty="0" smtClean="0">
                <a:solidFill>
                  <a:srgbClr val="17375E"/>
                </a:solidFill>
              </a:rPr>
              <a:t>Dott. Carlo </a:t>
            </a:r>
            <a:r>
              <a:rPr lang="it-IT" sz="2000" dirty="0">
                <a:solidFill>
                  <a:srgbClr val="17375E"/>
                </a:solidFill>
              </a:rPr>
              <a:t>Terzaroli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10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11012" y="51433"/>
            <a:ext cx="408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development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students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employability in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Higher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Education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: a comparative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perspective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universities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approaches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European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level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29913" y="861357"/>
            <a:ext cx="6846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smtClean="0">
                <a:solidFill>
                  <a:schemeClr val="tx2"/>
                </a:solidFill>
              </a:rPr>
              <a:t>Introduzione</a:t>
            </a:r>
            <a:endParaRPr lang="it-IT" sz="2800" b="1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9913" y="1413776"/>
            <a:ext cx="780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ym typeface="Wingdings"/>
              </a:rPr>
              <a:t>Il contesto delle politiche di </a:t>
            </a:r>
            <a:r>
              <a:rPr lang="it-IT" sz="2400" b="1" dirty="0" err="1">
                <a:sym typeface="Wingdings"/>
              </a:rPr>
              <a:t>Higher</a:t>
            </a:r>
            <a:r>
              <a:rPr lang="it-IT" sz="2400" b="1" dirty="0">
                <a:sym typeface="Wingdings"/>
              </a:rPr>
              <a:t> </a:t>
            </a:r>
            <a:r>
              <a:rPr lang="it-IT" sz="2400" b="1" dirty="0" err="1" smtClean="0">
                <a:sym typeface="Wingdings"/>
              </a:rPr>
              <a:t>Education</a:t>
            </a:r>
            <a:r>
              <a:rPr lang="it-IT" sz="2400" b="1" dirty="0" smtClean="0">
                <a:sym typeface="Wingdings"/>
              </a:rPr>
              <a:t>:</a:t>
            </a:r>
          </a:p>
          <a:p>
            <a:pPr lvl="0"/>
            <a:r>
              <a:rPr lang="en-GB" sz="2400" dirty="0" smtClean="0"/>
              <a:t> - OECD (2016), </a:t>
            </a:r>
            <a:r>
              <a:rPr lang="en-GB" sz="2400" i="1" dirty="0" smtClean="0"/>
              <a:t>Enhancing Employability</a:t>
            </a:r>
            <a:endParaRPr lang="it-IT" sz="2400" b="1" dirty="0">
              <a:sym typeface="Wingdings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229" y="867427"/>
            <a:ext cx="2489771" cy="768448"/>
          </a:xfrm>
          <a:prstGeom prst="rect">
            <a:avLst/>
          </a:prstGeom>
        </p:spPr>
      </p:pic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635884580"/>
              </p:ext>
            </p:extLst>
          </p:nvPr>
        </p:nvGraphicFramePr>
        <p:xfrm>
          <a:off x="392186" y="2539654"/>
          <a:ext cx="8499748" cy="3996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8101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11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11012" y="51433"/>
            <a:ext cx="408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development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students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employability in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Higher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Education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: a comparative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perspective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universities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approaches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European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level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29913" y="861357"/>
            <a:ext cx="6846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chemeClr val="tx2"/>
                </a:solidFill>
              </a:rPr>
              <a:t>Introduction</a:t>
            </a:r>
            <a:endParaRPr lang="it-IT" sz="2800" b="1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9913" y="1413776"/>
            <a:ext cx="780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ym typeface="Wingdings"/>
              </a:rPr>
              <a:t>The </a:t>
            </a:r>
            <a:r>
              <a:rPr lang="it-IT" sz="2400" b="1" dirty="0" err="1">
                <a:sym typeface="Wingdings"/>
              </a:rPr>
              <a:t>context</a:t>
            </a:r>
            <a:r>
              <a:rPr lang="it-IT" sz="2400" b="1" dirty="0">
                <a:sym typeface="Wingdings"/>
              </a:rPr>
              <a:t> of </a:t>
            </a:r>
            <a:r>
              <a:rPr lang="it-IT" sz="2400" b="1" dirty="0" err="1">
                <a:sym typeface="Wingdings"/>
              </a:rPr>
              <a:t>Higher</a:t>
            </a:r>
            <a:r>
              <a:rPr lang="it-IT" sz="2400" b="1" dirty="0">
                <a:sym typeface="Wingdings"/>
              </a:rPr>
              <a:t> </a:t>
            </a:r>
            <a:r>
              <a:rPr lang="it-IT" sz="2400" b="1" dirty="0" err="1">
                <a:sym typeface="Wingdings"/>
              </a:rPr>
              <a:t>Education</a:t>
            </a:r>
            <a:r>
              <a:rPr lang="it-IT" sz="2400" b="1" dirty="0">
                <a:sym typeface="Wingdings"/>
              </a:rPr>
              <a:t> </a:t>
            </a:r>
            <a:r>
              <a:rPr lang="it-IT" sz="2400" b="1" dirty="0" err="1" smtClean="0">
                <a:sym typeface="Wingdings"/>
              </a:rPr>
              <a:t>policies</a:t>
            </a:r>
            <a:r>
              <a:rPr lang="it-IT" sz="2400" b="1" dirty="0" smtClean="0">
                <a:sym typeface="Wingdings"/>
              </a:rPr>
              <a:t>:</a:t>
            </a:r>
          </a:p>
          <a:p>
            <a:pPr lvl="0"/>
            <a:r>
              <a:rPr lang="en-GB" sz="2400" dirty="0" smtClean="0"/>
              <a:t> - Yerevan </a:t>
            </a:r>
            <a:r>
              <a:rPr lang="en-GB" sz="2400" dirty="0"/>
              <a:t>(2015) key </a:t>
            </a:r>
            <a:r>
              <a:rPr lang="en-GB" sz="2400" dirty="0" smtClean="0"/>
              <a:t>priorities (Bologna Process)</a:t>
            </a:r>
            <a:endParaRPr lang="it-IT" sz="2400" b="1" dirty="0">
              <a:sym typeface="Wingdings"/>
            </a:endParaRPr>
          </a:p>
        </p:txBody>
      </p:sp>
      <p:graphicFrame>
        <p:nvGraphicFramePr>
          <p:cNvPr id="14" name="Diagramma 13"/>
          <p:cNvGraphicFramePr/>
          <p:nvPr>
            <p:extLst>
              <p:ext uri="{D42A27DB-BD31-4B8C-83A1-F6EECF244321}">
                <p14:modId xmlns:p14="http://schemas.microsoft.com/office/powerpoint/2010/main" val="3030955561"/>
              </p:ext>
            </p:extLst>
          </p:nvPr>
        </p:nvGraphicFramePr>
        <p:xfrm>
          <a:off x="0" y="2438076"/>
          <a:ext cx="9143999" cy="4443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90" y="5505039"/>
            <a:ext cx="2477106" cy="121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63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12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11012" y="51433"/>
            <a:ext cx="408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development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students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employability in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Higher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Education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: a comparative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perspective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universities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approaches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European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level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29913" y="770740"/>
            <a:ext cx="82817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chemeClr val="tx2"/>
                </a:solidFill>
              </a:rPr>
              <a:t>Employability in </a:t>
            </a:r>
            <a:r>
              <a:rPr lang="it-IT" sz="2600" b="1" dirty="0" err="1">
                <a:solidFill>
                  <a:schemeClr val="tx2"/>
                </a:solidFill>
              </a:rPr>
              <a:t>Higher</a:t>
            </a:r>
            <a:r>
              <a:rPr lang="it-IT" sz="2600" b="1" dirty="0">
                <a:solidFill>
                  <a:schemeClr val="tx2"/>
                </a:solidFill>
              </a:rPr>
              <a:t> </a:t>
            </a:r>
            <a:r>
              <a:rPr lang="it-IT" sz="2600" b="1" dirty="0" err="1">
                <a:solidFill>
                  <a:schemeClr val="tx2"/>
                </a:solidFill>
              </a:rPr>
              <a:t>Education</a:t>
            </a:r>
            <a:r>
              <a:rPr lang="it-IT" sz="2600" b="1" dirty="0">
                <a:solidFill>
                  <a:schemeClr val="tx2"/>
                </a:solidFill>
              </a:rPr>
              <a:t>: </a:t>
            </a:r>
            <a:r>
              <a:rPr lang="it-IT" sz="2600" b="1" dirty="0" err="1">
                <a:solidFill>
                  <a:schemeClr val="tx2"/>
                </a:solidFill>
              </a:rPr>
              <a:t>definitions</a:t>
            </a:r>
            <a:r>
              <a:rPr lang="it-IT" sz="2600" b="1" dirty="0">
                <a:solidFill>
                  <a:schemeClr val="tx2"/>
                </a:solidFill>
              </a:rPr>
              <a:t> and </a:t>
            </a:r>
            <a:r>
              <a:rPr lang="it-IT" sz="2600" b="1" dirty="0" err="1">
                <a:solidFill>
                  <a:schemeClr val="tx2"/>
                </a:solidFill>
              </a:rPr>
              <a:t>models</a:t>
            </a:r>
            <a:endParaRPr lang="it-IT" sz="2600" b="1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25103" y="1263183"/>
            <a:ext cx="82666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0"/>
              <a:buChar char="à"/>
            </a:pPr>
            <a:r>
              <a:rPr lang="it-IT" sz="2200" dirty="0" smtClean="0">
                <a:sym typeface="Wingdings"/>
              </a:rPr>
              <a:t>The </a:t>
            </a:r>
            <a:r>
              <a:rPr lang="it-IT" sz="2200" dirty="0" err="1" smtClean="0">
                <a:sym typeface="Wingdings"/>
              </a:rPr>
              <a:t>definitions</a:t>
            </a:r>
            <a:r>
              <a:rPr lang="it-IT" sz="2200" dirty="0" smtClean="0">
                <a:sym typeface="Wingdings"/>
              </a:rPr>
              <a:t> of </a:t>
            </a:r>
            <a:r>
              <a:rPr lang="it-IT" sz="2200" b="1" dirty="0" smtClean="0">
                <a:sym typeface="Wingdings"/>
              </a:rPr>
              <a:t>Employability</a:t>
            </a:r>
          </a:p>
          <a:p>
            <a:pPr marL="342900" indent="-342900" algn="just">
              <a:buFont typeface="Wingdings" charset="0"/>
              <a:buChar char="à"/>
            </a:pPr>
            <a:endParaRPr lang="it-IT" sz="2200" b="1" dirty="0" smtClean="0">
              <a:sym typeface="Wingding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200" b="1" dirty="0" err="1" smtClean="0">
                <a:sym typeface="Wingdings"/>
              </a:rPr>
              <a:t>Employment-Centered</a:t>
            </a:r>
            <a:endParaRPr lang="it-IT" sz="2200" b="1" dirty="0" smtClean="0">
              <a:sym typeface="Wingdings"/>
            </a:endParaRPr>
          </a:p>
          <a:p>
            <a:pPr algn="just"/>
            <a:r>
              <a:rPr lang="it-IT" sz="2000" dirty="0"/>
              <a:t>«</a:t>
            </a:r>
            <a:r>
              <a:rPr lang="it-IT" sz="2000" dirty="0" smtClean="0"/>
              <a:t>a </a:t>
            </a:r>
            <a:r>
              <a:rPr lang="it-IT" sz="2000" dirty="0" err="1"/>
              <a:t>combination</a:t>
            </a:r>
            <a:r>
              <a:rPr lang="it-IT" sz="2000" dirty="0"/>
              <a:t> of </a:t>
            </a:r>
            <a:r>
              <a:rPr lang="it-IT" sz="2000" dirty="0" err="1"/>
              <a:t>factors</a:t>
            </a:r>
            <a:r>
              <a:rPr lang="it-IT" sz="2000" dirty="0"/>
              <a:t>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enable</a:t>
            </a:r>
            <a:r>
              <a:rPr lang="it-IT" sz="2000" dirty="0"/>
              <a:t> </a:t>
            </a:r>
            <a:r>
              <a:rPr lang="it-IT" sz="2000" dirty="0" err="1"/>
              <a:t>individuals</a:t>
            </a:r>
            <a:r>
              <a:rPr lang="it-IT" sz="2000" dirty="0"/>
              <a:t> to progress </a:t>
            </a:r>
            <a:r>
              <a:rPr lang="it-IT" sz="2000" dirty="0" err="1"/>
              <a:t>towards</a:t>
            </a:r>
            <a:r>
              <a:rPr lang="it-IT" sz="2000" dirty="0"/>
              <a:t> or </a:t>
            </a:r>
            <a:r>
              <a:rPr lang="it-IT" sz="2000" dirty="0" err="1"/>
              <a:t>enter</a:t>
            </a:r>
            <a:r>
              <a:rPr lang="it-IT" sz="2000" dirty="0"/>
              <a:t> </a:t>
            </a:r>
            <a:r>
              <a:rPr lang="it-IT" sz="2000" dirty="0" err="1"/>
              <a:t>employment</a:t>
            </a:r>
            <a:r>
              <a:rPr lang="it-IT" sz="2000" dirty="0"/>
              <a:t>, to stay </a:t>
            </a:r>
            <a:r>
              <a:rPr lang="it-IT" sz="2000" dirty="0" smtClean="0"/>
              <a:t>in </a:t>
            </a:r>
            <a:r>
              <a:rPr lang="it-IT" sz="2000" dirty="0" err="1" smtClean="0"/>
              <a:t>employment</a:t>
            </a:r>
            <a:r>
              <a:rPr lang="it-IT" sz="2000" dirty="0" smtClean="0"/>
              <a:t> and to progress </a:t>
            </a:r>
            <a:r>
              <a:rPr lang="it-IT" sz="2000" dirty="0" err="1" smtClean="0"/>
              <a:t>during</a:t>
            </a:r>
            <a:r>
              <a:rPr lang="it-IT" sz="2000" dirty="0" smtClean="0"/>
              <a:t> </a:t>
            </a:r>
            <a:r>
              <a:rPr lang="it-IT" sz="2000" dirty="0" err="1" smtClean="0"/>
              <a:t>their</a:t>
            </a:r>
            <a:r>
              <a:rPr lang="it-IT" sz="2000" dirty="0" smtClean="0"/>
              <a:t> career» (</a:t>
            </a:r>
            <a:r>
              <a:rPr lang="it-IT" sz="2000" dirty="0" err="1" smtClean="0"/>
              <a:t>Education</a:t>
            </a:r>
            <a:r>
              <a:rPr lang="it-IT" sz="2000" dirty="0" smtClean="0"/>
              <a:t> and Training 2020)</a:t>
            </a:r>
          </a:p>
          <a:p>
            <a:pPr marL="914400" lvl="1" indent="-457200" algn="just">
              <a:buFont typeface="+mj-lt"/>
              <a:buAutoNum type="arabicPeriod"/>
            </a:pPr>
            <a:endParaRPr lang="it-IT" sz="2200" b="1" dirty="0" smtClean="0">
              <a:sym typeface="Wingdings"/>
            </a:endParaRPr>
          </a:p>
          <a:p>
            <a:pPr marL="457200" indent="-457200" algn="just">
              <a:buAutoNum type="arabicPeriod" startAt="2"/>
            </a:pPr>
            <a:r>
              <a:rPr lang="it-IT" sz="2200" b="1" dirty="0" err="1" smtClean="0">
                <a:sym typeface="Wingdings"/>
              </a:rPr>
              <a:t>Competence-Centered</a:t>
            </a:r>
            <a:endParaRPr lang="it-IT" sz="2200" b="1" dirty="0" smtClean="0">
              <a:sym typeface="Wingdings"/>
            </a:endParaRPr>
          </a:p>
          <a:p>
            <a:pPr algn="just"/>
            <a:r>
              <a:rPr lang="it-IT" sz="2000" dirty="0"/>
              <a:t>«</a:t>
            </a:r>
            <a:r>
              <a:rPr lang="it-IT" sz="2000" dirty="0" smtClean="0"/>
              <a:t>a </a:t>
            </a:r>
            <a:r>
              <a:rPr lang="it-IT" sz="2000" dirty="0"/>
              <a:t>set of </a:t>
            </a:r>
            <a:r>
              <a:rPr lang="it-IT" sz="2000" dirty="0" err="1"/>
              <a:t>achievements</a:t>
            </a:r>
            <a:r>
              <a:rPr lang="it-IT" sz="2000" dirty="0"/>
              <a:t> – </a:t>
            </a:r>
            <a:r>
              <a:rPr lang="it-IT" sz="2000" dirty="0" err="1"/>
              <a:t>skills</a:t>
            </a:r>
            <a:r>
              <a:rPr lang="it-IT" sz="2000" dirty="0"/>
              <a:t>, </a:t>
            </a:r>
            <a:r>
              <a:rPr lang="it-IT" sz="2000" dirty="0" err="1"/>
              <a:t>understandings</a:t>
            </a:r>
            <a:r>
              <a:rPr lang="it-IT" sz="2000" dirty="0"/>
              <a:t> and personal </a:t>
            </a:r>
            <a:r>
              <a:rPr lang="it-IT" sz="2000" dirty="0" err="1"/>
              <a:t>attributes</a:t>
            </a:r>
            <a:r>
              <a:rPr lang="it-IT" sz="2000" dirty="0"/>
              <a:t> –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makes</a:t>
            </a:r>
            <a:r>
              <a:rPr lang="it-IT" sz="2000" dirty="0"/>
              <a:t> </a:t>
            </a:r>
            <a:r>
              <a:rPr lang="it-IT" sz="2000" dirty="0" err="1"/>
              <a:t>graduates</a:t>
            </a:r>
            <a:r>
              <a:rPr lang="it-IT" sz="2000" dirty="0"/>
              <a:t> more </a:t>
            </a:r>
            <a:r>
              <a:rPr lang="it-IT" sz="2000" dirty="0" err="1"/>
              <a:t>likely</a:t>
            </a:r>
            <a:r>
              <a:rPr lang="it-IT" sz="2000" dirty="0"/>
              <a:t> to gain </a:t>
            </a:r>
            <a:r>
              <a:rPr lang="it-IT" sz="2000" dirty="0" err="1"/>
              <a:t>employment</a:t>
            </a:r>
            <a:r>
              <a:rPr lang="it-IT" sz="2000" dirty="0"/>
              <a:t> and be </a:t>
            </a:r>
            <a:r>
              <a:rPr lang="it-IT" sz="2000" dirty="0" err="1"/>
              <a:t>successful</a:t>
            </a:r>
            <a:r>
              <a:rPr lang="it-IT" sz="2000" dirty="0"/>
              <a:t> in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chosen</a:t>
            </a:r>
            <a:r>
              <a:rPr lang="it-IT" sz="2000" dirty="0"/>
              <a:t> </a:t>
            </a:r>
            <a:r>
              <a:rPr lang="it-IT" sz="2000" dirty="0" err="1" smtClean="0"/>
              <a:t>occupations</a:t>
            </a:r>
            <a:r>
              <a:rPr lang="it-IT" sz="2000" dirty="0" smtClean="0"/>
              <a:t>» (Yorke, 2006)</a:t>
            </a:r>
            <a:endParaRPr lang="it-IT" sz="2000" dirty="0"/>
          </a:p>
          <a:p>
            <a:pPr algn="just"/>
            <a:endParaRPr lang="it-IT" sz="2200" b="1" dirty="0" smtClean="0">
              <a:sym typeface="Wingding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41773" y="4984806"/>
            <a:ext cx="661322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u="sng" dirty="0" smtClean="0"/>
              <a:t>DIFFERENZE:</a:t>
            </a:r>
          </a:p>
          <a:p>
            <a:pPr marL="342900" indent="-342900" algn="just">
              <a:buAutoNum type="alphaLcParenR"/>
            </a:pPr>
            <a:r>
              <a:rPr lang="en-GB" dirty="0" err="1" smtClean="0"/>
              <a:t>Nella</a:t>
            </a:r>
            <a:r>
              <a:rPr lang="en-GB" dirty="0" smtClean="0"/>
              <a:t> prima </a:t>
            </a:r>
            <a:r>
              <a:rPr lang="en-GB" dirty="0" err="1" smtClean="0"/>
              <a:t>definizione</a:t>
            </a:r>
            <a:r>
              <a:rPr lang="en-GB" dirty="0" smtClean="0"/>
              <a:t> la </a:t>
            </a:r>
            <a:r>
              <a:rPr lang="en-GB" dirty="0" err="1" smtClean="0"/>
              <a:t>sceta</a:t>
            </a:r>
            <a:r>
              <a:rPr lang="en-GB" dirty="0" smtClean="0"/>
              <a:t> </a:t>
            </a:r>
            <a:r>
              <a:rPr lang="en-GB" dirty="0" err="1" smtClean="0"/>
              <a:t>sul</a:t>
            </a:r>
            <a:r>
              <a:rPr lang="en-GB" dirty="0" smtClean="0"/>
              <a:t> </a:t>
            </a:r>
            <a:r>
              <a:rPr lang="en-GB" dirty="0" err="1" smtClean="0"/>
              <a:t>percorso</a:t>
            </a:r>
            <a:r>
              <a:rPr lang="en-GB" dirty="0" smtClean="0"/>
              <a:t> </a:t>
            </a:r>
            <a:r>
              <a:rPr lang="en-GB" dirty="0" err="1" smtClean="0"/>
              <a:t>professionale</a:t>
            </a:r>
            <a:r>
              <a:rPr lang="en-GB" dirty="0" smtClean="0"/>
              <a:t> </a:t>
            </a:r>
            <a:r>
              <a:rPr lang="en-GB" dirty="0" err="1" smtClean="0"/>
              <a:t>è</a:t>
            </a:r>
            <a:r>
              <a:rPr lang="en-GB" dirty="0" smtClean="0"/>
              <a:t> post-</a:t>
            </a:r>
            <a:r>
              <a:rPr lang="en-GB" dirty="0" err="1" smtClean="0"/>
              <a:t>posta</a:t>
            </a:r>
            <a:r>
              <a:rPr lang="en-GB" dirty="0" smtClean="0"/>
              <a:t> </a:t>
            </a:r>
            <a:r>
              <a:rPr lang="en-GB" dirty="0" err="1" smtClean="0"/>
              <a:t>dopo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completamento</a:t>
            </a:r>
            <a:r>
              <a:rPr lang="en-GB" dirty="0" smtClean="0"/>
              <a:t> </a:t>
            </a:r>
            <a:r>
              <a:rPr lang="en-GB" dirty="0" err="1" smtClean="0"/>
              <a:t>degli</a:t>
            </a:r>
            <a:r>
              <a:rPr lang="en-GB" dirty="0" smtClean="0"/>
              <a:t> </a:t>
            </a:r>
            <a:r>
              <a:rPr lang="en-GB" dirty="0" err="1" smtClean="0"/>
              <a:t>studi</a:t>
            </a:r>
            <a:r>
              <a:rPr lang="en-GB" dirty="0" smtClean="0"/>
              <a:t> </a:t>
            </a:r>
            <a:r>
              <a:rPr lang="en-GB" dirty="0" err="1" smtClean="0"/>
              <a:t>universitari</a:t>
            </a:r>
            <a:endParaRPr lang="en-GB" dirty="0" smtClean="0"/>
          </a:p>
          <a:p>
            <a:pPr marL="342900" indent="-342900" algn="just">
              <a:buAutoNum type="alphaLcParenR"/>
            </a:pPr>
            <a:r>
              <a:rPr lang="en-GB" dirty="0" err="1" smtClean="0"/>
              <a:t>Nella</a:t>
            </a:r>
            <a:r>
              <a:rPr lang="en-GB" dirty="0" smtClean="0"/>
              <a:t> </a:t>
            </a:r>
            <a:r>
              <a:rPr lang="en-GB" dirty="0" err="1" smtClean="0"/>
              <a:t>seconda</a:t>
            </a:r>
            <a:r>
              <a:rPr lang="en-GB" dirty="0" smtClean="0"/>
              <a:t> </a:t>
            </a:r>
            <a:r>
              <a:rPr lang="en-GB" dirty="0" err="1" smtClean="0"/>
              <a:t>definizione</a:t>
            </a:r>
            <a:r>
              <a:rPr lang="en-GB" dirty="0" smtClean="0"/>
              <a:t>, </a:t>
            </a:r>
            <a:r>
              <a:rPr lang="en-GB" dirty="0" err="1" smtClean="0"/>
              <a:t>c’è</a:t>
            </a:r>
            <a:r>
              <a:rPr lang="en-GB" dirty="0" smtClean="0"/>
              <a:t> </a:t>
            </a:r>
            <a:r>
              <a:rPr lang="en-GB" dirty="0" err="1" smtClean="0"/>
              <a:t>un’integrazione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 le </a:t>
            </a:r>
            <a:r>
              <a:rPr lang="en-GB" dirty="0" err="1" smtClean="0"/>
              <a:t>competenze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soggetti</a:t>
            </a:r>
            <a:r>
              <a:rPr lang="en-GB" dirty="0" smtClean="0"/>
              <a:t> e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fattori</a:t>
            </a:r>
            <a:r>
              <a:rPr lang="en-GB" dirty="0" smtClean="0"/>
              <a:t> </a:t>
            </a:r>
            <a:r>
              <a:rPr lang="en-GB" dirty="0" err="1" smtClean="0"/>
              <a:t>esterni</a:t>
            </a:r>
            <a:r>
              <a:rPr lang="en-GB" dirty="0" smtClean="0"/>
              <a:t> (</a:t>
            </a:r>
            <a:r>
              <a:rPr lang="en-GB" dirty="0" err="1" smtClean="0"/>
              <a:t>sistemici</a:t>
            </a:r>
            <a:r>
              <a:rPr lang="en-GB" dirty="0" smtClean="0"/>
              <a:t>, </a:t>
            </a:r>
            <a:r>
              <a:rPr lang="en-GB" dirty="0" err="1" smtClean="0"/>
              <a:t>mercato</a:t>
            </a:r>
            <a:r>
              <a:rPr lang="en-GB" dirty="0" smtClean="0"/>
              <a:t> del </a:t>
            </a:r>
            <a:r>
              <a:rPr lang="en-GB" dirty="0" err="1" smtClean="0"/>
              <a:t>lavoro</a:t>
            </a:r>
            <a:r>
              <a:rPr lang="en-GB" dirty="0" smtClean="0"/>
              <a:t>,</a:t>
            </a:r>
            <a:r>
              <a:rPr lang="en-GB" dirty="0"/>
              <a:t> </a:t>
            </a:r>
            <a:r>
              <a:rPr lang="en-GB" dirty="0" err="1" smtClean="0"/>
              <a:t>situazione</a:t>
            </a:r>
            <a:r>
              <a:rPr lang="en-GB" dirty="0" smtClean="0"/>
              <a:t> </a:t>
            </a:r>
            <a:r>
              <a:rPr lang="en-GB" dirty="0" err="1" smtClean="0"/>
              <a:t>economica</a:t>
            </a:r>
            <a:r>
              <a:rPr lang="en-GB" dirty="0" smtClean="0"/>
              <a:t> e </a:t>
            </a:r>
            <a:r>
              <a:rPr lang="en-GB" dirty="0" err="1" smtClean="0"/>
              <a:t>sociale</a:t>
            </a:r>
            <a:r>
              <a:rPr lang="en-GB" dirty="0" smtClean="0"/>
              <a:t>)</a:t>
            </a:r>
            <a:endParaRPr lang="it-IT" dirty="0"/>
          </a:p>
        </p:txBody>
      </p:sp>
      <p:sp>
        <p:nvSpPr>
          <p:cNvPr id="9" name="Freccia destra 8"/>
          <p:cNvSpPr/>
          <p:nvPr/>
        </p:nvSpPr>
        <p:spPr>
          <a:xfrm>
            <a:off x="385005" y="5241227"/>
            <a:ext cx="978408" cy="484632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56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13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11012" y="51433"/>
            <a:ext cx="408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development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students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employability in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Higher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Education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: a comparative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perspective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universities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approaches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European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level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29913" y="877132"/>
            <a:ext cx="8175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tx2"/>
                </a:solidFill>
              </a:rPr>
              <a:t>Employability </a:t>
            </a:r>
            <a:r>
              <a:rPr lang="it-IT" sz="2600" b="1" dirty="0">
                <a:solidFill>
                  <a:schemeClr val="tx2"/>
                </a:solidFill>
              </a:rPr>
              <a:t>in </a:t>
            </a:r>
            <a:r>
              <a:rPr lang="it-IT" sz="2600" b="1" dirty="0" err="1">
                <a:solidFill>
                  <a:schemeClr val="tx2"/>
                </a:solidFill>
              </a:rPr>
              <a:t>Higher</a:t>
            </a:r>
            <a:r>
              <a:rPr lang="it-IT" sz="2600" b="1" dirty="0">
                <a:solidFill>
                  <a:schemeClr val="tx2"/>
                </a:solidFill>
              </a:rPr>
              <a:t> </a:t>
            </a:r>
            <a:r>
              <a:rPr lang="it-IT" sz="2600" b="1" dirty="0" err="1">
                <a:solidFill>
                  <a:schemeClr val="tx2"/>
                </a:solidFill>
              </a:rPr>
              <a:t>Education</a:t>
            </a:r>
            <a:r>
              <a:rPr lang="it-IT" sz="2600" b="1" dirty="0">
                <a:solidFill>
                  <a:schemeClr val="tx2"/>
                </a:solidFill>
              </a:rPr>
              <a:t>: </a:t>
            </a:r>
            <a:r>
              <a:rPr lang="it-IT" sz="2600" b="1" dirty="0" err="1">
                <a:solidFill>
                  <a:schemeClr val="tx2"/>
                </a:solidFill>
              </a:rPr>
              <a:t>definitions</a:t>
            </a:r>
            <a:r>
              <a:rPr lang="it-IT" sz="2600" b="1" dirty="0">
                <a:solidFill>
                  <a:schemeClr val="tx2"/>
                </a:solidFill>
              </a:rPr>
              <a:t> and </a:t>
            </a:r>
            <a:r>
              <a:rPr lang="it-IT" sz="2600" b="1" dirty="0" err="1">
                <a:solidFill>
                  <a:schemeClr val="tx2"/>
                </a:solidFill>
              </a:rPr>
              <a:t>models</a:t>
            </a:r>
            <a:endParaRPr lang="it-IT" sz="26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222551591"/>
              </p:ext>
            </p:extLst>
          </p:nvPr>
        </p:nvGraphicFramePr>
        <p:xfrm>
          <a:off x="0" y="1741794"/>
          <a:ext cx="4384842" cy="4574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365882" y="2418859"/>
            <a:ext cx="2720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Employability emerge come un aspetto specifico del processo di formazione</a:t>
            </a:r>
            <a:r>
              <a:rPr lang="it-IT" sz="2400" b="1" dirty="0" smtClean="0"/>
              <a:t> </a:t>
            </a:r>
            <a:r>
              <a:rPr lang="it-IT" sz="2400" dirty="0" smtClean="0"/>
              <a:t>(Cambi, 2009)</a:t>
            </a:r>
            <a:endParaRPr lang="it-IT" sz="2400" dirty="0"/>
          </a:p>
        </p:txBody>
      </p:sp>
      <p:sp>
        <p:nvSpPr>
          <p:cNvPr id="9" name="Freccia destra 8"/>
          <p:cNvSpPr/>
          <p:nvPr/>
        </p:nvSpPr>
        <p:spPr>
          <a:xfrm>
            <a:off x="5253790" y="2418859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830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14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11012" y="51433"/>
            <a:ext cx="408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development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students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employability in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Higher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Education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: a comparative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perspective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universities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approaches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European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level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29913" y="877132"/>
            <a:ext cx="8222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chemeClr val="tx2"/>
                </a:solidFill>
              </a:rPr>
              <a:t>Employability in </a:t>
            </a:r>
            <a:r>
              <a:rPr lang="it-IT" sz="2600" b="1" dirty="0" err="1">
                <a:solidFill>
                  <a:schemeClr val="tx2"/>
                </a:solidFill>
              </a:rPr>
              <a:t>Higher</a:t>
            </a:r>
            <a:r>
              <a:rPr lang="it-IT" sz="2600" b="1" dirty="0">
                <a:solidFill>
                  <a:schemeClr val="tx2"/>
                </a:solidFill>
              </a:rPr>
              <a:t> </a:t>
            </a:r>
            <a:r>
              <a:rPr lang="it-IT" sz="2600" b="1" dirty="0" err="1">
                <a:solidFill>
                  <a:schemeClr val="tx2"/>
                </a:solidFill>
              </a:rPr>
              <a:t>Education</a:t>
            </a:r>
            <a:r>
              <a:rPr lang="it-IT" sz="2600" b="1" dirty="0">
                <a:solidFill>
                  <a:schemeClr val="tx2"/>
                </a:solidFill>
              </a:rPr>
              <a:t>: </a:t>
            </a:r>
            <a:r>
              <a:rPr lang="it-IT" sz="2600" b="1" dirty="0" err="1">
                <a:solidFill>
                  <a:schemeClr val="tx2"/>
                </a:solidFill>
              </a:rPr>
              <a:t>definitions</a:t>
            </a:r>
            <a:r>
              <a:rPr lang="it-IT" sz="2600" b="1" dirty="0">
                <a:solidFill>
                  <a:schemeClr val="tx2"/>
                </a:solidFill>
              </a:rPr>
              <a:t> and </a:t>
            </a:r>
            <a:r>
              <a:rPr lang="it-IT" sz="2600" b="1" dirty="0" err="1" smtClean="0">
                <a:solidFill>
                  <a:schemeClr val="tx2"/>
                </a:solidFill>
              </a:rPr>
              <a:t>models</a:t>
            </a:r>
            <a:endParaRPr lang="it-IT" sz="2600" b="1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9913" y="1605918"/>
            <a:ext cx="7805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0"/>
              <a:buChar char="à"/>
            </a:pPr>
            <a:r>
              <a:rPr lang="it-IT" sz="2400" dirty="0" smtClean="0">
                <a:sym typeface="Wingdings"/>
              </a:rPr>
              <a:t>Il termine </a:t>
            </a:r>
            <a:r>
              <a:rPr lang="it-IT" sz="2400" b="1" dirty="0" smtClean="0">
                <a:sym typeface="Wingdings"/>
              </a:rPr>
              <a:t>Employability</a:t>
            </a:r>
          </a:p>
          <a:p>
            <a:pPr marL="342900" indent="-342900" algn="just">
              <a:buFont typeface="Wingdings" charset="0"/>
              <a:buChar char="à"/>
            </a:pPr>
            <a:endParaRPr lang="it-IT" sz="2400" b="1" dirty="0" smtClean="0">
              <a:sym typeface="Wingdings"/>
            </a:endParaRPr>
          </a:p>
          <a:p>
            <a:pPr marL="800100" lvl="1" indent="-342900" algn="just">
              <a:buFontTx/>
              <a:buChar char="-"/>
            </a:pPr>
            <a:r>
              <a:rPr lang="it-IT" sz="2400" dirty="0">
                <a:sym typeface="Wingdings"/>
              </a:rPr>
              <a:t>UK: Robbins Report (1963</a:t>
            </a:r>
            <a:r>
              <a:rPr lang="it-IT" sz="2400" dirty="0" smtClean="0">
                <a:sym typeface="Wingdings"/>
              </a:rPr>
              <a:t>)</a:t>
            </a:r>
          </a:p>
          <a:p>
            <a:pPr marL="800100" lvl="1" indent="-342900" algn="just">
              <a:buFontTx/>
              <a:buChar char="-"/>
            </a:pPr>
            <a:r>
              <a:rPr lang="it-IT" sz="2400" dirty="0" smtClean="0">
                <a:sym typeface="Wingdings"/>
              </a:rPr>
              <a:t>Relazione tra università e mondo del lavoro</a:t>
            </a:r>
          </a:p>
        </p:txBody>
      </p:sp>
      <p:sp>
        <p:nvSpPr>
          <p:cNvPr id="3" name="Freccia giù 2"/>
          <p:cNvSpPr/>
          <p:nvPr/>
        </p:nvSpPr>
        <p:spPr>
          <a:xfrm>
            <a:off x="1884797" y="3626560"/>
            <a:ext cx="484632" cy="688874"/>
          </a:xfrm>
          <a:prstGeom prst="down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948889" y="4621403"/>
            <a:ext cx="2715280" cy="120032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Università in un mondo in costante cambiamento</a:t>
            </a:r>
            <a:endParaRPr lang="it-IT" sz="2400" dirty="0"/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2852198121"/>
              </p:ext>
            </p:extLst>
          </p:nvPr>
        </p:nvGraphicFramePr>
        <p:xfrm>
          <a:off x="4192242" y="3440895"/>
          <a:ext cx="4062758" cy="314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444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15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11012" y="51433"/>
            <a:ext cx="408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development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students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employability in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Higher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Education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: a comparative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perspective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universities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approaches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European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level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29913" y="877132"/>
            <a:ext cx="8222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chemeClr val="tx2"/>
                </a:solidFill>
              </a:rPr>
              <a:t>Employability in </a:t>
            </a:r>
            <a:r>
              <a:rPr lang="it-IT" sz="2600" b="1" dirty="0" err="1">
                <a:solidFill>
                  <a:schemeClr val="tx2"/>
                </a:solidFill>
              </a:rPr>
              <a:t>Higher</a:t>
            </a:r>
            <a:r>
              <a:rPr lang="it-IT" sz="2600" b="1" dirty="0">
                <a:solidFill>
                  <a:schemeClr val="tx2"/>
                </a:solidFill>
              </a:rPr>
              <a:t> </a:t>
            </a:r>
            <a:r>
              <a:rPr lang="it-IT" sz="2600" b="1" dirty="0" err="1">
                <a:solidFill>
                  <a:schemeClr val="tx2"/>
                </a:solidFill>
              </a:rPr>
              <a:t>Education</a:t>
            </a:r>
            <a:r>
              <a:rPr lang="it-IT" sz="2600" b="1" dirty="0">
                <a:solidFill>
                  <a:schemeClr val="tx2"/>
                </a:solidFill>
              </a:rPr>
              <a:t>: </a:t>
            </a:r>
            <a:r>
              <a:rPr lang="it-IT" sz="2600" b="1" dirty="0" err="1">
                <a:solidFill>
                  <a:schemeClr val="tx2"/>
                </a:solidFill>
              </a:rPr>
              <a:t>definitions</a:t>
            </a:r>
            <a:r>
              <a:rPr lang="it-IT" sz="2600" b="1" dirty="0">
                <a:solidFill>
                  <a:schemeClr val="tx2"/>
                </a:solidFill>
              </a:rPr>
              <a:t> and </a:t>
            </a:r>
            <a:r>
              <a:rPr lang="it-IT" sz="2600" b="1" dirty="0" err="1" smtClean="0">
                <a:solidFill>
                  <a:schemeClr val="tx2"/>
                </a:solidFill>
              </a:rPr>
              <a:t>models</a:t>
            </a:r>
            <a:endParaRPr lang="it-IT" sz="2600" b="1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9913" y="1605918"/>
            <a:ext cx="78058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0"/>
              <a:buChar char="à"/>
            </a:pPr>
            <a:r>
              <a:rPr lang="it-IT" sz="2400" dirty="0" smtClean="0">
                <a:sym typeface="Wingdings"/>
              </a:rPr>
              <a:t>Il termine </a:t>
            </a:r>
            <a:r>
              <a:rPr lang="it-IT" sz="2400" b="1" dirty="0" smtClean="0">
                <a:sym typeface="Wingdings"/>
              </a:rPr>
              <a:t>Employability</a:t>
            </a:r>
          </a:p>
          <a:p>
            <a:pPr algn="just"/>
            <a:endParaRPr lang="it-IT" sz="2400" b="1" dirty="0" smtClean="0">
              <a:sym typeface="Wingdings"/>
            </a:endParaRPr>
          </a:p>
          <a:p>
            <a:pPr algn="just"/>
            <a:r>
              <a:rPr lang="it-IT" sz="2400" dirty="0"/>
              <a:t>«In </a:t>
            </a:r>
            <a:r>
              <a:rPr lang="it-IT" sz="2400" dirty="0" err="1"/>
              <a:t>simple</a:t>
            </a:r>
            <a:r>
              <a:rPr lang="it-IT" sz="2400" dirty="0"/>
              <a:t> </a:t>
            </a:r>
            <a:r>
              <a:rPr lang="it-IT" sz="2400" dirty="0" err="1"/>
              <a:t>terms</a:t>
            </a:r>
            <a:r>
              <a:rPr lang="it-IT" sz="2400" dirty="0"/>
              <a:t>, employability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about</a:t>
            </a:r>
            <a:r>
              <a:rPr lang="it-IT" sz="2400" dirty="0"/>
              <a:t> </a:t>
            </a:r>
            <a:r>
              <a:rPr lang="it-IT" sz="2400" dirty="0" err="1"/>
              <a:t>being</a:t>
            </a:r>
            <a:r>
              <a:rPr lang="it-IT" sz="2400" dirty="0"/>
              <a:t> </a:t>
            </a:r>
            <a:r>
              <a:rPr lang="it-IT" sz="2400" dirty="0" err="1"/>
              <a:t>capable</a:t>
            </a:r>
            <a:r>
              <a:rPr lang="it-IT" sz="2400" dirty="0"/>
              <a:t> of </a:t>
            </a:r>
            <a:r>
              <a:rPr lang="it-IT" sz="2400" dirty="0" err="1"/>
              <a:t>getting</a:t>
            </a:r>
            <a:r>
              <a:rPr lang="it-IT" sz="2400" dirty="0"/>
              <a:t> and </a:t>
            </a:r>
            <a:r>
              <a:rPr lang="it-IT" sz="2400" dirty="0" err="1"/>
              <a:t>keeping</a:t>
            </a:r>
            <a:r>
              <a:rPr lang="it-IT" sz="2400" dirty="0"/>
              <a:t> </a:t>
            </a:r>
            <a:r>
              <a:rPr lang="it-IT" sz="2400" dirty="0" err="1"/>
              <a:t>fulfilling</a:t>
            </a:r>
            <a:r>
              <a:rPr lang="it-IT" sz="2400" dirty="0"/>
              <a:t> work. More </a:t>
            </a:r>
            <a:r>
              <a:rPr lang="it-IT" sz="2400" dirty="0" err="1"/>
              <a:t>comprehensively</a:t>
            </a:r>
            <a:r>
              <a:rPr lang="it-IT" sz="2400" dirty="0"/>
              <a:t> employability </a:t>
            </a:r>
            <a:r>
              <a:rPr lang="it-IT" sz="2400" dirty="0" err="1"/>
              <a:t>is</a:t>
            </a:r>
            <a:r>
              <a:rPr lang="it-IT" sz="2400" dirty="0"/>
              <a:t> the </a:t>
            </a:r>
            <a:r>
              <a:rPr lang="it-IT" sz="2400" dirty="0" err="1"/>
              <a:t>capability</a:t>
            </a:r>
            <a:r>
              <a:rPr lang="it-IT" sz="2400" dirty="0"/>
              <a:t> to </a:t>
            </a:r>
            <a:r>
              <a:rPr lang="it-IT" sz="2400" dirty="0" err="1"/>
              <a:t>move</a:t>
            </a:r>
            <a:r>
              <a:rPr lang="it-IT" sz="2400" dirty="0"/>
              <a:t> self-</a:t>
            </a:r>
            <a:r>
              <a:rPr lang="it-IT" sz="2400" dirty="0" err="1"/>
              <a:t>sufficiently</a:t>
            </a:r>
            <a:r>
              <a:rPr lang="it-IT" sz="2400" dirty="0"/>
              <a:t> </a:t>
            </a:r>
            <a:r>
              <a:rPr lang="it-IT" sz="2400" dirty="0" err="1"/>
              <a:t>within</a:t>
            </a:r>
            <a:r>
              <a:rPr lang="it-IT" sz="2400" dirty="0"/>
              <a:t> the </a:t>
            </a:r>
            <a:r>
              <a:rPr lang="it-IT" sz="2400" dirty="0" err="1"/>
              <a:t>labour</a:t>
            </a:r>
            <a:r>
              <a:rPr lang="it-IT" sz="2400" dirty="0"/>
              <a:t> market to </a:t>
            </a:r>
            <a:r>
              <a:rPr lang="it-IT" sz="2400" dirty="0" err="1"/>
              <a:t>realise</a:t>
            </a:r>
            <a:r>
              <a:rPr lang="it-IT" sz="2400" dirty="0"/>
              <a:t> </a:t>
            </a:r>
            <a:r>
              <a:rPr lang="it-IT" sz="2400" dirty="0" err="1"/>
              <a:t>potential</a:t>
            </a:r>
            <a:r>
              <a:rPr lang="it-IT" sz="2400" dirty="0"/>
              <a:t> </a:t>
            </a:r>
            <a:r>
              <a:rPr lang="it-IT" sz="2400" dirty="0" err="1"/>
              <a:t>through</a:t>
            </a:r>
            <a:r>
              <a:rPr lang="it-IT" sz="2400" dirty="0"/>
              <a:t> </a:t>
            </a:r>
            <a:r>
              <a:rPr lang="it-IT" sz="2400" dirty="0" err="1"/>
              <a:t>sustainable</a:t>
            </a:r>
            <a:r>
              <a:rPr lang="it-IT" sz="2400" dirty="0"/>
              <a:t> </a:t>
            </a:r>
            <a:r>
              <a:rPr lang="it-IT" sz="2400" dirty="0" err="1"/>
              <a:t>employment</a:t>
            </a:r>
            <a:r>
              <a:rPr lang="it-IT" sz="2400" dirty="0"/>
              <a:t>. For the </a:t>
            </a:r>
            <a:r>
              <a:rPr lang="it-IT" sz="2400" dirty="0" err="1"/>
              <a:t>individual</a:t>
            </a:r>
            <a:r>
              <a:rPr lang="it-IT" sz="2400" dirty="0"/>
              <a:t>, employability </a:t>
            </a:r>
            <a:r>
              <a:rPr lang="it-IT" sz="2400" dirty="0" err="1"/>
              <a:t>depends</a:t>
            </a:r>
            <a:r>
              <a:rPr lang="it-IT" sz="2400" dirty="0"/>
              <a:t> on the </a:t>
            </a:r>
            <a:r>
              <a:rPr lang="it-IT" sz="2400" dirty="0" err="1"/>
              <a:t>knowledge</a:t>
            </a:r>
            <a:r>
              <a:rPr lang="it-IT" sz="2400" dirty="0"/>
              <a:t>, </a:t>
            </a:r>
            <a:r>
              <a:rPr lang="it-IT" sz="2400" dirty="0" err="1"/>
              <a:t>skills</a:t>
            </a:r>
            <a:r>
              <a:rPr lang="it-IT" sz="2400" dirty="0"/>
              <a:t> and </a:t>
            </a:r>
            <a:r>
              <a:rPr lang="it-IT" sz="2400" dirty="0" err="1"/>
              <a:t>attitudes</a:t>
            </a:r>
            <a:r>
              <a:rPr lang="it-IT" sz="2400" dirty="0"/>
              <a:t> </a:t>
            </a: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possess</a:t>
            </a:r>
            <a:r>
              <a:rPr lang="it-IT" sz="2400" dirty="0"/>
              <a:t>, the way </a:t>
            </a:r>
            <a:r>
              <a:rPr lang="it-IT" sz="2400" dirty="0" err="1"/>
              <a:t>they</a:t>
            </a:r>
            <a:r>
              <a:rPr lang="it-IT" sz="2400" dirty="0"/>
              <a:t> use </a:t>
            </a:r>
            <a:r>
              <a:rPr lang="it-IT" sz="2400" dirty="0" err="1"/>
              <a:t>those</a:t>
            </a:r>
            <a:r>
              <a:rPr lang="it-IT" sz="2400" dirty="0"/>
              <a:t> </a:t>
            </a:r>
            <a:r>
              <a:rPr lang="it-IT" sz="2400" dirty="0" err="1"/>
              <a:t>assets</a:t>
            </a:r>
            <a:r>
              <a:rPr lang="it-IT" sz="2400" dirty="0"/>
              <a:t> and </a:t>
            </a:r>
            <a:r>
              <a:rPr lang="it-IT" sz="2400" dirty="0" err="1"/>
              <a:t>present</a:t>
            </a:r>
            <a:r>
              <a:rPr lang="it-IT" sz="2400" dirty="0"/>
              <a:t> </a:t>
            </a:r>
            <a:r>
              <a:rPr lang="it-IT" sz="2400" dirty="0" err="1"/>
              <a:t>them</a:t>
            </a:r>
            <a:r>
              <a:rPr lang="it-IT" sz="2400" dirty="0"/>
              <a:t> to </a:t>
            </a:r>
            <a:r>
              <a:rPr lang="it-IT" sz="2400" dirty="0" err="1"/>
              <a:t>employers</a:t>
            </a:r>
            <a:r>
              <a:rPr lang="it-IT" sz="2400" dirty="0"/>
              <a:t> and the </a:t>
            </a:r>
            <a:r>
              <a:rPr lang="it-IT" sz="2400" dirty="0" err="1"/>
              <a:t>context</a:t>
            </a:r>
            <a:r>
              <a:rPr lang="it-IT" sz="2400" dirty="0"/>
              <a:t> (e.g. personal </a:t>
            </a:r>
            <a:r>
              <a:rPr lang="it-IT" sz="2400" dirty="0" err="1"/>
              <a:t>circumstances</a:t>
            </a:r>
            <a:r>
              <a:rPr lang="it-IT" sz="2400" dirty="0"/>
              <a:t> and </a:t>
            </a:r>
            <a:r>
              <a:rPr lang="it-IT" sz="2400" dirty="0" err="1"/>
              <a:t>labour</a:t>
            </a:r>
            <a:r>
              <a:rPr lang="it-IT" sz="2400" dirty="0"/>
              <a:t> market </a:t>
            </a:r>
            <a:r>
              <a:rPr lang="it-IT" sz="2400" dirty="0" err="1"/>
              <a:t>environment</a:t>
            </a:r>
            <a:r>
              <a:rPr lang="it-IT" sz="2400" dirty="0"/>
              <a:t>) </a:t>
            </a:r>
            <a:r>
              <a:rPr lang="it-IT" sz="2400" dirty="0" err="1"/>
              <a:t>within</a:t>
            </a:r>
            <a:r>
              <a:rPr lang="it-IT" sz="2400" dirty="0"/>
              <a:t>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seek</a:t>
            </a:r>
            <a:r>
              <a:rPr lang="it-IT" sz="2400" dirty="0"/>
              <a:t> work» (</a:t>
            </a:r>
            <a:r>
              <a:rPr lang="it-IT" sz="2400" dirty="0" err="1"/>
              <a:t>Hillage</a:t>
            </a:r>
            <a:r>
              <a:rPr lang="it-IT" sz="2400" dirty="0"/>
              <a:t> &amp; </a:t>
            </a:r>
            <a:r>
              <a:rPr lang="it-IT" sz="2400" dirty="0" err="1"/>
              <a:t>Pollard</a:t>
            </a:r>
            <a:r>
              <a:rPr lang="it-IT" sz="2400" dirty="0"/>
              <a:t>, 1998, p. 3).</a:t>
            </a:r>
          </a:p>
          <a:p>
            <a:pPr algn="just"/>
            <a:endParaRPr lang="it-IT" sz="2400" b="1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783888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16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11012" y="51433"/>
            <a:ext cx="408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development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students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employability in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Higher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Education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: a comparative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perspective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universities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approaches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European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level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29913" y="877132"/>
            <a:ext cx="8222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chemeClr val="tx2"/>
                </a:solidFill>
              </a:rPr>
              <a:t>Employability in </a:t>
            </a:r>
            <a:r>
              <a:rPr lang="it-IT" sz="2600" b="1" dirty="0" err="1">
                <a:solidFill>
                  <a:schemeClr val="tx2"/>
                </a:solidFill>
              </a:rPr>
              <a:t>Higher</a:t>
            </a:r>
            <a:r>
              <a:rPr lang="it-IT" sz="2600" b="1" dirty="0">
                <a:solidFill>
                  <a:schemeClr val="tx2"/>
                </a:solidFill>
              </a:rPr>
              <a:t> </a:t>
            </a:r>
            <a:r>
              <a:rPr lang="it-IT" sz="2600" b="1" dirty="0" err="1">
                <a:solidFill>
                  <a:schemeClr val="tx2"/>
                </a:solidFill>
              </a:rPr>
              <a:t>Education</a:t>
            </a:r>
            <a:r>
              <a:rPr lang="it-IT" sz="2600" b="1" dirty="0">
                <a:solidFill>
                  <a:schemeClr val="tx2"/>
                </a:solidFill>
              </a:rPr>
              <a:t>: </a:t>
            </a:r>
            <a:r>
              <a:rPr lang="it-IT" sz="2600" b="1" dirty="0" err="1">
                <a:solidFill>
                  <a:schemeClr val="tx2"/>
                </a:solidFill>
              </a:rPr>
              <a:t>definitions</a:t>
            </a:r>
            <a:r>
              <a:rPr lang="it-IT" sz="2600" b="1" dirty="0">
                <a:solidFill>
                  <a:schemeClr val="tx2"/>
                </a:solidFill>
              </a:rPr>
              <a:t> and </a:t>
            </a:r>
            <a:r>
              <a:rPr lang="it-IT" sz="2600" b="1" dirty="0" err="1" smtClean="0">
                <a:solidFill>
                  <a:schemeClr val="tx2"/>
                </a:solidFill>
              </a:rPr>
              <a:t>models</a:t>
            </a:r>
            <a:endParaRPr lang="it-IT" sz="2600" b="1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9913" y="1605918"/>
            <a:ext cx="78058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0"/>
              <a:buChar char="à"/>
            </a:pPr>
            <a:r>
              <a:rPr lang="it-IT" sz="2400" dirty="0" smtClean="0">
                <a:sym typeface="Wingdings"/>
              </a:rPr>
              <a:t>Il termine </a:t>
            </a:r>
            <a:r>
              <a:rPr lang="it-IT" sz="2400" b="1" dirty="0" smtClean="0">
                <a:sym typeface="Wingdings"/>
              </a:rPr>
              <a:t>Employability</a:t>
            </a:r>
          </a:p>
          <a:p>
            <a:pPr algn="just"/>
            <a:endParaRPr lang="it-IT" sz="2400" b="1" dirty="0" smtClean="0">
              <a:sym typeface="Wingdings"/>
            </a:endParaRPr>
          </a:p>
          <a:p>
            <a:r>
              <a:rPr lang="it-IT" sz="2400" dirty="0"/>
              <a:t>«employability </a:t>
            </a:r>
            <a:r>
              <a:rPr lang="it-IT" sz="2400" dirty="0" err="1"/>
              <a:t>raises</a:t>
            </a:r>
            <a:r>
              <a:rPr lang="it-IT" sz="2400" dirty="0"/>
              <a:t> </a:t>
            </a:r>
            <a:r>
              <a:rPr lang="it-IT" sz="2400" dirty="0" err="1"/>
              <a:t>fundamental</a:t>
            </a:r>
            <a:r>
              <a:rPr lang="it-IT" sz="2400" dirty="0"/>
              <a:t> </a:t>
            </a:r>
            <a:r>
              <a:rPr lang="it-IT" sz="2400" dirty="0" err="1"/>
              <a:t>questions</a:t>
            </a:r>
            <a:r>
              <a:rPr lang="it-IT" sz="2400" dirty="0"/>
              <a:t> </a:t>
            </a:r>
            <a:r>
              <a:rPr lang="it-IT" sz="2400" dirty="0" err="1"/>
              <a:t>about</a:t>
            </a:r>
            <a:r>
              <a:rPr lang="it-IT" sz="2400" dirty="0"/>
              <a:t> the </a:t>
            </a:r>
            <a:r>
              <a:rPr lang="it-IT" sz="2400" dirty="0" err="1"/>
              <a:t>purpose</a:t>
            </a:r>
            <a:r>
              <a:rPr lang="it-IT" sz="2400" dirty="0"/>
              <a:t> and </a:t>
            </a:r>
            <a:r>
              <a:rPr lang="it-IT" sz="2400" dirty="0" err="1"/>
              <a:t>structure</a:t>
            </a:r>
            <a:r>
              <a:rPr lang="it-IT" sz="2400" dirty="0"/>
              <a:t> of </a:t>
            </a:r>
            <a:r>
              <a:rPr lang="it-IT" sz="2400" dirty="0" err="1"/>
              <a:t>higher</a:t>
            </a:r>
            <a:r>
              <a:rPr lang="it-IT" sz="2400" dirty="0"/>
              <a:t> </a:t>
            </a:r>
            <a:r>
              <a:rPr lang="it-IT" sz="2400" dirty="0" err="1"/>
              <a:t>education</a:t>
            </a:r>
            <a:r>
              <a:rPr lang="it-IT" sz="2400" dirty="0"/>
              <a:t>. Employability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about</a:t>
            </a:r>
            <a:r>
              <a:rPr lang="it-IT" sz="2400" dirty="0"/>
              <a:t> training or </a:t>
            </a:r>
            <a:r>
              <a:rPr lang="it-IT" sz="2400" dirty="0" err="1"/>
              <a:t>providing</a:t>
            </a:r>
            <a:r>
              <a:rPr lang="it-IT" sz="2400" dirty="0"/>
              <a:t> </a:t>
            </a:r>
            <a:r>
              <a:rPr lang="it-IT" sz="2400" dirty="0" err="1"/>
              <a:t>add-on</a:t>
            </a:r>
            <a:r>
              <a:rPr lang="it-IT" sz="2400" dirty="0"/>
              <a:t> </a:t>
            </a:r>
            <a:r>
              <a:rPr lang="it-IT" sz="2400" dirty="0" err="1"/>
              <a:t>skills</a:t>
            </a:r>
            <a:r>
              <a:rPr lang="it-IT" sz="2400" dirty="0"/>
              <a:t> to gain </a:t>
            </a:r>
            <a:r>
              <a:rPr lang="it-IT" sz="2400" dirty="0" err="1"/>
              <a:t>employment</a:t>
            </a:r>
            <a:r>
              <a:rPr lang="it-IT" sz="2400" dirty="0"/>
              <a:t>. On the </a:t>
            </a:r>
            <a:r>
              <a:rPr lang="it-IT" sz="2400" dirty="0" err="1"/>
              <a:t>contrary</a:t>
            </a:r>
            <a:r>
              <a:rPr lang="it-IT" sz="2400" dirty="0"/>
              <a:t>, employability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about</a:t>
            </a:r>
            <a:r>
              <a:rPr lang="it-IT" sz="2400" dirty="0"/>
              <a:t> </a:t>
            </a:r>
            <a:r>
              <a:rPr lang="it-IT" sz="2400" dirty="0" err="1"/>
              <a:t>how</a:t>
            </a:r>
            <a:r>
              <a:rPr lang="it-IT" sz="2400" dirty="0"/>
              <a:t> </a:t>
            </a:r>
            <a:r>
              <a:rPr lang="it-IT" sz="2400" dirty="0" err="1"/>
              <a:t>higher</a:t>
            </a:r>
            <a:r>
              <a:rPr lang="it-IT" sz="2400" dirty="0"/>
              <a:t> </a:t>
            </a:r>
            <a:r>
              <a:rPr lang="it-IT" sz="2400" dirty="0" err="1"/>
              <a:t>education</a:t>
            </a:r>
            <a:r>
              <a:rPr lang="it-IT" sz="2400" dirty="0"/>
              <a:t> </a:t>
            </a:r>
            <a:r>
              <a:rPr lang="it-IT" sz="2400" dirty="0" err="1"/>
              <a:t>develops</a:t>
            </a:r>
            <a:r>
              <a:rPr lang="it-IT" sz="2400" dirty="0"/>
              <a:t> </a:t>
            </a:r>
            <a:r>
              <a:rPr lang="it-IT" sz="2400" dirty="0" err="1"/>
              <a:t>critical</a:t>
            </a:r>
            <a:r>
              <a:rPr lang="it-IT" sz="2400" dirty="0"/>
              <a:t>, </a:t>
            </a:r>
            <a:r>
              <a:rPr lang="it-IT" sz="2400" dirty="0" err="1"/>
              <a:t>reflective</a:t>
            </a:r>
            <a:r>
              <a:rPr lang="it-IT" sz="2400" dirty="0"/>
              <a:t>, </a:t>
            </a:r>
            <a:r>
              <a:rPr lang="it-IT" sz="2400" dirty="0" err="1"/>
              <a:t>empowered</a:t>
            </a:r>
            <a:r>
              <a:rPr lang="it-IT" sz="2400" dirty="0"/>
              <a:t> </a:t>
            </a:r>
            <a:r>
              <a:rPr lang="it-IT" sz="2400" dirty="0" err="1"/>
              <a:t>learners</a:t>
            </a:r>
            <a:r>
              <a:rPr lang="it-IT" sz="2400" dirty="0"/>
              <a:t>. </a:t>
            </a:r>
            <a:r>
              <a:rPr lang="it-IT" sz="2400" dirty="0" err="1"/>
              <a:t>Despite</a:t>
            </a:r>
            <a:r>
              <a:rPr lang="it-IT" sz="2400" dirty="0"/>
              <a:t> </a:t>
            </a:r>
            <a:r>
              <a:rPr lang="it-IT" sz="2400" dirty="0" err="1"/>
              <a:t>appearances</a:t>
            </a:r>
            <a:r>
              <a:rPr lang="it-IT" sz="2400" dirty="0"/>
              <a:t> to the </a:t>
            </a:r>
            <a:r>
              <a:rPr lang="it-IT" sz="2400" dirty="0" err="1"/>
              <a:t>contrary</a:t>
            </a:r>
            <a:r>
              <a:rPr lang="it-IT" sz="2400" dirty="0"/>
              <a:t>, the </a:t>
            </a:r>
            <a:r>
              <a:rPr lang="it-IT" sz="2400" dirty="0" err="1"/>
              <a:t>real</a:t>
            </a:r>
            <a:r>
              <a:rPr lang="it-IT" sz="2400" dirty="0"/>
              <a:t> </a:t>
            </a:r>
            <a:r>
              <a:rPr lang="it-IT" sz="2400" dirty="0" err="1"/>
              <a:t>challenge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how</a:t>
            </a:r>
            <a:r>
              <a:rPr lang="it-IT" sz="2400" dirty="0"/>
              <a:t> to </a:t>
            </a:r>
            <a:r>
              <a:rPr lang="it-IT" sz="2400" dirty="0" err="1"/>
              <a:t>accommodate</a:t>
            </a:r>
            <a:r>
              <a:rPr lang="it-IT" sz="2400" dirty="0"/>
              <a:t> employability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how</a:t>
            </a:r>
            <a:r>
              <a:rPr lang="it-IT" sz="2400" dirty="0"/>
              <a:t> to </a:t>
            </a:r>
            <a:r>
              <a:rPr lang="it-IT" sz="2400" dirty="0" err="1"/>
              <a:t>shift</a:t>
            </a:r>
            <a:r>
              <a:rPr lang="it-IT" sz="2400" dirty="0"/>
              <a:t> the </a:t>
            </a:r>
            <a:r>
              <a:rPr lang="it-IT" sz="2400" dirty="0" err="1"/>
              <a:t>traditional</a:t>
            </a:r>
            <a:r>
              <a:rPr lang="it-IT" sz="2400" dirty="0"/>
              <a:t> balance of </a:t>
            </a:r>
            <a:r>
              <a:rPr lang="it-IT" sz="2400" dirty="0" err="1"/>
              <a:t>power</a:t>
            </a:r>
            <a:r>
              <a:rPr lang="it-IT" sz="2400" dirty="0"/>
              <a:t> from the </a:t>
            </a:r>
            <a:r>
              <a:rPr lang="it-IT" sz="2400" dirty="0" err="1"/>
              <a:t>education</a:t>
            </a:r>
            <a:r>
              <a:rPr lang="it-IT" sz="2400" dirty="0"/>
              <a:t> provider to </a:t>
            </a:r>
            <a:r>
              <a:rPr lang="it-IT" sz="2400" dirty="0" err="1"/>
              <a:t>those</a:t>
            </a:r>
            <a:r>
              <a:rPr lang="it-IT" sz="2400" dirty="0"/>
              <a:t> </a:t>
            </a:r>
            <a:r>
              <a:rPr lang="it-IT" sz="2400" dirty="0" err="1"/>
              <a:t>participating</a:t>
            </a:r>
            <a:r>
              <a:rPr lang="it-IT" sz="2400" dirty="0"/>
              <a:t> in the </a:t>
            </a:r>
            <a:r>
              <a:rPr lang="it-IT" sz="2400" dirty="0" err="1"/>
              <a:t>learning</a:t>
            </a:r>
            <a:r>
              <a:rPr lang="it-IT" sz="2400" dirty="0"/>
              <a:t> </a:t>
            </a:r>
            <a:r>
              <a:rPr lang="it-IT" sz="2400" dirty="0" err="1"/>
              <a:t>experience</a:t>
            </a:r>
            <a:r>
              <a:rPr lang="it-IT" sz="2400" dirty="0"/>
              <a:t> (Harvey, 1999, p. 13).</a:t>
            </a:r>
          </a:p>
          <a:p>
            <a:pPr algn="just"/>
            <a:endParaRPr lang="it-IT" sz="2400" b="1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426796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17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11012" y="51433"/>
            <a:ext cx="408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development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students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employability in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Higher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Education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: a comparative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perspective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universities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approaches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European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level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29913" y="630910"/>
            <a:ext cx="8175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tx2"/>
                </a:solidFill>
              </a:rPr>
              <a:t>Employability </a:t>
            </a:r>
            <a:r>
              <a:rPr lang="it-IT" sz="2600" b="1" dirty="0">
                <a:solidFill>
                  <a:schemeClr val="tx2"/>
                </a:solidFill>
              </a:rPr>
              <a:t>in </a:t>
            </a:r>
            <a:r>
              <a:rPr lang="it-IT" sz="2600" b="1" dirty="0" err="1">
                <a:solidFill>
                  <a:schemeClr val="tx2"/>
                </a:solidFill>
              </a:rPr>
              <a:t>Higher</a:t>
            </a:r>
            <a:r>
              <a:rPr lang="it-IT" sz="2600" b="1" dirty="0">
                <a:solidFill>
                  <a:schemeClr val="tx2"/>
                </a:solidFill>
              </a:rPr>
              <a:t> </a:t>
            </a:r>
            <a:r>
              <a:rPr lang="it-IT" sz="2600" b="1" dirty="0" err="1">
                <a:solidFill>
                  <a:schemeClr val="tx2"/>
                </a:solidFill>
              </a:rPr>
              <a:t>Education</a:t>
            </a:r>
            <a:r>
              <a:rPr lang="it-IT" sz="2600" b="1" dirty="0">
                <a:solidFill>
                  <a:schemeClr val="tx2"/>
                </a:solidFill>
              </a:rPr>
              <a:t>: </a:t>
            </a:r>
            <a:r>
              <a:rPr lang="it-IT" sz="2600" b="1" dirty="0" err="1">
                <a:solidFill>
                  <a:schemeClr val="tx2"/>
                </a:solidFill>
              </a:rPr>
              <a:t>definitions</a:t>
            </a:r>
            <a:r>
              <a:rPr lang="it-IT" sz="2600" b="1" dirty="0">
                <a:solidFill>
                  <a:schemeClr val="tx2"/>
                </a:solidFill>
              </a:rPr>
              <a:t> and </a:t>
            </a:r>
            <a:r>
              <a:rPr lang="it-IT" sz="2600" b="1" dirty="0" err="1">
                <a:solidFill>
                  <a:schemeClr val="tx2"/>
                </a:solidFill>
              </a:rPr>
              <a:t>models</a:t>
            </a:r>
            <a:endParaRPr lang="it-IT" sz="2600" b="1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9828" y="1375085"/>
            <a:ext cx="3989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ym typeface="Wingdings"/>
              </a:rPr>
              <a:t>Graduate Employability Model (Harvey, 2003)</a:t>
            </a:r>
          </a:p>
        </p:txBody>
      </p:sp>
      <p:pic>
        <p:nvPicPr>
          <p:cNvPr id="13" name="Immagine 12" descr="../Desktop/Schermata%202016-12-05%20alle%2000.14.2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38" y="1123353"/>
            <a:ext cx="3800825" cy="27723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549828" y="5486084"/>
            <a:ext cx="2922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ym typeface="Wingdings"/>
              </a:rPr>
              <a:t>The USEM Model (Yorke, Knight, 2006)</a:t>
            </a:r>
          </a:p>
        </p:txBody>
      </p:sp>
      <p:pic>
        <p:nvPicPr>
          <p:cNvPr id="14" name="Immagine 13" descr="../Desktop/Schermata%202016-12-05%20alle%2011.26.0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93" y="4163789"/>
            <a:ext cx="4080933" cy="2710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837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18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11012" y="51433"/>
            <a:ext cx="408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development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students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employability in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Higher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Education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: a comparative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perspective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universities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approaches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European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level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29913" y="630910"/>
            <a:ext cx="8175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tx2"/>
                </a:solidFill>
              </a:rPr>
              <a:t>Employability </a:t>
            </a:r>
            <a:r>
              <a:rPr lang="it-IT" sz="2600" b="1" dirty="0">
                <a:solidFill>
                  <a:schemeClr val="tx2"/>
                </a:solidFill>
              </a:rPr>
              <a:t>in </a:t>
            </a:r>
            <a:r>
              <a:rPr lang="it-IT" sz="2600" b="1" dirty="0" err="1">
                <a:solidFill>
                  <a:schemeClr val="tx2"/>
                </a:solidFill>
              </a:rPr>
              <a:t>Higher</a:t>
            </a:r>
            <a:r>
              <a:rPr lang="it-IT" sz="2600" b="1" dirty="0">
                <a:solidFill>
                  <a:schemeClr val="tx2"/>
                </a:solidFill>
              </a:rPr>
              <a:t> </a:t>
            </a:r>
            <a:r>
              <a:rPr lang="it-IT" sz="2600" b="1" dirty="0" err="1">
                <a:solidFill>
                  <a:schemeClr val="tx2"/>
                </a:solidFill>
              </a:rPr>
              <a:t>Education</a:t>
            </a:r>
            <a:r>
              <a:rPr lang="it-IT" sz="2600" b="1" dirty="0">
                <a:solidFill>
                  <a:schemeClr val="tx2"/>
                </a:solidFill>
              </a:rPr>
              <a:t>: </a:t>
            </a:r>
            <a:r>
              <a:rPr lang="it-IT" sz="2600" b="1" dirty="0" err="1">
                <a:solidFill>
                  <a:schemeClr val="tx2"/>
                </a:solidFill>
              </a:rPr>
              <a:t>definitions</a:t>
            </a:r>
            <a:r>
              <a:rPr lang="it-IT" sz="2600" b="1" dirty="0">
                <a:solidFill>
                  <a:schemeClr val="tx2"/>
                </a:solidFill>
              </a:rPr>
              <a:t> and </a:t>
            </a:r>
            <a:r>
              <a:rPr lang="it-IT" sz="2600" b="1" dirty="0" err="1">
                <a:solidFill>
                  <a:schemeClr val="tx2"/>
                </a:solidFill>
              </a:rPr>
              <a:t>models</a:t>
            </a:r>
            <a:endParaRPr lang="it-IT" sz="2600" b="1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9913" y="1605918"/>
            <a:ext cx="3597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ym typeface="Wingdings"/>
              </a:rPr>
              <a:t>The </a:t>
            </a:r>
            <a:r>
              <a:rPr lang="it-IT" sz="2400" b="1" dirty="0" err="1" smtClean="0">
                <a:sym typeface="Wingdings"/>
              </a:rPr>
              <a:t>CareerEDGE</a:t>
            </a:r>
            <a:r>
              <a:rPr lang="it-IT" sz="2400" b="1" dirty="0" smtClean="0">
                <a:sym typeface="Wingdings"/>
              </a:rPr>
              <a:t> Model (</a:t>
            </a:r>
            <a:r>
              <a:rPr lang="it-IT" sz="2400" b="1" dirty="0" err="1" smtClean="0">
                <a:sym typeface="Wingdings"/>
              </a:rPr>
              <a:t>Dacre</a:t>
            </a:r>
            <a:r>
              <a:rPr lang="it-IT" sz="2400" b="1" dirty="0" smtClean="0">
                <a:sym typeface="Wingdings"/>
              </a:rPr>
              <a:t> Pool, </a:t>
            </a:r>
            <a:r>
              <a:rPr lang="it-IT" sz="2400" b="1" dirty="0" err="1" smtClean="0">
                <a:sym typeface="Wingdings"/>
              </a:rPr>
              <a:t>Sewell</a:t>
            </a:r>
            <a:r>
              <a:rPr lang="it-IT" sz="2400" b="1" dirty="0" smtClean="0">
                <a:sym typeface="Wingdings"/>
              </a:rPr>
              <a:t>, 2007)</a:t>
            </a:r>
          </a:p>
        </p:txBody>
      </p:sp>
      <p:pic>
        <p:nvPicPr>
          <p:cNvPr id="3" name="Immagine 2" descr="CareerEDGE model - DACRE PO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88" y="1246241"/>
            <a:ext cx="3755980" cy="3081414"/>
          </a:xfrm>
          <a:prstGeom prst="rect">
            <a:avLst/>
          </a:prstGeom>
        </p:spPr>
      </p:pic>
      <p:pic>
        <p:nvPicPr>
          <p:cNvPr id="9" name="Immagine 8" descr="SumanasiriMode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/>
          <a:stretch/>
        </p:blipFill>
        <p:spPr>
          <a:xfrm>
            <a:off x="4327036" y="4300582"/>
            <a:ext cx="4816964" cy="255741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81194" y="4930059"/>
            <a:ext cx="4145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ym typeface="Wingdings"/>
              </a:rPr>
              <a:t>The Employability Model (</a:t>
            </a:r>
            <a:r>
              <a:rPr lang="it-IT" sz="2200" b="1" dirty="0" err="1" smtClean="0">
                <a:sym typeface="Wingdings"/>
              </a:rPr>
              <a:t>Sumanasiri</a:t>
            </a:r>
            <a:r>
              <a:rPr lang="it-IT" sz="2200" b="1" dirty="0" smtClean="0">
                <a:sym typeface="Wingdings"/>
              </a:rPr>
              <a:t>, </a:t>
            </a:r>
            <a:r>
              <a:rPr lang="it-IT" sz="2200" b="1" dirty="0" err="1" smtClean="0">
                <a:sym typeface="Wingdings"/>
              </a:rPr>
              <a:t>Khatib</a:t>
            </a:r>
            <a:r>
              <a:rPr lang="it-IT" sz="2200" b="1" dirty="0" smtClean="0">
                <a:sym typeface="Wingdings"/>
              </a:rPr>
              <a:t>, </a:t>
            </a:r>
            <a:r>
              <a:rPr lang="it-IT" sz="2200" b="1" dirty="0" err="1" smtClean="0">
                <a:sym typeface="Wingdings"/>
              </a:rPr>
              <a:t>Jadibi</a:t>
            </a:r>
            <a:r>
              <a:rPr lang="it-IT" sz="2200" b="1" dirty="0" smtClean="0">
                <a:sym typeface="Wingdings"/>
              </a:rPr>
              <a:t>, 2015)</a:t>
            </a:r>
          </a:p>
        </p:txBody>
      </p:sp>
    </p:spTree>
    <p:extLst>
      <p:ext uri="{BB962C8B-B14F-4D97-AF65-F5344CB8AC3E}">
        <p14:creationId xmlns:p14="http://schemas.microsoft.com/office/powerpoint/2010/main" val="4221651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19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11012" y="51433"/>
            <a:ext cx="408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development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students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employability in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Higher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Education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: a comparative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perspective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universities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approaches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European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level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29913" y="630910"/>
            <a:ext cx="8175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tx2"/>
                </a:solidFill>
              </a:rPr>
              <a:t>Employability </a:t>
            </a:r>
            <a:r>
              <a:rPr lang="it-IT" sz="2600" b="1" dirty="0">
                <a:solidFill>
                  <a:schemeClr val="tx2"/>
                </a:solidFill>
              </a:rPr>
              <a:t>in </a:t>
            </a:r>
            <a:r>
              <a:rPr lang="it-IT" sz="2600" b="1" dirty="0" err="1">
                <a:solidFill>
                  <a:schemeClr val="tx2"/>
                </a:solidFill>
              </a:rPr>
              <a:t>Higher</a:t>
            </a:r>
            <a:r>
              <a:rPr lang="it-IT" sz="2600" b="1" dirty="0">
                <a:solidFill>
                  <a:schemeClr val="tx2"/>
                </a:solidFill>
              </a:rPr>
              <a:t> </a:t>
            </a:r>
            <a:r>
              <a:rPr lang="it-IT" sz="2600" b="1" dirty="0" err="1">
                <a:solidFill>
                  <a:schemeClr val="tx2"/>
                </a:solidFill>
              </a:rPr>
              <a:t>Education</a:t>
            </a:r>
            <a:r>
              <a:rPr lang="it-IT" sz="2600" b="1" dirty="0">
                <a:solidFill>
                  <a:schemeClr val="tx2"/>
                </a:solidFill>
              </a:rPr>
              <a:t>: </a:t>
            </a:r>
            <a:r>
              <a:rPr lang="it-IT" sz="2600" b="1" dirty="0" err="1">
                <a:solidFill>
                  <a:schemeClr val="tx2"/>
                </a:solidFill>
              </a:rPr>
              <a:t>definitions</a:t>
            </a:r>
            <a:r>
              <a:rPr lang="it-IT" sz="2600" b="1" dirty="0">
                <a:solidFill>
                  <a:schemeClr val="tx2"/>
                </a:solidFill>
              </a:rPr>
              <a:t> and </a:t>
            </a:r>
            <a:r>
              <a:rPr lang="it-IT" sz="2600" b="1" dirty="0" err="1">
                <a:solidFill>
                  <a:schemeClr val="tx2"/>
                </a:solidFill>
              </a:rPr>
              <a:t>models</a:t>
            </a:r>
            <a:endParaRPr lang="it-IT" sz="2600" b="1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9913" y="1605918"/>
            <a:ext cx="7946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ym typeface="Wingdings"/>
              </a:rPr>
              <a:t>Il modello di </a:t>
            </a:r>
            <a:r>
              <a:rPr lang="it-IT" sz="2400" b="1" dirty="0" err="1" smtClean="0">
                <a:sym typeface="Wingdings"/>
              </a:rPr>
              <a:t>Barnett</a:t>
            </a:r>
            <a:r>
              <a:rPr lang="it-IT" sz="2400" b="1" dirty="0" smtClean="0">
                <a:sym typeface="Wingdings"/>
              </a:rPr>
              <a:t> (1994) per lo sviluppo di </a:t>
            </a:r>
            <a:r>
              <a:rPr lang="it-IT" sz="2400" b="1" dirty="0" err="1" smtClean="0">
                <a:sym typeface="Wingdings"/>
              </a:rPr>
              <a:t>skills</a:t>
            </a:r>
            <a:r>
              <a:rPr lang="it-IT" sz="2400" b="1" dirty="0" smtClean="0">
                <a:sym typeface="Wingdings"/>
              </a:rPr>
              <a:t> in alta formazione</a:t>
            </a:r>
          </a:p>
        </p:txBody>
      </p:sp>
      <p:pic>
        <p:nvPicPr>
          <p:cNvPr id="14" name="Immagine 13" descr="Macintosh HD:Users:Carlo:Desktop:Maggio2017_EmployabilityTesiDottorato:Barnett1994_Image:Barnett1994_Image:Diapositiva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9740" r="7806" b="9415"/>
          <a:stretch/>
        </p:blipFill>
        <p:spPr bwMode="auto">
          <a:xfrm>
            <a:off x="2131060" y="2436915"/>
            <a:ext cx="6257364" cy="43156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523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96752"/>
            <a:ext cx="741682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Indice</a:t>
            </a:r>
            <a:endParaRPr lang="it-IT" sz="2800" dirty="0" smtClean="0"/>
          </a:p>
          <a:p>
            <a:endParaRPr lang="it-IT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Domanda della </a:t>
            </a:r>
            <a:r>
              <a:rPr lang="it-IT" sz="2400" dirty="0"/>
              <a:t>ricerca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Origini e </a:t>
            </a:r>
            <a:r>
              <a:rPr lang="it-IT" sz="2400" dirty="0" smtClean="0"/>
              <a:t>contesto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Obiettivi</a:t>
            </a:r>
            <a:endParaRPr lang="it-IT" sz="2400" dirty="0"/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Indice </a:t>
            </a:r>
            <a:r>
              <a:rPr lang="it-IT" sz="2400" dirty="0"/>
              <a:t>completo della tesi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La categoria </a:t>
            </a:r>
            <a:r>
              <a:rPr lang="it-IT" sz="2400" dirty="0"/>
              <a:t>di </a:t>
            </a:r>
            <a:r>
              <a:rPr lang="it-IT" sz="2400" i="1" dirty="0"/>
              <a:t>employability</a:t>
            </a:r>
            <a:r>
              <a:rPr lang="it-IT" sz="2400" dirty="0"/>
              <a:t> (Capitolo 1)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Metodologia </a:t>
            </a:r>
            <a:r>
              <a:rPr lang="it-IT" sz="2400" dirty="0"/>
              <a:t>(Capitolo 4)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Prospettive </a:t>
            </a:r>
            <a:r>
              <a:rPr lang="it-IT" sz="2400" dirty="0"/>
              <a:t>di ricerca per il III° anno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Bibliografia </a:t>
            </a:r>
            <a:r>
              <a:rPr lang="it-IT" sz="2400" dirty="0"/>
              <a:t>essenziale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640857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20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11012" y="51433"/>
            <a:ext cx="408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development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students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employability in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Higher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Education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: a comparative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perspective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universities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approaches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European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level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29913" y="630910"/>
            <a:ext cx="8175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tx2"/>
                </a:solidFill>
              </a:rPr>
              <a:t>Employability </a:t>
            </a:r>
            <a:r>
              <a:rPr lang="it-IT" sz="2600" b="1" dirty="0">
                <a:solidFill>
                  <a:schemeClr val="tx2"/>
                </a:solidFill>
              </a:rPr>
              <a:t>in </a:t>
            </a:r>
            <a:r>
              <a:rPr lang="it-IT" sz="2600" b="1" dirty="0" err="1">
                <a:solidFill>
                  <a:schemeClr val="tx2"/>
                </a:solidFill>
              </a:rPr>
              <a:t>Higher</a:t>
            </a:r>
            <a:r>
              <a:rPr lang="it-IT" sz="2600" b="1" dirty="0">
                <a:solidFill>
                  <a:schemeClr val="tx2"/>
                </a:solidFill>
              </a:rPr>
              <a:t> </a:t>
            </a:r>
            <a:r>
              <a:rPr lang="it-IT" sz="2600" b="1" dirty="0" err="1">
                <a:solidFill>
                  <a:schemeClr val="tx2"/>
                </a:solidFill>
              </a:rPr>
              <a:t>Education</a:t>
            </a:r>
            <a:r>
              <a:rPr lang="it-IT" sz="2600" b="1" dirty="0">
                <a:solidFill>
                  <a:schemeClr val="tx2"/>
                </a:solidFill>
              </a:rPr>
              <a:t>: </a:t>
            </a:r>
            <a:r>
              <a:rPr lang="it-IT" sz="2600" b="1" dirty="0" err="1">
                <a:solidFill>
                  <a:schemeClr val="tx2"/>
                </a:solidFill>
              </a:rPr>
              <a:t>definitions</a:t>
            </a:r>
            <a:r>
              <a:rPr lang="it-IT" sz="2600" b="1" dirty="0">
                <a:solidFill>
                  <a:schemeClr val="tx2"/>
                </a:solidFill>
              </a:rPr>
              <a:t> and </a:t>
            </a:r>
            <a:r>
              <a:rPr lang="it-IT" sz="2600" b="1" dirty="0" err="1">
                <a:solidFill>
                  <a:schemeClr val="tx2"/>
                </a:solidFill>
              </a:rPr>
              <a:t>models</a:t>
            </a:r>
            <a:endParaRPr lang="it-IT" sz="2600" b="1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9913" y="1412776"/>
            <a:ext cx="7946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ym typeface="Wingdings"/>
              </a:rPr>
              <a:t>Ci siamo accorti che il concetto di </a:t>
            </a:r>
            <a:r>
              <a:rPr lang="it-IT" sz="2400" b="1" i="1" dirty="0" smtClean="0">
                <a:sym typeface="Wingdings"/>
              </a:rPr>
              <a:t>employability </a:t>
            </a:r>
            <a:r>
              <a:rPr lang="it-IT" sz="2400" b="1" dirty="0" smtClean="0">
                <a:sym typeface="Wingdings"/>
              </a:rPr>
              <a:t>è legato a quello di apprendimento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99592" y="2636912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«Quando sperimentiamo qualcosa noi agiamo su di esso, facciamo qualcosa con esso; poi ne soffriamo le conseguenze o sottostiamo ad esse. Facciamo qualcosa all’oggetto e in compenso esso fa qualcosa a noi; questa è la combinazione particolare. Il nesso di queste due fasi dell’esperienza misura la fertilità o il valore dell’esperienza» (</a:t>
            </a:r>
            <a:r>
              <a:rPr lang="it-IT" sz="2000" dirty="0" err="1"/>
              <a:t>Dewey</a:t>
            </a:r>
            <a:r>
              <a:rPr lang="it-IT" sz="2000" dirty="0"/>
              <a:t>, 2008, p. 151).</a:t>
            </a:r>
          </a:p>
          <a:p>
            <a:pPr algn="just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847930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21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11012" y="51433"/>
            <a:ext cx="408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development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students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employability in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Higher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Education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: a comparative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perspective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universities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approaches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European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level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29913" y="630910"/>
            <a:ext cx="8175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tx2"/>
                </a:solidFill>
              </a:rPr>
              <a:t>Employability </a:t>
            </a:r>
            <a:r>
              <a:rPr lang="it-IT" sz="2600" b="1" dirty="0">
                <a:solidFill>
                  <a:schemeClr val="tx2"/>
                </a:solidFill>
              </a:rPr>
              <a:t>in </a:t>
            </a:r>
            <a:r>
              <a:rPr lang="it-IT" sz="2600" b="1" dirty="0" err="1">
                <a:solidFill>
                  <a:schemeClr val="tx2"/>
                </a:solidFill>
              </a:rPr>
              <a:t>Higher</a:t>
            </a:r>
            <a:r>
              <a:rPr lang="it-IT" sz="2600" b="1" dirty="0">
                <a:solidFill>
                  <a:schemeClr val="tx2"/>
                </a:solidFill>
              </a:rPr>
              <a:t> </a:t>
            </a:r>
            <a:r>
              <a:rPr lang="it-IT" sz="2600" b="1" dirty="0" err="1">
                <a:solidFill>
                  <a:schemeClr val="tx2"/>
                </a:solidFill>
              </a:rPr>
              <a:t>Education</a:t>
            </a:r>
            <a:r>
              <a:rPr lang="it-IT" sz="2600" b="1" dirty="0">
                <a:solidFill>
                  <a:schemeClr val="tx2"/>
                </a:solidFill>
              </a:rPr>
              <a:t>: </a:t>
            </a:r>
            <a:r>
              <a:rPr lang="it-IT" sz="2600" b="1" dirty="0" err="1">
                <a:solidFill>
                  <a:schemeClr val="tx2"/>
                </a:solidFill>
              </a:rPr>
              <a:t>definitions</a:t>
            </a:r>
            <a:r>
              <a:rPr lang="it-IT" sz="2600" b="1" dirty="0">
                <a:solidFill>
                  <a:schemeClr val="tx2"/>
                </a:solidFill>
              </a:rPr>
              <a:t> and </a:t>
            </a:r>
            <a:r>
              <a:rPr lang="it-IT" sz="2600" b="1" dirty="0" err="1">
                <a:solidFill>
                  <a:schemeClr val="tx2"/>
                </a:solidFill>
              </a:rPr>
              <a:t>models</a:t>
            </a:r>
            <a:endParaRPr lang="it-IT" sz="2600" b="1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9913" y="1412776"/>
            <a:ext cx="7946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ym typeface="Wingdings"/>
              </a:rPr>
              <a:t>Ci siamo accorti che il concetto di </a:t>
            </a:r>
            <a:r>
              <a:rPr lang="it-IT" sz="2400" b="1" i="1" dirty="0" smtClean="0">
                <a:sym typeface="Wingdings"/>
              </a:rPr>
              <a:t>employability </a:t>
            </a:r>
            <a:r>
              <a:rPr lang="it-IT" sz="2400" b="1" dirty="0" smtClean="0">
                <a:sym typeface="Wingdings"/>
              </a:rPr>
              <a:t>è legato a quello di apprendimento</a:t>
            </a:r>
          </a:p>
        </p:txBody>
      </p:sp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5760640" cy="3408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1187623" y="6356350"/>
            <a:ext cx="734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ciclo dell'</a:t>
            </a:r>
            <a:r>
              <a:rPr lang="it-IT" i="1" dirty="0" err="1"/>
              <a:t>Experiential</a:t>
            </a:r>
            <a:r>
              <a:rPr lang="it-IT" i="1" dirty="0"/>
              <a:t> Learning </a:t>
            </a:r>
            <a:r>
              <a:rPr lang="it-IT" dirty="0"/>
              <a:t>(</a:t>
            </a:r>
            <a:r>
              <a:rPr lang="it-IT" dirty="0" err="1"/>
              <a:t>Kolb</a:t>
            </a:r>
            <a:r>
              <a:rPr lang="it-IT" dirty="0"/>
              <a:t>, 1984 </a:t>
            </a:r>
          </a:p>
        </p:txBody>
      </p:sp>
    </p:spTree>
    <p:extLst>
      <p:ext uri="{BB962C8B-B14F-4D97-AF65-F5344CB8AC3E}">
        <p14:creationId xmlns:p14="http://schemas.microsoft.com/office/powerpoint/2010/main" val="439057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980728"/>
            <a:ext cx="74168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Domanda della ricerca</a:t>
            </a:r>
          </a:p>
          <a:p>
            <a:endParaRPr lang="it-IT" sz="2400" b="1" dirty="0" smtClean="0"/>
          </a:p>
          <a:p>
            <a:endParaRPr lang="it-IT" sz="24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755576" y="2708920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3200" dirty="0" smtClean="0"/>
              <a:t>…come rileggere allora la domanda della ricerca alla luce dell’approfondimento teorico?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853449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980728"/>
            <a:ext cx="74168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Domanda della ricerca</a:t>
            </a:r>
          </a:p>
          <a:p>
            <a:endParaRPr lang="it-IT" sz="2400" b="1" dirty="0" smtClean="0"/>
          </a:p>
          <a:p>
            <a:endParaRPr lang="it-IT" sz="240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827584" y="1998119"/>
            <a:ext cx="7560840" cy="2554545"/>
          </a:xfrm>
          <a:prstGeom prst="rect">
            <a:avLst/>
          </a:prstGeom>
          <a:noFill/>
          <a:ln w="5715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3200" dirty="0" smtClean="0"/>
          </a:p>
          <a:p>
            <a:pPr algn="ctr"/>
            <a:r>
              <a:rPr lang="it-IT" sz="3200" dirty="0" smtClean="0"/>
              <a:t>Qual </a:t>
            </a:r>
            <a:r>
              <a:rPr lang="it-IT" sz="3200" dirty="0"/>
              <a:t>è la valenza formativa delle politiche di Job Placement implementate in alta formazione attraverso i Career Service? </a:t>
            </a:r>
          </a:p>
          <a:p>
            <a:pPr algn="ctr"/>
            <a:endParaRPr lang="it-IT" sz="3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7797"/>
          <a:stretch/>
        </p:blipFill>
        <p:spPr>
          <a:xfrm>
            <a:off x="5220072" y="4732421"/>
            <a:ext cx="3079328" cy="21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96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55576" y="1052736"/>
            <a:ext cx="76328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smtClean="0"/>
              <a:t>Obiettivi</a:t>
            </a:r>
            <a:endParaRPr lang="it-IT" sz="2800" b="1" dirty="0"/>
          </a:p>
          <a:p>
            <a:pPr algn="just"/>
            <a:endParaRPr lang="it-IT" sz="2400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it-IT" sz="2200" b="1" dirty="0" smtClean="0"/>
              <a:t>Comprendere le trasformazioni dell’Università</a:t>
            </a:r>
            <a:r>
              <a:rPr lang="it-IT" sz="2200" dirty="0" smtClean="0"/>
              <a:t> attraverso lo studio dei Career Service</a:t>
            </a:r>
          </a:p>
          <a:p>
            <a:pPr marL="457200" indent="-457200" algn="just">
              <a:buFont typeface="+mj-lt"/>
              <a:buAutoNum type="arabicPeriod"/>
            </a:pPr>
            <a:endParaRPr lang="it-IT" sz="22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it-IT" sz="2200" b="1" dirty="0" smtClean="0"/>
              <a:t>Analizzare i principali modelli di formazione al lavoro </a:t>
            </a:r>
            <a:r>
              <a:rPr lang="it-IT" sz="2200" dirty="0" smtClean="0"/>
              <a:t>implementati a livello nazionale e internazionale</a:t>
            </a:r>
          </a:p>
          <a:p>
            <a:pPr marL="457200" indent="-457200" algn="just">
              <a:buFont typeface="+mj-lt"/>
              <a:buAutoNum type="arabicPeriod"/>
            </a:pPr>
            <a:endParaRPr lang="it-IT" sz="22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it-IT" sz="2200" b="1" dirty="0" smtClean="0"/>
              <a:t>Rilevare buone pratiche </a:t>
            </a:r>
            <a:r>
              <a:rPr lang="it-IT" sz="2200" dirty="0" smtClean="0"/>
              <a:t>per la costruzione di </a:t>
            </a:r>
            <a:r>
              <a:rPr lang="it-IT" sz="2200" i="1" dirty="0" err="1" smtClean="0"/>
              <a:t>capabilities</a:t>
            </a:r>
            <a:r>
              <a:rPr lang="it-IT" sz="2200" dirty="0" smtClean="0"/>
              <a:t> per il lavoro e per la vita</a:t>
            </a:r>
            <a:endParaRPr lang="it-IT" sz="2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342150"/>
            <a:ext cx="3240360" cy="25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88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55576" y="980728"/>
            <a:ext cx="792088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La Metodologia della Ricerca</a:t>
            </a:r>
            <a:endParaRPr lang="it-IT" sz="2800" b="1" dirty="0"/>
          </a:p>
          <a:p>
            <a:endParaRPr lang="it-IT" b="1" dirty="0" smtClean="0"/>
          </a:p>
          <a:p>
            <a:endParaRPr lang="it-IT" b="1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600" dirty="0" smtClean="0"/>
              <a:t>Epistemologia della ricerca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600" dirty="0" smtClean="0"/>
              <a:t>Filosofia della ricerca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600" dirty="0" smtClean="0"/>
              <a:t>Ricerca qualitativa </a:t>
            </a:r>
            <a:r>
              <a:rPr lang="it-IT" sz="2600" dirty="0" err="1" smtClean="0"/>
              <a:t>evidence-based</a:t>
            </a:r>
            <a:endParaRPr lang="it-IT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600" dirty="0" smtClean="0"/>
              <a:t>Metodo di ricerca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600" dirty="0" smtClean="0"/>
              <a:t>Strategia di ricerca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600" dirty="0" smtClean="0"/>
              <a:t>Tecniche di indagine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600" dirty="0" smtClean="0"/>
              <a:t>Strumenti</a:t>
            </a:r>
          </a:p>
          <a:p>
            <a:endParaRPr lang="it-IT" sz="2000" dirty="0" smtClean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56924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55576" y="980728"/>
            <a:ext cx="7920880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La Metodologia della Ricerca</a:t>
            </a:r>
            <a:endParaRPr lang="it-IT" sz="2800" b="1" dirty="0"/>
          </a:p>
          <a:p>
            <a:endParaRPr lang="it-IT" b="1" dirty="0" smtClean="0"/>
          </a:p>
          <a:p>
            <a:r>
              <a:rPr lang="it-IT" sz="2400" i="1" dirty="0" smtClean="0"/>
              <a:t>Epistemologia naturalistica</a:t>
            </a:r>
          </a:p>
          <a:p>
            <a:endParaRPr lang="it-IT" sz="2400" i="1" dirty="0" smtClean="0"/>
          </a:p>
          <a:p>
            <a:pPr marL="342900" indent="-342900">
              <a:buFont typeface="Arial"/>
              <a:buChar char="•"/>
            </a:pPr>
            <a:r>
              <a:rPr lang="it-IT" sz="2000" dirty="0" smtClean="0"/>
              <a:t>Relazione profonda tra dimensione empirica e metodologia, attraverso la relazione tra ricercatore e oggetto;</a:t>
            </a:r>
          </a:p>
          <a:p>
            <a:pPr marL="342900" indent="-342900">
              <a:buFont typeface="Arial"/>
              <a:buChar char="•"/>
            </a:pPr>
            <a:endParaRPr lang="it-IT" sz="2000" dirty="0" smtClean="0"/>
          </a:p>
          <a:p>
            <a:pPr marL="342900" indent="-342900">
              <a:buFont typeface="Arial"/>
              <a:buChar char="•"/>
            </a:pPr>
            <a:r>
              <a:rPr lang="it-IT" sz="2000" dirty="0" smtClean="0"/>
              <a:t>Prospettiva ecologico-naturalistica (</a:t>
            </a:r>
            <a:r>
              <a:rPr lang="it-IT" sz="2000" dirty="0" err="1" smtClean="0"/>
              <a:t>Bateson</a:t>
            </a:r>
            <a:r>
              <a:rPr lang="it-IT" sz="2000" dirty="0" smtClean="0"/>
              <a:t>, 1976);</a:t>
            </a:r>
          </a:p>
          <a:p>
            <a:pPr marL="1257300" lvl="2" indent="-342900">
              <a:buFont typeface="Arial"/>
              <a:buChar char="•"/>
            </a:pPr>
            <a:r>
              <a:rPr lang="it-IT" sz="2000" dirty="0" smtClean="0"/>
              <a:t>Relazione tra soggetto e ambiente</a:t>
            </a:r>
          </a:p>
          <a:p>
            <a:pPr marL="1257300" lvl="2" indent="-342900">
              <a:buFont typeface="Arial"/>
              <a:buChar char="•"/>
            </a:pPr>
            <a:r>
              <a:rPr lang="it-IT" sz="2000" dirty="0" smtClean="0"/>
              <a:t>Importanza del contesto</a:t>
            </a:r>
          </a:p>
          <a:p>
            <a:pPr marL="1257300" lvl="2" indent="-342900">
              <a:buFont typeface="Arial"/>
              <a:buChar char="•"/>
            </a:pPr>
            <a:r>
              <a:rPr lang="it-IT" sz="2000" dirty="0" smtClean="0"/>
              <a:t>Fenomeno acquisisce rilevanza in relazione al contesto in cui è inserito</a:t>
            </a:r>
          </a:p>
          <a:p>
            <a:pPr marL="1257300" lvl="2" indent="-342900">
              <a:buFont typeface="Arial"/>
              <a:buChar char="•"/>
            </a:pPr>
            <a:endParaRPr lang="it-IT" sz="2000" dirty="0" smtClean="0"/>
          </a:p>
          <a:p>
            <a:pPr lvl="2"/>
            <a:r>
              <a:rPr lang="it-IT" sz="2400" dirty="0" smtClean="0">
                <a:sym typeface="Wingdings"/>
              </a:rPr>
              <a:t> RICERCA QUALITATIVA PER COMPRENDERE LA COMPLESSITA’ DELLA REALTA’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205548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55576" y="980728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La Metodologia della Ricerca</a:t>
            </a:r>
            <a:endParaRPr lang="it-IT" sz="2800" b="1" dirty="0"/>
          </a:p>
          <a:p>
            <a:pPr lvl="2"/>
            <a:endParaRPr lang="it-IT" sz="2400" dirty="0" smtClean="0"/>
          </a:p>
          <a:p>
            <a:r>
              <a:rPr lang="it-IT" sz="2400" i="1" dirty="0" smtClean="0"/>
              <a:t>Filosofia della ricerca</a:t>
            </a:r>
          </a:p>
          <a:p>
            <a:endParaRPr lang="it-IT" sz="2400" i="1" dirty="0" smtClean="0"/>
          </a:p>
          <a:p>
            <a:pPr marL="342900" indent="-342900">
              <a:buFont typeface="Arial"/>
              <a:buChar char="•"/>
            </a:pPr>
            <a:r>
              <a:rPr lang="it-IT" sz="2000" dirty="0" smtClean="0"/>
              <a:t>Filosofia della ricerca di tipo fenomenologico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 smtClean="0"/>
              <a:t>Edmund </a:t>
            </a:r>
            <a:r>
              <a:rPr lang="it-IT" sz="2000" dirty="0" err="1" smtClean="0"/>
              <a:t>Husserl</a:t>
            </a:r>
            <a:r>
              <a:rPr lang="it-IT" sz="2000" dirty="0" smtClean="0"/>
              <a:t> </a:t>
            </a:r>
            <a:r>
              <a:rPr lang="it-IT" sz="2000" dirty="0" smtClean="0">
                <a:sym typeface="Wingdings"/>
              </a:rPr>
              <a:t> filosofia fenomenologica</a:t>
            </a:r>
          </a:p>
          <a:p>
            <a:pPr marL="342900" indent="-342900">
              <a:buFont typeface="Arial"/>
              <a:buChar char="•"/>
            </a:pPr>
            <a:endParaRPr lang="it-IT" sz="2000" dirty="0"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it-IT" sz="2000" dirty="0" smtClean="0">
                <a:sym typeface="Wingdings"/>
              </a:rPr>
              <a:t>Esperienza vissuta è al centro della ricerca</a:t>
            </a:r>
          </a:p>
          <a:p>
            <a:pPr marL="800100" lvl="1" indent="-342900">
              <a:buFont typeface="Arial"/>
              <a:buChar char="•"/>
            </a:pPr>
            <a:r>
              <a:rPr lang="it-IT" sz="2000" dirty="0" smtClean="0">
                <a:sym typeface="Wingdings"/>
              </a:rPr>
              <a:t>Fedeltà al fenomeno</a:t>
            </a:r>
          </a:p>
          <a:p>
            <a:pPr marL="800100" lvl="1" indent="-342900">
              <a:buFont typeface="Arial"/>
              <a:buChar char="•"/>
            </a:pPr>
            <a:r>
              <a:rPr lang="it-IT" sz="2000" dirty="0" smtClean="0">
                <a:sym typeface="Wingdings"/>
              </a:rPr>
              <a:t>Principio di </a:t>
            </a:r>
            <a:r>
              <a:rPr lang="it-IT" sz="2000" i="1" dirty="0" smtClean="0">
                <a:sym typeface="Wingdings"/>
              </a:rPr>
              <a:t>epochè</a:t>
            </a:r>
            <a:r>
              <a:rPr lang="it-IT" sz="2000" dirty="0" smtClean="0">
                <a:sym typeface="Wingdings"/>
              </a:rPr>
              <a:t>  Non cercare!</a:t>
            </a:r>
          </a:p>
          <a:p>
            <a:pPr marL="800100" lvl="1" indent="-342900">
              <a:buFont typeface="Arial"/>
              <a:buChar char="•"/>
            </a:pPr>
            <a:r>
              <a:rPr lang="it-IT" sz="2000" dirty="0" smtClean="0">
                <a:sym typeface="Wingdings"/>
              </a:rPr>
              <a:t>Attenzione aperta</a:t>
            </a:r>
          </a:p>
          <a:p>
            <a:pPr marL="800100" lvl="1" indent="-342900">
              <a:buFont typeface="Arial"/>
              <a:buChar char="•"/>
            </a:pPr>
            <a:r>
              <a:rPr lang="it-IT" sz="2000" dirty="0" smtClean="0"/>
              <a:t>Riflessività continua, processo ricorsivo</a:t>
            </a:r>
          </a:p>
          <a:p>
            <a:pPr marL="800100" lvl="1" indent="-342900">
              <a:buFont typeface="Arial"/>
              <a:buChar char="•"/>
            </a:pPr>
            <a:endParaRPr lang="it-IT" sz="2000" dirty="0"/>
          </a:p>
          <a:p>
            <a:pPr lvl="1"/>
            <a:r>
              <a:rPr lang="it-IT" sz="2000" dirty="0" smtClean="0"/>
              <a:t>Centralità della postura del Ricercatore</a:t>
            </a:r>
            <a:endParaRPr lang="it-IT" sz="2000" dirty="0"/>
          </a:p>
          <a:p>
            <a:pPr lvl="1"/>
            <a:r>
              <a:rPr lang="it-IT" sz="2000" dirty="0" smtClean="0"/>
              <a:t>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638020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55576" y="980728"/>
            <a:ext cx="792088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La Metodologia della Ricerca</a:t>
            </a:r>
            <a:endParaRPr lang="it-IT" sz="2400" b="1" dirty="0"/>
          </a:p>
          <a:p>
            <a:endParaRPr lang="it-IT" sz="2000" dirty="0" smtClean="0"/>
          </a:p>
          <a:p>
            <a:r>
              <a:rPr lang="it-IT" sz="2400" i="1" dirty="0" smtClean="0"/>
              <a:t>Ricerca di tipo qualitativo</a:t>
            </a:r>
          </a:p>
          <a:p>
            <a:endParaRPr lang="it-IT" sz="2000" i="1" dirty="0" smtClean="0"/>
          </a:p>
          <a:p>
            <a:pPr algn="just"/>
            <a:r>
              <a:rPr lang="it-IT" dirty="0"/>
              <a:t>«la chiave per comprendere la ricerca qualitativa giace nell’idea che il significato è socialmente costruito dagli individui nell’interazione con il proprio mondo» (</a:t>
            </a:r>
            <a:r>
              <a:rPr lang="it-IT" dirty="0" err="1"/>
              <a:t>Merriam</a:t>
            </a:r>
            <a:r>
              <a:rPr lang="it-IT" dirty="0"/>
              <a:t>, 2002, p. </a:t>
            </a:r>
            <a:r>
              <a:rPr lang="it-IT" dirty="0" smtClean="0"/>
              <a:t>3)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«Qualitative </a:t>
            </a:r>
            <a:r>
              <a:rPr lang="it-IT" dirty="0" err="1"/>
              <a:t>researchers</a:t>
            </a:r>
            <a:r>
              <a:rPr lang="it-IT" dirty="0"/>
              <a:t> stress the </a:t>
            </a:r>
            <a:r>
              <a:rPr lang="it-IT" dirty="0" err="1"/>
              <a:t>socially</a:t>
            </a:r>
            <a:r>
              <a:rPr lang="it-IT" dirty="0"/>
              <a:t> </a:t>
            </a:r>
            <a:r>
              <a:rPr lang="it-IT" dirty="0" err="1"/>
              <a:t>constructed</a:t>
            </a:r>
            <a:r>
              <a:rPr lang="it-IT" dirty="0"/>
              <a:t> nature of reality, the intimate </a:t>
            </a:r>
            <a:r>
              <a:rPr lang="it-IT" dirty="0" err="1"/>
              <a:t>relationship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researcher</a:t>
            </a:r>
            <a:r>
              <a:rPr lang="it-IT" dirty="0"/>
              <a:t> and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studied</a:t>
            </a:r>
            <a:r>
              <a:rPr lang="it-IT" dirty="0"/>
              <a:t>, and the </a:t>
            </a:r>
            <a:r>
              <a:rPr lang="it-IT" dirty="0" err="1"/>
              <a:t>situational</a:t>
            </a:r>
            <a:r>
              <a:rPr lang="it-IT" dirty="0"/>
              <a:t> </a:t>
            </a:r>
            <a:r>
              <a:rPr lang="it-IT" dirty="0" err="1"/>
              <a:t>constraints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shape</a:t>
            </a:r>
            <a:r>
              <a:rPr lang="it-IT" dirty="0"/>
              <a:t> </a:t>
            </a:r>
            <a:r>
              <a:rPr lang="it-IT" dirty="0" err="1"/>
              <a:t>inquiry</a:t>
            </a:r>
            <a:r>
              <a:rPr lang="it-IT" dirty="0"/>
              <a:t>.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researchers</a:t>
            </a:r>
            <a:r>
              <a:rPr lang="it-IT" dirty="0"/>
              <a:t> </a:t>
            </a:r>
            <a:r>
              <a:rPr lang="it-IT" dirty="0" err="1"/>
              <a:t>emphasize</a:t>
            </a:r>
            <a:r>
              <a:rPr lang="it-IT" dirty="0"/>
              <a:t> the </a:t>
            </a:r>
            <a:r>
              <a:rPr lang="it-IT" dirty="0" err="1"/>
              <a:t>value-laden</a:t>
            </a:r>
            <a:r>
              <a:rPr lang="it-IT" dirty="0"/>
              <a:t> nature of </a:t>
            </a:r>
            <a:r>
              <a:rPr lang="it-IT" dirty="0" err="1"/>
              <a:t>inquiry</a:t>
            </a:r>
            <a:r>
              <a:rPr lang="it-IT" dirty="0"/>
              <a:t>.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seek</a:t>
            </a:r>
            <a:r>
              <a:rPr lang="it-IT" dirty="0"/>
              <a:t> </a:t>
            </a:r>
            <a:r>
              <a:rPr lang="it-IT" dirty="0" err="1"/>
              <a:t>answers</a:t>
            </a:r>
            <a:r>
              <a:rPr lang="it-IT" dirty="0"/>
              <a:t> to </a:t>
            </a:r>
            <a:r>
              <a:rPr lang="it-IT" dirty="0" err="1"/>
              <a:t>questions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stress </a:t>
            </a:r>
            <a:r>
              <a:rPr lang="it-IT" i="1" dirty="0" err="1"/>
              <a:t>how</a:t>
            </a:r>
            <a:r>
              <a:rPr lang="it-IT" dirty="0"/>
              <a:t> social </a:t>
            </a:r>
            <a:r>
              <a:rPr lang="it-IT" dirty="0" err="1"/>
              <a:t>experience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created</a:t>
            </a:r>
            <a:r>
              <a:rPr lang="it-IT" dirty="0"/>
              <a:t> and </a:t>
            </a:r>
            <a:r>
              <a:rPr lang="it-IT" dirty="0" err="1"/>
              <a:t>given</a:t>
            </a:r>
            <a:r>
              <a:rPr lang="it-IT" dirty="0"/>
              <a:t> </a:t>
            </a:r>
            <a:r>
              <a:rPr lang="it-IT" dirty="0" err="1"/>
              <a:t>meaning</a:t>
            </a:r>
            <a:r>
              <a:rPr lang="it-IT" dirty="0"/>
              <a:t>. In </a:t>
            </a:r>
            <a:r>
              <a:rPr lang="it-IT" dirty="0" err="1"/>
              <a:t>contrast</a:t>
            </a:r>
            <a:r>
              <a:rPr lang="it-IT" dirty="0"/>
              <a:t>, quantitative </a:t>
            </a:r>
            <a:r>
              <a:rPr lang="it-IT" dirty="0" err="1"/>
              <a:t>studies</a:t>
            </a:r>
            <a:r>
              <a:rPr lang="it-IT" dirty="0"/>
              <a:t> </a:t>
            </a:r>
            <a:r>
              <a:rPr lang="it-IT" dirty="0" err="1"/>
              <a:t>emphasize</a:t>
            </a:r>
            <a:r>
              <a:rPr lang="it-IT" dirty="0"/>
              <a:t> the </a:t>
            </a:r>
            <a:r>
              <a:rPr lang="it-IT" dirty="0" err="1"/>
              <a:t>measurement</a:t>
            </a:r>
            <a:r>
              <a:rPr lang="it-IT" dirty="0"/>
              <a:t> and </a:t>
            </a:r>
            <a:r>
              <a:rPr lang="it-IT" dirty="0" err="1"/>
              <a:t>analysis</a:t>
            </a:r>
            <a:r>
              <a:rPr lang="it-IT" dirty="0"/>
              <a:t> of </a:t>
            </a:r>
            <a:r>
              <a:rPr lang="it-IT" dirty="0" err="1"/>
              <a:t>causal</a:t>
            </a:r>
            <a:r>
              <a:rPr lang="it-IT" dirty="0"/>
              <a:t> </a:t>
            </a:r>
            <a:r>
              <a:rPr lang="it-IT" dirty="0" err="1"/>
              <a:t>relationships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variables</a:t>
            </a:r>
            <a:r>
              <a:rPr lang="it-IT" dirty="0"/>
              <a:t>,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processes</a:t>
            </a:r>
            <a:r>
              <a:rPr lang="it-IT" dirty="0"/>
              <a:t>. </a:t>
            </a:r>
            <a:r>
              <a:rPr lang="it-IT" dirty="0" err="1"/>
              <a:t>Proponents</a:t>
            </a:r>
            <a:r>
              <a:rPr lang="it-IT" dirty="0"/>
              <a:t> of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studies</a:t>
            </a:r>
            <a:r>
              <a:rPr lang="it-IT" dirty="0"/>
              <a:t> </a:t>
            </a:r>
            <a:r>
              <a:rPr lang="it-IT" dirty="0" err="1"/>
              <a:t>claim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work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done</a:t>
            </a:r>
            <a:r>
              <a:rPr lang="it-IT" dirty="0"/>
              <a:t> from </a:t>
            </a:r>
            <a:r>
              <a:rPr lang="it-IT" dirty="0" err="1"/>
              <a:t>within</a:t>
            </a:r>
            <a:r>
              <a:rPr lang="it-IT" dirty="0"/>
              <a:t> a </a:t>
            </a:r>
            <a:r>
              <a:rPr lang="it-IT" dirty="0" err="1"/>
              <a:t>value</a:t>
            </a:r>
            <a:r>
              <a:rPr lang="it-IT" dirty="0"/>
              <a:t>-free </a:t>
            </a:r>
            <a:r>
              <a:rPr lang="it-IT" dirty="0" err="1"/>
              <a:t>framework</a:t>
            </a:r>
            <a:r>
              <a:rPr lang="it-IT" dirty="0"/>
              <a:t>» (</a:t>
            </a:r>
            <a:r>
              <a:rPr lang="it-IT" dirty="0" err="1"/>
              <a:t>Denzin</a:t>
            </a:r>
            <a:r>
              <a:rPr lang="it-IT" dirty="0"/>
              <a:t> &amp; Lincoln, 2005, p. 10).</a:t>
            </a:r>
          </a:p>
          <a:p>
            <a:pPr algn="just"/>
            <a:endParaRPr lang="it-IT" sz="2000" dirty="0" smtClean="0"/>
          </a:p>
          <a:p>
            <a:pPr algn="just"/>
            <a:endParaRPr lang="it-IT" sz="2000" dirty="0"/>
          </a:p>
          <a:p>
            <a:pPr algn="just"/>
            <a:r>
              <a:rPr lang="it-IT" sz="2000" dirty="0" smtClean="0">
                <a:sym typeface="Wingdings"/>
              </a:rPr>
              <a:t> RACCOGLIERE DATI PER CREARE CONCETTI NUOVI</a:t>
            </a: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1237120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55576" y="980728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La Metodologia della Ricerca</a:t>
            </a:r>
            <a:endParaRPr lang="it-IT" sz="2800" b="1" dirty="0"/>
          </a:p>
          <a:p>
            <a:endParaRPr lang="it-IT" sz="2400" dirty="0" smtClean="0"/>
          </a:p>
          <a:p>
            <a:r>
              <a:rPr lang="it-IT" sz="2400" i="1" dirty="0" smtClean="0"/>
              <a:t>La </a:t>
            </a:r>
            <a:r>
              <a:rPr lang="it-IT" sz="2400" i="1" dirty="0" err="1" smtClean="0"/>
              <a:t>Grounded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Theory</a:t>
            </a:r>
            <a:r>
              <a:rPr lang="it-IT" sz="2400" i="1" dirty="0" smtClean="0"/>
              <a:t> come metodo di ricerca</a:t>
            </a:r>
          </a:p>
          <a:p>
            <a:endParaRPr lang="it-IT" sz="2400" i="1" dirty="0" smtClean="0"/>
          </a:p>
          <a:p>
            <a:pPr marL="342900" indent="-342900">
              <a:buFont typeface="Arial"/>
              <a:buChar char="•"/>
            </a:pPr>
            <a:r>
              <a:rPr lang="it-IT" sz="2000" dirty="0" smtClean="0"/>
              <a:t>Origini del metodo (</a:t>
            </a:r>
            <a:r>
              <a:rPr lang="it-IT" sz="2000" dirty="0" err="1" smtClean="0"/>
              <a:t>Glaser</a:t>
            </a:r>
            <a:r>
              <a:rPr lang="it-IT" sz="2000" dirty="0" smtClean="0"/>
              <a:t> </a:t>
            </a:r>
            <a:r>
              <a:rPr lang="it-IT" sz="2000" dirty="0"/>
              <a:t>&amp;</a:t>
            </a:r>
            <a:r>
              <a:rPr lang="it-IT" sz="2000" dirty="0" smtClean="0"/>
              <a:t> Strauss, 1967)</a:t>
            </a:r>
          </a:p>
          <a:p>
            <a:pPr marL="342900" indent="-342900">
              <a:buFont typeface="Arial"/>
              <a:buChar char="•"/>
            </a:pPr>
            <a:endParaRPr lang="it-IT" sz="2000" dirty="0" smtClean="0"/>
          </a:p>
          <a:p>
            <a:pPr marL="800100" lvl="1" indent="-342900">
              <a:buFont typeface="Arial"/>
              <a:buChar char="•"/>
            </a:pPr>
            <a:r>
              <a:rPr lang="it-IT" sz="2000" dirty="0" smtClean="0"/>
              <a:t>Comprensione delle interazioni in un determinato contesto</a:t>
            </a:r>
          </a:p>
          <a:p>
            <a:pPr marL="800100" lvl="1" indent="-342900">
              <a:buFont typeface="Arial"/>
              <a:buChar char="•"/>
            </a:pPr>
            <a:endParaRPr lang="it-IT" sz="2000" dirty="0" smtClean="0"/>
          </a:p>
          <a:p>
            <a:pPr marL="800100" lvl="1" indent="-342900">
              <a:buFont typeface="Arial"/>
              <a:buChar char="•"/>
            </a:pPr>
            <a:r>
              <a:rPr lang="it-IT" sz="2000" dirty="0" smtClean="0"/>
              <a:t>Ricerca sulle esperienze di morte –&gt; </a:t>
            </a:r>
            <a:r>
              <a:rPr lang="it-IT" sz="2000" i="1" dirty="0" err="1"/>
              <a:t>Awareness</a:t>
            </a:r>
            <a:r>
              <a:rPr lang="it-IT" sz="2000" i="1" dirty="0"/>
              <a:t> of </a:t>
            </a:r>
            <a:r>
              <a:rPr lang="it-IT" sz="2000" i="1" dirty="0" err="1"/>
              <a:t>Dying</a:t>
            </a:r>
            <a:r>
              <a:rPr lang="it-IT" sz="2000" i="1" dirty="0"/>
              <a:t> </a:t>
            </a:r>
            <a:r>
              <a:rPr lang="it-IT" sz="2000" dirty="0"/>
              <a:t>(1965) </a:t>
            </a:r>
            <a:endParaRPr lang="it-IT" sz="2000" dirty="0" smtClean="0"/>
          </a:p>
          <a:p>
            <a:pPr marL="800100" lvl="1" indent="-342900">
              <a:buFont typeface="Arial"/>
              <a:buChar char="•"/>
            </a:pPr>
            <a:endParaRPr lang="it-IT" sz="2000" i="1" dirty="0" smtClean="0"/>
          </a:p>
          <a:p>
            <a:pPr marL="800100" lvl="1" indent="-342900">
              <a:buFont typeface="Arial"/>
              <a:buChar char="•"/>
            </a:pPr>
            <a:r>
              <a:rPr lang="it-IT" sz="2000" i="1" dirty="0" err="1" smtClean="0"/>
              <a:t>Grounded</a:t>
            </a:r>
            <a:r>
              <a:rPr lang="it-IT" sz="2000" dirty="0" smtClean="0"/>
              <a:t> = radicata nei dati</a:t>
            </a:r>
            <a:endParaRPr lang="it-IT" sz="2000" i="1" dirty="0"/>
          </a:p>
          <a:p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45127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980728"/>
            <a:ext cx="74168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Domanda della ricerca</a:t>
            </a:r>
          </a:p>
          <a:p>
            <a:endParaRPr lang="it-IT" sz="2400" b="1" dirty="0" smtClean="0"/>
          </a:p>
          <a:p>
            <a:endParaRPr lang="it-IT" sz="240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827584" y="1998119"/>
            <a:ext cx="7560840" cy="2554545"/>
          </a:xfrm>
          <a:prstGeom prst="rect">
            <a:avLst/>
          </a:prstGeom>
          <a:noFill/>
          <a:ln w="5715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3200" dirty="0" smtClean="0"/>
          </a:p>
          <a:p>
            <a:pPr algn="ctr"/>
            <a:r>
              <a:rPr lang="it-IT" sz="3200" dirty="0" smtClean="0"/>
              <a:t>Qual </a:t>
            </a:r>
            <a:r>
              <a:rPr lang="it-IT" sz="3200" dirty="0"/>
              <a:t>è la valenza formativa delle politiche di Job Placement implementate in alta formazione attraverso i Career Service? </a:t>
            </a:r>
          </a:p>
          <a:p>
            <a:pPr algn="ctr"/>
            <a:endParaRPr lang="it-IT" sz="3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7797"/>
          <a:stretch/>
        </p:blipFill>
        <p:spPr>
          <a:xfrm>
            <a:off x="5220072" y="4732421"/>
            <a:ext cx="3079328" cy="21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36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980728"/>
            <a:ext cx="23762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/>
              <a:t>La </a:t>
            </a:r>
            <a:r>
              <a:rPr lang="it-IT" sz="2400" i="1" dirty="0" err="1" smtClean="0"/>
              <a:t>Grounded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Theory</a:t>
            </a:r>
            <a:r>
              <a:rPr lang="it-IT" sz="2400" i="1" dirty="0" smtClean="0"/>
              <a:t> come metodo di ricerca</a:t>
            </a:r>
          </a:p>
          <a:p>
            <a:endParaRPr lang="it-IT" sz="2400" i="1" dirty="0" smtClean="0"/>
          </a:p>
          <a:p>
            <a:endParaRPr lang="it-IT" sz="2000" dirty="0" smtClean="0"/>
          </a:p>
        </p:txBody>
      </p:sp>
      <p:pic>
        <p:nvPicPr>
          <p:cNvPr id="3" name="Immagine 2" descr="Macintosh HD:Users:Carlo:Desktop:TAROZZI-GT-SPIRAL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6552728" cy="6869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916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980728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La Metodologia della Ricerca</a:t>
            </a:r>
            <a:endParaRPr lang="it-IT" sz="2800" b="1" dirty="0"/>
          </a:p>
          <a:p>
            <a:endParaRPr lang="it-IT" sz="2400" b="1" dirty="0" smtClean="0"/>
          </a:p>
          <a:p>
            <a:r>
              <a:rPr lang="it-IT" sz="2400" i="1" dirty="0" smtClean="0"/>
              <a:t>Fasi e processo della ricerca</a:t>
            </a:r>
          </a:p>
          <a:p>
            <a:endParaRPr lang="it-IT" sz="2400" dirty="0" smtClean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75202"/>
              </p:ext>
            </p:extLst>
          </p:nvPr>
        </p:nvGraphicFramePr>
        <p:xfrm>
          <a:off x="467544" y="2280921"/>
          <a:ext cx="8064896" cy="45770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08312"/>
                <a:gridCol w="5256584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FASE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AZIONE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Definizione dell’area di indagine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Collaborazione con il Job</a:t>
                      </a:r>
                      <a:r>
                        <a:rPr lang="it-IT" baseline="0" dirty="0" smtClean="0"/>
                        <a:t> Placement di Ateneo a partire da Settembre 2015.</a:t>
                      </a:r>
                    </a:p>
                    <a:p>
                      <a:r>
                        <a:rPr lang="it-IT" baseline="0" dirty="0" smtClean="0"/>
                        <a:t>Analisi del livello manageriale e dell’offerta di servizi dei Career Service.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Elaborazione</a:t>
                      </a:r>
                      <a:r>
                        <a:rPr lang="it-IT" b="1" baseline="0" dirty="0" smtClean="0"/>
                        <a:t> della prima domanda generativa della ricerca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 è la relazione tra Career Service e sviluppo di </a:t>
                      </a:r>
                      <a:r>
                        <a:rPr lang="it-IT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employability 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alta formazione? </a:t>
                      </a:r>
                      <a:endParaRPr lang="it-IT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Esplorazione</a:t>
                      </a:r>
                      <a:r>
                        <a:rPr lang="it-IT" b="1" baseline="0" dirty="0" smtClean="0"/>
                        <a:t> della dimensione concettuale di riferimento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Il</a:t>
                      </a:r>
                      <a:r>
                        <a:rPr lang="it-IT" baseline="0" dirty="0" smtClean="0"/>
                        <a:t> concetto di </a:t>
                      </a:r>
                      <a:r>
                        <a:rPr lang="it-IT" i="1" baseline="0" dirty="0" smtClean="0"/>
                        <a:t>employability</a:t>
                      </a:r>
                      <a:r>
                        <a:rPr lang="it-IT" i="0" baseline="0" dirty="0" smtClean="0"/>
                        <a:t>: definizioni e modelli</a:t>
                      </a:r>
                      <a:endParaRPr lang="it-IT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Costruzione</a:t>
                      </a:r>
                      <a:r>
                        <a:rPr lang="it-IT" b="1" baseline="0" dirty="0" smtClean="0"/>
                        <a:t> di metodi e strumenti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Intervista semi-strutturata a </a:t>
                      </a:r>
                      <a:r>
                        <a:rPr lang="it-IT" u="sng" dirty="0" smtClean="0"/>
                        <a:t>Responsabili Uffici Job Placement delle Università</a:t>
                      </a:r>
                      <a:r>
                        <a:rPr lang="it-IT" dirty="0" smtClean="0"/>
                        <a:t> su:</a:t>
                      </a:r>
                      <a:r>
                        <a:rPr lang="it-IT" baseline="0" dirty="0" smtClean="0"/>
                        <a:t> strategia istituzionale, struttura dei servizi, relazione università-mondo del lavoro, relazione employability e curriculum di studi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909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980728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La Metodologia della Ricerca</a:t>
            </a:r>
            <a:endParaRPr lang="it-IT" sz="2800" b="1" dirty="0"/>
          </a:p>
          <a:p>
            <a:endParaRPr lang="it-IT" sz="2000" b="1" dirty="0" smtClean="0"/>
          </a:p>
          <a:p>
            <a:r>
              <a:rPr lang="it-IT" sz="2400" i="1" dirty="0" smtClean="0"/>
              <a:t>Fasi e processo della ricerca</a:t>
            </a:r>
          </a:p>
          <a:p>
            <a:endParaRPr lang="it-IT" sz="2400" dirty="0" smtClean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87355"/>
              </p:ext>
            </p:extLst>
          </p:nvPr>
        </p:nvGraphicFramePr>
        <p:xfrm>
          <a:off x="467544" y="2280921"/>
          <a:ext cx="8064896" cy="45770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48272"/>
                <a:gridCol w="5616624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FASE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AZIONE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Definizione del Campione italiano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Universita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̀ di Padova;</a:t>
                      </a:r>
                      <a:r>
                        <a:rPr lang="it-IT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Universita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̀ di Pisa</a:t>
                      </a:r>
                      <a:r>
                        <a:rPr lang="it-IT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it-IT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Universita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̀ di Milano-Bicocca;</a:t>
                      </a:r>
                      <a:r>
                        <a:rPr lang="it-IT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Politecnico Milano;</a:t>
                      </a:r>
                      <a:r>
                        <a:rPr lang="it-IT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Universita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̀ di Bologna;</a:t>
                      </a:r>
                      <a:r>
                        <a:rPr lang="it-IT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Universita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̀ di Siena;</a:t>
                      </a:r>
                      <a:r>
                        <a:rPr lang="it-IT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Universita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̀ Commerciale “Luigi Bocconi”;</a:t>
                      </a:r>
                      <a:r>
                        <a:rPr lang="it-IT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Universita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̀ di Torino;</a:t>
                      </a:r>
                      <a:r>
                        <a:rPr lang="it-IT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Universita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̀ Ca’ </a:t>
                      </a:r>
                      <a:r>
                        <a:rPr lang="it-IT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Foscari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Venezia;</a:t>
                      </a:r>
                      <a:r>
                        <a:rPr lang="it-IT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dirty="0" smtClean="0"/>
                        <a:t>Università di Ferrara (da intervistare)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Apertura</a:t>
                      </a:r>
                      <a:r>
                        <a:rPr lang="it-IT" b="1" baseline="0" dirty="0" smtClean="0"/>
                        <a:t> internazionale del Campione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t-IT" dirty="0" err="1" smtClean="0"/>
                        <a:t>Visiting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Ph.D</a:t>
                      </a:r>
                      <a:r>
                        <a:rPr lang="it-IT" dirty="0" smtClean="0"/>
                        <a:t>. </a:t>
                      </a:r>
                      <a:r>
                        <a:rPr lang="it-IT" dirty="0" err="1" smtClean="0"/>
                        <a:t>Student</a:t>
                      </a:r>
                      <a:r>
                        <a:rPr lang="it-IT" baseline="0" dirty="0" smtClean="0"/>
                        <a:t> presso lo </a:t>
                      </a:r>
                      <a:r>
                        <a:rPr lang="it-IT" baseline="0" dirty="0" err="1" smtClean="0"/>
                        <a:t>Higher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Education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Research</a:t>
                      </a:r>
                      <a:r>
                        <a:rPr lang="it-IT" baseline="0" dirty="0" smtClean="0"/>
                        <a:t> Centre della </a:t>
                      </a:r>
                      <a:r>
                        <a:rPr lang="it-IT" baseline="0" dirty="0" err="1" smtClean="0"/>
                        <a:t>Dublin</a:t>
                      </a:r>
                      <a:r>
                        <a:rPr lang="it-IT" baseline="0" dirty="0" smtClean="0"/>
                        <a:t> City </a:t>
                      </a:r>
                      <a:r>
                        <a:rPr lang="it-IT" baseline="0" dirty="0" err="1" smtClean="0"/>
                        <a:t>University</a:t>
                      </a:r>
                      <a:r>
                        <a:rPr lang="it-IT" baseline="0" dirty="0" smtClean="0"/>
                        <a:t>, Dublino, Irlanda (Prof. Maria </a:t>
                      </a:r>
                      <a:r>
                        <a:rPr lang="it-IT" baseline="0" dirty="0" err="1" smtClean="0"/>
                        <a:t>Slowey</a:t>
                      </a:r>
                      <a:r>
                        <a:rPr lang="it-IT" baseline="0" dirty="0" smtClean="0"/>
                        <a:t>) – Settembre 2016;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baseline="0" dirty="0" smtClean="0"/>
                        <a:t>Soggiorno presso Julius-</a:t>
                      </a:r>
                      <a:r>
                        <a:rPr lang="it-IT" baseline="0" dirty="0" err="1" smtClean="0"/>
                        <a:t>Maximilians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Universität</a:t>
                      </a:r>
                      <a:r>
                        <a:rPr lang="it-IT" baseline="0" dirty="0" smtClean="0"/>
                        <a:t> Würzburg – Febbraio 2017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Scaffolding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Redazione di memo, diagrammi,</a:t>
                      </a:r>
                      <a:r>
                        <a:rPr lang="it-IT" baseline="0" dirty="0" smtClean="0"/>
                        <a:t> report, presentazioni a Conferenze nazionali e internazionali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Prima codifica dei dati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Pubblicazione su Riviste di Fascia A (Educational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Reflective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Practices</a:t>
                      </a:r>
                      <a:r>
                        <a:rPr lang="it-IT" baseline="0" dirty="0" smtClean="0"/>
                        <a:t> e Metis)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946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3568" y="980728"/>
            <a:ext cx="79928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/>
              <a:t>Prospettive di </a:t>
            </a:r>
            <a:r>
              <a:rPr lang="it-IT" sz="2800" b="1" dirty="0" smtClean="0"/>
              <a:t>ricerca</a:t>
            </a:r>
            <a:endParaRPr lang="it-IT" sz="2000" i="1" dirty="0" smtClean="0"/>
          </a:p>
          <a:p>
            <a:pPr algn="just"/>
            <a:endParaRPr lang="it-IT" sz="2000" i="1" dirty="0" smtClean="0"/>
          </a:p>
          <a:p>
            <a:pPr algn="just"/>
            <a:r>
              <a:rPr lang="it-IT" sz="2400" i="1" dirty="0" smtClean="0"/>
              <a:t>Allargamento del campione</a:t>
            </a:r>
          </a:p>
          <a:p>
            <a:pPr algn="just"/>
            <a:endParaRPr lang="it-IT" sz="2400" i="1" dirty="0" smtClean="0"/>
          </a:p>
          <a:p>
            <a:pPr marL="457200" indent="-457200" algn="just">
              <a:buFontTx/>
              <a:buChar char="-"/>
            </a:pPr>
            <a:r>
              <a:rPr lang="it-IT" sz="2000" dirty="0" smtClean="0"/>
              <a:t>Approfondimento del campione in Irlanda (National </a:t>
            </a:r>
            <a:r>
              <a:rPr lang="it-IT" sz="2000" dirty="0" err="1" smtClean="0"/>
              <a:t>University</a:t>
            </a:r>
            <a:r>
              <a:rPr lang="it-IT" sz="2000" dirty="0" smtClean="0"/>
              <a:t> of </a:t>
            </a:r>
            <a:r>
              <a:rPr lang="it-IT" sz="2000" dirty="0" err="1" smtClean="0"/>
              <a:t>Ireland</a:t>
            </a:r>
            <a:r>
              <a:rPr lang="it-IT" sz="2000" dirty="0" smtClean="0"/>
              <a:t> </a:t>
            </a:r>
            <a:r>
              <a:rPr lang="it-IT" sz="2000" dirty="0" err="1" smtClean="0"/>
              <a:t>Maynooth</a:t>
            </a:r>
            <a:r>
              <a:rPr lang="it-IT" sz="2000" dirty="0" smtClean="0"/>
              <a:t>, </a:t>
            </a:r>
            <a:r>
              <a:rPr lang="it-IT" sz="2000" dirty="0" err="1" smtClean="0"/>
              <a:t>University</a:t>
            </a:r>
            <a:r>
              <a:rPr lang="it-IT" sz="2000" dirty="0" smtClean="0"/>
              <a:t> College </a:t>
            </a:r>
            <a:r>
              <a:rPr lang="it-IT" sz="2000" dirty="0" err="1" smtClean="0"/>
              <a:t>Dublin</a:t>
            </a:r>
            <a:r>
              <a:rPr lang="it-IT" sz="2000" dirty="0" smtClean="0"/>
              <a:t>, </a:t>
            </a:r>
            <a:r>
              <a:rPr lang="it-IT" sz="2000" dirty="0" err="1" smtClean="0"/>
              <a:t>Association</a:t>
            </a:r>
            <a:r>
              <a:rPr lang="it-IT" sz="2000" dirty="0" smtClean="0"/>
              <a:t> of </a:t>
            </a:r>
            <a:r>
              <a:rPr lang="it-IT" sz="2000" dirty="0" err="1" smtClean="0"/>
              <a:t>Higher</a:t>
            </a:r>
            <a:r>
              <a:rPr lang="it-IT" sz="2000" dirty="0" smtClean="0"/>
              <a:t> </a:t>
            </a:r>
            <a:r>
              <a:rPr lang="it-IT" sz="2000" dirty="0" err="1" smtClean="0"/>
              <a:t>Education</a:t>
            </a:r>
            <a:r>
              <a:rPr lang="it-IT" sz="2000" dirty="0" smtClean="0"/>
              <a:t> Career Services)</a:t>
            </a:r>
          </a:p>
          <a:p>
            <a:pPr marL="457200" indent="-457200" algn="just">
              <a:buFontTx/>
              <a:buChar char="-"/>
            </a:pPr>
            <a:endParaRPr lang="it-IT" sz="2000" dirty="0" smtClean="0"/>
          </a:p>
          <a:p>
            <a:pPr marL="457200" indent="-457200" algn="just">
              <a:buFontTx/>
              <a:buChar char="-"/>
            </a:pPr>
            <a:r>
              <a:rPr lang="it-IT" sz="2000" dirty="0" smtClean="0"/>
              <a:t>Approfondimento del campione in Germania (Münster </a:t>
            </a:r>
            <a:r>
              <a:rPr lang="it-IT" sz="2000" dirty="0" err="1" smtClean="0"/>
              <a:t>Universität</a:t>
            </a:r>
            <a:r>
              <a:rPr lang="it-IT" sz="2000" dirty="0" smtClean="0"/>
              <a:t>)</a:t>
            </a:r>
          </a:p>
          <a:p>
            <a:pPr marL="457200" indent="-457200" algn="just">
              <a:buFontTx/>
              <a:buChar char="-"/>
            </a:pPr>
            <a:endParaRPr lang="it-IT" sz="2000" dirty="0" smtClean="0"/>
          </a:p>
          <a:p>
            <a:pPr marL="457200" indent="-457200" algn="just">
              <a:buFontTx/>
              <a:buChar char="-"/>
            </a:pPr>
            <a:r>
              <a:rPr lang="it-IT" sz="2000" dirty="0" smtClean="0"/>
              <a:t>Estensione del campione a Università del Regno Unito (Manchester, Leicester, Derby)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657684" y="30747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2141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3568" y="980728"/>
            <a:ext cx="79928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/>
              <a:t>Prospettive di </a:t>
            </a:r>
            <a:r>
              <a:rPr lang="it-IT" sz="2800" b="1" dirty="0" smtClean="0"/>
              <a:t>ricerca</a:t>
            </a:r>
            <a:endParaRPr lang="it-IT" sz="2000" i="1" dirty="0" smtClean="0"/>
          </a:p>
          <a:p>
            <a:pPr algn="just"/>
            <a:endParaRPr lang="it-IT" sz="2000" dirty="0" smtClean="0"/>
          </a:p>
          <a:p>
            <a:pPr algn="just"/>
            <a:r>
              <a:rPr lang="it-IT" sz="2400" i="1" dirty="0"/>
              <a:t>Temi</a:t>
            </a:r>
          </a:p>
          <a:p>
            <a:pPr marL="457200" indent="-457200" algn="just">
              <a:buFontTx/>
              <a:buChar char="-"/>
            </a:pPr>
            <a:r>
              <a:rPr lang="it-IT" sz="2000" dirty="0"/>
              <a:t>Relazione tra employability </a:t>
            </a:r>
            <a:r>
              <a:rPr lang="it-IT" sz="2000" dirty="0" smtClean="0"/>
              <a:t>ed </a:t>
            </a:r>
            <a:r>
              <a:rPr lang="it-IT" sz="2000" i="1" dirty="0" err="1"/>
              <a:t>entrepreneurship</a:t>
            </a:r>
            <a:endParaRPr lang="it-IT" sz="2000" i="1" dirty="0"/>
          </a:p>
          <a:p>
            <a:pPr marL="457200" indent="-457200" algn="just">
              <a:buFontTx/>
              <a:buChar char="-"/>
            </a:pPr>
            <a:r>
              <a:rPr lang="it-IT" sz="2000" dirty="0"/>
              <a:t>Analisi di modelli e pratiche per la formazione all’</a:t>
            </a:r>
            <a:r>
              <a:rPr lang="it-IT" sz="2000" dirty="0" err="1"/>
              <a:t>entrepreneurship</a:t>
            </a:r>
            <a:r>
              <a:rPr lang="it-IT" sz="2000" dirty="0"/>
              <a:t> in alta </a:t>
            </a:r>
            <a:r>
              <a:rPr lang="it-IT" sz="2000" dirty="0" smtClean="0"/>
              <a:t>formazione</a:t>
            </a:r>
          </a:p>
          <a:p>
            <a:pPr marL="457200" indent="-457200" algn="just">
              <a:buFontTx/>
              <a:buChar char="-"/>
            </a:pPr>
            <a:endParaRPr lang="it-IT" sz="2000" dirty="0"/>
          </a:p>
          <a:p>
            <a:pPr algn="just"/>
            <a:endParaRPr lang="it-IT" sz="2000" dirty="0" smtClean="0"/>
          </a:p>
          <a:p>
            <a:pPr algn="just"/>
            <a:r>
              <a:rPr lang="it-IT" sz="2000" b="1" dirty="0" smtClean="0"/>
              <a:t>Che cosa si intende per </a:t>
            </a:r>
            <a:r>
              <a:rPr lang="it-IT" sz="2000" b="1" dirty="0" err="1" smtClean="0"/>
              <a:t>Entrepreneurship</a:t>
            </a:r>
            <a:r>
              <a:rPr lang="it-IT" sz="2000" b="1" dirty="0" smtClean="0"/>
              <a:t>?</a:t>
            </a:r>
          </a:p>
          <a:p>
            <a:pPr algn="just"/>
            <a:endParaRPr lang="it-IT" sz="2000" dirty="0"/>
          </a:p>
          <a:p>
            <a:pPr algn="just"/>
            <a:r>
              <a:rPr lang="en-GB" sz="2000" dirty="0"/>
              <a:t>«</a:t>
            </a:r>
            <a:r>
              <a:rPr lang="en-GB" sz="2000" dirty="0" smtClean="0"/>
              <a:t>Entrepreneurship </a:t>
            </a:r>
            <a:r>
              <a:rPr lang="en-GB" sz="2000" dirty="0"/>
              <a:t>is an individual’s ability to turn ideas into action. It includes creativity, innovation, risk taking, ability to plan and manage projects in order to achieve </a:t>
            </a:r>
            <a:r>
              <a:rPr lang="en-GB" sz="2000" dirty="0" smtClean="0"/>
              <a:t>objectives» </a:t>
            </a:r>
            <a:r>
              <a:rPr lang="en-GB" sz="2000" dirty="0"/>
              <a:t>(European Commission, 2006, p. 8</a:t>
            </a:r>
            <a:r>
              <a:rPr lang="en-GB" sz="2000" dirty="0" smtClean="0"/>
              <a:t>)</a:t>
            </a:r>
          </a:p>
          <a:p>
            <a:pPr algn="just"/>
            <a:endParaRPr lang="en-GB" sz="2000" dirty="0"/>
          </a:p>
          <a:p>
            <a:pPr algn="just"/>
            <a:r>
              <a:rPr lang="is-IS" sz="2000" dirty="0" smtClean="0"/>
              <a:t>… cosa ha a che fare con l’</a:t>
            </a:r>
            <a:r>
              <a:rPr lang="is-IS" sz="2000" i="1" dirty="0" smtClean="0"/>
              <a:t>employability</a:t>
            </a:r>
            <a:r>
              <a:rPr lang="is-IS" sz="2000" dirty="0" smtClean="0"/>
              <a:t>?!</a:t>
            </a:r>
          </a:p>
          <a:p>
            <a:pPr algn="just"/>
            <a:endParaRPr lang="is-IS" sz="2000" dirty="0"/>
          </a:p>
          <a:p>
            <a:pPr algn="just"/>
            <a:r>
              <a:rPr lang="is-IS" sz="2000" dirty="0" smtClean="0"/>
              <a:t>Come si vede, il processo di ricerca riparte dalle prime fasi, in forma ricorsiva.</a:t>
            </a:r>
            <a:r>
              <a:rPr lang="it-IT" sz="2000" dirty="0" smtClean="0"/>
              <a:t> </a:t>
            </a:r>
            <a:endParaRPr lang="it-IT" sz="2000" dirty="0"/>
          </a:p>
          <a:p>
            <a:pPr algn="just"/>
            <a:endParaRPr lang="it-IT" sz="2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657684" y="30747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7519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1052736"/>
            <a:ext cx="85689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Bibliografia </a:t>
            </a:r>
            <a:r>
              <a:rPr lang="it-IT" sz="2000" b="1" dirty="0" smtClean="0"/>
              <a:t>essenziale</a:t>
            </a:r>
          </a:p>
          <a:p>
            <a:pPr algn="just"/>
            <a:endParaRPr lang="it-IT" sz="1000" b="1" dirty="0"/>
          </a:p>
          <a:p>
            <a:pPr algn="just"/>
            <a:r>
              <a:rPr lang="it-IT" sz="1000" dirty="0" err="1" smtClean="0"/>
              <a:t>Arendt</a:t>
            </a:r>
            <a:r>
              <a:rPr lang="it-IT" sz="1000" dirty="0"/>
              <a:t>, H. (1958). </a:t>
            </a:r>
            <a:r>
              <a:rPr lang="it-IT" sz="1000" i="1" dirty="0"/>
              <a:t>The Human </a:t>
            </a:r>
            <a:r>
              <a:rPr lang="it-IT" sz="1000" i="1" dirty="0" err="1"/>
              <a:t>Condition</a:t>
            </a:r>
            <a:r>
              <a:rPr lang="it-IT" sz="1000" dirty="0"/>
              <a:t>. Chicago: The </a:t>
            </a:r>
            <a:r>
              <a:rPr lang="it-IT" sz="1000" dirty="0" err="1"/>
              <a:t>University</a:t>
            </a:r>
            <a:r>
              <a:rPr lang="it-IT" sz="1000" dirty="0"/>
              <a:t> of Chicago Press. </a:t>
            </a:r>
          </a:p>
          <a:p>
            <a:pPr algn="just"/>
            <a:r>
              <a:rPr lang="it-IT" sz="1000" dirty="0"/>
              <a:t>Baldacci, M. (2001). </a:t>
            </a:r>
            <a:r>
              <a:rPr lang="it-IT" sz="1000" i="1" dirty="0"/>
              <a:t>Metodologia della ricerca pedagogica: l’indagine empirica nell’educazione</a:t>
            </a:r>
            <a:r>
              <a:rPr lang="it-IT" sz="1000" dirty="0"/>
              <a:t>. Milano: Bruno Mondadori.</a:t>
            </a:r>
          </a:p>
          <a:p>
            <a:pPr algn="just"/>
            <a:r>
              <a:rPr lang="it-IT" sz="1000" dirty="0" smtClean="0"/>
              <a:t>Bennett</a:t>
            </a:r>
            <a:r>
              <a:rPr lang="it-IT" sz="1000" dirty="0"/>
              <a:t>, D. (2016). </a:t>
            </a:r>
            <a:r>
              <a:rPr lang="it-IT" sz="1000" i="1" dirty="0" err="1"/>
              <a:t>Enacting</a:t>
            </a:r>
            <a:r>
              <a:rPr lang="it-IT" sz="1000" i="1" dirty="0"/>
              <a:t> </a:t>
            </a:r>
            <a:r>
              <a:rPr lang="it-IT" sz="1000" i="1" dirty="0" err="1"/>
              <a:t>strategies</a:t>
            </a:r>
            <a:r>
              <a:rPr lang="it-IT" sz="1000" i="1" dirty="0"/>
              <a:t> for graduate employability: How </a:t>
            </a:r>
            <a:r>
              <a:rPr lang="it-IT" sz="1000" i="1" dirty="0" err="1"/>
              <a:t>universities</a:t>
            </a:r>
            <a:r>
              <a:rPr lang="it-IT" sz="1000" i="1" dirty="0"/>
              <a:t> can best </a:t>
            </a:r>
            <a:r>
              <a:rPr lang="it-IT" sz="1000" i="1" dirty="0" err="1"/>
              <a:t>support</a:t>
            </a:r>
            <a:r>
              <a:rPr lang="it-IT" sz="1000" i="1" dirty="0"/>
              <a:t> </a:t>
            </a:r>
            <a:r>
              <a:rPr lang="it-IT" sz="1000" i="1" dirty="0" err="1"/>
              <a:t>students</a:t>
            </a:r>
            <a:r>
              <a:rPr lang="it-IT" sz="1000" i="1" dirty="0"/>
              <a:t> to </a:t>
            </a:r>
            <a:r>
              <a:rPr lang="it-IT" sz="1000" i="1" dirty="0" err="1"/>
              <a:t>develop</a:t>
            </a:r>
            <a:r>
              <a:rPr lang="it-IT" sz="1000" i="1" dirty="0"/>
              <a:t> </a:t>
            </a:r>
            <a:r>
              <a:rPr lang="it-IT" sz="1000" i="1" dirty="0" err="1"/>
              <a:t>generic</a:t>
            </a:r>
            <a:r>
              <a:rPr lang="it-IT" sz="1000" i="1" dirty="0"/>
              <a:t> </a:t>
            </a:r>
            <a:r>
              <a:rPr lang="it-IT" sz="1000" i="1" dirty="0" err="1"/>
              <a:t>skills</a:t>
            </a:r>
            <a:r>
              <a:rPr lang="it-IT" sz="1000" dirty="0"/>
              <a:t>. Sidney: Office for Learning and </a:t>
            </a:r>
            <a:r>
              <a:rPr lang="it-IT" sz="1000" dirty="0" err="1"/>
              <a:t>Teaching</a:t>
            </a:r>
            <a:r>
              <a:rPr lang="it-IT" sz="1000" dirty="0"/>
              <a:t>, </a:t>
            </a:r>
            <a:r>
              <a:rPr lang="it-IT" sz="1000" dirty="0" err="1"/>
              <a:t>Department</a:t>
            </a:r>
            <a:r>
              <a:rPr lang="it-IT" sz="1000" dirty="0"/>
              <a:t> of </a:t>
            </a:r>
            <a:r>
              <a:rPr lang="it-IT" sz="1000" dirty="0" err="1"/>
              <a:t>Education</a:t>
            </a:r>
            <a:r>
              <a:rPr lang="it-IT" sz="1000" dirty="0"/>
              <a:t> and Training.</a:t>
            </a:r>
          </a:p>
          <a:p>
            <a:pPr algn="just"/>
            <a:r>
              <a:rPr lang="it-IT" sz="1000" dirty="0"/>
              <a:t>Bennett, N., </a:t>
            </a:r>
            <a:r>
              <a:rPr lang="it-IT" sz="1000" dirty="0" err="1"/>
              <a:t>Dunne</a:t>
            </a:r>
            <a:r>
              <a:rPr lang="it-IT" sz="1000" dirty="0"/>
              <a:t>, E., &amp; </a:t>
            </a:r>
            <a:r>
              <a:rPr lang="it-IT" sz="1000" dirty="0" err="1"/>
              <a:t>Carre</a:t>
            </a:r>
            <a:r>
              <a:rPr lang="it-IT" sz="1000" dirty="0"/>
              <a:t>, C. (1999). </a:t>
            </a:r>
            <a:r>
              <a:rPr lang="it-IT" sz="1000" dirty="0" err="1"/>
              <a:t>Patterns</a:t>
            </a:r>
            <a:r>
              <a:rPr lang="it-IT" sz="1000" dirty="0"/>
              <a:t> of core and </a:t>
            </a:r>
            <a:r>
              <a:rPr lang="it-IT" sz="1000" dirty="0" err="1"/>
              <a:t>generic</a:t>
            </a:r>
            <a:r>
              <a:rPr lang="it-IT" sz="1000" dirty="0"/>
              <a:t> </a:t>
            </a:r>
            <a:r>
              <a:rPr lang="it-IT" sz="1000" dirty="0" err="1"/>
              <a:t>skill</a:t>
            </a:r>
            <a:r>
              <a:rPr lang="it-IT" sz="1000" dirty="0"/>
              <a:t> </a:t>
            </a:r>
            <a:r>
              <a:rPr lang="it-IT" sz="1000" dirty="0" err="1"/>
              <a:t>provision</a:t>
            </a:r>
            <a:r>
              <a:rPr lang="it-IT" sz="1000" dirty="0"/>
              <a:t> in </a:t>
            </a:r>
            <a:r>
              <a:rPr lang="it-IT" sz="1000" dirty="0" err="1"/>
              <a:t>higher</a:t>
            </a:r>
            <a:r>
              <a:rPr lang="it-IT" sz="1000" dirty="0"/>
              <a:t> </a:t>
            </a:r>
            <a:r>
              <a:rPr lang="it-IT" sz="1000" dirty="0" err="1"/>
              <a:t>education</a:t>
            </a:r>
            <a:r>
              <a:rPr lang="it-IT" sz="1000" dirty="0"/>
              <a:t>. </a:t>
            </a:r>
            <a:r>
              <a:rPr lang="it-IT" sz="1000" i="1" dirty="0" err="1"/>
              <a:t>Higher</a:t>
            </a:r>
            <a:r>
              <a:rPr lang="it-IT" sz="1000" i="1" dirty="0"/>
              <a:t> </a:t>
            </a:r>
            <a:r>
              <a:rPr lang="it-IT" sz="1000" i="1" dirty="0" err="1"/>
              <a:t>Education</a:t>
            </a:r>
            <a:r>
              <a:rPr lang="it-IT" sz="1000" dirty="0"/>
              <a:t>, 37, 71-93.</a:t>
            </a:r>
          </a:p>
          <a:p>
            <a:pPr algn="just"/>
            <a:r>
              <a:rPr lang="it-IT" sz="1000" dirty="0" err="1"/>
              <a:t>Bereday</a:t>
            </a:r>
            <a:r>
              <a:rPr lang="it-IT" sz="1000" dirty="0"/>
              <a:t>, G.Z.F. (1972). </a:t>
            </a:r>
            <a:r>
              <a:rPr lang="it-IT" sz="1000" dirty="0" err="1"/>
              <a:t>Higher</a:t>
            </a:r>
            <a:r>
              <a:rPr lang="it-IT" sz="1000" dirty="0"/>
              <a:t> </a:t>
            </a:r>
            <a:r>
              <a:rPr lang="it-IT" sz="1000" dirty="0" err="1"/>
              <a:t>Education</a:t>
            </a:r>
            <a:r>
              <a:rPr lang="it-IT" sz="1000" dirty="0"/>
              <a:t> in Comparative </a:t>
            </a:r>
            <a:r>
              <a:rPr lang="it-IT" sz="1000" dirty="0" err="1"/>
              <a:t>Perspective</a:t>
            </a:r>
            <a:r>
              <a:rPr lang="it-IT" sz="1000" dirty="0"/>
              <a:t>. </a:t>
            </a:r>
            <a:r>
              <a:rPr lang="it-IT" sz="1000" i="1" dirty="0"/>
              <a:t>The </a:t>
            </a:r>
            <a:r>
              <a:rPr lang="it-IT" sz="1000" i="1" dirty="0" err="1"/>
              <a:t>Annals</a:t>
            </a:r>
            <a:r>
              <a:rPr lang="it-IT" sz="1000" i="1" dirty="0"/>
              <a:t> of the American Academy of </a:t>
            </a:r>
            <a:r>
              <a:rPr lang="it-IT" sz="1000" i="1" dirty="0" err="1"/>
              <a:t>Political</a:t>
            </a:r>
            <a:r>
              <a:rPr lang="it-IT" sz="1000" i="1" dirty="0"/>
              <a:t> and Social Science</a:t>
            </a:r>
            <a:r>
              <a:rPr lang="it-IT" sz="1000" dirty="0"/>
              <a:t>. 404, 21-30. </a:t>
            </a:r>
          </a:p>
          <a:p>
            <a:pPr algn="just"/>
            <a:r>
              <a:rPr lang="it-IT" sz="1000" dirty="0" err="1" smtClean="0"/>
              <a:t>Boffo</a:t>
            </a:r>
            <a:r>
              <a:rPr lang="it-IT" sz="1000" dirty="0"/>
              <a:t>, V. (2012). </a:t>
            </a:r>
            <a:r>
              <a:rPr lang="it-IT" sz="1000" i="1" dirty="0"/>
              <a:t>A </a:t>
            </a:r>
            <a:r>
              <a:rPr lang="it-IT" sz="1000" i="1" dirty="0" err="1"/>
              <a:t>Glance</a:t>
            </a:r>
            <a:r>
              <a:rPr lang="it-IT" sz="1000" i="1" dirty="0"/>
              <a:t> </a:t>
            </a:r>
            <a:r>
              <a:rPr lang="it-IT" sz="1000" i="1" dirty="0" err="1"/>
              <a:t>at</a:t>
            </a:r>
            <a:r>
              <a:rPr lang="it-IT" sz="1000" i="1" dirty="0"/>
              <a:t> Work</a:t>
            </a:r>
            <a:r>
              <a:rPr lang="it-IT" sz="1000" dirty="0"/>
              <a:t>. Firenze: Firenze </a:t>
            </a:r>
            <a:r>
              <a:rPr lang="it-IT" sz="1000" dirty="0" err="1"/>
              <a:t>University</a:t>
            </a:r>
            <a:r>
              <a:rPr lang="it-IT" sz="1000" dirty="0"/>
              <a:t> Press.</a:t>
            </a:r>
          </a:p>
          <a:p>
            <a:pPr algn="just"/>
            <a:r>
              <a:rPr lang="it-IT" sz="1000" dirty="0" err="1"/>
              <a:t>Boffo</a:t>
            </a:r>
            <a:r>
              <a:rPr lang="it-IT" sz="1000" dirty="0"/>
              <a:t>, V., Fedeli, M., </a:t>
            </a:r>
            <a:r>
              <a:rPr lang="it-IT" sz="1000" dirty="0" err="1"/>
              <a:t>Melacarne</a:t>
            </a:r>
            <a:r>
              <a:rPr lang="it-IT" sz="1000" dirty="0"/>
              <a:t>, C., Lo Presti, </a:t>
            </a:r>
            <a:r>
              <a:rPr lang="it-IT" sz="1000" dirty="0" err="1"/>
              <a:t>F</a:t>
            </a:r>
            <a:r>
              <a:rPr lang="it-IT" sz="1000" dirty="0"/>
              <a:t>., &amp; Vianello, M. (2017). </a:t>
            </a:r>
            <a:r>
              <a:rPr lang="it-IT" sz="1000" i="1" dirty="0" err="1"/>
              <a:t>Teaching</a:t>
            </a:r>
            <a:r>
              <a:rPr lang="it-IT" sz="1000" i="1" dirty="0"/>
              <a:t> and Learning for Employability. New </a:t>
            </a:r>
            <a:r>
              <a:rPr lang="it-IT" sz="1000" i="1" dirty="0" err="1"/>
              <a:t>Strategies</a:t>
            </a:r>
            <a:r>
              <a:rPr lang="it-IT" sz="1000" i="1" dirty="0"/>
              <a:t> in </a:t>
            </a:r>
            <a:r>
              <a:rPr lang="it-IT" sz="1000" i="1" dirty="0" err="1"/>
              <a:t>Higher</a:t>
            </a:r>
            <a:r>
              <a:rPr lang="it-IT" sz="1000" i="1" dirty="0"/>
              <a:t> </a:t>
            </a:r>
            <a:r>
              <a:rPr lang="it-IT" sz="1000" i="1" dirty="0" err="1"/>
              <a:t>Education</a:t>
            </a:r>
            <a:r>
              <a:rPr lang="it-IT" sz="1000" dirty="0"/>
              <a:t>. Milano-Torino: </a:t>
            </a:r>
            <a:r>
              <a:rPr lang="it-IT" sz="1000" dirty="0" err="1"/>
              <a:t>Pearson</a:t>
            </a:r>
            <a:r>
              <a:rPr lang="it-IT" sz="1000" dirty="0"/>
              <a:t>.</a:t>
            </a:r>
          </a:p>
          <a:p>
            <a:pPr algn="just"/>
            <a:r>
              <a:rPr lang="it-IT" sz="1000" dirty="0" smtClean="0"/>
              <a:t>Candia</a:t>
            </a:r>
            <a:r>
              <a:rPr lang="it-IT" sz="1000" dirty="0"/>
              <a:t>, G., &amp; </a:t>
            </a:r>
            <a:r>
              <a:rPr lang="it-IT" sz="1000" dirty="0" err="1"/>
              <a:t>Cumbo</a:t>
            </a:r>
            <a:r>
              <a:rPr lang="it-IT" sz="1000" dirty="0"/>
              <a:t>, T. (a cura di). (2016). </a:t>
            </a:r>
            <a:r>
              <a:rPr lang="it-IT" sz="1000" i="1" dirty="0"/>
              <a:t>Un ponte tra Università e lavoro. Rapporto sullo stato dei servizi universitari di orientamento e placement 2015</a:t>
            </a:r>
            <a:r>
              <a:rPr lang="it-IT" sz="1000" dirty="0"/>
              <a:t>. Roma: Italia Lavoro. </a:t>
            </a:r>
          </a:p>
          <a:p>
            <a:pPr algn="just"/>
            <a:r>
              <a:rPr lang="it-IT" sz="1000" dirty="0" err="1" smtClean="0"/>
              <a:t>Dacre</a:t>
            </a:r>
            <a:r>
              <a:rPr lang="it-IT" sz="1000" dirty="0" smtClean="0"/>
              <a:t> </a:t>
            </a:r>
            <a:r>
              <a:rPr lang="it-IT" sz="1000" dirty="0"/>
              <a:t>Pool, L., &amp; </a:t>
            </a:r>
            <a:r>
              <a:rPr lang="it-IT" sz="1000" dirty="0" err="1"/>
              <a:t>Sewell</a:t>
            </a:r>
            <a:r>
              <a:rPr lang="it-IT" sz="1000" dirty="0"/>
              <a:t>, P. (2007). The </a:t>
            </a:r>
            <a:r>
              <a:rPr lang="it-IT" sz="1000" dirty="0" err="1"/>
              <a:t>key</a:t>
            </a:r>
            <a:r>
              <a:rPr lang="it-IT" sz="1000" dirty="0"/>
              <a:t> to employability: </a:t>
            </a:r>
            <a:r>
              <a:rPr lang="it-IT" sz="1000" dirty="0" err="1"/>
              <a:t>developing</a:t>
            </a:r>
            <a:r>
              <a:rPr lang="it-IT" sz="1000" dirty="0"/>
              <a:t> a </a:t>
            </a:r>
            <a:r>
              <a:rPr lang="it-IT" sz="1000" dirty="0" err="1"/>
              <a:t>practical</a:t>
            </a:r>
            <a:r>
              <a:rPr lang="it-IT" sz="1000" dirty="0"/>
              <a:t> model of graduate employability. </a:t>
            </a:r>
            <a:r>
              <a:rPr lang="it-IT" sz="1000" i="1" dirty="0" err="1"/>
              <a:t>Education</a:t>
            </a:r>
            <a:r>
              <a:rPr lang="it-IT" sz="1000" i="1" dirty="0"/>
              <a:t> + Training</a:t>
            </a:r>
            <a:r>
              <a:rPr lang="it-IT" sz="1000" dirty="0"/>
              <a:t>, 49 (4), 277-289.</a:t>
            </a:r>
          </a:p>
          <a:p>
            <a:pPr algn="just"/>
            <a:r>
              <a:rPr lang="it-IT" sz="1000" dirty="0" err="1"/>
              <a:t>Denzin</a:t>
            </a:r>
            <a:r>
              <a:rPr lang="it-IT" sz="1000" dirty="0"/>
              <a:t>, N.K., &amp; Lincoln, Y.S. (a cura di). (1994). </a:t>
            </a:r>
            <a:r>
              <a:rPr lang="it-IT" sz="1000" i="1" dirty="0" err="1"/>
              <a:t>Handbook</a:t>
            </a:r>
            <a:r>
              <a:rPr lang="it-IT" sz="1000" i="1" dirty="0"/>
              <a:t> of Qualitative </a:t>
            </a:r>
            <a:r>
              <a:rPr lang="it-IT" sz="1000" i="1" dirty="0" err="1"/>
              <a:t>Research</a:t>
            </a:r>
            <a:r>
              <a:rPr lang="it-IT" sz="1000" dirty="0"/>
              <a:t>. </a:t>
            </a:r>
            <a:r>
              <a:rPr lang="it-IT" sz="1000" dirty="0" err="1"/>
              <a:t>Thousand</a:t>
            </a:r>
            <a:r>
              <a:rPr lang="it-IT" sz="1000" dirty="0"/>
              <a:t>-Oaks, Londra- New Delhi: SAGE Publications.</a:t>
            </a:r>
          </a:p>
          <a:p>
            <a:pPr algn="just"/>
            <a:r>
              <a:rPr lang="it-IT" sz="1000" dirty="0" err="1"/>
              <a:t>Dewey</a:t>
            </a:r>
            <a:r>
              <a:rPr lang="it-IT" sz="1000" dirty="0"/>
              <a:t>, </a:t>
            </a:r>
            <a:r>
              <a:rPr lang="it-IT" sz="1000" dirty="0" err="1"/>
              <a:t>J</a:t>
            </a:r>
            <a:r>
              <a:rPr lang="it-IT" sz="1000" dirty="0"/>
              <a:t>. (1951). </a:t>
            </a:r>
            <a:r>
              <a:rPr lang="it-IT" sz="1000" i="1" dirty="0"/>
              <a:t>Scuola e società. </a:t>
            </a:r>
            <a:r>
              <a:rPr lang="it-IT" sz="1000" dirty="0"/>
              <a:t>Firenze: La Nuova Italia.</a:t>
            </a:r>
            <a:r>
              <a:rPr lang="it-IT" sz="1000" dirty="0" smtClean="0"/>
              <a:t> </a:t>
            </a:r>
            <a:r>
              <a:rPr lang="it-IT" sz="1000" dirty="0" err="1" smtClean="0"/>
              <a:t>Dey</a:t>
            </a:r>
            <a:r>
              <a:rPr lang="it-IT" sz="1000" dirty="0"/>
              <a:t>, </a:t>
            </a:r>
            <a:r>
              <a:rPr lang="it-IT" sz="1000" dirty="0" err="1"/>
              <a:t>F</a:t>
            </a:r>
            <a:r>
              <a:rPr lang="it-IT" sz="1000" dirty="0"/>
              <a:t>., &amp; </a:t>
            </a:r>
            <a:r>
              <a:rPr lang="it-IT" sz="1000" dirty="0" err="1"/>
              <a:t>Cruzvergara</a:t>
            </a:r>
            <a:r>
              <a:rPr lang="it-IT" sz="1000" dirty="0"/>
              <a:t>, C.Y. (2014). </a:t>
            </a:r>
            <a:r>
              <a:rPr lang="it-IT" sz="1000" dirty="0" err="1"/>
              <a:t>Evolution</a:t>
            </a:r>
            <a:r>
              <a:rPr lang="it-IT" sz="1000" dirty="0"/>
              <a:t> of Career Services in </a:t>
            </a:r>
            <a:r>
              <a:rPr lang="it-IT" sz="1000" dirty="0" err="1"/>
              <a:t>Higher</a:t>
            </a:r>
            <a:r>
              <a:rPr lang="it-IT" sz="1000" dirty="0"/>
              <a:t> </a:t>
            </a:r>
            <a:r>
              <a:rPr lang="it-IT" sz="1000" dirty="0" err="1"/>
              <a:t>Education</a:t>
            </a:r>
            <a:r>
              <a:rPr lang="it-IT" sz="1000" dirty="0"/>
              <a:t>. </a:t>
            </a:r>
            <a:r>
              <a:rPr lang="it-IT" sz="1000" i="1" dirty="0"/>
              <a:t>New </a:t>
            </a:r>
            <a:r>
              <a:rPr lang="it-IT" sz="1000" i="1" dirty="0" err="1"/>
              <a:t>Directions</a:t>
            </a:r>
            <a:r>
              <a:rPr lang="it-IT" sz="1000" i="1" dirty="0"/>
              <a:t> For </a:t>
            </a:r>
            <a:r>
              <a:rPr lang="it-IT" sz="1000" i="1" dirty="0" err="1"/>
              <a:t>Student</a:t>
            </a:r>
            <a:r>
              <a:rPr lang="it-IT" sz="1000" i="1" dirty="0"/>
              <a:t> Services</a:t>
            </a:r>
            <a:r>
              <a:rPr lang="it-IT" sz="1000" dirty="0"/>
              <a:t>, 148, 5-18. </a:t>
            </a:r>
          </a:p>
          <a:p>
            <a:pPr algn="just"/>
            <a:r>
              <a:rPr lang="it-IT" sz="1000" dirty="0" err="1" smtClean="0"/>
              <a:t>Eurostat</a:t>
            </a:r>
            <a:r>
              <a:rPr lang="it-IT" sz="1000" dirty="0"/>
              <a:t>. (2017). </a:t>
            </a:r>
            <a:r>
              <a:rPr lang="it-IT" sz="1000" i="1" dirty="0" err="1"/>
              <a:t>Unemployment</a:t>
            </a:r>
            <a:r>
              <a:rPr lang="it-IT" sz="1000" i="1" dirty="0"/>
              <a:t> </a:t>
            </a:r>
            <a:r>
              <a:rPr lang="it-IT" sz="1000" i="1" dirty="0" err="1"/>
              <a:t>statistics</a:t>
            </a:r>
            <a:r>
              <a:rPr lang="it-IT" sz="1000" dirty="0"/>
              <a:t>. Disponibile in: </a:t>
            </a:r>
            <a:r>
              <a:rPr lang="it-IT" sz="1000" u="sng" dirty="0">
                <a:hlinkClick r:id="rId2"/>
              </a:rPr>
              <a:t>https://goo.gl/a8HdLb</a:t>
            </a:r>
            <a:r>
              <a:rPr lang="it-IT" sz="1000" dirty="0"/>
              <a:t> [12 aprile 2017].</a:t>
            </a:r>
          </a:p>
          <a:p>
            <a:pPr algn="just"/>
            <a:r>
              <a:rPr lang="it-IT" sz="1000" dirty="0" err="1"/>
              <a:t>Federighi</a:t>
            </a:r>
            <a:r>
              <a:rPr lang="it-IT" sz="1000" dirty="0"/>
              <a:t>, P. (2011). La ricerca </a:t>
            </a:r>
            <a:r>
              <a:rPr lang="it-IT" sz="1000" i="1" dirty="0" err="1"/>
              <a:t>evidence</a:t>
            </a:r>
            <a:r>
              <a:rPr lang="it-IT" sz="1000" i="1" dirty="0"/>
              <a:t> </a:t>
            </a:r>
            <a:r>
              <a:rPr lang="it-IT" sz="1000" i="1" dirty="0" err="1"/>
              <a:t>based</a:t>
            </a:r>
            <a:r>
              <a:rPr lang="it-IT" sz="1000" i="1" dirty="0"/>
              <a:t> </a:t>
            </a:r>
            <a:r>
              <a:rPr lang="it-IT" sz="1000" dirty="0"/>
              <a:t>in educazione degli adulti. </a:t>
            </a:r>
            <a:r>
              <a:rPr lang="it-IT" sz="1000" i="1" dirty="0"/>
              <a:t>Pedagogia Oggi</a:t>
            </a:r>
            <a:r>
              <a:rPr lang="it-IT" sz="1000" dirty="0"/>
              <a:t>, 1-2, 112-120</a:t>
            </a:r>
            <a:r>
              <a:rPr lang="it-IT" sz="1000" dirty="0" smtClean="0"/>
              <a:t>.</a:t>
            </a:r>
            <a:endParaRPr lang="it-IT" sz="1000" dirty="0"/>
          </a:p>
          <a:p>
            <a:pPr algn="just"/>
            <a:r>
              <a:rPr lang="it-IT" sz="1000" dirty="0" err="1" smtClean="0"/>
              <a:t>Glaser</a:t>
            </a:r>
            <a:r>
              <a:rPr lang="it-IT" sz="1000" dirty="0"/>
              <a:t>, B.G., &amp; Strauss, A. (2006). </a:t>
            </a:r>
            <a:r>
              <a:rPr lang="it-IT" sz="1000" i="1" dirty="0"/>
              <a:t>The </a:t>
            </a:r>
            <a:r>
              <a:rPr lang="it-IT" sz="1000" i="1" dirty="0" err="1"/>
              <a:t>Discovery</a:t>
            </a:r>
            <a:r>
              <a:rPr lang="it-IT" sz="1000" i="1" dirty="0"/>
              <a:t> of </a:t>
            </a:r>
            <a:r>
              <a:rPr lang="it-IT" sz="1000" i="1" dirty="0" err="1"/>
              <a:t>Grounded</a:t>
            </a:r>
            <a:r>
              <a:rPr lang="it-IT" sz="1000" i="1" dirty="0"/>
              <a:t> </a:t>
            </a:r>
            <a:r>
              <a:rPr lang="it-IT" sz="1000" i="1" dirty="0" err="1"/>
              <a:t>Theory</a:t>
            </a:r>
            <a:r>
              <a:rPr lang="it-IT" sz="1000" i="1" dirty="0"/>
              <a:t>. </a:t>
            </a:r>
            <a:r>
              <a:rPr lang="it-IT" sz="1000" i="1" dirty="0" err="1"/>
              <a:t>Strategies</a:t>
            </a:r>
            <a:r>
              <a:rPr lang="it-IT" sz="1000" i="1" dirty="0"/>
              <a:t> for Qualitative </a:t>
            </a:r>
            <a:r>
              <a:rPr lang="it-IT" sz="1000" i="1" dirty="0" err="1"/>
              <a:t>Research</a:t>
            </a:r>
            <a:r>
              <a:rPr lang="it-IT" sz="1000" dirty="0"/>
              <a:t>. New Brunswick-</a:t>
            </a:r>
            <a:r>
              <a:rPr lang="it-IT" sz="1000" dirty="0" err="1"/>
              <a:t>London</a:t>
            </a:r>
            <a:r>
              <a:rPr lang="it-IT" sz="1000" dirty="0"/>
              <a:t>: Aldine </a:t>
            </a:r>
            <a:r>
              <a:rPr lang="it-IT" sz="1000" dirty="0" err="1"/>
              <a:t>Transaction</a:t>
            </a:r>
            <a:r>
              <a:rPr lang="it-IT" sz="1000" dirty="0"/>
              <a:t>. </a:t>
            </a:r>
          </a:p>
          <a:p>
            <a:pPr algn="just"/>
            <a:r>
              <a:rPr lang="it-IT" sz="1000" dirty="0"/>
              <a:t>Harvey, L. (1999). </a:t>
            </a:r>
            <a:r>
              <a:rPr lang="it-IT" sz="1000" i="1" dirty="0"/>
              <a:t>New </a:t>
            </a:r>
            <a:r>
              <a:rPr lang="it-IT" sz="1000" i="1" dirty="0" err="1"/>
              <a:t>realities</a:t>
            </a:r>
            <a:r>
              <a:rPr lang="it-IT" sz="1000" i="1" dirty="0"/>
              <a:t>: the </a:t>
            </a:r>
            <a:r>
              <a:rPr lang="it-IT" sz="1000" i="1" dirty="0" err="1"/>
              <a:t>relationship</a:t>
            </a:r>
            <a:r>
              <a:rPr lang="it-IT" sz="1000" i="1" dirty="0"/>
              <a:t> </a:t>
            </a:r>
            <a:r>
              <a:rPr lang="it-IT" sz="1000" i="1" dirty="0" err="1"/>
              <a:t>between</a:t>
            </a:r>
            <a:r>
              <a:rPr lang="it-IT" sz="1000" i="1" dirty="0"/>
              <a:t> </a:t>
            </a:r>
            <a:r>
              <a:rPr lang="it-IT" sz="1000" i="1" dirty="0" err="1"/>
              <a:t>higher</a:t>
            </a:r>
            <a:r>
              <a:rPr lang="it-IT" sz="1000" i="1" dirty="0"/>
              <a:t> </a:t>
            </a:r>
            <a:r>
              <a:rPr lang="it-IT" sz="1000" i="1" dirty="0" err="1"/>
              <a:t>education</a:t>
            </a:r>
            <a:r>
              <a:rPr lang="it-IT" sz="1000" i="1" dirty="0"/>
              <a:t> and </a:t>
            </a:r>
            <a:r>
              <a:rPr lang="it-IT" sz="1000" i="1" dirty="0" err="1"/>
              <a:t>employment</a:t>
            </a:r>
            <a:r>
              <a:rPr lang="it-IT" sz="1000" dirty="0"/>
              <a:t>, </a:t>
            </a:r>
            <a:r>
              <a:rPr lang="it-IT" sz="1000" dirty="0" err="1"/>
              <a:t>Keynote</a:t>
            </a:r>
            <a:r>
              <a:rPr lang="it-IT" sz="1000" dirty="0"/>
              <a:t> </a:t>
            </a:r>
            <a:r>
              <a:rPr lang="it-IT" sz="1000" dirty="0" err="1"/>
              <a:t>presentation</a:t>
            </a:r>
            <a:r>
              <a:rPr lang="it-IT" sz="1000" dirty="0"/>
              <a:t> alla </a:t>
            </a:r>
            <a:r>
              <a:rPr lang="it-IT" sz="1000" dirty="0" err="1"/>
              <a:t>European</a:t>
            </a:r>
            <a:r>
              <a:rPr lang="it-IT" sz="1000" dirty="0"/>
              <a:t> </a:t>
            </a:r>
            <a:r>
              <a:rPr lang="it-IT" sz="1000" dirty="0" err="1"/>
              <a:t>Association</a:t>
            </a:r>
            <a:r>
              <a:rPr lang="it-IT" sz="1000" dirty="0"/>
              <a:t> of </a:t>
            </a:r>
            <a:r>
              <a:rPr lang="it-IT" sz="1000" dirty="0" err="1"/>
              <a:t>Institutional</a:t>
            </a:r>
            <a:r>
              <a:rPr lang="it-IT" sz="1000" dirty="0"/>
              <a:t> </a:t>
            </a:r>
            <a:r>
              <a:rPr lang="it-IT" sz="1000" dirty="0" err="1"/>
              <a:t>Research</a:t>
            </a:r>
            <a:r>
              <a:rPr lang="it-IT" sz="1000" dirty="0"/>
              <a:t>, Lund, </a:t>
            </a:r>
            <a:r>
              <a:rPr lang="it-IT" sz="1000" dirty="0" err="1"/>
              <a:t>Sweden</a:t>
            </a:r>
            <a:r>
              <a:rPr lang="it-IT" sz="1000" dirty="0"/>
              <a:t>. Disponibile in:  </a:t>
            </a:r>
            <a:r>
              <a:rPr lang="it-IT" sz="1000" u="sng" dirty="0">
                <a:hlinkClick r:id="rId3"/>
              </a:rPr>
              <a:t>https://goo.gl/5JnchK</a:t>
            </a:r>
            <a:r>
              <a:rPr lang="it-IT" sz="1000" dirty="0"/>
              <a:t>  [23 marzo 2017].</a:t>
            </a:r>
          </a:p>
          <a:p>
            <a:pPr algn="just"/>
            <a:r>
              <a:rPr lang="it-IT" sz="1000" dirty="0" err="1" smtClean="0"/>
              <a:t>Hillage</a:t>
            </a:r>
            <a:r>
              <a:rPr lang="it-IT" sz="1000" dirty="0"/>
              <a:t>, </a:t>
            </a:r>
            <a:r>
              <a:rPr lang="it-IT" sz="1000" dirty="0" err="1"/>
              <a:t>J</a:t>
            </a:r>
            <a:r>
              <a:rPr lang="it-IT" sz="1000" dirty="0"/>
              <a:t>., &amp; </a:t>
            </a:r>
            <a:r>
              <a:rPr lang="it-IT" sz="1000" dirty="0" err="1"/>
              <a:t>Pollard</a:t>
            </a:r>
            <a:r>
              <a:rPr lang="it-IT" sz="1000" dirty="0"/>
              <a:t>, E. (1998). </a:t>
            </a:r>
            <a:r>
              <a:rPr lang="it-IT" sz="1000" i="1" dirty="0"/>
              <a:t>Employability: </a:t>
            </a:r>
            <a:r>
              <a:rPr lang="it-IT" sz="1000" i="1" dirty="0" err="1"/>
              <a:t>developing</a:t>
            </a:r>
            <a:r>
              <a:rPr lang="it-IT" sz="1000" i="1" dirty="0"/>
              <a:t> a </a:t>
            </a:r>
            <a:r>
              <a:rPr lang="it-IT" sz="1000" i="1" dirty="0" err="1"/>
              <a:t>framework</a:t>
            </a:r>
            <a:r>
              <a:rPr lang="it-IT" sz="1000" i="1" dirty="0"/>
              <a:t> for policy </a:t>
            </a:r>
            <a:r>
              <a:rPr lang="it-IT" sz="1000" i="1" dirty="0" err="1"/>
              <a:t>analysis</a:t>
            </a:r>
            <a:r>
              <a:rPr lang="it-IT" sz="1000" dirty="0"/>
              <a:t>. </a:t>
            </a:r>
            <a:r>
              <a:rPr lang="it-IT" sz="1000" dirty="0" err="1"/>
              <a:t>Research</a:t>
            </a:r>
            <a:r>
              <a:rPr lang="it-IT" sz="1000" dirty="0"/>
              <a:t> Brief 85, Londra: </a:t>
            </a:r>
            <a:r>
              <a:rPr lang="it-IT" sz="1000" dirty="0" err="1"/>
              <a:t>Institute</a:t>
            </a:r>
            <a:r>
              <a:rPr lang="it-IT" sz="1000" dirty="0"/>
              <a:t> for </a:t>
            </a:r>
            <a:r>
              <a:rPr lang="it-IT" sz="1000" dirty="0" err="1"/>
              <a:t>Employment</a:t>
            </a:r>
            <a:r>
              <a:rPr lang="it-IT" sz="1000" dirty="0"/>
              <a:t> </a:t>
            </a:r>
            <a:r>
              <a:rPr lang="it-IT" sz="1000" dirty="0" err="1"/>
              <a:t>Studies</a:t>
            </a:r>
            <a:r>
              <a:rPr lang="it-IT" sz="1000" dirty="0"/>
              <a:t>, </a:t>
            </a:r>
            <a:r>
              <a:rPr lang="it-IT" sz="1000" dirty="0" err="1"/>
              <a:t>Department</a:t>
            </a:r>
            <a:r>
              <a:rPr lang="it-IT" sz="1000" dirty="0"/>
              <a:t> for </a:t>
            </a:r>
            <a:r>
              <a:rPr lang="it-IT" sz="1000" dirty="0" err="1"/>
              <a:t>Education</a:t>
            </a:r>
            <a:r>
              <a:rPr lang="it-IT" sz="1000" dirty="0"/>
              <a:t> and </a:t>
            </a:r>
            <a:r>
              <a:rPr lang="it-IT" sz="1000" dirty="0" err="1"/>
              <a:t>Employment</a:t>
            </a:r>
            <a:r>
              <a:rPr lang="it-IT" sz="1000" dirty="0"/>
              <a:t>.</a:t>
            </a:r>
          </a:p>
          <a:p>
            <a:pPr algn="just"/>
            <a:r>
              <a:rPr lang="it-IT" sz="1000" dirty="0" err="1" smtClean="0"/>
              <a:t>Kolb</a:t>
            </a:r>
            <a:r>
              <a:rPr lang="it-IT" sz="1000" dirty="0"/>
              <a:t>, D.A. (1984). </a:t>
            </a:r>
            <a:r>
              <a:rPr lang="it-IT" sz="1000" i="1" dirty="0" err="1"/>
              <a:t>Experiential</a:t>
            </a:r>
            <a:r>
              <a:rPr lang="it-IT" sz="1000" i="1" dirty="0"/>
              <a:t> Learning. Experience </a:t>
            </a:r>
            <a:r>
              <a:rPr lang="it-IT" sz="1000" i="1" dirty="0" err="1"/>
              <a:t>as</a:t>
            </a:r>
            <a:r>
              <a:rPr lang="it-IT" sz="1000" i="1" dirty="0"/>
              <a:t> The Source of Learning and Development</a:t>
            </a:r>
            <a:r>
              <a:rPr lang="it-IT" sz="1000" dirty="0"/>
              <a:t>.</a:t>
            </a:r>
            <a:r>
              <a:rPr lang="it-IT" sz="1000" i="1" dirty="0"/>
              <a:t> </a:t>
            </a:r>
            <a:r>
              <a:rPr lang="it-IT" sz="1000" dirty="0" err="1"/>
              <a:t>Englewood</a:t>
            </a:r>
            <a:r>
              <a:rPr lang="it-IT" sz="1000" dirty="0"/>
              <a:t> </a:t>
            </a:r>
            <a:r>
              <a:rPr lang="it-IT" sz="1000" dirty="0" err="1"/>
              <a:t>Cliffs</a:t>
            </a:r>
            <a:r>
              <a:rPr lang="it-IT" sz="1000" dirty="0"/>
              <a:t>: </a:t>
            </a:r>
            <a:r>
              <a:rPr lang="it-IT" sz="1000" dirty="0" err="1"/>
              <a:t>Prentice</a:t>
            </a:r>
            <a:r>
              <a:rPr lang="it-IT" sz="1000" dirty="0"/>
              <a:t>-Hall. </a:t>
            </a:r>
          </a:p>
          <a:p>
            <a:pPr algn="just"/>
            <a:r>
              <a:rPr lang="it-IT" sz="1000" dirty="0" err="1"/>
              <a:t>Merriam</a:t>
            </a:r>
            <a:r>
              <a:rPr lang="it-IT" sz="1000" dirty="0"/>
              <a:t>, S.B. (2002). </a:t>
            </a:r>
            <a:r>
              <a:rPr lang="it-IT" sz="1000" i="1" dirty="0"/>
              <a:t>Qualitative </a:t>
            </a:r>
            <a:r>
              <a:rPr lang="it-IT" sz="1000" i="1" dirty="0" err="1"/>
              <a:t>research</a:t>
            </a:r>
            <a:r>
              <a:rPr lang="it-IT" sz="1000" i="1" dirty="0"/>
              <a:t> in </a:t>
            </a:r>
            <a:r>
              <a:rPr lang="it-IT" sz="1000" i="1" dirty="0" err="1"/>
              <a:t>practice</a:t>
            </a:r>
            <a:r>
              <a:rPr lang="it-IT" sz="1000" i="1" dirty="0"/>
              <a:t>: </a:t>
            </a:r>
            <a:r>
              <a:rPr lang="it-IT" sz="1000" i="1" dirty="0" err="1"/>
              <a:t>examples</a:t>
            </a:r>
            <a:r>
              <a:rPr lang="it-IT" sz="1000" i="1" dirty="0"/>
              <a:t> for </a:t>
            </a:r>
            <a:r>
              <a:rPr lang="it-IT" sz="1000" i="1" dirty="0" err="1"/>
              <a:t>discussion</a:t>
            </a:r>
            <a:r>
              <a:rPr lang="it-IT" sz="1000" i="1" dirty="0"/>
              <a:t> and </a:t>
            </a:r>
            <a:r>
              <a:rPr lang="it-IT" sz="1000" i="1" dirty="0" err="1"/>
              <a:t>analysis</a:t>
            </a:r>
            <a:r>
              <a:rPr lang="it-IT" sz="1000" dirty="0"/>
              <a:t>. San Francisco: </a:t>
            </a:r>
            <a:r>
              <a:rPr lang="it-IT" sz="1000" dirty="0" err="1"/>
              <a:t>Jossey-Bass</a:t>
            </a:r>
            <a:r>
              <a:rPr lang="it-IT" sz="1000" dirty="0"/>
              <a:t>.</a:t>
            </a:r>
          </a:p>
          <a:p>
            <a:pPr algn="just"/>
            <a:r>
              <a:rPr lang="it-IT" sz="1000" dirty="0" err="1" smtClean="0"/>
              <a:t>Mortari</a:t>
            </a:r>
            <a:r>
              <a:rPr lang="it-IT" sz="1000" dirty="0"/>
              <a:t>, L. (2012). </a:t>
            </a:r>
            <a:r>
              <a:rPr lang="it-IT" sz="1000" i="1" dirty="0"/>
              <a:t>Cultura della ricerca e pedagogia. Prospettive epistemologiche</a:t>
            </a:r>
            <a:r>
              <a:rPr lang="it-IT" sz="1000" dirty="0"/>
              <a:t>. Roma: Carocci. </a:t>
            </a:r>
          </a:p>
          <a:p>
            <a:pPr algn="just"/>
            <a:r>
              <a:rPr lang="it-IT" sz="1000" dirty="0"/>
              <a:t>Nussbaum, M.C. (2011). </a:t>
            </a:r>
            <a:r>
              <a:rPr lang="it-IT" sz="1000" i="1" dirty="0"/>
              <a:t>Non per profitto. Perché le democrazie hanno bisogno della cultura umanistica</a:t>
            </a:r>
            <a:r>
              <a:rPr lang="it-IT" sz="1000" dirty="0"/>
              <a:t>. Bologna: Il Mulino. </a:t>
            </a:r>
          </a:p>
          <a:p>
            <a:pPr algn="just"/>
            <a:r>
              <a:rPr lang="it-IT" sz="1000" dirty="0"/>
              <a:t>Nussbaum, M.C. (2012). </a:t>
            </a:r>
            <a:r>
              <a:rPr lang="it-IT" sz="1000" i="1" dirty="0"/>
              <a:t>Creare capacità. Liberarsi dalla dittatura del PIL</a:t>
            </a:r>
            <a:r>
              <a:rPr lang="it-IT" sz="1000" dirty="0"/>
              <a:t>. Bologna: Il Mulino. </a:t>
            </a:r>
          </a:p>
          <a:p>
            <a:pPr algn="just"/>
            <a:r>
              <a:rPr lang="it-IT" sz="1000" dirty="0" err="1" smtClean="0"/>
              <a:t>Pegg</a:t>
            </a:r>
            <a:r>
              <a:rPr lang="it-IT" sz="1000" dirty="0"/>
              <a:t>, A., </a:t>
            </a:r>
            <a:r>
              <a:rPr lang="it-IT" sz="1000" dirty="0" err="1"/>
              <a:t>Waldock</a:t>
            </a:r>
            <a:r>
              <a:rPr lang="it-IT" sz="1000" dirty="0"/>
              <a:t>, </a:t>
            </a:r>
            <a:r>
              <a:rPr lang="it-IT" sz="1000" dirty="0" err="1"/>
              <a:t>J</a:t>
            </a:r>
            <a:r>
              <a:rPr lang="it-IT" sz="1000" dirty="0"/>
              <a:t>. </a:t>
            </a:r>
            <a:r>
              <a:rPr lang="it-IT" sz="1000" dirty="0" err="1"/>
              <a:t>Hendy</a:t>
            </a:r>
            <a:r>
              <a:rPr lang="it-IT" sz="1000" dirty="0"/>
              <a:t>-Isaac, S., &amp; Lawton, </a:t>
            </a:r>
            <a:r>
              <a:rPr lang="it-IT" sz="1000" dirty="0" err="1"/>
              <a:t>R</a:t>
            </a:r>
            <a:r>
              <a:rPr lang="it-IT" sz="1000" dirty="0"/>
              <a:t>. (2012). </a:t>
            </a:r>
            <a:r>
              <a:rPr lang="it-IT" sz="1000" i="1" dirty="0" err="1"/>
              <a:t>Pedagogy</a:t>
            </a:r>
            <a:r>
              <a:rPr lang="it-IT" sz="1000" i="1" dirty="0"/>
              <a:t> for employability</a:t>
            </a:r>
            <a:r>
              <a:rPr lang="it-IT" sz="1000" dirty="0"/>
              <a:t>. York: The </a:t>
            </a:r>
            <a:r>
              <a:rPr lang="it-IT" sz="1000" dirty="0" err="1"/>
              <a:t>Higher</a:t>
            </a:r>
            <a:r>
              <a:rPr lang="it-IT" sz="1000" dirty="0"/>
              <a:t> </a:t>
            </a:r>
            <a:r>
              <a:rPr lang="it-IT" sz="1000" dirty="0" err="1"/>
              <a:t>Education</a:t>
            </a:r>
            <a:r>
              <a:rPr lang="it-IT" sz="1000" dirty="0"/>
              <a:t> Academy.</a:t>
            </a:r>
          </a:p>
          <a:p>
            <a:pPr algn="just"/>
            <a:r>
              <a:rPr lang="it-IT" sz="1000" dirty="0"/>
              <a:t>Phillips, D., &amp; </a:t>
            </a:r>
            <a:r>
              <a:rPr lang="it-IT" sz="1000" dirty="0" err="1"/>
              <a:t>Schweisfurth</a:t>
            </a:r>
            <a:r>
              <a:rPr lang="it-IT" sz="1000" dirty="0"/>
              <a:t>, M. (2014). </a:t>
            </a:r>
            <a:r>
              <a:rPr lang="it-IT" sz="1000" i="1" dirty="0"/>
              <a:t>Comparative and International </a:t>
            </a:r>
            <a:r>
              <a:rPr lang="it-IT" sz="1000" i="1" dirty="0" err="1"/>
              <a:t>Education</a:t>
            </a:r>
            <a:r>
              <a:rPr lang="it-IT" sz="1000" i="1" dirty="0"/>
              <a:t>: An </a:t>
            </a:r>
            <a:r>
              <a:rPr lang="it-IT" sz="1000" i="1" dirty="0" err="1"/>
              <a:t>Introduction</a:t>
            </a:r>
            <a:r>
              <a:rPr lang="it-IT" sz="1000" i="1" dirty="0"/>
              <a:t> to </a:t>
            </a:r>
            <a:r>
              <a:rPr lang="it-IT" sz="1000" i="1" dirty="0" err="1"/>
              <a:t>Theory</a:t>
            </a:r>
            <a:r>
              <a:rPr lang="it-IT" sz="1000" i="1" dirty="0"/>
              <a:t>, Method and </a:t>
            </a:r>
            <a:r>
              <a:rPr lang="it-IT" sz="1000" i="1" dirty="0" err="1"/>
              <a:t>Practice</a:t>
            </a:r>
            <a:r>
              <a:rPr lang="it-IT" sz="1000" dirty="0"/>
              <a:t>. New York: </a:t>
            </a:r>
            <a:r>
              <a:rPr lang="it-IT" sz="1000" dirty="0" err="1"/>
              <a:t>Bloomsbury</a:t>
            </a:r>
            <a:r>
              <a:rPr lang="it-IT" sz="1000" dirty="0"/>
              <a:t> </a:t>
            </a:r>
            <a:r>
              <a:rPr lang="it-IT" sz="1000" dirty="0" err="1"/>
              <a:t>Academic</a:t>
            </a:r>
            <a:r>
              <a:rPr lang="it-IT" sz="1000" dirty="0"/>
              <a:t>. </a:t>
            </a:r>
          </a:p>
          <a:p>
            <a:pPr algn="just"/>
            <a:r>
              <a:rPr lang="it-IT" sz="1000" dirty="0" smtClean="0"/>
              <a:t>Strauss</a:t>
            </a:r>
            <a:r>
              <a:rPr lang="it-IT" sz="1000" dirty="0"/>
              <a:t>, A., </a:t>
            </a:r>
            <a:r>
              <a:rPr lang="it-IT" sz="1000" dirty="0" err="1"/>
              <a:t>Corbin</a:t>
            </a:r>
            <a:r>
              <a:rPr lang="it-IT" sz="1000" dirty="0"/>
              <a:t>, </a:t>
            </a:r>
            <a:r>
              <a:rPr lang="it-IT" sz="1000" dirty="0" err="1"/>
              <a:t>J</a:t>
            </a:r>
            <a:r>
              <a:rPr lang="it-IT" sz="1000" dirty="0"/>
              <a:t>.. (1990). </a:t>
            </a:r>
            <a:r>
              <a:rPr lang="it-IT" sz="1000" dirty="0" err="1"/>
              <a:t>Grounded</a:t>
            </a:r>
            <a:r>
              <a:rPr lang="it-IT" sz="1000" dirty="0"/>
              <a:t> </a:t>
            </a:r>
            <a:r>
              <a:rPr lang="it-IT" sz="1000" dirty="0" err="1"/>
              <a:t>Theory</a:t>
            </a:r>
            <a:r>
              <a:rPr lang="it-IT" sz="1000" dirty="0"/>
              <a:t> </a:t>
            </a:r>
            <a:r>
              <a:rPr lang="it-IT" sz="1000" dirty="0" err="1"/>
              <a:t>Research</a:t>
            </a:r>
            <a:r>
              <a:rPr lang="it-IT" sz="1000" dirty="0"/>
              <a:t>: </a:t>
            </a:r>
            <a:r>
              <a:rPr lang="it-IT" sz="1000" dirty="0" err="1"/>
              <a:t>Procedures</a:t>
            </a:r>
            <a:r>
              <a:rPr lang="it-IT" sz="1000" dirty="0"/>
              <a:t>, </a:t>
            </a:r>
            <a:r>
              <a:rPr lang="it-IT" sz="1000" dirty="0" err="1"/>
              <a:t>Canons</a:t>
            </a:r>
            <a:r>
              <a:rPr lang="it-IT" sz="1000" dirty="0"/>
              <a:t> and </a:t>
            </a:r>
            <a:r>
              <a:rPr lang="it-IT" sz="1000" dirty="0" err="1"/>
              <a:t>Evaluative</a:t>
            </a:r>
            <a:r>
              <a:rPr lang="it-IT" sz="1000" dirty="0"/>
              <a:t> </a:t>
            </a:r>
            <a:r>
              <a:rPr lang="it-IT" sz="1000" dirty="0" err="1"/>
              <a:t>Criteria</a:t>
            </a:r>
            <a:r>
              <a:rPr lang="it-IT" sz="1000" dirty="0"/>
              <a:t>. </a:t>
            </a:r>
            <a:r>
              <a:rPr lang="it-IT" sz="1000" i="1" dirty="0"/>
              <a:t>Qualitative </a:t>
            </a:r>
            <a:r>
              <a:rPr lang="it-IT" sz="1000" i="1" dirty="0" err="1"/>
              <a:t>Sociology</a:t>
            </a:r>
            <a:r>
              <a:rPr lang="it-IT" sz="1000" i="1" dirty="0"/>
              <a:t>, </a:t>
            </a:r>
            <a:r>
              <a:rPr lang="it-IT" sz="1000" dirty="0"/>
              <a:t>13/1, 3-21. </a:t>
            </a:r>
          </a:p>
          <a:p>
            <a:pPr algn="just"/>
            <a:r>
              <a:rPr lang="it-IT" sz="1000" dirty="0" err="1"/>
              <a:t>Sumanasiri</a:t>
            </a:r>
            <a:r>
              <a:rPr lang="it-IT" sz="1000" dirty="0"/>
              <a:t>, E.G.T., </a:t>
            </a:r>
            <a:r>
              <a:rPr lang="it-IT" sz="1000" dirty="0" err="1"/>
              <a:t>Yajid</a:t>
            </a:r>
            <a:r>
              <a:rPr lang="it-IT" sz="1000" dirty="0"/>
              <a:t>, M.S.A., &amp; </a:t>
            </a:r>
            <a:r>
              <a:rPr lang="it-IT" sz="1000" dirty="0" err="1"/>
              <a:t>Khatibi</a:t>
            </a:r>
            <a:r>
              <a:rPr lang="it-IT" sz="1000" dirty="0"/>
              <a:t>, A. (2015). </a:t>
            </a:r>
            <a:r>
              <a:rPr lang="it-IT" sz="1000" dirty="0" err="1"/>
              <a:t>Review</a:t>
            </a:r>
            <a:r>
              <a:rPr lang="it-IT" sz="1000" dirty="0"/>
              <a:t> of </a:t>
            </a:r>
            <a:r>
              <a:rPr lang="it-IT" sz="1000" dirty="0" err="1"/>
              <a:t>Literature</a:t>
            </a:r>
            <a:r>
              <a:rPr lang="it-IT" sz="1000" dirty="0"/>
              <a:t> on Graduate Employability. </a:t>
            </a:r>
            <a:r>
              <a:rPr lang="it-IT" sz="1000" i="1" dirty="0"/>
              <a:t>Journal of </a:t>
            </a:r>
            <a:r>
              <a:rPr lang="it-IT" sz="1000" i="1" dirty="0" err="1"/>
              <a:t>Studies</a:t>
            </a:r>
            <a:r>
              <a:rPr lang="it-IT" sz="1000" i="1" dirty="0"/>
              <a:t> in </a:t>
            </a:r>
            <a:r>
              <a:rPr lang="it-IT" sz="1000" i="1" dirty="0" err="1"/>
              <a:t>Education</a:t>
            </a:r>
            <a:r>
              <a:rPr lang="it-IT" sz="1000" dirty="0"/>
              <a:t>, 5/3, 75-88.</a:t>
            </a:r>
          </a:p>
          <a:p>
            <a:pPr algn="just"/>
            <a:r>
              <a:rPr lang="it-IT" sz="1000" dirty="0" smtClean="0"/>
              <a:t>Yorke</a:t>
            </a:r>
            <a:r>
              <a:rPr lang="it-IT" sz="1000" dirty="0"/>
              <a:t>, M. (2006). </a:t>
            </a:r>
            <a:r>
              <a:rPr lang="it-IT" sz="1000" i="1" dirty="0"/>
              <a:t>Employability in </a:t>
            </a:r>
            <a:r>
              <a:rPr lang="it-IT" sz="1000" i="1" dirty="0" err="1"/>
              <a:t>higher</a:t>
            </a:r>
            <a:r>
              <a:rPr lang="it-IT" sz="1000" i="1" dirty="0"/>
              <a:t> </a:t>
            </a:r>
            <a:r>
              <a:rPr lang="it-IT" sz="1000" i="1" dirty="0" err="1"/>
              <a:t>education</a:t>
            </a:r>
            <a:r>
              <a:rPr lang="it-IT" sz="1000" i="1" dirty="0"/>
              <a:t>: </a:t>
            </a:r>
            <a:r>
              <a:rPr lang="it-IT" sz="1000" i="1" dirty="0" err="1"/>
              <a:t>what</a:t>
            </a:r>
            <a:r>
              <a:rPr lang="it-IT" sz="1000" i="1" dirty="0"/>
              <a:t> </a:t>
            </a:r>
            <a:r>
              <a:rPr lang="it-IT" sz="1000" i="1" dirty="0" err="1"/>
              <a:t>it</a:t>
            </a:r>
            <a:r>
              <a:rPr lang="it-IT" sz="1000" i="1" dirty="0"/>
              <a:t> </a:t>
            </a:r>
            <a:r>
              <a:rPr lang="it-IT" sz="1000" i="1" dirty="0" err="1"/>
              <a:t>is</a:t>
            </a:r>
            <a:r>
              <a:rPr lang="it-IT" sz="1000" i="1" dirty="0"/>
              <a:t> - </a:t>
            </a:r>
            <a:r>
              <a:rPr lang="it-IT" sz="1000" i="1" dirty="0" err="1"/>
              <a:t>what</a:t>
            </a:r>
            <a:r>
              <a:rPr lang="it-IT" sz="1000" i="1" dirty="0"/>
              <a:t> </a:t>
            </a:r>
            <a:r>
              <a:rPr lang="it-IT" sz="1000" i="1" dirty="0" err="1"/>
              <a:t>it</a:t>
            </a:r>
            <a:r>
              <a:rPr lang="it-IT" sz="1000" i="1" dirty="0"/>
              <a:t> </a:t>
            </a:r>
            <a:r>
              <a:rPr lang="it-IT" sz="1000" i="1" dirty="0" err="1"/>
              <a:t>is</a:t>
            </a:r>
            <a:r>
              <a:rPr lang="it-IT" sz="1000" i="1" dirty="0"/>
              <a:t> </a:t>
            </a:r>
            <a:r>
              <a:rPr lang="it-IT" sz="1000" i="1" dirty="0" err="1"/>
              <a:t>not</a:t>
            </a:r>
            <a:r>
              <a:rPr lang="it-IT" sz="1000" dirty="0"/>
              <a:t>. York: The </a:t>
            </a:r>
            <a:r>
              <a:rPr lang="it-IT" sz="1000" dirty="0" err="1"/>
              <a:t>Higher</a:t>
            </a:r>
            <a:r>
              <a:rPr lang="it-IT" sz="1000" dirty="0"/>
              <a:t> </a:t>
            </a:r>
            <a:r>
              <a:rPr lang="it-IT" sz="1000" dirty="0" err="1"/>
              <a:t>Education</a:t>
            </a:r>
            <a:r>
              <a:rPr lang="it-IT" sz="1000" dirty="0"/>
              <a:t> Academy. </a:t>
            </a:r>
          </a:p>
          <a:p>
            <a:pPr algn="just"/>
            <a:r>
              <a:rPr lang="it-IT" sz="1000" dirty="0"/>
              <a:t>Yorke, M., &amp; Knight, P.T. (2006). </a:t>
            </a:r>
            <a:r>
              <a:rPr lang="it-IT" sz="1000" i="1" dirty="0" err="1"/>
              <a:t>Embedding</a:t>
            </a:r>
            <a:r>
              <a:rPr lang="it-IT" sz="1000" i="1" dirty="0"/>
              <a:t> employability </a:t>
            </a:r>
            <a:r>
              <a:rPr lang="it-IT" sz="1000" i="1" dirty="0" err="1"/>
              <a:t>into</a:t>
            </a:r>
            <a:r>
              <a:rPr lang="it-IT" sz="1000" i="1" dirty="0"/>
              <a:t> the curriculum</a:t>
            </a:r>
            <a:r>
              <a:rPr lang="it-IT" sz="1000" dirty="0"/>
              <a:t>. York: The </a:t>
            </a:r>
            <a:r>
              <a:rPr lang="it-IT" sz="1000" dirty="0" err="1"/>
              <a:t>Higher</a:t>
            </a:r>
            <a:r>
              <a:rPr lang="it-IT" sz="1000" dirty="0"/>
              <a:t> </a:t>
            </a:r>
            <a:r>
              <a:rPr lang="it-IT" sz="1000" dirty="0" err="1"/>
              <a:t>Education</a:t>
            </a:r>
            <a:r>
              <a:rPr lang="it-IT" sz="1000" dirty="0"/>
              <a:t> Academy.</a:t>
            </a:r>
          </a:p>
          <a:p>
            <a:pPr algn="just"/>
            <a:endParaRPr lang="it-IT" sz="10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657684" y="30747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8029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600450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Grazie per l’attenzione</a:t>
            </a:r>
            <a:b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200" b="1" dirty="0" smtClean="0">
                <a:solidFill>
                  <a:srgbClr val="17375E"/>
                </a:solidFill>
              </a:rPr>
              <a:t>Candidato </a:t>
            </a:r>
            <a:r>
              <a:rPr lang="it-IT" sz="2200" dirty="0">
                <a:solidFill>
                  <a:srgbClr val="17375E"/>
                </a:solidFill>
              </a:rPr>
              <a:t/>
            </a:r>
            <a:br>
              <a:rPr lang="it-IT" sz="2200" dirty="0">
                <a:solidFill>
                  <a:srgbClr val="17375E"/>
                </a:solidFill>
              </a:rPr>
            </a:br>
            <a:r>
              <a:rPr lang="it-IT" sz="2200" dirty="0">
                <a:solidFill>
                  <a:srgbClr val="17375E"/>
                </a:solidFill>
              </a:rPr>
              <a:t>Dott. Carlo </a:t>
            </a:r>
            <a:r>
              <a:rPr lang="it-IT" sz="2200" dirty="0" smtClean="0">
                <a:solidFill>
                  <a:srgbClr val="17375E"/>
                </a:solidFill>
              </a:rPr>
              <a:t>Terzaroli</a:t>
            </a:r>
            <a:br>
              <a:rPr lang="it-IT" sz="2200" dirty="0" smtClean="0">
                <a:solidFill>
                  <a:srgbClr val="17375E"/>
                </a:solidFill>
              </a:rPr>
            </a:br>
            <a:r>
              <a:rPr lang="it-IT" sz="2200" b="1" dirty="0">
                <a:solidFill>
                  <a:srgbClr val="17375E"/>
                </a:solidFill>
              </a:rPr>
              <a:t>Tutor Supervisore </a:t>
            </a:r>
            <a:r>
              <a:rPr lang="it-IT" sz="2200" dirty="0">
                <a:solidFill>
                  <a:srgbClr val="17375E"/>
                </a:solidFill>
              </a:rPr>
              <a:t/>
            </a:r>
            <a:br>
              <a:rPr lang="it-IT" sz="2200" dirty="0">
                <a:solidFill>
                  <a:srgbClr val="17375E"/>
                </a:solidFill>
              </a:rPr>
            </a:br>
            <a:r>
              <a:rPr lang="it-IT" sz="2200" dirty="0">
                <a:solidFill>
                  <a:srgbClr val="17375E"/>
                </a:solidFill>
              </a:rPr>
              <a:t>Prof.ssa Vanna </a:t>
            </a:r>
            <a:r>
              <a:rPr lang="it-IT" sz="2200" dirty="0" err="1">
                <a:solidFill>
                  <a:srgbClr val="17375E"/>
                </a:solidFill>
              </a:rPr>
              <a:t>Boffo</a:t>
            </a:r>
            <a:r>
              <a:rPr lang="it-IT" sz="2200" dirty="0">
                <a:solidFill>
                  <a:srgbClr val="17375E"/>
                </a:solidFill>
              </a:rPr>
              <a:t> </a:t>
            </a:r>
            <a:r>
              <a:rPr lang="it-IT" sz="2800" dirty="0">
                <a:solidFill>
                  <a:srgbClr val="17375E"/>
                </a:solidFill>
              </a:rPr>
              <a:t/>
            </a:r>
            <a:br>
              <a:rPr lang="it-IT" sz="2800" dirty="0">
                <a:solidFill>
                  <a:srgbClr val="17375E"/>
                </a:solidFill>
              </a:rPr>
            </a:br>
            <a:r>
              <a:rPr lang="it-IT" sz="2800" dirty="0" smtClean="0">
                <a:solidFill>
                  <a:srgbClr val="17375E"/>
                </a:solidFill>
              </a:rPr>
              <a:t> </a:t>
            </a:r>
            <a:r>
              <a:rPr lang="it-IT" sz="2800" dirty="0">
                <a:solidFill>
                  <a:srgbClr val="17375E"/>
                </a:solidFill>
              </a:rPr>
              <a:t/>
            </a:r>
            <a:br>
              <a:rPr lang="it-IT" sz="2800" dirty="0">
                <a:solidFill>
                  <a:srgbClr val="17375E"/>
                </a:solidFill>
              </a:rPr>
            </a:b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Firenze, 26 Settembre 2017</a:t>
            </a:r>
            <a:endParaRPr lang="it-IT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1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27584" y="908720"/>
            <a:ext cx="7560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Origini e contesto</a:t>
            </a:r>
          </a:p>
          <a:p>
            <a:endParaRPr lang="it-IT" sz="2400" b="1" dirty="0" smtClean="0"/>
          </a:p>
          <a:p>
            <a:pPr algn="just"/>
            <a:r>
              <a:rPr lang="it-IT" sz="2400" dirty="0" smtClean="0"/>
              <a:t>Le trasformazioni del mercato del lavoro a livello europeo restituiscono un quadro preoccupante delle dinamiche che riguardano i giovani adulti (</a:t>
            </a:r>
            <a:r>
              <a:rPr lang="it-IT" sz="2400" dirty="0" err="1" smtClean="0"/>
              <a:t>Eurostat</a:t>
            </a:r>
            <a:r>
              <a:rPr lang="it-IT" sz="2400" dirty="0" smtClean="0"/>
              <a:t>, 2017):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200" dirty="0" smtClean="0"/>
              <a:t>Elevati livelli di disoccupazione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200" dirty="0" smtClean="0"/>
              <a:t>Criticità nella costruzione del progetto di vita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200" dirty="0" smtClean="0"/>
              <a:t>Rischio di corrosione del tessuto sociale e di esclusione dalla partecipazione democratica</a:t>
            </a:r>
          </a:p>
          <a:p>
            <a:pPr algn="just"/>
            <a:endParaRPr lang="it-IT" sz="24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462950"/>
            <a:ext cx="4320480" cy="23950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689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3568" y="1059116"/>
            <a:ext cx="77048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/>
              <a:t>Origini e contesto</a:t>
            </a:r>
          </a:p>
          <a:p>
            <a:pPr algn="just"/>
            <a:endParaRPr lang="it-IT" sz="2400" b="1" dirty="0"/>
          </a:p>
          <a:p>
            <a:pPr algn="just"/>
            <a:r>
              <a:rPr lang="it-IT" sz="2400" dirty="0" smtClean="0"/>
              <a:t>Prendersi cura del Lavoro, e di formazione al lavoro in alta formazione, significa </a:t>
            </a:r>
            <a:r>
              <a:rPr lang="it-IT" sz="2400" b="1" dirty="0" smtClean="0"/>
              <a:t>comprendere il valore della dimensione professionale nel processo formativo del soggetto</a:t>
            </a:r>
            <a:r>
              <a:rPr lang="it-IT" sz="2400" dirty="0" smtClean="0"/>
              <a:t>.</a:t>
            </a:r>
          </a:p>
          <a:p>
            <a:pPr algn="just"/>
            <a:endParaRPr lang="it-IT" sz="2400" dirty="0"/>
          </a:p>
          <a:p>
            <a:pPr marL="342900" indent="-342900" algn="just">
              <a:buFont typeface="Arial"/>
              <a:buChar char="•"/>
            </a:pPr>
            <a:r>
              <a:rPr lang="it-IT" sz="2200" dirty="0" smtClean="0"/>
              <a:t>L’attività lavorativa permea la vita quotidiana, ne qualifica il tempo e ne direziona il senso (</a:t>
            </a:r>
            <a:r>
              <a:rPr lang="it-IT" sz="2200" dirty="0" err="1" smtClean="0"/>
              <a:t>Arendt</a:t>
            </a:r>
            <a:r>
              <a:rPr lang="it-IT" sz="2200" dirty="0" smtClean="0"/>
              <a:t>, 1958);</a:t>
            </a:r>
          </a:p>
          <a:p>
            <a:pPr marL="342900" indent="-342900" algn="just">
              <a:buFont typeface="Arial"/>
              <a:buChar char="•"/>
            </a:pPr>
            <a:endParaRPr lang="it-IT" sz="2200" dirty="0" smtClean="0"/>
          </a:p>
          <a:p>
            <a:pPr marL="342900" indent="-342900" algn="just">
              <a:buFont typeface="Arial"/>
              <a:buChar char="•"/>
            </a:pPr>
            <a:r>
              <a:rPr lang="it-IT" sz="2200" dirty="0"/>
              <a:t>E’ il mezzo per la realizzazione di aspettative e desideri, oltre che </a:t>
            </a:r>
            <a:r>
              <a:rPr lang="it-IT" sz="2200" dirty="0" smtClean="0"/>
              <a:t>per </a:t>
            </a:r>
            <a:r>
              <a:rPr lang="it-IT" sz="2200" dirty="0"/>
              <a:t>il raggiungimento della felicità (</a:t>
            </a:r>
            <a:r>
              <a:rPr lang="it-IT" sz="2200" dirty="0" err="1"/>
              <a:t>Boffo</a:t>
            </a:r>
            <a:r>
              <a:rPr lang="it-IT" sz="2200" dirty="0"/>
              <a:t>, </a:t>
            </a:r>
            <a:r>
              <a:rPr lang="it-IT" sz="2200" dirty="0" smtClean="0"/>
              <a:t>2012);</a:t>
            </a:r>
          </a:p>
          <a:p>
            <a:pPr marL="342900" indent="-342900" algn="just">
              <a:buFont typeface="Arial"/>
              <a:buChar char="•"/>
            </a:pPr>
            <a:endParaRPr lang="it-IT" sz="2200" dirty="0"/>
          </a:p>
          <a:p>
            <a:pPr marL="342900" indent="-342900" algn="just">
              <a:buFont typeface="Arial"/>
              <a:buChar char="•"/>
            </a:pPr>
            <a:r>
              <a:rPr lang="it-IT" sz="2200" dirty="0" smtClean="0"/>
              <a:t>E’ il veicolo per la formazione umana e per la costruzione di cittadinanza.</a:t>
            </a:r>
          </a:p>
        </p:txBody>
      </p:sp>
    </p:spTree>
    <p:extLst>
      <p:ext uri="{BB962C8B-B14F-4D97-AF65-F5344CB8AC3E}">
        <p14:creationId xmlns:p14="http://schemas.microsoft.com/office/powerpoint/2010/main" val="309496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3568" y="980728"/>
            <a:ext cx="7992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/>
              <a:t>Origini e contesto</a:t>
            </a:r>
          </a:p>
          <a:p>
            <a:pPr algn="just"/>
            <a:endParaRPr lang="it-IT" sz="2400" b="1" dirty="0"/>
          </a:p>
          <a:p>
            <a:pPr algn="just"/>
            <a:r>
              <a:rPr lang="it-IT" sz="2400" dirty="0" smtClean="0"/>
              <a:t>Questa riflessione coinvolge direttamente l’</a:t>
            </a:r>
            <a:r>
              <a:rPr lang="it-IT" sz="2400" b="1" dirty="0" smtClean="0"/>
              <a:t>Università </a:t>
            </a:r>
            <a:r>
              <a:rPr lang="it-IT" sz="2400" dirty="0" smtClean="0"/>
              <a:t>come istituzione deputata alla formazione dei soggetti oltre che alla costruzione di rapporti proficui tra ricerca e sviluppo sociale.</a:t>
            </a:r>
          </a:p>
          <a:p>
            <a:pPr algn="just"/>
            <a:endParaRPr lang="it-IT" sz="2400" b="1" dirty="0" smtClean="0"/>
          </a:p>
          <a:p>
            <a:pPr marL="342900" indent="-342900" algn="just">
              <a:buFont typeface="Wingdings" charset="0"/>
              <a:buChar char="à"/>
            </a:pPr>
            <a:r>
              <a:rPr lang="it-IT" sz="2400" b="1" dirty="0" smtClean="0">
                <a:sym typeface="Wingdings"/>
              </a:rPr>
              <a:t>L’ipotesi è </a:t>
            </a:r>
            <a:r>
              <a:rPr lang="it-IT" sz="2400" b="1" dirty="0"/>
              <a:t>che il Job Placement non </a:t>
            </a:r>
            <a:r>
              <a:rPr lang="it-IT" sz="2400" b="1" dirty="0" smtClean="0"/>
              <a:t>sia </a:t>
            </a:r>
            <a:r>
              <a:rPr lang="it-IT" sz="2400" b="1" dirty="0"/>
              <a:t>un </a:t>
            </a:r>
            <a:r>
              <a:rPr lang="it-IT" sz="2400" b="1" dirty="0" smtClean="0"/>
              <a:t>semplice servizio, ma un vettore di connessioni tra molteplici soggetti.</a:t>
            </a:r>
            <a:endParaRPr lang="it-IT" sz="2400" b="1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050787753"/>
              </p:ext>
            </p:extLst>
          </p:nvPr>
        </p:nvGraphicFramePr>
        <p:xfrm>
          <a:off x="2433053" y="3933055"/>
          <a:ext cx="4608512" cy="2946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200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1560" y="980728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/>
              <a:t>Origini e contesto</a:t>
            </a:r>
          </a:p>
          <a:p>
            <a:pPr algn="just"/>
            <a:endParaRPr lang="it-IT" sz="2400" b="1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35192965"/>
              </p:ext>
            </p:extLst>
          </p:nvPr>
        </p:nvGraphicFramePr>
        <p:xfrm>
          <a:off x="323528" y="1556792"/>
          <a:ext cx="806489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76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1560" y="980728"/>
            <a:ext cx="8064896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/>
              <a:t>Origini e </a:t>
            </a:r>
            <a:r>
              <a:rPr lang="it-IT" sz="2800" b="1" dirty="0" smtClean="0"/>
              <a:t>contesto</a:t>
            </a:r>
          </a:p>
          <a:p>
            <a:pPr algn="just"/>
            <a:endParaRPr lang="it-IT" sz="2800" b="1" dirty="0"/>
          </a:p>
          <a:p>
            <a:pPr algn="just"/>
            <a:r>
              <a:rPr lang="it-IT" sz="2400" dirty="0" smtClean="0">
                <a:sym typeface="Wingdings"/>
              </a:rPr>
              <a:t> </a:t>
            </a:r>
            <a:r>
              <a:rPr lang="it-IT" sz="2400" dirty="0" smtClean="0"/>
              <a:t>Il </a:t>
            </a:r>
            <a:r>
              <a:rPr lang="it-IT" sz="2400" dirty="0"/>
              <a:t>concetto di </a:t>
            </a:r>
            <a:r>
              <a:rPr lang="it-IT" sz="2400" i="1" dirty="0" smtClean="0"/>
              <a:t>employability</a:t>
            </a:r>
            <a:r>
              <a:rPr lang="it-IT" sz="2400" dirty="0" smtClean="0"/>
              <a:t>, </a:t>
            </a:r>
            <a:r>
              <a:rPr lang="it-IT" sz="2400" dirty="0"/>
              <a:t>di cui se ne </a:t>
            </a:r>
            <a:r>
              <a:rPr lang="it-IT" sz="2400" dirty="0" smtClean="0"/>
              <a:t>traccia </a:t>
            </a:r>
            <a:r>
              <a:rPr lang="it-IT" sz="2400" dirty="0"/>
              <a:t>le origini storiche, le principali definizioni e i modelli operativi, </a:t>
            </a:r>
            <a:r>
              <a:rPr lang="it-IT" sz="2400" dirty="0" err="1"/>
              <a:t>puo</a:t>
            </a:r>
            <a:r>
              <a:rPr lang="it-IT" sz="2400" dirty="0"/>
              <a:t>̀ rappresentare oggi il </a:t>
            </a:r>
            <a:r>
              <a:rPr lang="it-IT" sz="2400" b="1" dirty="0"/>
              <a:t>punto di contatto tra due mondi che si sostanzia nel supporto allo sviluppo di competenze e capacità. </a:t>
            </a:r>
          </a:p>
          <a:p>
            <a:pPr algn="just"/>
            <a:endParaRPr lang="it-IT" sz="2800" b="1" dirty="0" smtClean="0"/>
          </a:p>
          <a:p>
            <a:pPr algn="just"/>
            <a:r>
              <a:rPr lang="it-IT" sz="2400" dirty="0" smtClean="0">
                <a:sym typeface="Wingdings"/>
              </a:rPr>
              <a:t> </a:t>
            </a:r>
            <a:r>
              <a:rPr lang="it-IT" sz="2400" dirty="0" smtClean="0"/>
              <a:t>Riflettere sul valore pedagogico dell’</a:t>
            </a:r>
            <a:r>
              <a:rPr lang="it-IT" sz="2400" i="1" dirty="0" smtClean="0"/>
              <a:t>employability </a:t>
            </a:r>
            <a:r>
              <a:rPr lang="it-IT" sz="2400" dirty="0" smtClean="0"/>
              <a:t>è </a:t>
            </a:r>
            <a:r>
              <a:rPr lang="it-IT" sz="2400" b="1" dirty="0"/>
              <a:t>un servizio alle persone in una stagione di elevata </a:t>
            </a:r>
            <a:r>
              <a:rPr lang="it-IT" sz="2400" b="1" dirty="0" err="1"/>
              <a:t>criticita</a:t>
            </a:r>
            <a:r>
              <a:rPr lang="it-IT" sz="2400" b="1" dirty="0"/>
              <a:t>̀ sociale </a:t>
            </a:r>
            <a:r>
              <a:rPr lang="it-IT" sz="2400" dirty="0"/>
              <a:t>e, allo stesso tempo, un percorso di rivisitazione della missione </a:t>
            </a:r>
            <a:r>
              <a:rPr lang="it-IT" sz="2400" dirty="0" smtClean="0"/>
              <a:t>dell’</a:t>
            </a:r>
            <a:r>
              <a:rPr lang="it-IT" sz="2400" dirty="0" err="1"/>
              <a:t>U</a:t>
            </a:r>
            <a:r>
              <a:rPr lang="it-IT" sz="2400" dirty="0" err="1" smtClean="0"/>
              <a:t>niversita</a:t>
            </a:r>
            <a:r>
              <a:rPr lang="it-IT" sz="2400" dirty="0" smtClean="0"/>
              <a:t>̀ </a:t>
            </a:r>
            <a:r>
              <a:rPr lang="it-IT" sz="2400" dirty="0"/>
              <a:t>nella sua ampia relazione con la </a:t>
            </a:r>
            <a:r>
              <a:rPr lang="it-IT" sz="2400" dirty="0" err="1"/>
              <a:t>societa</a:t>
            </a:r>
            <a:r>
              <a:rPr lang="it-IT" sz="2400" dirty="0"/>
              <a:t>̀. </a:t>
            </a:r>
          </a:p>
          <a:p>
            <a:pPr algn="just"/>
            <a:endParaRPr lang="it-IT" sz="2800" b="1" dirty="0"/>
          </a:p>
          <a:p>
            <a:pPr algn="just"/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46682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9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11012" y="51433"/>
            <a:ext cx="4080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development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students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employability in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Higher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Education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: a comparative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perspective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on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universities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’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approaches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at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European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>
                <a:solidFill>
                  <a:schemeClr val="bg1"/>
                </a:solidFill>
                <a:latin typeface="Arial"/>
                <a:cs typeface="Arial"/>
              </a:rPr>
              <a:t>level</a:t>
            </a:r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29913" y="861357"/>
            <a:ext cx="6846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tx2"/>
                </a:solidFill>
              </a:rPr>
              <a:t>Introduzione</a:t>
            </a:r>
            <a:endParaRPr lang="it-IT" sz="2800" b="1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9913" y="1413776"/>
            <a:ext cx="780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ym typeface="Wingdings"/>
              </a:rPr>
              <a:t>Il contesto delle politiche di </a:t>
            </a:r>
            <a:r>
              <a:rPr lang="it-IT" sz="2400" b="1" dirty="0" err="1" smtClean="0">
                <a:sym typeface="Wingdings"/>
              </a:rPr>
              <a:t>Higher</a:t>
            </a:r>
            <a:r>
              <a:rPr lang="it-IT" sz="2400" b="1" dirty="0" smtClean="0">
                <a:sym typeface="Wingdings"/>
              </a:rPr>
              <a:t> </a:t>
            </a:r>
            <a:r>
              <a:rPr lang="it-IT" sz="2400" b="1" dirty="0" err="1" smtClean="0">
                <a:sym typeface="Wingdings"/>
              </a:rPr>
              <a:t>Education</a:t>
            </a:r>
            <a:r>
              <a:rPr lang="it-IT" sz="2400" b="1" dirty="0" smtClean="0">
                <a:sym typeface="Wingdings"/>
              </a:rPr>
              <a:t>:</a:t>
            </a:r>
          </a:p>
          <a:p>
            <a:pPr lvl="0"/>
            <a:r>
              <a:rPr lang="en-GB" sz="2400" dirty="0" smtClean="0"/>
              <a:t> - OECD (2016), </a:t>
            </a:r>
            <a:r>
              <a:rPr lang="en-GB" sz="2400" i="1" dirty="0" smtClean="0"/>
              <a:t>Enhancing Employability</a:t>
            </a:r>
            <a:endParaRPr lang="it-IT" sz="2400" b="1" dirty="0">
              <a:sym typeface="Wingdings"/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173540683"/>
              </p:ext>
            </p:extLst>
          </p:nvPr>
        </p:nvGraphicFramePr>
        <p:xfrm>
          <a:off x="758304" y="2244773"/>
          <a:ext cx="6818204" cy="4317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4229" y="861357"/>
            <a:ext cx="2489771" cy="768448"/>
          </a:xfrm>
          <a:prstGeom prst="rect">
            <a:avLst/>
          </a:prstGeom>
        </p:spPr>
      </p:pic>
      <p:sp>
        <p:nvSpPr>
          <p:cNvPr id="15" name="Freccia destra 14"/>
          <p:cNvSpPr/>
          <p:nvPr/>
        </p:nvSpPr>
        <p:spPr>
          <a:xfrm>
            <a:off x="7839876" y="4014894"/>
            <a:ext cx="978408" cy="746067"/>
          </a:xfrm>
          <a:prstGeom prst="rightArrow">
            <a:avLst/>
          </a:prstGeom>
          <a:solidFill>
            <a:srgbClr val="F796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71177"/>
      </p:ext>
    </p:extLst>
  </p:cSld>
  <p:clrMapOvr>
    <a:masterClrMapping/>
  </p:clrMapOvr>
</p:sld>
</file>

<file path=ppt/theme/theme1.xml><?xml version="1.0" encoding="utf-8"?>
<a:theme xmlns:a="http://schemas.openxmlformats.org/drawingml/2006/main" name="Unifi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Unifi (1).potx</Template>
  <TotalTime>209</TotalTime>
  <Words>3126</Words>
  <Application>Microsoft Macintosh PowerPoint</Application>
  <PresentationFormat>Presentazione su schermo (4:3)</PresentationFormat>
  <Paragraphs>306</Paragraphs>
  <Slides>36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Unifi (1)</vt:lpstr>
      <vt:lpstr>Sviluppare employability in Higher Education: il Job Placement tra Didattica, Ricerca e Terza Missione 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Grazie per l’attenzione   Candidato  Dott. Carlo Terzaroli Tutor Supervisore  Prof.ssa Vanna Boffo    Firenze, 26 Settembre 2017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Giuseppe Gulizia</dc:creator>
  <cp:lastModifiedBy>Vanna Boffo</cp:lastModifiedBy>
  <cp:revision>81</cp:revision>
  <dcterms:created xsi:type="dcterms:W3CDTF">2013-02-21T21:27:06Z</dcterms:created>
  <dcterms:modified xsi:type="dcterms:W3CDTF">2017-09-23T20:05:53Z</dcterms:modified>
</cp:coreProperties>
</file>