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6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A928CA99-8ADE-4973-99BC-071C17266E8B}" type="datetimeFigureOut">
              <a:rPr lang="it-IT" smtClean="0"/>
              <a:t>11/11/2012</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602EBD3A-FF5B-4EF1-8D43-F314E17BCEBC}"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928CA99-8ADE-4973-99BC-071C17266E8B}" type="datetimeFigureOut">
              <a:rPr lang="it-IT" smtClean="0"/>
              <a:t>11/11/2012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2EBD3A-FF5B-4EF1-8D43-F314E17BCEB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928CA99-8ADE-4973-99BC-071C17266E8B}" type="datetimeFigureOut">
              <a:rPr lang="it-IT" smtClean="0"/>
              <a:t>11/11/2012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2EBD3A-FF5B-4EF1-8D43-F314E17BCEB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A928CA99-8ADE-4973-99BC-071C17266E8B}" type="datetimeFigureOut">
              <a:rPr lang="it-IT" smtClean="0"/>
              <a:t>11/11/2012</a:t>
            </a:fld>
            <a:endParaRPr lang="it-IT"/>
          </a:p>
        </p:txBody>
      </p:sp>
      <p:sp>
        <p:nvSpPr>
          <p:cNvPr id="9" name="Segnaposto numero diapositiva 8"/>
          <p:cNvSpPr>
            <a:spLocks noGrp="1"/>
          </p:cNvSpPr>
          <p:nvPr>
            <p:ph type="sldNum" sz="quarter" idx="15"/>
          </p:nvPr>
        </p:nvSpPr>
        <p:spPr/>
        <p:txBody>
          <a:bodyPr rtlCol="0"/>
          <a:lstStyle/>
          <a:p>
            <a:fld id="{602EBD3A-FF5B-4EF1-8D43-F314E17BCEBC}" type="slidenum">
              <a:rPr lang="it-IT" smtClean="0"/>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A928CA99-8ADE-4973-99BC-071C17266E8B}" type="datetimeFigureOut">
              <a:rPr lang="it-IT" smtClean="0"/>
              <a:t>11/11/2012</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602EBD3A-FF5B-4EF1-8D43-F314E17BCEBC}"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A928CA99-8ADE-4973-99BC-071C17266E8B}" type="datetimeFigureOut">
              <a:rPr lang="it-IT" smtClean="0"/>
              <a:t>11/11/2012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2EBD3A-FF5B-4EF1-8D43-F314E17BCEBC}" type="slidenum">
              <a:rPr lang="it-IT" smtClean="0"/>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A928CA99-8ADE-4973-99BC-071C17266E8B}" type="datetimeFigureOut">
              <a:rPr lang="it-IT" smtClean="0"/>
              <a:t>11/11/2012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02EBD3A-FF5B-4EF1-8D43-F314E17BCEBC}" type="slidenum">
              <a:rPr lang="it-IT" smtClean="0"/>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A928CA99-8ADE-4973-99BC-071C17266E8B}" type="datetimeFigureOut">
              <a:rPr lang="it-IT" smtClean="0"/>
              <a:t>11/11/2012</a:t>
            </a:fld>
            <a:endParaRPr lang="it-IT"/>
          </a:p>
        </p:txBody>
      </p:sp>
      <p:sp>
        <p:nvSpPr>
          <p:cNvPr id="7" name="Segnaposto numero diapositiva 6"/>
          <p:cNvSpPr>
            <a:spLocks noGrp="1"/>
          </p:cNvSpPr>
          <p:nvPr>
            <p:ph type="sldNum" sz="quarter" idx="11"/>
          </p:nvPr>
        </p:nvSpPr>
        <p:spPr/>
        <p:txBody>
          <a:bodyPr rtlCol="0"/>
          <a:lstStyle/>
          <a:p>
            <a:fld id="{602EBD3A-FF5B-4EF1-8D43-F314E17BCEBC}" type="slidenum">
              <a:rPr lang="it-IT" smtClean="0"/>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928CA99-8ADE-4973-99BC-071C17266E8B}" type="datetimeFigureOut">
              <a:rPr lang="it-IT" smtClean="0"/>
              <a:t>11/11/2012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02EBD3A-FF5B-4EF1-8D43-F314E17BCEB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A928CA99-8ADE-4973-99BC-071C17266E8B}" type="datetimeFigureOut">
              <a:rPr lang="it-IT" smtClean="0"/>
              <a:t>11/11/2012</a:t>
            </a:fld>
            <a:endParaRPr lang="it-IT"/>
          </a:p>
        </p:txBody>
      </p:sp>
      <p:sp>
        <p:nvSpPr>
          <p:cNvPr id="22" name="Segnaposto numero diapositiva 21"/>
          <p:cNvSpPr>
            <a:spLocks noGrp="1"/>
          </p:cNvSpPr>
          <p:nvPr>
            <p:ph type="sldNum" sz="quarter" idx="15"/>
          </p:nvPr>
        </p:nvSpPr>
        <p:spPr/>
        <p:txBody>
          <a:bodyPr rtlCol="0"/>
          <a:lstStyle/>
          <a:p>
            <a:fld id="{602EBD3A-FF5B-4EF1-8D43-F314E17BCEBC}" type="slidenum">
              <a:rPr lang="it-IT" smtClean="0"/>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A928CA99-8ADE-4973-99BC-071C17266E8B}" type="datetimeFigureOut">
              <a:rPr lang="it-IT" smtClean="0"/>
              <a:t>11/11/2012</a:t>
            </a:fld>
            <a:endParaRPr lang="it-IT"/>
          </a:p>
        </p:txBody>
      </p:sp>
      <p:sp>
        <p:nvSpPr>
          <p:cNvPr id="18" name="Segnaposto numero diapositiva 17"/>
          <p:cNvSpPr>
            <a:spLocks noGrp="1"/>
          </p:cNvSpPr>
          <p:nvPr>
            <p:ph type="sldNum" sz="quarter" idx="11"/>
          </p:nvPr>
        </p:nvSpPr>
        <p:spPr/>
        <p:txBody>
          <a:bodyPr rtlCol="0"/>
          <a:lstStyle/>
          <a:p>
            <a:fld id="{602EBD3A-FF5B-4EF1-8D43-F314E17BCEBC}" type="slidenum">
              <a:rPr lang="it-IT" smtClean="0"/>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928CA99-8ADE-4973-99BC-071C17266E8B}" type="datetimeFigureOut">
              <a:rPr lang="it-IT" smtClean="0"/>
              <a:t>11/11/2012</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02EBD3A-FF5B-4EF1-8D43-F314E17BCEB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Le garanzie del credito</a:t>
            </a:r>
            <a:endParaRPr lang="it-IT" dirty="0"/>
          </a:p>
        </p:txBody>
      </p:sp>
      <p:sp>
        <p:nvSpPr>
          <p:cNvPr id="3" name="Sottotitolo 2"/>
          <p:cNvSpPr>
            <a:spLocks noGrp="1"/>
          </p:cNvSpPr>
          <p:nvPr>
            <p:ph type="subTitle" idx="1"/>
          </p:nvPr>
        </p:nvSpPr>
        <p:spPr/>
        <p:txBody>
          <a:bodyPr/>
          <a:lstStyle/>
          <a:p>
            <a:r>
              <a:rPr lang="it-IT" dirty="0" smtClean="0"/>
              <a:t>Le garanzie personali</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garanzia del credito</a:t>
            </a:r>
            <a:endParaRPr lang="it-IT" dirty="0"/>
          </a:p>
        </p:txBody>
      </p:sp>
      <p:sp>
        <p:nvSpPr>
          <p:cNvPr id="3" name="Segnaposto contenuto 2"/>
          <p:cNvSpPr>
            <a:spLocks noGrp="1"/>
          </p:cNvSpPr>
          <p:nvPr>
            <p:ph sz="quarter" idx="1"/>
          </p:nvPr>
        </p:nvSpPr>
        <p:spPr/>
        <p:txBody>
          <a:bodyPr/>
          <a:lstStyle/>
          <a:p>
            <a:r>
              <a:rPr lang="it-IT" dirty="0" smtClean="0"/>
              <a:t>Come detto il creditore è essenzialmente garantito dall’art. 2740.</a:t>
            </a:r>
          </a:p>
          <a:p>
            <a:r>
              <a:rPr lang="it-IT" dirty="0" smtClean="0"/>
              <a:t>Le parti però possono prevedere meccanismi che implementano tale garanzia:</a:t>
            </a:r>
          </a:p>
          <a:p>
            <a:r>
              <a:rPr lang="it-IT" dirty="0" smtClean="0"/>
              <a:t>Distinguiamo al riguardo: garanzie reali e garanzie personali</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Garanzie personali e contratto</a:t>
            </a:r>
            <a:endParaRPr lang="it-IT" dirty="0"/>
          </a:p>
        </p:txBody>
      </p:sp>
      <p:sp>
        <p:nvSpPr>
          <p:cNvPr id="3" name="Segnaposto contenuto 2"/>
          <p:cNvSpPr>
            <a:spLocks noGrp="1"/>
          </p:cNvSpPr>
          <p:nvPr>
            <p:ph sz="quarter" idx="1"/>
          </p:nvPr>
        </p:nvSpPr>
        <p:spPr/>
        <p:txBody>
          <a:bodyPr/>
          <a:lstStyle/>
          <a:p>
            <a:r>
              <a:rPr lang="it-IT" dirty="0" smtClean="0"/>
              <a:t>Le garanzie personali sono fondate su contratti e in parte riposano in contratti a-tipici che le parti regolamentano nei limiti dell’autonomia loro riconosciuta dall’art. 1322 c.c.</a:t>
            </a:r>
          </a:p>
          <a:p>
            <a:r>
              <a:rPr lang="it-IT" dirty="0" smtClean="0"/>
              <a:t>Si tratta quindi di ipotesi che meglio affronteremo nella seconda parte del corso.</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Garanzie personali</a:t>
            </a:r>
            <a:endParaRPr lang="it-IT" dirty="0"/>
          </a:p>
        </p:txBody>
      </p:sp>
      <p:sp>
        <p:nvSpPr>
          <p:cNvPr id="3" name="Segnaposto contenuto 2"/>
          <p:cNvSpPr>
            <a:spLocks noGrp="1"/>
          </p:cNvSpPr>
          <p:nvPr>
            <p:ph sz="quarter" idx="1"/>
          </p:nvPr>
        </p:nvSpPr>
        <p:spPr/>
        <p:txBody>
          <a:bodyPr/>
          <a:lstStyle/>
          <a:p>
            <a:r>
              <a:rPr lang="it-IT" dirty="0" smtClean="0"/>
              <a:t>Accanto alle ipotesi tipizzate </a:t>
            </a:r>
            <a:r>
              <a:rPr lang="it-IT" dirty="0" smtClean="0"/>
              <a:t> </a:t>
            </a:r>
            <a:r>
              <a:rPr lang="it-IT" dirty="0" smtClean="0"/>
              <a:t>come la fideiussione, l’avallo ed il mandato di credito devono </a:t>
            </a:r>
            <a:r>
              <a:rPr lang="it-IT" dirty="0" smtClean="0"/>
              <a:t>essere, infatti, </a:t>
            </a:r>
            <a:r>
              <a:rPr lang="it-IT" dirty="0" smtClean="0"/>
              <a:t>annoverate </a:t>
            </a:r>
            <a:r>
              <a:rPr lang="it-IT" dirty="0" smtClean="0"/>
              <a:t>anche quelle </a:t>
            </a:r>
            <a:r>
              <a:rPr lang="it-IT" dirty="0" smtClean="0"/>
              <a:t>atipiche </a:t>
            </a:r>
            <a:r>
              <a:rPr lang="it-IT" dirty="0" smtClean="0"/>
              <a:t>tra cui il </a:t>
            </a:r>
            <a:r>
              <a:rPr lang="it-IT" dirty="0" smtClean="0"/>
              <a:t>contratto autonomo di garanzia, le lettere di patronage e la così detta polizza fideiussoria.</a:t>
            </a:r>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Contratti previsti dalla legge</a:t>
            </a:r>
            <a:endParaRPr lang="it-IT" dirty="0"/>
          </a:p>
        </p:txBody>
      </p:sp>
      <p:sp>
        <p:nvSpPr>
          <p:cNvPr id="3" name="Segnaposto contenuto 2"/>
          <p:cNvSpPr>
            <a:spLocks noGrp="1"/>
          </p:cNvSpPr>
          <p:nvPr>
            <p:ph sz="quarter" idx="1"/>
          </p:nvPr>
        </p:nvSpPr>
        <p:spPr/>
        <p:txBody>
          <a:bodyPr>
            <a:normAutofit/>
          </a:bodyPr>
          <a:lstStyle/>
          <a:p>
            <a:r>
              <a:rPr lang="it-IT" dirty="0" smtClean="0"/>
              <a:t>La fideiussione, ex art. 1936, è il contratto con cui un soggetto (fideiussore), obbligandosi personalmente verso il creditore, garantisce l’adempimento di un’obbligazione altrui.</a:t>
            </a:r>
          </a:p>
          <a:p>
            <a:r>
              <a:rPr lang="it-IT" dirty="0" smtClean="0"/>
              <a:t>L’avvallo è una garanzia del pagamento risultante in base ad un titolo di credito (assegno o cambiale).</a:t>
            </a:r>
          </a:p>
          <a:p>
            <a:r>
              <a:rPr lang="it-IT" dirty="0" smtClean="0"/>
              <a:t>Il mandato di credito ex art. 1958 si ha quando una persona si obbliga verso un’altra, che le ha conferito apposito incarico, a fare credito ad un terzo in nome e per contro proprio. Il mandante risponde in questi casi come fideiussore.</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Ipotesi atipiche</a:t>
            </a:r>
            <a:endParaRPr lang="it-IT" dirty="0"/>
          </a:p>
        </p:txBody>
      </p:sp>
      <p:sp>
        <p:nvSpPr>
          <p:cNvPr id="3" name="Segnaposto contenuto 2"/>
          <p:cNvSpPr>
            <a:spLocks noGrp="1"/>
          </p:cNvSpPr>
          <p:nvPr>
            <p:ph sz="quarter" idx="1"/>
          </p:nvPr>
        </p:nvSpPr>
        <p:spPr/>
        <p:txBody>
          <a:bodyPr>
            <a:normAutofit lnSpcReduction="10000"/>
          </a:bodyPr>
          <a:lstStyle/>
          <a:p>
            <a:r>
              <a:rPr lang="it-IT" dirty="0" smtClean="0"/>
              <a:t>Contratto autonomo di garanzia: </a:t>
            </a:r>
            <a:r>
              <a:rPr lang="it-IT" dirty="0" smtClean="0"/>
              <a:t>al pari della fideiussione, consiste in un accordo </a:t>
            </a:r>
            <a:r>
              <a:rPr lang="it-IT" dirty="0" smtClean="0"/>
              <a:t>in virtù </a:t>
            </a:r>
            <a:r>
              <a:rPr lang="it-IT" dirty="0" smtClean="0"/>
              <a:t>del quale un soggetto si obbliga personalmente verso il creditore a garantire l</a:t>
            </a:r>
            <a:r>
              <a:rPr lang="it-IT" dirty="0" smtClean="0"/>
              <a:t>’adempimento </a:t>
            </a:r>
            <a:r>
              <a:rPr lang="it-IT" dirty="0" smtClean="0"/>
              <a:t>di un</a:t>
            </a:r>
            <a:r>
              <a:rPr lang="it-IT" dirty="0" smtClean="0"/>
              <a:t>’obbligazione </a:t>
            </a:r>
            <a:r>
              <a:rPr lang="it-IT" dirty="0" smtClean="0"/>
              <a:t>altrui ma con </a:t>
            </a:r>
            <a:r>
              <a:rPr lang="it-IT" dirty="0" smtClean="0"/>
              <a:t>una </a:t>
            </a:r>
            <a:r>
              <a:rPr lang="it-IT" dirty="0" smtClean="0"/>
              <a:t>fondamentale </a:t>
            </a:r>
            <a:r>
              <a:rPr lang="it-IT" dirty="0" smtClean="0"/>
              <a:t>differenza </a:t>
            </a:r>
            <a:r>
              <a:rPr lang="it-IT" dirty="0" smtClean="0"/>
              <a:t>rispetto alla </a:t>
            </a:r>
            <a:r>
              <a:rPr lang="it-IT" dirty="0" smtClean="0"/>
              <a:t>fideiussione:l’</a:t>
            </a:r>
            <a:r>
              <a:rPr lang="it-IT" dirty="0" smtClean="0"/>
              <a:t>assenza </a:t>
            </a:r>
            <a:r>
              <a:rPr lang="it-IT" dirty="0" smtClean="0"/>
              <a:t>dell’ </a:t>
            </a:r>
            <a:r>
              <a:rPr lang="it-IT" dirty="0" smtClean="0"/>
              <a:t>accessorietà della garanzia rispetto alle vicende legate </a:t>
            </a:r>
            <a:r>
              <a:rPr lang="it-IT" dirty="0" smtClean="0"/>
              <a:t>all’</a:t>
            </a:r>
            <a:r>
              <a:rPr lang="it-IT" dirty="0" smtClean="0"/>
              <a:t>obbligazione garantita</a:t>
            </a:r>
            <a:r>
              <a:rPr lang="it-IT" dirty="0" smtClean="0"/>
              <a:t>.</a:t>
            </a:r>
          </a:p>
          <a:p>
            <a:r>
              <a:rPr lang="it-IT" dirty="0" smtClean="0"/>
              <a:t>L</a:t>
            </a:r>
            <a:r>
              <a:rPr lang="it-IT" dirty="0" smtClean="0"/>
              <a:t>a </a:t>
            </a:r>
            <a:r>
              <a:rPr lang="it-IT" dirty="0" smtClean="0"/>
              <a:t>polizza fideiussoria </a:t>
            </a:r>
            <a:r>
              <a:rPr lang="it-IT" dirty="0" smtClean="0"/>
              <a:t>ha ad oggetto </a:t>
            </a:r>
            <a:r>
              <a:rPr lang="it-IT" dirty="0" smtClean="0"/>
              <a:t>la prestazione di una </a:t>
            </a:r>
            <a:r>
              <a:rPr lang="it-IT" dirty="0" smtClean="0"/>
              <a:t>garanzia </a:t>
            </a:r>
            <a:r>
              <a:rPr lang="it-IT" dirty="0" smtClean="0"/>
              <a:t>a prima richiesta in ordine all’adempimento di un </a:t>
            </a:r>
            <a:r>
              <a:rPr lang="it-IT" dirty="0" smtClean="0"/>
              <a:t>debito </a:t>
            </a:r>
            <a:r>
              <a:rPr lang="it-IT" dirty="0" smtClean="0"/>
              <a:t>pecuniario.</a:t>
            </a:r>
            <a:br>
              <a:rPr lang="it-IT" dirty="0" smtClean="0"/>
            </a:br>
            <a:r>
              <a:rPr lang="it-IT" dirty="0" smtClean="0"/>
              <a:t/>
            </a:r>
            <a:br>
              <a:rPr lang="it-IT" dirty="0" smtClean="0"/>
            </a:b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Ipotesi atipiche</a:t>
            </a:r>
            <a:endParaRPr lang="it-IT" dirty="0"/>
          </a:p>
        </p:txBody>
      </p:sp>
      <p:sp>
        <p:nvSpPr>
          <p:cNvPr id="3" name="Segnaposto contenuto 2"/>
          <p:cNvSpPr>
            <a:spLocks noGrp="1"/>
          </p:cNvSpPr>
          <p:nvPr>
            <p:ph sz="quarter" idx="1"/>
          </p:nvPr>
        </p:nvSpPr>
        <p:spPr/>
        <p:txBody>
          <a:bodyPr>
            <a:normAutofit fontScale="92500" lnSpcReduction="20000"/>
          </a:bodyPr>
          <a:lstStyle/>
          <a:p>
            <a:r>
              <a:rPr lang="it-IT" dirty="0" smtClean="0"/>
              <a:t>La lettera di patronage o di gradimento costituisce </a:t>
            </a:r>
            <a:r>
              <a:rPr lang="it-IT" dirty="0" smtClean="0"/>
              <a:t>in genere una dichiarazione di una </a:t>
            </a:r>
            <a:r>
              <a:rPr lang="it-IT" dirty="0" smtClean="0"/>
              <a:t>società “</a:t>
            </a:r>
            <a:r>
              <a:rPr lang="it-IT" dirty="0" err="1" smtClean="0"/>
              <a:t>patronant</a:t>
            </a:r>
            <a:r>
              <a:rPr lang="it-IT" dirty="0" smtClean="0"/>
              <a:t>” </a:t>
            </a:r>
            <a:r>
              <a:rPr lang="it-IT" dirty="0" smtClean="0"/>
              <a:t>la quale assicura </a:t>
            </a:r>
            <a:r>
              <a:rPr lang="it-IT" dirty="0" smtClean="0"/>
              <a:t>alla </a:t>
            </a:r>
            <a:r>
              <a:rPr lang="it-IT" dirty="0" smtClean="0"/>
              <a:t>banca (creditrice) </a:t>
            </a:r>
            <a:r>
              <a:rPr lang="it-IT" dirty="0" smtClean="0"/>
              <a:t>di essere titolare di un pacchetto azionario di altra </a:t>
            </a:r>
            <a:r>
              <a:rPr lang="it-IT" dirty="0" smtClean="0"/>
              <a:t>società (debitrice), </a:t>
            </a:r>
            <a:r>
              <a:rPr lang="it-IT" dirty="0" smtClean="0"/>
              <a:t>di avere interesse al mantenimento delle linee di credito alla stessa </a:t>
            </a:r>
            <a:r>
              <a:rPr lang="it-IT" dirty="0" smtClean="0"/>
              <a:t>concesse, dichiarando </a:t>
            </a:r>
            <a:r>
              <a:rPr lang="it-IT" dirty="0" smtClean="0"/>
              <a:t>di non cedere le azioni di sua proprietà prima del rimborso dei crediti della società debitrice verso la banca in questione. </a:t>
            </a:r>
            <a:r>
              <a:rPr lang="it-IT" dirty="0" smtClean="0"/>
              <a:t> In questa formula (c.d. lettera di patronage forte) essa rappresenta una forma di garanzia atipica (qualcuno parla di garanzia impropria). Laddove la dichiarazione abbia contenuto puramente informativo, ad esempio sui rapporti societari tra </a:t>
            </a:r>
            <a:r>
              <a:rPr lang="it-IT" dirty="0" err="1" smtClean="0"/>
              <a:t>patronant</a:t>
            </a:r>
            <a:r>
              <a:rPr lang="it-IT" dirty="0" smtClean="0"/>
              <a:t> e </a:t>
            </a:r>
            <a:r>
              <a:rPr lang="it-IT" smtClean="0"/>
              <a:t>società debitrice, </a:t>
            </a:r>
            <a:r>
              <a:rPr lang="it-IT" dirty="0" smtClean="0"/>
              <a:t>si parla di lettera di </a:t>
            </a:r>
            <a:r>
              <a:rPr lang="it-IT" smtClean="0"/>
              <a:t>patronage debole.  </a:t>
            </a:r>
            <a:r>
              <a:rPr lang="it-IT" dirty="0" smtClean="0"/>
              <a:t/>
            </a:r>
            <a:br>
              <a:rPr lang="it-IT" dirty="0" smtClean="0"/>
            </a:br>
            <a:r>
              <a:rPr lang="it-IT" dirty="0" smtClean="0"/>
              <a:t/>
            </a:r>
            <a:br>
              <a:rPr lang="it-IT" dirty="0" smtClean="0"/>
            </a:b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TotalTime>
  <Words>447</Words>
  <Application>Microsoft Office PowerPoint</Application>
  <PresentationFormat>Presentazione su schermo (4:3)</PresentationFormat>
  <Paragraphs>20</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Loggia</vt:lpstr>
      <vt:lpstr>Le garanzie del credito</vt:lpstr>
      <vt:lpstr>La garanzia del credito</vt:lpstr>
      <vt:lpstr>Garanzie personali e contratto</vt:lpstr>
      <vt:lpstr>Garanzie personali</vt:lpstr>
      <vt:lpstr>Contratti previsti dalla legge</vt:lpstr>
      <vt:lpstr>Ipotesi atipiche</vt:lpstr>
      <vt:lpstr>Ipotesi atipiche</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garanzie del credito</dc:title>
  <dc:creator>unifi</dc:creator>
  <cp:lastModifiedBy>unifi</cp:lastModifiedBy>
  <cp:revision>1</cp:revision>
  <dcterms:created xsi:type="dcterms:W3CDTF">2012-11-11T17:27:59Z</dcterms:created>
  <dcterms:modified xsi:type="dcterms:W3CDTF">2012-11-11T17:58:38Z</dcterms:modified>
</cp:coreProperties>
</file>