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57" r:id="rId3"/>
    <p:sldId id="258" r:id="rId4"/>
    <p:sldId id="259" r:id="rId5"/>
    <p:sldId id="260" r:id="rId6"/>
    <p:sldId id="261" r:id="rId7"/>
    <p:sldId id="262" r:id="rId8"/>
    <p:sldId id="263" r:id="rId9"/>
    <p:sldId id="264" r:id="rId10"/>
    <p:sldId id="265" r:id="rId11"/>
    <p:sldId id="266" r:id="rId12"/>
    <p:sldId id="267" r:id="rId13"/>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5" d="100"/>
          <a:sy n="65" d="100"/>
        </p:scale>
        <p:origin x="-1500" y="-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3BFBD0-BF5A-4174-BAAA-A3132699C34D}"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7287259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0B8F88-24CB-4B59-905E-65B0F6077B76}"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6453077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2A20E0-3EBF-4414-98AD-7824D9EF568F}"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3579933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cs typeface="+mn-cs"/>
              </a:defRPr>
            </a:lvl1pPr>
          </a:lstStyle>
          <a:p>
            <a:pPr>
              <a:defRPr/>
            </a:pPr>
            <a:endParaRPr lang="it-IT" altLang="it-IT"/>
          </a:p>
        </p:txBody>
      </p:sp>
      <p:sp>
        <p:nvSpPr>
          <p:cNvPr id="5" name="Segnaposto piè di pagina 4"/>
          <p:cNvSpPr>
            <a:spLocks noGrp="1"/>
          </p:cNvSpPr>
          <p:nvPr>
            <p:ph type="ftr" sz="quarter" idx="11"/>
          </p:nvPr>
        </p:nvSpPr>
        <p:spPr/>
        <p:txBody>
          <a:bodyPr/>
          <a:lstStyle>
            <a:lvl1pPr algn="l">
              <a:defRPr>
                <a:cs typeface="+mn-cs"/>
              </a:defRPr>
            </a:lvl1pPr>
          </a:lstStyle>
          <a:p>
            <a:pPr>
              <a:defRPr/>
            </a:pPr>
            <a:endParaRPr lang="it-IT" altLang="it-IT"/>
          </a:p>
        </p:txBody>
      </p:sp>
      <p:sp>
        <p:nvSpPr>
          <p:cNvPr id="6" name="Segnaposto numero diapositiva 5"/>
          <p:cNvSpPr>
            <a:spLocks noGrp="1"/>
          </p:cNvSpPr>
          <p:nvPr>
            <p:ph type="sldNum" sz="quarter" idx="12"/>
          </p:nvPr>
        </p:nvSpPr>
        <p:spPr/>
        <p:txBody>
          <a:bodyPr/>
          <a:lstStyle>
            <a:lvl1pPr>
              <a:defRPr>
                <a:cs typeface="+mn-cs"/>
              </a:defRPr>
            </a:lvl1pPr>
          </a:lstStyle>
          <a:p>
            <a:pPr>
              <a:defRPr/>
            </a:pPr>
            <a:fld id="{BE06877D-0824-45AC-9573-621773E466BE}" type="slidenum">
              <a:rPr lang="it-IT" altLang="it-IT"/>
              <a:pPr>
                <a:defRPr/>
              </a:pPr>
              <a:t>‹N›</a:t>
            </a:fld>
            <a:endParaRPr lang="it-IT" altLang="it-IT"/>
          </a:p>
        </p:txBody>
      </p:sp>
    </p:spTree>
    <p:extLst>
      <p:ext uri="{BB962C8B-B14F-4D97-AF65-F5344CB8AC3E}">
        <p14:creationId xmlns:p14="http://schemas.microsoft.com/office/powerpoint/2010/main" val="13004006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cs typeface="+mn-cs"/>
              </a:defRPr>
            </a:lvl1pPr>
          </a:lstStyle>
          <a:p>
            <a:pPr>
              <a:defRPr/>
            </a:pPr>
            <a:endParaRPr lang="it-IT" altLang="it-IT"/>
          </a:p>
        </p:txBody>
      </p:sp>
      <p:sp>
        <p:nvSpPr>
          <p:cNvPr id="5" name="Segnaposto piè di pagina 4"/>
          <p:cNvSpPr>
            <a:spLocks noGrp="1"/>
          </p:cNvSpPr>
          <p:nvPr>
            <p:ph type="ftr" sz="quarter" idx="11"/>
          </p:nvPr>
        </p:nvSpPr>
        <p:spPr/>
        <p:txBody>
          <a:bodyPr/>
          <a:lstStyle>
            <a:lvl1pPr algn="l">
              <a:defRPr>
                <a:cs typeface="+mn-cs"/>
              </a:defRPr>
            </a:lvl1pPr>
          </a:lstStyle>
          <a:p>
            <a:pPr>
              <a:defRPr/>
            </a:pPr>
            <a:endParaRPr lang="it-IT" altLang="it-IT"/>
          </a:p>
        </p:txBody>
      </p:sp>
      <p:sp>
        <p:nvSpPr>
          <p:cNvPr id="6" name="Segnaposto numero diapositiva 5"/>
          <p:cNvSpPr>
            <a:spLocks noGrp="1"/>
          </p:cNvSpPr>
          <p:nvPr>
            <p:ph type="sldNum" sz="quarter" idx="12"/>
          </p:nvPr>
        </p:nvSpPr>
        <p:spPr/>
        <p:txBody>
          <a:bodyPr/>
          <a:lstStyle>
            <a:lvl1pPr>
              <a:defRPr>
                <a:cs typeface="+mn-cs"/>
              </a:defRPr>
            </a:lvl1pPr>
          </a:lstStyle>
          <a:p>
            <a:pPr>
              <a:defRPr/>
            </a:pPr>
            <a:fld id="{2C8D5B52-53DB-4E06-8753-348D12761EF2}" type="slidenum">
              <a:rPr lang="it-IT" altLang="it-IT"/>
              <a:pPr>
                <a:defRPr/>
              </a:pPr>
              <a:t>‹N›</a:t>
            </a:fld>
            <a:endParaRPr lang="it-IT" altLang="it-IT"/>
          </a:p>
        </p:txBody>
      </p:sp>
    </p:spTree>
    <p:extLst>
      <p:ext uri="{BB962C8B-B14F-4D97-AF65-F5344CB8AC3E}">
        <p14:creationId xmlns:p14="http://schemas.microsoft.com/office/powerpoint/2010/main" val="24611411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cs typeface="+mn-cs"/>
              </a:defRPr>
            </a:lvl1pPr>
          </a:lstStyle>
          <a:p>
            <a:pPr>
              <a:defRPr/>
            </a:pPr>
            <a:endParaRPr lang="it-IT" altLang="it-IT"/>
          </a:p>
        </p:txBody>
      </p:sp>
      <p:sp>
        <p:nvSpPr>
          <p:cNvPr id="5" name="Segnaposto piè di pagina 4"/>
          <p:cNvSpPr>
            <a:spLocks noGrp="1"/>
          </p:cNvSpPr>
          <p:nvPr>
            <p:ph type="ftr" sz="quarter" idx="11"/>
          </p:nvPr>
        </p:nvSpPr>
        <p:spPr/>
        <p:txBody>
          <a:bodyPr/>
          <a:lstStyle>
            <a:lvl1pPr algn="l">
              <a:defRPr>
                <a:cs typeface="+mn-cs"/>
              </a:defRPr>
            </a:lvl1pPr>
          </a:lstStyle>
          <a:p>
            <a:pPr>
              <a:defRPr/>
            </a:pPr>
            <a:endParaRPr lang="it-IT" altLang="it-IT"/>
          </a:p>
        </p:txBody>
      </p:sp>
      <p:sp>
        <p:nvSpPr>
          <p:cNvPr id="6" name="Segnaposto numero diapositiva 5"/>
          <p:cNvSpPr>
            <a:spLocks noGrp="1"/>
          </p:cNvSpPr>
          <p:nvPr>
            <p:ph type="sldNum" sz="quarter" idx="12"/>
          </p:nvPr>
        </p:nvSpPr>
        <p:spPr/>
        <p:txBody>
          <a:bodyPr/>
          <a:lstStyle>
            <a:lvl1pPr>
              <a:defRPr>
                <a:cs typeface="+mn-cs"/>
              </a:defRPr>
            </a:lvl1pPr>
          </a:lstStyle>
          <a:p>
            <a:pPr>
              <a:defRPr/>
            </a:pPr>
            <a:fld id="{A2ADAB63-5DB2-4AB0-9FA4-9A755938DA63}" type="slidenum">
              <a:rPr lang="it-IT" altLang="it-IT"/>
              <a:pPr>
                <a:defRPr/>
              </a:pPr>
              <a:t>‹N›</a:t>
            </a:fld>
            <a:endParaRPr lang="it-IT" altLang="it-IT"/>
          </a:p>
        </p:txBody>
      </p:sp>
    </p:spTree>
    <p:extLst>
      <p:ext uri="{BB962C8B-B14F-4D97-AF65-F5344CB8AC3E}">
        <p14:creationId xmlns:p14="http://schemas.microsoft.com/office/powerpoint/2010/main" val="24719069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a:defRPr>
                <a:cs typeface="+mn-cs"/>
              </a:defRPr>
            </a:lvl1pPr>
          </a:lstStyle>
          <a:p>
            <a:pPr>
              <a:defRPr/>
            </a:pPr>
            <a:endParaRPr lang="it-IT" altLang="it-IT"/>
          </a:p>
        </p:txBody>
      </p:sp>
      <p:sp>
        <p:nvSpPr>
          <p:cNvPr id="6" name="Segnaposto piè di pagina 5"/>
          <p:cNvSpPr>
            <a:spLocks noGrp="1"/>
          </p:cNvSpPr>
          <p:nvPr>
            <p:ph type="ftr" sz="quarter" idx="11"/>
          </p:nvPr>
        </p:nvSpPr>
        <p:spPr/>
        <p:txBody>
          <a:bodyPr/>
          <a:lstStyle>
            <a:lvl1pPr algn="l">
              <a:defRPr>
                <a:cs typeface="+mn-cs"/>
              </a:defRPr>
            </a:lvl1pPr>
          </a:lstStyle>
          <a:p>
            <a:pPr>
              <a:defRPr/>
            </a:pPr>
            <a:endParaRPr lang="it-IT" altLang="it-IT"/>
          </a:p>
        </p:txBody>
      </p:sp>
      <p:sp>
        <p:nvSpPr>
          <p:cNvPr id="7" name="Segnaposto numero diapositiva 6"/>
          <p:cNvSpPr>
            <a:spLocks noGrp="1"/>
          </p:cNvSpPr>
          <p:nvPr>
            <p:ph type="sldNum" sz="quarter" idx="12"/>
          </p:nvPr>
        </p:nvSpPr>
        <p:spPr/>
        <p:txBody>
          <a:bodyPr/>
          <a:lstStyle>
            <a:lvl1pPr>
              <a:defRPr>
                <a:cs typeface="+mn-cs"/>
              </a:defRPr>
            </a:lvl1pPr>
          </a:lstStyle>
          <a:p>
            <a:pPr>
              <a:defRPr/>
            </a:pPr>
            <a:fld id="{59CC91A1-9113-439A-9987-248CD6C79392}" type="slidenum">
              <a:rPr lang="it-IT" altLang="it-IT"/>
              <a:pPr>
                <a:defRPr/>
              </a:pPr>
              <a:t>‹N›</a:t>
            </a:fld>
            <a:endParaRPr lang="it-IT" altLang="it-IT"/>
          </a:p>
        </p:txBody>
      </p:sp>
    </p:spTree>
    <p:extLst>
      <p:ext uri="{BB962C8B-B14F-4D97-AF65-F5344CB8AC3E}">
        <p14:creationId xmlns:p14="http://schemas.microsoft.com/office/powerpoint/2010/main" val="27918485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a:defRPr>
                <a:cs typeface="+mn-cs"/>
              </a:defRPr>
            </a:lvl1pPr>
          </a:lstStyle>
          <a:p>
            <a:pPr>
              <a:defRPr/>
            </a:pPr>
            <a:endParaRPr lang="it-IT" altLang="it-IT"/>
          </a:p>
        </p:txBody>
      </p:sp>
      <p:sp>
        <p:nvSpPr>
          <p:cNvPr id="8" name="Segnaposto piè di pagina 7"/>
          <p:cNvSpPr>
            <a:spLocks noGrp="1"/>
          </p:cNvSpPr>
          <p:nvPr>
            <p:ph type="ftr" sz="quarter" idx="11"/>
          </p:nvPr>
        </p:nvSpPr>
        <p:spPr/>
        <p:txBody>
          <a:bodyPr/>
          <a:lstStyle>
            <a:lvl1pPr algn="l">
              <a:defRPr>
                <a:cs typeface="+mn-cs"/>
              </a:defRPr>
            </a:lvl1pPr>
          </a:lstStyle>
          <a:p>
            <a:pPr>
              <a:defRPr/>
            </a:pPr>
            <a:endParaRPr lang="it-IT" altLang="it-IT"/>
          </a:p>
        </p:txBody>
      </p:sp>
      <p:sp>
        <p:nvSpPr>
          <p:cNvPr id="9" name="Segnaposto numero diapositiva 8"/>
          <p:cNvSpPr>
            <a:spLocks noGrp="1"/>
          </p:cNvSpPr>
          <p:nvPr>
            <p:ph type="sldNum" sz="quarter" idx="12"/>
          </p:nvPr>
        </p:nvSpPr>
        <p:spPr/>
        <p:txBody>
          <a:bodyPr/>
          <a:lstStyle>
            <a:lvl1pPr>
              <a:defRPr>
                <a:cs typeface="+mn-cs"/>
              </a:defRPr>
            </a:lvl1pPr>
          </a:lstStyle>
          <a:p>
            <a:pPr>
              <a:defRPr/>
            </a:pPr>
            <a:fld id="{1A4982F9-6F64-4FAA-A445-8568E77A24B1}" type="slidenum">
              <a:rPr lang="it-IT" altLang="it-IT"/>
              <a:pPr>
                <a:defRPr/>
              </a:pPr>
              <a:t>‹N›</a:t>
            </a:fld>
            <a:endParaRPr lang="it-IT" altLang="it-IT"/>
          </a:p>
        </p:txBody>
      </p:sp>
    </p:spTree>
    <p:extLst>
      <p:ext uri="{BB962C8B-B14F-4D97-AF65-F5344CB8AC3E}">
        <p14:creationId xmlns:p14="http://schemas.microsoft.com/office/powerpoint/2010/main" val="19521945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a:defRPr>
                <a:cs typeface="+mn-cs"/>
              </a:defRPr>
            </a:lvl1pPr>
          </a:lstStyle>
          <a:p>
            <a:pPr>
              <a:defRPr/>
            </a:pPr>
            <a:endParaRPr lang="it-IT" altLang="it-IT"/>
          </a:p>
        </p:txBody>
      </p:sp>
      <p:sp>
        <p:nvSpPr>
          <p:cNvPr id="4" name="Segnaposto piè di pagina 3"/>
          <p:cNvSpPr>
            <a:spLocks noGrp="1"/>
          </p:cNvSpPr>
          <p:nvPr>
            <p:ph type="ftr" sz="quarter" idx="11"/>
          </p:nvPr>
        </p:nvSpPr>
        <p:spPr/>
        <p:txBody>
          <a:bodyPr/>
          <a:lstStyle>
            <a:lvl1pPr algn="l">
              <a:defRPr>
                <a:cs typeface="+mn-cs"/>
              </a:defRPr>
            </a:lvl1pPr>
          </a:lstStyle>
          <a:p>
            <a:pPr>
              <a:defRPr/>
            </a:pPr>
            <a:endParaRPr lang="it-IT" altLang="it-IT"/>
          </a:p>
        </p:txBody>
      </p:sp>
      <p:sp>
        <p:nvSpPr>
          <p:cNvPr id="5" name="Segnaposto numero diapositiva 4"/>
          <p:cNvSpPr>
            <a:spLocks noGrp="1"/>
          </p:cNvSpPr>
          <p:nvPr>
            <p:ph type="sldNum" sz="quarter" idx="12"/>
          </p:nvPr>
        </p:nvSpPr>
        <p:spPr/>
        <p:txBody>
          <a:bodyPr/>
          <a:lstStyle>
            <a:lvl1pPr>
              <a:defRPr>
                <a:cs typeface="+mn-cs"/>
              </a:defRPr>
            </a:lvl1pPr>
          </a:lstStyle>
          <a:p>
            <a:pPr>
              <a:defRPr/>
            </a:pPr>
            <a:fld id="{187B51B6-F43C-4102-9203-1EAC45DE1B23}" type="slidenum">
              <a:rPr lang="it-IT" altLang="it-IT"/>
              <a:pPr>
                <a:defRPr/>
              </a:pPr>
              <a:t>‹N›</a:t>
            </a:fld>
            <a:endParaRPr lang="it-IT" altLang="it-IT"/>
          </a:p>
        </p:txBody>
      </p:sp>
    </p:spTree>
    <p:extLst>
      <p:ext uri="{BB962C8B-B14F-4D97-AF65-F5344CB8AC3E}">
        <p14:creationId xmlns:p14="http://schemas.microsoft.com/office/powerpoint/2010/main" val="12242266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cs typeface="+mn-cs"/>
              </a:defRPr>
            </a:lvl1pPr>
          </a:lstStyle>
          <a:p>
            <a:pPr>
              <a:defRPr/>
            </a:pPr>
            <a:endParaRPr lang="it-IT" altLang="it-IT"/>
          </a:p>
        </p:txBody>
      </p:sp>
      <p:sp>
        <p:nvSpPr>
          <p:cNvPr id="3" name="Segnaposto piè di pagina 2"/>
          <p:cNvSpPr>
            <a:spLocks noGrp="1"/>
          </p:cNvSpPr>
          <p:nvPr>
            <p:ph type="ftr" sz="quarter" idx="11"/>
          </p:nvPr>
        </p:nvSpPr>
        <p:spPr/>
        <p:txBody>
          <a:bodyPr/>
          <a:lstStyle>
            <a:lvl1pPr algn="l">
              <a:defRPr>
                <a:cs typeface="+mn-cs"/>
              </a:defRPr>
            </a:lvl1pPr>
          </a:lstStyle>
          <a:p>
            <a:pPr>
              <a:defRPr/>
            </a:pPr>
            <a:endParaRPr lang="it-IT" altLang="it-IT"/>
          </a:p>
        </p:txBody>
      </p:sp>
      <p:sp>
        <p:nvSpPr>
          <p:cNvPr id="4" name="Segnaposto numero diapositiva 3"/>
          <p:cNvSpPr>
            <a:spLocks noGrp="1"/>
          </p:cNvSpPr>
          <p:nvPr>
            <p:ph type="sldNum" sz="quarter" idx="12"/>
          </p:nvPr>
        </p:nvSpPr>
        <p:spPr/>
        <p:txBody>
          <a:bodyPr/>
          <a:lstStyle>
            <a:lvl1pPr>
              <a:defRPr>
                <a:cs typeface="+mn-cs"/>
              </a:defRPr>
            </a:lvl1pPr>
          </a:lstStyle>
          <a:p>
            <a:pPr>
              <a:defRPr/>
            </a:pPr>
            <a:fld id="{3CFE9B7A-136F-4F03-84D9-87DF1A04CA6E}" type="slidenum">
              <a:rPr lang="it-IT" altLang="it-IT"/>
              <a:pPr>
                <a:defRPr/>
              </a:pPr>
              <a:t>‹N›</a:t>
            </a:fld>
            <a:endParaRPr lang="it-IT" altLang="it-IT"/>
          </a:p>
        </p:txBody>
      </p:sp>
    </p:spTree>
    <p:extLst>
      <p:ext uri="{BB962C8B-B14F-4D97-AF65-F5344CB8AC3E}">
        <p14:creationId xmlns:p14="http://schemas.microsoft.com/office/powerpoint/2010/main" val="9689793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cs typeface="+mn-cs"/>
              </a:defRPr>
            </a:lvl1pPr>
          </a:lstStyle>
          <a:p>
            <a:pPr>
              <a:defRPr/>
            </a:pPr>
            <a:endParaRPr lang="it-IT" altLang="it-IT"/>
          </a:p>
        </p:txBody>
      </p:sp>
      <p:sp>
        <p:nvSpPr>
          <p:cNvPr id="6" name="Segnaposto piè di pagina 5"/>
          <p:cNvSpPr>
            <a:spLocks noGrp="1"/>
          </p:cNvSpPr>
          <p:nvPr>
            <p:ph type="ftr" sz="quarter" idx="11"/>
          </p:nvPr>
        </p:nvSpPr>
        <p:spPr/>
        <p:txBody>
          <a:bodyPr/>
          <a:lstStyle>
            <a:lvl1pPr algn="l">
              <a:defRPr>
                <a:cs typeface="+mn-cs"/>
              </a:defRPr>
            </a:lvl1pPr>
          </a:lstStyle>
          <a:p>
            <a:pPr>
              <a:defRPr/>
            </a:pPr>
            <a:endParaRPr lang="it-IT" altLang="it-IT"/>
          </a:p>
        </p:txBody>
      </p:sp>
      <p:sp>
        <p:nvSpPr>
          <p:cNvPr id="7" name="Segnaposto numero diapositiva 6"/>
          <p:cNvSpPr>
            <a:spLocks noGrp="1"/>
          </p:cNvSpPr>
          <p:nvPr>
            <p:ph type="sldNum" sz="quarter" idx="12"/>
          </p:nvPr>
        </p:nvSpPr>
        <p:spPr/>
        <p:txBody>
          <a:bodyPr/>
          <a:lstStyle>
            <a:lvl1pPr>
              <a:defRPr>
                <a:cs typeface="+mn-cs"/>
              </a:defRPr>
            </a:lvl1pPr>
          </a:lstStyle>
          <a:p>
            <a:pPr>
              <a:defRPr/>
            </a:pPr>
            <a:fld id="{D95DA336-4933-4289-B68B-1092F1E3015C}" type="slidenum">
              <a:rPr lang="it-IT" altLang="it-IT"/>
              <a:pPr>
                <a:defRPr/>
              </a:pPr>
              <a:t>‹N›</a:t>
            </a:fld>
            <a:endParaRPr lang="it-IT" altLang="it-IT"/>
          </a:p>
        </p:txBody>
      </p:sp>
    </p:spTree>
    <p:extLst>
      <p:ext uri="{BB962C8B-B14F-4D97-AF65-F5344CB8AC3E}">
        <p14:creationId xmlns:p14="http://schemas.microsoft.com/office/powerpoint/2010/main" val="37614085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B1B5BB-96F4-4FA0-A32B-789E3744463B}"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3250950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cs typeface="+mn-cs"/>
              </a:defRPr>
            </a:lvl1pPr>
          </a:lstStyle>
          <a:p>
            <a:pPr>
              <a:defRPr/>
            </a:pPr>
            <a:endParaRPr lang="it-IT" altLang="it-IT"/>
          </a:p>
        </p:txBody>
      </p:sp>
      <p:sp>
        <p:nvSpPr>
          <p:cNvPr id="6" name="Segnaposto piè di pagina 5"/>
          <p:cNvSpPr>
            <a:spLocks noGrp="1"/>
          </p:cNvSpPr>
          <p:nvPr>
            <p:ph type="ftr" sz="quarter" idx="11"/>
          </p:nvPr>
        </p:nvSpPr>
        <p:spPr/>
        <p:txBody>
          <a:bodyPr/>
          <a:lstStyle>
            <a:lvl1pPr algn="l">
              <a:defRPr>
                <a:cs typeface="+mn-cs"/>
              </a:defRPr>
            </a:lvl1pPr>
          </a:lstStyle>
          <a:p>
            <a:pPr>
              <a:defRPr/>
            </a:pPr>
            <a:endParaRPr lang="it-IT" altLang="it-IT"/>
          </a:p>
        </p:txBody>
      </p:sp>
      <p:sp>
        <p:nvSpPr>
          <p:cNvPr id="7" name="Segnaposto numero diapositiva 6"/>
          <p:cNvSpPr>
            <a:spLocks noGrp="1"/>
          </p:cNvSpPr>
          <p:nvPr>
            <p:ph type="sldNum" sz="quarter" idx="12"/>
          </p:nvPr>
        </p:nvSpPr>
        <p:spPr/>
        <p:txBody>
          <a:bodyPr/>
          <a:lstStyle>
            <a:lvl1pPr>
              <a:defRPr>
                <a:cs typeface="+mn-cs"/>
              </a:defRPr>
            </a:lvl1pPr>
          </a:lstStyle>
          <a:p>
            <a:pPr>
              <a:defRPr/>
            </a:pPr>
            <a:fld id="{3A885B14-B6FA-41E8-8935-112A55C21ED3}" type="slidenum">
              <a:rPr lang="it-IT" altLang="it-IT"/>
              <a:pPr>
                <a:defRPr/>
              </a:pPr>
              <a:t>‹N›</a:t>
            </a:fld>
            <a:endParaRPr lang="it-IT" altLang="it-IT"/>
          </a:p>
        </p:txBody>
      </p:sp>
    </p:spTree>
    <p:extLst>
      <p:ext uri="{BB962C8B-B14F-4D97-AF65-F5344CB8AC3E}">
        <p14:creationId xmlns:p14="http://schemas.microsoft.com/office/powerpoint/2010/main" val="8234381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cs typeface="+mn-cs"/>
              </a:defRPr>
            </a:lvl1pPr>
          </a:lstStyle>
          <a:p>
            <a:pPr>
              <a:defRPr/>
            </a:pPr>
            <a:endParaRPr lang="it-IT" altLang="it-IT"/>
          </a:p>
        </p:txBody>
      </p:sp>
      <p:sp>
        <p:nvSpPr>
          <p:cNvPr id="5" name="Segnaposto piè di pagina 4"/>
          <p:cNvSpPr>
            <a:spLocks noGrp="1"/>
          </p:cNvSpPr>
          <p:nvPr>
            <p:ph type="ftr" sz="quarter" idx="11"/>
          </p:nvPr>
        </p:nvSpPr>
        <p:spPr/>
        <p:txBody>
          <a:bodyPr/>
          <a:lstStyle>
            <a:lvl1pPr algn="l">
              <a:defRPr>
                <a:cs typeface="+mn-cs"/>
              </a:defRPr>
            </a:lvl1pPr>
          </a:lstStyle>
          <a:p>
            <a:pPr>
              <a:defRPr/>
            </a:pPr>
            <a:endParaRPr lang="it-IT" altLang="it-IT"/>
          </a:p>
        </p:txBody>
      </p:sp>
      <p:sp>
        <p:nvSpPr>
          <p:cNvPr id="6" name="Segnaposto numero diapositiva 5"/>
          <p:cNvSpPr>
            <a:spLocks noGrp="1"/>
          </p:cNvSpPr>
          <p:nvPr>
            <p:ph type="sldNum" sz="quarter" idx="12"/>
          </p:nvPr>
        </p:nvSpPr>
        <p:spPr/>
        <p:txBody>
          <a:bodyPr/>
          <a:lstStyle>
            <a:lvl1pPr>
              <a:defRPr>
                <a:cs typeface="+mn-cs"/>
              </a:defRPr>
            </a:lvl1pPr>
          </a:lstStyle>
          <a:p>
            <a:pPr>
              <a:defRPr/>
            </a:pPr>
            <a:fld id="{CAA1CCDD-1BD6-46CF-AB5D-7E4C1C10BB21}" type="slidenum">
              <a:rPr lang="it-IT" altLang="it-IT"/>
              <a:pPr>
                <a:defRPr/>
              </a:pPr>
              <a:t>‹N›</a:t>
            </a:fld>
            <a:endParaRPr lang="it-IT" altLang="it-IT"/>
          </a:p>
        </p:txBody>
      </p:sp>
    </p:spTree>
    <p:extLst>
      <p:ext uri="{BB962C8B-B14F-4D97-AF65-F5344CB8AC3E}">
        <p14:creationId xmlns:p14="http://schemas.microsoft.com/office/powerpoint/2010/main" val="9010908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cs typeface="+mn-cs"/>
              </a:defRPr>
            </a:lvl1pPr>
          </a:lstStyle>
          <a:p>
            <a:pPr>
              <a:defRPr/>
            </a:pPr>
            <a:endParaRPr lang="it-IT" altLang="it-IT"/>
          </a:p>
        </p:txBody>
      </p:sp>
      <p:sp>
        <p:nvSpPr>
          <p:cNvPr id="5" name="Segnaposto piè di pagina 4"/>
          <p:cNvSpPr>
            <a:spLocks noGrp="1"/>
          </p:cNvSpPr>
          <p:nvPr>
            <p:ph type="ftr" sz="quarter" idx="11"/>
          </p:nvPr>
        </p:nvSpPr>
        <p:spPr/>
        <p:txBody>
          <a:bodyPr/>
          <a:lstStyle>
            <a:lvl1pPr algn="l">
              <a:defRPr>
                <a:cs typeface="+mn-cs"/>
              </a:defRPr>
            </a:lvl1pPr>
          </a:lstStyle>
          <a:p>
            <a:pPr>
              <a:defRPr/>
            </a:pPr>
            <a:endParaRPr lang="it-IT" altLang="it-IT"/>
          </a:p>
        </p:txBody>
      </p:sp>
      <p:sp>
        <p:nvSpPr>
          <p:cNvPr id="6" name="Segnaposto numero diapositiva 5"/>
          <p:cNvSpPr>
            <a:spLocks noGrp="1"/>
          </p:cNvSpPr>
          <p:nvPr>
            <p:ph type="sldNum" sz="quarter" idx="12"/>
          </p:nvPr>
        </p:nvSpPr>
        <p:spPr/>
        <p:txBody>
          <a:bodyPr/>
          <a:lstStyle>
            <a:lvl1pPr>
              <a:defRPr>
                <a:cs typeface="+mn-cs"/>
              </a:defRPr>
            </a:lvl1pPr>
          </a:lstStyle>
          <a:p>
            <a:pPr>
              <a:defRPr/>
            </a:pPr>
            <a:fld id="{7F34C8F8-BCD7-4D20-9EEA-FE7D8377C8FD}" type="slidenum">
              <a:rPr lang="it-IT" altLang="it-IT"/>
              <a:pPr>
                <a:defRPr/>
              </a:pPr>
              <a:t>‹N›</a:t>
            </a:fld>
            <a:endParaRPr lang="it-IT" altLang="it-IT"/>
          </a:p>
        </p:txBody>
      </p:sp>
    </p:spTree>
    <p:extLst>
      <p:ext uri="{BB962C8B-B14F-4D97-AF65-F5344CB8AC3E}">
        <p14:creationId xmlns:p14="http://schemas.microsoft.com/office/powerpoint/2010/main" val="42263744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6DDD6FB-AF71-46B8-9FC0-CF211AD46FE9}"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802322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03F1D86-9CBB-43D6-9A2C-5F4104B379BE}"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4948563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90FA799-EE99-41ED-B6CD-1391A55BEE72}"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3643003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0C03B25-8013-41A7-9130-8BEE68523AAE}"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2308620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66584E9-952E-42CB-9C79-61D826D9C87D}"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865341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74CB2B-47C8-4F2D-A18B-F28BCAA8A647}"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6328273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F6D9F1F-2FB7-41A5-9927-28BEB8333351}"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1993173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it-IT" altLang="it-IT">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it-IT" altLang="it-IT">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4A3D9924-7343-4120-84A4-E08E227EB51D}" type="slidenum">
              <a:rPr lang="it-IT" altLang="it-IT">
                <a:solidFill>
                  <a:srgbClr val="000000"/>
                </a:solidFill>
              </a:rPr>
              <a:pPr fontAlgn="base">
                <a:spcBef>
                  <a:spcPct val="0"/>
                </a:spcBef>
                <a:spcAft>
                  <a:spcPct val="0"/>
                </a:spcAft>
                <a:defRPr/>
              </a:pPr>
              <a:t>‹N›</a:t>
            </a:fld>
            <a:endParaRPr lang="it-IT" altLang="it-IT">
              <a:solidFill>
                <a:srgbClr val="000000"/>
              </a:solidFill>
            </a:endParaRPr>
          </a:p>
        </p:txBody>
      </p:sp>
    </p:spTree>
    <p:extLst>
      <p:ext uri="{BB962C8B-B14F-4D97-AF65-F5344CB8AC3E}">
        <p14:creationId xmlns:p14="http://schemas.microsoft.com/office/powerpoint/2010/main" val="39636024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solidFill>
                  <a:srgbClr val="000000"/>
                </a:solidFill>
                <a:latin typeface="Arial" pitchFamily="34" charset="0"/>
                <a:cs typeface="Arial" pitchFamily="34" charset="0"/>
              </a:defRPr>
            </a:lvl1pPr>
          </a:lstStyle>
          <a:p>
            <a:pPr fontAlgn="base">
              <a:spcBef>
                <a:spcPct val="0"/>
              </a:spcBef>
              <a:spcAft>
                <a:spcPct val="0"/>
              </a:spcAft>
              <a:defRPr/>
            </a:pPr>
            <a:endParaRPr lang="it-IT" altLang="it-IT"/>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cs typeface="Arial" pitchFamily="34" charset="0"/>
              </a:defRPr>
            </a:lvl1pPr>
          </a:lstStyle>
          <a:p>
            <a:pPr fontAlgn="base">
              <a:spcBef>
                <a:spcPct val="0"/>
              </a:spcBef>
              <a:spcAft>
                <a:spcPct val="0"/>
              </a:spcAft>
              <a:defRPr/>
            </a:pPr>
            <a:endParaRPr lang="it-IT" altLang="it-IT"/>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cs typeface="Arial" pitchFamily="34" charset="0"/>
              </a:defRPr>
            </a:lvl1pPr>
          </a:lstStyle>
          <a:p>
            <a:pPr fontAlgn="base">
              <a:spcBef>
                <a:spcPct val="0"/>
              </a:spcBef>
              <a:spcAft>
                <a:spcPct val="0"/>
              </a:spcAft>
              <a:defRPr/>
            </a:pPr>
            <a:fld id="{148ED87C-DCA9-44E0-A2D6-61004352FC49}" type="slidenum">
              <a:rPr lang="it-IT" altLang="it-IT"/>
              <a:pPr fontAlgn="base">
                <a:spcBef>
                  <a:spcPct val="0"/>
                </a:spcBef>
                <a:spcAft>
                  <a:spcPct val="0"/>
                </a:spcAft>
                <a:defRPr/>
              </a:pPr>
              <a:t>‹N›</a:t>
            </a:fld>
            <a:endParaRPr lang="it-IT" altLang="it-IT"/>
          </a:p>
        </p:txBody>
      </p:sp>
    </p:spTree>
    <p:extLst>
      <p:ext uri="{BB962C8B-B14F-4D97-AF65-F5344CB8AC3E}">
        <p14:creationId xmlns:p14="http://schemas.microsoft.com/office/powerpoint/2010/main" val="255653042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audio" Target="../media/audio10.wav"/><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audio" Target="../media/audio11.wav"/></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audio" Target="../media/audio2.wav"/></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audio" Target="../media/audio3.wav"/></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audio" Target="../media/audio4.wav"/><Relationship Id="rId5" Type="http://schemas.openxmlformats.org/officeDocument/2006/relationships/image" Target="../media/image1.pn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audio" Target="../media/audio5.wav"/><Relationship Id="rId5" Type="http://schemas.openxmlformats.org/officeDocument/2006/relationships/image" Target="../media/image1.png"/><Relationship Id="rId4" Type="http://schemas.openxmlformats.org/officeDocument/2006/relationships/image" Target="../media/image4.wmf"/></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8.xml"/><Relationship Id="rId1" Type="http://schemas.openxmlformats.org/officeDocument/2006/relationships/audio" Target="../media/audio6.wav"/></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audio" Target="../media/audio7.wav"/></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audio" Target="../media/audio8.wav"/><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audio" Target="../media/audio9.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19050" y="1814513"/>
            <a:ext cx="919162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a:solidFill>
                  <a:srgbClr val="000000"/>
                </a:solidFill>
              </a:rPr>
              <a:t>Cosa abbiamo imparato dai lavori di Caspi e da altri simili e come procedere ulteriormente</a:t>
            </a:r>
          </a:p>
          <a:p>
            <a:pPr algn="ctr" eaLnBrk="1" fontAlgn="base" hangingPunct="1">
              <a:spcBef>
                <a:spcPct val="0"/>
              </a:spcBef>
              <a:spcAft>
                <a:spcPct val="0"/>
              </a:spcAft>
              <a:buFontTx/>
              <a:buNone/>
            </a:pPr>
            <a:endParaRPr lang="it-IT" altLang="it-IT">
              <a:solidFill>
                <a:srgbClr val="000000"/>
              </a:solidFill>
            </a:endParaRPr>
          </a:p>
        </p:txBody>
      </p:sp>
      <p:pic>
        <p:nvPicPr>
          <p:cNvPr id="2" name="A7743146.wav">
            <a:hlinkClick r:id="" action="ppaction://media"/>
          </p:cNvPr>
          <p:cNvPicPr>
            <a:picLocks noChangeAspect="1"/>
          </p:cNvPicPr>
          <p:nvPr>
            <a:wavAudioFile r:embed="rId1" name="A774EEAF.wav"/>
          </p:nvPr>
        </p:nvPicPr>
        <p:blipFill>
          <a:blip r:embed="rId3">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37850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188913"/>
            <a:ext cx="8388350" cy="627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 Box 3"/>
          <p:cNvSpPr txBox="1">
            <a:spLocks noChangeArrowheads="1"/>
          </p:cNvSpPr>
          <p:nvPr/>
        </p:nvSpPr>
        <p:spPr bwMode="auto">
          <a:xfrm>
            <a:off x="395288" y="0"/>
            <a:ext cx="4038600" cy="64976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2800">
                <a:solidFill>
                  <a:srgbClr val="000000"/>
                </a:solidFill>
              </a:rPr>
              <a:t>Individuals carrying two copies of the valine allele exhibited more cannabis-induced memory and attention impairments than carriers of the methionine allele, and were the most sensitive to cannabis-induced psychotic experiences.</a:t>
            </a:r>
          </a:p>
          <a:p>
            <a:pPr algn="ctr" eaLnBrk="1" fontAlgn="base" hangingPunct="1">
              <a:spcBef>
                <a:spcPct val="0"/>
              </a:spcBef>
              <a:spcAft>
                <a:spcPct val="0"/>
              </a:spcAft>
              <a:buFontTx/>
              <a:buNone/>
            </a:pPr>
            <a:endParaRPr lang="it-IT" altLang="it-IT" sz="2800">
              <a:solidFill>
                <a:srgbClr val="000000"/>
              </a:solidFill>
            </a:endParaRPr>
          </a:p>
          <a:p>
            <a:pPr algn="ctr" eaLnBrk="1" fontAlgn="base" hangingPunct="1">
              <a:spcBef>
                <a:spcPct val="0"/>
              </a:spcBef>
              <a:spcAft>
                <a:spcPct val="0"/>
              </a:spcAft>
              <a:buFontTx/>
              <a:buNone/>
            </a:pPr>
            <a:endParaRPr lang="it-IT" altLang="it-IT" sz="2800">
              <a:solidFill>
                <a:srgbClr val="000000"/>
              </a:solidFill>
            </a:endParaRPr>
          </a:p>
          <a:p>
            <a:pPr algn="ctr" eaLnBrk="1" fontAlgn="base" hangingPunct="1">
              <a:spcBef>
                <a:spcPct val="0"/>
              </a:spcBef>
              <a:spcAft>
                <a:spcPct val="0"/>
              </a:spcAft>
              <a:buFontTx/>
              <a:buNone/>
            </a:pPr>
            <a:endParaRPr lang="it-IT" altLang="it-IT" sz="2800">
              <a:solidFill>
                <a:srgbClr val="000000"/>
              </a:solidFill>
            </a:endParaRPr>
          </a:p>
          <a:p>
            <a:pPr algn="ctr" eaLnBrk="1" fontAlgn="base" hangingPunct="1">
              <a:spcBef>
                <a:spcPct val="0"/>
              </a:spcBef>
              <a:spcAft>
                <a:spcPct val="0"/>
              </a:spcAft>
              <a:buFontTx/>
              <a:buNone/>
            </a:pPr>
            <a:endParaRPr lang="it-IT" altLang="it-IT" sz="2800">
              <a:solidFill>
                <a:srgbClr val="000000"/>
              </a:solidFill>
            </a:endParaRPr>
          </a:p>
        </p:txBody>
      </p:sp>
      <p:pic>
        <p:nvPicPr>
          <p:cNvPr id="2" name="3C823303.wav">
            <a:hlinkClick r:id="" action="ppaction://media"/>
          </p:cNvPr>
          <p:cNvPicPr>
            <a:picLocks noChangeAspect="1"/>
          </p:cNvPicPr>
          <p:nvPr>
            <a:wavAudioFile r:embed="rId1" name="3C821931.wav"/>
          </p:nvPr>
        </p:nvPicPr>
        <p:blipFill>
          <a:blip r:embed="rId4">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42936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82550" y="1700213"/>
            <a:ext cx="8967788"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4000">
                <a:solidFill>
                  <a:srgbClr val="000000"/>
                </a:solidFill>
              </a:rPr>
              <a:t>Vulnerabilità genetica verso la dipendenza da sostanze: dati nell’animale e nell’uomo</a:t>
            </a:r>
          </a:p>
          <a:p>
            <a:pPr algn="ctr" eaLnBrk="1" fontAlgn="base" hangingPunct="1">
              <a:spcBef>
                <a:spcPct val="0"/>
              </a:spcBef>
              <a:spcAft>
                <a:spcPct val="0"/>
              </a:spcAft>
              <a:buFontTx/>
              <a:buNone/>
            </a:pPr>
            <a:endParaRPr lang="it-IT" altLang="it-IT" sz="4000">
              <a:solidFill>
                <a:srgbClr val="000000"/>
              </a:solidFill>
            </a:endParaRPr>
          </a:p>
        </p:txBody>
      </p:sp>
      <p:pic>
        <p:nvPicPr>
          <p:cNvPr id="2" name="154A3303.wav">
            <a:hlinkClick r:id="" action="ppaction://media"/>
          </p:cNvPr>
          <p:cNvPicPr>
            <a:picLocks noChangeAspect="1"/>
          </p:cNvPicPr>
          <p:nvPr>
            <a:wavAudioFile r:embed="rId1" name="154A41C2.wav"/>
          </p:nvPr>
        </p:nvPicPr>
        <p:blipFill>
          <a:blip r:embed="rId3">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09651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19050" y="115888"/>
            <a:ext cx="9191625" cy="698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2400">
                <a:solidFill>
                  <a:srgbClr val="000000"/>
                </a:solidFill>
              </a:rPr>
              <a:t>“The study of gene–environment interactions has been the province of epidemiology, in which genotypes, environmental pathogen exposures and disorder outcomes are studied as they naturally occur in the human population. Genetic epidemiology is ideal for achieving three goals. "  </a:t>
            </a:r>
            <a:r>
              <a:rPr lang="it-IT" altLang="it-IT" sz="1600">
                <a:solidFill>
                  <a:srgbClr val="000000"/>
                </a:solidFill>
              </a:rPr>
              <a:t>Caspi et al., 2006</a:t>
            </a:r>
          </a:p>
          <a:p>
            <a:pPr algn="ctr" eaLnBrk="1" fontAlgn="base" hangingPunct="1">
              <a:spcBef>
                <a:spcPct val="0"/>
              </a:spcBef>
              <a:spcAft>
                <a:spcPct val="0"/>
              </a:spcAft>
              <a:buFontTx/>
              <a:buNone/>
            </a:pPr>
            <a:endParaRPr lang="it-IT" altLang="it-IT" sz="2400">
              <a:solidFill>
                <a:srgbClr val="000000"/>
              </a:solidFill>
            </a:endParaRPr>
          </a:p>
          <a:p>
            <a:pPr algn="ctr" eaLnBrk="1" fontAlgn="base" hangingPunct="1">
              <a:spcBef>
                <a:spcPct val="0"/>
              </a:spcBef>
              <a:spcAft>
                <a:spcPct val="0"/>
              </a:spcAft>
              <a:buFontTx/>
              <a:buNone/>
            </a:pPr>
            <a:r>
              <a:rPr lang="it-IT" altLang="it-IT">
                <a:solidFill>
                  <a:srgbClr val="000000"/>
                </a:solidFill>
              </a:rPr>
              <a:t>Primo, gli studi epidemiologici consentono di </a:t>
            </a:r>
            <a:r>
              <a:rPr lang="it-IT" altLang="it-IT" b="1">
                <a:solidFill>
                  <a:srgbClr val="000000"/>
                </a:solidFill>
              </a:rPr>
              <a:t>identificare la presenza </a:t>
            </a:r>
            <a:r>
              <a:rPr lang="it-IT" altLang="it-IT">
                <a:solidFill>
                  <a:srgbClr val="000000"/>
                </a:solidFill>
              </a:rPr>
              <a:t>di interazioni G X E. </a:t>
            </a:r>
          </a:p>
          <a:p>
            <a:pPr algn="ctr" eaLnBrk="1" fontAlgn="base" hangingPunct="1">
              <a:spcBef>
                <a:spcPct val="0"/>
              </a:spcBef>
              <a:spcAft>
                <a:spcPct val="0"/>
              </a:spcAft>
              <a:buFontTx/>
              <a:buNone/>
            </a:pPr>
            <a:endParaRPr lang="it-IT" altLang="it-IT">
              <a:solidFill>
                <a:srgbClr val="000000"/>
              </a:solidFill>
            </a:endParaRPr>
          </a:p>
          <a:p>
            <a:pPr algn="ctr" eaLnBrk="1" fontAlgn="base" hangingPunct="1">
              <a:spcBef>
                <a:spcPct val="0"/>
              </a:spcBef>
              <a:spcAft>
                <a:spcPct val="0"/>
              </a:spcAft>
              <a:buFontTx/>
              <a:buNone/>
            </a:pPr>
            <a:r>
              <a:rPr lang="it-IT" altLang="it-IT">
                <a:solidFill>
                  <a:srgbClr val="000000"/>
                </a:solidFill>
              </a:rPr>
              <a:t>Secondo, consentono di </a:t>
            </a:r>
            <a:r>
              <a:rPr lang="it-IT" altLang="it-IT" b="1">
                <a:solidFill>
                  <a:srgbClr val="000000"/>
                </a:solidFill>
              </a:rPr>
              <a:t>escludere spiegazioni alternative </a:t>
            </a:r>
            <a:r>
              <a:rPr lang="it-IT" altLang="it-IT">
                <a:solidFill>
                  <a:srgbClr val="000000"/>
                </a:solidFill>
              </a:rPr>
              <a:t>a G X E.</a:t>
            </a:r>
          </a:p>
          <a:p>
            <a:pPr algn="ctr" eaLnBrk="1" fontAlgn="base" hangingPunct="1">
              <a:spcBef>
                <a:spcPct val="0"/>
              </a:spcBef>
              <a:spcAft>
                <a:spcPct val="0"/>
              </a:spcAft>
              <a:buFontTx/>
              <a:buNone/>
            </a:pPr>
            <a:endParaRPr lang="it-IT" altLang="it-IT">
              <a:solidFill>
                <a:srgbClr val="000000"/>
              </a:solidFill>
            </a:endParaRPr>
          </a:p>
          <a:p>
            <a:pPr algn="ctr" eaLnBrk="1" fontAlgn="base" hangingPunct="1">
              <a:spcBef>
                <a:spcPct val="0"/>
              </a:spcBef>
              <a:spcAft>
                <a:spcPct val="0"/>
              </a:spcAft>
              <a:buFontTx/>
              <a:buNone/>
            </a:pPr>
            <a:r>
              <a:rPr lang="it-IT" altLang="it-IT">
                <a:solidFill>
                  <a:srgbClr val="000000"/>
                </a:solidFill>
              </a:rPr>
              <a:t>Terzo, provano se </a:t>
            </a:r>
            <a:r>
              <a:rPr lang="it-IT" altLang="it-IT" b="1">
                <a:solidFill>
                  <a:srgbClr val="000000"/>
                </a:solidFill>
              </a:rPr>
              <a:t>l’interazione spiega una frazione cospicua del disturbo </a:t>
            </a:r>
            <a:r>
              <a:rPr lang="it-IT" altLang="it-IT">
                <a:solidFill>
                  <a:srgbClr val="000000"/>
                </a:solidFill>
              </a:rPr>
              <a:t>nella popolazione umana generale.</a:t>
            </a:r>
          </a:p>
        </p:txBody>
      </p:sp>
      <p:pic>
        <p:nvPicPr>
          <p:cNvPr id="2" name="682A3193.wav">
            <a:hlinkClick r:id="" action="ppaction://media"/>
          </p:cNvPr>
          <p:cNvPicPr>
            <a:picLocks noChangeAspect="1"/>
          </p:cNvPicPr>
          <p:nvPr>
            <a:wavAudioFile r:embed="rId1" name="682A01BD.wav"/>
          </p:nvPr>
        </p:nvPicPr>
        <p:blipFill>
          <a:blip r:embed="rId3">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35761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4"/>
          <p:cNvSpPr txBox="1">
            <a:spLocks noChangeArrowheads="1"/>
          </p:cNvSpPr>
          <p:nvPr/>
        </p:nvSpPr>
        <p:spPr bwMode="auto">
          <a:xfrm>
            <a:off x="0" y="0"/>
            <a:ext cx="9144000"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a:solidFill>
                  <a:srgbClr val="000000"/>
                </a:solidFill>
              </a:rPr>
              <a:t>Tuttavia, l’epidemiologia genetica ha dei limiti intrinseci per quanto riguarda la comprensione dei meccanismi biologici sottostanti ad un G X E, e quindi il suo potenziale si realizza meglio se essa viene integrata con la psicobiologia e, più in generale, con le neuroscienze.</a:t>
            </a:r>
          </a:p>
          <a:p>
            <a:pPr algn="ctr" eaLnBrk="1" fontAlgn="base" hangingPunct="1">
              <a:spcBef>
                <a:spcPct val="0"/>
              </a:spcBef>
              <a:spcAft>
                <a:spcPct val="0"/>
              </a:spcAft>
              <a:buFontTx/>
              <a:buNone/>
            </a:pPr>
            <a:endParaRPr lang="it-IT" altLang="it-IT">
              <a:solidFill>
                <a:srgbClr val="000000"/>
              </a:solidFill>
            </a:endParaRPr>
          </a:p>
          <a:p>
            <a:pPr algn="ctr" eaLnBrk="1" fontAlgn="base" hangingPunct="1">
              <a:spcBef>
                <a:spcPct val="0"/>
              </a:spcBef>
              <a:spcAft>
                <a:spcPct val="0"/>
              </a:spcAft>
              <a:buFontTx/>
              <a:buNone/>
            </a:pPr>
            <a:r>
              <a:rPr lang="it-IT" altLang="it-IT">
                <a:solidFill>
                  <a:srgbClr val="000000"/>
                </a:solidFill>
              </a:rPr>
              <a:t>Le neuroscienze possono complementare l’epidemiologia genetica </a:t>
            </a:r>
            <a:r>
              <a:rPr lang="it-IT" altLang="it-IT" b="1">
                <a:solidFill>
                  <a:srgbClr val="000000"/>
                </a:solidFill>
              </a:rPr>
              <a:t>specificando il ruolo specifico svolto dalla reattività del sistema nervoso</a:t>
            </a:r>
            <a:r>
              <a:rPr lang="it-IT" altLang="it-IT">
                <a:solidFill>
                  <a:srgbClr val="000000"/>
                </a:solidFill>
              </a:rPr>
              <a:t> in ciascuna G X E</a:t>
            </a:r>
          </a:p>
        </p:txBody>
      </p:sp>
      <p:pic>
        <p:nvPicPr>
          <p:cNvPr id="2" name="69ED3209.wav">
            <a:hlinkClick r:id="" action="ppaction://media"/>
          </p:cNvPr>
          <p:cNvPicPr>
            <a:picLocks noChangeAspect="1"/>
          </p:cNvPicPr>
          <p:nvPr>
            <a:wavAudioFile r:embed="rId1" name="69EDA88E.wav"/>
          </p:nvPr>
        </p:nvPicPr>
        <p:blipFill>
          <a:blip r:embed="rId3">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59052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684213" y="4724400"/>
            <a:ext cx="78486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28675" eaLnBrk="0" hangingPunct="0">
              <a:spcBef>
                <a:spcPct val="20000"/>
              </a:spcBef>
              <a:buChar char="•"/>
              <a:tabLst>
                <a:tab pos="657225" algn="l"/>
                <a:tab pos="1312863" algn="l"/>
                <a:tab pos="1970088" algn="l"/>
                <a:tab pos="2627313" algn="l"/>
                <a:tab pos="3282950" algn="l"/>
                <a:tab pos="3940175" algn="l"/>
                <a:tab pos="4595813" algn="l"/>
                <a:tab pos="5253038" algn="l"/>
                <a:tab pos="5910263" algn="l"/>
              </a:tabLst>
              <a:defRPr sz="3200">
                <a:solidFill>
                  <a:schemeClr val="tx1"/>
                </a:solidFill>
                <a:latin typeface="Arial" pitchFamily="34" charset="0"/>
              </a:defRPr>
            </a:lvl1pPr>
            <a:lvl2pPr marL="742950" indent="-285750" defTabSz="828675" eaLnBrk="0" hangingPunct="0">
              <a:spcBef>
                <a:spcPct val="20000"/>
              </a:spcBef>
              <a:buChar char="–"/>
              <a:tabLst>
                <a:tab pos="657225" algn="l"/>
                <a:tab pos="1312863" algn="l"/>
                <a:tab pos="1970088" algn="l"/>
                <a:tab pos="2627313" algn="l"/>
                <a:tab pos="3282950" algn="l"/>
                <a:tab pos="3940175" algn="l"/>
                <a:tab pos="4595813" algn="l"/>
                <a:tab pos="5253038" algn="l"/>
                <a:tab pos="5910263" algn="l"/>
              </a:tabLst>
              <a:defRPr sz="2800">
                <a:solidFill>
                  <a:schemeClr val="tx1"/>
                </a:solidFill>
                <a:latin typeface="Arial" pitchFamily="34" charset="0"/>
              </a:defRPr>
            </a:lvl2pPr>
            <a:lvl3pPr marL="1143000" indent="-228600" defTabSz="828675" eaLnBrk="0" hangingPunct="0">
              <a:spcBef>
                <a:spcPct val="20000"/>
              </a:spcBef>
              <a:buChar char="•"/>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Arial" pitchFamily="34" charset="0"/>
              </a:defRPr>
            </a:lvl3pPr>
            <a:lvl4pPr marL="1600200" indent="-228600" defTabSz="828675" eaLnBrk="0" hangingPunct="0">
              <a:spcBef>
                <a:spcPct val="20000"/>
              </a:spcBef>
              <a:buChar char="–"/>
              <a:tabLst>
                <a:tab pos="657225" algn="l"/>
                <a:tab pos="1312863" algn="l"/>
                <a:tab pos="1970088" algn="l"/>
                <a:tab pos="2627313" algn="l"/>
                <a:tab pos="3282950" algn="l"/>
                <a:tab pos="3940175" algn="l"/>
                <a:tab pos="4595813" algn="l"/>
                <a:tab pos="5253038" algn="l"/>
                <a:tab pos="5910263" algn="l"/>
              </a:tabLst>
              <a:defRPr sz="2000">
                <a:solidFill>
                  <a:schemeClr val="tx1"/>
                </a:solidFill>
                <a:latin typeface="Arial" pitchFamily="34" charset="0"/>
              </a:defRPr>
            </a:lvl4pPr>
            <a:lvl5pPr marL="2057400" indent="-228600" defTabSz="828675" eaLnBrk="0" hangingPunct="0">
              <a:spcBef>
                <a:spcPct val="20000"/>
              </a:spcBef>
              <a:buChar char="»"/>
              <a:tabLst>
                <a:tab pos="657225" algn="l"/>
                <a:tab pos="1312863" algn="l"/>
                <a:tab pos="1970088" algn="l"/>
                <a:tab pos="2627313" algn="l"/>
                <a:tab pos="3282950" algn="l"/>
                <a:tab pos="3940175" algn="l"/>
                <a:tab pos="4595813" algn="l"/>
                <a:tab pos="5253038" algn="l"/>
                <a:tab pos="5910263" algn="l"/>
              </a:tabLst>
              <a:defRPr sz="2000">
                <a:solidFill>
                  <a:schemeClr val="tx1"/>
                </a:solidFill>
                <a:latin typeface="Arial" pitchFamily="34" charset="0"/>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Lst>
              <a:defRPr sz="2000">
                <a:solidFill>
                  <a:schemeClr val="tx1"/>
                </a:solidFill>
                <a:latin typeface="Arial" pitchFamily="34" charset="0"/>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Lst>
              <a:defRPr sz="2000">
                <a:solidFill>
                  <a:schemeClr val="tx1"/>
                </a:solidFill>
                <a:latin typeface="Arial" pitchFamily="34" charset="0"/>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Lst>
              <a:defRPr sz="2000">
                <a:solidFill>
                  <a:schemeClr val="tx1"/>
                </a:solidFill>
                <a:latin typeface="Arial" pitchFamily="34" charset="0"/>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Lst>
              <a:defRPr sz="2000">
                <a:solidFill>
                  <a:schemeClr val="tx1"/>
                </a:solidFill>
                <a:latin typeface="Arial" pitchFamily="34" charset="0"/>
              </a:defRPr>
            </a:lvl9pPr>
          </a:lstStyle>
          <a:p>
            <a:pPr algn="ctr" eaLnBrk="1" fontAlgn="base" hangingPunct="1">
              <a:spcBef>
                <a:spcPct val="0"/>
              </a:spcBef>
              <a:spcAft>
                <a:spcPct val="0"/>
              </a:spcAft>
              <a:buFontTx/>
              <a:buNone/>
            </a:pPr>
            <a:r>
              <a:rPr lang="en-GB" altLang="it-IT" sz="1200">
                <a:solidFill>
                  <a:srgbClr val="000000"/>
                </a:solidFill>
              </a:rPr>
              <a:t>Caspi </a:t>
            </a:r>
            <a:r>
              <a:rPr lang="en-GB" altLang="it-IT" sz="1200" i="1">
                <a:solidFill>
                  <a:srgbClr val="000000"/>
                </a:solidFill>
              </a:rPr>
              <a:t>et al.</a:t>
            </a:r>
            <a:r>
              <a:rPr lang="en-GB" altLang="it-IT" sz="1200">
                <a:solidFill>
                  <a:srgbClr val="000000"/>
                </a:solidFill>
              </a:rPr>
              <a:t> </a:t>
            </a:r>
            <a:r>
              <a:rPr lang="en-GB" altLang="it-IT" sz="1200" i="1">
                <a:solidFill>
                  <a:srgbClr val="000000"/>
                </a:solidFill>
              </a:rPr>
              <a:t>Nature Reviews Neuroscience</a:t>
            </a:r>
            <a:r>
              <a:rPr lang="en-GB" altLang="it-IT" sz="1200">
                <a:solidFill>
                  <a:srgbClr val="000000"/>
                </a:solidFill>
              </a:rPr>
              <a:t> </a:t>
            </a:r>
            <a:r>
              <a:rPr lang="en-GB" altLang="it-IT" sz="1200" b="1">
                <a:solidFill>
                  <a:srgbClr val="000000"/>
                </a:solidFill>
              </a:rPr>
              <a:t>7</a:t>
            </a:r>
            <a:r>
              <a:rPr lang="en-GB" altLang="it-IT" sz="1200">
                <a:solidFill>
                  <a:srgbClr val="000000"/>
                </a:solidFill>
              </a:rPr>
              <a:t>, 583</a:t>
            </a:r>
            <a:r>
              <a:rPr lang="en-GB" altLang="it-IT" sz="1200">
                <a:solidFill>
                  <a:srgbClr val="000000"/>
                </a:solidFill>
                <a:cs typeface="Arial" pitchFamily="34" charset="0"/>
              </a:rPr>
              <a:t>–</a:t>
            </a:r>
            <a:r>
              <a:rPr lang="en-GB" altLang="it-IT" sz="1200">
                <a:solidFill>
                  <a:srgbClr val="000000"/>
                </a:solidFill>
              </a:rPr>
              <a:t>590 (July 2006) | doi:10.1038/nrn1925</a:t>
            </a:r>
          </a:p>
        </p:txBody>
      </p:sp>
      <p:pic>
        <p:nvPicPr>
          <p:cNvPr id="18435" name="Picture 3" descr="NRN-logo-poster-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6172200"/>
            <a:ext cx="19050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4" descr="nrn1925-f1"/>
          <p:cNvPicPr>
            <a:picLocks noChangeAspect="1" noChangeArrowheads="1"/>
          </p:cNvPicPr>
          <p:nvPr/>
        </p:nvPicPr>
        <p:blipFill>
          <a:blip r:embed="rId4">
            <a:extLst>
              <a:ext uri="{28A0092B-C50C-407E-A947-70E740481C1C}">
                <a14:useLocalDpi xmlns:a14="http://schemas.microsoft.com/office/drawing/2010/main" val="0"/>
              </a:ext>
            </a:extLst>
          </a:blip>
          <a:srcRect t="54588"/>
          <a:stretch>
            <a:fillRect/>
          </a:stretch>
        </p:blipFill>
        <p:spPr bwMode="auto">
          <a:xfrm>
            <a:off x="0" y="1327150"/>
            <a:ext cx="9144000" cy="238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374A3224.wav">
            <a:hlinkClick r:id="" action="ppaction://media"/>
          </p:cNvPr>
          <p:cNvPicPr>
            <a:picLocks noChangeAspect="1"/>
          </p:cNvPicPr>
          <p:nvPr>
            <a:wavAudioFile r:embed="rId1" name="374AB4C5.wav"/>
          </p:nvPr>
        </p:nvPicPr>
        <p:blipFill>
          <a:blip r:embed="rId5">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69693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1763713" y="4868863"/>
            <a:ext cx="7380287"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28675" eaLnBrk="0" hangingPunct="0">
              <a:spcBef>
                <a:spcPct val="20000"/>
              </a:spcBef>
              <a:buChar char="•"/>
              <a:tabLst>
                <a:tab pos="657225" algn="l"/>
                <a:tab pos="1312863" algn="l"/>
                <a:tab pos="1970088" algn="l"/>
                <a:tab pos="2627313" algn="l"/>
                <a:tab pos="3282950" algn="l"/>
                <a:tab pos="3940175" algn="l"/>
                <a:tab pos="4595813" algn="l"/>
                <a:tab pos="5253038" algn="l"/>
                <a:tab pos="5910263" algn="l"/>
              </a:tabLst>
              <a:defRPr sz="3200">
                <a:solidFill>
                  <a:schemeClr val="tx1"/>
                </a:solidFill>
                <a:latin typeface="Arial" pitchFamily="34" charset="0"/>
              </a:defRPr>
            </a:lvl1pPr>
            <a:lvl2pPr marL="742950" indent="-285750" defTabSz="828675" eaLnBrk="0" hangingPunct="0">
              <a:spcBef>
                <a:spcPct val="20000"/>
              </a:spcBef>
              <a:buChar char="–"/>
              <a:tabLst>
                <a:tab pos="657225" algn="l"/>
                <a:tab pos="1312863" algn="l"/>
                <a:tab pos="1970088" algn="l"/>
                <a:tab pos="2627313" algn="l"/>
                <a:tab pos="3282950" algn="l"/>
                <a:tab pos="3940175" algn="l"/>
                <a:tab pos="4595813" algn="l"/>
                <a:tab pos="5253038" algn="l"/>
                <a:tab pos="5910263" algn="l"/>
              </a:tabLst>
              <a:defRPr sz="2800">
                <a:solidFill>
                  <a:schemeClr val="tx1"/>
                </a:solidFill>
                <a:latin typeface="Arial" pitchFamily="34" charset="0"/>
              </a:defRPr>
            </a:lvl2pPr>
            <a:lvl3pPr marL="1143000" indent="-228600" defTabSz="828675" eaLnBrk="0" hangingPunct="0">
              <a:spcBef>
                <a:spcPct val="20000"/>
              </a:spcBef>
              <a:buChar char="•"/>
              <a:tabLst>
                <a:tab pos="657225" algn="l"/>
                <a:tab pos="1312863" algn="l"/>
                <a:tab pos="1970088" algn="l"/>
                <a:tab pos="2627313" algn="l"/>
                <a:tab pos="3282950" algn="l"/>
                <a:tab pos="3940175" algn="l"/>
                <a:tab pos="4595813" algn="l"/>
                <a:tab pos="5253038" algn="l"/>
                <a:tab pos="5910263" algn="l"/>
              </a:tabLst>
              <a:defRPr sz="2400">
                <a:solidFill>
                  <a:schemeClr val="tx1"/>
                </a:solidFill>
                <a:latin typeface="Arial" pitchFamily="34" charset="0"/>
              </a:defRPr>
            </a:lvl3pPr>
            <a:lvl4pPr marL="1600200" indent="-228600" defTabSz="828675" eaLnBrk="0" hangingPunct="0">
              <a:spcBef>
                <a:spcPct val="20000"/>
              </a:spcBef>
              <a:buChar char="–"/>
              <a:tabLst>
                <a:tab pos="657225" algn="l"/>
                <a:tab pos="1312863" algn="l"/>
                <a:tab pos="1970088" algn="l"/>
                <a:tab pos="2627313" algn="l"/>
                <a:tab pos="3282950" algn="l"/>
                <a:tab pos="3940175" algn="l"/>
                <a:tab pos="4595813" algn="l"/>
                <a:tab pos="5253038" algn="l"/>
                <a:tab pos="5910263" algn="l"/>
              </a:tabLst>
              <a:defRPr sz="2000">
                <a:solidFill>
                  <a:schemeClr val="tx1"/>
                </a:solidFill>
                <a:latin typeface="Arial" pitchFamily="34" charset="0"/>
              </a:defRPr>
            </a:lvl4pPr>
            <a:lvl5pPr marL="2057400" indent="-228600" defTabSz="828675" eaLnBrk="0" hangingPunct="0">
              <a:spcBef>
                <a:spcPct val="20000"/>
              </a:spcBef>
              <a:buChar char="»"/>
              <a:tabLst>
                <a:tab pos="657225" algn="l"/>
                <a:tab pos="1312863" algn="l"/>
                <a:tab pos="1970088" algn="l"/>
                <a:tab pos="2627313" algn="l"/>
                <a:tab pos="3282950" algn="l"/>
                <a:tab pos="3940175" algn="l"/>
                <a:tab pos="4595813" algn="l"/>
                <a:tab pos="5253038" algn="l"/>
                <a:tab pos="5910263" algn="l"/>
              </a:tabLst>
              <a:defRPr sz="2000">
                <a:solidFill>
                  <a:schemeClr val="tx1"/>
                </a:solidFill>
                <a:latin typeface="Arial" pitchFamily="34" charset="0"/>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Lst>
              <a:defRPr sz="2000">
                <a:solidFill>
                  <a:schemeClr val="tx1"/>
                </a:solidFill>
                <a:latin typeface="Arial" pitchFamily="34" charset="0"/>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Lst>
              <a:defRPr sz="2000">
                <a:solidFill>
                  <a:schemeClr val="tx1"/>
                </a:solidFill>
                <a:latin typeface="Arial" pitchFamily="34" charset="0"/>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Lst>
              <a:defRPr sz="2000">
                <a:solidFill>
                  <a:schemeClr val="tx1"/>
                </a:solidFill>
                <a:latin typeface="Arial" pitchFamily="34" charset="0"/>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 pos="5253038" algn="l"/>
                <a:tab pos="5910263" algn="l"/>
              </a:tabLst>
              <a:defRPr sz="2000">
                <a:solidFill>
                  <a:schemeClr val="tx1"/>
                </a:solidFill>
                <a:latin typeface="Arial" pitchFamily="34" charset="0"/>
              </a:defRPr>
            </a:lvl9pPr>
          </a:lstStyle>
          <a:p>
            <a:pPr algn="ctr" eaLnBrk="1" fontAlgn="base" hangingPunct="1">
              <a:spcBef>
                <a:spcPct val="0"/>
              </a:spcBef>
              <a:spcAft>
                <a:spcPct val="0"/>
              </a:spcAft>
              <a:buFontTx/>
              <a:buNone/>
            </a:pPr>
            <a:r>
              <a:rPr lang="en-GB" altLang="it-IT" sz="1200">
                <a:solidFill>
                  <a:srgbClr val="000000"/>
                </a:solidFill>
              </a:rPr>
              <a:t>Caspi </a:t>
            </a:r>
            <a:r>
              <a:rPr lang="en-GB" altLang="it-IT" sz="1200" i="1">
                <a:solidFill>
                  <a:srgbClr val="000000"/>
                </a:solidFill>
              </a:rPr>
              <a:t>et al.</a:t>
            </a:r>
            <a:r>
              <a:rPr lang="en-GB" altLang="it-IT" sz="1200">
                <a:solidFill>
                  <a:srgbClr val="000000"/>
                </a:solidFill>
              </a:rPr>
              <a:t> </a:t>
            </a:r>
            <a:r>
              <a:rPr lang="en-GB" altLang="it-IT" sz="1200" i="1">
                <a:solidFill>
                  <a:srgbClr val="000000"/>
                </a:solidFill>
              </a:rPr>
              <a:t>Nature Reviews Neuroscience</a:t>
            </a:r>
            <a:r>
              <a:rPr lang="en-GB" altLang="it-IT" sz="1200">
                <a:solidFill>
                  <a:srgbClr val="000000"/>
                </a:solidFill>
              </a:rPr>
              <a:t> </a:t>
            </a:r>
            <a:r>
              <a:rPr lang="en-GB" altLang="it-IT" sz="1200" b="1">
                <a:solidFill>
                  <a:srgbClr val="000000"/>
                </a:solidFill>
              </a:rPr>
              <a:t>7</a:t>
            </a:r>
            <a:r>
              <a:rPr lang="en-GB" altLang="it-IT" sz="1200">
                <a:solidFill>
                  <a:srgbClr val="000000"/>
                </a:solidFill>
              </a:rPr>
              <a:t>, 583</a:t>
            </a:r>
            <a:r>
              <a:rPr lang="en-GB" altLang="it-IT" sz="1200">
                <a:solidFill>
                  <a:srgbClr val="000000"/>
                </a:solidFill>
                <a:cs typeface="Arial" pitchFamily="34" charset="0"/>
              </a:rPr>
              <a:t>–</a:t>
            </a:r>
            <a:r>
              <a:rPr lang="en-GB" altLang="it-IT" sz="1200">
                <a:solidFill>
                  <a:srgbClr val="000000"/>
                </a:solidFill>
              </a:rPr>
              <a:t>590 (July 2006) | doi:10.1038/nrn1925</a:t>
            </a:r>
          </a:p>
        </p:txBody>
      </p:sp>
      <p:sp>
        <p:nvSpPr>
          <p:cNvPr id="19459" name="Text Box 3"/>
          <p:cNvSpPr txBox="1">
            <a:spLocks noChangeArrowheads="1"/>
          </p:cNvSpPr>
          <p:nvPr/>
        </p:nvSpPr>
        <p:spPr bwMode="auto">
          <a:xfrm>
            <a:off x="0" y="5661025"/>
            <a:ext cx="9144000" cy="1098550"/>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1600" b="1">
                <a:solidFill>
                  <a:srgbClr val="000000"/>
                </a:solidFill>
              </a:rPr>
              <a:t>Psychobiology provides the building blocks for constructing hypotheses about gene–environment interaction (</a:t>
            </a:r>
            <a:r>
              <a:rPr lang="it-IT" altLang="it-IT" sz="1600" b="1">
                <a:solidFill>
                  <a:srgbClr val="000000"/>
                </a:solidFill>
                <a:latin typeface="Times New Roman" pitchFamily="18" charset="0"/>
              </a:rPr>
              <a:t>a</a:t>
            </a:r>
            <a:r>
              <a:rPr lang="it-IT" altLang="it-IT" sz="1600" b="1">
                <a:solidFill>
                  <a:srgbClr val="000000"/>
                </a:solidFill>
              </a:rPr>
              <a:t>) that are tested against data (</a:t>
            </a:r>
            <a:r>
              <a:rPr lang="it-IT" altLang="it-IT" sz="1600" b="1">
                <a:solidFill>
                  <a:srgbClr val="000000"/>
                </a:solidFill>
                <a:latin typeface="Times New Roman" pitchFamily="18" charset="0"/>
              </a:rPr>
              <a:t>b</a:t>
            </a:r>
            <a:r>
              <a:rPr lang="it-IT" altLang="it-IT" sz="1600" b="1">
                <a:solidFill>
                  <a:srgbClr val="000000"/>
                </a:solidFill>
              </a:rPr>
              <a:t>), subsequently stimulating new studies to illuminate the black box of biology (</a:t>
            </a:r>
            <a:r>
              <a:rPr lang="it-IT" altLang="it-IT" sz="1600" b="1">
                <a:solidFill>
                  <a:srgbClr val="000000"/>
                </a:solidFill>
                <a:latin typeface="Times New Roman" pitchFamily="18" charset="0"/>
              </a:rPr>
              <a:t>c</a:t>
            </a:r>
            <a:r>
              <a:rPr lang="it-IT" altLang="it-IT" sz="1600" b="1">
                <a:solidFill>
                  <a:srgbClr val="000000"/>
                </a:solidFill>
              </a:rPr>
              <a:t>) between the gene (G), the environmental pathogen (E) and the disorder (D).</a:t>
            </a:r>
          </a:p>
        </p:txBody>
      </p:sp>
      <p:sp>
        <p:nvSpPr>
          <p:cNvPr id="19460" name="Text Box 4"/>
          <p:cNvSpPr txBox="1">
            <a:spLocks noChangeArrowheads="1"/>
          </p:cNvSpPr>
          <p:nvPr/>
        </p:nvSpPr>
        <p:spPr bwMode="auto">
          <a:xfrm>
            <a:off x="0" y="0"/>
            <a:ext cx="2124075" cy="564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1300">
                <a:solidFill>
                  <a:srgbClr val="000000"/>
                </a:solidFill>
              </a:rPr>
              <a:t>The building blocks correspond to the three elements of the triad: the disorder, the environmental pathogen and the genotype. </a:t>
            </a:r>
            <a:r>
              <a:rPr lang="it-IT" altLang="it-IT" sz="1300" b="1">
                <a:solidFill>
                  <a:srgbClr val="000000"/>
                </a:solidFill>
              </a:rPr>
              <a:t>First</a:t>
            </a:r>
            <a:r>
              <a:rPr lang="it-IT" altLang="it-IT" sz="1300">
                <a:solidFill>
                  <a:srgbClr val="000000"/>
                </a:solidFill>
              </a:rPr>
              <a:t>, evidence is needed about </a:t>
            </a:r>
            <a:r>
              <a:rPr lang="it-IT" altLang="it-IT" sz="1300" b="1">
                <a:solidFill>
                  <a:srgbClr val="000000"/>
                </a:solidFill>
              </a:rPr>
              <a:t>which neural substrate is involved in the disorder</a:t>
            </a:r>
            <a:r>
              <a:rPr lang="it-IT" altLang="it-IT" sz="1300">
                <a:solidFill>
                  <a:srgbClr val="000000"/>
                </a:solidFill>
              </a:rPr>
              <a:t>. </a:t>
            </a:r>
            <a:r>
              <a:rPr lang="it-IT" altLang="it-IT" sz="1300" b="1">
                <a:solidFill>
                  <a:srgbClr val="000000"/>
                </a:solidFill>
              </a:rPr>
              <a:t>Second</a:t>
            </a:r>
            <a:r>
              <a:rPr lang="it-IT" altLang="it-IT" sz="1300">
                <a:solidFill>
                  <a:srgbClr val="000000"/>
                </a:solidFill>
              </a:rPr>
              <a:t>, evidence is needed that an </a:t>
            </a:r>
            <a:r>
              <a:rPr lang="it-IT" altLang="it-IT" sz="1300" b="1">
                <a:solidFill>
                  <a:srgbClr val="000000"/>
                </a:solidFill>
              </a:rPr>
              <a:t>environmental cause of the disorder has effects on variables indexing the same neural substrate</a:t>
            </a:r>
            <a:r>
              <a:rPr lang="it-IT" altLang="it-IT" sz="1300">
                <a:solidFill>
                  <a:srgbClr val="000000"/>
                </a:solidFill>
              </a:rPr>
              <a:t>. </a:t>
            </a:r>
            <a:r>
              <a:rPr lang="it-IT" altLang="it-IT" sz="1300" b="1">
                <a:solidFill>
                  <a:srgbClr val="000000"/>
                </a:solidFill>
              </a:rPr>
              <a:t>Third,</a:t>
            </a:r>
            <a:r>
              <a:rPr lang="it-IT" altLang="it-IT" sz="1300">
                <a:solidFill>
                  <a:srgbClr val="000000"/>
                </a:solidFill>
              </a:rPr>
              <a:t> evidence is needed that </a:t>
            </a:r>
            <a:r>
              <a:rPr lang="it-IT" altLang="it-IT" sz="1300" b="1">
                <a:solidFill>
                  <a:srgbClr val="000000"/>
                </a:solidFill>
              </a:rPr>
              <a:t>a candidate gene has functional effects on variables indexing that same neural substrate</a:t>
            </a:r>
            <a:r>
              <a:rPr lang="it-IT" altLang="it-IT" sz="1300">
                <a:solidFill>
                  <a:srgbClr val="000000"/>
                </a:solidFill>
              </a:rPr>
              <a:t>. It is this convergence of environmental and genotypic effects within the same neural substrate that allows for the possibility of gene–environment interactions.</a:t>
            </a:r>
          </a:p>
        </p:txBody>
      </p:sp>
      <p:pic>
        <p:nvPicPr>
          <p:cNvPr id="19461" name="Picture 5" descr="NRN-logo-poster-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0288" y="4292600"/>
            <a:ext cx="1579562"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6"/>
          <p:cNvPicPr>
            <a:picLocks noChangeAspect="1" noChangeArrowheads="1"/>
          </p:cNvPicPr>
          <p:nvPr/>
        </p:nvPicPr>
        <p:blipFill>
          <a:blip r:embed="rId4">
            <a:extLst>
              <a:ext uri="{28A0092B-C50C-407E-A947-70E740481C1C}">
                <a14:useLocalDpi xmlns:a14="http://schemas.microsoft.com/office/drawing/2010/main" val="0"/>
              </a:ext>
            </a:extLst>
          </a:blip>
          <a:srcRect b="18117"/>
          <a:stretch>
            <a:fillRect/>
          </a:stretch>
        </p:blipFill>
        <p:spPr bwMode="auto">
          <a:xfrm>
            <a:off x="2124075" y="188913"/>
            <a:ext cx="7019925" cy="435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17C53224.wav">
            <a:hlinkClick r:id="" action="ppaction://media"/>
          </p:cNvPr>
          <p:cNvPicPr>
            <a:picLocks noChangeAspect="1"/>
          </p:cNvPicPr>
          <p:nvPr>
            <a:wavAudioFile r:embed="rId1" name="17C5283F.wav"/>
          </p:nvPr>
        </p:nvPicPr>
        <p:blipFill>
          <a:blip r:embed="rId5">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60767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p:cNvSpPr>
            <a:spLocks noChangeArrowheads="1"/>
          </p:cNvSpPr>
          <p:nvPr/>
        </p:nvSpPr>
        <p:spPr bwMode="auto">
          <a:xfrm>
            <a:off x="0" y="115888"/>
            <a:ext cx="9144000" cy="674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a:solidFill>
                  <a:srgbClr val="000000"/>
                </a:solidFill>
                <a:cs typeface="Arial" pitchFamily="34" charset="0"/>
              </a:rPr>
              <a:t>Since this study, also other genetic variants, such as those for BDNF, for CRHr1 and COMT, DRD4,</a:t>
            </a:r>
            <a:r>
              <a:rPr lang="it-IT" altLang="it-IT" i="1">
                <a:solidFill>
                  <a:srgbClr val="000000"/>
                </a:solidFill>
                <a:cs typeface="Arial" pitchFamily="34" charset="0"/>
              </a:rPr>
              <a:t> FKBP51, </a:t>
            </a:r>
            <a:r>
              <a:rPr lang="it-IT" altLang="it-IT">
                <a:solidFill>
                  <a:srgbClr val="000000"/>
                </a:solidFill>
                <a:cs typeface="Arial" pitchFamily="34" charset="0"/>
              </a:rPr>
              <a:t>have been found to moderate the relationship between various environmental stressors and various psychiatric and addiction problems. </a:t>
            </a:r>
          </a:p>
          <a:p>
            <a:pPr algn="ctr" eaLnBrk="1" fontAlgn="base" hangingPunct="1">
              <a:spcBef>
                <a:spcPct val="0"/>
              </a:spcBef>
              <a:spcAft>
                <a:spcPct val="0"/>
              </a:spcAft>
              <a:buFontTx/>
              <a:buNone/>
            </a:pPr>
            <a:r>
              <a:rPr lang="it-IT" altLang="it-IT">
                <a:solidFill>
                  <a:srgbClr val="000000"/>
                </a:solidFill>
                <a:cs typeface="Arial" pitchFamily="34" charset="0"/>
              </a:rPr>
              <a:t>So, </a:t>
            </a:r>
            <a:r>
              <a:rPr lang="it-IT" altLang="it-IT" b="1">
                <a:solidFill>
                  <a:srgbClr val="000000"/>
                </a:solidFill>
                <a:cs typeface="Arial" pitchFamily="34" charset="0"/>
              </a:rPr>
              <a:t>t</a:t>
            </a:r>
            <a:r>
              <a:rPr lang="en-GB" altLang="it-IT" b="1">
                <a:solidFill>
                  <a:srgbClr val="000000"/>
                </a:solidFill>
                <a:cs typeface="Arial" pitchFamily="34" charset="0"/>
              </a:rPr>
              <a:t>he validity of the G x E approach has been repeatedly confirmed</a:t>
            </a:r>
            <a:r>
              <a:rPr lang="en-GB" altLang="it-IT">
                <a:solidFill>
                  <a:srgbClr val="000000"/>
                </a:solidFill>
                <a:cs typeface="Arial" pitchFamily="34" charset="0"/>
              </a:rPr>
              <a:t>, with </a:t>
            </a:r>
            <a:r>
              <a:rPr lang="en-GB" altLang="it-IT" b="1">
                <a:solidFill>
                  <a:srgbClr val="000000"/>
                </a:solidFill>
                <a:cs typeface="Arial" pitchFamily="34" charset="0"/>
              </a:rPr>
              <a:t>some inconsistencies in finding replication </a:t>
            </a:r>
            <a:r>
              <a:rPr lang="en-GB" altLang="it-IT">
                <a:solidFill>
                  <a:srgbClr val="000000"/>
                </a:solidFill>
                <a:cs typeface="Arial" pitchFamily="34" charset="0"/>
              </a:rPr>
              <a:t>which may be attributed to </a:t>
            </a:r>
            <a:r>
              <a:rPr lang="en-GB" altLang="it-IT" b="1">
                <a:solidFill>
                  <a:srgbClr val="000000"/>
                </a:solidFill>
                <a:cs typeface="Arial" pitchFamily="34" charset="0"/>
              </a:rPr>
              <a:t>methodological reasons</a:t>
            </a:r>
            <a:r>
              <a:rPr lang="en-GB" altLang="it-IT">
                <a:solidFill>
                  <a:srgbClr val="000000"/>
                </a:solidFill>
                <a:cs typeface="Arial" pitchFamily="34" charset="0"/>
              </a:rPr>
              <a:t>.</a:t>
            </a:r>
          </a:p>
          <a:p>
            <a:pPr algn="ctr" eaLnBrk="1" fontAlgn="base" hangingPunct="1">
              <a:spcBef>
                <a:spcPct val="0"/>
              </a:spcBef>
              <a:spcAft>
                <a:spcPct val="0"/>
              </a:spcAft>
              <a:buFontTx/>
              <a:buNone/>
            </a:pPr>
            <a:r>
              <a:rPr lang="it-IT" altLang="it-IT">
                <a:solidFill>
                  <a:srgbClr val="000000"/>
                </a:solidFill>
                <a:cs typeface="Arial" pitchFamily="34" charset="0"/>
              </a:rPr>
              <a:t>For instance, the use of </a:t>
            </a:r>
            <a:r>
              <a:rPr lang="it-IT" altLang="it-IT" u="sng">
                <a:solidFill>
                  <a:srgbClr val="000000"/>
                </a:solidFill>
                <a:cs typeface="Arial" pitchFamily="34" charset="0"/>
              </a:rPr>
              <a:t>longitudinal phenotypes turned out to be essential in this field (Uher et al., 2011).</a:t>
            </a:r>
            <a:endParaRPr lang="it-IT" altLang="it-IT">
              <a:solidFill>
                <a:srgbClr val="000000"/>
              </a:solidFill>
              <a:cs typeface="Arial" pitchFamily="34" charset="0"/>
            </a:endParaRPr>
          </a:p>
          <a:p>
            <a:pPr algn="ctr" eaLnBrk="1" fontAlgn="base" hangingPunct="1">
              <a:spcBef>
                <a:spcPct val="0"/>
              </a:spcBef>
              <a:spcAft>
                <a:spcPct val="0"/>
              </a:spcAft>
              <a:buFontTx/>
              <a:buNone/>
            </a:pPr>
            <a:r>
              <a:rPr lang="it-IT" altLang="it-IT" sz="1600">
                <a:solidFill>
                  <a:srgbClr val="000000"/>
                </a:solidFill>
                <a:cs typeface="Arial" pitchFamily="34" charset="0"/>
              </a:rPr>
              <a:t>Caspi and Moffitt, 2006; Halldorsdottir and Binder 2017</a:t>
            </a:r>
          </a:p>
        </p:txBody>
      </p:sp>
      <p:pic>
        <p:nvPicPr>
          <p:cNvPr id="3" name="BD2A3256.wav">
            <a:hlinkClick r:id="" action="ppaction://media"/>
          </p:cNvPr>
          <p:cNvPicPr>
            <a:picLocks noChangeAspect="1"/>
          </p:cNvPicPr>
          <p:nvPr>
            <a:wavAudioFile r:embed="rId1" name="BD2AD683.wav"/>
          </p:nvPr>
        </p:nvPicPr>
        <p:blipFill>
          <a:blip r:embed="rId3">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82012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0" y="692150"/>
            <a:ext cx="9144000"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2800">
                <a:solidFill>
                  <a:srgbClr val="000000"/>
                </a:solidFill>
              </a:rPr>
              <a:t>Evidence from studies around the world shows that </a:t>
            </a:r>
            <a:r>
              <a:rPr lang="it-IT" altLang="it-IT" sz="2800" b="1">
                <a:solidFill>
                  <a:srgbClr val="000000"/>
                </a:solidFill>
              </a:rPr>
              <a:t>cannabis use is a statistical risk factor for the emergence of psychosis</a:t>
            </a:r>
            <a:r>
              <a:rPr lang="it-IT" altLang="it-IT" sz="2800">
                <a:solidFill>
                  <a:srgbClr val="000000"/>
                </a:solidFill>
              </a:rPr>
              <a:t>, ranging from psychotic symptoms (such as hallucinations and delusions) to clinically significant disorders. </a:t>
            </a:r>
          </a:p>
          <a:p>
            <a:pPr algn="ctr" eaLnBrk="1" fontAlgn="base" hangingPunct="1">
              <a:spcBef>
                <a:spcPct val="0"/>
              </a:spcBef>
              <a:spcAft>
                <a:spcPct val="0"/>
              </a:spcAft>
              <a:buFontTx/>
              <a:buNone/>
            </a:pPr>
            <a:endParaRPr lang="it-IT" altLang="it-IT" sz="2800">
              <a:solidFill>
                <a:srgbClr val="000000"/>
              </a:solidFill>
            </a:endParaRPr>
          </a:p>
          <a:p>
            <a:pPr algn="ctr" eaLnBrk="1" fontAlgn="base" hangingPunct="1">
              <a:spcBef>
                <a:spcPct val="0"/>
              </a:spcBef>
              <a:spcAft>
                <a:spcPct val="0"/>
              </a:spcAft>
              <a:buFontTx/>
              <a:buNone/>
            </a:pPr>
            <a:r>
              <a:rPr lang="it-IT" altLang="it-IT" sz="2800">
                <a:solidFill>
                  <a:srgbClr val="000000"/>
                </a:solidFill>
              </a:rPr>
              <a:t>However, most people who use cannabis do not develop psychosis, which suggests that </a:t>
            </a:r>
            <a:r>
              <a:rPr lang="it-IT" altLang="it-IT" sz="2800" b="1">
                <a:solidFill>
                  <a:srgbClr val="000000"/>
                </a:solidFill>
              </a:rPr>
              <a:t>some individuals may be genetically vulnerable to its effects. </a:t>
            </a:r>
          </a:p>
          <a:p>
            <a:pPr algn="ctr" eaLnBrk="1" fontAlgn="base" hangingPunct="1">
              <a:spcBef>
                <a:spcPct val="0"/>
              </a:spcBef>
              <a:spcAft>
                <a:spcPct val="0"/>
              </a:spcAft>
              <a:buFontTx/>
              <a:buNone/>
            </a:pPr>
            <a:endParaRPr lang="it-IT" altLang="it-IT" sz="2800" b="1">
              <a:solidFill>
                <a:srgbClr val="000000"/>
              </a:solidFill>
            </a:endParaRPr>
          </a:p>
          <a:p>
            <a:pPr algn="ctr" eaLnBrk="1" fontAlgn="base" hangingPunct="1">
              <a:spcBef>
                <a:spcPct val="0"/>
              </a:spcBef>
              <a:spcAft>
                <a:spcPct val="0"/>
              </a:spcAft>
              <a:buFontTx/>
              <a:buNone/>
            </a:pPr>
            <a:endParaRPr lang="it-IT" altLang="it-IT" sz="2800">
              <a:solidFill>
                <a:srgbClr val="000000"/>
              </a:solidFill>
            </a:endParaRPr>
          </a:p>
          <a:p>
            <a:pPr algn="ctr" eaLnBrk="1" fontAlgn="base" hangingPunct="1">
              <a:spcBef>
                <a:spcPct val="0"/>
              </a:spcBef>
              <a:spcAft>
                <a:spcPct val="0"/>
              </a:spcAft>
              <a:buFontTx/>
              <a:buNone/>
            </a:pPr>
            <a:r>
              <a:rPr lang="it-IT" altLang="it-IT" sz="2800" b="1">
                <a:solidFill>
                  <a:srgbClr val="000000"/>
                </a:solidFill>
              </a:rPr>
              <a:t>Which is the genetic risk factor?</a:t>
            </a:r>
          </a:p>
          <a:p>
            <a:pPr algn="ctr" eaLnBrk="1" fontAlgn="base" hangingPunct="1">
              <a:spcBef>
                <a:spcPct val="0"/>
              </a:spcBef>
              <a:spcAft>
                <a:spcPct val="0"/>
              </a:spcAft>
              <a:buFontTx/>
              <a:buNone/>
            </a:pPr>
            <a:endParaRPr lang="it-IT" altLang="it-IT" sz="2800" b="1">
              <a:solidFill>
                <a:srgbClr val="000000"/>
              </a:solidFill>
            </a:endParaRPr>
          </a:p>
          <a:p>
            <a:pPr algn="ctr" eaLnBrk="1" fontAlgn="base" hangingPunct="1">
              <a:spcBef>
                <a:spcPct val="0"/>
              </a:spcBef>
              <a:spcAft>
                <a:spcPct val="0"/>
              </a:spcAft>
              <a:buFontTx/>
              <a:buNone/>
            </a:pPr>
            <a:r>
              <a:rPr lang="it-IT" altLang="it-IT" sz="2800">
                <a:solidFill>
                  <a:srgbClr val="000000"/>
                </a:solidFill>
              </a:rPr>
              <a:t>COMT gene polymorphism?</a:t>
            </a:r>
          </a:p>
          <a:p>
            <a:pPr algn="ctr" eaLnBrk="1" fontAlgn="base" hangingPunct="1">
              <a:spcBef>
                <a:spcPct val="0"/>
              </a:spcBef>
              <a:spcAft>
                <a:spcPct val="0"/>
              </a:spcAft>
              <a:buFontTx/>
              <a:buNone/>
            </a:pPr>
            <a:endParaRPr lang="it-IT" altLang="it-IT" sz="2800">
              <a:solidFill>
                <a:srgbClr val="000000"/>
              </a:solidFill>
            </a:endParaRPr>
          </a:p>
        </p:txBody>
      </p:sp>
      <p:sp>
        <p:nvSpPr>
          <p:cNvPr id="21507" name="Text Box 3"/>
          <p:cNvSpPr txBox="1">
            <a:spLocks noChangeArrowheads="1"/>
          </p:cNvSpPr>
          <p:nvPr/>
        </p:nvSpPr>
        <p:spPr bwMode="auto">
          <a:xfrm>
            <a:off x="323850" y="188913"/>
            <a:ext cx="3435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2400">
                <a:solidFill>
                  <a:srgbClr val="000000"/>
                </a:solidFill>
                <a:cs typeface="Arial" pitchFamily="34" charset="0"/>
              </a:rPr>
              <a:t>Other G x E interactions</a:t>
            </a:r>
          </a:p>
        </p:txBody>
      </p:sp>
      <p:pic>
        <p:nvPicPr>
          <p:cNvPr id="2" name="27D63256.wav">
            <a:hlinkClick r:id="" action="ppaction://media"/>
          </p:cNvPr>
          <p:cNvPicPr>
            <a:picLocks noChangeAspect="1"/>
          </p:cNvPicPr>
          <p:nvPr>
            <a:wavAudioFile r:embed="rId1" name="27D60D13.wav"/>
          </p:nvPr>
        </p:nvPicPr>
        <p:blipFill>
          <a:blip r:embed="rId3">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20231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260350"/>
            <a:ext cx="6972300" cy="521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 Box 3"/>
          <p:cNvSpPr txBox="1">
            <a:spLocks noChangeArrowheads="1"/>
          </p:cNvSpPr>
          <p:nvPr/>
        </p:nvSpPr>
        <p:spPr bwMode="auto">
          <a:xfrm>
            <a:off x="4440238" y="0"/>
            <a:ext cx="4703762" cy="6299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2400">
                <a:solidFill>
                  <a:srgbClr val="000000"/>
                </a:solidFill>
              </a:rPr>
              <a:t>Individuals with one or more high-activity valine alleles (VAL/METor VAL/VAL) showed subsequent increased risk of psychotic symptoms and psychosis-spectrum disorder if they used cannabis. </a:t>
            </a:r>
          </a:p>
          <a:p>
            <a:pPr algn="ctr" eaLnBrk="1" fontAlgn="base" hangingPunct="1">
              <a:spcBef>
                <a:spcPct val="0"/>
              </a:spcBef>
              <a:spcAft>
                <a:spcPct val="0"/>
              </a:spcAft>
              <a:buFontTx/>
              <a:buNone/>
            </a:pPr>
            <a:endParaRPr lang="it-IT" altLang="it-IT" sz="2400">
              <a:solidFill>
                <a:srgbClr val="000000"/>
              </a:solidFill>
            </a:endParaRPr>
          </a:p>
          <a:p>
            <a:pPr algn="ctr" eaLnBrk="1" fontAlgn="base" hangingPunct="1">
              <a:spcBef>
                <a:spcPct val="0"/>
              </a:spcBef>
              <a:spcAft>
                <a:spcPct val="0"/>
              </a:spcAft>
              <a:buFontTx/>
              <a:buNone/>
            </a:pPr>
            <a:r>
              <a:rPr lang="it-IT" altLang="it-IT" sz="2400">
                <a:solidFill>
                  <a:srgbClr val="000000"/>
                </a:solidFill>
              </a:rPr>
              <a:t>Cannabis use had no such adverse influence on individuals with two copies of the methionine allele (MET/MET). </a:t>
            </a:r>
          </a:p>
          <a:p>
            <a:pPr algn="ctr" eaLnBrk="1" fontAlgn="base" hangingPunct="1">
              <a:spcBef>
                <a:spcPct val="0"/>
              </a:spcBef>
              <a:spcAft>
                <a:spcPct val="0"/>
              </a:spcAft>
              <a:buFontTx/>
              <a:buNone/>
            </a:pPr>
            <a:endParaRPr lang="it-IT" altLang="it-IT" sz="2400">
              <a:solidFill>
                <a:srgbClr val="000000"/>
              </a:solidFill>
            </a:endParaRPr>
          </a:p>
          <a:p>
            <a:pPr algn="ctr" eaLnBrk="1" fontAlgn="base" hangingPunct="1">
              <a:spcBef>
                <a:spcPct val="0"/>
              </a:spcBef>
              <a:spcAft>
                <a:spcPct val="0"/>
              </a:spcAft>
              <a:buFontTx/>
              <a:buNone/>
            </a:pPr>
            <a:endParaRPr lang="it-IT" altLang="it-IT" sz="2400">
              <a:solidFill>
                <a:srgbClr val="000000"/>
              </a:solidFill>
            </a:endParaRPr>
          </a:p>
          <a:p>
            <a:pPr algn="ctr" eaLnBrk="1" fontAlgn="base" hangingPunct="1">
              <a:spcBef>
                <a:spcPct val="0"/>
              </a:spcBef>
              <a:spcAft>
                <a:spcPct val="0"/>
              </a:spcAft>
              <a:buFontTx/>
              <a:buNone/>
            </a:pPr>
            <a:endParaRPr lang="it-IT" altLang="it-IT" sz="2400">
              <a:solidFill>
                <a:srgbClr val="000000"/>
              </a:solidFill>
            </a:endParaRPr>
          </a:p>
          <a:p>
            <a:pPr algn="ctr" eaLnBrk="1" fontAlgn="base" hangingPunct="1">
              <a:spcBef>
                <a:spcPct val="0"/>
              </a:spcBef>
              <a:spcAft>
                <a:spcPct val="0"/>
              </a:spcAft>
              <a:buFontTx/>
              <a:buNone/>
            </a:pPr>
            <a:endParaRPr lang="it-IT" altLang="it-IT" sz="2400">
              <a:solidFill>
                <a:srgbClr val="000000"/>
              </a:solidFill>
            </a:endParaRPr>
          </a:p>
          <a:p>
            <a:pPr algn="ctr" eaLnBrk="1" fontAlgn="base" hangingPunct="1">
              <a:spcBef>
                <a:spcPct val="0"/>
              </a:spcBef>
              <a:spcAft>
                <a:spcPct val="0"/>
              </a:spcAft>
              <a:buFontTx/>
              <a:buNone/>
            </a:pPr>
            <a:endParaRPr lang="it-IT" altLang="it-IT" sz="2400">
              <a:solidFill>
                <a:srgbClr val="000000"/>
              </a:solidFill>
            </a:endParaRPr>
          </a:p>
        </p:txBody>
      </p:sp>
      <p:sp>
        <p:nvSpPr>
          <p:cNvPr id="22532" name="Rectangle 4"/>
          <p:cNvSpPr>
            <a:spLocks noChangeArrowheads="1"/>
          </p:cNvSpPr>
          <p:nvPr/>
        </p:nvSpPr>
        <p:spPr bwMode="auto">
          <a:xfrm>
            <a:off x="0" y="5445125"/>
            <a:ext cx="91440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2400">
                <a:solidFill>
                  <a:srgbClr val="000000"/>
                </a:solidFill>
                <a:cs typeface="Arial" pitchFamily="34" charset="0"/>
              </a:rPr>
              <a:t>Results of an epidemiological study that traced a longitudinal cohort from prior to the onset of cannabis use (age 11 years), through to the peak risk period of psychosis onset (age 26 years)</a:t>
            </a:r>
          </a:p>
        </p:txBody>
      </p:sp>
      <p:pic>
        <p:nvPicPr>
          <p:cNvPr id="2" name="7A703271.wav">
            <a:hlinkClick r:id="" action="ppaction://media"/>
          </p:cNvPr>
          <p:cNvPicPr>
            <a:picLocks noChangeAspect="1"/>
          </p:cNvPicPr>
          <p:nvPr>
            <a:wavAudioFile r:embed="rId1" name="7A705479.wav"/>
          </p:nvPr>
        </p:nvPicPr>
        <p:blipFill>
          <a:blip r:embed="rId4">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61120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0" y="533400"/>
            <a:ext cx="91440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2400">
                <a:solidFill>
                  <a:srgbClr val="000000"/>
                </a:solidFill>
              </a:rPr>
              <a:t>Cannabis effects  in subjects with different genotype</a:t>
            </a:r>
          </a:p>
          <a:p>
            <a:pPr algn="ctr" eaLnBrk="1" fontAlgn="base" hangingPunct="1">
              <a:spcBef>
                <a:spcPct val="0"/>
              </a:spcBef>
              <a:spcAft>
                <a:spcPct val="0"/>
              </a:spcAft>
              <a:buFontTx/>
              <a:buNone/>
            </a:pPr>
            <a:endParaRPr lang="it-IT" altLang="it-IT" sz="2400">
              <a:solidFill>
                <a:srgbClr val="000000"/>
              </a:solidFill>
            </a:endParaRPr>
          </a:p>
          <a:p>
            <a:pPr algn="ctr" eaLnBrk="1" fontAlgn="base" hangingPunct="1">
              <a:spcBef>
                <a:spcPct val="0"/>
              </a:spcBef>
              <a:spcAft>
                <a:spcPct val="0"/>
              </a:spcAft>
              <a:buFontTx/>
              <a:buNone/>
            </a:pPr>
            <a:r>
              <a:rPr lang="it-IT" altLang="it-IT" sz="2400">
                <a:solidFill>
                  <a:srgbClr val="000000"/>
                </a:solidFill>
              </a:rPr>
              <a:t>Subjects were tested on two occasions, separated by 1 week, as part of a double-blind, placebo controlled cross-over design. </a:t>
            </a:r>
          </a:p>
          <a:p>
            <a:pPr algn="ctr" eaLnBrk="1" fontAlgn="base" hangingPunct="1">
              <a:spcBef>
                <a:spcPct val="0"/>
              </a:spcBef>
              <a:spcAft>
                <a:spcPct val="0"/>
              </a:spcAft>
              <a:buFontTx/>
              <a:buNone/>
            </a:pPr>
            <a:endParaRPr lang="it-IT" altLang="it-IT" sz="2400">
              <a:solidFill>
                <a:srgbClr val="000000"/>
              </a:solidFill>
            </a:endParaRPr>
          </a:p>
          <a:p>
            <a:pPr algn="ctr" eaLnBrk="1" fontAlgn="base" hangingPunct="1">
              <a:spcBef>
                <a:spcPct val="0"/>
              </a:spcBef>
              <a:spcAft>
                <a:spcPct val="0"/>
              </a:spcAft>
              <a:buFontTx/>
              <a:buNone/>
            </a:pPr>
            <a:r>
              <a:rPr lang="it-IT" altLang="it-IT" sz="2400">
                <a:solidFill>
                  <a:srgbClr val="000000"/>
                </a:solidFill>
              </a:rPr>
              <a:t>In randomized order, they received either 0  g or 300  g -9-tetrahydrocannabinol (the principal component of cannabis) per kilogram bodyweight. </a:t>
            </a:r>
          </a:p>
          <a:p>
            <a:pPr algn="ctr" eaLnBrk="1" fontAlgn="base" hangingPunct="1">
              <a:spcBef>
                <a:spcPct val="0"/>
              </a:spcBef>
              <a:spcAft>
                <a:spcPct val="0"/>
              </a:spcAft>
              <a:buFontTx/>
              <a:buNone/>
            </a:pPr>
            <a:endParaRPr lang="it-IT" altLang="it-IT" sz="2400">
              <a:solidFill>
                <a:srgbClr val="000000"/>
              </a:solidFill>
            </a:endParaRPr>
          </a:p>
          <a:p>
            <a:pPr algn="ctr" eaLnBrk="1" fontAlgn="base" hangingPunct="1">
              <a:spcBef>
                <a:spcPct val="0"/>
              </a:spcBef>
              <a:spcAft>
                <a:spcPct val="0"/>
              </a:spcAft>
              <a:buFontTx/>
              <a:buNone/>
            </a:pPr>
            <a:r>
              <a:rPr lang="it-IT" altLang="it-IT" sz="3600" b="1">
                <a:solidFill>
                  <a:srgbClr val="000000"/>
                </a:solidFill>
              </a:rPr>
              <a:t>Cannabis affected cognition and state psychosis, but this was conditional on COMT genotype. </a:t>
            </a:r>
          </a:p>
          <a:p>
            <a:pPr algn="ctr" eaLnBrk="1" fontAlgn="base" hangingPunct="1">
              <a:spcBef>
                <a:spcPct val="0"/>
              </a:spcBef>
              <a:spcAft>
                <a:spcPct val="0"/>
              </a:spcAft>
              <a:buFontTx/>
              <a:buNone/>
            </a:pPr>
            <a:endParaRPr lang="it-IT" altLang="it-IT" sz="3600" b="1">
              <a:solidFill>
                <a:srgbClr val="000000"/>
              </a:solidFill>
            </a:endParaRPr>
          </a:p>
        </p:txBody>
      </p:sp>
      <p:pic>
        <p:nvPicPr>
          <p:cNvPr id="2" name="AABF3287.wav">
            <a:hlinkClick r:id="" action="ppaction://media"/>
          </p:cNvPr>
          <p:cNvPicPr>
            <a:picLocks noChangeAspect="1"/>
          </p:cNvPicPr>
          <p:nvPr>
            <a:wavAudioFile r:embed="rId1" name="AABFD119.wav"/>
          </p:nvPr>
        </p:nvPicPr>
        <p:blipFill>
          <a:blip r:embed="rId3">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63991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altLang="it-IT" sz="32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altLang="it-IT" sz="32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TotalTime>
  <Words>745</Words>
  <Application>Microsoft Office PowerPoint</Application>
  <PresentationFormat>Presentazione su schermo (4:3)</PresentationFormat>
  <Paragraphs>46</Paragraphs>
  <Slides>11</Slides>
  <Notes>0</Notes>
  <HiddenSlides>0</HiddenSlides>
  <MMClips>11</MMClips>
  <ScaleCrop>false</ScaleCrop>
  <HeadingPairs>
    <vt:vector size="4" baseType="variant">
      <vt:variant>
        <vt:lpstr>Tema</vt:lpstr>
      </vt:variant>
      <vt:variant>
        <vt:i4>2</vt:i4>
      </vt:variant>
      <vt:variant>
        <vt:lpstr>Titoli diapositive</vt:lpstr>
      </vt:variant>
      <vt:variant>
        <vt:i4>11</vt:i4>
      </vt:variant>
    </vt:vector>
  </HeadingPairs>
  <TitlesOfParts>
    <vt:vector size="13" baseType="lpstr">
      <vt:lpstr>Struttura predefinita</vt:lpstr>
      <vt:lpstr>2_Struttura predefinita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admin</dc:creator>
  <cp:lastModifiedBy>admin</cp:lastModifiedBy>
  <cp:revision>1</cp:revision>
  <dcterms:created xsi:type="dcterms:W3CDTF">2020-04-22T15:49:37Z</dcterms:created>
  <dcterms:modified xsi:type="dcterms:W3CDTF">2020-04-22T15:50:58Z</dcterms:modified>
</cp:coreProperties>
</file>