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80" r:id="rId2"/>
    <p:sldId id="269" r:id="rId3"/>
    <p:sldId id="289" r:id="rId4"/>
    <p:sldId id="288" r:id="rId5"/>
    <p:sldId id="296" r:id="rId6"/>
    <p:sldId id="295" r:id="rId7"/>
    <p:sldId id="297" r:id="rId8"/>
    <p:sldId id="298" r:id="rId9"/>
    <p:sldId id="299" r:id="rId10"/>
    <p:sldId id="300" r:id="rId11"/>
    <p:sldId id="301" r:id="rId12"/>
    <p:sldId id="302" r:id="rId13"/>
    <p:sldId id="268" r:id="rId14"/>
    <p:sldId id="263" r:id="rId15"/>
    <p:sldId id="267" r:id="rId16"/>
    <p:sldId id="262" r:id="rId17"/>
    <p:sldId id="261" r:id="rId18"/>
    <p:sldId id="260" r:id="rId19"/>
    <p:sldId id="272" r:id="rId20"/>
    <p:sldId id="271" r:id="rId21"/>
    <p:sldId id="259" r:id="rId22"/>
    <p:sldId id="273" r:id="rId23"/>
    <p:sldId id="258" r:id="rId24"/>
    <p:sldId id="282" r:id="rId25"/>
    <p:sldId id="281" r:id="rId26"/>
    <p:sldId id="275" r:id="rId27"/>
    <p:sldId id="284" r:id="rId28"/>
    <p:sldId id="283" r:id="rId29"/>
    <p:sldId id="274" r:id="rId30"/>
    <p:sldId id="266" r:id="rId31"/>
    <p:sldId id="291" r:id="rId32"/>
    <p:sldId id="286" r:id="rId33"/>
    <p:sldId id="285" r:id="rId34"/>
    <p:sldId id="292" r:id="rId3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39" autoAdjust="0"/>
    <p:restoredTop sz="94565"/>
  </p:normalViewPr>
  <p:slideViewPr>
    <p:cSldViewPr snapToGrid="0" snapToObjects="1">
      <p:cViewPr>
        <p:scale>
          <a:sx n="68" d="100"/>
          <a:sy n="68" d="100"/>
        </p:scale>
        <p:origin x="-1240" y="-4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60F8CF-5B11-794C-93CD-B69404A1F0E4}" type="datetimeFigureOut">
              <a:rPr lang="it-IT" smtClean="0"/>
              <a:t>18/11/19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999DAF-8305-6A47-AE54-E5619D083DF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0736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26138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28875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109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81265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69E5B-8066-5642-B19C-F71317A5DA23}" type="datetimeFigureOut">
              <a:rPr lang="it-IT" smtClean="0"/>
              <a:t>18/11/19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5170E-F42C-EB45-81BD-7E7F6439C08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6130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69E5B-8066-5642-B19C-F71317A5DA23}" type="datetimeFigureOut">
              <a:rPr lang="it-IT" smtClean="0"/>
              <a:t>18/11/19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5170E-F42C-EB45-81BD-7E7F6439C08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0622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69E5B-8066-5642-B19C-F71317A5DA23}" type="datetimeFigureOut">
              <a:rPr lang="it-IT" smtClean="0"/>
              <a:t>18/11/19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5170E-F42C-EB45-81BD-7E7F6439C08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3418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69E5B-8066-5642-B19C-F71317A5DA23}" type="datetimeFigureOut">
              <a:rPr lang="it-IT" smtClean="0"/>
              <a:t>18/11/19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5170E-F42C-EB45-81BD-7E7F6439C08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8982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69E5B-8066-5642-B19C-F71317A5DA23}" type="datetimeFigureOut">
              <a:rPr lang="it-IT" smtClean="0"/>
              <a:t>18/11/19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5170E-F42C-EB45-81BD-7E7F6439C08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5167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69E5B-8066-5642-B19C-F71317A5DA23}" type="datetimeFigureOut">
              <a:rPr lang="it-IT" smtClean="0"/>
              <a:t>18/11/19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5170E-F42C-EB45-81BD-7E7F6439C08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7869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69E5B-8066-5642-B19C-F71317A5DA23}" type="datetimeFigureOut">
              <a:rPr lang="it-IT" smtClean="0"/>
              <a:t>18/11/19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5170E-F42C-EB45-81BD-7E7F6439C08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391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69E5B-8066-5642-B19C-F71317A5DA23}" type="datetimeFigureOut">
              <a:rPr lang="it-IT" smtClean="0"/>
              <a:t>18/11/19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5170E-F42C-EB45-81BD-7E7F6439C08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6055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69E5B-8066-5642-B19C-F71317A5DA23}" type="datetimeFigureOut">
              <a:rPr lang="it-IT" smtClean="0"/>
              <a:t>18/11/19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5170E-F42C-EB45-81BD-7E7F6439C08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054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69E5B-8066-5642-B19C-F71317A5DA23}" type="datetimeFigureOut">
              <a:rPr lang="it-IT" smtClean="0"/>
              <a:t>18/11/19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5170E-F42C-EB45-81BD-7E7F6439C08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5202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69E5B-8066-5642-B19C-F71317A5DA23}" type="datetimeFigureOut">
              <a:rPr lang="it-IT" smtClean="0"/>
              <a:t>18/11/19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5170E-F42C-EB45-81BD-7E7F6439C08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930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69E5B-8066-5642-B19C-F71317A5DA23}" type="datetimeFigureOut">
              <a:rPr lang="it-IT" smtClean="0"/>
              <a:t>18/11/19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5170E-F42C-EB45-81BD-7E7F6439C08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8620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package" Target="../embeddings/Documento_di_Microsoft_Word1.docx"/><Relationship Id="rId6" Type="http://schemas.openxmlformats.org/officeDocument/2006/relationships/image" Target="../media/image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0" y="7939"/>
            <a:ext cx="9144000" cy="6846887"/>
          </a:xfrm>
          <a:prstGeom prst="rect">
            <a:avLst/>
          </a:prstGeom>
          <a:ln w="12700">
            <a:miter lim="400000"/>
          </a:ln>
        </p:spPr>
      </p:pic>
      <p:pic>
        <p:nvPicPr>
          <p:cNvPr id="50" name="image2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24000" y="0"/>
            <a:ext cx="9144000" cy="6845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image3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62930" y="6347762"/>
            <a:ext cx="2545263" cy="522392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Shape 52"/>
          <p:cNvSpPr/>
          <p:nvPr/>
        </p:nvSpPr>
        <p:spPr>
          <a:xfrm>
            <a:off x="3072582" y="5005964"/>
            <a:ext cx="6995936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 algn="r">
              <a:defRPr sz="1800" b="0">
                <a:solidFill>
                  <a:srgbClr val="000000"/>
                </a:solidFill>
              </a:defRPr>
            </a:pPr>
            <a:endParaRPr sz="1600" b="1" dirty="0">
              <a:solidFill>
                <a:srgbClr val="376092"/>
              </a:solidFill>
            </a:endParaRPr>
          </a:p>
        </p:txBody>
      </p:sp>
      <p:sp>
        <p:nvSpPr>
          <p:cNvPr id="53" name="Shape 53"/>
          <p:cNvSpPr/>
          <p:nvPr/>
        </p:nvSpPr>
        <p:spPr>
          <a:xfrm>
            <a:off x="7703574" y="6474363"/>
            <a:ext cx="2964426" cy="3077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just">
              <a:defRPr sz="120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pPr lvl="0">
              <a:defRPr sz="1800" b="0">
                <a:ln w="9525">
                  <a:noFill/>
                </a:ln>
                <a:solidFill>
                  <a:srgbClr val="000000"/>
                </a:solidFill>
                <a:effectLst/>
              </a:defRPr>
            </a:pPr>
            <a:r>
              <a:rPr sz="1400" dirty="0">
                <a:solidFill>
                  <a:schemeClr val="bg1"/>
                </a:solidFill>
              </a:rPr>
              <a:t>University  of Florence  </a:t>
            </a:r>
            <a:r>
              <a:rPr sz="1400" dirty="0" smtClean="0">
                <a:solidFill>
                  <a:schemeClr val="bg1"/>
                </a:solidFill>
              </a:rPr>
              <a:t>201</a:t>
            </a:r>
            <a:r>
              <a:rPr lang="it-IT" sz="1400" dirty="0">
                <a:solidFill>
                  <a:schemeClr val="bg1"/>
                </a:solidFill>
              </a:rPr>
              <a:t>9</a:t>
            </a:r>
            <a:endParaRPr sz="1400" dirty="0">
              <a:solidFill>
                <a:schemeClr val="bg1"/>
              </a:solidFill>
            </a:endParaRPr>
          </a:p>
        </p:txBody>
      </p:sp>
      <p:sp>
        <p:nvSpPr>
          <p:cNvPr id="54" name="Shape 54"/>
          <p:cNvSpPr/>
          <p:nvPr/>
        </p:nvSpPr>
        <p:spPr>
          <a:xfrm>
            <a:off x="3072580" y="2339171"/>
            <a:ext cx="6995936" cy="369332"/>
          </a:xfrm>
          <a:prstGeom prst="rect">
            <a:avLst/>
          </a:prstGeom>
          <a:solidFill>
            <a:srgbClr val="FFFFFF"/>
          </a:solidFill>
          <a:ln w="25400">
            <a:solidFill>
              <a:srgbClr val="4F81BD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1" algn="r">
              <a:defRPr sz="1800" b="0">
                <a:solidFill>
                  <a:srgbClr val="000000"/>
                </a:solidFill>
              </a:defRPr>
            </a:pPr>
            <a:r>
              <a:rPr lang="it-IT" sz="2400" dirty="0" err="1">
                <a:solidFill>
                  <a:srgbClr val="00005D"/>
                </a:solidFill>
                <a:sym typeface="Avenir Roman"/>
              </a:rPr>
              <a:t>Academic</a:t>
            </a:r>
            <a:r>
              <a:rPr lang="it-IT" sz="2400" dirty="0">
                <a:solidFill>
                  <a:srgbClr val="00005D"/>
                </a:solidFill>
                <a:sym typeface="Avenir Roman"/>
              </a:rPr>
              <a:t> </a:t>
            </a:r>
            <a:r>
              <a:rPr lang="it-IT" sz="2400" dirty="0" err="1" smtClean="0">
                <a:solidFill>
                  <a:srgbClr val="00005D"/>
                </a:solidFill>
                <a:sym typeface="Avenir Roman"/>
              </a:rPr>
              <a:t>Writing</a:t>
            </a:r>
            <a:endParaRPr sz="2400" dirty="0">
              <a:solidFill>
                <a:srgbClr val="00005D"/>
              </a:solidFill>
              <a:sym typeface="Avenir Roman"/>
            </a:endParaRPr>
          </a:p>
        </p:txBody>
      </p:sp>
      <p:sp>
        <p:nvSpPr>
          <p:cNvPr id="55" name="Shape 55"/>
          <p:cNvSpPr/>
          <p:nvPr/>
        </p:nvSpPr>
        <p:spPr>
          <a:xfrm>
            <a:off x="5402826" y="2932535"/>
            <a:ext cx="4665694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>
              <a:defRPr sz="1800" b="0">
                <a:solidFill>
                  <a:srgbClr val="000000"/>
                </a:solidFill>
              </a:defRPr>
            </a:pPr>
            <a:endParaRPr sz="2000" b="1" dirty="0">
              <a:solidFill>
                <a:srgbClr val="376092"/>
              </a:solidFill>
            </a:endParaRPr>
          </a:p>
        </p:txBody>
      </p:sp>
      <p:pic>
        <p:nvPicPr>
          <p:cNvPr id="56" name="image4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166021" y="1179373"/>
            <a:ext cx="744857" cy="93789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8962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939"/>
            <a:ext cx="12192000" cy="6846887"/>
          </a:xfrm>
          <a:prstGeom prst="rect">
            <a:avLst/>
          </a:prstGeom>
          <a:ln w="12700">
            <a:miter lim="400000"/>
          </a:ln>
        </p:spPr>
      </p:pic>
      <p:pic>
        <p:nvPicPr>
          <p:cNvPr id="73" name="image2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6845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4" name="image3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51906" y="6347762"/>
            <a:ext cx="3393684" cy="522392"/>
          </a:xfrm>
          <a:prstGeom prst="rect">
            <a:avLst/>
          </a:prstGeom>
          <a:ln w="12700">
            <a:miter lim="400000"/>
          </a:ln>
        </p:spPr>
      </p:pic>
      <p:sp>
        <p:nvSpPr>
          <p:cNvPr id="76" name="Shape 76"/>
          <p:cNvSpPr/>
          <p:nvPr/>
        </p:nvSpPr>
        <p:spPr>
          <a:xfrm>
            <a:off x="0" y="842819"/>
            <a:ext cx="11392693" cy="461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lvl="0" algn="ctr">
              <a:defRPr sz="1800" b="0">
                <a:solidFill>
                  <a:srgbClr val="000000"/>
                </a:solidFill>
              </a:defRPr>
            </a:pPr>
            <a:r>
              <a:rPr lang="it-IT" sz="2400" b="0" dirty="0" err="1">
                <a:solidFill>
                  <a:srgbClr val="17375E"/>
                </a:solidFill>
                <a:latin typeface="Arial Bold"/>
                <a:ea typeface="Arial Bold"/>
                <a:cs typeface="Arial Bold"/>
                <a:sym typeface="Arial Bold"/>
              </a:rPr>
              <a:t>T</a:t>
            </a:r>
            <a:r>
              <a:rPr lang="it-IT" sz="2400" b="0" dirty="0" err="1" smtClean="0">
                <a:solidFill>
                  <a:srgbClr val="17375E"/>
                </a:solidFill>
                <a:latin typeface="Arial Bold"/>
                <a:ea typeface="Arial Bold"/>
                <a:cs typeface="Arial Bold"/>
                <a:sym typeface="Arial Bold"/>
              </a:rPr>
              <a:t>itles</a:t>
            </a:r>
            <a:r>
              <a:rPr lang="it-IT" sz="2400" b="0" dirty="0" smtClean="0">
                <a:solidFill>
                  <a:srgbClr val="17375E"/>
                </a:solidFill>
                <a:latin typeface="Arial Bold"/>
                <a:ea typeface="Arial Bold"/>
                <a:cs typeface="Arial Bold"/>
                <a:sym typeface="Arial Bold"/>
              </a:rPr>
              <a:t> of the EMAE </a:t>
            </a:r>
            <a:r>
              <a:rPr lang="it-IT" sz="2400" b="0" dirty="0" err="1" smtClean="0">
                <a:solidFill>
                  <a:srgbClr val="17375E"/>
                </a:solidFill>
                <a:latin typeface="Arial Bold"/>
                <a:ea typeface="Arial Bold"/>
                <a:cs typeface="Arial Bold"/>
                <a:sym typeface="Arial Bold"/>
              </a:rPr>
              <a:t>thesis</a:t>
            </a:r>
            <a:r>
              <a:rPr lang="it-IT" sz="2400" b="0" dirty="0" smtClean="0">
                <a:solidFill>
                  <a:srgbClr val="17375E"/>
                </a:solidFill>
                <a:latin typeface="Arial Bold"/>
                <a:ea typeface="Arial Bold"/>
                <a:cs typeface="Arial Bold"/>
                <a:sym typeface="Arial Bold"/>
              </a:rPr>
              <a:t> @UNIFI</a:t>
            </a:r>
            <a:endParaRPr sz="2400" b="0" dirty="0">
              <a:solidFill>
                <a:srgbClr val="17375E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101205"/>
              </p:ext>
            </p:extLst>
          </p:nvPr>
        </p:nvGraphicFramePr>
        <p:xfrm>
          <a:off x="0" y="1304479"/>
          <a:ext cx="12192000" cy="50715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98192"/>
                <a:gridCol w="8993808"/>
              </a:tblGrid>
              <a:tr h="276501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err="1" smtClean="0">
                          <a:solidFill>
                            <a:schemeClr val="bg1"/>
                          </a:solidFill>
                          <a:latin typeface="Arial Black"/>
                          <a:cs typeface="Arial Black"/>
                        </a:rPr>
                        <a:t>Category</a:t>
                      </a:r>
                      <a:endParaRPr lang="it-IT" sz="1400" b="1" dirty="0">
                        <a:solidFill>
                          <a:schemeClr val="bg1"/>
                        </a:solidFill>
                        <a:latin typeface="Arial Black"/>
                        <a:cs typeface="Arial Black"/>
                      </a:endParaRPr>
                    </a:p>
                  </a:txBody>
                  <a:tcPr marL="121920" marR="12192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err="1" smtClean="0">
                          <a:solidFill>
                            <a:schemeClr val="bg1"/>
                          </a:solidFill>
                          <a:latin typeface="Arial Black"/>
                          <a:cs typeface="Arial Black"/>
                        </a:rPr>
                        <a:t>Titles</a:t>
                      </a:r>
                      <a:endParaRPr lang="it-IT" sz="1400" b="1" dirty="0">
                        <a:solidFill>
                          <a:schemeClr val="bg1"/>
                        </a:solidFill>
                        <a:latin typeface="Arial Black"/>
                        <a:cs typeface="Arial Black"/>
                      </a:endParaRPr>
                    </a:p>
                  </a:txBody>
                  <a:tcPr marL="121920" marR="121920">
                    <a:solidFill>
                      <a:srgbClr val="0070C0"/>
                    </a:solidFill>
                  </a:tcPr>
                </a:tc>
              </a:tr>
              <a:tr h="1930108">
                <a:tc>
                  <a:txBody>
                    <a:bodyPr/>
                    <a:lstStyle/>
                    <a:p>
                      <a:pPr algn="l"/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Arial Black"/>
                          <a:ea typeface="+mn-ea"/>
                          <a:cs typeface="Arial Black"/>
                          <a:sym typeface="Calibri"/>
                        </a:rPr>
                        <a:t>Professionalization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Arial Black"/>
                          <a:ea typeface="+mn-ea"/>
                          <a:cs typeface="Arial Black"/>
                          <a:sym typeface="Calibri"/>
                        </a:rPr>
                        <a:t> in AE (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Arial Black"/>
                          <a:ea typeface="+mn-ea"/>
                          <a:cs typeface="Arial Black"/>
                          <a:sym typeface="Calibri"/>
                        </a:rPr>
                        <a:t>teacher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Arial Black"/>
                          <a:ea typeface="+mn-ea"/>
                          <a:cs typeface="Arial Black"/>
                          <a:sym typeface="Calibri"/>
                        </a:rPr>
                        <a:t> training,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Arial Black"/>
                          <a:ea typeface="+mn-ea"/>
                          <a:cs typeface="Arial Black"/>
                          <a:sym typeface="Calibri"/>
                        </a:rPr>
                        <a:t>teacher-student</a:t>
                      </a:r>
                      <a:r>
                        <a:rPr lang="it-IT" sz="1600" b="0" i="0" baseline="0" dirty="0" smtClean="0">
                          <a:solidFill>
                            <a:srgbClr val="002060"/>
                          </a:solidFill>
                          <a:latin typeface="Arial Black"/>
                          <a:ea typeface="+mn-ea"/>
                          <a:cs typeface="Arial Black"/>
                          <a:sym typeface="Calibri"/>
                        </a:rPr>
                        <a:t> </a:t>
                      </a:r>
                      <a:r>
                        <a:rPr lang="it-IT" sz="1600" b="0" i="0" baseline="0" dirty="0" err="1" smtClean="0">
                          <a:solidFill>
                            <a:srgbClr val="002060"/>
                          </a:solidFill>
                          <a:latin typeface="Arial Black"/>
                          <a:ea typeface="+mn-ea"/>
                          <a:cs typeface="Arial Black"/>
                          <a:sym typeface="Calibri"/>
                        </a:rPr>
                        <a:t>relationship</a:t>
                      </a:r>
                      <a:r>
                        <a:rPr lang="it-IT" sz="1600" b="0" i="0" baseline="0" dirty="0" smtClean="0">
                          <a:solidFill>
                            <a:srgbClr val="002060"/>
                          </a:solidFill>
                          <a:latin typeface="Arial Black"/>
                          <a:ea typeface="+mn-ea"/>
                          <a:cs typeface="Arial Black"/>
                          <a:sym typeface="Calibri"/>
                        </a:rPr>
                        <a:t> …)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Arial Black"/>
                          <a:ea typeface="+mn-ea"/>
                          <a:cs typeface="Arial Black"/>
                          <a:sym typeface="Calibri"/>
                        </a:rPr>
                        <a:t> </a:t>
                      </a:r>
                      <a:endParaRPr lang="it-IT" sz="1600" b="0" i="0" dirty="0">
                        <a:solidFill>
                          <a:srgbClr val="002060"/>
                        </a:solidFill>
                        <a:latin typeface="Arial Black"/>
                        <a:ea typeface="+mn-ea"/>
                        <a:cs typeface="Arial Black"/>
                        <a:sym typeface="Calibri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228600" marR="0" indent="-228600" algn="just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it-IT" sz="1400" b="0" i="1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The </a:t>
                      </a:r>
                      <a:r>
                        <a:rPr lang="it-IT" sz="1400" b="0" i="1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professional</a:t>
                      </a:r>
                      <a:r>
                        <a:rPr lang="it-IT" sz="1400" b="0" i="1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 </a:t>
                      </a:r>
                      <a:r>
                        <a:rPr lang="it-IT" sz="1400" b="0" i="1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figures</a:t>
                      </a:r>
                      <a:r>
                        <a:rPr lang="it-IT" sz="1400" b="0" i="1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 in </a:t>
                      </a:r>
                      <a:r>
                        <a:rPr lang="it-IT" sz="1400" b="0" i="1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Adult</a:t>
                      </a:r>
                      <a:r>
                        <a:rPr lang="it-IT" sz="1400" b="0" i="1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 </a:t>
                      </a:r>
                      <a:r>
                        <a:rPr lang="it-IT" sz="1400" b="0" i="1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Education</a:t>
                      </a:r>
                      <a:r>
                        <a:rPr lang="it-IT" sz="1400" b="0" i="1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. The </a:t>
                      </a:r>
                      <a:r>
                        <a:rPr lang="it-IT" sz="1400" b="0" i="1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comparison</a:t>
                      </a:r>
                      <a:r>
                        <a:rPr lang="it-IT" sz="1400" b="0" i="1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 </a:t>
                      </a:r>
                      <a:r>
                        <a:rPr lang="it-IT" sz="1400" b="0" i="1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between</a:t>
                      </a:r>
                      <a:r>
                        <a:rPr lang="it-IT" sz="1400" b="0" i="1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 </a:t>
                      </a:r>
                      <a:r>
                        <a:rPr lang="it-IT" sz="1400" b="0" i="1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Hungary</a:t>
                      </a:r>
                      <a:r>
                        <a:rPr lang="it-IT" sz="1400" b="0" i="1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 and </a:t>
                      </a:r>
                      <a:r>
                        <a:rPr lang="it-IT" sz="1400" b="0" i="1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Italy</a:t>
                      </a:r>
                      <a:endParaRPr lang="it-IT" sz="1400" b="0" i="1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  <a:p>
                      <a:pPr marL="228600" marR="0" indent="-228600" algn="just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it-IT" sz="1400" b="0" i="1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The </a:t>
                      </a:r>
                      <a:r>
                        <a:rPr lang="it-IT" sz="1400" b="0" i="1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professionalization</a:t>
                      </a:r>
                      <a:r>
                        <a:rPr lang="it-IT" sz="1400" b="0" i="1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 in </a:t>
                      </a:r>
                      <a:r>
                        <a:rPr lang="it-IT" sz="1400" b="0" i="1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Adult</a:t>
                      </a:r>
                      <a:r>
                        <a:rPr lang="it-IT" sz="1400" b="0" i="1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 </a:t>
                      </a:r>
                      <a:r>
                        <a:rPr lang="it-IT" sz="1400" b="0" i="1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education</a:t>
                      </a:r>
                      <a:r>
                        <a:rPr lang="it-IT" sz="1400" b="0" i="1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 in the </a:t>
                      </a:r>
                      <a:r>
                        <a:rPr lang="it-IT" sz="1400" b="0" i="1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health</a:t>
                      </a:r>
                      <a:r>
                        <a:rPr lang="it-IT" sz="1400" b="0" i="1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 </a:t>
                      </a:r>
                      <a:r>
                        <a:rPr lang="it-IT" sz="1400" b="0" i="1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context</a:t>
                      </a:r>
                      <a:r>
                        <a:rPr lang="it-IT" sz="1400" b="0" i="1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. Clowns in the </a:t>
                      </a:r>
                      <a:r>
                        <a:rPr lang="it-IT" sz="1400" b="0" i="1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Children</a:t>
                      </a:r>
                      <a:r>
                        <a:rPr lang="it-IT" sz="1400" b="0" i="1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 Hospital</a:t>
                      </a:r>
                    </a:p>
                    <a:p>
                      <a:pPr marL="228600" marR="0" indent="-228600" algn="just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it-IT" sz="1400" b="0" i="1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The new </a:t>
                      </a:r>
                      <a:r>
                        <a:rPr lang="it-IT" sz="1400" b="0" i="1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professionalization</a:t>
                      </a:r>
                      <a:r>
                        <a:rPr lang="it-IT" sz="1400" b="0" i="1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 in the social economy: the educator in front of the </a:t>
                      </a:r>
                      <a:r>
                        <a:rPr lang="it-IT" sz="1400" b="0" i="1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children</a:t>
                      </a:r>
                      <a:r>
                        <a:rPr lang="it-IT" sz="1400" b="0" i="1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 </a:t>
                      </a:r>
                      <a:r>
                        <a:rPr lang="it-IT" sz="1400" b="0" i="1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refugee</a:t>
                      </a:r>
                      <a:r>
                        <a:rPr lang="it-IT" sz="1400" b="0" i="1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 </a:t>
                      </a:r>
                      <a:r>
                        <a:rPr lang="it-IT" sz="1400" b="0" i="1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without</a:t>
                      </a:r>
                      <a:r>
                        <a:rPr lang="it-IT" sz="1400" b="0" i="1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 </a:t>
                      </a:r>
                      <a:r>
                        <a:rPr lang="it-IT" sz="1400" b="0" i="1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parents</a:t>
                      </a:r>
                      <a:endParaRPr lang="it-IT" sz="1400" b="0" i="1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  <a:p>
                      <a:pPr marL="228600" marR="0" indent="-228600" algn="just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it-IT" sz="1400" b="0" i="1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Towards</a:t>
                      </a:r>
                      <a:r>
                        <a:rPr lang="it-IT" sz="1400" b="0" i="1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 a </a:t>
                      </a:r>
                      <a:r>
                        <a:rPr lang="it-IT" sz="1400" b="0" i="1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professionalization</a:t>
                      </a:r>
                      <a:r>
                        <a:rPr lang="it-IT" sz="1400" b="0" i="1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 of the </a:t>
                      </a:r>
                      <a:r>
                        <a:rPr lang="it-IT" sz="1400" b="0" i="1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teachers</a:t>
                      </a:r>
                      <a:endParaRPr lang="it-IT" sz="1400" b="0" i="1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  <a:p>
                      <a:pPr marL="228600" marR="0" indent="-228600" algn="just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it-IT" sz="1400" b="0" i="1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The new </a:t>
                      </a:r>
                      <a:r>
                        <a:rPr lang="it-IT" sz="1400" b="0" i="1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professionalization</a:t>
                      </a:r>
                      <a:r>
                        <a:rPr lang="it-IT" sz="1400" b="0" i="1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 in the social economy: the educator in front of the </a:t>
                      </a:r>
                      <a:r>
                        <a:rPr lang="it-IT" sz="1400" b="0" i="1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children</a:t>
                      </a:r>
                      <a:r>
                        <a:rPr lang="it-IT" sz="1400" b="0" i="1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 </a:t>
                      </a:r>
                      <a:r>
                        <a:rPr lang="it-IT" sz="1400" b="0" i="1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refugee</a:t>
                      </a:r>
                      <a:r>
                        <a:rPr lang="it-IT" sz="1400" b="0" i="1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 </a:t>
                      </a:r>
                      <a:r>
                        <a:rPr lang="it-IT" sz="1400" b="0" i="1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without</a:t>
                      </a:r>
                      <a:r>
                        <a:rPr lang="it-IT" sz="1400" b="0" i="1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 </a:t>
                      </a:r>
                      <a:r>
                        <a:rPr lang="it-IT" sz="1400" b="0" i="1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parents</a:t>
                      </a:r>
                      <a:endParaRPr lang="it-IT" sz="1400" b="0" i="1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121920" marR="121920"/>
                </a:tc>
              </a:tr>
              <a:tr h="1520690">
                <a:tc>
                  <a:txBody>
                    <a:bodyPr/>
                    <a:lstStyle/>
                    <a:p>
                      <a:pPr marL="0" marR="0" indent="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Arial Black"/>
                          <a:ea typeface="+mn-ea"/>
                          <a:cs typeface="Arial Black"/>
                          <a:sym typeface="Calibri"/>
                        </a:rPr>
                        <a:t>Well-being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Arial Black"/>
                          <a:ea typeface="+mn-ea"/>
                          <a:cs typeface="Arial Black"/>
                          <a:sym typeface="Calibri"/>
                        </a:rPr>
                        <a:t> and care of the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Arial Black"/>
                          <a:ea typeface="+mn-ea"/>
                          <a:cs typeface="Arial Black"/>
                          <a:sym typeface="Calibri"/>
                        </a:rPr>
                        <a:t>women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Arial Black"/>
                          <a:ea typeface="+mn-ea"/>
                          <a:cs typeface="Arial Black"/>
                          <a:sym typeface="Calibri"/>
                        </a:rPr>
                        <a:t>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Arial Black"/>
                          <a:ea typeface="+mn-ea"/>
                          <a:cs typeface="Arial Black"/>
                          <a:sym typeface="Calibri"/>
                        </a:rPr>
                        <a:t>workers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Arial Black"/>
                          <a:ea typeface="+mn-ea"/>
                          <a:cs typeface="Arial Black"/>
                          <a:sym typeface="Calibri"/>
                        </a:rPr>
                        <a:t> and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Arial Black"/>
                          <a:ea typeface="+mn-ea"/>
                          <a:cs typeface="Arial Black"/>
                          <a:sym typeface="Calibri"/>
                        </a:rPr>
                        <a:t>disvantaged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Arial Black"/>
                          <a:ea typeface="+mn-ea"/>
                          <a:cs typeface="Arial Black"/>
                          <a:sym typeface="Calibri"/>
                        </a:rPr>
                        <a:t>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Arial Black"/>
                          <a:ea typeface="+mn-ea"/>
                          <a:cs typeface="Arial Black"/>
                          <a:sym typeface="Calibri"/>
                        </a:rPr>
                        <a:t>people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Arial Black"/>
                          <a:ea typeface="+mn-ea"/>
                          <a:cs typeface="Arial Black"/>
                          <a:sym typeface="Calibri"/>
                        </a:rPr>
                        <a:t> </a:t>
                      </a:r>
                    </a:p>
                    <a:p>
                      <a:endParaRPr lang="it-IT" sz="1600" b="0" i="0" dirty="0">
                        <a:solidFill>
                          <a:srgbClr val="002060"/>
                        </a:solidFill>
                        <a:latin typeface="Arial Black"/>
                        <a:ea typeface="+mn-ea"/>
                        <a:cs typeface="Arial Black"/>
                        <a:sym typeface="Calibri"/>
                      </a:endParaRPr>
                    </a:p>
                  </a:txBody>
                  <a:tcPr marL="121920" marR="12192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 algn="just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it-IT" sz="1400" b="0" i="1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The </a:t>
                      </a:r>
                      <a:r>
                        <a:rPr lang="it-IT" sz="1400" b="0" i="1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problem</a:t>
                      </a:r>
                      <a:r>
                        <a:rPr lang="it-IT" sz="1400" b="0" i="1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 of life-work balance. The case of the </a:t>
                      </a:r>
                      <a:r>
                        <a:rPr lang="it-IT" sz="1400" b="0" i="1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infance</a:t>
                      </a:r>
                      <a:r>
                        <a:rPr lang="it-IT" sz="1400" b="0" i="1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 </a:t>
                      </a:r>
                      <a:r>
                        <a:rPr lang="it-IT" sz="1400" b="0" i="1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services</a:t>
                      </a:r>
                      <a:r>
                        <a:rPr lang="it-IT" sz="1400" b="0" i="1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 in </a:t>
                      </a:r>
                      <a:r>
                        <a:rPr lang="it-IT" sz="1400" b="0" i="1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Tuscany</a:t>
                      </a:r>
                      <a:endParaRPr lang="it-IT" sz="1400" b="0" i="1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  <a:p>
                      <a:pPr marL="228600" indent="-228600" algn="just" defTabSz="457200">
                        <a:buFont typeface="+mj-lt"/>
                        <a:buAutoNum type="arabicPeriod"/>
                      </a:pPr>
                      <a:r>
                        <a:rPr lang="it-IT" sz="1400" b="0" i="1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Single </a:t>
                      </a:r>
                      <a:r>
                        <a:rPr lang="it-IT" sz="1400" b="0" i="1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mothers</a:t>
                      </a:r>
                      <a:r>
                        <a:rPr lang="it-IT" sz="1400" b="0" i="1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: </a:t>
                      </a:r>
                      <a:r>
                        <a:rPr lang="it-IT" sz="1400" b="0" i="1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women</a:t>
                      </a:r>
                      <a:r>
                        <a:rPr lang="it-IT" sz="1400" b="0" i="1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 </a:t>
                      </a:r>
                      <a:r>
                        <a:rPr lang="it-IT" sz="1400" b="0" i="1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between</a:t>
                      </a:r>
                      <a:r>
                        <a:rPr lang="it-IT" sz="1400" b="0" i="1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 family and work</a:t>
                      </a:r>
                    </a:p>
                    <a:p>
                      <a:pPr marL="228600" indent="-228600" algn="just" defTabSz="457200">
                        <a:buFont typeface="+mj-lt"/>
                        <a:buAutoNum type="arabicPeriod"/>
                      </a:pPr>
                      <a:r>
                        <a:rPr lang="it-IT" sz="1400" b="0" i="1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Diversity</a:t>
                      </a:r>
                      <a:r>
                        <a:rPr lang="it-IT" sz="1400" b="0" i="1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 management and gender </a:t>
                      </a:r>
                      <a:r>
                        <a:rPr lang="it-IT" sz="1400" b="0" i="1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violence</a:t>
                      </a:r>
                      <a:r>
                        <a:rPr lang="it-IT" sz="1400" b="0" i="1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: </a:t>
                      </a:r>
                      <a:r>
                        <a:rPr lang="it-IT" sz="1400" b="0" i="1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pedagogical</a:t>
                      </a:r>
                      <a:r>
                        <a:rPr lang="it-IT" sz="1400" b="0" i="1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 </a:t>
                      </a:r>
                      <a:r>
                        <a:rPr lang="it-IT" sz="1400" b="0" i="1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perspectives</a:t>
                      </a:r>
                      <a:endParaRPr lang="it-IT" sz="1400" b="0" i="1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  <a:p>
                      <a:pPr marL="228600" marR="0" indent="-228600" algn="just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it-IT" sz="1400" b="0" i="1" strike="noStrike" cap="none" spc="0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sym typeface="Calibri"/>
                        </a:rPr>
                        <a:t>Pedagpgy</a:t>
                      </a:r>
                      <a:r>
                        <a:rPr kumimoji="0" lang="it-IT" sz="1400" b="0" i="1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sym typeface="Calibri"/>
                        </a:rPr>
                        <a:t> and Re-</a:t>
                      </a:r>
                      <a:r>
                        <a:rPr kumimoji="0" lang="it-IT" sz="1400" b="0" i="1" strike="noStrike" cap="none" spc="0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sym typeface="Calibri"/>
                        </a:rPr>
                        <a:t>socialization</a:t>
                      </a:r>
                      <a:r>
                        <a:rPr lang="it-IT" sz="1400" b="0" i="1" dirty="0" smtClean="0">
                          <a:solidFill>
                            <a:srgbClr val="002060"/>
                          </a:solidFill>
                        </a:rPr>
                        <a:t>: the case of </a:t>
                      </a:r>
                      <a:r>
                        <a:rPr lang="it-IT" sz="1400" b="0" i="1" dirty="0" err="1" smtClean="0">
                          <a:solidFill>
                            <a:srgbClr val="002060"/>
                          </a:solidFill>
                        </a:rPr>
                        <a:t>prisoners</a:t>
                      </a:r>
                      <a:r>
                        <a:rPr lang="it-IT" sz="1400" b="0" i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it-IT" sz="1400" b="0" i="1" dirty="0" err="1" smtClean="0">
                          <a:solidFill>
                            <a:srgbClr val="002060"/>
                          </a:solidFill>
                        </a:rPr>
                        <a:t>after</a:t>
                      </a:r>
                      <a:r>
                        <a:rPr lang="it-IT" sz="1400" b="0" i="1" dirty="0" smtClean="0">
                          <a:solidFill>
                            <a:srgbClr val="002060"/>
                          </a:solidFill>
                        </a:rPr>
                        <a:t> a long-</a:t>
                      </a:r>
                      <a:r>
                        <a:rPr lang="it-IT" sz="1400" b="0" i="1" dirty="0" err="1" smtClean="0">
                          <a:solidFill>
                            <a:srgbClr val="002060"/>
                          </a:solidFill>
                        </a:rPr>
                        <a:t>term</a:t>
                      </a:r>
                      <a:r>
                        <a:rPr lang="it-IT" sz="1400" b="0" i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it-IT" sz="1400" b="0" i="1" dirty="0" err="1" smtClean="0">
                          <a:solidFill>
                            <a:srgbClr val="002060"/>
                          </a:solidFill>
                        </a:rPr>
                        <a:t>detention</a:t>
                      </a:r>
                      <a:endParaRPr lang="it-IT" sz="1400" b="0" i="1" dirty="0" smtClean="0">
                        <a:solidFill>
                          <a:srgbClr val="002060"/>
                        </a:solidFill>
                      </a:endParaRPr>
                    </a:p>
                  </a:txBody>
                  <a:tcPr marL="121920" marR="12192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1315984">
                <a:tc>
                  <a:txBody>
                    <a:bodyPr/>
                    <a:lstStyle/>
                    <a:p>
                      <a:pPr algn="l"/>
                      <a:r>
                        <a:rPr lang="it-IT" sz="1600" b="1" dirty="0" err="1" smtClean="0">
                          <a:solidFill>
                            <a:srgbClr val="002060"/>
                          </a:solidFill>
                          <a:latin typeface="Arial Black"/>
                          <a:cs typeface="Arial Black"/>
                        </a:rPr>
                        <a:t>Health</a:t>
                      </a:r>
                      <a:r>
                        <a:rPr lang="it-IT" sz="1600" b="1" dirty="0" smtClean="0">
                          <a:solidFill>
                            <a:srgbClr val="002060"/>
                          </a:solidFill>
                          <a:latin typeface="Arial Black"/>
                          <a:cs typeface="Arial Black"/>
                        </a:rPr>
                        <a:t> care</a:t>
                      </a:r>
                      <a:r>
                        <a:rPr lang="it-IT" sz="1600" b="1" baseline="0" dirty="0" smtClean="0">
                          <a:solidFill>
                            <a:srgbClr val="002060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endParaRPr lang="it-IT" sz="1600" b="1" dirty="0">
                        <a:solidFill>
                          <a:srgbClr val="002060"/>
                        </a:solidFill>
                        <a:latin typeface="Arial Black"/>
                        <a:cs typeface="Arial Black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228600" marR="0" indent="-228600" algn="just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it-IT" sz="1400" b="0" i="1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sym typeface="Calibri"/>
                        </a:rPr>
                        <a:t>Educational </a:t>
                      </a:r>
                      <a:r>
                        <a:rPr kumimoji="0" lang="it-IT" sz="1400" b="0" i="1" strike="noStrike" cap="none" spc="0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sym typeface="Calibri"/>
                        </a:rPr>
                        <a:t>inventions</a:t>
                      </a:r>
                      <a:r>
                        <a:rPr kumimoji="0" lang="it-IT" sz="1400" b="0" i="1" strike="noStrike" cap="none" spc="0" normalizeH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sym typeface="Calibri"/>
                        </a:rPr>
                        <a:t> and </a:t>
                      </a:r>
                      <a:r>
                        <a:rPr kumimoji="0" lang="it-IT" sz="1400" b="0" i="1" strike="noStrike" cap="none" spc="0" normalizeH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sym typeface="Calibri"/>
                        </a:rPr>
                        <a:t>proposals</a:t>
                      </a:r>
                      <a:r>
                        <a:rPr kumimoji="0" lang="it-IT" sz="1400" b="0" i="1" strike="noStrike" cap="none" spc="0" normalizeH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sym typeface="Calibri"/>
                        </a:rPr>
                        <a:t> </a:t>
                      </a:r>
                      <a:r>
                        <a:rPr lang="it-IT" sz="1400" b="0" i="1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for the </a:t>
                      </a:r>
                      <a:r>
                        <a:rPr lang="it-IT" sz="1400" b="0" i="1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breast</a:t>
                      </a:r>
                      <a:r>
                        <a:rPr lang="it-IT" sz="1400" b="0" i="1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 </a:t>
                      </a:r>
                      <a:r>
                        <a:rPr lang="it-IT" sz="1400" b="0" i="1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cancer</a:t>
                      </a:r>
                      <a:r>
                        <a:rPr lang="it-IT" sz="1400" b="0" i="1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 </a:t>
                      </a:r>
                      <a:r>
                        <a:rPr lang="it-IT" sz="1400" b="0" i="1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prevention</a:t>
                      </a:r>
                      <a:endParaRPr lang="it-IT" sz="1400" b="0" i="1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  <a:p>
                      <a:pPr marL="228600" marR="0" indent="-228600" algn="just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it-IT" sz="1400" b="0" i="1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Health</a:t>
                      </a:r>
                      <a:r>
                        <a:rPr lang="it-IT" sz="1400" b="0" i="1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 and Security in the </a:t>
                      </a:r>
                      <a:r>
                        <a:rPr lang="it-IT" sz="1400" b="0" i="1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workplace</a:t>
                      </a:r>
                      <a:r>
                        <a:rPr lang="it-IT" sz="1400" b="0" i="1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. The </a:t>
                      </a:r>
                      <a:r>
                        <a:rPr lang="it-IT" sz="1400" b="0" i="1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condition</a:t>
                      </a:r>
                      <a:r>
                        <a:rPr lang="it-IT" sz="1400" b="0" i="1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 of </a:t>
                      </a:r>
                      <a:r>
                        <a:rPr lang="it-IT" sz="1400" b="0" i="1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workers</a:t>
                      </a:r>
                      <a:r>
                        <a:rPr lang="it-IT" sz="1400" b="0" i="1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 and the </a:t>
                      </a:r>
                      <a:r>
                        <a:rPr lang="it-IT" sz="1400" b="0" i="1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quality</a:t>
                      </a:r>
                      <a:r>
                        <a:rPr lang="it-IT" sz="1400" b="0" i="1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 of work</a:t>
                      </a:r>
                    </a:p>
                    <a:p>
                      <a:pPr marL="228600" indent="-228600" algn="just">
                        <a:buFont typeface="+mj-lt"/>
                        <a:buAutoNum type="arabicPeriod"/>
                      </a:pPr>
                      <a:r>
                        <a:rPr lang="it-IT" sz="1400" b="0" i="1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Educational  </a:t>
                      </a:r>
                      <a:r>
                        <a:rPr lang="it-IT" sz="1400" b="0" i="1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pathways</a:t>
                      </a:r>
                      <a:r>
                        <a:rPr lang="it-IT" sz="1400" b="0" i="1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 for the end of life</a:t>
                      </a:r>
                    </a:p>
                    <a:p>
                      <a:pPr marL="228600" indent="-228600" algn="just">
                        <a:buFont typeface="+mj-lt"/>
                        <a:buAutoNum type="arabicPeriod"/>
                      </a:pPr>
                      <a:r>
                        <a:rPr lang="it-IT" sz="1400" b="0" i="1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Demency</a:t>
                      </a:r>
                      <a:r>
                        <a:rPr lang="it-IT" sz="1400" b="0" i="1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: </a:t>
                      </a:r>
                      <a:r>
                        <a:rPr lang="it-IT" sz="1400" b="0" i="1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between</a:t>
                      </a:r>
                      <a:r>
                        <a:rPr lang="it-IT" sz="1400" b="0" i="1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 stigma and </a:t>
                      </a:r>
                      <a:r>
                        <a:rPr lang="it-IT" sz="1400" b="0" i="1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education</a:t>
                      </a:r>
                      <a:r>
                        <a:rPr lang="it-IT" sz="1400" b="0" i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</a:txBody>
                  <a:tcPr marL="121920" marR="12192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665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939"/>
            <a:ext cx="12192000" cy="6846887"/>
          </a:xfrm>
          <a:prstGeom prst="rect">
            <a:avLst/>
          </a:prstGeom>
          <a:ln w="12700">
            <a:miter lim="400000"/>
          </a:ln>
        </p:spPr>
      </p:pic>
      <p:pic>
        <p:nvPicPr>
          <p:cNvPr id="73" name="image2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6845300"/>
          </a:xfrm>
          <a:prstGeom prst="rect">
            <a:avLst/>
          </a:prstGeom>
          <a:ln w="12700">
            <a:miter lim="400000"/>
          </a:ln>
        </p:spPr>
      </p:pic>
      <p:sp>
        <p:nvSpPr>
          <p:cNvPr id="76" name="Shape 76"/>
          <p:cNvSpPr/>
          <p:nvPr/>
        </p:nvSpPr>
        <p:spPr>
          <a:xfrm>
            <a:off x="0" y="1194421"/>
            <a:ext cx="11343861" cy="461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lvl="0" algn="ctr">
              <a:defRPr sz="1800" b="0">
                <a:solidFill>
                  <a:srgbClr val="000000"/>
                </a:solidFill>
              </a:defRPr>
            </a:pPr>
            <a:r>
              <a:rPr lang="it-IT" sz="2400" b="0" dirty="0" smtClean="0">
                <a:solidFill>
                  <a:srgbClr val="17375E"/>
                </a:solidFill>
                <a:latin typeface="Arial Bold"/>
                <a:ea typeface="Arial Bold"/>
                <a:cs typeface="Arial Bold"/>
                <a:sym typeface="Arial Bold"/>
              </a:rPr>
              <a:t>Title of the </a:t>
            </a:r>
            <a:r>
              <a:rPr lang="it-IT" sz="2400" b="0" dirty="0" err="1" smtClean="0">
                <a:solidFill>
                  <a:srgbClr val="17375E"/>
                </a:solidFill>
                <a:latin typeface="Arial Bold"/>
                <a:ea typeface="Arial Bold"/>
                <a:cs typeface="Arial Bold"/>
                <a:sym typeface="Arial Bold"/>
              </a:rPr>
              <a:t>PhD</a:t>
            </a:r>
            <a:r>
              <a:rPr lang="it-IT" sz="2400" b="0" dirty="0" smtClean="0">
                <a:solidFill>
                  <a:srgbClr val="17375E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it-IT" sz="2400" b="0" dirty="0" err="1" smtClean="0">
                <a:solidFill>
                  <a:srgbClr val="17375E"/>
                </a:solidFill>
                <a:latin typeface="Arial Bold"/>
                <a:ea typeface="Arial Bold"/>
                <a:cs typeface="Arial Bold"/>
                <a:sym typeface="Arial Bold"/>
              </a:rPr>
              <a:t>thesis</a:t>
            </a:r>
            <a:r>
              <a:rPr lang="it-IT" sz="2400" b="0" dirty="0" smtClean="0">
                <a:solidFill>
                  <a:srgbClr val="17375E"/>
                </a:solidFill>
                <a:latin typeface="Arial Bold"/>
                <a:ea typeface="Arial Bold"/>
                <a:cs typeface="Arial Bold"/>
                <a:sym typeface="Arial Bold"/>
              </a:rPr>
              <a:t> @UNIFI</a:t>
            </a:r>
            <a:endParaRPr sz="2400" b="0" dirty="0">
              <a:solidFill>
                <a:srgbClr val="17375E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pic>
        <p:nvPicPr>
          <p:cNvPr id="77" name="image4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066815" y="879191"/>
            <a:ext cx="993143" cy="937895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0" name="Tabel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812638"/>
              </p:ext>
            </p:extLst>
          </p:nvPr>
        </p:nvGraphicFramePr>
        <p:xfrm>
          <a:off x="0" y="1817086"/>
          <a:ext cx="12192000" cy="44778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70996"/>
                <a:gridCol w="8821004"/>
              </a:tblGrid>
              <a:tr h="451663"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err="1" smtClean="0">
                          <a:solidFill>
                            <a:schemeClr val="bg1"/>
                          </a:solidFill>
                          <a:latin typeface="Arial Black"/>
                          <a:cs typeface="Arial Black"/>
                        </a:rPr>
                        <a:t>Category</a:t>
                      </a:r>
                      <a:endParaRPr lang="it-IT" sz="1600" b="1" dirty="0">
                        <a:solidFill>
                          <a:schemeClr val="bg1"/>
                        </a:solidFill>
                        <a:latin typeface="Arial Black"/>
                        <a:cs typeface="Arial Black"/>
                      </a:endParaRPr>
                    </a:p>
                  </a:txBody>
                  <a:tcPr marL="121920" marR="12192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err="1" smtClean="0">
                          <a:solidFill>
                            <a:schemeClr val="bg1"/>
                          </a:solidFill>
                          <a:latin typeface="Arial Black"/>
                          <a:cs typeface="Arial Black"/>
                        </a:rPr>
                        <a:t>Titles</a:t>
                      </a:r>
                      <a:endParaRPr lang="it-IT" sz="1600" b="1" dirty="0">
                        <a:solidFill>
                          <a:schemeClr val="bg1"/>
                        </a:solidFill>
                        <a:latin typeface="Arial Black"/>
                        <a:cs typeface="Arial Black"/>
                      </a:endParaRPr>
                    </a:p>
                  </a:txBody>
                  <a:tcPr marL="121920" marR="121920">
                    <a:solidFill>
                      <a:srgbClr val="0070C0"/>
                    </a:solidFill>
                  </a:tcPr>
                </a:tc>
              </a:tr>
              <a:tr h="2654576">
                <a:tc>
                  <a:txBody>
                    <a:bodyPr/>
                    <a:lstStyle/>
                    <a:p>
                      <a:pPr algn="l"/>
                      <a:r>
                        <a:rPr lang="it-IT" sz="1600" b="1" i="0" dirty="0" err="1" smtClean="0">
                          <a:solidFill>
                            <a:srgbClr val="002060"/>
                          </a:solidFill>
                          <a:latin typeface="Arial Black"/>
                          <a:ea typeface="+mn-ea"/>
                          <a:cs typeface="Arial Black"/>
                          <a:sym typeface="Calibri"/>
                        </a:rPr>
                        <a:t>Professionalization</a:t>
                      </a:r>
                      <a:r>
                        <a:rPr lang="it-IT" sz="1600" b="1" i="0" dirty="0" smtClean="0">
                          <a:solidFill>
                            <a:srgbClr val="002060"/>
                          </a:solidFill>
                          <a:latin typeface="Arial Black"/>
                          <a:ea typeface="+mn-ea"/>
                          <a:cs typeface="Arial Black"/>
                          <a:sym typeface="Calibri"/>
                        </a:rPr>
                        <a:t> in AE</a:t>
                      </a:r>
                      <a:endParaRPr lang="it-IT" sz="1600" b="1" i="0" dirty="0">
                        <a:solidFill>
                          <a:srgbClr val="002060"/>
                        </a:solidFill>
                        <a:latin typeface="Arial Black"/>
                        <a:ea typeface="+mn-ea"/>
                        <a:cs typeface="Arial Black"/>
                        <a:sym typeface="Calibri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228600" marR="0" indent="-228600" algn="just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it-IT" sz="1400" b="0" i="1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Guidance</a:t>
                      </a:r>
                      <a:r>
                        <a:rPr lang="it-IT" sz="1400" b="0" i="1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 and </a:t>
                      </a:r>
                      <a:r>
                        <a:rPr lang="it-IT" sz="1400" b="0" i="1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Placement</a:t>
                      </a:r>
                      <a:r>
                        <a:rPr lang="it-IT" sz="1400" b="0" i="1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 for </a:t>
                      </a:r>
                      <a:r>
                        <a:rPr lang="it-IT" sz="1400" b="0" i="1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higher</a:t>
                      </a:r>
                      <a:r>
                        <a:rPr lang="it-IT" sz="1400" b="0" i="1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 </a:t>
                      </a:r>
                      <a:r>
                        <a:rPr lang="it-IT" sz="1400" b="0" i="1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education</a:t>
                      </a:r>
                      <a:r>
                        <a:rPr lang="it-IT" sz="1400" b="0" i="1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 </a:t>
                      </a:r>
                      <a:r>
                        <a:rPr lang="it-IT" sz="1400" b="0" i="1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students</a:t>
                      </a:r>
                      <a:endParaRPr lang="it-IT" sz="1400" b="0" i="1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  <a:p>
                      <a:pPr marL="228600" marR="0" indent="-228600" algn="just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it-IT" sz="1400" b="0" i="1" dirty="0" smtClean="0">
                          <a:solidFill>
                            <a:srgbClr val="002060"/>
                          </a:solidFill>
                        </a:rPr>
                        <a:t>Training </a:t>
                      </a:r>
                      <a:r>
                        <a:rPr lang="it-IT" sz="1400" b="0" i="1" dirty="0" err="1" smtClean="0">
                          <a:solidFill>
                            <a:srgbClr val="002060"/>
                          </a:solidFill>
                        </a:rPr>
                        <a:t>Needs</a:t>
                      </a:r>
                      <a:r>
                        <a:rPr lang="it-IT" sz="1400" b="0" i="1" dirty="0" smtClean="0">
                          <a:solidFill>
                            <a:srgbClr val="002060"/>
                          </a:solidFill>
                        </a:rPr>
                        <a:t> Analysis (TNA) and </a:t>
                      </a:r>
                      <a:r>
                        <a:rPr lang="it-IT" sz="1400" b="0" i="1" dirty="0" err="1" smtClean="0">
                          <a:solidFill>
                            <a:srgbClr val="002060"/>
                          </a:solidFill>
                        </a:rPr>
                        <a:t>Organizational</a:t>
                      </a:r>
                      <a:r>
                        <a:rPr lang="it-IT" sz="1400" b="0" i="1" dirty="0" smtClean="0">
                          <a:solidFill>
                            <a:srgbClr val="002060"/>
                          </a:solidFill>
                        </a:rPr>
                        <a:t> Training </a:t>
                      </a:r>
                      <a:r>
                        <a:rPr lang="it-IT" sz="1400" b="0" i="1" dirty="0" err="1" smtClean="0">
                          <a:solidFill>
                            <a:srgbClr val="002060"/>
                          </a:solidFill>
                        </a:rPr>
                        <a:t>Needs</a:t>
                      </a:r>
                      <a:r>
                        <a:rPr lang="it-IT" sz="1400" b="0" i="1" dirty="0" smtClean="0">
                          <a:solidFill>
                            <a:srgbClr val="002060"/>
                          </a:solidFill>
                        </a:rPr>
                        <a:t> Analysis (OTNA): the case of the </a:t>
                      </a:r>
                      <a:r>
                        <a:rPr lang="it-IT" sz="1400" b="0" i="1" dirty="0" err="1" smtClean="0">
                          <a:solidFill>
                            <a:srgbClr val="002060"/>
                          </a:solidFill>
                        </a:rPr>
                        <a:t>automotive</a:t>
                      </a:r>
                      <a:r>
                        <a:rPr lang="it-IT" sz="1400" b="0" i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it-IT" sz="1400" b="0" i="1" dirty="0" err="1" smtClean="0">
                          <a:solidFill>
                            <a:srgbClr val="002060"/>
                          </a:solidFill>
                        </a:rPr>
                        <a:t>sector</a:t>
                      </a:r>
                      <a:r>
                        <a:rPr lang="it-IT" sz="1400" b="0" i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pPr marL="228600" marR="0" indent="-228600" algn="just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it-IT" sz="1400" b="0" i="1" dirty="0" smtClean="0">
                          <a:solidFill>
                            <a:srgbClr val="002060"/>
                          </a:solidFill>
                        </a:rPr>
                        <a:t>HR </a:t>
                      </a:r>
                      <a:r>
                        <a:rPr lang="it-IT" sz="1400" b="0" i="1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selection</a:t>
                      </a:r>
                      <a:r>
                        <a:rPr lang="it-IT" sz="1400" b="0" i="1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: a </a:t>
                      </a:r>
                      <a:r>
                        <a:rPr lang="it-IT" sz="1400" b="0" i="1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psycho-sociological</a:t>
                      </a:r>
                      <a:r>
                        <a:rPr lang="it-IT" sz="1400" b="0" i="1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 </a:t>
                      </a:r>
                      <a:r>
                        <a:rPr lang="it-IT" sz="1400" b="0" i="1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approach</a:t>
                      </a:r>
                      <a:r>
                        <a:rPr lang="it-IT" sz="1400" b="0" i="1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. The case of </a:t>
                      </a:r>
                      <a:r>
                        <a:rPr lang="it-IT" sz="1400" b="0" i="1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Gi</a:t>
                      </a:r>
                      <a:r>
                        <a:rPr lang="it-IT" sz="1400" b="0" i="1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-Group </a:t>
                      </a:r>
                      <a:r>
                        <a:rPr lang="it-IT" sz="1400" b="0" i="1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employment</a:t>
                      </a:r>
                      <a:r>
                        <a:rPr lang="it-IT" sz="1400" b="0" i="1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 agency</a:t>
                      </a:r>
                    </a:p>
                  </a:txBody>
                  <a:tcPr marL="121920" marR="121920"/>
                </a:tc>
              </a:tr>
              <a:tr h="1295094">
                <a:tc>
                  <a:txBody>
                    <a:bodyPr/>
                    <a:lstStyle/>
                    <a:p>
                      <a:pPr marL="0" marR="0" indent="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Arial Black"/>
                          <a:ea typeface="+mn-ea"/>
                          <a:cs typeface="Arial Black"/>
                          <a:sym typeface="Calibri"/>
                        </a:rPr>
                        <a:t>Professionalization</a:t>
                      </a:r>
                      <a:endParaRPr lang="it-IT" sz="1600" b="0" i="0" dirty="0">
                        <a:solidFill>
                          <a:srgbClr val="002060"/>
                        </a:solidFill>
                        <a:latin typeface="Arial Black"/>
                        <a:ea typeface="+mn-ea"/>
                        <a:cs typeface="Arial Black"/>
                        <a:sym typeface="Calibri"/>
                      </a:endParaRPr>
                    </a:p>
                  </a:txBody>
                  <a:tcPr marL="121920" marR="12192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 algn="just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it-IT" sz="1400" b="0" i="1" dirty="0" err="1" smtClean="0">
                          <a:solidFill>
                            <a:srgbClr val="002060"/>
                          </a:solidFill>
                        </a:rPr>
                        <a:t>Bilateral</a:t>
                      </a:r>
                      <a:r>
                        <a:rPr lang="it-IT" sz="1400" b="0" i="1" dirty="0" smtClean="0">
                          <a:solidFill>
                            <a:srgbClr val="002060"/>
                          </a:solidFill>
                        </a:rPr>
                        <a:t> Training Funds: the case of the </a:t>
                      </a:r>
                      <a:r>
                        <a:rPr lang="it-IT" sz="1400" b="0" i="1" dirty="0" err="1" smtClean="0">
                          <a:solidFill>
                            <a:srgbClr val="002060"/>
                          </a:solidFill>
                        </a:rPr>
                        <a:t>professional</a:t>
                      </a:r>
                      <a:r>
                        <a:rPr lang="it-IT" sz="1400" b="0" i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it-IT" sz="1400" b="0" i="1" dirty="0" err="1" smtClean="0">
                          <a:solidFill>
                            <a:srgbClr val="002060"/>
                          </a:solidFill>
                        </a:rPr>
                        <a:t>enterprises</a:t>
                      </a:r>
                      <a:endParaRPr lang="it-IT" sz="1400" b="0" i="1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228600" marR="0" indent="-228600" algn="just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it-IT" sz="1400" b="0" i="1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Workplace</a:t>
                      </a:r>
                      <a:r>
                        <a:rPr lang="it-IT" sz="1400" b="0" i="1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 </a:t>
                      </a:r>
                      <a:r>
                        <a:rPr lang="it-IT" sz="1400" b="0" i="1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learning</a:t>
                      </a:r>
                      <a:r>
                        <a:rPr lang="it-IT" sz="1400" b="0" i="1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 </a:t>
                      </a:r>
                      <a:r>
                        <a:rPr lang="it-IT" sz="1400" b="0" i="1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potential</a:t>
                      </a:r>
                      <a:endParaRPr lang="it-IT" sz="1400" b="0" i="1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  <a:p>
                      <a:pPr marL="228600" marR="0" indent="-228600" algn="just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it-IT" sz="1400" b="0" i="1" dirty="0" smtClean="0">
                          <a:solidFill>
                            <a:srgbClr val="002060"/>
                          </a:solidFill>
                        </a:rPr>
                        <a:t>Socio-</a:t>
                      </a:r>
                      <a:r>
                        <a:rPr lang="it-IT" sz="1400" b="0" i="1" dirty="0" err="1" smtClean="0">
                          <a:solidFill>
                            <a:srgbClr val="002060"/>
                          </a:solidFill>
                        </a:rPr>
                        <a:t>linguistic</a:t>
                      </a:r>
                      <a:r>
                        <a:rPr lang="it-IT" sz="1400" b="0" i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it-IT" sz="1400" b="0" i="1" dirty="0" err="1" smtClean="0">
                          <a:solidFill>
                            <a:srgbClr val="002060"/>
                          </a:solidFill>
                        </a:rPr>
                        <a:t>analysis</a:t>
                      </a:r>
                      <a:r>
                        <a:rPr lang="it-IT" sz="1400" b="0" i="1" dirty="0" smtClean="0">
                          <a:solidFill>
                            <a:srgbClr val="002060"/>
                          </a:solidFill>
                        </a:rPr>
                        <a:t> of the </a:t>
                      </a:r>
                      <a:r>
                        <a:rPr lang="it-IT" sz="1400" b="0" i="1" dirty="0" err="1" smtClean="0">
                          <a:solidFill>
                            <a:srgbClr val="002060"/>
                          </a:solidFill>
                        </a:rPr>
                        <a:t>selection</a:t>
                      </a:r>
                      <a:r>
                        <a:rPr lang="it-IT" sz="1400" b="0" i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it-IT" sz="1400" b="0" i="1" dirty="0" err="1" smtClean="0">
                          <a:solidFill>
                            <a:srgbClr val="002060"/>
                          </a:solidFill>
                        </a:rPr>
                        <a:t>interviews</a:t>
                      </a:r>
                      <a:r>
                        <a:rPr lang="it-IT" sz="1400" b="0" i="1" dirty="0" smtClean="0">
                          <a:solidFill>
                            <a:srgbClr val="002060"/>
                          </a:solidFill>
                        </a:rPr>
                        <a:t>: the case of the SME </a:t>
                      </a:r>
                    </a:p>
                    <a:p>
                      <a:pPr marL="228600" marR="0" indent="-228600" algn="just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it-IT" sz="1400" b="0" i="1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  <a:p>
                      <a:pPr marL="228600" marR="0" indent="-228600" algn="just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it-IT" sz="1400" b="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228600" marR="0" indent="-228600" algn="just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it-IT" sz="1400" b="0" i="1" dirty="0" smtClean="0">
                        <a:solidFill>
                          <a:srgbClr val="002060"/>
                        </a:solidFill>
                      </a:endParaRPr>
                    </a:p>
                  </a:txBody>
                  <a:tcPr marL="121920" marR="12192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249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939"/>
            <a:ext cx="12192000" cy="6846887"/>
          </a:xfrm>
          <a:prstGeom prst="rect">
            <a:avLst/>
          </a:prstGeom>
          <a:ln w="12700">
            <a:miter lim="400000"/>
          </a:ln>
        </p:spPr>
      </p:pic>
      <p:pic>
        <p:nvPicPr>
          <p:cNvPr id="73" name="image2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6845300"/>
          </a:xfrm>
          <a:prstGeom prst="rect">
            <a:avLst/>
          </a:prstGeom>
          <a:ln w="12700">
            <a:miter lim="400000"/>
          </a:ln>
        </p:spPr>
      </p:pic>
      <p:sp>
        <p:nvSpPr>
          <p:cNvPr id="76" name="Shape 76"/>
          <p:cNvSpPr/>
          <p:nvPr/>
        </p:nvSpPr>
        <p:spPr>
          <a:xfrm>
            <a:off x="0" y="1194421"/>
            <a:ext cx="11343861" cy="461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lvl="0" algn="ctr">
              <a:defRPr sz="1800" b="0">
                <a:solidFill>
                  <a:srgbClr val="000000"/>
                </a:solidFill>
              </a:defRPr>
            </a:pPr>
            <a:r>
              <a:rPr lang="it-IT" sz="2400" b="0" dirty="0" smtClean="0">
                <a:solidFill>
                  <a:srgbClr val="17375E"/>
                </a:solidFill>
                <a:latin typeface="Arial Bold"/>
                <a:ea typeface="Arial Bold"/>
                <a:cs typeface="Arial Bold"/>
                <a:sym typeface="Arial Bold"/>
              </a:rPr>
              <a:t>The </a:t>
            </a:r>
            <a:r>
              <a:rPr lang="it-IT" sz="2400" b="0" dirty="0" err="1" smtClean="0">
                <a:solidFill>
                  <a:srgbClr val="17375E"/>
                </a:solidFill>
                <a:latin typeface="Arial Bold"/>
                <a:ea typeface="Arial Bold"/>
                <a:cs typeface="Arial Bold"/>
                <a:sym typeface="Arial Bold"/>
              </a:rPr>
              <a:t>EMP&amp;Co</a:t>
            </a:r>
            <a:r>
              <a:rPr lang="it-IT" sz="2400" b="0" dirty="0" smtClean="0">
                <a:solidFill>
                  <a:srgbClr val="17375E"/>
                </a:solidFill>
                <a:latin typeface="Arial Bold"/>
                <a:ea typeface="Arial Bold"/>
                <a:cs typeface="Arial Bold"/>
                <a:sym typeface="Arial Bold"/>
              </a:rPr>
              <a:t>. </a:t>
            </a:r>
            <a:r>
              <a:rPr lang="it-IT" sz="2400" b="0" dirty="0" err="1" smtClean="0">
                <a:solidFill>
                  <a:srgbClr val="17375E"/>
                </a:solidFill>
                <a:latin typeface="Arial Bold"/>
                <a:ea typeface="Arial Bold"/>
                <a:cs typeface="Arial Bold"/>
                <a:sym typeface="Arial Bold"/>
              </a:rPr>
              <a:t>research</a:t>
            </a:r>
            <a:endParaRPr sz="2400" b="0" dirty="0">
              <a:solidFill>
                <a:srgbClr val="17375E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pic>
        <p:nvPicPr>
          <p:cNvPr id="77" name="image4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189361" y="1179373"/>
            <a:ext cx="993143" cy="937895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CasellaDiTesto 2"/>
          <p:cNvSpPr txBox="1"/>
          <p:nvPr/>
        </p:nvSpPr>
        <p:spPr>
          <a:xfrm>
            <a:off x="1034193" y="1697843"/>
            <a:ext cx="8993809" cy="414472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342900" lvl="0" indent="-342900" algn="just">
              <a:spcBef>
                <a:spcPts val="500"/>
              </a:spcBef>
              <a:buSzTx/>
              <a:buFont typeface="+mj-lt"/>
              <a:buAutoNum type="arabicPeriod"/>
              <a:defRPr sz="1800"/>
            </a:pPr>
            <a:r>
              <a:rPr lang="it-IT" sz="1800" b="0" dirty="0" smtClean="0"/>
              <a:t>The </a:t>
            </a:r>
            <a:r>
              <a:rPr lang="it-IT" sz="1800" b="0" dirty="0" err="1" smtClean="0"/>
              <a:t>research</a:t>
            </a:r>
            <a:r>
              <a:rPr lang="it-IT" sz="1800" b="0" dirty="0" smtClean="0"/>
              <a:t> </a:t>
            </a:r>
            <a:r>
              <a:rPr lang="it-IT" sz="1800" b="0" dirty="0" err="1" smtClean="0"/>
              <a:t>question</a:t>
            </a:r>
            <a:r>
              <a:rPr lang="it-IT" sz="1800" b="0" dirty="0" smtClean="0"/>
              <a:t> </a:t>
            </a:r>
            <a:r>
              <a:rPr lang="it-IT" sz="1800" b="0" dirty="0"/>
              <a:t>(</a:t>
            </a:r>
            <a:r>
              <a:rPr lang="it-IT" sz="1800" b="0" dirty="0" err="1"/>
              <a:t>Very</a:t>
            </a:r>
            <a:r>
              <a:rPr lang="it-IT" sz="1800" b="0" dirty="0"/>
              <a:t> </a:t>
            </a:r>
            <a:r>
              <a:rPr lang="it-IT" sz="1800" b="0" dirty="0" err="1"/>
              <a:t>specific</a:t>
            </a:r>
            <a:r>
              <a:rPr lang="it-IT" sz="1800" b="0" dirty="0"/>
              <a:t>)</a:t>
            </a:r>
          </a:p>
          <a:p>
            <a:pPr marL="342900" lvl="0" indent="-342900" algn="just">
              <a:spcBef>
                <a:spcPts val="500"/>
              </a:spcBef>
              <a:buSzTx/>
              <a:buFont typeface="+mj-lt"/>
              <a:buAutoNum type="arabicPeriod"/>
              <a:defRPr sz="1800"/>
            </a:pPr>
            <a:r>
              <a:rPr lang="it-IT" sz="1800" b="0" dirty="0"/>
              <a:t>The social </a:t>
            </a:r>
            <a:r>
              <a:rPr lang="it-IT" sz="1800" b="0" dirty="0" err="1"/>
              <a:t>context</a:t>
            </a:r>
            <a:r>
              <a:rPr lang="it-IT" sz="1800" b="0" dirty="0"/>
              <a:t> of the </a:t>
            </a:r>
            <a:r>
              <a:rPr lang="it-IT" sz="1800" b="0" dirty="0" err="1"/>
              <a:t>experience</a:t>
            </a:r>
            <a:r>
              <a:rPr lang="it-IT" sz="1800" b="0" dirty="0"/>
              <a:t> (National and International)</a:t>
            </a:r>
          </a:p>
          <a:p>
            <a:pPr marL="342900" indent="-342900" algn="just">
              <a:spcBef>
                <a:spcPts val="500"/>
              </a:spcBef>
              <a:buSzTx/>
              <a:buFont typeface="+mj-lt"/>
              <a:buAutoNum type="arabicPeriod"/>
              <a:defRPr sz="1800"/>
            </a:pPr>
            <a:r>
              <a:rPr lang="it-IT" sz="1800" b="0" dirty="0"/>
              <a:t>The </a:t>
            </a:r>
            <a:r>
              <a:rPr lang="it-IT" sz="1800" b="0" dirty="0" err="1"/>
              <a:t>Theoretical</a:t>
            </a:r>
            <a:r>
              <a:rPr lang="it-IT" sz="1800" b="0" dirty="0"/>
              <a:t> </a:t>
            </a:r>
            <a:r>
              <a:rPr lang="it-IT" sz="1800" b="0" dirty="0" err="1"/>
              <a:t>Approach</a:t>
            </a:r>
            <a:r>
              <a:rPr lang="it-IT" sz="1800" b="0" dirty="0"/>
              <a:t> (</a:t>
            </a:r>
            <a:r>
              <a:rPr lang="it-IT" sz="1800" b="0" dirty="0" err="1"/>
              <a:t>European</a:t>
            </a:r>
            <a:r>
              <a:rPr lang="it-IT" sz="1800" b="0" dirty="0"/>
              <a:t> </a:t>
            </a:r>
            <a:r>
              <a:rPr lang="it-IT" sz="1800" b="0" dirty="0" err="1"/>
              <a:t>Commission</a:t>
            </a:r>
            <a:r>
              <a:rPr lang="it-IT" sz="1800" b="0" dirty="0"/>
              <a:t>, Yorke, Harvey, </a:t>
            </a:r>
            <a:r>
              <a:rPr lang="it-IT" sz="1800" b="0" dirty="0" err="1"/>
              <a:t>Higher</a:t>
            </a:r>
            <a:r>
              <a:rPr lang="it-IT" sz="1800" b="0" dirty="0"/>
              <a:t> </a:t>
            </a:r>
            <a:r>
              <a:rPr lang="it-IT" sz="1800" b="0" dirty="0" err="1"/>
              <a:t>Education</a:t>
            </a:r>
            <a:r>
              <a:rPr lang="it-IT" sz="1800" b="0" dirty="0"/>
              <a:t> Academy </a:t>
            </a:r>
            <a:r>
              <a:rPr lang="it-IT" sz="1800" b="0" dirty="0" err="1"/>
              <a:t>texts</a:t>
            </a:r>
            <a:r>
              <a:rPr lang="it-IT" sz="1800" b="0" dirty="0"/>
              <a:t>, ESECT-</a:t>
            </a:r>
            <a:r>
              <a:rPr lang="it-IT" sz="1800" b="0" dirty="0" err="1"/>
              <a:t>Enhancing</a:t>
            </a:r>
            <a:r>
              <a:rPr lang="it-IT" sz="1800" b="0" dirty="0"/>
              <a:t> </a:t>
            </a:r>
            <a:r>
              <a:rPr lang="it-IT" sz="1800" b="0" dirty="0" err="1"/>
              <a:t>Student</a:t>
            </a:r>
            <a:r>
              <a:rPr lang="it-IT" sz="1800" b="0" dirty="0"/>
              <a:t> </a:t>
            </a:r>
            <a:r>
              <a:rPr lang="it-IT" sz="1800" b="0" dirty="0" err="1"/>
              <a:t>Employability</a:t>
            </a:r>
            <a:r>
              <a:rPr lang="it-IT" sz="1800" b="0" dirty="0"/>
              <a:t> Co-</a:t>
            </a:r>
            <a:r>
              <a:rPr lang="it-IT" sz="1800" b="0" dirty="0" err="1"/>
              <a:t>ordination</a:t>
            </a:r>
            <a:r>
              <a:rPr lang="it-IT" sz="1800" b="0" dirty="0"/>
              <a:t> Team)</a:t>
            </a:r>
          </a:p>
          <a:p>
            <a:pPr marL="342900" lvl="0" indent="-342900" algn="just">
              <a:spcBef>
                <a:spcPts val="500"/>
              </a:spcBef>
              <a:buSzTx/>
              <a:buFont typeface="+mj-lt"/>
              <a:buAutoNum type="arabicPeriod"/>
              <a:defRPr sz="1800"/>
            </a:pPr>
            <a:r>
              <a:rPr lang="it-IT" sz="1800" b="0" dirty="0"/>
              <a:t>The </a:t>
            </a:r>
            <a:r>
              <a:rPr lang="it-IT" sz="1800" b="0" dirty="0" err="1" smtClean="0"/>
              <a:t>research</a:t>
            </a:r>
            <a:r>
              <a:rPr lang="it-IT" sz="1800" b="0" dirty="0" smtClean="0"/>
              <a:t> </a:t>
            </a:r>
            <a:r>
              <a:rPr lang="it-IT" sz="1800" b="0" dirty="0" err="1" smtClean="0"/>
              <a:t>Methodology</a:t>
            </a:r>
            <a:r>
              <a:rPr lang="it-IT" sz="1800" b="0" dirty="0" smtClean="0"/>
              <a:t> (</a:t>
            </a:r>
            <a:r>
              <a:rPr lang="it-IT" sz="1800" b="0" dirty="0" err="1" smtClean="0"/>
              <a:t>Grounded</a:t>
            </a:r>
            <a:r>
              <a:rPr lang="it-IT" sz="1800" b="0" dirty="0" smtClean="0"/>
              <a:t> </a:t>
            </a:r>
            <a:r>
              <a:rPr lang="it-IT" sz="1800" b="0" dirty="0" err="1"/>
              <a:t>Theory</a:t>
            </a:r>
            <a:r>
              <a:rPr lang="it-IT" sz="1800" b="0" dirty="0"/>
              <a:t>, </a:t>
            </a:r>
            <a:r>
              <a:rPr lang="it-IT" sz="1800" b="0" dirty="0" err="1"/>
              <a:t>Naturalistic</a:t>
            </a:r>
            <a:r>
              <a:rPr lang="it-IT" sz="1800" b="0" dirty="0"/>
              <a:t> </a:t>
            </a:r>
            <a:r>
              <a:rPr lang="it-IT" sz="1800" b="0" dirty="0" err="1"/>
              <a:t>Studies</a:t>
            </a:r>
            <a:r>
              <a:rPr lang="it-IT" sz="1800" b="0" dirty="0"/>
              <a:t>, </a:t>
            </a:r>
            <a:r>
              <a:rPr lang="it-IT" sz="1800" b="0" dirty="0" err="1"/>
              <a:t>Phenomenological</a:t>
            </a:r>
            <a:r>
              <a:rPr lang="it-IT" sz="1800" b="0" dirty="0"/>
              <a:t> </a:t>
            </a:r>
            <a:r>
              <a:rPr lang="it-IT" sz="1800" b="0" dirty="0" err="1"/>
              <a:t>approach</a:t>
            </a:r>
            <a:r>
              <a:rPr lang="it-IT" sz="1800" b="0" dirty="0"/>
              <a:t>)</a:t>
            </a:r>
          </a:p>
          <a:p>
            <a:pPr marL="342900" lvl="0" indent="-342900" algn="just">
              <a:spcBef>
                <a:spcPts val="500"/>
              </a:spcBef>
              <a:buSzTx/>
              <a:buFont typeface="+mj-lt"/>
              <a:buAutoNum type="arabicPeriod"/>
              <a:defRPr sz="1800"/>
            </a:pPr>
            <a:r>
              <a:rPr lang="it-IT" sz="1800" b="0" dirty="0" smtClean="0"/>
              <a:t>The </a:t>
            </a:r>
            <a:r>
              <a:rPr lang="it-IT" sz="1800" b="0" dirty="0" err="1" smtClean="0"/>
              <a:t>Research</a:t>
            </a:r>
            <a:r>
              <a:rPr lang="it-IT" sz="1800" b="0" dirty="0" smtClean="0"/>
              <a:t> </a:t>
            </a:r>
            <a:r>
              <a:rPr lang="it-IT" sz="1800" b="0" dirty="0" err="1"/>
              <a:t>tools</a:t>
            </a:r>
            <a:r>
              <a:rPr lang="it-IT" sz="1800" b="0" dirty="0"/>
              <a:t> (Case </a:t>
            </a:r>
            <a:r>
              <a:rPr lang="it-IT" sz="1800" b="0" dirty="0" err="1"/>
              <a:t>Studies</a:t>
            </a:r>
            <a:r>
              <a:rPr lang="it-IT" sz="1800" b="0" dirty="0"/>
              <a:t>, </a:t>
            </a:r>
            <a:r>
              <a:rPr lang="it-IT" sz="1800" b="0" dirty="0" err="1"/>
              <a:t>Interviews</a:t>
            </a:r>
            <a:r>
              <a:rPr lang="it-IT" sz="1800" b="0" dirty="0"/>
              <a:t>, Focus </a:t>
            </a:r>
            <a:r>
              <a:rPr lang="it-IT" sz="1800" b="0" dirty="0" err="1"/>
              <a:t>group</a:t>
            </a:r>
            <a:r>
              <a:rPr lang="it-IT" sz="1800" b="0" dirty="0"/>
              <a:t>)</a:t>
            </a:r>
          </a:p>
          <a:p>
            <a:pPr marL="342900" lvl="0" indent="-342900" algn="just">
              <a:spcBef>
                <a:spcPts val="500"/>
              </a:spcBef>
              <a:buSzTx/>
              <a:buFont typeface="+mj-lt"/>
              <a:buAutoNum type="arabicPeriod"/>
              <a:defRPr sz="1800"/>
            </a:pPr>
            <a:r>
              <a:rPr lang="it-IT" sz="1800" b="0" dirty="0"/>
              <a:t>The </a:t>
            </a:r>
            <a:r>
              <a:rPr lang="it-IT" sz="1800" b="0" dirty="0" err="1"/>
              <a:t>Process</a:t>
            </a:r>
            <a:r>
              <a:rPr lang="it-IT" sz="1800" b="0" dirty="0"/>
              <a:t> and the </a:t>
            </a:r>
            <a:r>
              <a:rPr lang="it-IT" sz="1800" b="0" dirty="0" smtClean="0"/>
              <a:t>target </a:t>
            </a:r>
            <a:r>
              <a:rPr lang="it-IT" sz="1800" b="0" dirty="0" err="1" smtClean="0"/>
              <a:t>group</a:t>
            </a:r>
            <a:r>
              <a:rPr lang="it-IT" sz="1800" b="0" dirty="0" smtClean="0"/>
              <a:t> (Qualitative </a:t>
            </a:r>
            <a:r>
              <a:rPr lang="it-IT" sz="1800" b="0" dirty="0" err="1"/>
              <a:t>process</a:t>
            </a:r>
            <a:r>
              <a:rPr lang="it-IT" sz="1800" b="0" dirty="0"/>
              <a:t>; Young </a:t>
            </a:r>
            <a:r>
              <a:rPr lang="it-IT" sz="1800" b="0" dirty="0" err="1" smtClean="0"/>
              <a:t>Graduates</a:t>
            </a:r>
            <a:r>
              <a:rPr lang="it-IT" sz="1800" b="0" dirty="0" smtClean="0"/>
              <a:t>)</a:t>
            </a:r>
            <a:endParaRPr lang="it-IT" sz="1800" b="0" dirty="0"/>
          </a:p>
          <a:p>
            <a:pPr marL="342900" lvl="0" indent="-342900" algn="just">
              <a:spcBef>
                <a:spcPts val="500"/>
              </a:spcBef>
              <a:buSzTx/>
              <a:buFont typeface="+mj-lt"/>
              <a:buAutoNum type="arabicPeriod"/>
              <a:defRPr sz="1800"/>
            </a:pPr>
            <a:r>
              <a:rPr lang="it-IT" sz="1800" b="0" dirty="0"/>
              <a:t>The International </a:t>
            </a:r>
            <a:r>
              <a:rPr lang="it-IT" sz="1800" b="0" dirty="0" err="1" smtClean="0"/>
              <a:t>comparison</a:t>
            </a:r>
            <a:r>
              <a:rPr lang="it-IT" sz="1800" b="0" dirty="0" smtClean="0"/>
              <a:t> (</a:t>
            </a:r>
            <a:r>
              <a:rPr lang="it-IT" sz="1800" b="0" dirty="0" err="1"/>
              <a:t>Italy</a:t>
            </a:r>
            <a:r>
              <a:rPr lang="it-IT" sz="1800" b="0" dirty="0"/>
              <a:t> and Germany)</a:t>
            </a:r>
          </a:p>
          <a:p>
            <a:pPr marL="342900" lvl="0" indent="-342900" algn="just">
              <a:spcBef>
                <a:spcPts val="500"/>
              </a:spcBef>
              <a:buSzTx/>
              <a:buFont typeface="+mj-lt"/>
              <a:buAutoNum type="arabicPeriod"/>
              <a:defRPr sz="1800"/>
            </a:pPr>
            <a:r>
              <a:rPr lang="it-IT" sz="1800" b="0" dirty="0"/>
              <a:t>The </a:t>
            </a:r>
            <a:r>
              <a:rPr lang="it-IT" sz="1800" b="0" dirty="0" err="1"/>
              <a:t>Results</a:t>
            </a:r>
            <a:endParaRPr lang="it-IT" sz="1800" b="0" dirty="0"/>
          </a:p>
          <a:p>
            <a:pPr marL="342900" lvl="0" indent="-342900" algn="just">
              <a:spcBef>
                <a:spcPts val="500"/>
              </a:spcBef>
              <a:buSzTx/>
              <a:buFont typeface="+mj-lt"/>
              <a:buAutoNum type="arabicPeriod"/>
              <a:defRPr sz="1800"/>
            </a:pPr>
            <a:r>
              <a:rPr lang="it-IT" sz="1800" b="0" dirty="0"/>
              <a:t>Future </a:t>
            </a:r>
            <a:r>
              <a:rPr lang="it-IT" sz="1800" b="0" dirty="0" err="1" smtClean="0"/>
              <a:t>Perspectives</a:t>
            </a:r>
            <a:endParaRPr lang="it-IT" sz="1800" b="0" dirty="0" smtClean="0"/>
          </a:p>
          <a:p>
            <a:pPr algn="just"/>
            <a:endParaRPr lang="it-IT" sz="1400" b="0" dirty="0" smtClean="0"/>
          </a:p>
          <a:p>
            <a:pPr algn="just"/>
            <a:r>
              <a:rPr lang="it-IT" sz="1800" b="0" dirty="0" err="1" smtClean="0">
                <a:solidFill>
                  <a:srgbClr val="002060"/>
                </a:solidFill>
              </a:rPr>
              <a:t>Exercise</a:t>
            </a:r>
            <a:r>
              <a:rPr lang="it-IT" sz="1800" b="0" dirty="0" smtClean="0">
                <a:solidFill>
                  <a:srgbClr val="002060"/>
                </a:solidFill>
              </a:rPr>
              <a:t>: </a:t>
            </a:r>
            <a:r>
              <a:rPr lang="it-IT" sz="1800" b="0" dirty="0" err="1" smtClean="0">
                <a:solidFill>
                  <a:srgbClr val="002060"/>
                </a:solidFill>
              </a:rPr>
              <a:t>Please</a:t>
            </a:r>
            <a:r>
              <a:rPr lang="it-IT" sz="1800" b="0" dirty="0" smtClean="0">
                <a:solidFill>
                  <a:srgbClr val="002060"/>
                </a:solidFill>
              </a:rPr>
              <a:t> work in </a:t>
            </a:r>
            <a:r>
              <a:rPr lang="it-IT" sz="1800" b="0" dirty="0" err="1" smtClean="0">
                <a:solidFill>
                  <a:srgbClr val="002060"/>
                </a:solidFill>
              </a:rPr>
              <a:t>groups</a:t>
            </a:r>
            <a:r>
              <a:rPr lang="it-IT" sz="1800" b="0" dirty="0" smtClean="0">
                <a:solidFill>
                  <a:srgbClr val="002060"/>
                </a:solidFill>
              </a:rPr>
              <a:t> and </a:t>
            </a:r>
            <a:r>
              <a:rPr lang="it-IT" sz="1800" b="0" dirty="0" err="1" smtClean="0">
                <a:solidFill>
                  <a:srgbClr val="002060"/>
                </a:solidFill>
              </a:rPr>
              <a:t>find</a:t>
            </a:r>
            <a:r>
              <a:rPr lang="it-IT" sz="1800" b="0" dirty="0" smtClean="0">
                <a:solidFill>
                  <a:srgbClr val="002060"/>
                </a:solidFill>
              </a:rPr>
              <a:t> in </a:t>
            </a:r>
            <a:r>
              <a:rPr lang="it-IT" sz="1800" b="0" dirty="0" err="1" smtClean="0">
                <a:solidFill>
                  <a:srgbClr val="002060"/>
                </a:solidFill>
              </a:rPr>
              <a:t>your</a:t>
            </a:r>
            <a:r>
              <a:rPr lang="it-IT" sz="1800" b="0" dirty="0" smtClean="0">
                <a:solidFill>
                  <a:srgbClr val="002060"/>
                </a:solidFill>
              </a:rPr>
              <a:t> </a:t>
            </a:r>
            <a:r>
              <a:rPr lang="it-IT" sz="1800" b="0" dirty="0" err="1" smtClean="0">
                <a:solidFill>
                  <a:srgbClr val="002060"/>
                </a:solidFill>
              </a:rPr>
              <a:t>thesis</a:t>
            </a:r>
            <a:r>
              <a:rPr lang="it-IT" sz="1800" b="0" dirty="0" smtClean="0">
                <a:solidFill>
                  <a:srgbClr val="002060"/>
                </a:solidFill>
              </a:rPr>
              <a:t> </a:t>
            </a:r>
            <a:r>
              <a:rPr lang="it-IT" sz="1800" b="0" dirty="0" err="1" smtClean="0">
                <a:solidFill>
                  <a:srgbClr val="002060"/>
                </a:solidFill>
              </a:rPr>
              <a:t>this</a:t>
            </a:r>
            <a:r>
              <a:rPr lang="it-IT" sz="1800" b="0" dirty="0" smtClean="0">
                <a:solidFill>
                  <a:srgbClr val="002060"/>
                </a:solidFill>
              </a:rPr>
              <a:t> </a:t>
            </a:r>
            <a:r>
              <a:rPr lang="it-IT" sz="1800" b="0" dirty="0" err="1" smtClean="0">
                <a:solidFill>
                  <a:srgbClr val="002060"/>
                </a:solidFill>
              </a:rPr>
              <a:t>structure</a:t>
            </a:r>
            <a:endParaRPr lang="it-IT" sz="1800" b="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67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938"/>
            <a:ext cx="12192000" cy="684688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99095"/>
            <a:ext cx="10515600" cy="1325563"/>
          </a:xfrm>
        </p:spPr>
        <p:txBody>
          <a:bodyPr/>
          <a:lstStyle/>
          <a:p>
            <a:r>
              <a:rPr lang="it-IT" b="1" dirty="0" err="1" smtClean="0"/>
              <a:t>Structure</a:t>
            </a:r>
            <a:r>
              <a:rPr lang="it-IT" b="1" dirty="0" smtClean="0"/>
              <a:t> of a </a:t>
            </a:r>
            <a:r>
              <a:rPr lang="it-IT" b="1" dirty="0" err="1" smtClean="0"/>
              <a:t>academic</a:t>
            </a:r>
            <a:r>
              <a:rPr lang="it-IT" b="1" dirty="0" smtClean="0"/>
              <a:t> </a:t>
            </a:r>
            <a:r>
              <a:rPr lang="it-IT" b="1" dirty="0" err="1" smtClean="0"/>
              <a:t>paper</a:t>
            </a:r>
            <a:endParaRPr lang="it-IT" b="1" dirty="0"/>
          </a:p>
        </p:txBody>
      </p:sp>
      <p:pic>
        <p:nvPicPr>
          <p:cNvPr id="5" name="image4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28042" y="1027906"/>
            <a:ext cx="744857" cy="937895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8036076"/>
              </p:ext>
            </p:extLst>
          </p:nvPr>
        </p:nvGraphicFramePr>
        <p:xfrm>
          <a:off x="676653" y="1496853"/>
          <a:ext cx="10677146" cy="5345167"/>
        </p:xfrm>
        <a:graphic>
          <a:graphicData uri="http://schemas.openxmlformats.org/drawingml/2006/table">
            <a:tbl>
              <a:tblPr firstRow="1" bandRow="1"/>
              <a:tblGrid>
                <a:gridCol w="2267715"/>
                <a:gridCol w="3998146"/>
                <a:gridCol w="4411285"/>
              </a:tblGrid>
              <a:tr h="314994"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 err="1" smtClean="0">
                          <a:latin typeface="Calibri" charset="0"/>
                          <a:ea typeface="Calibri" charset="0"/>
                          <a:cs typeface="Calibri" charset="0"/>
                        </a:rPr>
                        <a:t>Section</a:t>
                      </a:r>
                      <a:endParaRPr lang="it-IT" sz="1600" b="0" i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 err="1" smtClean="0">
                          <a:latin typeface="Calibri" charset="0"/>
                          <a:ea typeface="Calibri" charset="0"/>
                          <a:cs typeface="Calibri" charset="0"/>
                        </a:rPr>
                        <a:t>Research</a:t>
                      </a:r>
                      <a:r>
                        <a:rPr lang="it-IT" sz="1600" b="0" i="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t-IT" sz="1600" b="0" i="0" dirty="0" err="1" smtClean="0">
                          <a:latin typeface="Calibri" charset="0"/>
                          <a:ea typeface="Calibri" charset="0"/>
                          <a:cs typeface="Calibri" charset="0"/>
                        </a:rPr>
                        <a:t>paper</a:t>
                      </a:r>
                      <a:endParaRPr lang="it-IT" sz="1600" b="0" i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 err="1" smtClean="0">
                          <a:latin typeface="Calibri" charset="0"/>
                          <a:ea typeface="Calibri" charset="0"/>
                          <a:cs typeface="Calibri" charset="0"/>
                        </a:rPr>
                        <a:t>Purpose</a:t>
                      </a:r>
                      <a:endParaRPr lang="it-IT" sz="1600" b="0" i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14994"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Title and Index</a:t>
                      </a:r>
                      <a:endParaRPr lang="it-IT" sz="1600" b="0" i="0" dirty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Title and Index</a:t>
                      </a:r>
                      <a:endParaRPr lang="it-IT" sz="1600" b="0" i="0" dirty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Clearly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describes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content</a:t>
                      </a:r>
                      <a:endParaRPr lang="it-IT" sz="1600" b="0" i="0" dirty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</a:tr>
              <a:tr h="314994"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Author(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)</a:t>
                      </a:r>
                      <a:endParaRPr lang="it-IT" sz="1600" b="0" i="0" dirty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Author(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)</a:t>
                      </a:r>
                      <a:endParaRPr lang="it-IT" sz="1600" b="0" i="0" dirty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Ensure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recognition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of the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author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(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)</a:t>
                      </a:r>
                      <a:endParaRPr lang="it-IT" sz="1600" b="0" i="0" dirty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544080"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Abstract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and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Key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words</a:t>
                      </a:r>
                      <a:endParaRPr lang="it-IT" sz="1600" b="0" i="0" dirty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Abstract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and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Key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words</a:t>
                      </a:r>
                      <a:endParaRPr lang="it-IT" sz="1600" b="0" i="0" dirty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Describes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what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was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done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(150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words</a:t>
                      </a:r>
                      <a:r>
                        <a:rPr lang="it-IT" sz="1600" b="0" i="0" baseline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) and </a:t>
                      </a:r>
                      <a:r>
                        <a:rPr lang="it-IT" sz="1600" b="0" i="0" baseline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highlight</a:t>
                      </a:r>
                      <a:r>
                        <a:rPr lang="it-IT" sz="1600" b="0" i="0" baseline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t-IT" sz="1600" b="0" i="0" baseline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keywords</a:t>
                      </a:r>
                      <a:r>
                        <a:rPr lang="it-IT" sz="1600" b="0" i="0" baseline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to </a:t>
                      </a:r>
                      <a:r>
                        <a:rPr lang="it-IT" sz="1600" b="0" i="0" baseline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understand</a:t>
                      </a:r>
                      <a:r>
                        <a:rPr lang="it-IT" sz="1600" b="0" i="0" baseline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the </a:t>
                      </a:r>
                      <a:r>
                        <a:rPr lang="it-IT" sz="1600" b="0" i="0" baseline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topic</a:t>
                      </a:r>
                      <a:endParaRPr lang="it-IT" sz="1600" b="0" i="0" dirty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</a:tr>
              <a:tr h="314994"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Introduction</a:t>
                      </a:r>
                      <a:endParaRPr lang="it-IT" sz="1600" b="0" i="0" dirty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Introduction</a:t>
                      </a:r>
                      <a:endParaRPr lang="it-IT" sz="1600" b="0" i="0" dirty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Explain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the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problem</a:t>
                      </a:r>
                      <a:endParaRPr lang="it-IT" sz="1600" b="0" i="0" dirty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544080"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Section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1</a:t>
                      </a:r>
                      <a:endParaRPr lang="it-IT" sz="1600" b="0" i="0" dirty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Context</a:t>
                      </a:r>
                      <a:endParaRPr lang="it-IT" sz="1600" b="0" i="0" dirty="0" smtClean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algn="just"/>
                      <a:endParaRPr lang="it-IT" sz="1600" b="0" i="0" dirty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Explain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the</a:t>
                      </a:r>
                      <a:r>
                        <a:rPr lang="it-IT" sz="1600" b="0" i="0" baseline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t-IT" sz="1600" b="0" i="0" baseline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scientific</a:t>
                      </a:r>
                      <a:r>
                        <a:rPr lang="it-IT" sz="1600" b="0" i="0" baseline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t-IT" sz="1600" b="0" i="0" baseline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context</a:t>
                      </a:r>
                      <a:r>
                        <a:rPr lang="it-IT" sz="1600" b="0" i="0" baseline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and </a:t>
                      </a:r>
                      <a:r>
                        <a:rPr lang="it-IT" sz="1600" b="0" i="0" baseline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previous</a:t>
                      </a:r>
                      <a:r>
                        <a:rPr lang="it-IT" sz="1600" b="0" i="0" baseline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t-IT" sz="1600" b="0" i="0" baseline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researches</a:t>
                      </a:r>
                      <a:endParaRPr lang="it-IT" sz="1600" b="0" i="0" dirty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</a:tr>
              <a:tr h="314994"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Section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2</a:t>
                      </a:r>
                      <a:endParaRPr lang="it-IT" sz="1600" b="0" i="0" dirty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Methodology</a:t>
                      </a:r>
                      <a:r>
                        <a:rPr lang="it-IT" sz="1600" b="0" i="0" baseline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, </a:t>
                      </a:r>
                      <a:r>
                        <a:rPr lang="it-IT" sz="1600" b="0" i="0" baseline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Mehod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and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Techiques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endParaRPr lang="it-IT" sz="1600" b="0" i="0" dirty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Describes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how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data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were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collected</a:t>
                      </a:r>
                      <a:endParaRPr lang="it-IT" sz="1600" b="0" i="0" dirty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544080"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Section</a:t>
                      </a:r>
                      <a:r>
                        <a:rPr lang="it-IT" sz="1600" b="0" i="0" baseline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3</a:t>
                      </a:r>
                      <a:endParaRPr lang="it-IT" sz="1600" b="0" i="0" dirty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Results</a:t>
                      </a:r>
                      <a:endParaRPr lang="it-IT" sz="1600" b="0" i="0" dirty="0" smtClean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algn="just"/>
                      <a:endParaRPr lang="it-IT" sz="1600" b="0" i="0" dirty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Describes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what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was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discovered</a:t>
                      </a:r>
                      <a:endParaRPr lang="it-IT" sz="1600" b="0" i="0" dirty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</a:tr>
              <a:tr h="544080"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Conclusion</a:t>
                      </a:r>
                      <a:endParaRPr lang="it-IT" sz="1600" b="0" i="0" dirty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Discussion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and Analysis</a:t>
                      </a:r>
                    </a:p>
                    <a:p>
                      <a:pPr algn="just"/>
                      <a:endParaRPr lang="it-IT" sz="1600" b="0" i="0" dirty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  <a:sym typeface="Calibri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Analyses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 data and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describes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 the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implications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 of the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findings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 </a:t>
                      </a:r>
                      <a:endParaRPr lang="it-IT" sz="1600" b="0" i="0" dirty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  <a:sym typeface="Calibri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544080"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Acknowledgements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 </a:t>
                      </a:r>
                      <a:endParaRPr lang="it-IT" sz="1600" b="0" i="0" dirty="0" smtClean="0">
                        <a:solidFill>
                          <a:srgbClr val="00206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Acknowledgements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 </a:t>
                      </a:r>
                      <a:endParaRPr lang="it-IT" sz="1600" b="0" i="0" dirty="0" smtClean="0">
                        <a:solidFill>
                          <a:srgbClr val="00206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Ensures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those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who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helped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 in the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research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 are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recognised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 </a:t>
                      </a:r>
                    </a:p>
                  </a:txBody>
                  <a:tcPr/>
                </a:tc>
              </a:tr>
              <a:tr h="77316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References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and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supporting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materials</a:t>
                      </a:r>
                      <a:endParaRPr lang="it-IT" sz="1600" b="0" i="0" dirty="0" smtClean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References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and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supporting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materials</a:t>
                      </a:r>
                      <a:endParaRPr lang="it-IT" sz="1600" b="0" i="0" dirty="0" smtClean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Ensures</a:t>
                      </a:r>
                      <a:r>
                        <a:rPr lang="it-IT" sz="1600" b="0" i="0" baseline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t-IT" sz="1600" b="0" i="0" baseline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previous</a:t>
                      </a:r>
                      <a:r>
                        <a:rPr lang="it-IT" sz="1600" b="0" i="0" baseline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t-IT" sz="1600" b="0" i="0" baseline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published</a:t>
                      </a:r>
                      <a:r>
                        <a:rPr lang="it-IT" sz="1600" b="0" i="0" baseline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t-IT" sz="1600" b="0" i="0" baseline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works</a:t>
                      </a:r>
                      <a:r>
                        <a:rPr lang="it-IT" sz="1600" b="0" i="0" baseline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are </a:t>
                      </a:r>
                      <a:r>
                        <a:rPr lang="it-IT" sz="1600" b="0" i="0" baseline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recognised</a:t>
                      </a:r>
                      <a:r>
                        <a:rPr lang="it-IT" sz="1600" b="0" i="0" baseline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 </a:t>
                      </a:r>
                      <a:endParaRPr lang="it-IT" sz="1600" b="0" i="0" dirty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2856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938"/>
            <a:ext cx="12192000" cy="684688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447401"/>
            <a:ext cx="10515600" cy="1325563"/>
          </a:xfrm>
        </p:spPr>
        <p:txBody>
          <a:bodyPr/>
          <a:lstStyle/>
          <a:p>
            <a:r>
              <a:rPr lang="it-IT" b="1" dirty="0" err="1" smtClean="0">
                <a:solidFill>
                  <a:srgbClr val="002060"/>
                </a:solidFill>
              </a:rPr>
              <a:t>Writing</a:t>
            </a:r>
            <a:r>
              <a:rPr lang="it-IT" b="1" dirty="0" smtClean="0">
                <a:solidFill>
                  <a:srgbClr val="002060"/>
                </a:solidFill>
              </a:rPr>
              <a:t> </a:t>
            </a:r>
            <a:r>
              <a:rPr lang="it-IT" b="1" dirty="0" err="1" smtClean="0">
                <a:solidFill>
                  <a:srgbClr val="002060"/>
                </a:solidFill>
              </a:rPr>
              <a:t>process</a:t>
            </a:r>
            <a:endParaRPr lang="it-IT" b="1" dirty="0">
              <a:solidFill>
                <a:srgbClr val="002060"/>
              </a:solidFill>
            </a:endParaRPr>
          </a:p>
        </p:txBody>
      </p:sp>
      <p:pic>
        <p:nvPicPr>
          <p:cNvPr id="5" name="image4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28042" y="1027906"/>
            <a:ext cx="744857" cy="937895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CasellaDiTesto 5"/>
          <p:cNvSpPr txBox="1"/>
          <p:nvPr/>
        </p:nvSpPr>
        <p:spPr>
          <a:xfrm>
            <a:off x="1329224" y="1626893"/>
            <a:ext cx="9207795" cy="4647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 err="1">
                <a:solidFill>
                  <a:srgbClr val="002060"/>
                </a:solidFill>
              </a:rPr>
              <a:t>Introduction</a:t>
            </a:r>
            <a:r>
              <a:rPr lang="it-IT" b="1" dirty="0">
                <a:solidFill>
                  <a:srgbClr val="002060"/>
                </a:solidFill>
              </a:rPr>
              <a:t>	</a:t>
            </a:r>
            <a:endParaRPr lang="it-IT" b="1" dirty="0" smtClean="0">
              <a:solidFill>
                <a:srgbClr val="002060"/>
              </a:solidFill>
            </a:endParaRPr>
          </a:p>
          <a:p>
            <a:pPr algn="just"/>
            <a:r>
              <a:rPr lang="it-IT" b="1" dirty="0" smtClean="0">
                <a:solidFill>
                  <a:srgbClr val="002060"/>
                </a:solidFill>
              </a:rPr>
              <a:t>1. </a:t>
            </a:r>
            <a:r>
              <a:rPr lang="it-IT" dirty="0" err="1" smtClean="0">
                <a:solidFill>
                  <a:srgbClr val="002060"/>
                </a:solidFill>
              </a:rPr>
              <a:t>Why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is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your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research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important</a:t>
            </a:r>
            <a:r>
              <a:rPr lang="it-IT" dirty="0">
                <a:solidFill>
                  <a:srgbClr val="002060"/>
                </a:solidFill>
              </a:rPr>
              <a:t>?	</a:t>
            </a:r>
          </a:p>
          <a:p>
            <a:pPr algn="just"/>
            <a:r>
              <a:rPr lang="it-IT" dirty="0">
                <a:solidFill>
                  <a:srgbClr val="002060"/>
                </a:solidFill>
              </a:rPr>
              <a:t>2. </a:t>
            </a:r>
            <a:r>
              <a:rPr lang="it-IT" dirty="0" err="1">
                <a:solidFill>
                  <a:srgbClr val="002060"/>
                </a:solidFill>
              </a:rPr>
              <a:t>What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is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known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about</a:t>
            </a:r>
            <a:r>
              <a:rPr lang="it-IT" dirty="0">
                <a:solidFill>
                  <a:srgbClr val="002060"/>
                </a:solidFill>
              </a:rPr>
              <a:t> the </a:t>
            </a:r>
            <a:r>
              <a:rPr lang="it-IT" dirty="0" err="1">
                <a:solidFill>
                  <a:srgbClr val="002060"/>
                </a:solidFill>
              </a:rPr>
              <a:t>topic</a:t>
            </a:r>
            <a:r>
              <a:rPr lang="it-IT" dirty="0">
                <a:solidFill>
                  <a:srgbClr val="002060"/>
                </a:solidFill>
              </a:rPr>
              <a:t>?	</a:t>
            </a:r>
          </a:p>
          <a:p>
            <a:pPr algn="just"/>
            <a:r>
              <a:rPr lang="it-IT" dirty="0">
                <a:solidFill>
                  <a:srgbClr val="002060"/>
                </a:solidFill>
              </a:rPr>
              <a:t>3. </a:t>
            </a:r>
            <a:r>
              <a:rPr lang="it-IT" dirty="0" err="1">
                <a:solidFill>
                  <a:srgbClr val="002060"/>
                </a:solidFill>
              </a:rPr>
              <a:t>What</a:t>
            </a:r>
            <a:r>
              <a:rPr lang="it-IT" dirty="0">
                <a:solidFill>
                  <a:srgbClr val="002060"/>
                </a:solidFill>
              </a:rPr>
              <a:t> are </a:t>
            </a:r>
            <a:r>
              <a:rPr lang="it-IT" dirty="0" err="1">
                <a:solidFill>
                  <a:srgbClr val="002060"/>
                </a:solidFill>
              </a:rPr>
              <a:t>your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hypotheses</a:t>
            </a:r>
            <a:r>
              <a:rPr lang="it-IT" dirty="0">
                <a:solidFill>
                  <a:srgbClr val="002060"/>
                </a:solidFill>
              </a:rPr>
              <a:t>?	</a:t>
            </a:r>
          </a:p>
          <a:p>
            <a:pPr algn="just"/>
            <a:r>
              <a:rPr lang="it-IT" dirty="0">
                <a:solidFill>
                  <a:srgbClr val="002060"/>
                </a:solidFill>
              </a:rPr>
              <a:t>4. </a:t>
            </a:r>
            <a:r>
              <a:rPr lang="it-IT" dirty="0" err="1">
                <a:solidFill>
                  <a:srgbClr val="002060"/>
                </a:solidFill>
              </a:rPr>
              <a:t>What</a:t>
            </a:r>
            <a:r>
              <a:rPr lang="it-IT" dirty="0">
                <a:solidFill>
                  <a:srgbClr val="002060"/>
                </a:solidFill>
              </a:rPr>
              <a:t> are </a:t>
            </a:r>
            <a:r>
              <a:rPr lang="it-IT" dirty="0" err="1">
                <a:solidFill>
                  <a:srgbClr val="002060"/>
                </a:solidFill>
              </a:rPr>
              <a:t>your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objectives</a:t>
            </a:r>
            <a:r>
              <a:rPr lang="it-IT" dirty="0">
                <a:solidFill>
                  <a:srgbClr val="002060"/>
                </a:solidFill>
              </a:rPr>
              <a:t>?	</a:t>
            </a:r>
          </a:p>
          <a:p>
            <a:pPr algn="just"/>
            <a:r>
              <a:rPr lang="it-IT" sz="2000" b="1" dirty="0" err="1" smtClean="0">
                <a:solidFill>
                  <a:srgbClr val="002060"/>
                </a:solidFill>
              </a:rPr>
              <a:t>Methodology</a:t>
            </a:r>
            <a:r>
              <a:rPr lang="it-IT" sz="2000" b="1" dirty="0" smtClean="0">
                <a:solidFill>
                  <a:srgbClr val="002060"/>
                </a:solidFill>
              </a:rPr>
              <a:t> and </a:t>
            </a:r>
            <a:r>
              <a:rPr lang="it-IT" sz="2000" b="1" dirty="0" err="1">
                <a:solidFill>
                  <a:srgbClr val="002060"/>
                </a:solidFill>
              </a:rPr>
              <a:t>Methods</a:t>
            </a:r>
            <a:r>
              <a:rPr lang="it-IT" sz="2000" b="1" dirty="0">
                <a:solidFill>
                  <a:srgbClr val="002060"/>
                </a:solidFill>
              </a:rPr>
              <a:t>	</a:t>
            </a:r>
          </a:p>
          <a:p>
            <a:pPr algn="just"/>
            <a:r>
              <a:rPr lang="it-IT" b="1" dirty="0">
                <a:solidFill>
                  <a:srgbClr val="002060"/>
                </a:solidFill>
              </a:rPr>
              <a:t>1. </a:t>
            </a:r>
            <a:r>
              <a:rPr lang="it-IT" dirty="0" err="1">
                <a:solidFill>
                  <a:srgbClr val="002060"/>
                </a:solidFill>
              </a:rPr>
              <a:t>What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methodology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did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you</a:t>
            </a:r>
            <a:r>
              <a:rPr lang="it-IT" dirty="0">
                <a:solidFill>
                  <a:srgbClr val="002060"/>
                </a:solidFill>
              </a:rPr>
              <a:t> use?	</a:t>
            </a:r>
          </a:p>
          <a:p>
            <a:pPr algn="just"/>
            <a:r>
              <a:rPr lang="it-IT" dirty="0">
                <a:solidFill>
                  <a:srgbClr val="002060"/>
                </a:solidFill>
              </a:rPr>
              <a:t>2. </a:t>
            </a:r>
            <a:r>
              <a:rPr lang="it-IT" dirty="0" err="1">
                <a:solidFill>
                  <a:srgbClr val="002060"/>
                </a:solidFill>
              </a:rPr>
              <a:t>Who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were</a:t>
            </a:r>
            <a:r>
              <a:rPr lang="it-IT" dirty="0">
                <a:solidFill>
                  <a:srgbClr val="002060"/>
                </a:solidFill>
              </a:rPr>
              <a:t> the </a:t>
            </a:r>
            <a:r>
              <a:rPr lang="it-IT" dirty="0" err="1">
                <a:solidFill>
                  <a:srgbClr val="002060"/>
                </a:solidFill>
              </a:rPr>
              <a:t>subjects</a:t>
            </a:r>
            <a:r>
              <a:rPr lang="it-IT" dirty="0">
                <a:solidFill>
                  <a:srgbClr val="002060"/>
                </a:solidFill>
              </a:rPr>
              <a:t> of </a:t>
            </a:r>
            <a:r>
              <a:rPr lang="it-IT" dirty="0" err="1">
                <a:solidFill>
                  <a:srgbClr val="002060"/>
                </a:solidFill>
              </a:rPr>
              <a:t>your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study</a:t>
            </a:r>
            <a:r>
              <a:rPr lang="it-IT" dirty="0">
                <a:solidFill>
                  <a:srgbClr val="002060"/>
                </a:solidFill>
              </a:rPr>
              <a:t>?	</a:t>
            </a:r>
          </a:p>
          <a:p>
            <a:pPr algn="just"/>
            <a:r>
              <a:rPr lang="it-IT" dirty="0">
                <a:solidFill>
                  <a:srgbClr val="002060"/>
                </a:solidFill>
              </a:rPr>
              <a:t>3. </a:t>
            </a:r>
            <a:r>
              <a:rPr lang="it-IT" dirty="0" err="1">
                <a:solidFill>
                  <a:srgbClr val="002060"/>
                </a:solidFill>
              </a:rPr>
              <a:t>What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was</a:t>
            </a:r>
            <a:r>
              <a:rPr lang="it-IT" dirty="0">
                <a:solidFill>
                  <a:srgbClr val="002060"/>
                </a:solidFill>
              </a:rPr>
              <a:t> the design of </a:t>
            </a:r>
            <a:r>
              <a:rPr lang="it-IT" dirty="0" err="1">
                <a:solidFill>
                  <a:srgbClr val="002060"/>
                </a:solidFill>
              </a:rPr>
              <a:t>your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research</a:t>
            </a:r>
            <a:r>
              <a:rPr lang="it-IT" dirty="0">
                <a:solidFill>
                  <a:srgbClr val="002060"/>
                </a:solidFill>
              </a:rPr>
              <a:t>?	</a:t>
            </a:r>
          </a:p>
          <a:p>
            <a:pPr algn="just"/>
            <a:r>
              <a:rPr lang="it-IT" dirty="0">
                <a:solidFill>
                  <a:srgbClr val="002060"/>
                </a:solidFill>
              </a:rPr>
              <a:t>4. </a:t>
            </a:r>
            <a:r>
              <a:rPr lang="it-IT" dirty="0" err="1" smtClean="0">
                <a:solidFill>
                  <a:srgbClr val="002060"/>
                </a:solidFill>
              </a:rPr>
              <a:t>Which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method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did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you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follow</a:t>
            </a:r>
            <a:r>
              <a:rPr lang="it-IT" dirty="0">
                <a:solidFill>
                  <a:srgbClr val="002060"/>
                </a:solidFill>
              </a:rPr>
              <a:t>?	</a:t>
            </a:r>
          </a:p>
          <a:p>
            <a:pPr algn="just"/>
            <a:r>
              <a:rPr lang="it-IT" sz="2000" b="1" dirty="0" err="1">
                <a:solidFill>
                  <a:srgbClr val="002060"/>
                </a:solidFill>
              </a:rPr>
              <a:t>Results</a:t>
            </a:r>
            <a:r>
              <a:rPr lang="it-IT" sz="2000" b="1" dirty="0">
                <a:solidFill>
                  <a:srgbClr val="002060"/>
                </a:solidFill>
              </a:rPr>
              <a:t>		</a:t>
            </a:r>
          </a:p>
          <a:p>
            <a:pPr algn="just"/>
            <a:r>
              <a:rPr lang="it-IT" b="1" dirty="0">
                <a:solidFill>
                  <a:srgbClr val="002060"/>
                </a:solidFill>
              </a:rPr>
              <a:t>1. </a:t>
            </a:r>
            <a:r>
              <a:rPr lang="it-IT" dirty="0" err="1">
                <a:solidFill>
                  <a:srgbClr val="002060"/>
                </a:solidFill>
              </a:rPr>
              <a:t>What</a:t>
            </a:r>
            <a:r>
              <a:rPr lang="it-IT" dirty="0">
                <a:solidFill>
                  <a:srgbClr val="002060"/>
                </a:solidFill>
              </a:rPr>
              <a:t> are </a:t>
            </a:r>
            <a:r>
              <a:rPr lang="it-IT" dirty="0" err="1">
                <a:solidFill>
                  <a:srgbClr val="002060"/>
                </a:solidFill>
              </a:rPr>
              <a:t>your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most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significant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results</a:t>
            </a:r>
            <a:r>
              <a:rPr lang="it-IT" dirty="0">
                <a:solidFill>
                  <a:srgbClr val="002060"/>
                </a:solidFill>
              </a:rPr>
              <a:t>?	</a:t>
            </a:r>
          </a:p>
          <a:p>
            <a:pPr algn="just"/>
            <a:r>
              <a:rPr lang="it-IT" dirty="0">
                <a:solidFill>
                  <a:srgbClr val="002060"/>
                </a:solidFill>
              </a:rPr>
              <a:t>2. </a:t>
            </a:r>
            <a:r>
              <a:rPr lang="it-IT" dirty="0" err="1">
                <a:solidFill>
                  <a:srgbClr val="002060"/>
                </a:solidFill>
              </a:rPr>
              <a:t>What</a:t>
            </a:r>
            <a:r>
              <a:rPr lang="it-IT" dirty="0">
                <a:solidFill>
                  <a:srgbClr val="002060"/>
                </a:solidFill>
              </a:rPr>
              <a:t> are </a:t>
            </a:r>
            <a:r>
              <a:rPr lang="it-IT" dirty="0" err="1">
                <a:solidFill>
                  <a:srgbClr val="002060"/>
                </a:solidFill>
              </a:rPr>
              <a:t>your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supporting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results</a:t>
            </a:r>
            <a:r>
              <a:rPr lang="it-IT" dirty="0">
                <a:solidFill>
                  <a:srgbClr val="002060"/>
                </a:solidFill>
              </a:rPr>
              <a:t>?	</a:t>
            </a:r>
          </a:p>
          <a:p>
            <a:pPr algn="just"/>
            <a:r>
              <a:rPr lang="it-IT" sz="2000" b="1" dirty="0" err="1">
                <a:solidFill>
                  <a:srgbClr val="002060"/>
                </a:solidFill>
              </a:rPr>
              <a:t>Discussion</a:t>
            </a:r>
            <a:r>
              <a:rPr lang="it-IT" sz="2000" b="1" dirty="0">
                <a:solidFill>
                  <a:srgbClr val="002060"/>
                </a:solidFill>
              </a:rPr>
              <a:t> and </a:t>
            </a:r>
            <a:r>
              <a:rPr lang="it-IT" sz="2000" b="1" dirty="0" err="1">
                <a:solidFill>
                  <a:srgbClr val="002060"/>
                </a:solidFill>
              </a:rPr>
              <a:t>Conclusions</a:t>
            </a:r>
            <a:r>
              <a:rPr lang="it-IT" sz="2000" b="1" dirty="0">
                <a:solidFill>
                  <a:srgbClr val="002060"/>
                </a:solidFill>
              </a:rPr>
              <a:t>		</a:t>
            </a:r>
          </a:p>
          <a:p>
            <a:pPr algn="just"/>
            <a:r>
              <a:rPr lang="it-IT" b="1" dirty="0">
                <a:solidFill>
                  <a:srgbClr val="002060"/>
                </a:solidFill>
              </a:rPr>
              <a:t>1. </a:t>
            </a:r>
            <a:r>
              <a:rPr lang="it-IT" dirty="0" err="1">
                <a:solidFill>
                  <a:srgbClr val="002060"/>
                </a:solidFill>
              </a:rPr>
              <a:t>What</a:t>
            </a:r>
            <a:r>
              <a:rPr lang="it-IT" dirty="0">
                <a:solidFill>
                  <a:srgbClr val="002060"/>
                </a:solidFill>
              </a:rPr>
              <a:t> are the </a:t>
            </a:r>
            <a:r>
              <a:rPr lang="it-IT" dirty="0" err="1">
                <a:solidFill>
                  <a:srgbClr val="002060"/>
                </a:solidFill>
              </a:rPr>
              <a:t>studies</a:t>
            </a:r>
            <a:r>
              <a:rPr lang="it-IT" dirty="0">
                <a:solidFill>
                  <a:srgbClr val="002060"/>
                </a:solidFill>
              </a:rPr>
              <a:t> major </a:t>
            </a:r>
            <a:r>
              <a:rPr lang="it-IT" dirty="0" err="1">
                <a:solidFill>
                  <a:srgbClr val="002060"/>
                </a:solidFill>
              </a:rPr>
              <a:t>findings</a:t>
            </a:r>
            <a:r>
              <a:rPr lang="it-IT" dirty="0">
                <a:solidFill>
                  <a:srgbClr val="002060"/>
                </a:solidFill>
              </a:rPr>
              <a:t>?	</a:t>
            </a:r>
          </a:p>
          <a:p>
            <a:pPr algn="just"/>
            <a:r>
              <a:rPr lang="it-IT" dirty="0">
                <a:solidFill>
                  <a:srgbClr val="002060"/>
                </a:solidFill>
              </a:rPr>
              <a:t>2. </a:t>
            </a:r>
            <a:r>
              <a:rPr lang="it-IT" dirty="0" err="1">
                <a:solidFill>
                  <a:srgbClr val="002060"/>
                </a:solidFill>
              </a:rPr>
              <a:t>What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is</a:t>
            </a:r>
            <a:r>
              <a:rPr lang="it-IT" dirty="0">
                <a:solidFill>
                  <a:srgbClr val="002060"/>
                </a:solidFill>
              </a:rPr>
              <a:t> the </a:t>
            </a:r>
            <a:r>
              <a:rPr lang="it-IT" dirty="0" err="1">
                <a:solidFill>
                  <a:srgbClr val="002060"/>
                </a:solidFill>
              </a:rPr>
              <a:t>significance</a:t>
            </a:r>
            <a:r>
              <a:rPr lang="it-IT" dirty="0">
                <a:solidFill>
                  <a:srgbClr val="002060"/>
                </a:solidFill>
              </a:rPr>
              <a:t>/</a:t>
            </a:r>
            <a:r>
              <a:rPr lang="it-IT" dirty="0" err="1">
                <a:solidFill>
                  <a:srgbClr val="002060"/>
                </a:solidFill>
              </a:rPr>
              <a:t>implication</a:t>
            </a:r>
            <a:r>
              <a:rPr lang="it-IT" dirty="0">
                <a:solidFill>
                  <a:srgbClr val="002060"/>
                </a:solidFill>
              </a:rPr>
              <a:t> of the </a:t>
            </a:r>
            <a:r>
              <a:rPr lang="it-IT" dirty="0" err="1">
                <a:solidFill>
                  <a:srgbClr val="002060"/>
                </a:solidFill>
              </a:rPr>
              <a:t>results</a:t>
            </a:r>
            <a:r>
              <a:rPr lang="it-IT" dirty="0">
                <a:solidFill>
                  <a:srgbClr val="002060"/>
                </a:solidFill>
              </a:rPr>
              <a:t>?</a:t>
            </a:r>
            <a:r>
              <a:rPr lang="it-IT" b="1" dirty="0">
                <a:solidFill>
                  <a:srgbClr val="002060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512596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938"/>
            <a:ext cx="12192000" cy="684688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002060"/>
                </a:solidFill>
              </a:rPr>
              <a:t>Title</a:t>
            </a:r>
            <a:endParaRPr lang="it-IT" b="1" dirty="0">
              <a:solidFill>
                <a:srgbClr val="00206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>
                <a:solidFill>
                  <a:srgbClr val="002060"/>
                </a:solidFill>
              </a:rPr>
              <a:t>Describes</a:t>
            </a:r>
            <a:r>
              <a:rPr lang="it-IT" dirty="0" smtClean="0">
                <a:solidFill>
                  <a:srgbClr val="002060"/>
                </a:solidFill>
              </a:rPr>
              <a:t> the </a:t>
            </a:r>
            <a:r>
              <a:rPr lang="it-IT" dirty="0" err="1" smtClean="0">
                <a:solidFill>
                  <a:srgbClr val="002060"/>
                </a:solidFill>
              </a:rPr>
              <a:t>thesis’s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content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clearly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including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keywords</a:t>
            </a:r>
            <a:endParaRPr lang="it-IT" dirty="0" smtClean="0">
              <a:solidFill>
                <a:srgbClr val="002060"/>
              </a:solidFill>
            </a:endParaRPr>
          </a:p>
          <a:p>
            <a:r>
              <a:rPr lang="it-IT" dirty="0" err="1" smtClean="0">
                <a:solidFill>
                  <a:srgbClr val="002060"/>
                </a:solidFill>
              </a:rPr>
              <a:t>Is</a:t>
            </a:r>
            <a:r>
              <a:rPr lang="it-IT" dirty="0" smtClean="0">
                <a:solidFill>
                  <a:srgbClr val="002060"/>
                </a:solidFill>
              </a:rPr>
              <a:t> the </a:t>
            </a:r>
            <a:r>
              <a:rPr lang="it-IT" dirty="0" err="1" smtClean="0">
                <a:solidFill>
                  <a:srgbClr val="002060"/>
                </a:solidFill>
              </a:rPr>
              <a:t>advertisement</a:t>
            </a:r>
            <a:r>
              <a:rPr lang="it-IT" dirty="0" smtClean="0">
                <a:solidFill>
                  <a:srgbClr val="002060"/>
                </a:solidFill>
              </a:rPr>
              <a:t> for the </a:t>
            </a:r>
            <a:r>
              <a:rPr lang="it-IT" dirty="0" err="1" smtClean="0">
                <a:solidFill>
                  <a:srgbClr val="002060"/>
                </a:solidFill>
              </a:rPr>
              <a:t>thesis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</a:p>
          <a:p>
            <a:r>
              <a:rPr lang="it-IT" dirty="0" smtClean="0">
                <a:solidFill>
                  <a:srgbClr val="002060"/>
                </a:solidFill>
              </a:rPr>
              <a:t>Do </a:t>
            </a:r>
            <a:r>
              <a:rPr lang="it-IT" dirty="0" err="1" smtClean="0">
                <a:solidFill>
                  <a:srgbClr val="002060"/>
                </a:solidFill>
              </a:rPr>
              <a:t>not</a:t>
            </a:r>
            <a:r>
              <a:rPr lang="it-IT" dirty="0" smtClean="0">
                <a:solidFill>
                  <a:srgbClr val="002060"/>
                </a:solidFill>
              </a:rPr>
              <a:t> use </a:t>
            </a:r>
            <a:r>
              <a:rPr lang="it-IT" dirty="0" err="1" smtClean="0">
                <a:solidFill>
                  <a:srgbClr val="002060"/>
                </a:solidFill>
              </a:rPr>
              <a:t>abbreviations</a:t>
            </a:r>
            <a:endParaRPr lang="it-IT" dirty="0" smtClean="0">
              <a:solidFill>
                <a:srgbClr val="002060"/>
              </a:solidFill>
            </a:endParaRPr>
          </a:p>
          <a:p>
            <a:r>
              <a:rPr lang="it-IT" dirty="0" err="1" smtClean="0">
                <a:solidFill>
                  <a:srgbClr val="002060"/>
                </a:solidFill>
              </a:rPr>
              <a:t>Search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engines</a:t>
            </a:r>
            <a:r>
              <a:rPr lang="it-IT" dirty="0" smtClean="0">
                <a:solidFill>
                  <a:srgbClr val="002060"/>
                </a:solidFill>
              </a:rPr>
              <a:t>/</a:t>
            </a:r>
            <a:r>
              <a:rPr lang="it-IT" dirty="0" err="1" smtClean="0">
                <a:solidFill>
                  <a:srgbClr val="002060"/>
                </a:solidFill>
              </a:rPr>
              <a:t>indexing</a:t>
            </a:r>
            <a:r>
              <a:rPr lang="it-IT" dirty="0" smtClean="0">
                <a:solidFill>
                  <a:srgbClr val="002060"/>
                </a:solidFill>
              </a:rPr>
              <a:t> database </a:t>
            </a:r>
            <a:r>
              <a:rPr lang="it-IT" dirty="0" err="1" smtClean="0">
                <a:solidFill>
                  <a:srgbClr val="002060"/>
                </a:solidFill>
              </a:rPr>
              <a:t>depend</a:t>
            </a:r>
            <a:r>
              <a:rPr lang="it-IT" dirty="0" smtClean="0">
                <a:solidFill>
                  <a:srgbClr val="002060"/>
                </a:solidFill>
              </a:rPr>
              <a:t> to </a:t>
            </a:r>
            <a:r>
              <a:rPr lang="it-IT" dirty="0" err="1" smtClean="0">
                <a:solidFill>
                  <a:srgbClr val="002060"/>
                </a:solidFill>
              </a:rPr>
              <a:t>understand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how</a:t>
            </a:r>
            <a:r>
              <a:rPr lang="it-IT" dirty="0" smtClean="0">
                <a:solidFill>
                  <a:srgbClr val="002060"/>
                </a:solidFill>
              </a:rPr>
              <a:t> to </a:t>
            </a:r>
            <a:r>
              <a:rPr lang="it-IT" dirty="0" err="1" smtClean="0">
                <a:solidFill>
                  <a:srgbClr val="002060"/>
                </a:solidFill>
              </a:rPr>
              <a:t>write</a:t>
            </a:r>
            <a:r>
              <a:rPr lang="it-IT" dirty="0" smtClean="0">
                <a:solidFill>
                  <a:srgbClr val="002060"/>
                </a:solidFill>
              </a:rPr>
              <a:t> the </a:t>
            </a:r>
            <a:r>
              <a:rPr lang="it-IT" dirty="0" err="1" smtClean="0">
                <a:solidFill>
                  <a:srgbClr val="002060"/>
                </a:solidFill>
              </a:rPr>
              <a:t>title</a:t>
            </a:r>
            <a:r>
              <a:rPr lang="it-IT" dirty="0" smtClean="0">
                <a:solidFill>
                  <a:srgbClr val="002060"/>
                </a:solidFill>
              </a:rPr>
              <a:t> with </a:t>
            </a:r>
            <a:r>
              <a:rPr lang="it-IT" dirty="0" err="1" smtClean="0">
                <a:solidFill>
                  <a:srgbClr val="002060"/>
                </a:solidFill>
              </a:rPr>
              <a:t>accuracy</a:t>
            </a:r>
            <a:endParaRPr lang="it-IT" dirty="0">
              <a:solidFill>
                <a:srgbClr val="002060"/>
              </a:solidFill>
            </a:endParaRPr>
          </a:p>
        </p:txBody>
      </p:sp>
      <p:pic>
        <p:nvPicPr>
          <p:cNvPr id="5" name="image4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28042" y="1027906"/>
            <a:ext cx="744857" cy="93789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77829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7938"/>
            <a:ext cx="12192000" cy="684688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 smtClean="0">
                <a:solidFill>
                  <a:srgbClr val="002060"/>
                </a:solidFill>
              </a:rPr>
              <a:t>Abstract</a:t>
            </a:r>
            <a:r>
              <a:rPr lang="it-IT" b="1" dirty="0" smtClean="0">
                <a:solidFill>
                  <a:srgbClr val="002060"/>
                </a:solidFill>
              </a:rPr>
              <a:t> </a:t>
            </a:r>
            <a:endParaRPr lang="it-IT" b="1" dirty="0">
              <a:solidFill>
                <a:srgbClr val="00206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496853"/>
            <a:ext cx="10515600" cy="2990087"/>
          </a:xfrm>
          <a:ln>
            <a:noFill/>
          </a:ln>
        </p:spPr>
        <p:txBody>
          <a:bodyPr>
            <a:normAutofit/>
          </a:bodyPr>
          <a:lstStyle/>
          <a:p>
            <a:pPr marL="342900" indent="-342900" algn="just" defTabSz="457200" latinLnBrk="1" hangingPunct="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it-IT" sz="2400" dirty="0" err="1">
                <a:solidFill>
                  <a:srgbClr val="002060"/>
                </a:solidFill>
                <a:sym typeface="Calibri"/>
              </a:rPr>
              <a:t>It</a:t>
            </a:r>
            <a:r>
              <a:rPr lang="it-IT" sz="2400" dirty="0">
                <a:solidFill>
                  <a:srgbClr val="002060"/>
                </a:solidFill>
                <a:sym typeface="Calibri"/>
              </a:rPr>
              <a:t> </a:t>
            </a:r>
            <a:r>
              <a:rPr lang="it-IT" sz="2400" dirty="0" err="1">
                <a:solidFill>
                  <a:srgbClr val="002060"/>
                </a:solidFill>
                <a:sym typeface="Calibri"/>
              </a:rPr>
              <a:t>helps</a:t>
            </a:r>
            <a:r>
              <a:rPr lang="it-IT" sz="2400" dirty="0">
                <a:solidFill>
                  <a:srgbClr val="002060"/>
                </a:solidFill>
                <a:sym typeface="Calibri"/>
              </a:rPr>
              <a:t> to </a:t>
            </a:r>
            <a:r>
              <a:rPr lang="it-IT" sz="2400" dirty="0" err="1">
                <a:solidFill>
                  <a:srgbClr val="002060"/>
                </a:solidFill>
                <a:sym typeface="Calibri"/>
              </a:rPr>
              <a:t>briefly</a:t>
            </a:r>
            <a:r>
              <a:rPr lang="it-IT" sz="2400" dirty="0">
                <a:solidFill>
                  <a:srgbClr val="002060"/>
                </a:solidFill>
                <a:sym typeface="Calibri"/>
              </a:rPr>
              <a:t> </a:t>
            </a:r>
            <a:r>
              <a:rPr lang="it-IT" sz="2400" dirty="0" err="1">
                <a:solidFill>
                  <a:srgbClr val="002060"/>
                </a:solidFill>
                <a:sym typeface="Calibri"/>
              </a:rPr>
              <a:t>summarize</a:t>
            </a:r>
            <a:r>
              <a:rPr lang="it-IT" sz="2400" dirty="0">
                <a:solidFill>
                  <a:srgbClr val="002060"/>
                </a:solidFill>
                <a:sym typeface="Calibri"/>
              </a:rPr>
              <a:t> the </a:t>
            </a:r>
            <a:r>
              <a:rPr lang="it-IT" sz="2400" dirty="0" err="1">
                <a:solidFill>
                  <a:srgbClr val="002060"/>
                </a:solidFill>
                <a:sym typeface="Calibri"/>
              </a:rPr>
              <a:t>content</a:t>
            </a:r>
            <a:r>
              <a:rPr lang="it-IT" sz="2400" dirty="0">
                <a:solidFill>
                  <a:srgbClr val="002060"/>
                </a:solidFill>
                <a:sym typeface="Calibri"/>
              </a:rPr>
              <a:t> of the </a:t>
            </a:r>
            <a:r>
              <a:rPr lang="it-IT" sz="2400" dirty="0" err="1">
                <a:solidFill>
                  <a:srgbClr val="002060"/>
                </a:solidFill>
                <a:sym typeface="Calibri"/>
              </a:rPr>
              <a:t>thesis</a:t>
            </a:r>
            <a:r>
              <a:rPr lang="it-IT" sz="2400" dirty="0">
                <a:solidFill>
                  <a:srgbClr val="002060"/>
                </a:solidFill>
                <a:sym typeface="Calibri"/>
              </a:rPr>
              <a:t>: the </a:t>
            </a:r>
            <a:r>
              <a:rPr lang="it-IT" sz="2400" dirty="0" err="1">
                <a:solidFill>
                  <a:srgbClr val="002060"/>
                </a:solidFill>
                <a:sym typeface="Calibri"/>
              </a:rPr>
              <a:t>research</a:t>
            </a:r>
            <a:r>
              <a:rPr lang="it-IT" sz="2400" dirty="0">
                <a:solidFill>
                  <a:srgbClr val="002060"/>
                </a:solidFill>
                <a:sym typeface="Calibri"/>
              </a:rPr>
              <a:t> </a:t>
            </a:r>
            <a:r>
              <a:rPr lang="it-IT" sz="2400" dirty="0" err="1">
                <a:solidFill>
                  <a:srgbClr val="002060"/>
                </a:solidFill>
                <a:sym typeface="Calibri"/>
              </a:rPr>
              <a:t>question</a:t>
            </a:r>
            <a:r>
              <a:rPr lang="it-IT" sz="2400" dirty="0">
                <a:solidFill>
                  <a:srgbClr val="002060"/>
                </a:solidFill>
                <a:sym typeface="Calibri"/>
              </a:rPr>
              <a:t>, the </a:t>
            </a:r>
            <a:r>
              <a:rPr lang="it-IT" sz="2400" dirty="0" err="1">
                <a:solidFill>
                  <a:srgbClr val="002060"/>
                </a:solidFill>
                <a:sym typeface="Calibri"/>
              </a:rPr>
              <a:t>method</a:t>
            </a:r>
            <a:r>
              <a:rPr lang="it-IT" sz="2400" dirty="0">
                <a:solidFill>
                  <a:srgbClr val="002060"/>
                </a:solidFill>
                <a:sym typeface="Calibri"/>
              </a:rPr>
              <a:t>, the </a:t>
            </a:r>
            <a:r>
              <a:rPr lang="it-IT" sz="2400" dirty="0" err="1">
                <a:solidFill>
                  <a:srgbClr val="002060"/>
                </a:solidFill>
                <a:sym typeface="Calibri"/>
              </a:rPr>
              <a:t>results</a:t>
            </a:r>
            <a:r>
              <a:rPr lang="it-IT" sz="2400" dirty="0">
                <a:solidFill>
                  <a:srgbClr val="002060"/>
                </a:solidFill>
                <a:sym typeface="Calibri"/>
              </a:rPr>
              <a:t> and </a:t>
            </a:r>
            <a:r>
              <a:rPr lang="it-IT" sz="2400" dirty="0" err="1">
                <a:solidFill>
                  <a:srgbClr val="002060"/>
                </a:solidFill>
                <a:sym typeface="Calibri"/>
              </a:rPr>
              <a:t>conclusions</a:t>
            </a:r>
            <a:r>
              <a:rPr lang="it-IT" sz="2400" dirty="0">
                <a:solidFill>
                  <a:srgbClr val="002060"/>
                </a:solidFill>
                <a:sym typeface="Calibri"/>
              </a:rPr>
              <a:t> </a:t>
            </a:r>
          </a:p>
          <a:p>
            <a:pPr marL="342900" indent="-342900" algn="just" defTabSz="457200" latinLnBrk="1" hangingPunct="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it-IT" sz="2400" dirty="0" err="1">
                <a:solidFill>
                  <a:srgbClr val="002060"/>
                </a:solidFill>
              </a:rPr>
              <a:t>Make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it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interesting</a:t>
            </a:r>
            <a:r>
              <a:rPr lang="it-IT" sz="2400" dirty="0">
                <a:solidFill>
                  <a:srgbClr val="002060"/>
                </a:solidFill>
              </a:rPr>
              <a:t> and </a:t>
            </a:r>
            <a:r>
              <a:rPr lang="it-IT" sz="2400" dirty="0" err="1">
                <a:solidFill>
                  <a:srgbClr val="002060"/>
                </a:solidFill>
              </a:rPr>
              <a:t>understandable</a:t>
            </a:r>
            <a:endParaRPr lang="it-IT" sz="2400" dirty="0">
              <a:solidFill>
                <a:srgbClr val="002060"/>
              </a:solidFill>
            </a:endParaRPr>
          </a:p>
          <a:p>
            <a:pPr marL="342900" indent="-342900" algn="just" defTabSz="457200" latinLnBrk="1" hangingPunct="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it-IT" sz="2400" dirty="0" err="1">
                <a:solidFill>
                  <a:srgbClr val="002060"/>
                </a:solidFill>
              </a:rPr>
              <a:t>Authors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generally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write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abstract</a:t>
            </a:r>
            <a:r>
              <a:rPr lang="it-IT" sz="2400" dirty="0">
                <a:solidFill>
                  <a:srgbClr val="002060"/>
                </a:solidFill>
              </a:rPr>
              <a:t> last </a:t>
            </a:r>
            <a:r>
              <a:rPr lang="it-IT" sz="2400" dirty="0" err="1">
                <a:solidFill>
                  <a:srgbClr val="002060"/>
                </a:solidFill>
              </a:rPr>
              <a:t>as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final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step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because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it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has</a:t>
            </a:r>
            <a:r>
              <a:rPr lang="it-IT" sz="2400" dirty="0">
                <a:solidFill>
                  <a:srgbClr val="002060"/>
                </a:solidFill>
              </a:rPr>
              <a:t> to be </a:t>
            </a:r>
            <a:r>
              <a:rPr lang="it-IT" sz="2400" dirty="0" err="1">
                <a:solidFill>
                  <a:srgbClr val="002060"/>
                </a:solidFill>
              </a:rPr>
              <a:t>specific</a:t>
            </a:r>
            <a:r>
              <a:rPr lang="it-IT" sz="2400" dirty="0">
                <a:solidFill>
                  <a:srgbClr val="002060"/>
                </a:solidFill>
              </a:rPr>
              <a:t> and accurate</a:t>
            </a:r>
          </a:p>
          <a:p>
            <a:pPr marL="342900" indent="-342900" algn="just" defTabSz="457200" latinLnBrk="1" hangingPunct="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it-IT" sz="2400" dirty="0" err="1">
                <a:solidFill>
                  <a:srgbClr val="002060"/>
                </a:solidFill>
              </a:rPr>
              <a:t>Keep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it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as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smtClean="0">
                <a:solidFill>
                  <a:srgbClr val="002060"/>
                </a:solidFill>
              </a:rPr>
              <a:t>brief </a:t>
            </a:r>
            <a:r>
              <a:rPr lang="it-IT" sz="2400" dirty="0" err="1">
                <a:solidFill>
                  <a:srgbClr val="002060"/>
                </a:solidFill>
              </a:rPr>
              <a:t>as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possible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5" name="image4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028042" y="1027906"/>
            <a:ext cx="744857" cy="937895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9003509"/>
              </p:ext>
            </p:extLst>
          </p:nvPr>
        </p:nvGraphicFramePr>
        <p:xfrm>
          <a:off x="7575202" y="4509284"/>
          <a:ext cx="1074220" cy="1437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7" name="Documento" r:id="rId5" imgW="5219700" imgH="6985000" progId="Word.Document.12">
                  <p:embed/>
                </p:oleObj>
              </mc:Choice>
              <mc:Fallback>
                <p:oleObj name="Documento" r:id="rId5" imgW="5219700" imgH="6985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575202" y="4509284"/>
                        <a:ext cx="1074220" cy="1437770"/>
                      </a:xfrm>
                      <a:prstGeom prst="rect">
                        <a:avLst/>
                      </a:prstGeom>
                      <a:ln w="19050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1302323" y="4880004"/>
            <a:ext cx="55076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err="1">
                <a:solidFill>
                  <a:srgbClr val="002060"/>
                </a:solidFill>
              </a:rPr>
              <a:t>Abstract</a:t>
            </a:r>
            <a:r>
              <a:rPr lang="it-IT" sz="2400" b="1" dirty="0">
                <a:solidFill>
                  <a:srgbClr val="002060"/>
                </a:solidFill>
              </a:rPr>
              <a:t> of the </a:t>
            </a:r>
            <a:r>
              <a:rPr lang="it-IT" sz="2400" b="1" dirty="0" err="1">
                <a:solidFill>
                  <a:srgbClr val="002060"/>
                </a:solidFill>
              </a:rPr>
              <a:t>EMP&amp;Co</a:t>
            </a:r>
            <a:r>
              <a:rPr lang="it-IT" sz="2400" b="1" dirty="0">
                <a:solidFill>
                  <a:srgbClr val="002060"/>
                </a:solidFill>
              </a:rPr>
              <a:t> </a:t>
            </a:r>
            <a:r>
              <a:rPr lang="it-IT" sz="2400" b="1" dirty="0" err="1">
                <a:solidFill>
                  <a:srgbClr val="002060"/>
                </a:solidFill>
              </a:rPr>
              <a:t>research</a:t>
            </a:r>
            <a:r>
              <a:rPr lang="it-IT" sz="2400" b="1" dirty="0">
                <a:solidFill>
                  <a:srgbClr val="002060"/>
                </a:solidFill>
              </a:rPr>
              <a:t> </a:t>
            </a:r>
            <a:endParaRPr lang="it-IT" sz="2400" b="1" dirty="0">
              <a:solidFill>
                <a:srgbClr val="002060"/>
              </a:solidFill>
              <a:sym typeface="Calibri"/>
            </a:endParaRPr>
          </a:p>
          <a:p>
            <a:endParaRPr lang="it-IT" dirty="0"/>
          </a:p>
        </p:txBody>
      </p:sp>
      <p:sp>
        <p:nvSpPr>
          <p:cNvPr id="10" name="Freccia destra 9"/>
          <p:cNvSpPr/>
          <p:nvPr/>
        </p:nvSpPr>
        <p:spPr>
          <a:xfrm>
            <a:off x="5847907" y="4869713"/>
            <a:ext cx="1360967" cy="493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3351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938"/>
            <a:ext cx="12192000" cy="684688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 smtClean="0">
                <a:solidFill>
                  <a:srgbClr val="002060"/>
                </a:solidFill>
              </a:rPr>
              <a:t>Introduction</a:t>
            </a:r>
            <a:endParaRPr lang="it-IT" b="1" dirty="0">
              <a:solidFill>
                <a:srgbClr val="002060"/>
              </a:solidFill>
            </a:endParaRPr>
          </a:p>
        </p:txBody>
      </p:sp>
      <p:pic>
        <p:nvPicPr>
          <p:cNvPr id="5" name="image4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28042" y="1027906"/>
            <a:ext cx="744857" cy="937895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egnaposto contenuto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algn="just" defTabSz="457200" latinLnBrk="1" hangingPunct="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it-IT" dirty="0">
                <a:solidFill>
                  <a:srgbClr val="002060"/>
                </a:solidFill>
              </a:rPr>
              <a:t>To </a:t>
            </a:r>
            <a:r>
              <a:rPr lang="it-IT" dirty="0" err="1">
                <a:solidFill>
                  <a:srgbClr val="002060"/>
                </a:solidFill>
              </a:rPr>
              <a:t>A</a:t>
            </a:r>
            <a:r>
              <a:rPr lang="it-IT" dirty="0" err="1">
                <a:solidFill>
                  <a:srgbClr val="002060"/>
                </a:solidFill>
                <a:sym typeface="Calibri"/>
              </a:rPr>
              <a:t>ddress</a:t>
            </a:r>
            <a:r>
              <a:rPr lang="it-IT" dirty="0">
                <a:solidFill>
                  <a:srgbClr val="002060"/>
                </a:solidFill>
                <a:sym typeface="Calibri"/>
              </a:rPr>
              <a:t> </a:t>
            </a:r>
            <a:r>
              <a:rPr lang="it-IT" dirty="0">
                <a:solidFill>
                  <a:srgbClr val="002060"/>
                </a:solidFill>
              </a:rPr>
              <a:t>t</a:t>
            </a:r>
            <a:r>
              <a:rPr lang="it-IT" dirty="0">
                <a:solidFill>
                  <a:srgbClr val="002060"/>
                </a:solidFill>
                <a:sym typeface="Calibri"/>
              </a:rPr>
              <a:t>he </a:t>
            </a:r>
            <a:r>
              <a:rPr lang="it-IT" dirty="0" err="1">
                <a:solidFill>
                  <a:srgbClr val="002060"/>
                </a:solidFill>
                <a:sym typeface="Calibri"/>
              </a:rPr>
              <a:t>problem</a:t>
            </a:r>
            <a:r>
              <a:rPr lang="it-IT" dirty="0">
                <a:solidFill>
                  <a:srgbClr val="002060"/>
                </a:solidFill>
              </a:rPr>
              <a:t>: </a:t>
            </a:r>
            <a:r>
              <a:rPr lang="it-IT" dirty="0" err="1">
                <a:solidFill>
                  <a:srgbClr val="002060"/>
                </a:solidFill>
              </a:rPr>
              <a:t>research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question</a:t>
            </a:r>
            <a:endParaRPr lang="it-IT" dirty="0">
              <a:solidFill>
                <a:srgbClr val="002060"/>
              </a:solidFill>
            </a:endParaRPr>
          </a:p>
          <a:p>
            <a:pPr marL="342900" indent="-342900" algn="just" defTabSz="457200" latinLnBrk="1" hangingPunct="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it-IT" dirty="0">
                <a:solidFill>
                  <a:srgbClr val="002060"/>
                </a:solidFill>
              </a:rPr>
              <a:t>To </a:t>
            </a:r>
            <a:r>
              <a:rPr lang="it-IT" dirty="0" err="1">
                <a:solidFill>
                  <a:srgbClr val="002060"/>
                </a:solidFill>
              </a:rPr>
              <a:t>provide</a:t>
            </a:r>
            <a:r>
              <a:rPr lang="it-IT" dirty="0">
                <a:solidFill>
                  <a:srgbClr val="002060"/>
                </a:solidFill>
              </a:rPr>
              <a:t> a brief </a:t>
            </a:r>
            <a:r>
              <a:rPr lang="it-IT" dirty="0" err="1">
                <a:solidFill>
                  <a:srgbClr val="002060"/>
                </a:solidFill>
              </a:rPr>
              <a:t>context</a:t>
            </a:r>
            <a:r>
              <a:rPr lang="it-IT" dirty="0">
                <a:solidFill>
                  <a:srgbClr val="002060"/>
                </a:solidFill>
              </a:rPr>
              <a:t> to the </a:t>
            </a:r>
            <a:r>
              <a:rPr lang="it-IT" dirty="0" err="1">
                <a:solidFill>
                  <a:srgbClr val="002060"/>
                </a:solidFill>
              </a:rPr>
              <a:t>reader</a:t>
            </a:r>
            <a:r>
              <a:rPr lang="it-IT" dirty="0">
                <a:solidFill>
                  <a:srgbClr val="002060"/>
                </a:solidFill>
              </a:rPr>
              <a:t>: </a:t>
            </a:r>
            <a:r>
              <a:rPr lang="it-IT" dirty="0" err="1">
                <a:solidFill>
                  <a:srgbClr val="002060"/>
                </a:solidFill>
              </a:rPr>
              <a:t>summary</a:t>
            </a:r>
            <a:r>
              <a:rPr lang="it-IT" dirty="0">
                <a:solidFill>
                  <a:srgbClr val="002060"/>
                </a:solidFill>
              </a:rPr>
              <a:t> of </a:t>
            </a:r>
            <a:r>
              <a:rPr lang="it-IT" dirty="0" err="1">
                <a:solidFill>
                  <a:srgbClr val="002060"/>
                </a:solidFill>
              </a:rPr>
              <a:t>all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previous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research</a:t>
            </a:r>
            <a:r>
              <a:rPr lang="it-IT" dirty="0">
                <a:solidFill>
                  <a:srgbClr val="002060"/>
                </a:solidFill>
              </a:rPr>
              <a:t> on the </a:t>
            </a:r>
            <a:r>
              <a:rPr lang="it-IT" dirty="0" err="1">
                <a:solidFill>
                  <a:srgbClr val="002060"/>
                </a:solidFill>
              </a:rPr>
              <a:t>same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topic</a:t>
            </a:r>
            <a:r>
              <a:rPr lang="it-IT" dirty="0">
                <a:solidFill>
                  <a:srgbClr val="002060"/>
                </a:solidFill>
              </a:rPr>
              <a:t> </a:t>
            </a:r>
          </a:p>
          <a:p>
            <a:pPr marL="342900" indent="-342900" algn="just" defTabSz="457200" latinLnBrk="1" hangingPunct="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it-IT" dirty="0">
                <a:solidFill>
                  <a:srgbClr val="002060"/>
                </a:solidFill>
              </a:rPr>
              <a:t>To </a:t>
            </a:r>
            <a:r>
              <a:rPr lang="it-IT" dirty="0" err="1">
                <a:solidFill>
                  <a:srgbClr val="002060"/>
                </a:solidFill>
              </a:rPr>
              <a:t>Identify</a:t>
            </a:r>
            <a:r>
              <a:rPr lang="it-IT" dirty="0">
                <a:solidFill>
                  <a:srgbClr val="002060"/>
                </a:solidFill>
              </a:rPr>
              <a:t> new </a:t>
            </a:r>
            <a:r>
              <a:rPr lang="it-IT" dirty="0" err="1">
                <a:solidFill>
                  <a:srgbClr val="002060"/>
                </a:solidFill>
              </a:rPr>
              <a:t>solutions</a:t>
            </a:r>
            <a:r>
              <a:rPr lang="it-IT" dirty="0">
                <a:solidFill>
                  <a:srgbClr val="002060"/>
                </a:solidFill>
              </a:rPr>
              <a:t> and </a:t>
            </a:r>
            <a:r>
              <a:rPr lang="it-IT" dirty="0" err="1">
                <a:solidFill>
                  <a:srgbClr val="002060"/>
                </a:solidFill>
              </a:rPr>
              <a:t>limits</a:t>
            </a:r>
            <a:r>
              <a:rPr lang="it-IT" dirty="0">
                <a:solidFill>
                  <a:srgbClr val="002060"/>
                </a:solidFill>
              </a:rPr>
              <a:t> for </a:t>
            </a:r>
            <a:r>
              <a:rPr lang="it-IT" dirty="0" err="1">
                <a:solidFill>
                  <a:srgbClr val="002060"/>
                </a:solidFill>
              </a:rPr>
              <a:t>conducting</a:t>
            </a:r>
            <a:r>
              <a:rPr lang="it-IT" dirty="0">
                <a:solidFill>
                  <a:srgbClr val="002060"/>
                </a:solidFill>
              </a:rPr>
              <a:t> the </a:t>
            </a:r>
            <a:r>
              <a:rPr lang="it-IT" dirty="0" err="1">
                <a:solidFill>
                  <a:srgbClr val="002060"/>
                </a:solidFill>
              </a:rPr>
              <a:t>research</a:t>
            </a:r>
            <a:r>
              <a:rPr lang="it-IT" dirty="0">
                <a:solidFill>
                  <a:srgbClr val="002060"/>
                </a:solidFill>
              </a:rPr>
              <a:t>: </a:t>
            </a:r>
            <a:r>
              <a:rPr lang="it-IT" dirty="0" err="1">
                <a:solidFill>
                  <a:srgbClr val="002060"/>
                </a:solidFill>
              </a:rPr>
              <a:t>presentation</a:t>
            </a:r>
            <a:r>
              <a:rPr lang="it-IT" dirty="0">
                <a:solidFill>
                  <a:srgbClr val="002060"/>
                </a:solidFill>
              </a:rPr>
              <a:t> of the </a:t>
            </a:r>
            <a:r>
              <a:rPr lang="it-IT" dirty="0" err="1">
                <a:solidFill>
                  <a:srgbClr val="002060"/>
                </a:solidFill>
              </a:rPr>
              <a:t>elements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that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make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your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research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different</a:t>
            </a:r>
            <a:r>
              <a:rPr lang="it-IT" dirty="0">
                <a:solidFill>
                  <a:srgbClr val="002060"/>
                </a:solidFill>
              </a:rPr>
              <a:t> from </a:t>
            </a:r>
            <a:r>
              <a:rPr lang="it-IT" dirty="0" err="1">
                <a:solidFill>
                  <a:srgbClr val="002060"/>
                </a:solidFill>
              </a:rPr>
              <a:t>other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published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works</a:t>
            </a:r>
            <a:r>
              <a:rPr lang="it-IT" dirty="0">
                <a:solidFill>
                  <a:srgbClr val="002060"/>
                </a:solidFill>
              </a:rPr>
              <a:t>; </a:t>
            </a:r>
            <a:r>
              <a:rPr lang="it-IT" dirty="0" err="1">
                <a:solidFill>
                  <a:srgbClr val="002060"/>
                </a:solidFill>
              </a:rPr>
              <a:t>explain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how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your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research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challenge</a:t>
            </a:r>
            <a:r>
              <a:rPr lang="it-IT" dirty="0">
                <a:solidFill>
                  <a:srgbClr val="002060"/>
                </a:solidFill>
              </a:rPr>
              <a:t> or </a:t>
            </a:r>
            <a:r>
              <a:rPr lang="it-IT" dirty="0" err="1">
                <a:solidFill>
                  <a:srgbClr val="002060"/>
                </a:solidFill>
              </a:rPr>
              <a:t>expand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others</a:t>
            </a:r>
            <a:r>
              <a:rPr lang="it-IT" dirty="0">
                <a:solidFill>
                  <a:srgbClr val="002060"/>
                </a:solidFill>
              </a:rPr>
              <a:t>’ </a:t>
            </a:r>
            <a:r>
              <a:rPr lang="it-IT" dirty="0" err="1">
                <a:solidFill>
                  <a:srgbClr val="002060"/>
                </a:solidFill>
              </a:rPr>
              <a:t>findings</a:t>
            </a:r>
            <a:endParaRPr lang="it-IT" dirty="0">
              <a:solidFill>
                <a:srgbClr val="002060"/>
              </a:solidFill>
            </a:endParaRPr>
          </a:p>
          <a:p>
            <a:pPr marL="342900" indent="-342900" algn="just" defTabSz="457200" latinLnBrk="1" hangingPunct="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it-IT" dirty="0" err="1">
                <a:solidFill>
                  <a:srgbClr val="002060"/>
                </a:solidFill>
                <a:sym typeface="Calibri"/>
              </a:rPr>
              <a:t>Description</a:t>
            </a:r>
            <a:r>
              <a:rPr lang="it-IT" dirty="0">
                <a:solidFill>
                  <a:srgbClr val="002060"/>
                </a:solidFill>
                <a:sym typeface="Calibri"/>
              </a:rPr>
              <a:t> of the general </a:t>
            </a:r>
            <a:r>
              <a:rPr lang="it-IT" dirty="0" err="1">
                <a:solidFill>
                  <a:srgbClr val="002060"/>
                </a:solidFill>
                <a:sym typeface="Calibri"/>
              </a:rPr>
              <a:t>research</a:t>
            </a:r>
            <a:r>
              <a:rPr lang="it-IT" dirty="0">
                <a:solidFill>
                  <a:srgbClr val="002060"/>
                </a:solidFill>
                <a:sym typeface="Calibri"/>
              </a:rPr>
              <a:t> design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84218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938"/>
            <a:ext cx="12192000" cy="684688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625155"/>
            <a:ext cx="10515600" cy="1325563"/>
          </a:xfrm>
        </p:spPr>
        <p:txBody>
          <a:bodyPr>
            <a:normAutofit/>
          </a:bodyPr>
          <a:lstStyle/>
          <a:p>
            <a:r>
              <a:rPr lang="it-IT" b="1" dirty="0" err="1" smtClean="0">
                <a:solidFill>
                  <a:srgbClr val="002060"/>
                </a:solidFill>
              </a:rPr>
              <a:t>Methods</a:t>
            </a:r>
            <a:r>
              <a:rPr lang="it-IT" b="1" dirty="0" smtClean="0">
                <a:solidFill>
                  <a:srgbClr val="002060"/>
                </a:solidFill>
              </a:rPr>
              <a:t> </a:t>
            </a:r>
            <a:br>
              <a:rPr lang="it-IT" b="1" dirty="0" smtClean="0">
                <a:solidFill>
                  <a:srgbClr val="002060"/>
                </a:solidFill>
              </a:rPr>
            </a:br>
            <a:endParaRPr lang="it-IT" sz="3100" b="1" dirty="0">
              <a:solidFill>
                <a:srgbClr val="00206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89098" y="2628581"/>
            <a:ext cx="10864702" cy="3548381"/>
          </a:xfrm>
        </p:spPr>
        <p:txBody>
          <a:bodyPr/>
          <a:lstStyle/>
          <a:p>
            <a:pPr marL="342900" indent="-342900" algn="just" defTabSz="457200" latinLnBrk="1" hangingPunct="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it-IT" dirty="0">
                <a:solidFill>
                  <a:srgbClr val="002060"/>
                </a:solidFill>
                <a:sym typeface="Calibri"/>
              </a:rPr>
              <a:t>To </a:t>
            </a:r>
            <a:r>
              <a:rPr lang="it-IT" dirty="0" err="1">
                <a:solidFill>
                  <a:srgbClr val="002060"/>
                </a:solidFill>
                <a:sym typeface="Calibri"/>
              </a:rPr>
              <a:t>describe</a:t>
            </a:r>
            <a:r>
              <a:rPr lang="it-IT" dirty="0">
                <a:solidFill>
                  <a:srgbClr val="002060"/>
                </a:solidFill>
                <a:sym typeface="Calibri"/>
              </a:rPr>
              <a:t>  </a:t>
            </a:r>
            <a:r>
              <a:rPr lang="it-IT" dirty="0" err="1">
                <a:solidFill>
                  <a:srgbClr val="002060"/>
                </a:solidFill>
                <a:sym typeface="Calibri"/>
              </a:rPr>
              <a:t>how</a:t>
            </a:r>
            <a:r>
              <a:rPr lang="it-IT" dirty="0">
                <a:solidFill>
                  <a:srgbClr val="002060"/>
                </a:solidFill>
                <a:sym typeface="Calibri"/>
              </a:rPr>
              <a:t> the </a:t>
            </a:r>
            <a:r>
              <a:rPr lang="it-IT" dirty="0" err="1">
                <a:solidFill>
                  <a:srgbClr val="002060"/>
                </a:solidFill>
                <a:sym typeface="Calibri"/>
              </a:rPr>
              <a:t>problem</a:t>
            </a:r>
            <a:r>
              <a:rPr lang="it-IT" dirty="0">
                <a:solidFill>
                  <a:srgbClr val="002060"/>
                </a:solidFill>
                <a:sym typeface="Calibri"/>
              </a:rPr>
              <a:t> </a:t>
            </a:r>
            <a:r>
              <a:rPr lang="it-IT" dirty="0" err="1">
                <a:solidFill>
                  <a:srgbClr val="002060"/>
                </a:solidFill>
                <a:sym typeface="Calibri"/>
              </a:rPr>
              <a:t>was</a:t>
            </a:r>
            <a:r>
              <a:rPr lang="it-IT" dirty="0">
                <a:solidFill>
                  <a:srgbClr val="002060"/>
                </a:solidFill>
                <a:sym typeface="Calibri"/>
              </a:rPr>
              <a:t> </a:t>
            </a:r>
            <a:r>
              <a:rPr lang="it-IT" dirty="0" err="1">
                <a:solidFill>
                  <a:srgbClr val="002060"/>
                </a:solidFill>
                <a:sym typeface="Calibri"/>
              </a:rPr>
              <a:t>investigated</a:t>
            </a:r>
            <a:r>
              <a:rPr lang="it-IT" dirty="0">
                <a:solidFill>
                  <a:srgbClr val="002060"/>
                </a:solidFill>
                <a:sym typeface="Calibri"/>
              </a:rPr>
              <a:t> </a:t>
            </a:r>
          </a:p>
          <a:p>
            <a:pPr marL="342900" indent="-342900" algn="just" defTabSz="457200" latinLnBrk="1" hangingPunct="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it-IT" dirty="0">
                <a:solidFill>
                  <a:srgbClr val="002060"/>
                </a:solidFill>
              </a:rPr>
              <a:t>To include </a:t>
            </a:r>
            <a:r>
              <a:rPr lang="it-IT" dirty="0" err="1">
                <a:solidFill>
                  <a:srgbClr val="002060"/>
                </a:solidFill>
              </a:rPr>
              <a:t>detailed</a:t>
            </a:r>
            <a:r>
              <a:rPr lang="it-IT" dirty="0">
                <a:solidFill>
                  <a:srgbClr val="002060"/>
                </a:solidFill>
              </a:rPr>
              <a:t> information in </a:t>
            </a:r>
            <a:r>
              <a:rPr lang="it-IT" dirty="0" err="1">
                <a:solidFill>
                  <a:srgbClr val="002060"/>
                </a:solidFill>
              </a:rPr>
              <a:t>order</a:t>
            </a:r>
            <a:r>
              <a:rPr lang="it-IT" dirty="0">
                <a:solidFill>
                  <a:srgbClr val="002060"/>
                </a:solidFill>
              </a:rPr>
              <a:t> to </a:t>
            </a:r>
            <a:r>
              <a:rPr lang="it-IT" dirty="0" err="1">
                <a:solidFill>
                  <a:srgbClr val="002060"/>
                </a:solidFill>
              </a:rPr>
              <a:t>ease</a:t>
            </a:r>
            <a:r>
              <a:rPr lang="it-IT" dirty="0">
                <a:solidFill>
                  <a:srgbClr val="002060"/>
                </a:solidFill>
              </a:rPr>
              <a:t> the </a:t>
            </a:r>
            <a:r>
              <a:rPr lang="it-IT" dirty="0" err="1">
                <a:solidFill>
                  <a:srgbClr val="002060"/>
                </a:solidFill>
              </a:rPr>
              <a:t>comprehension</a:t>
            </a:r>
            <a:r>
              <a:rPr lang="it-IT" dirty="0">
                <a:solidFill>
                  <a:srgbClr val="002060"/>
                </a:solidFill>
              </a:rPr>
              <a:t> and </a:t>
            </a:r>
            <a:r>
              <a:rPr lang="it-IT" dirty="0" err="1">
                <a:solidFill>
                  <a:srgbClr val="002060"/>
                </a:solidFill>
              </a:rPr>
              <a:t>other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authors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that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could</a:t>
            </a:r>
            <a:r>
              <a:rPr lang="it-IT" dirty="0">
                <a:solidFill>
                  <a:srgbClr val="002060"/>
                </a:solidFill>
              </a:rPr>
              <a:t> be </a:t>
            </a:r>
            <a:r>
              <a:rPr lang="it-IT" dirty="0" err="1">
                <a:solidFill>
                  <a:srgbClr val="002060"/>
                </a:solidFill>
              </a:rPr>
              <a:t>interested</a:t>
            </a:r>
            <a:r>
              <a:rPr lang="it-IT" dirty="0">
                <a:solidFill>
                  <a:srgbClr val="002060"/>
                </a:solidFill>
              </a:rPr>
              <a:t> in </a:t>
            </a:r>
            <a:r>
              <a:rPr lang="it-IT" dirty="0" err="1">
                <a:solidFill>
                  <a:srgbClr val="002060"/>
                </a:solidFill>
              </a:rPr>
              <a:t>continuing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your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research</a:t>
            </a:r>
            <a:endParaRPr lang="it-IT" dirty="0">
              <a:solidFill>
                <a:srgbClr val="002060"/>
              </a:solidFill>
            </a:endParaRPr>
          </a:p>
          <a:p>
            <a:pPr marL="342900" indent="-342900" algn="just" defTabSz="457200" latinLnBrk="1" hangingPunct="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it-IT" dirty="0">
                <a:solidFill>
                  <a:srgbClr val="002060"/>
                </a:solidFill>
              </a:rPr>
              <a:t>Do </a:t>
            </a:r>
            <a:r>
              <a:rPr lang="it-IT" dirty="0" err="1">
                <a:solidFill>
                  <a:srgbClr val="002060"/>
                </a:solidFill>
              </a:rPr>
              <a:t>not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describe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previously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published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procedures</a:t>
            </a:r>
            <a:r>
              <a:rPr lang="it-IT" dirty="0">
                <a:solidFill>
                  <a:srgbClr val="002060"/>
                </a:solidFill>
              </a:rPr>
              <a:t>/ </a:t>
            </a:r>
            <a:r>
              <a:rPr lang="it-IT" dirty="0" err="1">
                <a:solidFill>
                  <a:srgbClr val="002060"/>
                </a:solidFill>
              </a:rPr>
              <a:t>describe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already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published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methods</a:t>
            </a:r>
            <a:r>
              <a:rPr lang="it-IT" dirty="0">
                <a:solidFill>
                  <a:srgbClr val="002060"/>
                </a:solidFill>
              </a:rPr>
              <a:t> by </a:t>
            </a:r>
            <a:r>
              <a:rPr lang="it-IT" dirty="0" err="1">
                <a:solidFill>
                  <a:srgbClr val="002060"/>
                </a:solidFill>
              </a:rPr>
              <a:t>name</a:t>
            </a:r>
            <a:r>
              <a:rPr lang="it-IT" dirty="0">
                <a:solidFill>
                  <a:srgbClr val="002060"/>
                </a:solidFill>
              </a:rPr>
              <a:t> the </a:t>
            </a:r>
            <a:r>
              <a:rPr lang="it-IT" dirty="0" err="1">
                <a:solidFill>
                  <a:srgbClr val="002060"/>
                </a:solidFill>
              </a:rPr>
              <a:t>method</a:t>
            </a:r>
            <a:r>
              <a:rPr lang="it-IT" dirty="0">
                <a:solidFill>
                  <a:srgbClr val="002060"/>
                </a:solidFill>
              </a:rPr>
              <a:t> and </a:t>
            </a:r>
            <a:r>
              <a:rPr lang="it-IT" dirty="0" err="1">
                <a:solidFill>
                  <a:srgbClr val="002060"/>
                </a:solidFill>
              </a:rPr>
              <a:t>cite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it</a:t>
            </a:r>
            <a:endParaRPr lang="it-IT" dirty="0">
              <a:solidFill>
                <a:srgbClr val="002060"/>
              </a:solidFill>
            </a:endParaRPr>
          </a:p>
          <a:p>
            <a:pPr marL="342900" indent="-342900" algn="just" defTabSz="457200" latinLnBrk="1" hangingPunct="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it-IT" dirty="0" err="1">
                <a:solidFill>
                  <a:srgbClr val="002060"/>
                </a:solidFill>
                <a:sym typeface="Calibri"/>
              </a:rPr>
              <a:t>Identify</a:t>
            </a:r>
            <a:r>
              <a:rPr lang="it-IT" dirty="0">
                <a:solidFill>
                  <a:srgbClr val="002060"/>
                </a:solidFill>
                <a:sym typeface="Calibri"/>
              </a:rPr>
              <a:t> the </a:t>
            </a:r>
            <a:r>
              <a:rPr lang="it-IT" dirty="0" err="1">
                <a:solidFill>
                  <a:srgbClr val="002060"/>
                </a:solidFill>
                <a:sym typeface="Calibri"/>
              </a:rPr>
              <a:t>equipment</a:t>
            </a:r>
            <a:r>
              <a:rPr lang="it-IT" dirty="0">
                <a:solidFill>
                  <a:srgbClr val="002060"/>
                </a:solidFill>
                <a:sym typeface="Calibri"/>
              </a:rPr>
              <a:t> and the </a:t>
            </a:r>
            <a:r>
              <a:rPr lang="it-IT" dirty="0" err="1">
                <a:solidFill>
                  <a:srgbClr val="002060"/>
                </a:solidFill>
                <a:sym typeface="Calibri"/>
              </a:rPr>
              <a:t>materials</a:t>
            </a:r>
            <a:r>
              <a:rPr lang="it-IT" dirty="0">
                <a:solidFill>
                  <a:srgbClr val="002060"/>
                </a:solidFill>
                <a:sym typeface="Calibri"/>
              </a:rPr>
              <a:t> </a:t>
            </a:r>
            <a:r>
              <a:rPr lang="it-IT" dirty="0" err="1">
                <a:solidFill>
                  <a:srgbClr val="002060"/>
                </a:solidFill>
                <a:sym typeface="Calibri"/>
              </a:rPr>
              <a:t>used</a:t>
            </a:r>
            <a:r>
              <a:rPr lang="it-IT" dirty="0">
                <a:solidFill>
                  <a:srgbClr val="002060"/>
                </a:solidFill>
              </a:rPr>
              <a:t>: </a:t>
            </a:r>
            <a:r>
              <a:rPr lang="it-IT" dirty="0" err="1">
                <a:solidFill>
                  <a:srgbClr val="002060"/>
                </a:solidFill>
              </a:rPr>
              <a:t>what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kind</a:t>
            </a:r>
            <a:r>
              <a:rPr lang="it-IT" dirty="0">
                <a:solidFill>
                  <a:srgbClr val="002060"/>
                </a:solidFill>
              </a:rPr>
              <a:t> of data </a:t>
            </a:r>
            <a:r>
              <a:rPr lang="it-IT" dirty="0" err="1">
                <a:solidFill>
                  <a:srgbClr val="002060"/>
                </a:solidFill>
              </a:rPr>
              <a:t>were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recorded</a:t>
            </a:r>
            <a:r>
              <a:rPr lang="it-IT" dirty="0">
                <a:solidFill>
                  <a:srgbClr val="002060"/>
                </a:solidFill>
              </a:rPr>
              <a:t>? How? </a:t>
            </a:r>
            <a:r>
              <a:rPr lang="it-IT" dirty="0" err="1">
                <a:solidFill>
                  <a:srgbClr val="002060"/>
                </a:solidFill>
              </a:rPr>
              <a:t>Which</a:t>
            </a:r>
            <a:r>
              <a:rPr lang="it-IT" dirty="0">
                <a:solidFill>
                  <a:srgbClr val="002060"/>
                </a:solidFill>
              </a:rPr>
              <a:t> are the </a:t>
            </a:r>
            <a:r>
              <a:rPr lang="it-IT" dirty="0" err="1">
                <a:solidFill>
                  <a:srgbClr val="002060"/>
                </a:solidFill>
              </a:rPr>
              <a:t>measurements</a:t>
            </a:r>
            <a:r>
              <a:rPr lang="it-IT" dirty="0">
                <a:solidFill>
                  <a:srgbClr val="002060"/>
                </a:solidFill>
              </a:rPr>
              <a:t> and data </a:t>
            </a:r>
            <a:r>
              <a:rPr lang="it-IT" dirty="0" err="1">
                <a:solidFill>
                  <a:srgbClr val="002060"/>
                </a:solidFill>
              </a:rPr>
              <a:t>collection</a:t>
            </a:r>
            <a:r>
              <a:rPr lang="it-IT" dirty="0">
                <a:solidFill>
                  <a:srgbClr val="002060"/>
                </a:solidFill>
              </a:rPr>
              <a:t>?</a:t>
            </a:r>
            <a:endParaRPr lang="it-IT" dirty="0">
              <a:solidFill>
                <a:srgbClr val="002060"/>
              </a:solidFill>
              <a:sym typeface="Calibri"/>
            </a:endParaRPr>
          </a:p>
          <a:p>
            <a:endParaRPr lang="it-IT" dirty="0"/>
          </a:p>
        </p:txBody>
      </p:sp>
      <p:pic>
        <p:nvPicPr>
          <p:cNvPr id="5" name="image4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28042" y="1027906"/>
            <a:ext cx="744857" cy="93789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56959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938"/>
            <a:ext cx="12192000" cy="684688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002060"/>
                </a:solidFill>
              </a:rPr>
              <a:t>The quali-quantitative </a:t>
            </a:r>
            <a:r>
              <a:rPr lang="it-IT" dirty="0" err="1" smtClean="0">
                <a:solidFill>
                  <a:srgbClr val="002060"/>
                </a:solidFill>
              </a:rPr>
              <a:t>research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84870" y="2353469"/>
            <a:ext cx="10515600" cy="3548381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>
                <a:solidFill>
                  <a:srgbClr val="002060"/>
                </a:solidFill>
              </a:rPr>
              <a:t>- </a:t>
            </a:r>
            <a:r>
              <a:rPr lang="it-IT" dirty="0" err="1" smtClean="0">
                <a:solidFill>
                  <a:srgbClr val="002060"/>
                </a:solidFill>
              </a:rPr>
              <a:t>Pedagogy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research</a:t>
            </a:r>
            <a:r>
              <a:rPr lang="it-IT" dirty="0" smtClean="0">
                <a:solidFill>
                  <a:srgbClr val="002060"/>
                </a:solidFill>
              </a:rPr>
              <a:t> can </a:t>
            </a:r>
            <a:r>
              <a:rPr lang="it-IT" dirty="0" err="1" smtClean="0">
                <a:solidFill>
                  <a:srgbClr val="002060"/>
                </a:solidFill>
              </a:rPr>
              <a:t>always</a:t>
            </a:r>
            <a:r>
              <a:rPr lang="it-IT" dirty="0" smtClean="0">
                <a:solidFill>
                  <a:srgbClr val="002060"/>
                </a:solidFill>
              </a:rPr>
              <a:t> be qualitative, quantitative, quali-quantitative.</a:t>
            </a:r>
          </a:p>
          <a:p>
            <a:pPr marL="0" indent="0" algn="ctr">
              <a:buNone/>
            </a:pPr>
            <a:r>
              <a:rPr lang="it-IT" dirty="0" err="1" smtClean="0">
                <a:solidFill>
                  <a:srgbClr val="002060"/>
                </a:solidFill>
              </a:rPr>
              <a:t>We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prefer</a:t>
            </a:r>
            <a:r>
              <a:rPr lang="it-IT" dirty="0">
                <a:solidFill>
                  <a:srgbClr val="002060"/>
                </a:solidFill>
              </a:rPr>
              <a:t> to use the qualitative data and </a:t>
            </a:r>
            <a:r>
              <a:rPr lang="it-IT" dirty="0" err="1">
                <a:solidFill>
                  <a:srgbClr val="002060"/>
                </a:solidFill>
              </a:rPr>
              <a:t>leave</a:t>
            </a:r>
            <a:r>
              <a:rPr lang="it-IT" dirty="0">
                <a:solidFill>
                  <a:srgbClr val="002060"/>
                </a:solidFill>
              </a:rPr>
              <a:t> the </a:t>
            </a:r>
            <a:r>
              <a:rPr lang="it-IT" dirty="0" err="1">
                <a:solidFill>
                  <a:srgbClr val="002060"/>
                </a:solidFill>
              </a:rPr>
              <a:t>theoretical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framework</a:t>
            </a:r>
            <a:r>
              <a:rPr lang="it-IT" dirty="0">
                <a:solidFill>
                  <a:srgbClr val="002060"/>
                </a:solidFill>
              </a:rPr>
              <a:t>/</a:t>
            </a:r>
            <a:r>
              <a:rPr lang="it-IT" dirty="0" err="1">
                <a:solidFill>
                  <a:srgbClr val="002060"/>
                </a:solidFill>
              </a:rPr>
              <a:t>context</a:t>
            </a:r>
            <a:r>
              <a:rPr lang="it-IT" dirty="0">
                <a:solidFill>
                  <a:srgbClr val="002060"/>
                </a:solidFill>
              </a:rPr>
              <a:t> in the </a:t>
            </a:r>
            <a:r>
              <a:rPr lang="it-IT" dirty="0" err="1">
                <a:solidFill>
                  <a:srgbClr val="002060"/>
                </a:solidFill>
              </a:rPr>
              <a:t>introduction</a:t>
            </a:r>
            <a:r>
              <a:rPr lang="it-IT" dirty="0">
                <a:solidFill>
                  <a:srgbClr val="002060"/>
                </a:solidFill>
              </a:rPr>
              <a:t>/state of the art</a:t>
            </a:r>
            <a:r>
              <a:rPr lang="it-IT" dirty="0" smtClean="0">
                <a:solidFill>
                  <a:srgbClr val="002060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it-IT" dirty="0" err="1" smtClean="0">
                <a:solidFill>
                  <a:srgbClr val="002060"/>
                </a:solidFill>
              </a:rPr>
              <a:t>Usually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we</a:t>
            </a:r>
            <a:r>
              <a:rPr lang="it-IT" dirty="0" smtClean="0">
                <a:solidFill>
                  <a:srgbClr val="002060"/>
                </a:solidFill>
              </a:rPr>
              <a:t> use </a:t>
            </a:r>
            <a:r>
              <a:rPr lang="it-IT" dirty="0" err="1">
                <a:solidFill>
                  <a:srgbClr val="002060"/>
                </a:solidFill>
              </a:rPr>
              <a:t>Grounded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theory</a:t>
            </a:r>
            <a:r>
              <a:rPr lang="it-IT" dirty="0">
                <a:solidFill>
                  <a:srgbClr val="002060"/>
                </a:solidFill>
              </a:rPr>
              <a:t>, narrative </a:t>
            </a:r>
            <a:r>
              <a:rPr lang="it-IT" dirty="0" err="1">
                <a:solidFill>
                  <a:srgbClr val="002060"/>
                </a:solidFill>
              </a:rPr>
              <a:t>inquiry</a:t>
            </a:r>
            <a:r>
              <a:rPr lang="it-IT" dirty="0">
                <a:solidFill>
                  <a:srgbClr val="002060"/>
                </a:solidFill>
              </a:rPr>
              <a:t>, </a:t>
            </a:r>
            <a:r>
              <a:rPr lang="it-IT" dirty="0" err="1">
                <a:solidFill>
                  <a:srgbClr val="002060"/>
                </a:solidFill>
              </a:rPr>
              <a:t>phenomenological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inquiry</a:t>
            </a:r>
            <a:endParaRPr lang="it-IT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it-IT" dirty="0">
                <a:solidFill>
                  <a:srgbClr val="002060"/>
                </a:solidFill>
              </a:rPr>
              <a:t>-Your </a:t>
            </a:r>
            <a:r>
              <a:rPr lang="it-IT" dirty="0" err="1">
                <a:solidFill>
                  <a:srgbClr val="002060"/>
                </a:solidFill>
              </a:rPr>
              <a:t>choice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should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depend</a:t>
            </a:r>
            <a:r>
              <a:rPr lang="it-IT" dirty="0">
                <a:solidFill>
                  <a:srgbClr val="002060"/>
                </a:solidFill>
              </a:rPr>
              <a:t> to the </a:t>
            </a:r>
            <a:r>
              <a:rPr lang="it-IT" dirty="0" err="1">
                <a:solidFill>
                  <a:srgbClr val="002060"/>
                </a:solidFill>
              </a:rPr>
              <a:t>object</a:t>
            </a:r>
            <a:r>
              <a:rPr lang="it-IT" dirty="0">
                <a:solidFill>
                  <a:srgbClr val="002060"/>
                </a:solidFill>
              </a:rPr>
              <a:t>  of </a:t>
            </a:r>
            <a:r>
              <a:rPr lang="it-IT" dirty="0" err="1">
                <a:solidFill>
                  <a:srgbClr val="002060"/>
                </a:solidFill>
              </a:rPr>
              <a:t>your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research</a:t>
            </a:r>
            <a:endParaRPr lang="it-IT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002060"/>
              </a:solidFill>
            </a:endParaRPr>
          </a:p>
        </p:txBody>
      </p:sp>
      <p:pic>
        <p:nvPicPr>
          <p:cNvPr id="5" name="image4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28042" y="1027906"/>
            <a:ext cx="744857" cy="93789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8624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938"/>
            <a:ext cx="12192000" cy="684688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84870" y="640238"/>
            <a:ext cx="10515600" cy="1325563"/>
          </a:xfrm>
        </p:spPr>
        <p:txBody>
          <a:bodyPr/>
          <a:lstStyle/>
          <a:p>
            <a:r>
              <a:rPr lang="it-IT" b="1" dirty="0" smtClean="0">
                <a:solidFill>
                  <a:srgbClr val="002060"/>
                </a:solidFill>
              </a:rPr>
              <a:t>Index</a:t>
            </a:r>
            <a:endParaRPr lang="it-IT" b="1" dirty="0">
              <a:solidFill>
                <a:srgbClr val="00206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  <a:defRPr sz="1800" b="0">
                <a:solidFill>
                  <a:srgbClr val="000000"/>
                </a:solidFill>
              </a:defRPr>
            </a:pPr>
            <a:endParaRPr lang="it-IT" dirty="0">
              <a:solidFill>
                <a:srgbClr val="00487F"/>
              </a:solidFill>
              <a:latin typeface="Calibri" charset="0"/>
              <a:ea typeface="Calibri" charset="0"/>
              <a:cs typeface="Calibri" charset="0"/>
              <a:sym typeface="Arial Bold"/>
            </a:endParaRPr>
          </a:p>
          <a:p>
            <a:pPr marL="342900" lvl="0" indent="-342900" algn="just">
              <a:buFont typeface="+mj-lt"/>
              <a:buAutoNum type="arabicPeriod"/>
              <a:defRPr sz="1800" b="0">
                <a:solidFill>
                  <a:srgbClr val="000000"/>
                </a:solidFill>
              </a:defRPr>
            </a:pPr>
            <a:r>
              <a:rPr lang="it-IT" sz="2400" dirty="0" err="1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  <a:sym typeface="Arial Bold"/>
              </a:rPr>
              <a:t>Introduction</a:t>
            </a:r>
            <a:endParaRPr lang="it-IT" sz="2400" dirty="0" smtClean="0">
              <a:solidFill>
                <a:srgbClr val="00487F"/>
              </a:solidFill>
              <a:latin typeface="Calibri" charset="0"/>
              <a:ea typeface="Calibri" charset="0"/>
              <a:cs typeface="Calibri" charset="0"/>
              <a:sym typeface="Arial Bold"/>
            </a:endParaRPr>
          </a:p>
          <a:p>
            <a:pPr marL="342900" lvl="0" indent="-342900" algn="just">
              <a:buFont typeface="+mj-lt"/>
              <a:buAutoNum type="arabicPeriod"/>
              <a:defRPr sz="1800" b="0">
                <a:solidFill>
                  <a:srgbClr val="000000"/>
                </a:solidFill>
              </a:defRPr>
            </a:pPr>
            <a:r>
              <a:rPr lang="it-IT" sz="2400" dirty="0" err="1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  <a:sym typeface="Arial Bold"/>
              </a:rPr>
              <a:t>Structure</a:t>
            </a:r>
            <a:r>
              <a:rPr lang="it-IT" sz="2400" dirty="0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  <a:sym typeface="Arial Bold"/>
              </a:rPr>
              <a:t> of a </a:t>
            </a:r>
            <a:r>
              <a:rPr lang="it-IT" sz="2400" dirty="0" err="1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  <a:sym typeface="Arial Bold"/>
              </a:rPr>
              <a:t>research</a:t>
            </a:r>
            <a:r>
              <a:rPr lang="it-IT" sz="2400" dirty="0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  <a:sym typeface="Arial Bold"/>
              </a:rPr>
              <a:t> </a:t>
            </a:r>
            <a:r>
              <a:rPr lang="it-IT" sz="2400" dirty="0" err="1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  <a:sym typeface="Arial Bold"/>
              </a:rPr>
              <a:t>paper</a:t>
            </a:r>
            <a:endParaRPr lang="it-IT" sz="2400" dirty="0">
              <a:solidFill>
                <a:srgbClr val="00487F"/>
              </a:solidFill>
              <a:latin typeface="Calibri" charset="0"/>
              <a:ea typeface="Calibri" charset="0"/>
              <a:cs typeface="Calibri" charset="0"/>
              <a:sym typeface="Arial Bold"/>
            </a:endParaRPr>
          </a:p>
          <a:p>
            <a:pPr marL="342900" lvl="0" indent="-342900" algn="just">
              <a:buFont typeface="+mj-lt"/>
              <a:buAutoNum type="arabicPeriod"/>
              <a:defRPr sz="1800" b="0">
                <a:solidFill>
                  <a:srgbClr val="000000"/>
                </a:solidFill>
              </a:defRPr>
            </a:pPr>
            <a:r>
              <a:rPr lang="it-IT" sz="2400" dirty="0" err="1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  <a:sym typeface="Arial Bold"/>
              </a:rPr>
              <a:t>Exercises</a:t>
            </a:r>
            <a:r>
              <a:rPr lang="it-IT" sz="2400" dirty="0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  <a:sym typeface="Arial Bold"/>
              </a:rPr>
              <a:t> and </a:t>
            </a:r>
            <a:r>
              <a:rPr lang="it-IT" sz="2400" dirty="0" err="1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  <a:sym typeface="Arial Bold"/>
              </a:rPr>
              <a:t>group</a:t>
            </a:r>
            <a:r>
              <a:rPr lang="it-IT" sz="2400" dirty="0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  <a:sym typeface="Arial Bold"/>
              </a:rPr>
              <a:t> </a:t>
            </a:r>
            <a:r>
              <a:rPr lang="it-IT" sz="2400" dirty="0" err="1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  <a:sym typeface="Arial Bold"/>
              </a:rPr>
              <a:t>discussion</a:t>
            </a:r>
            <a:endParaRPr lang="it-IT" sz="2400" dirty="0">
              <a:solidFill>
                <a:srgbClr val="00487F"/>
              </a:solidFill>
              <a:latin typeface="Calibri" charset="0"/>
              <a:ea typeface="Calibri" charset="0"/>
              <a:cs typeface="Calibri" charset="0"/>
              <a:sym typeface="Arial Bold"/>
            </a:endParaRPr>
          </a:p>
        </p:txBody>
      </p:sp>
      <p:pic>
        <p:nvPicPr>
          <p:cNvPr id="5" name="image4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28042" y="1027906"/>
            <a:ext cx="744857" cy="93789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0889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938"/>
            <a:ext cx="12192000" cy="684688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 smtClean="0">
                <a:solidFill>
                  <a:srgbClr val="002060"/>
                </a:solidFill>
              </a:rPr>
              <a:t>Strength</a:t>
            </a:r>
            <a:r>
              <a:rPr lang="it-IT" b="1" dirty="0" smtClean="0">
                <a:solidFill>
                  <a:srgbClr val="002060"/>
                </a:solidFill>
              </a:rPr>
              <a:t> of </a:t>
            </a:r>
            <a:r>
              <a:rPr lang="it-IT" b="1" dirty="0" err="1" smtClean="0">
                <a:solidFill>
                  <a:srgbClr val="002060"/>
                </a:solidFill>
              </a:rPr>
              <a:t>quantitave</a:t>
            </a:r>
            <a:r>
              <a:rPr lang="it-IT" b="1" dirty="0" smtClean="0">
                <a:solidFill>
                  <a:srgbClr val="002060"/>
                </a:solidFill>
              </a:rPr>
              <a:t> </a:t>
            </a:r>
            <a:r>
              <a:rPr lang="it-IT" b="1" dirty="0" err="1" smtClean="0">
                <a:solidFill>
                  <a:srgbClr val="002060"/>
                </a:solidFill>
              </a:rPr>
              <a:t>research</a:t>
            </a:r>
            <a:endParaRPr lang="it-IT" b="1" dirty="0">
              <a:solidFill>
                <a:srgbClr val="00206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just" defTabSz="457200" latinLnBrk="1" hangingPunct="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it-IT" dirty="0" err="1">
                <a:solidFill>
                  <a:srgbClr val="002060"/>
                </a:solidFill>
                <a:sym typeface="Calibri"/>
              </a:rPr>
              <a:t>Objective</a:t>
            </a:r>
            <a:r>
              <a:rPr lang="it-IT" dirty="0">
                <a:solidFill>
                  <a:srgbClr val="002060"/>
                </a:solidFill>
                <a:sym typeface="Calibri"/>
              </a:rPr>
              <a:t> and </a:t>
            </a:r>
            <a:r>
              <a:rPr lang="it-IT" dirty="0" err="1">
                <a:solidFill>
                  <a:srgbClr val="002060"/>
                </a:solidFill>
                <a:sym typeface="Calibri"/>
              </a:rPr>
              <a:t>Comparable</a:t>
            </a:r>
            <a:r>
              <a:rPr lang="it-IT" dirty="0">
                <a:solidFill>
                  <a:srgbClr val="002060"/>
                </a:solidFill>
                <a:sym typeface="Calibri"/>
              </a:rPr>
              <a:t> data</a:t>
            </a:r>
          </a:p>
          <a:p>
            <a:pPr marL="457200" indent="-457200" algn="just" latinLnBrk="1" hangingPunct="0">
              <a:buFont typeface="+mj-lt"/>
              <a:buAutoNum type="arabicPeriod"/>
            </a:pPr>
            <a:r>
              <a:rPr lang="it-IT" dirty="0" err="1">
                <a:solidFill>
                  <a:srgbClr val="002060"/>
                </a:solidFill>
              </a:rPr>
              <a:t>Helps</a:t>
            </a:r>
            <a:r>
              <a:rPr lang="it-IT" dirty="0">
                <a:solidFill>
                  <a:srgbClr val="002060"/>
                </a:solidFill>
              </a:rPr>
              <a:t> to </a:t>
            </a:r>
            <a:r>
              <a:rPr lang="it-IT" dirty="0" err="1">
                <a:solidFill>
                  <a:srgbClr val="002060"/>
                </a:solidFill>
              </a:rPr>
              <a:t>avoid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stereotypes</a:t>
            </a:r>
            <a:endParaRPr lang="it-IT" dirty="0">
              <a:solidFill>
                <a:srgbClr val="002060"/>
              </a:solidFill>
              <a:sym typeface="Calibri"/>
            </a:endParaRPr>
          </a:p>
          <a:p>
            <a:pPr marL="457200" indent="-457200" algn="just" defTabSz="457200" latinLnBrk="1" hangingPunct="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it-IT" dirty="0" err="1">
                <a:solidFill>
                  <a:srgbClr val="002060"/>
                </a:solidFill>
              </a:rPr>
              <a:t>Facility</a:t>
            </a:r>
            <a:r>
              <a:rPr lang="it-IT" dirty="0">
                <a:solidFill>
                  <a:srgbClr val="002060"/>
                </a:solidFill>
              </a:rPr>
              <a:t> to </a:t>
            </a:r>
            <a:r>
              <a:rPr lang="it-IT" dirty="0" err="1">
                <a:solidFill>
                  <a:srgbClr val="002060"/>
                </a:solidFill>
              </a:rPr>
              <a:t>collect</a:t>
            </a:r>
            <a:r>
              <a:rPr lang="it-IT" dirty="0">
                <a:solidFill>
                  <a:srgbClr val="002060"/>
                </a:solidFill>
              </a:rPr>
              <a:t> a </a:t>
            </a:r>
            <a:r>
              <a:rPr lang="it-IT" dirty="0" err="1">
                <a:solidFill>
                  <a:srgbClr val="002060"/>
                </a:solidFill>
              </a:rPr>
              <a:t>huge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amount</a:t>
            </a:r>
            <a:r>
              <a:rPr lang="it-IT" dirty="0">
                <a:solidFill>
                  <a:srgbClr val="002060"/>
                </a:solidFill>
              </a:rPr>
              <a:t> of data in a short </a:t>
            </a:r>
            <a:r>
              <a:rPr lang="it-IT" dirty="0" err="1">
                <a:solidFill>
                  <a:srgbClr val="002060"/>
                </a:solidFill>
              </a:rPr>
              <a:t>period</a:t>
            </a:r>
            <a:r>
              <a:rPr lang="it-IT" dirty="0">
                <a:solidFill>
                  <a:srgbClr val="002060"/>
                </a:solidFill>
              </a:rPr>
              <a:t> (high </a:t>
            </a:r>
            <a:r>
              <a:rPr lang="it-IT" dirty="0" err="1">
                <a:solidFill>
                  <a:srgbClr val="002060"/>
                </a:solidFill>
              </a:rPr>
              <a:t>representativeness</a:t>
            </a:r>
            <a:r>
              <a:rPr lang="it-IT" dirty="0">
                <a:solidFill>
                  <a:srgbClr val="002060"/>
                </a:solidFill>
              </a:rPr>
              <a:t> and </a:t>
            </a:r>
            <a:r>
              <a:rPr lang="it-IT" dirty="0" err="1">
                <a:solidFill>
                  <a:srgbClr val="002060"/>
                </a:solidFill>
              </a:rPr>
              <a:t>consistency</a:t>
            </a:r>
            <a:r>
              <a:rPr lang="it-IT" dirty="0">
                <a:solidFill>
                  <a:srgbClr val="002060"/>
                </a:solidFill>
              </a:rPr>
              <a:t>) </a:t>
            </a:r>
            <a:endParaRPr lang="it-IT" dirty="0">
              <a:solidFill>
                <a:srgbClr val="002060"/>
              </a:solidFill>
              <a:sym typeface="Calibri"/>
            </a:endParaRPr>
          </a:p>
          <a:p>
            <a:pPr marL="457200" indent="-457200" algn="just" defTabSz="457200" latinLnBrk="1" hangingPunct="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it-IT" dirty="0" err="1">
                <a:solidFill>
                  <a:srgbClr val="002060"/>
                </a:solidFill>
              </a:rPr>
              <a:t>Identification</a:t>
            </a:r>
            <a:r>
              <a:rPr lang="it-IT" dirty="0">
                <a:solidFill>
                  <a:srgbClr val="002060"/>
                </a:solidFill>
              </a:rPr>
              <a:t> of </a:t>
            </a:r>
            <a:r>
              <a:rPr lang="it-IT" dirty="0" err="1">
                <a:solidFill>
                  <a:srgbClr val="002060"/>
                </a:solidFill>
              </a:rPr>
              <a:t>indexes</a:t>
            </a:r>
            <a:r>
              <a:rPr lang="it-IT" dirty="0">
                <a:solidFill>
                  <a:srgbClr val="002060"/>
                </a:solidFill>
              </a:rPr>
              <a:t> for the </a:t>
            </a:r>
            <a:r>
              <a:rPr lang="it-IT" dirty="0" err="1">
                <a:solidFill>
                  <a:srgbClr val="002060"/>
                </a:solidFill>
              </a:rPr>
              <a:t>analysis</a:t>
            </a:r>
            <a:r>
              <a:rPr lang="it-IT" dirty="0">
                <a:solidFill>
                  <a:srgbClr val="002060"/>
                </a:solidFill>
              </a:rPr>
              <a:t> of trends and </a:t>
            </a:r>
            <a:r>
              <a:rPr lang="it-IT" dirty="0" err="1">
                <a:solidFill>
                  <a:srgbClr val="002060"/>
                </a:solidFill>
              </a:rPr>
              <a:t>evolution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process</a:t>
            </a:r>
            <a:r>
              <a:rPr lang="it-IT" dirty="0">
                <a:solidFill>
                  <a:srgbClr val="002060"/>
                </a:solidFill>
              </a:rPr>
              <a:t> </a:t>
            </a:r>
          </a:p>
          <a:p>
            <a:pPr marL="457200" indent="-457200" algn="just" defTabSz="457200" latinLnBrk="1" hangingPunct="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it-IT" dirty="0">
                <a:solidFill>
                  <a:srgbClr val="002060"/>
                </a:solidFill>
              </a:rPr>
              <a:t>Data can be </a:t>
            </a:r>
            <a:r>
              <a:rPr lang="it-IT" dirty="0" err="1">
                <a:solidFill>
                  <a:srgbClr val="002060"/>
                </a:solidFill>
              </a:rPr>
              <a:t>presented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through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graphs</a:t>
            </a:r>
            <a:r>
              <a:rPr lang="it-IT" dirty="0">
                <a:solidFill>
                  <a:srgbClr val="002060"/>
                </a:solidFill>
              </a:rPr>
              <a:t> and </a:t>
            </a:r>
            <a:r>
              <a:rPr lang="it-IT" dirty="0" err="1">
                <a:solidFill>
                  <a:srgbClr val="002060"/>
                </a:solidFill>
              </a:rPr>
              <a:t>tables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that</a:t>
            </a:r>
            <a:r>
              <a:rPr lang="it-IT" dirty="0">
                <a:solidFill>
                  <a:srgbClr val="002060"/>
                </a:solidFill>
              </a:rPr>
              <a:t> can help to </a:t>
            </a:r>
            <a:r>
              <a:rPr lang="it-IT" dirty="0" err="1">
                <a:solidFill>
                  <a:srgbClr val="002060"/>
                </a:solidFill>
              </a:rPr>
              <a:t>highlight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explicit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linkages</a:t>
            </a:r>
            <a:r>
              <a:rPr lang="it-IT" dirty="0">
                <a:solidFill>
                  <a:srgbClr val="002060"/>
                </a:solidFill>
              </a:rPr>
              <a:t>/cause and </a:t>
            </a:r>
            <a:r>
              <a:rPr lang="it-IT" dirty="0" err="1">
                <a:solidFill>
                  <a:srgbClr val="002060"/>
                </a:solidFill>
              </a:rPr>
              <a:t>effect</a:t>
            </a:r>
            <a:r>
              <a:rPr lang="it-IT" dirty="0">
                <a:solidFill>
                  <a:srgbClr val="002060"/>
                </a:solidFill>
              </a:rPr>
              <a:t> relations/relations </a:t>
            </a:r>
            <a:r>
              <a:rPr lang="it-IT" dirty="0" err="1">
                <a:solidFill>
                  <a:srgbClr val="002060"/>
                </a:solidFill>
              </a:rPr>
              <a:t>between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variables</a:t>
            </a:r>
            <a:r>
              <a:rPr lang="it-IT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5" name="image4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28042" y="1027906"/>
            <a:ext cx="744857" cy="93789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11698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938"/>
            <a:ext cx="12192000" cy="684688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 smtClean="0">
                <a:solidFill>
                  <a:srgbClr val="002060"/>
                </a:solidFill>
              </a:rPr>
              <a:t>Strength</a:t>
            </a:r>
            <a:r>
              <a:rPr lang="it-IT" b="1" dirty="0" smtClean="0">
                <a:solidFill>
                  <a:srgbClr val="002060"/>
                </a:solidFill>
              </a:rPr>
              <a:t> of qualitative procedure</a:t>
            </a:r>
            <a:endParaRPr lang="it-IT" b="1" dirty="0">
              <a:solidFill>
                <a:srgbClr val="00206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457200" algn="just" defTabSz="420623">
              <a:spcBef>
                <a:spcPts val="600"/>
              </a:spcBef>
              <a:buFont typeface="+mj-lt"/>
              <a:buAutoNum type="arabicPeriod"/>
              <a:defRPr sz="1800"/>
            </a:pPr>
            <a:r>
              <a:rPr lang="it-IT" sz="2400" dirty="0" err="1">
                <a:solidFill>
                  <a:srgbClr val="002060"/>
                </a:solidFill>
              </a:rPr>
              <a:t>Highlight</a:t>
            </a:r>
            <a:r>
              <a:rPr lang="it-IT" sz="2400" dirty="0">
                <a:solidFill>
                  <a:srgbClr val="002060"/>
                </a:solidFill>
              </a:rPr>
              <a:t> “</a:t>
            </a:r>
            <a:r>
              <a:rPr lang="it-IT" sz="2400" dirty="0" err="1">
                <a:solidFill>
                  <a:srgbClr val="002060"/>
                </a:solidFill>
              </a:rPr>
              <a:t>embedded</a:t>
            </a:r>
            <a:r>
              <a:rPr lang="it-IT" sz="2400" dirty="0">
                <a:solidFill>
                  <a:srgbClr val="002060"/>
                </a:solidFill>
              </a:rPr>
              <a:t>” or “</a:t>
            </a:r>
            <a:r>
              <a:rPr lang="it-IT" sz="2400" dirty="0" err="1">
                <a:solidFill>
                  <a:srgbClr val="002060"/>
                </a:solidFill>
              </a:rPr>
              <a:t>hidden</a:t>
            </a:r>
            <a:r>
              <a:rPr lang="it-IT" sz="2400" dirty="0">
                <a:solidFill>
                  <a:srgbClr val="002060"/>
                </a:solidFill>
              </a:rPr>
              <a:t>” </a:t>
            </a:r>
            <a:r>
              <a:rPr lang="it-IT" sz="2400" dirty="0" err="1">
                <a:solidFill>
                  <a:srgbClr val="002060"/>
                </a:solidFill>
              </a:rPr>
              <a:t>knowledge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about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people</a:t>
            </a:r>
            <a:r>
              <a:rPr lang="it-IT" sz="2400" dirty="0">
                <a:solidFill>
                  <a:srgbClr val="002060"/>
                </a:solidFill>
              </a:rPr>
              <a:t> and </a:t>
            </a:r>
            <a:r>
              <a:rPr lang="it-IT" sz="2400" dirty="0" err="1">
                <a:solidFill>
                  <a:srgbClr val="002060"/>
                </a:solidFill>
              </a:rPr>
              <a:t>situations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that</a:t>
            </a:r>
            <a:r>
              <a:rPr lang="it-IT" sz="2400" dirty="0">
                <a:solidFill>
                  <a:srgbClr val="002060"/>
                </a:solidFill>
              </a:rPr>
              <a:t> are </a:t>
            </a:r>
            <a:r>
              <a:rPr lang="it-IT" sz="2400" dirty="0" err="1">
                <a:solidFill>
                  <a:srgbClr val="002060"/>
                </a:solidFill>
              </a:rPr>
              <a:t>either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not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even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know</a:t>
            </a:r>
            <a:r>
              <a:rPr lang="it-IT" sz="2400" dirty="0">
                <a:solidFill>
                  <a:srgbClr val="002060"/>
                </a:solidFill>
              </a:rPr>
              <a:t> to the </a:t>
            </a:r>
            <a:r>
              <a:rPr lang="it-IT" sz="2400" dirty="0" err="1">
                <a:solidFill>
                  <a:srgbClr val="002060"/>
                </a:solidFill>
              </a:rPr>
              <a:t>persons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themselves</a:t>
            </a:r>
            <a:r>
              <a:rPr lang="it-IT" sz="2400" dirty="0">
                <a:solidFill>
                  <a:srgbClr val="002060"/>
                </a:solidFill>
              </a:rPr>
              <a:t> or </a:t>
            </a:r>
            <a:r>
              <a:rPr lang="it-IT" sz="2400" dirty="0" err="1">
                <a:solidFill>
                  <a:srgbClr val="002060"/>
                </a:solidFill>
              </a:rPr>
              <a:t>they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would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rather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not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say</a:t>
            </a:r>
            <a:r>
              <a:rPr lang="it-IT" sz="2400" dirty="0">
                <a:solidFill>
                  <a:srgbClr val="002060"/>
                </a:solidFill>
              </a:rPr>
              <a:t> so </a:t>
            </a:r>
            <a:r>
              <a:rPr lang="it-IT" sz="2400" dirty="0" err="1">
                <a:solidFill>
                  <a:srgbClr val="002060"/>
                </a:solidFill>
              </a:rPr>
              <a:t>openly</a:t>
            </a:r>
            <a:r>
              <a:rPr lang="it-IT" sz="2400" dirty="0">
                <a:solidFill>
                  <a:srgbClr val="002060"/>
                </a:solidFill>
              </a:rPr>
              <a:t> (</a:t>
            </a:r>
            <a:r>
              <a:rPr lang="it-IT" sz="2400" dirty="0" err="1">
                <a:solidFill>
                  <a:srgbClr val="002060"/>
                </a:solidFill>
              </a:rPr>
              <a:t>deep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analysis</a:t>
            </a:r>
            <a:r>
              <a:rPr lang="it-IT" sz="2400" dirty="0">
                <a:solidFill>
                  <a:srgbClr val="002060"/>
                </a:solidFill>
              </a:rPr>
              <a:t> of the social and </a:t>
            </a:r>
            <a:r>
              <a:rPr lang="it-IT" sz="2400" dirty="0" err="1">
                <a:solidFill>
                  <a:srgbClr val="002060"/>
                </a:solidFill>
              </a:rPr>
              <a:t>biographical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context</a:t>
            </a:r>
            <a:r>
              <a:rPr lang="it-IT" sz="2400" dirty="0">
                <a:solidFill>
                  <a:srgbClr val="002060"/>
                </a:solidFill>
              </a:rPr>
              <a:t>)</a:t>
            </a:r>
          </a:p>
          <a:p>
            <a:pPr marL="457200" lvl="0" indent="-457200" algn="just" defTabSz="420623">
              <a:spcBef>
                <a:spcPts val="600"/>
              </a:spcBef>
              <a:buFont typeface="+mj-lt"/>
              <a:buAutoNum type="arabicPeriod"/>
              <a:defRPr sz="1800"/>
            </a:pPr>
            <a:r>
              <a:rPr lang="it-IT" sz="2400" dirty="0" err="1">
                <a:solidFill>
                  <a:srgbClr val="002060"/>
                </a:solidFill>
              </a:rPr>
              <a:t>Identify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relationships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which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would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not</a:t>
            </a:r>
            <a:r>
              <a:rPr lang="it-IT" sz="2400" dirty="0">
                <a:solidFill>
                  <a:srgbClr val="002060"/>
                </a:solidFill>
              </a:rPr>
              <a:t> be </a:t>
            </a:r>
            <a:r>
              <a:rPr lang="it-IT" sz="2400" dirty="0" err="1">
                <a:solidFill>
                  <a:srgbClr val="002060"/>
                </a:solidFill>
              </a:rPr>
              <a:t>recognizable</a:t>
            </a:r>
            <a:r>
              <a:rPr lang="it-IT" sz="2400" dirty="0">
                <a:solidFill>
                  <a:srgbClr val="002060"/>
                </a:solidFill>
              </a:rPr>
              <a:t> from “</a:t>
            </a:r>
            <a:r>
              <a:rPr lang="it-IT" sz="2400" dirty="0" err="1">
                <a:solidFill>
                  <a:srgbClr val="002060"/>
                </a:solidFill>
              </a:rPr>
              <a:t>outside</a:t>
            </a:r>
            <a:r>
              <a:rPr lang="it-IT" sz="2400" dirty="0">
                <a:solidFill>
                  <a:srgbClr val="002060"/>
                </a:solidFill>
              </a:rPr>
              <a:t>”</a:t>
            </a:r>
          </a:p>
          <a:p>
            <a:pPr marL="457200" lvl="0" indent="-457200" algn="just" defTabSz="420623">
              <a:spcBef>
                <a:spcPts val="600"/>
              </a:spcBef>
              <a:buFont typeface="+mj-lt"/>
              <a:buAutoNum type="arabicPeriod"/>
              <a:defRPr sz="1800"/>
            </a:pPr>
            <a:r>
              <a:rPr lang="it-IT" sz="2400" dirty="0">
                <a:solidFill>
                  <a:srgbClr val="002060"/>
                </a:solidFill>
              </a:rPr>
              <a:t>Formulate </a:t>
            </a:r>
            <a:r>
              <a:rPr lang="it-IT" sz="2400" dirty="0" err="1">
                <a:solidFill>
                  <a:srgbClr val="002060"/>
                </a:solidFill>
              </a:rPr>
              <a:t>plausible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hypotheses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about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relationships</a:t>
            </a:r>
            <a:r>
              <a:rPr lang="it-IT" sz="2400" dirty="0">
                <a:solidFill>
                  <a:srgbClr val="002060"/>
                </a:solidFill>
              </a:rPr>
              <a:t> and </a:t>
            </a:r>
            <a:r>
              <a:rPr lang="it-IT" sz="2400" dirty="0" err="1">
                <a:solidFill>
                  <a:srgbClr val="002060"/>
                </a:solidFill>
              </a:rPr>
              <a:t>factors</a:t>
            </a:r>
            <a:r>
              <a:rPr lang="it-IT" sz="2400" dirty="0">
                <a:solidFill>
                  <a:srgbClr val="002060"/>
                </a:solidFill>
              </a:rPr>
              <a:t> on </a:t>
            </a:r>
            <a:r>
              <a:rPr lang="it-IT" sz="2400" dirty="0" err="1">
                <a:solidFill>
                  <a:srgbClr val="002060"/>
                </a:solidFill>
              </a:rPr>
              <a:t>which</a:t>
            </a:r>
            <a:r>
              <a:rPr lang="it-IT" sz="2400" dirty="0">
                <a:solidFill>
                  <a:srgbClr val="002060"/>
                </a:solidFill>
              </a:rPr>
              <a:t> no </a:t>
            </a:r>
            <a:r>
              <a:rPr lang="it-IT" sz="2400" dirty="0" err="1">
                <a:solidFill>
                  <a:srgbClr val="002060"/>
                </a:solidFill>
              </a:rPr>
              <a:t>further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findings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were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available</a:t>
            </a:r>
            <a:r>
              <a:rPr lang="it-IT" sz="2400" dirty="0">
                <a:solidFill>
                  <a:srgbClr val="002060"/>
                </a:solidFill>
              </a:rPr>
              <a:t> up to date</a:t>
            </a:r>
          </a:p>
          <a:p>
            <a:pPr marL="457200" lvl="0" indent="-457200" algn="just" defTabSz="420623">
              <a:spcBef>
                <a:spcPts val="600"/>
              </a:spcBef>
              <a:buFont typeface="+mj-lt"/>
              <a:buAutoNum type="arabicPeriod"/>
              <a:defRPr sz="1800"/>
            </a:pPr>
            <a:r>
              <a:rPr lang="it-IT" sz="2400" dirty="0" err="1">
                <a:solidFill>
                  <a:srgbClr val="002060"/>
                </a:solidFill>
              </a:rPr>
              <a:t>Build</a:t>
            </a:r>
            <a:r>
              <a:rPr lang="it-IT" sz="2400" dirty="0">
                <a:solidFill>
                  <a:srgbClr val="002060"/>
                </a:solidFill>
              </a:rPr>
              <a:t> up a </a:t>
            </a:r>
            <a:r>
              <a:rPr lang="it-IT" sz="2400" dirty="0" err="1">
                <a:solidFill>
                  <a:srgbClr val="002060"/>
                </a:solidFill>
              </a:rPr>
              <a:t>relationship</a:t>
            </a:r>
            <a:r>
              <a:rPr lang="it-IT" sz="2400" dirty="0">
                <a:solidFill>
                  <a:srgbClr val="002060"/>
                </a:solidFill>
              </a:rPr>
              <a:t> with the “</a:t>
            </a:r>
            <a:r>
              <a:rPr lang="it-IT" sz="2400" dirty="0" err="1">
                <a:solidFill>
                  <a:srgbClr val="002060"/>
                </a:solidFill>
              </a:rPr>
              <a:t>reserach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objects</a:t>
            </a:r>
            <a:r>
              <a:rPr lang="it-IT" sz="2400" dirty="0">
                <a:solidFill>
                  <a:srgbClr val="002060"/>
                </a:solidFill>
              </a:rPr>
              <a:t>”, </a:t>
            </a:r>
            <a:r>
              <a:rPr lang="it-IT" sz="2400" dirty="0" err="1">
                <a:solidFill>
                  <a:srgbClr val="002060"/>
                </a:solidFill>
              </a:rPr>
              <a:t>interested</a:t>
            </a:r>
            <a:r>
              <a:rPr lang="it-IT" sz="2400" dirty="0">
                <a:solidFill>
                  <a:srgbClr val="002060"/>
                </a:solidFill>
              </a:rPr>
              <a:t> in a </a:t>
            </a:r>
            <a:r>
              <a:rPr lang="it-IT" sz="2400" dirty="0" err="1">
                <a:solidFill>
                  <a:srgbClr val="002060"/>
                </a:solidFill>
              </a:rPr>
              <a:t>participatory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approach</a:t>
            </a:r>
            <a:r>
              <a:rPr lang="it-IT" sz="2400" dirty="0">
                <a:solidFill>
                  <a:srgbClr val="002060"/>
                </a:solidFill>
              </a:rPr>
              <a:t> and in joint </a:t>
            </a:r>
            <a:r>
              <a:rPr lang="it-IT" sz="2400" dirty="0" err="1">
                <a:solidFill>
                  <a:srgbClr val="002060"/>
                </a:solidFill>
              </a:rPr>
              <a:t>gaining</a:t>
            </a:r>
            <a:r>
              <a:rPr lang="it-IT" sz="2400" dirty="0">
                <a:solidFill>
                  <a:srgbClr val="002060"/>
                </a:solidFill>
              </a:rPr>
              <a:t> of </a:t>
            </a:r>
            <a:r>
              <a:rPr lang="it-IT" sz="2400" dirty="0" err="1" smtClean="0">
                <a:solidFill>
                  <a:srgbClr val="002060"/>
                </a:solidFill>
              </a:rPr>
              <a:t>knowledge</a:t>
            </a:r>
            <a:endParaRPr lang="it-IT" sz="2400" dirty="0">
              <a:solidFill>
                <a:srgbClr val="002060"/>
              </a:solidFill>
            </a:endParaRPr>
          </a:p>
        </p:txBody>
      </p:sp>
      <p:pic>
        <p:nvPicPr>
          <p:cNvPr id="5" name="image4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28042" y="1027906"/>
            <a:ext cx="744857" cy="93789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1844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938"/>
            <a:ext cx="12192000" cy="684688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 smtClean="0">
                <a:solidFill>
                  <a:srgbClr val="002060"/>
                </a:solidFill>
              </a:rPr>
              <a:t>Techniques</a:t>
            </a:r>
            <a:r>
              <a:rPr lang="it-IT" b="1" dirty="0" smtClean="0">
                <a:solidFill>
                  <a:srgbClr val="002060"/>
                </a:solidFill>
              </a:rPr>
              <a:t>: </a:t>
            </a:r>
            <a:r>
              <a:rPr lang="it-IT" b="1" dirty="0" err="1" smtClean="0">
                <a:solidFill>
                  <a:srgbClr val="002060"/>
                </a:solidFill>
              </a:rPr>
              <a:t>tools</a:t>
            </a:r>
            <a:r>
              <a:rPr lang="it-IT" b="1" dirty="0" smtClean="0">
                <a:solidFill>
                  <a:srgbClr val="002060"/>
                </a:solidFill>
              </a:rPr>
              <a:t> for the data </a:t>
            </a:r>
            <a:r>
              <a:rPr lang="it-IT" b="1" dirty="0" err="1" smtClean="0">
                <a:solidFill>
                  <a:srgbClr val="002060"/>
                </a:solidFill>
              </a:rPr>
              <a:t>collection</a:t>
            </a:r>
            <a:endParaRPr lang="it-IT" b="1" dirty="0">
              <a:solidFill>
                <a:srgbClr val="00206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 defTabSz="315468">
              <a:spcBef>
                <a:spcPts val="400"/>
              </a:spcBef>
              <a:defRPr sz="1800"/>
            </a:pPr>
            <a:r>
              <a:rPr lang="it-IT" sz="3200" dirty="0">
                <a:solidFill>
                  <a:srgbClr val="002060"/>
                </a:solidFill>
              </a:rPr>
              <a:t>Qualitative </a:t>
            </a:r>
            <a:r>
              <a:rPr lang="it-IT" sz="3200" dirty="0" err="1">
                <a:solidFill>
                  <a:srgbClr val="002060"/>
                </a:solidFill>
              </a:rPr>
              <a:t>research</a:t>
            </a:r>
            <a:endParaRPr lang="it-IT" sz="3200" dirty="0">
              <a:solidFill>
                <a:srgbClr val="002060"/>
              </a:solidFill>
            </a:endParaRPr>
          </a:p>
          <a:p>
            <a:pPr marL="457200" lvl="0" indent="-457200" algn="just" defTabSz="315468">
              <a:spcBef>
                <a:spcPts val="400"/>
              </a:spcBef>
              <a:buFont typeface="+mj-lt"/>
              <a:buAutoNum type="arabicPeriod"/>
              <a:defRPr sz="1800"/>
            </a:pPr>
            <a:r>
              <a:rPr lang="it-IT" sz="2000" dirty="0" err="1">
                <a:solidFill>
                  <a:srgbClr val="002060"/>
                </a:solidFill>
              </a:rPr>
              <a:t>Observation</a:t>
            </a:r>
            <a:r>
              <a:rPr lang="it-IT" sz="2000" dirty="0">
                <a:solidFill>
                  <a:srgbClr val="002060"/>
                </a:solidFill>
              </a:rPr>
              <a:t>, </a:t>
            </a:r>
          </a:p>
          <a:p>
            <a:pPr marL="457200" lvl="0" indent="-457200" algn="just" defTabSz="315468">
              <a:spcBef>
                <a:spcPts val="400"/>
              </a:spcBef>
              <a:buFont typeface="+mj-lt"/>
              <a:buAutoNum type="arabicPeriod"/>
              <a:defRPr sz="1800"/>
            </a:pPr>
            <a:r>
              <a:rPr lang="it-IT" sz="2000" dirty="0" err="1">
                <a:solidFill>
                  <a:srgbClr val="002060"/>
                </a:solidFill>
              </a:rPr>
              <a:t>Interview</a:t>
            </a:r>
            <a:r>
              <a:rPr lang="it-IT" sz="2000" dirty="0">
                <a:solidFill>
                  <a:srgbClr val="002060"/>
                </a:solidFill>
              </a:rPr>
              <a:t> (</a:t>
            </a:r>
            <a:r>
              <a:rPr lang="it-IT" sz="2000" dirty="0" err="1">
                <a:solidFill>
                  <a:srgbClr val="002060"/>
                </a:solidFill>
              </a:rPr>
              <a:t>Individual</a:t>
            </a:r>
            <a:r>
              <a:rPr lang="it-IT" sz="2000" dirty="0">
                <a:solidFill>
                  <a:srgbClr val="002060"/>
                </a:solidFill>
              </a:rPr>
              <a:t> in </a:t>
            </a:r>
            <a:r>
              <a:rPr lang="it-IT" sz="2000" dirty="0" err="1">
                <a:solidFill>
                  <a:srgbClr val="002060"/>
                </a:solidFill>
              </a:rPr>
              <a:t>depth</a:t>
            </a:r>
            <a:r>
              <a:rPr lang="it-IT" sz="2000" dirty="0">
                <a:solidFill>
                  <a:srgbClr val="002060"/>
                </a:solidFill>
              </a:rPr>
              <a:t>- </a:t>
            </a:r>
            <a:r>
              <a:rPr lang="it-IT" sz="2000" dirty="0" err="1">
                <a:solidFill>
                  <a:srgbClr val="002060"/>
                </a:solidFill>
              </a:rPr>
              <a:t>interview</a:t>
            </a:r>
            <a:r>
              <a:rPr lang="it-IT" sz="2000" dirty="0">
                <a:solidFill>
                  <a:srgbClr val="002060"/>
                </a:solidFill>
              </a:rPr>
              <a:t>, Focus Group, Telephone </a:t>
            </a:r>
            <a:r>
              <a:rPr lang="it-IT" sz="2000" dirty="0" err="1">
                <a:solidFill>
                  <a:srgbClr val="002060"/>
                </a:solidFill>
              </a:rPr>
              <a:t>interview</a:t>
            </a:r>
            <a:r>
              <a:rPr lang="it-IT" sz="2000" dirty="0">
                <a:solidFill>
                  <a:srgbClr val="002060"/>
                </a:solidFill>
              </a:rPr>
              <a:t>), </a:t>
            </a:r>
          </a:p>
          <a:p>
            <a:pPr marL="457200" lvl="0" indent="-457200" algn="just" defTabSz="315468">
              <a:spcBef>
                <a:spcPts val="400"/>
              </a:spcBef>
              <a:buFont typeface="+mj-lt"/>
              <a:buAutoNum type="arabicPeriod"/>
              <a:defRPr sz="1800"/>
            </a:pPr>
            <a:r>
              <a:rPr lang="it-IT" sz="2000" dirty="0">
                <a:solidFill>
                  <a:srgbClr val="002060"/>
                </a:solidFill>
              </a:rPr>
              <a:t>Analysis of the </a:t>
            </a:r>
            <a:r>
              <a:rPr lang="it-IT" sz="2000" dirty="0" err="1">
                <a:solidFill>
                  <a:srgbClr val="002060"/>
                </a:solidFill>
              </a:rPr>
              <a:t>conversation</a:t>
            </a:r>
            <a:r>
              <a:rPr lang="it-IT" sz="2000" dirty="0">
                <a:solidFill>
                  <a:srgbClr val="002060"/>
                </a:solidFill>
              </a:rPr>
              <a:t>, </a:t>
            </a:r>
          </a:p>
          <a:p>
            <a:pPr marL="457200" lvl="0" indent="-457200" algn="just" defTabSz="315468">
              <a:spcBef>
                <a:spcPts val="400"/>
              </a:spcBef>
              <a:buFont typeface="+mj-lt"/>
              <a:buAutoNum type="arabicPeriod"/>
              <a:defRPr sz="1800"/>
            </a:pPr>
            <a:r>
              <a:rPr lang="it-IT" sz="2000" dirty="0" err="1">
                <a:solidFill>
                  <a:srgbClr val="002060"/>
                </a:solidFill>
              </a:rPr>
              <a:t>Collections</a:t>
            </a:r>
            <a:r>
              <a:rPr lang="it-IT" sz="2000" dirty="0">
                <a:solidFill>
                  <a:srgbClr val="002060"/>
                </a:solidFill>
              </a:rPr>
              <a:t> of self narrative </a:t>
            </a:r>
            <a:r>
              <a:rPr lang="it-IT" sz="2000" dirty="0" err="1">
                <a:solidFill>
                  <a:srgbClr val="002060"/>
                </a:solidFill>
              </a:rPr>
              <a:t>analysis</a:t>
            </a:r>
            <a:r>
              <a:rPr lang="it-IT" sz="2000" dirty="0">
                <a:solidFill>
                  <a:srgbClr val="002060"/>
                </a:solidFill>
              </a:rPr>
              <a:t>, </a:t>
            </a:r>
          </a:p>
          <a:p>
            <a:pPr marL="457200" lvl="0" indent="-457200" algn="just" defTabSz="315468">
              <a:spcBef>
                <a:spcPts val="400"/>
              </a:spcBef>
              <a:buFont typeface="+mj-lt"/>
              <a:buAutoNum type="arabicPeriod"/>
              <a:defRPr sz="1800"/>
            </a:pPr>
            <a:r>
              <a:rPr lang="it-IT" sz="2000" dirty="0" err="1">
                <a:solidFill>
                  <a:srgbClr val="002060"/>
                </a:solidFill>
              </a:rPr>
              <a:t>Autobiographical</a:t>
            </a:r>
            <a:r>
              <a:rPr lang="it-IT" sz="2000" dirty="0">
                <a:solidFill>
                  <a:srgbClr val="002060"/>
                </a:solidFill>
              </a:rPr>
              <a:t> data</a:t>
            </a:r>
          </a:p>
          <a:p>
            <a:pPr lvl="0" algn="just" defTabSz="315468">
              <a:spcBef>
                <a:spcPts val="400"/>
              </a:spcBef>
              <a:defRPr sz="1800"/>
            </a:pPr>
            <a:endParaRPr lang="it-IT" sz="3600" dirty="0">
              <a:solidFill>
                <a:srgbClr val="002060"/>
              </a:solidFill>
            </a:endParaRPr>
          </a:p>
          <a:p>
            <a:pPr lvl="0" algn="just" defTabSz="315468">
              <a:spcBef>
                <a:spcPts val="400"/>
              </a:spcBef>
              <a:defRPr sz="1800"/>
            </a:pPr>
            <a:r>
              <a:rPr lang="it-IT" sz="3200" dirty="0">
                <a:solidFill>
                  <a:srgbClr val="002060"/>
                </a:solidFill>
              </a:rPr>
              <a:t>Quantitative </a:t>
            </a:r>
            <a:r>
              <a:rPr lang="it-IT" sz="3200" dirty="0" err="1">
                <a:solidFill>
                  <a:srgbClr val="002060"/>
                </a:solidFill>
              </a:rPr>
              <a:t>research</a:t>
            </a:r>
            <a:r>
              <a:rPr lang="it-IT" sz="3200" dirty="0">
                <a:solidFill>
                  <a:srgbClr val="002060"/>
                </a:solidFill>
              </a:rPr>
              <a:t> </a:t>
            </a:r>
          </a:p>
          <a:p>
            <a:pPr marL="457200" indent="-457200" algn="just" defTabSz="315468">
              <a:spcBef>
                <a:spcPts val="400"/>
              </a:spcBef>
              <a:buFont typeface="+mj-lt"/>
              <a:buAutoNum type="arabicPeriod"/>
              <a:defRPr sz="1800"/>
            </a:pPr>
            <a:r>
              <a:rPr lang="it-IT" sz="2000" dirty="0" err="1">
                <a:solidFill>
                  <a:srgbClr val="002060"/>
                </a:solidFill>
              </a:rPr>
              <a:t>Survey</a:t>
            </a:r>
            <a:r>
              <a:rPr lang="it-IT" sz="2000" dirty="0">
                <a:solidFill>
                  <a:srgbClr val="002060"/>
                </a:solidFill>
              </a:rPr>
              <a:t> Data, </a:t>
            </a:r>
          </a:p>
          <a:p>
            <a:pPr marL="457200" indent="-457200" algn="just" defTabSz="315468">
              <a:spcBef>
                <a:spcPts val="400"/>
              </a:spcBef>
              <a:buFont typeface="+mj-lt"/>
              <a:buAutoNum type="arabicPeriod"/>
              <a:defRPr sz="1800"/>
            </a:pPr>
            <a:r>
              <a:rPr lang="it-IT" sz="2000" dirty="0" err="1">
                <a:solidFill>
                  <a:srgbClr val="002060"/>
                </a:solidFill>
              </a:rPr>
              <a:t>Observation</a:t>
            </a:r>
            <a:r>
              <a:rPr lang="it-IT" sz="2000" dirty="0">
                <a:solidFill>
                  <a:srgbClr val="002060"/>
                </a:solidFill>
              </a:rPr>
              <a:t> data, </a:t>
            </a:r>
          </a:p>
          <a:p>
            <a:pPr marL="457200" indent="-457200" algn="just" defTabSz="315468">
              <a:spcBef>
                <a:spcPts val="400"/>
              </a:spcBef>
              <a:buFont typeface="+mj-lt"/>
              <a:buAutoNum type="arabicPeriod"/>
              <a:defRPr sz="1800"/>
            </a:pPr>
            <a:r>
              <a:rPr lang="it-IT" sz="2000" dirty="0" err="1">
                <a:solidFill>
                  <a:srgbClr val="002060"/>
                </a:solidFill>
              </a:rPr>
              <a:t>Experimental</a:t>
            </a:r>
            <a:r>
              <a:rPr lang="it-IT" sz="2000" dirty="0">
                <a:solidFill>
                  <a:srgbClr val="002060"/>
                </a:solidFill>
              </a:rPr>
              <a:t> Data</a:t>
            </a:r>
          </a:p>
          <a:p>
            <a:endParaRPr lang="it-IT" dirty="0"/>
          </a:p>
        </p:txBody>
      </p:sp>
      <p:pic>
        <p:nvPicPr>
          <p:cNvPr id="5" name="image4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28042" y="1027906"/>
            <a:ext cx="744857" cy="93789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46280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938"/>
            <a:ext cx="12192000" cy="684688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84870" y="917244"/>
            <a:ext cx="10515600" cy="1325563"/>
          </a:xfrm>
        </p:spPr>
        <p:txBody>
          <a:bodyPr/>
          <a:lstStyle/>
          <a:p>
            <a:r>
              <a:rPr lang="it-IT" b="1" dirty="0" err="1" smtClean="0">
                <a:solidFill>
                  <a:srgbClr val="002060"/>
                </a:solidFill>
              </a:rPr>
              <a:t>Example</a:t>
            </a:r>
            <a:r>
              <a:rPr lang="it-IT" b="1" dirty="0" smtClean="0">
                <a:solidFill>
                  <a:srgbClr val="002060"/>
                </a:solidFill>
              </a:rPr>
              <a:t> of qualitative and quantitative </a:t>
            </a:r>
            <a:r>
              <a:rPr lang="it-IT" b="1" dirty="0" err="1" smtClean="0">
                <a:solidFill>
                  <a:srgbClr val="002060"/>
                </a:solidFill>
              </a:rPr>
              <a:t>research</a:t>
            </a:r>
            <a:endParaRPr lang="it-IT" b="1" dirty="0">
              <a:solidFill>
                <a:srgbClr val="00206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2353469"/>
            <a:ext cx="10515600" cy="3823494"/>
          </a:xfrm>
        </p:spPr>
        <p:txBody>
          <a:bodyPr>
            <a:normAutofit/>
          </a:bodyPr>
          <a:lstStyle/>
          <a:p>
            <a:pPr lvl="0" algn="just" defTabSz="420623">
              <a:spcBef>
                <a:spcPts val="600"/>
              </a:spcBef>
              <a:defRPr sz="1800"/>
            </a:pPr>
            <a:r>
              <a:rPr lang="it-IT" sz="2400" b="1" dirty="0" err="1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Evidence-based</a:t>
            </a:r>
            <a:r>
              <a:rPr lang="it-IT" sz="2400" b="1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400" b="1" dirty="0" err="1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research</a:t>
            </a:r>
            <a:r>
              <a:rPr lang="it-IT" sz="2400" b="1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, qualitative data</a:t>
            </a:r>
          </a:p>
          <a:p>
            <a:pPr marL="342900" lvl="0" indent="-342900" algn="just" defTabSz="420623">
              <a:spcBef>
                <a:spcPts val="600"/>
              </a:spcBef>
              <a:buFont typeface="Arial" charset="0"/>
              <a:buChar char="•"/>
              <a:defRPr sz="1800"/>
            </a:pPr>
            <a:r>
              <a:rPr lang="it-IT" sz="240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Data </a:t>
            </a:r>
            <a:r>
              <a:rPr lang="it-IT" sz="2400" dirty="0" err="1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collected</a:t>
            </a:r>
            <a:r>
              <a:rPr lang="it-IT" sz="240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400" dirty="0" err="1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through</a:t>
            </a:r>
            <a:r>
              <a:rPr lang="it-IT" sz="240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 in-</a:t>
            </a:r>
            <a:r>
              <a:rPr lang="it-IT" sz="2400" dirty="0" err="1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depth</a:t>
            </a:r>
            <a:r>
              <a:rPr lang="it-IT" sz="240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400" dirty="0" err="1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interviews</a:t>
            </a:r>
            <a:endParaRPr lang="it-IT" sz="2400" dirty="0">
              <a:solidFill>
                <a:srgbClr val="00206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342900" lvl="0" indent="-342900" algn="just" defTabSz="420623">
              <a:spcBef>
                <a:spcPts val="600"/>
              </a:spcBef>
              <a:buFont typeface="Arial" charset="0"/>
              <a:buChar char="•"/>
              <a:defRPr sz="1800"/>
            </a:pPr>
            <a:r>
              <a:rPr lang="it-IT" sz="240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Data </a:t>
            </a:r>
            <a:r>
              <a:rPr lang="it-IT" sz="2400" dirty="0" err="1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collected</a:t>
            </a:r>
            <a:r>
              <a:rPr lang="it-IT" sz="240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400" dirty="0" err="1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through</a:t>
            </a:r>
            <a:r>
              <a:rPr lang="it-IT" sz="240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 Focus Group</a:t>
            </a:r>
          </a:p>
          <a:p>
            <a:pPr lvl="0" algn="just" defTabSz="420623">
              <a:spcBef>
                <a:spcPts val="600"/>
              </a:spcBef>
              <a:defRPr sz="1800"/>
            </a:pPr>
            <a:endParaRPr lang="it-IT" sz="2400" dirty="0">
              <a:solidFill>
                <a:srgbClr val="002060"/>
              </a:solidFill>
              <a:latin typeface="Calibri" charset="0"/>
              <a:ea typeface="Calibri" charset="0"/>
              <a:cs typeface="Calibri" charset="0"/>
            </a:endParaRPr>
          </a:p>
          <a:p>
            <a:pPr lvl="0" algn="just" defTabSz="420623">
              <a:spcBef>
                <a:spcPts val="600"/>
              </a:spcBef>
              <a:defRPr sz="1800"/>
            </a:pPr>
            <a:r>
              <a:rPr lang="it-IT" sz="2400" b="1" dirty="0" err="1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Evidence-based</a:t>
            </a:r>
            <a:r>
              <a:rPr lang="it-IT" sz="2400" b="1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400" b="1" dirty="0" err="1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research</a:t>
            </a:r>
            <a:r>
              <a:rPr lang="it-IT" sz="2400" b="1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, quanti-qualitativa data</a:t>
            </a:r>
          </a:p>
          <a:p>
            <a:pPr marL="342900" lvl="0" indent="-342900" algn="just" defTabSz="420623">
              <a:spcBef>
                <a:spcPts val="600"/>
              </a:spcBef>
              <a:buFont typeface="Arial" charset="0"/>
              <a:buChar char="•"/>
              <a:defRPr sz="1800"/>
            </a:pPr>
            <a:r>
              <a:rPr lang="it-IT" sz="240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Data </a:t>
            </a:r>
            <a:r>
              <a:rPr lang="it-IT" sz="2400" dirty="0" err="1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collected</a:t>
            </a:r>
            <a:r>
              <a:rPr lang="it-IT" sz="240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400" dirty="0" err="1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through</a:t>
            </a:r>
            <a:r>
              <a:rPr lang="it-IT" sz="240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400" dirty="0" err="1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interviews</a:t>
            </a:r>
            <a:r>
              <a:rPr lang="it-IT" sz="240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/Focus Group and </a:t>
            </a:r>
            <a:r>
              <a:rPr lang="it-IT" sz="2400" dirty="0" err="1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statistical</a:t>
            </a:r>
            <a:r>
              <a:rPr lang="it-IT" sz="240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 data</a:t>
            </a:r>
          </a:p>
          <a:p>
            <a:pPr marL="342900" lvl="0" indent="-342900" algn="just" defTabSz="420623">
              <a:spcBef>
                <a:spcPts val="600"/>
              </a:spcBef>
              <a:buFont typeface="Arial" charset="0"/>
              <a:buChar char="•"/>
              <a:defRPr sz="1800"/>
            </a:pPr>
            <a:endParaRPr lang="it-IT" sz="2400" dirty="0">
              <a:solidFill>
                <a:srgbClr val="002060"/>
              </a:solidFill>
              <a:latin typeface="Calibri" charset="0"/>
              <a:ea typeface="Calibri" charset="0"/>
              <a:cs typeface="Calibri" charset="0"/>
            </a:endParaRPr>
          </a:p>
          <a:p>
            <a:pPr lvl="0" algn="just" defTabSz="420623">
              <a:spcBef>
                <a:spcPts val="600"/>
              </a:spcBef>
              <a:defRPr sz="1800"/>
            </a:pPr>
            <a:r>
              <a:rPr lang="it-IT" sz="2400" b="1" dirty="0" err="1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Research</a:t>
            </a:r>
            <a:r>
              <a:rPr lang="it-IT" sz="2400" b="1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 on the </a:t>
            </a:r>
            <a:r>
              <a:rPr lang="it-IT" sz="2400" b="1" dirty="0" err="1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topic</a:t>
            </a:r>
            <a:r>
              <a:rPr lang="it-IT" sz="2400" b="1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 of </a:t>
            </a:r>
            <a:r>
              <a:rPr lang="it-IT" sz="2400" b="1" dirty="0" err="1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history</a:t>
            </a:r>
            <a:r>
              <a:rPr lang="it-IT" sz="2400" b="1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 or </a:t>
            </a:r>
            <a:r>
              <a:rPr lang="it-IT" sz="2400" b="1" dirty="0" err="1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philosophy</a:t>
            </a:r>
            <a:r>
              <a:rPr lang="it-IT" sz="2400" b="1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 of </a:t>
            </a:r>
            <a:r>
              <a:rPr lang="it-IT" sz="2400" b="1" dirty="0" err="1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pedagogy</a:t>
            </a:r>
            <a:endParaRPr lang="it-IT" sz="2400" b="1" dirty="0">
              <a:solidFill>
                <a:srgbClr val="00206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342900" lvl="0" indent="-342900" algn="just" defTabSz="420623">
              <a:spcBef>
                <a:spcPts val="600"/>
              </a:spcBef>
              <a:buFont typeface="Arial" charset="0"/>
              <a:buChar char="•"/>
              <a:defRPr sz="1800"/>
            </a:pPr>
            <a:r>
              <a:rPr lang="it-IT" sz="2400" dirty="0" err="1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Literature</a:t>
            </a:r>
            <a:r>
              <a:rPr lang="it-IT" sz="240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400" dirty="0" err="1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review</a:t>
            </a:r>
            <a:r>
              <a:rPr lang="it-IT" sz="240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</a:p>
          <a:p>
            <a:endParaRPr lang="it-IT" sz="2400" dirty="0">
              <a:solidFill>
                <a:srgbClr val="00206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5" name="image4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28042" y="1027906"/>
            <a:ext cx="744857" cy="93789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1412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938"/>
            <a:ext cx="12192000" cy="684688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84870" y="917244"/>
            <a:ext cx="10515600" cy="1325563"/>
          </a:xfrm>
        </p:spPr>
        <p:txBody>
          <a:bodyPr/>
          <a:lstStyle/>
          <a:p>
            <a:r>
              <a:rPr lang="it-IT" b="1" dirty="0" err="1" smtClean="0">
                <a:solidFill>
                  <a:srgbClr val="002060"/>
                </a:solidFill>
              </a:rPr>
              <a:t>Interview</a:t>
            </a:r>
            <a:endParaRPr lang="it-IT" b="1" dirty="0">
              <a:solidFill>
                <a:srgbClr val="00206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2353469"/>
            <a:ext cx="10515600" cy="3823494"/>
          </a:xfrm>
        </p:spPr>
        <p:txBody>
          <a:bodyPr>
            <a:normAutofit/>
          </a:bodyPr>
          <a:lstStyle/>
          <a:p>
            <a:pPr marL="0" lvl="0" indent="0">
              <a:lnSpc>
                <a:spcPct val="120000"/>
              </a:lnSpc>
              <a:buSzTx/>
              <a:buFontTx/>
              <a:buNone/>
              <a:defRPr sz="1800"/>
            </a:pPr>
            <a:r>
              <a:rPr lang="it-IT" sz="2400" dirty="0" err="1" smtClean="0">
                <a:solidFill>
                  <a:srgbClr val="002060"/>
                </a:solidFill>
              </a:rPr>
              <a:t>Interview</a:t>
            </a:r>
            <a:r>
              <a:rPr lang="it-IT" sz="2400" dirty="0" smtClean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is</a:t>
            </a:r>
            <a:r>
              <a:rPr lang="it-IT" sz="2400" dirty="0">
                <a:solidFill>
                  <a:srgbClr val="002060"/>
                </a:solidFill>
              </a:rPr>
              <a:t> the </a:t>
            </a:r>
            <a:r>
              <a:rPr lang="it-IT" sz="2400" dirty="0" err="1">
                <a:solidFill>
                  <a:srgbClr val="002060"/>
                </a:solidFill>
              </a:rPr>
              <a:t>verbal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conversation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between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two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people</a:t>
            </a:r>
            <a:r>
              <a:rPr lang="it-IT" sz="2400" dirty="0">
                <a:solidFill>
                  <a:srgbClr val="002060"/>
                </a:solidFill>
              </a:rPr>
              <a:t> with the </a:t>
            </a:r>
            <a:r>
              <a:rPr lang="it-IT" sz="2400" dirty="0" err="1">
                <a:solidFill>
                  <a:srgbClr val="002060"/>
                </a:solidFill>
              </a:rPr>
              <a:t>objective</a:t>
            </a:r>
            <a:r>
              <a:rPr lang="it-IT" sz="2400" dirty="0">
                <a:solidFill>
                  <a:srgbClr val="002060"/>
                </a:solidFill>
              </a:rPr>
              <a:t> of </a:t>
            </a:r>
            <a:r>
              <a:rPr lang="it-IT" sz="2400" dirty="0" err="1">
                <a:solidFill>
                  <a:srgbClr val="002060"/>
                </a:solidFill>
              </a:rPr>
              <a:t>collecting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relevant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informations</a:t>
            </a:r>
            <a:r>
              <a:rPr lang="it-IT" sz="2400" dirty="0">
                <a:solidFill>
                  <a:srgbClr val="002060"/>
                </a:solidFill>
              </a:rPr>
              <a:t> for the </a:t>
            </a:r>
            <a:r>
              <a:rPr lang="it-IT" sz="2400" dirty="0" err="1">
                <a:solidFill>
                  <a:srgbClr val="002060"/>
                </a:solidFill>
              </a:rPr>
              <a:t>purpose</a:t>
            </a:r>
            <a:r>
              <a:rPr lang="it-IT" sz="2400" dirty="0">
                <a:solidFill>
                  <a:srgbClr val="002060"/>
                </a:solidFill>
              </a:rPr>
              <a:t> of the </a:t>
            </a:r>
            <a:r>
              <a:rPr lang="it-IT" sz="2400" dirty="0" err="1" smtClean="0">
                <a:solidFill>
                  <a:srgbClr val="002060"/>
                </a:solidFill>
              </a:rPr>
              <a:t>research</a:t>
            </a:r>
            <a:r>
              <a:rPr lang="it-IT" sz="2400" dirty="0" smtClean="0">
                <a:solidFill>
                  <a:srgbClr val="002060"/>
                </a:solidFill>
              </a:rPr>
              <a:t>.</a:t>
            </a:r>
          </a:p>
          <a:p>
            <a:pPr marL="374315" lvl="0" indent="-374315" algn="just">
              <a:lnSpc>
                <a:spcPct val="120000"/>
              </a:lnSpc>
              <a:buFontTx/>
              <a:buAutoNum type="arabicPeriod"/>
              <a:defRPr sz="1800"/>
            </a:pPr>
            <a:r>
              <a:rPr lang="it-IT" sz="2400" dirty="0" err="1">
                <a:solidFill>
                  <a:srgbClr val="002060"/>
                </a:solidFill>
              </a:rPr>
              <a:t>Interviews</a:t>
            </a:r>
            <a:r>
              <a:rPr lang="it-IT" sz="2400" dirty="0">
                <a:solidFill>
                  <a:srgbClr val="002060"/>
                </a:solidFill>
              </a:rPr>
              <a:t> are </a:t>
            </a:r>
            <a:r>
              <a:rPr lang="it-IT" sz="2400" dirty="0" err="1">
                <a:solidFill>
                  <a:srgbClr val="002060"/>
                </a:solidFill>
              </a:rPr>
              <a:t>useful</a:t>
            </a:r>
            <a:r>
              <a:rPr lang="it-IT" sz="2400" dirty="0">
                <a:solidFill>
                  <a:srgbClr val="002060"/>
                </a:solidFill>
              </a:rPr>
              <a:t> for </a:t>
            </a:r>
            <a:r>
              <a:rPr lang="it-IT" sz="2400" dirty="0" err="1">
                <a:solidFill>
                  <a:srgbClr val="002060"/>
                </a:solidFill>
              </a:rPr>
              <a:t>getting</a:t>
            </a:r>
            <a:r>
              <a:rPr lang="it-IT" sz="2400" dirty="0">
                <a:solidFill>
                  <a:srgbClr val="002060"/>
                </a:solidFill>
              </a:rPr>
              <a:t> the story </a:t>
            </a:r>
            <a:r>
              <a:rPr lang="it-IT" sz="2400" dirty="0" err="1">
                <a:solidFill>
                  <a:srgbClr val="002060"/>
                </a:solidFill>
              </a:rPr>
              <a:t>behind</a:t>
            </a:r>
            <a:r>
              <a:rPr lang="it-IT" sz="2400" dirty="0">
                <a:solidFill>
                  <a:srgbClr val="002060"/>
                </a:solidFill>
              </a:rPr>
              <a:t> a </a:t>
            </a:r>
            <a:r>
              <a:rPr lang="it-IT" sz="2400" dirty="0" err="1">
                <a:solidFill>
                  <a:srgbClr val="002060"/>
                </a:solidFill>
              </a:rPr>
              <a:t>participant’s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experiences</a:t>
            </a:r>
            <a:endParaRPr lang="it-IT" sz="2400" dirty="0">
              <a:solidFill>
                <a:srgbClr val="002060"/>
              </a:solidFill>
            </a:endParaRPr>
          </a:p>
          <a:p>
            <a:pPr marL="374315" lvl="0" indent="-374315" algn="just">
              <a:buFontTx/>
              <a:buAutoNum type="arabicPeriod"/>
              <a:defRPr sz="1800"/>
            </a:pPr>
            <a:r>
              <a:rPr lang="it-IT" sz="2400" dirty="0">
                <a:solidFill>
                  <a:srgbClr val="002060"/>
                </a:solidFill>
              </a:rPr>
              <a:t>The </a:t>
            </a:r>
            <a:r>
              <a:rPr lang="it-IT" sz="2400" dirty="0" err="1">
                <a:solidFill>
                  <a:srgbClr val="002060"/>
                </a:solidFill>
              </a:rPr>
              <a:t>interviewer</a:t>
            </a:r>
            <a:r>
              <a:rPr lang="it-IT" sz="2400" dirty="0">
                <a:solidFill>
                  <a:srgbClr val="002060"/>
                </a:solidFill>
              </a:rPr>
              <a:t> can </a:t>
            </a:r>
            <a:r>
              <a:rPr lang="it-IT" sz="2400" dirty="0" err="1">
                <a:solidFill>
                  <a:srgbClr val="002060"/>
                </a:solidFill>
              </a:rPr>
              <a:t>pursue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very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deep</a:t>
            </a:r>
            <a:r>
              <a:rPr lang="it-IT" sz="2400" dirty="0">
                <a:solidFill>
                  <a:srgbClr val="002060"/>
                </a:solidFill>
              </a:rPr>
              <a:t> information </a:t>
            </a:r>
            <a:r>
              <a:rPr lang="it-IT" sz="2400" dirty="0" err="1">
                <a:solidFill>
                  <a:srgbClr val="002060"/>
                </a:solidFill>
              </a:rPr>
              <a:t>about</a:t>
            </a:r>
            <a:r>
              <a:rPr lang="it-IT" sz="2400" dirty="0">
                <a:solidFill>
                  <a:srgbClr val="002060"/>
                </a:solidFill>
              </a:rPr>
              <a:t> the </a:t>
            </a:r>
            <a:r>
              <a:rPr lang="it-IT" sz="2400" dirty="0" err="1">
                <a:solidFill>
                  <a:srgbClr val="002060"/>
                </a:solidFill>
              </a:rPr>
              <a:t>topic</a:t>
            </a:r>
            <a:r>
              <a:rPr lang="it-IT" sz="2400" dirty="0">
                <a:solidFill>
                  <a:srgbClr val="002060"/>
                </a:solidFill>
              </a:rPr>
              <a:t> and the </a:t>
            </a:r>
            <a:r>
              <a:rPr lang="it-IT" sz="2400" dirty="0" err="1">
                <a:solidFill>
                  <a:srgbClr val="002060"/>
                </a:solidFill>
              </a:rPr>
              <a:t>content</a:t>
            </a:r>
            <a:r>
              <a:rPr lang="it-IT" sz="2400" dirty="0">
                <a:solidFill>
                  <a:srgbClr val="002060"/>
                </a:solidFill>
              </a:rPr>
              <a:t> of the </a:t>
            </a:r>
            <a:r>
              <a:rPr lang="it-IT" sz="2400" dirty="0" err="1">
                <a:solidFill>
                  <a:srgbClr val="002060"/>
                </a:solidFill>
              </a:rPr>
              <a:t>research</a:t>
            </a:r>
            <a:endParaRPr lang="it-IT" sz="2400" dirty="0">
              <a:solidFill>
                <a:srgbClr val="002060"/>
              </a:solidFill>
            </a:endParaRPr>
          </a:p>
          <a:p>
            <a:pPr marL="374315" lvl="0" indent="-374315" algn="just">
              <a:buFontTx/>
              <a:buAutoNum type="arabicPeriod"/>
              <a:defRPr sz="1800"/>
            </a:pPr>
            <a:r>
              <a:rPr lang="it-IT" sz="2400" dirty="0" err="1">
                <a:solidFill>
                  <a:srgbClr val="002060"/>
                </a:solidFill>
              </a:rPr>
              <a:t>Interviews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may</a:t>
            </a:r>
            <a:r>
              <a:rPr lang="it-IT" sz="2400" dirty="0">
                <a:solidFill>
                  <a:srgbClr val="002060"/>
                </a:solidFill>
              </a:rPr>
              <a:t> be </a:t>
            </a:r>
            <a:r>
              <a:rPr lang="it-IT" sz="2400" dirty="0" err="1">
                <a:solidFill>
                  <a:srgbClr val="002060"/>
                </a:solidFill>
              </a:rPr>
              <a:t>useful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as</a:t>
            </a:r>
            <a:r>
              <a:rPr lang="it-IT" sz="2400" dirty="0">
                <a:solidFill>
                  <a:srgbClr val="002060"/>
                </a:solidFill>
              </a:rPr>
              <a:t> follow-up to </a:t>
            </a:r>
            <a:r>
              <a:rPr lang="it-IT" sz="2400" dirty="0" err="1">
                <a:solidFill>
                  <a:srgbClr val="002060"/>
                </a:solidFill>
              </a:rPr>
              <a:t>certain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respondents</a:t>
            </a:r>
            <a:endParaRPr lang="it-IT" sz="2400" dirty="0">
              <a:solidFill>
                <a:srgbClr val="002060"/>
              </a:solidFill>
            </a:endParaRPr>
          </a:p>
          <a:p>
            <a:pPr marL="0" lvl="0" indent="0">
              <a:lnSpc>
                <a:spcPct val="120000"/>
              </a:lnSpc>
              <a:buSzTx/>
              <a:buFontTx/>
              <a:buNone/>
              <a:defRPr sz="1800"/>
            </a:pPr>
            <a:endParaRPr lang="it-IT" sz="2400" dirty="0"/>
          </a:p>
          <a:p>
            <a:pPr marL="0" lvl="0" indent="0">
              <a:buSzTx/>
              <a:buFontTx/>
              <a:buNone/>
              <a:defRPr sz="1800"/>
            </a:pPr>
            <a:endParaRPr lang="it-IT" sz="2400" dirty="0"/>
          </a:p>
          <a:p>
            <a:endParaRPr lang="it-IT" sz="2400" dirty="0">
              <a:solidFill>
                <a:srgbClr val="00206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5" name="image4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28042" y="1027906"/>
            <a:ext cx="744857" cy="93789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75438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938"/>
            <a:ext cx="12192000" cy="684688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84870" y="917244"/>
            <a:ext cx="10515600" cy="592579"/>
          </a:xfrm>
        </p:spPr>
        <p:txBody>
          <a:bodyPr>
            <a:normAutofit fontScale="90000"/>
          </a:bodyPr>
          <a:lstStyle/>
          <a:p>
            <a:r>
              <a:rPr lang="it-IT" b="1" dirty="0" err="1" smtClean="0">
                <a:solidFill>
                  <a:srgbClr val="002060"/>
                </a:solidFill>
              </a:rPr>
              <a:t>Different</a:t>
            </a:r>
            <a:r>
              <a:rPr lang="it-IT" b="1" dirty="0" smtClean="0">
                <a:solidFill>
                  <a:srgbClr val="002060"/>
                </a:solidFill>
              </a:rPr>
              <a:t> </a:t>
            </a:r>
            <a:r>
              <a:rPr lang="it-IT" b="1" dirty="0" err="1" smtClean="0">
                <a:solidFill>
                  <a:srgbClr val="002060"/>
                </a:solidFill>
              </a:rPr>
              <a:t>Types</a:t>
            </a:r>
            <a:r>
              <a:rPr lang="it-IT" b="1" dirty="0" smtClean="0">
                <a:solidFill>
                  <a:srgbClr val="002060"/>
                </a:solidFill>
              </a:rPr>
              <a:t> of </a:t>
            </a:r>
            <a:r>
              <a:rPr lang="it-IT" b="1" dirty="0" err="1" smtClean="0">
                <a:solidFill>
                  <a:srgbClr val="002060"/>
                </a:solidFill>
              </a:rPr>
              <a:t>interviews</a:t>
            </a:r>
            <a:endParaRPr lang="it-IT" b="1" dirty="0">
              <a:solidFill>
                <a:srgbClr val="002060"/>
              </a:solidFill>
            </a:endParaRPr>
          </a:p>
        </p:txBody>
      </p:sp>
      <p:pic>
        <p:nvPicPr>
          <p:cNvPr id="5" name="image4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28042" y="1027906"/>
            <a:ext cx="744857" cy="937895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6" name="Table 123"/>
          <p:cNvGraphicFramePr/>
          <p:nvPr>
            <p:extLst>
              <p:ext uri="{D42A27DB-BD31-4B8C-83A1-F6EECF244321}">
                <p14:modId xmlns:p14="http://schemas.microsoft.com/office/powerpoint/2010/main" val="1038589103"/>
              </p:ext>
            </p:extLst>
          </p:nvPr>
        </p:nvGraphicFramePr>
        <p:xfrm>
          <a:off x="1384456" y="1519233"/>
          <a:ext cx="9144000" cy="4922520"/>
        </p:xfrm>
        <a:graphic>
          <a:graphicData uri="http://schemas.openxmlformats.org/drawingml/2006/table">
            <a:tbl>
              <a:tblPr firstRow="1" bandRow="1"/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305116">
                <a:tc>
                  <a:txBody>
                    <a:bodyPr/>
                    <a:lstStyle/>
                    <a:p>
                      <a:pPr lvl="0" algn="l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18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Personal Interview</a:t>
                      </a:r>
                    </a:p>
                  </a:txBody>
                  <a:tcPr marL="45720" marR="45720" horzOverflow="overflow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18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Focus Group</a:t>
                      </a:r>
                    </a:p>
                  </a:txBody>
                  <a:tcPr marL="45720" marR="45720" horzOverflow="overflow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18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Depth Interview</a:t>
                      </a:r>
                    </a:p>
                  </a:txBody>
                  <a:tcPr marL="45720" marR="45720" horzOverflow="overflow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1800" b="0" i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Projective Technique</a:t>
                      </a:r>
                    </a:p>
                  </a:txBody>
                  <a:tcPr marL="45720" marR="45720" horzOverflow="overflow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lang="it-IT" sz="1800" b="0" i="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Prospective</a:t>
                      </a:r>
                      <a:r>
                        <a:rPr lang="it-IT" sz="1800" b="0" i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 </a:t>
                      </a:r>
                      <a:r>
                        <a:rPr lang="it-IT" sz="1800" b="0" i="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interview</a:t>
                      </a:r>
                      <a:endParaRPr sz="1800" b="0" i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Avenir Roman"/>
                      </a:endParaRPr>
                    </a:p>
                  </a:txBody>
                  <a:tcPr marL="45720" marR="45720" horzOverflow="overflow">
                    <a:solidFill>
                      <a:srgbClr val="0070C0"/>
                    </a:solidFill>
                  </a:tcPr>
                </a:tc>
              </a:tr>
              <a:tr h="3437544"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8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Personal Interview is face to face to way communication between the interviewer and the respondents. </a:t>
                      </a:r>
                    </a:p>
                    <a:p>
                      <a:pPr lvl="0" algn="l">
                        <a:defRPr sz="1800" b="0" i="0"/>
                      </a:pPr>
                      <a:r>
                        <a:rPr sz="18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We have 3 Types of  Interviews :</a:t>
                      </a:r>
                    </a:p>
                    <a:p>
                      <a:pPr marL="240631" lvl="0" indent="-240631" algn="l">
                        <a:buSzPct val="100000"/>
                        <a:buAutoNum type="arabicPeriod"/>
                        <a:defRPr sz="1800" b="0" i="0"/>
                      </a:pPr>
                      <a:r>
                        <a:rPr sz="18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Structured</a:t>
                      </a:r>
                    </a:p>
                    <a:p>
                      <a:pPr marL="240631" lvl="0" indent="-240631" algn="l">
                        <a:buSzPct val="100000"/>
                        <a:buAutoNum type="arabicPeriod"/>
                        <a:defRPr sz="1800" b="0" i="0"/>
                      </a:pPr>
                      <a:r>
                        <a:rPr sz="18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Semi-Structured</a:t>
                      </a:r>
                    </a:p>
                    <a:p>
                      <a:pPr marL="240631" lvl="0" indent="-240631" algn="l">
                        <a:buSzPct val="100000"/>
                        <a:buAutoNum type="arabicPeriod"/>
                        <a:defRPr sz="1800" b="0" i="0"/>
                      </a:pPr>
                      <a:r>
                        <a:rPr sz="18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No-Structure</a:t>
                      </a:r>
                    </a:p>
                  </a:txBody>
                  <a:tcPr marL="45720" marR="45720" horzOverflow="overflow">
                    <a:lnB w="38100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800" dirty="0">
                          <a:solidFill>
                            <a:srgbClr val="002060"/>
                          </a:solidFill>
                          <a:latin typeface="+mn-lt"/>
                          <a:ea typeface="Big Caslon Medium"/>
                          <a:cs typeface="Big Caslon Medium"/>
                          <a:sym typeface="Big Caslon Medium"/>
                        </a:rPr>
                        <a:t>Focus Group
is face to face way to communication between the interviewer and a group of respondents.
Focus Group is used to go in depth into a particular type of content or contents</a:t>
                      </a:r>
                    </a:p>
                  </a:txBody>
                  <a:tcPr marL="45720" marR="45720" horzOverflow="overflow">
                    <a:lnB w="38100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800" dirty="0">
                          <a:solidFill>
                            <a:srgbClr val="002060"/>
                          </a:solidFill>
                          <a:latin typeface="+mn-lt"/>
                          <a:sym typeface="Avenir Book"/>
                        </a:rPr>
                        <a:t>Depth Interview </a:t>
                      </a:r>
                    </a:p>
                    <a:p>
                      <a:pPr lvl="0" algn="l">
                        <a:defRPr sz="1800" b="0" i="0"/>
                      </a:pPr>
                      <a:r>
                        <a:rPr sz="1800" dirty="0">
                          <a:solidFill>
                            <a:srgbClr val="002060"/>
                          </a:solidFill>
                          <a:latin typeface="+mn-lt"/>
                          <a:sym typeface="Avenir Book"/>
                        </a:rPr>
                        <a:t>is a particular face to face way to communication between the interviewer and the respondent. It is a typical clinical interview</a:t>
                      </a:r>
                    </a:p>
                    <a:p>
                      <a:pPr lvl="0" algn="l">
                        <a:defRPr sz="1800" b="0" i="0"/>
                      </a:pPr>
                      <a:endParaRPr sz="18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  <a:sym typeface="Avenir Roman"/>
                      </a:endParaRPr>
                    </a:p>
                    <a:p>
                      <a:pPr lvl="0" algn="l">
                        <a:defRPr sz="1800" b="0" i="0"/>
                      </a:pPr>
                      <a:endParaRPr sz="18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  <a:sym typeface="Avenir Roman"/>
                      </a:endParaRPr>
                    </a:p>
                    <a:p>
                      <a:pPr lvl="0" algn="l">
                        <a:defRPr sz="1800" b="0" i="0"/>
                      </a:pPr>
                      <a:endParaRPr sz="18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  <a:sym typeface="Avenir Roman"/>
                      </a:endParaRPr>
                    </a:p>
                    <a:p>
                      <a:pPr lvl="0" algn="l">
                        <a:defRPr sz="1800" b="0" i="0"/>
                      </a:pPr>
                      <a:endParaRPr sz="18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  <a:sym typeface="Avenir Roman"/>
                      </a:endParaRPr>
                    </a:p>
                    <a:p>
                      <a:pPr lvl="0" algn="l">
                        <a:defRPr sz="1800" b="0" i="0"/>
                      </a:pPr>
                      <a:endParaRPr sz="18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  <a:sym typeface="Avenir Roman"/>
                      </a:endParaRPr>
                    </a:p>
                  </a:txBody>
                  <a:tcPr marL="45720" marR="45720" horzOverflow="overflow">
                    <a:lnB w="38100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just">
                        <a:spcBef>
                          <a:spcPts val="600"/>
                        </a:spcBef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 b="0" i="0"/>
                      </a:pPr>
                      <a:r>
                        <a:rPr sz="1800" b="0" i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Palatino"/>
                        </a:rPr>
                        <a:t>Projective Techniques involve the presentation of an ambiguous, unstructured object, activity or person that a respondent is asked to interpret and explain.</a:t>
                      </a:r>
                    </a:p>
                  </a:txBody>
                  <a:tcPr marL="45720" marR="45720" horzOverflow="overflow">
                    <a:lnB w="38100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 b="0" i="0"/>
                      </a:pPr>
                      <a:r>
                        <a:rPr lang="it-IT" sz="1800" b="0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Palatino"/>
                        </a:rPr>
                        <a:t>In </a:t>
                      </a:r>
                      <a:r>
                        <a:rPr lang="it-IT" sz="1800" b="0" i="0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Palatino"/>
                        </a:rPr>
                        <a:t>Projective</a:t>
                      </a:r>
                      <a:r>
                        <a:rPr lang="it-IT" sz="1800" b="0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Palatino"/>
                        </a:rPr>
                        <a:t> </a:t>
                      </a:r>
                      <a:r>
                        <a:rPr lang="it-IT" sz="1800" b="0" i="0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Palatino"/>
                        </a:rPr>
                        <a:t>Techniques</a:t>
                      </a:r>
                      <a:r>
                        <a:rPr lang="it-IT" sz="1800" b="0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Palatino"/>
                        </a:rPr>
                        <a:t>, the </a:t>
                      </a:r>
                      <a:r>
                        <a:rPr lang="it-IT" sz="1800" b="0" i="0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Palatino"/>
                        </a:rPr>
                        <a:t>respondents</a:t>
                      </a:r>
                      <a:r>
                        <a:rPr lang="it-IT" sz="1800" b="0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Palatino"/>
                        </a:rPr>
                        <a:t> are </a:t>
                      </a:r>
                      <a:r>
                        <a:rPr lang="it-IT" sz="1800" b="0" i="0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Palatino"/>
                        </a:rPr>
                        <a:t>asked</a:t>
                      </a:r>
                      <a:r>
                        <a:rPr lang="it-IT" sz="1800" b="0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Palatino"/>
                        </a:rPr>
                        <a:t> to </a:t>
                      </a:r>
                      <a:r>
                        <a:rPr lang="it-IT" sz="1800" b="0" i="0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Palatino"/>
                        </a:rPr>
                        <a:t>interpret</a:t>
                      </a:r>
                      <a:r>
                        <a:rPr lang="it-IT" sz="1800" b="0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Palatino"/>
                        </a:rPr>
                        <a:t> the </a:t>
                      </a:r>
                      <a:r>
                        <a:rPr lang="it-IT" sz="1800" b="0" i="0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Palatino"/>
                        </a:rPr>
                        <a:t>behaviour</a:t>
                      </a:r>
                      <a:r>
                        <a:rPr lang="it-IT" sz="1800" b="0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Palatino"/>
                        </a:rPr>
                        <a:t> of </a:t>
                      </a:r>
                      <a:r>
                        <a:rPr lang="it-IT" sz="1800" b="0" i="0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Palatino"/>
                        </a:rPr>
                        <a:t>others</a:t>
                      </a:r>
                      <a:r>
                        <a:rPr lang="it-IT" sz="1800" b="0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Palatino"/>
                        </a:rPr>
                        <a:t> and </a:t>
                      </a:r>
                      <a:r>
                        <a:rPr lang="it-IT" sz="1800" b="0" i="0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Palatino"/>
                        </a:rPr>
                        <a:t>this</a:t>
                      </a:r>
                      <a:r>
                        <a:rPr lang="it-IT" sz="1800" b="0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Palatino"/>
                        </a:rPr>
                        <a:t> way </a:t>
                      </a:r>
                      <a:r>
                        <a:rPr lang="it-IT" sz="1800" b="0" i="0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Palatino"/>
                        </a:rPr>
                        <a:t>they</a:t>
                      </a:r>
                      <a:r>
                        <a:rPr lang="it-IT" sz="1800" b="0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Palatino"/>
                        </a:rPr>
                        <a:t> </a:t>
                      </a:r>
                      <a:r>
                        <a:rPr lang="it-IT" sz="1800" b="0" i="0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Palatino"/>
                        </a:rPr>
                        <a:t>indirectly</a:t>
                      </a:r>
                      <a:r>
                        <a:rPr lang="it-IT" sz="1800" b="0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Palatino"/>
                        </a:rPr>
                        <a:t> </a:t>
                      </a:r>
                      <a:r>
                        <a:rPr lang="it-IT" sz="1800" b="0" i="0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Palatino"/>
                        </a:rPr>
                        <a:t>reveal</a:t>
                      </a:r>
                      <a:r>
                        <a:rPr lang="it-IT" sz="1800" b="0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Palatino"/>
                        </a:rPr>
                        <a:t> </a:t>
                      </a:r>
                      <a:r>
                        <a:rPr lang="it-IT" sz="1800" b="0" i="0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Palatino"/>
                        </a:rPr>
                        <a:t>their</a:t>
                      </a:r>
                      <a:r>
                        <a:rPr lang="it-IT" sz="1800" b="0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Palatino"/>
                        </a:rPr>
                        <a:t> </a:t>
                      </a:r>
                      <a:r>
                        <a:rPr lang="it-IT" sz="1800" b="0" i="0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Palatino"/>
                        </a:rPr>
                        <a:t>own</a:t>
                      </a:r>
                      <a:r>
                        <a:rPr lang="it-IT" sz="1800" b="0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Palatino"/>
                        </a:rPr>
                        <a:t> </a:t>
                      </a:r>
                      <a:r>
                        <a:rPr lang="it-IT" sz="1800" b="0" i="0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Palatino"/>
                        </a:rPr>
                        <a:t>behaviour</a:t>
                      </a:r>
                      <a:r>
                        <a:rPr lang="it-IT" sz="1800" b="0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Palatino"/>
                        </a:rPr>
                        <a:t> in the </a:t>
                      </a:r>
                      <a:r>
                        <a:rPr lang="it-IT" sz="1800" b="0" i="0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Palatino"/>
                        </a:rPr>
                        <a:t>same</a:t>
                      </a:r>
                      <a:r>
                        <a:rPr lang="it-IT" sz="1800" b="0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Palatino"/>
                        </a:rPr>
                        <a:t> situation. Some of </a:t>
                      </a:r>
                      <a:r>
                        <a:rPr lang="it-IT" sz="1800" b="0" i="0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Palatino"/>
                        </a:rPr>
                        <a:t>these</a:t>
                      </a:r>
                      <a:r>
                        <a:rPr lang="it-IT" sz="1800" b="0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Palatino"/>
                        </a:rPr>
                        <a:t> </a:t>
                      </a:r>
                      <a:r>
                        <a:rPr lang="it-IT" sz="1800" b="0" i="0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Palatino"/>
                        </a:rPr>
                        <a:t>techniques</a:t>
                      </a:r>
                      <a:r>
                        <a:rPr lang="it-IT" sz="1800" b="0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Palatino"/>
                        </a:rPr>
                        <a:t> are </a:t>
                      </a:r>
                      <a:r>
                        <a:rPr lang="it-IT" sz="1800" b="0" i="0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Palatino"/>
                        </a:rPr>
                        <a:t>discussed</a:t>
                      </a:r>
                      <a:r>
                        <a:rPr lang="it-IT" sz="1800" b="0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Palatino"/>
                        </a:rPr>
                        <a:t> </a:t>
                      </a:r>
                      <a:r>
                        <a:rPr lang="it-IT" sz="1800" b="0" i="0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Palatino"/>
                        </a:rPr>
                        <a:t>below</a:t>
                      </a:r>
                      <a:r>
                        <a:rPr lang="it-IT" sz="1800" b="0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Palatino"/>
                        </a:rPr>
                        <a:t>.</a:t>
                      </a:r>
                    </a:p>
                    <a:p>
                      <a:pPr lvl="0" algn="just">
                        <a:spcBef>
                          <a:spcPts val="600"/>
                        </a:spcBef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 b="0" i="0"/>
                      </a:pPr>
                      <a:endParaRPr sz="1800" b="0" i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  <a:sym typeface="Palatino"/>
                      </a:endParaRPr>
                    </a:p>
                  </a:txBody>
                  <a:tcPr marL="45720" marR="45720" horzOverflow="overflow"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5855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938"/>
            <a:ext cx="12192000" cy="684688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002060"/>
                </a:solidFill>
              </a:rPr>
              <a:t>Focus Group</a:t>
            </a:r>
            <a:endParaRPr lang="it-IT" b="1" dirty="0">
              <a:solidFill>
                <a:srgbClr val="00206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2228"/>
            <a:ext cx="10515600" cy="490105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it-IT" dirty="0" smtClean="0">
                <a:solidFill>
                  <a:srgbClr val="002060"/>
                </a:solidFill>
              </a:rPr>
              <a:t>Focus </a:t>
            </a:r>
            <a:r>
              <a:rPr lang="it-IT" dirty="0" err="1">
                <a:solidFill>
                  <a:srgbClr val="002060"/>
                </a:solidFill>
              </a:rPr>
              <a:t>group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interview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is</a:t>
            </a:r>
            <a:r>
              <a:rPr lang="it-IT" dirty="0">
                <a:solidFill>
                  <a:srgbClr val="002060"/>
                </a:solidFill>
              </a:rPr>
              <a:t> an </a:t>
            </a:r>
            <a:r>
              <a:rPr lang="it-IT" dirty="0" err="1">
                <a:solidFill>
                  <a:srgbClr val="002060"/>
                </a:solidFill>
              </a:rPr>
              <a:t>unstructured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interview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which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involves</a:t>
            </a:r>
            <a:r>
              <a:rPr lang="it-IT" dirty="0">
                <a:solidFill>
                  <a:srgbClr val="002060"/>
                </a:solidFill>
              </a:rPr>
              <a:t> a moderator </a:t>
            </a:r>
            <a:r>
              <a:rPr lang="it-IT" dirty="0" err="1">
                <a:solidFill>
                  <a:srgbClr val="002060"/>
                </a:solidFill>
              </a:rPr>
              <a:t>leading</a:t>
            </a:r>
            <a:r>
              <a:rPr lang="it-IT" dirty="0">
                <a:solidFill>
                  <a:srgbClr val="002060"/>
                </a:solidFill>
              </a:rPr>
              <a:t> a </a:t>
            </a:r>
            <a:r>
              <a:rPr lang="it-IT" dirty="0" err="1">
                <a:solidFill>
                  <a:srgbClr val="002060"/>
                </a:solidFill>
              </a:rPr>
              <a:t>discussion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between</a:t>
            </a:r>
            <a:r>
              <a:rPr lang="it-IT" dirty="0">
                <a:solidFill>
                  <a:srgbClr val="002060"/>
                </a:solidFill>
              </a:rPr>
              <a:t> a small </a:t>
            </a:r>
            <a:r>
              <a:rPr lang="it-IT" dirty="0" err="1">
                <a:solidFill>
                  <a:srgbClr val="002060"/>
                </a:solidFill>
              </a:rPr>
              <a:t>group</a:t>
            </a:r>
            <a:r>
              <a:rPr lang="it-IT" dirty="0">
                <a:solidFill>
                  <a:srgbClr val="002060"/>
                </a:solidFill>
              </a:rPr>
              <a:t> of </a:t>
            </a:r>
            <a:r>
              <a:rPr lang="it-IT" dirty="0" err="1">
                <a:solidFill>
                  <a:srgbClr val="002060"/>
                </a:solidFill>
              </a:rPr>
              <a:t>respondents</a:t>
            </a:r>
            <a:r>
              <a:rPr lang="it-IT" dirty="0">
                <a:solidFill>
                  <a:srgbClr val="002060"/>
                </a:solidFill>
              </a:rPr>
              <a:t> on a </a:t>
            </a:r>
            <a:r>
              <a:rPr lang="it-IT" dirty="0" err="1">
                <a:solidFill>
                  <a:srgbClr val="002060"/>
                </a:solidFill>
              </a:rPr>
              <a:t>specific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topic</a:t>
            </a:r>
            <a:r>
              <a:rPr lang="it-IT" dirty="0" smtClean="0">
                <a:solidFill>
                  <a:srgbClr val="002060"/>
                </a:solidFill>
              </a:rPr>
              <a:t>.</a:t>
            </a:r>
          </a:p>
          <a:p>
            <a:pPr marL="0" lvl="0" indent="0">
              <a:buNone/>
            </a:pPr>
            <a:endParaRPr lang="it-IT" sz="2600" dirty="0"/>
          </a:p>
          <a:p>
            <a:pPr marL="0" lvl="0" indent="0">
              <a:buNone/>
            </a:pPr>
            <a:r>
              <a:rPr lang="it-IT" sz="2600" dirty="0" err="1" smtClean="0">
                <a:solidFill>
                  <a:srgbClr val="002060"/>
                </a:solidFill>
              </a:rPr>
              <a:t>It</a:t>
            </a:r>
            <a:r>
              <a:rPr lang="it-IT" sz="2600" dirty="0" smtClean="0">
                <a:solidFill>
                  <a:srgbClr val="002060"/>
                </a:solidFill>
              </a:rPr>
              <a:t> </a:t>
            </a:r>
            <a:r>
              <a:rPr lang="it-IT" sz="2600" dirty="0" err="1" smtClean="0">
                <a:solidFill>
                  <a:srgbClr val="002060"/>
                </a:solidFill>
              </a:rPr>
              <a:t>is</a:t>
            </a:r>
            <a:r>
              <a:rPr lang="it-IT" sz="2600" dirty="0" smtClean="0">
                <a:solidFill>
                  <a:srgbClr val="002060"/>
                </a:solidFill>
              </a:rPr>
              <a:t> </a:t>
            </a:r>
            <a:r>
              <a:rPr lang="it-IT" sz="2600" dirty="0" err="1" smtClean="0">
                <a:solidFill>
                  <a:srgbClr val="002060"/>
                </a:solidFill>
              </a:rPr>
              <a:t>very</a:t>
            </a:r>
            <a:r>
              <a:rPr lang="it-IT" sz="2600" dirty="0" smtClean="0">
                <a:solidFill>
                  <a:srgbClr val="002060"/>
                </a:solidFill>
              </a:rPr>
              <a:t> </a:t>
            </a:r>
            <a:r>
              <a:rPr lang="it-IT" sz="2600" dirty="0" err="1" smtClean="0">
                <a:solidFill>
                  <a:srgbClr val="002060"/>
                </a:solidFill>
              </a:rPr>
              <a:t>useful</a:t>
            </a:r>
            <a:r>
              <a:rPr lang="it-IT" sz="2600" dirty="0" smtClean="0">
                <a:solidFill>
                  <a:srgbClr val="002060"/>
                </a:solidFill>
              </a:rPr>
              <a:t> </a:t>
            </a:r>
            <a:r>
              <a:rPr lang="it-IT" sz="2600" dirty="0" err="1" smtClean="0">
                <a:solidFill>
                  <a:srgbClr val="002060"/>
                </a:solidFill>
              </a:rPr>
              <a:t>because</a:t>
            </a:r>
            <a:r>
              <a:rPr lang="it-IT" sz="2600" dirty="0" smtClean="0">
                <a:solidFill>
                  <a:srgbClr val="002060"/>
                </a:solidFill>
              </a:rPr>
              <a:t> </a:t>
            </a:r>
            <a:r>
              <a:rPr lang="it-IT" sz="2600" dirty="0" err="1" smtClean="0">
                <a:solidFill>
                  <a:srgbClr val="002060"/>
                </a:solidFill>
              </a:rPr>
              <a:t>it</a:t>
            </a:r>
            <a:r>
              <a:rPr lang="it-IT" sz="2600" dirty="0" smtClean="0">
                <a:solidFill>
                  <a:srgbClr val="002060"/>
                </a:solidFill>
              </a:rPr>
              <a:t> </a:t>
            </a:r>
            <a:r>
              <a:rPr lang="it-IT" sz="2600" dirty="0" err="1" smtClean="0">
                <a:solidFill>
                  <a:srgbClr val="002060"/>
                </a:solidFill>
              </a:rPr>
              <a:t>has</a:t>
            </a:r>
            <a:r>
              <a:rPr lang="it-IT" sz="2600" dirty="0" smtClean="0">
                <a:solidFill>
                  <a:srgbClr val="002060"/>
                </a:solidFill>
              </a:rPr>
              <a:t>: </a:t>
            </a:r>
            <a:r>
              <a:rPr lang="it-IT" sz="2300" dirty="0" err="1" smtClean="0">
                <a:solidFill>
                  <a:srgbClr val="002060"/>
                </a:solidFill>
                <a:ea typeface="Trebuchet MS Bold"/>
                <a:cs typeface="Trebuchet MS Bold"/>
                <a:sym typeface="Trebuchet MS Bold"/>
              </a:rPr>
              <a:t>Synergism</a:t>
            </a:r>
            <a:r>
              <a:rPr lang="it-IT" sz="2300" dirty="0" smtClean="0">
                <a:solidFill>
                  <a:srgbClr val="002060"/>
                </a:solidFill>
                <a:ea typeface="Trebuchet MS Bold"/>
                <a:cs typeface="Trebuchet MS Bold"/>
                <a:sym typeface="Trebuchet MS Bold"/>
              </a:rPr>
              <a:t>, </a:t>
            </a:r>
            <a:r>
              <a:rPr lang="it-IT" sz="2300" dirty="0" err="1" smtClean="0">
                <a:solidFill>
                  <a:srgbClr val="002060"/>
                </a:solidFill>
                <a:ea typeface="Trebuchet MS Bold"/>
                <a:cs typeface="Trebuchet MS Bold"/>
                <a:sym typeface="Trebuchet MS Bold"/>
              </a:rPr>
              <a:t>Snowballing</a:t>
            </a:r>
            <a:r>
              <a:rPr lang="it-IT" sz="2300" dirty="0" smtClean="0">
                <a:solidFill>
                  <a:srgbClr val="002060"/>
                </a:solidFill>
                <a:ea typeface="Trebuchet MS Bold"/>
                <a:cs typeface="Trebuchet MS Bold"/>
                <a:sym typeface="Trebuchet MS Bold"/>
              </a:rPr>
              <a:t>, </a:t>
            </a:r>
            <a:r>
              <a:rPr lang="it-IT" sz="2300" dirty="0" err="1" smtClean="0">
                <a:solidFill>
                  <a:srgbClr val="002060"/>
                </a:solidFill>
                <a:ea typeface="Trebuchet MS Bold"/>
                <a:cs typeface="Trebuchet MS Bold"/>
                <a:sym typeface="Trebuchet MS Bold"/>
              </a:rPr>
              <a:t>Stimulation</a:t>
            </a:r>
            <a:r>
              <a:rPr lang="it-IT" sz="2300" dirty="0" smtClean="0">
                <a:solidFill>
                  <a:srgbClr val="002060"/>
                </a:solidFill>
                <a:ea typeface="Trebuchet MS Bold"/>
                <a:cs typeface="Trebuchet MS Bold"/>
                <a:sym typeface="Trebuchet MS Bold"/>
              </a:rPr>
              <a:t>, Security, </a:t>
            </a:r>
            <a:r>
              <a:rPr lang="it-IT" sz="2300" dirty="0" err="1" smtClean="0">
                <a:solidFill>
                  <a:srgbClr val="002060"/>
                </a:solidFill>
                <a:ea typeface="Trebuchet MS Bold"/>
                <a:cs typeface="Trebuchet MS Bold"/>
                <a:sym typeface="Trebuchet MS Bold"/>
              </a:rPr>
              <a:t>Spontaneity</a:t>
            </a:r>
            <a:r>
              <a:rPr lang="it-IT" sz="2300" dirty="0" smtClean="0">
                <a:solidFill>
                  <a:srgbClr val="002060"/>
                </a:solidFill>
                <a:ea typeface="Trebuchet MS Bold"/>
                <a:cs typeface="Trebuchet MS Bold"/>
                <a:sym typeface="Trebuchet MS Bold"/>
              </a:rPr>
              <a:t>, </a:t>
            </a:r>
            <a:r>
              <a:rPr lang="it-IT" sz="2300" dirty="0" err="1" smtClean="0">
                <a:solidFill>
                  <a:srgbClr val="002060"/>
                </a:solidFill>
                <a:ea typeface="Trebuchet MS Bold"/>
                <a:cs typeface="Trebuchet MS Bold"/>
                <a:sym typeface="Trebuchet MS Bold"/>
              </a:rPr>
              <a:t>Serendipity</a:t>
            </a:r>
            <a:r>
              <a:rPr lang="it-IT" sz="2300" dirty="0" smtClean="0">
                <a:solidFill>
                  <a:srgbClr val="002060"/>
                </a:solidFill>
                <a:ea typeface="Trebuchet MS Bold"/>
                <a:cs typeface="Trebuchet MS Bold"/>
                <a:sym typeface="Trebuchet MS Bold"/>
              </a:rPr>
              <a:t>, </a:t>
            </a:r>
            <a:r>
              <a:rPr lang="it-IT" sz="2300" dirty="0" err="1" smtClean="0">
                <a:solidFill>
                  <a:srgbClr val="002060"/>
                </a:solidFill>
                <a:ea typeface="Trebuchet MS Bold"/>
                <a:cs typeface="Trebuchet MS Bold"/>
                <a:sym typeface="Trebuchet MS Bold"/>
              </a:rPr>
              <a:t>Specialization</a:t>
            </a:r>
            <a:r>
              <a:rPr lang="it-IT" sz="2300" dirty="0" smtClean="0">
                <a:solidFill>
                  <a:srgbClr val="002060"/>
                </a:solidFill>
                <a:ea typeface="Trebuchet MS Bold"/>
                <a:cs typeface="Trebuchet MS Bold"/>
                <a:sym typeface="Trebuchet MS Bold"/>
              </a:rPr>
              <a:t> , </a:t>
            </a:r>
            <a:r>
              <a:rPr lang="it-IT" sz="2300" dirty="0" err="1" smtClean="0">
                <a:solidFill>
                  <a:srgbClr val="002060"/>
                </a:solidFill>
                <a:ea typeface="Trebuchet MS Bold"/>
                <a:cs typeface="Trebuchet MS Bold"/>
                <a:sym typeface="Trebuchet MS Bold"/>
              </a:rPr>
              <a:t>Scientific</a:t>
            </a:r>
            <a:r>
              <a:rPr lang="it-IT" sz="2300" dirty="0" smtClean="0">
                <a:solidFill>
                  <a:srgbClr val="002060"/>
                </a:solidFill>
                <a:ea typeface="Trebuchet MS Bold"/>
                <a:cs typeface="Trebuchet MS Bold"/>
                <a:sym typeface="Trebuchet MS Bold"/>
              </a:rPr>
              <a:t> </a:t>
            </a:r>
            <a:r>
              <a:rPr lang="it-IT" sz="2300" dirty="0" err="1" smtClean="0">
                <a:solidFill>
                  <a:srgbClr val="002060"/>
                </a:solidFill>
                <a:ea typeface="Trebuchet MS Bold"/>
                <a:cs typeface="Trebuchet MS Bold"/>
                <a:sym typeface="Trebuchet MS Bold"/>
              </a:rPr>
              <a:t>scrutiny</a:t>
            </a:r>
            <a:r>
              <a:rPr lang="it-IT" sz="2300" dirty="0" smtClean="0">
                <a:solidFill>
                  <a:srgbClr val="002060"/>
                </a:solidFill>
                <a:ea typeface="Trebuchet MS Bold"/>
                <a:cs typeface="Trebuchet MS Bold"/>
                <a:sym typeface="Trebuchet MS Bold"/>
              </a:rPr>
              <a:t>, </a:t>
            </a:r>
            <a:r>
              <a:rPr lang="it-IT" sz="2300" dirty="0" err="1" smtClean="0">
                <a:solidFill>
                  <a:srgbClr val="002060"/>
                </a:solidFill>
                <a:ea typeface="Trebuchet MS Bold"/>
                <a:cs typeface="Trebuchet MS Bold"/>
                <a:sym typeface="Trebuchet MS Bold"/>
              </a:rPr>
              <a:t>Structure</a:t>
            </a:r>
            <a:r>
              <a:rPr lang="it-IT" sz="2300" dirty="0" smtClean="0">
                <a:solidFill>
                  <a:srgbClr val="002060"/>
                </a:solidFill>
                <a:ea typeface="Trebuchet MS Bold"/>
                <a:cs typeface="Trebuchet MS Bold"/>
                <a:sym typeface="Trebuchet MS Bold"/>
              </a:rPr>
              <a:t>, Time.</a:t>
            </a:r>
            <a:endParaRPr lang="it-IT" sz="2300" dirty="0">
              <a:solidFill>
                <a:srgbClr val="002060"/>
              </a:solidFill>
              <a:ea typeface="Trebuchet MS Bold"/>
              <a:cs typeface="Trebuchet MS Bold"/>
              <a:sym typeface="Trebuchet MS Bold"/>
            </a:endParaRPr>
          </a:p>
          <a:p>
            <a:pPr marL="0" lvl="0" indent="0">
              <a:buNone/>
            </a:pPr>
            <a:endParaRPr lang="it-IT" sz="2400" dirty="0"/>
          </a:p>
          <a:p>
            <a:pPr marL="0" indent="0">
              <a:buNone/>
            </a:pPr>
            <a:endParaRPr lang="it-IT" sz="2400" dirty="0">
              <a:solidFill>
                <a:srgbClr val="002060"/>
              </a:solidFill>
              <a:ea typeface="Calibri" charset="0"/>
              <a:cs typeface="Calibri" charset="0"/>
            </a:endParaRPr>
          </a:p>
        </p:txBody>
      </p:sp>
      <p:pic>
        <p:nvPicPr>
          <p:cNvPr id="5" name="image4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28042" y="1027906"/>
            <a:ext cx="744857" cy="93789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85280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938"/>
            <a:ext cx="12192000" cy="684688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002060"/>
                </a:solidFill>
              </a:rPr>
              <a:t>In-</a:t>
            </a:r>
            <a:r>
              <a:rPr lang="it-IT" b="1" dirty="0" err="1" smtClean="0">
                <a:solidFill>
                  <a:srgbClr val="002060"/>
                </a:solidFill>
              </a:rPr>
              <a:t>depth</a:t>
            </a:r>
            <a:r>
              <a:rPr lang="it-IT" b="1" dirty="0" smtClean="0">
                <a:solidFill>
                  <a:srgbClr val="002060"/>
                </a:solidFill>
              </a:rPr>
              <a:t> </a:t>
            </a:r>
            <a:r>
              <a:rPr lang="it-IT" b="1" dirty="0" err="1" smtClean="0">
                <a:solidFill>
                  <a:srgbClr val="002060"/>
                </a:solidFill>
              </a:rPr>
              <a:t>interview</a:t>
            </a:r>
            <a:r>
              <a:rPr lang="it-IT" b="1" dirty="0" smtClean="0">
                <a:solidFill>
                  <a:srgbClr val="002060"/>
                </a:solidFill>
              </a:rPr>
              <a:t> </a:t>
            </a:r>
            <a:endParaRPr lang="it-IT" b="1" dirty="0">
              <a:solidFill>
                <a:srgbClr val="00206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2047875"/>
            <a:ext cx="10515600" cy="4129088"/>
          </a:xfrm>
        </p:spPr>
        <p:txBody>
          <a:bodyPr>
            <a:normAutofit/>
          </a:bodyPr>
          <a:lstStyle/>
          <a:p>
            <a:pPr marL="514350" lvl="0" indent="-514350" algn="just">
              <a:buSzTx/>
              <a:buFont typeface="+mj-lt"/>
              <a:buAutoNum type="arabicPeriod"/>
              <a:defRPr sz="1800"/>
            </a:pPr>
            <a:r>
              <a:rPr lang="it-IT" sz="2600" b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This</a:t>
            </a:r>
            <a:r>
              <a:rPr lang="it-IT" sz="26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2600" b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type</a:t>
            </a:r>
            <a:r>
              <a:rPr lang="it-IT" sz="26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of </a:t>
            </a:r>
            <a:r>
              <a:rPr lang="it-IT" sz="2600" b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Interview</a:t>
            </a:r>
            <a:r>
              <a:rPr lang="it-IT" sz="26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2600" b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is</a:t>
            </a:r>
            <a:r>
              <a:rPr lang="it-IT" sz="26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non </a:t>
            </a:r>
            <a:r>
              <a:rPr lang="it-IT" sz="2600" b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directive</a:t>
            </a:r>
            <a:r>
              <a:rPr lang="it-IT" sz="26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. </a:t>
            </a:r>
            <a:r>
              <a:rPr lang="it-IT" sz="2600" b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It</a:t>
            </a:r>
            <a:r>
              <a:rPr lang="it-IT" sz="26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2600" b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is</a:t>
            </a:r>
            <a:r>
              <a:rPr lang="it-IT" sz="26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a </a:t>
            </a:r>
            <a:r>
              <a:rPr lang="it-IT" sz="2600" b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typical</a:t>
            </a:r>
            <a:r>
              <a:rPr lang="it-IT" sz="26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2600" b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biographical</a:t>
            </a:r>
            <a:r>
              <a:rPr lang="it-IT" sz="26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2600" b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interview</a:t>
            </a:r>
            <a:r>
              <a:rPr lang="it-IT" sz="26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. The </a:t>
            </a:r>
            <a:r>
              <a:rPr lang="it-IT" sz="2600" b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interviewer</a:t>
            </a:r>
            <a:r>
              <a:rPr lang="it-IT" sz="26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2600" b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gives</a:t>
            </a:r>
            <a:r>
              <a:rPr lang="it-IT" sz="26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a word, an </a:t>
            </a:r>
            <a:r>
              <a:rPr lang="it-IT" sz="2600" b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impression</a:t>
            </a:r>
            <a:r>
              <a:rPr lang="it-IT" sz="26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, an incentive to </a:t>
            </a:r>
            <a:r>
              <a:rPr lang="it-IT" sz="2600" b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begin</a:t>
            </a:r>
            <a:r>
              <a:rPr lang="it-IT" sz="26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the story of the life or the story of a </a:t>
            </a:r>
            <a:r>
              <a:rPr lang="it-IT" sz="2600" b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period</a:t>
            </a:r>
            <a:r>
              <a:rPr lang="it-IT" sz="26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of the life.</a:t>
            </a:r>
          </a:p>
          <a:p>
            <a:pPr marL="514350" lvl="0" indent="-514350" algn="just">
              <a:buSzTx/>
              <a:buFont typeface="+mj-lt"/>
              <a:buAutoNum type="arabicPeriod"/>
              <a:defRPr sz="1800"/>
            </a:pPr>
            <a:r>
              <a:rPr lang="it-IT" sz="2600" b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This</a:t>
            </a:r>
            <a:r>
              <a:rPr lang="it-IT" sz="26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2600" b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type</a:t>
            </a:r>
            <a:r>
              <a:rPr lang="it-IT" sz="26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of </a:t>
            </a:r>
            <a:r>
              <a:rPr lang="it-IT" sz="2600" b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Interview</a:t>
            </a:r>
            <a:r>
              <a:rPr lang="it-IT" sz="26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2600" b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is</a:t>
            </a:r>
            <a:r>
              <a:rPr lang="it-IT" sz="26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2600" b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very</a:t>
            </a:r>
            <a:r>
              <a:rPr lang="it-IT" sz="26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2600" b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important</a:t>
            </a:r>
            <a:r>
              <a:rPr lang="it-IT" sz="26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in the Educational </a:t>
            </a:r>
            <a:r>
              <a:rPr lang="it-IT" sz="2600" b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Research</a:t>
            </a:r>
            <a:r>
              <a:rPr lang="it-IT" sz="26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. </a:t>
            </a:r>
            <a:r>
              <a:rPr lang="it-IT" sz="2600" b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It</a:t>
            </a:r>
            <a:r>
              <a:rPr lang="it-IT" sz="26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2600" b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very</a:t>
            </a:r>
            <a:r>
              <a:rPr lang="it-IT" sz="26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2600" b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complex</a:t>
            </a:r>
            <a:r>
              <a:rPr lang="it-IT" sz="26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and complete</a:t>
            </a:r>
          </a:p>
          <a:p>
            <a:pPr marL="0" lvl="0" indent="0">
              <a:buNone/>
            </a:pPr>
            <a:endParaRPr lang="it-IT" dirty="0" smtClean="0"/>
          </a:p>
          <a:p>
            <a:pPr marL="0" lvl="0" indent="0">
              <a:buNone/>
            </a:pPr>
            <a:endParaRPr lang="it-IT" sz="2600" dirty="0"/>
          </a:p>
          <a:p>
            <a:pPr marL="0" lvl="0" indent="0">
              <a:buNone/>
            </a:pPr>
            <a:endParaRPr lang="it-IT" sz="2400" dirty="0"/>
          </a:p>
          <a:p>
            <a:pPr marL="0" indent="0">
              <a:buNone/>
            </a:pPr>
            <a:endParaRPr lang="it-IT" sz="2400" dirty="0">
              <a:solidFill>
                <a:srgbClr val="002060"/>
              </a:solidFill>
              <a:ea typeface="Calibri" charset="0"/>
              <a:cs typeface="Calibri" charset="0"/>
            </a:endParaRPr>
          </a:p>
        </p:txBody>
      </p:sp>
      <p:pic>
        <p:nvPicPr>
          <p:cNvPr id="5" name="image4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28042" y="1027906"/>
            <a:ext cx="744857" cy="93789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0402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938"/>
            <a:ext cx="12192000" cy="684688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 smtClean="0">
                <a:solidFill>
                  <a:srgbClr val="002060"/>
                </a:solidFill>
              </a:rPr>
              <a:t>Results</a:t>
            </a:r>
            <a:endParaRPr lang="it-IT" b="1" dirty="0">
              <a:solidFill>
                <a:srgbClr val="00206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2353469"/>
            <a:ext cx="10515600" cy="3823494"/>
          </a:xfrm>
        </p:spPr>
        <p:txBody>
          <a:bodyPr>
            <a:normAutofit/>
          </a:bodyPr>
          <a:lstStyle/>
          <a:p>
            <a:pPr marL="342900" indent="-342900" algn="just" defTabSz="457200" latinLnBrk="1" hangingPunct="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it-IT" sz="2400" dirty="0" smtClean="0">
                <a:solidFill>
                  <a:srgbClr val="002060"/>
                </a:solidFill>
                <a:sym typeface="Calibri"/>
              </a:rPr>
              <a:t>Include </a:t>
            </a:r>
            <a:r>
              <a:rPr lang="it-IT" sz="2400" dirty="0" err="1" smtClean="0">
                <a:solidFill>
                  <a:srgbClr val="002060"/>
                </a:solidFill>
                <a:sym typeface="Calibri"/>
              </a:rPr>
              <a:t>your</a:t>
            </a:r>
            <a:r>
              <a:rPr lang="it-IT" sz="2400" dirty="0" smtClean="0">
                <a:solidFill>
                  <a:srgbClr val="002060"/>
                </a:solidFill>
                <a:sym typeface="Calibri"/>
              </a:rPr>
              <a:t> data of </a:t>
            </a:r>
            <a:r>
              <a:rPr lang="it-IT" sz="2400" dirty="0" err="1" smtClean="0">
                <a:solidFill>
                  <a:srgbClr val="002060"/>
                </a:solidFill>
                <a:sym typeface="Calibri"/>
              </a:rPr>
              <a:t>primary</a:t>
            </a:r>
            <a:r>
              <a:rPr lang="it-IT" sz="2400" dirty="0" smtClean="0">
                <a:solidFill>
                  <a:srgbClr val="002060"/>
                </a:solidFill>
                <a:sym typeface="Calibri"/>
              </a:rPr>
              <a:t> </a:t>
            </a:r>
            <a:r>
              <a:rPr lang="it-IT" sz="2400" dirty="0" err="1" smtClean="0">
                <a:solidFill>
                  <a:srgbClr val="002060"/>
                </a:solidFill>
                <a:sym typeface="Calibri"/>
              </a:rPr>
              <a:t>importance</a:t>
            </a:r>
            <a:endParaRPr lang="it-IT" sz="2400" dirty="0" smtClean="0">
              <a:solidFill>
                <a:srgbClr val="002060"/>
              </a:solidFill>
              <a:sym typeface="Calibri"/>
            </a:endParaRPr>
          </a:p>
          <a:p>
            <a:pPr marL="342900" indent="-342900" algn="just" defTabSz="457200" latinLnBrk="1" hangingPunct="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it-IT" sz="2400" dirty="0" smtClean="0">
                <a:solidFill>
                  <a:srgbClr val="002060"/>
                </a:solidFill>
              </a:rPr>
              <a:t>Be </a:t>
            </a:r>
            <a:r>
              <a:rPr lang="it-IT" sz="2400" dirty="0" err="1" smtClean="0">
                <a:solidFill>
                  <a:srgbClr val="002060"/>
                </a:solidFill>
              </a:rPr>
              <a:t>clear</a:t>
            </a:r>
            <a:r>
              <a:rPr lang="it-IT" sz="2400" dirty="0" smtClean="0">
                <a:solidFill>
                  <a:srgbClr val="002060"/>
                </a:solidFill>
              </a:rPr>
              <a:t> and easy to </a:t>
            </a:r>
            <a:r>
              <a:rPr lang="it-IT" sz="2400" dirty="0" err="1" smtClean="0">
                <a:solidFill>
                  <a:srgbClr val="002060"/>
                </a:solidFill>
              </a:rPr>
              <a:t>understand</a:t>
            </a:r>
            <a:endParaRPr lang="it-IT" sz="2400" dirty="0" smtClean="0">
              <a:solidFill>
                <a:srgbClr val="002060"/>
              </a:solidFill>
            </a:endParaRPr>
          </a:p>
          <a:p>
            <a:pPr marL="342900" indent="-342900" algn="just" defTabSz="457200" latinLnBrk="1" hangingPunct="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it-IT" sz="2400" dirty="0" err="1" smtClean="0">
                <a:solidFill>
                  <a:srgbClr val="002060"/>
                </a:solidFill>
                <a:sym typeface="Calibri"/>
              </a:rPr>
              <a:t>Highlight</a:t>
            </a:r>
            <a:r>
              <a:rPr lang="it-IT" sz="2400" dirty="0" smtClean="0">
                <a:solidFill>
                  <a:srgbClr val="002060"/>
                </a:solidFill>
                <a:sym typeface="Calibri"/>
              </a:rPr>
              <a:t> the </a:t>
            </a:r>
            <a:r>
              <a:rPr lang="it-IT" sz="2400" dirty="0" err="1" smtClean="0">
                <a:solidFill>
                  <a:srgbClr val="002060"/>
                </a:solidFill>
                <a:sym typeface="Calibri"/>
              </a:rPr>
              <a:t>main</a:t>
            </a:r>
            <a:r>
              <a:rPr lang="it-IT" sz="2400" dirty="0" smtClean="0">
                <a:solidFill>
                  <a:srgbClr val="002060"/>
                </a:solidFill>
                <a:sym typeface="Calibri"/>
              </a:rPr>
              <a:t> </a:t>
            </a:r>
            <a:r>
              <a:rPr lang="it-IT" sz="2400" dirty="0" err="1" smtClean="0">
                <a:solidFill>
                  <a:srgbClr val="002060"/>
                </a:solidFill>
                <a:sym typeface="Calibri"/>
              </a:rPr>
              <a:t>findings</a:t>
            </a:r>
            <a:endParaRPr lang="it-IT" sz="2400" dirty="0" smtClean="0">
              <a:solidFill>
                <a:srgbClr val="002060"/>
              </a:solidFill>
              <a:sym typeface="Calibri"/>
            </a:endParaRPr>
          </a:p>
          <a:p>
            <a:pPr marL="342900" indent="-342900" algn="just" defTabSz="457200" latinLnBrk="1" hangingPunct="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it-IT" sz="2400" dirty="0" err="1" smtClean="0">
                <a:solidFill>
                  <a:srgbClr val="002060"/>
                </a:solidFill>
              </a:rPr>
              <a:t>Feature</a:t>
            </a:r>
            <a:r>
              <a:rPr lang="it-IT" sz="2400" dirty="0" smtClean="0">
                <a:solidFill>
                  <a:srgbClr val="002060"/>
                </a:solidFill>
              </a:rPr>
              <a:t> </a:t>
            </a:r>
            <a:r>
              <a:rPr lang="it-IT" sz="2400" dirty="0" err="1" smtClean="0">
                <a:solidFill>
                  <a:srgbClr val="002060"/>
                </a:solidFill>
              </a:rPr>
              <a:t>unexpected</a:t>
            </a:r>
            <a:r>
              <a:rPr lang="it-IT" sz="2400" dirty="0" smtClean="0">
                <a:solidFill>
                  <a:srgbClr val="002060"/>
                </a:solidFill>
              </a:rPr>
              <a:t> </a:t>
            </a:r>
            <a:r>
              <a:rPr lang="it-IT" sz="2400" dirty="0" err="1" smtClean="0">
                <a:solidFill>
                  <a:srgbClr val="002060"/>
                </a:solidFill>
              </a:rPr>
              <a:t>findings</a:t>
            </a:r>
            <a:endParaRPr lang="it-IT" sz="2400" dirty="0" smtClean="0">
              <a:solidFill>
                <a:srgbClr val="002060"/>
              </a:solidFill>
            </a:endParaRPr>
          </a:p>
          <a:p>
            <a:pPr marL="342900" indent="-342900" algn="just" defTabSz="457200" latinLnBrk="1" hangingPunct="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it-IT" sz="2400" dirty="0" smtClean="0">
                <a:solidFill>
                  <a:srgbClr val="002060"/>
                </a:solidFill>
                <a:sym typeface="Calibri"/>
              </a:rPr>
              <a:t>Include </a:t>
            </a:r>
            <a:r>
              <a:rPr lang="it-IT" sz="2400" dirty="0" err="1" smtClean="0">
                <a:solidFill>
                  <a:srgbClr val="002060"/>
                </a:solidFill>
                <a:sym typeface="Calibri"/>
              </a:rPr>
              <a:t>illlustrations</a:t>
            </a:r>
            <a:r>
              <a:rPr lang="it-IT" sz="2400" dirty="0" smtClean="0">
                <a:solidFill>
                  <a:srgbClr val="002060"/>
                </a:solidFill>
                <a:sym typeface="Calibri"/>
              </a:rPr>
              <a:t> and </a:t>
            </a:r>
            <a:r>
              <a:rPr lang="it-IT" sz="2400" dirty="0" err="1" smtClean="0">
                <a:solidFill>
                  <a:srgbClr val="002060"/>
                </a:solidFill>
                <a:sym typeface="Calibri"/>
              </a:rPr>
              <a:t>figures</a:t>
            </a:r>
            <a:r>
              <a:rPr lang="it-IT" sz="2400" dirty="0" smtClean="0">
                <a:solidFill>
                  <a:srgbClr val="002060"/>
                </a:solidFill>
                <a:sym typeface="Calibri"/>
              </a:rPr>
              <a:t>, </a:t>
            </a:r>
            <a:r>
              <a:rPr lang="it-IT" sz="2400" dirty="0" err="1" smtClean="0">
                <a:solidFill>
                  <a:srgbClr val="002060"/>
                </a:solidFill>
                <a:sym typeface="Calibri"/>
              </a:rPr>
              <a:t>if</a:t>
            </a:r>
            <a:r>
              <a:rPr lang="it-IT" sz="2400" dirty="0" smtClean="0">
                <a:solidFill>
                  <a:srgbClr val="002060"/>
                </a:solidFill>
                <a:sym typeface="Calibri"/>
              </a:rPr>
              <a:t> </a:t>
            </a:r>
            <a:r>
              <a:rPr lang="it-IT" sz="2400" dirty="0" err="1" smtClean="0">
                <a:solidFill>
                  <a:srgbClr val="002060"/>
                </a:solidFill>
                <a:sym typeface="Calibri"/>
              </a:rPr>
              <a:t>necessary</a:t>
            </a:r>
            <a:r>
              <a:rPr lang="it-IT" sz="2400" dirty="0" smtClean="0">
                <a:solidFill>
                  <a:srgbClr val="002060"/>
                </a:solidFill>
                <a:sym typeface="Calibri"/>
              </a:rPr>
              <a:t>. </a:t>
            </a:r>
            <a:r>
              <a:rPr lang="it-IT" sz="2400" dirty="0" err="1" smtClean="0">
                <a:solidFill>
                  <a:srgbClr val="002060"/>
                </a:solidFill>
                <a:sym typeface="Calibri"/>
              </a:rPr>
              <a:t>Make</a:t>
            </a:r>
            <a:r>
              <a:rPr lang="it-IT" sz="2400" dirty="0" smtClean="0">
                <a:solidFill>
                  <a:srgbClr val="002060"/>
                </a:solidFill>
                <a:sym typeface="Calibri"/>
              </a:rPr>
              <a:t> </a:t>
            </a:r>
            <a:r>
              <a:rPr lang="it-IT" sz="2400" dirty="0" err="1" smtClean="0">
                <a:solidFill>
                  <a:srgbClr val="002060"/>
                </a:solidFill>
                <a:sym typeface="Calibri"/>
              </a:rPr>
              <a:t>it</a:t>
            </a:r>
            <a:r>
              <a:rPr lang="it-IT" sz="2400" dirty="0" smtClean="0">
                <a:solidFill>
                  <a:srgbClr val="002060"/>
                </a:solidFill>
                <a:sym typeface="Calibri"/>
              </a:rPr>
              <a:t> </a:t>
            </a:r>
            <a:r>
              <a:rPr lang="it-IT" sz="2400" dirty="0" err="1" smtClean="0">
                <a:solidFill>
                  <a:srgbClr val="002060"/>
                </a:solidFill>
                <a:sym typeface="Calibri"/>
              </a:rPr>
              <a:t>efficient</a:t>
            </a:r>
            <a:r>
              <a:rPr lang="it-IT" sz="2400" dirty="0" smtClean="0">
                <a:solidFill>
                  <a:srgbClr val="002060"/>
                </a:solidFill>
                <a:sym typeface="Calibri"/>
              </a:rPr>
              <a:t>.  </a:t>
            </a:r>
          </a:p>
          <a:p>
            <a:pPr marL="0" indent="0">
              <a:buNone/>
            </a:pPr>
            <a:endParaRPr lang="it-IT" sz="2400" dirty="0">
              <a:solidFill>
                <a:srgbClr val="002060"/>
              </a:solidFill>
              <a:ea typeface="Calibri" charset="0"/>
              <a:cs typeface="Calibri" charset="0"/>
            </a:endParaRPr>
          </a:p>
        </p:txBody>
      </p:sp>
      <p:pic>
        <p:nvPicPr>
          <p:cNvPr id="5" name="image4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28042" y="1027906"/>
            <a:ext cx="744857" cy="93789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01872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938"/>
            <a:ext cx="12192000" cy="684688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 smtClean="0">
                <a:solidFill>
                  <a:srgbClr val="002060"/>
                </a:solidFill>
              </a:rPr>
              <a:t>Discussion</a:t>
            </a:r>
            <a:r>
              <a:rPr lang="it-IT" b="1" dirty="0" smtClean="0">
                <a:solidFill>
                  <a:srgbClr val="002060"/>
                </a:solidFill>
              </a:rPr>
              <a:t> and </a:t>
            </a:r>
            <a:r>
              <a:rPr lang="it-IT" b="1" dirty="0" err="1" smtClean="0">
                <a:solidFill>
                  <a:srgbClr val="002060"/>
                </a:solidFill>
              </a:rPr>
              <a:t>Conclusion</a:t>
            </a:r>
            <a:endParaRPr lang="it-IT" b="1" dirty="0">
              <a:solidFill>
                <a:srgbClr val="00206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algn="just" defTabSz="457200" latinLnBrk="1" hangingPunct="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it-IT" sz="2400" dirty="0" err="1">
                <a:solidFill>
                  <a:srgbClr val="002060"/>
                </a:solidFill>
              </a:rPr>
              <a:t>Interpretation</a:t>
            </a:r>
            <a:r>
              <a:rPr lang="it-IT" sz="2400" dirty="0">
                <a:solidFill>
                  <a:srgbClr val="002060"/>
                </a:solidFill>
              </a:rPr>
              <a:t> of the </a:t>
            </a:r>
            <a:r>
              <a:rPr lang="it-IT" sz="2400" dirty="0" err="1">
                <a:solidFill>
                  <a:srgbClr val="002060"/>
                </a:solidFill>
              </a:rPr>
              <a:t>results</a:t>
            </a:r>
            <a:endParaRPr lang="it-IT" sz="2400" dirty="0">
              <a:solidFill>
                <a:srgbClr val="002060"/>
              </a:solidFill>
            </a:endParaRPr>
          </a:p>
          <a:p>
            <a:pPr marL="342900" indent="-342900" algn="just" defTabSz="457200" latinLnBrk="1" hangingPunct="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it-IT" sz="2400" dirty="0" err="1">
                <a:solidFill>
                  <a:srgbClr val="002060"/>
                </a:solidFill>
                <a:sym typeface="Calibri"/>
              </a:rPr>
              <a:t>Make</a:t>
            </a:r>
            <a:r>
              <a:rPr lang="it-IT" sz="2400" dirty="0">
                <a:solidFill>
                  <a:srgbClr val="002060"/>
                </a:solidFill>
                <a:sym typeface="Calibri"/>
              </a:rPr>
              <a:t> th</a:t>
            </a:r>
            <a:r>
              <a:rPr lang="it-IT" sz="2400" dirty="0">
                <a:solidFill>
                  <a:srgbClr val="002060"/>
                </a:solidFill>
              </a:rPr>
              <a:t>e </a:t>
            </a:r>
            <a:r>
              <a:rPr lang="it-IT" sz="2400" dirty="0" err="1">
                <a:solidFill>
                  <a:srgbClr val="002060"/>
                </a:solidFill>
              </a:rPr>
              <a:t>discussion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correspond</a:t>
            </a:r>
            <a:r>
              <a:rPr lang="it-IT" sz="2400" dirty="0">
                <a:solidFill>
                  <a:srgbClr val="002060"/>
                </a:solidFill>
              </a:rPr>
              <a:t> to the </a:t>
            </a:r>
            <a:r>
              <a:rPr lang="it-IT" sz="2400" dirty="0" err="1">
                <a:solidFill>
                  <a:srgbClr val="002060"/>
                </a:solidFill>
              </a:rPr>
              <a:t>results</a:t>
            </a:r>
            <a:endParaRPr lang="it-IT" sz="2400" dirty="0">
              <a:solidFill>
                <a:srgbClr val="002060"/>
              </a:solidFill>
            </a:endParaRPr>
          </a:p>
          <a:p>
            <a:pPr marL="342900" indent="-342900" algn="just" defTabSz="457200" latinLnBrk="1" hangingPunct="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it-IT" sz="2400" dirty="0">
                <a:solidFill>
                  <a:srgbClr val="002060"/>
                </a:solidFill>
              </a:rPr>
              <a:t>Compare </a:t>
            </a:r>
            <a:r>
              <a:rPr lang="it-IT" sz="2400" dirty="0" err="1">
                <a:solidFill>
                  <a:srgbClr val="002060"/>
                </a:solidFill>
              </a:rPr>
              <a:t>published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works</a:t>
            </a:r>
            <a:r>
              <a:rPr lang="it-IT" sz="2400" dirty="0">
                <a:solidFill>
                  <a:srgbClr val="002060"/>
                </a:solidFill>
              </a:rPr>
              <a:t> and </a:t>
            </a:r>
            <a:r>
              <a:rPr lang="it-IT" sz="2400" dirty="0" err="1">
                <a:solidFill>
                  <a:srgbClr val="002060"/>
                </a:solidFill>
              </a:rPr>
              <a:t>results</a:t>
            </a:r>
            <a:r>
              <a:rPr lang="it-IT" sz="2400" dirty="0">
                <a:solidFill>
                  <a:srgbClr val="002060"/>
                </a:solidFill>
              </a:rPr>
              <a:t> with </a:t>
            </a:r>
            <a:r>
              <a:rPr lang="it-IT" sz="2400" dirty="0" err="1">
                <a:solidFill>
                  <a:srgbClr val="002060"/>
                </a:solidFill>
              </a:rPr>
              <a:t>your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own</a:t>
            </a:r>
            <a:endParaRPr lang="it-IT" sz="2400" dirty="0">
              <a:solidFill>
                <a:srgbClr val="002060"/>
              </a:solidFill>
            </a:endParaRPr>
          </a:p>
          <a:p>
            <a:pPr algn="just" defTabSz="457200" latinLnBrk="1" hangingPunct="0">
              <a:lnSpc>
                <a:spcPct val="100000"/>
              </a:lnSpc>
              <a:spcBef>
                <a:spcPts val="0"/>
              </a:spcBef>
            </a:pPr>
            <a:endParaRPr lang="it-IT" sz="2400" dirty="0">
              <a:solidFill>
                <a:srgbClr val="002060"/>
              </a:solidFill>
            </a:endParaRPr>
          </a:p>
          <a:p>
            <a:pPr marL="342900" indent="-342900" algn="just" defTabSz="457200" latinLnBrk="1" hangingPunct="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it-IT" sz="2000" dirty="0">
                <a:solidFill>
                  <a:srgbClr val="002060"/>
                </a:solidFill>
              </a:rPr>
              <a:t>Be </a:t>
            </a:r>
            <a:r>
              <a:rPr lang="it-IT" sz="2000" dirty="0" err="1">
                <a:solidFill>
                  <a:srgbClr val="002060"/>
                </a:solidFill>
              </a:rPr>
              <a:t>careful</a:t>
            </a:r>
            <a:r>
              <a:rPr lang="it-IT" sz="2000" dirty="0">
                <a:solidFill>
                  <a:srgbClr val="002060"/>
                </a:solidFill>
              </a:rPr>
              <a:t>! Do </a:t>
            </a:r>
            <a:r>
              <a:rPr lang="it-IT" sz="2000" dirty="0" err="1">
                <a:solidFill>
                  <a:srgbClr val="002060"/>
                </a:solidFill>
              </a:rPr>
              <a:t>not</a:t>
            </a:r>
            <a:r>
              <a:rPr lang="it-IT" sz="2000" dirty="0">
                <a:solidFill>
                  <a:srgbClr val="002060"/>
                </a:solidFill>
              </a:rPr>
              <a:t> </a:t>
            </a:r>
            <a:r>
              <a:rPr lang="it-IT" sz="2000" dirty="0" err="1">
                <a:solidFill>
                  <a:srgbClr val="002060"/>
                </a:solidFill>
              </a:rPr>
              <a:t>make</a:t>
            </a:r>
            <a:r>
              <a:rPr lang="it-IT" sz="2000" dirty="0">
                <a:solidFill>
                  <a:srgbClr val="002060"/>
                </a:solidFill>
              </a:rPr>
              <a:t> </a:t>
            </a:r>
            <a:r>
              <a:rPr lang="it-IT" sz="2000" dirty="0" err="1">
                <a:solidFill>
                  <a:srgbClr val="002060"/>
                </a:solidFill>
              </a:rPr>
              <a:t>statements</a:t>
            </a:r>
            <a:r>
              <a:rPr lang="it-IT" sz="2000" dirty="0">
                <a:solidFill>
                  <a:srgbClr val="002060"/>
                </a:solidFill>
              </a:rPr>
              <a:t> </a:t>
            </a:r>
            <a:r>
              <a:rPr lang="it-IT" sz="2000" dirty="0" err="1">
                <a:solidFill>
                  <a:srgbClr val="002060"/>
                </a:solidFill>
              </a:rPr>
              <a:t>that</a:t>
            </a:r>
            <a:r>
              <a:rPr lang="it-IT" sz="2000" dirty="0">
                <a:solidFill>
                  <a:srgbClr val="002060"/>
                </a:solidFill>
              </a:rPr>
              <a:t> </a:t>
            </a:r>
            <a:r>
              <a:rPr lang="it-IT" sz="2000" dirty="0" err="1">
                <a:solidFill>
                  <a:srgbClr val="002060"/>
                </a:solidFill>
              </a:rPr>
              <a:t>you</a:t>
            </a:r>
            <a:r>
              <a:rPr lang="it-IT" sz="2000" dirty="0">
                <a:solidFill>
                  <a:srgbClr val="002060"/>
                </a:solidFill>
              </a:rPr>
              <a:t> </a:t>
            </a:r>
            <a:r>
              <a:rPr lang="it-IT" sz="2000" dirty="0" err="1">
                <a:solidFill>
                  <a:srgbClr val="002060"/>
                </a:solidFill>
              </a:rPr>
              <a:t>cannot</a:t>
            </a:r>
            <a:r>
              <a:rPr lang="it-IT" sz="2000" dirty="0">
                <a:solidFill>
                  <a:srgbClr val="002060"/>
                </a:solidFill>
              </a:rPr>
              <a:t> </a:t>
            </a:r>
            <a:r>
              <a:rPr lang="it-IT" sz="2000" dirty="0" err="1">
                <a:solidFill>
                  <a:srgbClr val="002060"/>
                </a:solidFill>
              </a:rPr>
              <a:t>demostrate</a:t>
            </a:r>
            <a:r>
              <a:rPr lang="it-IT" sz="2000" dirty="0">
                <a:solidFill>
                  <a:srgbClr val="002060"/>
                </a:solidFill>
              </a:rPr>
              <a:t> with data</a:t>
            </a:r>
          </a:p>
          <a:p>
            <a:pPr marL="342900" indent="-342900" algn="just" defTabSz="457200" latinLnBrk="1" hangingPunct="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it-IT" sz="2000" dirty="0">
                <a:solidFill>
                  <a:srgbClr val="002060"/>
                </a:solidFill>
              </a:rPr>
              <a:t>Do </a:t>
            </a:r>
            <a:r>
              <a:rPr lang="it-IT" sz="2000" dirty="0" err="1">
                <a:solidFill>
                  <a:srgbClr val="002060"/>
                </a:solidFill>
              </a:rPr>
              <a:t>not</a:t>
            </a:r>
            <a:r>
              <a:rPr lang="it-IT" sz="2000" dirty="0">
                <a:solidFill>
                  <a:srgbClr val="002060"/>
                </a:solidFill>
              </a:rPr>
              <a:t> use non-</a:t>
            </a:r>
            <a:r>
              <a:rPr lang="it-IT" sz="2000" dirty="0" err="1">
                <a:solidFill>
                  <a:srgbClr val="002060"/>
                </a:solidFill>
              </a:rPr>
              <a:t>specific</a:t>
            </a:r>
            <a:r>
              <a:rPr lang="it-IT" sz="2000" dirty="0">
                <a:solidFill>
                  <a:srgbClr val="002060"/>
                </a:solidFill>
              </a:rPr>
              <a:t> </a:t>
            </a:r>
            <a:r>
              <a:rPr lang="it-IT" sz="2000" dirty="0" err="1">
                <a:solidFill>
                  <a:srgbClr val="002060"/>
                </a:solidFill>
              </a:rPr>
              <a:t>expression</a:t>
            </a:r>
            <a:endParaRPr lang="it-IT" sz="2000" dirty="0">
              <a:solidFill>
                <a:srgbClr val="002060"/>
              </a:solidFill>
            </a:endParaRPr>
          </a:p>
          <a:p>
            <a:pPr marL="342900" indent="-342900" algn="just" defTabSz="457200" latinLnBrk="1" hangingPunct="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it-IT" sz="2000" dirty="0">
                <a:solidFill>
                  <a:srgbClr val="002060"/>
                </a:solidFill>
              </a:rPr>
              <a:t>Do </a:t>
            </a:r>
            <a:r>
              <a:rPr lang="it-IT" sz="2000" dirty="0" err="1">
                <a:solidFill>
                  <a:srgbClr val="002060"/>
                </a:solidFill>
              </a:rPr>
              <a:t>not</a:t>
            </a:r>
            <a:r>
              <a:rPr lang="it-IT" sz="2000" dirty="0">
                <a:solidFill>
                  <a:srgbClr val="002060"/>
                </a:solidFill>
              </a:rPr>
              <a:t> use new </a:t>
            </a:r>
            <a:r>
              <a:rPr lang="it-IT" sz="2000" dirty="0" err="1">
                <a:solidFill>
                  <a:srgbClr val="002060"/>
                </a:solidFill>
              </a:rPr>
              <a:t>terms</a:t>
            </a:r>
            <a:r>
              <a:rPr lang="it-IT" sz="2000" dirty="0">
                <a:solidFill>
                  <a:srgbClr val="002060"/>
                </a:solidFill>
              </a:rPr>
              <a:t> </a:t>
            </a:r>
            <a:r>
              <a:rPr lang="it-IT" sz="2000" dirty="0" err="1">
                <a:solidFill>
                  <a:srgbClr val="002060"/>
                </a:solidFill>
              </a:rPr>
              <a:t>not</a:t>
            </a:r>
            <a:r>
              <a:rPr lang="it-IT" sz="2000" dirty="0">
                <a:solidFill>
                  <a:srgbClr val="002060"/>
                </a:solidFill>
              </a:rPr>
              <a:t> </a:t>
            </a:r>
            <a:r>
              <a:rPr lang="it-IT" sz="2000" dirty="0" err="1">
                <a:solidFill>
                  <a:srgbClr val="002060"/>
                </a:solidFill>
              </a:rPr>
              <a:t>already</a:t>
            </a:r>
            <a:r>
              <a:rPr lang="it-IT" sz="2000" dirty="0">
                <a:solidFill>
                  <a:srgbClr val="002060"/>
                </a:solidFill>
              </a:rPr>
              <a:t> </a:t>
            </a:r>
            <a:r>
              <a:rPr lang="it-IT" sz="2000" dirty="0" err="1">
                <a:solidFill>
                  <a:srgbClr val="002060"/>
                </a:solidFill>
              </a:rPr>
              <a:t>defined</a:t>
            </a:r>
            <a:r>
              <a:rPr lang="it-IT" sz="2000" dirty="0">
                <a:solidFill>
                  <a:srgbClr val="002060"/>
                </a:solidFill>
              </a:rPr>
              <a:t> or </a:t>
            </a:r>
            <a:r>
              <a:rPr lang="it-IT" sz="2000" dirty="0" err="1">
                <a:solidFill>
                  <a:srgbClr val="002060"/>
                </a:solidFill>
              </a:rPr>
              <a:t>mentioned</a:t>
            </a:r>
            <a:r>
              <a:rPr lang="it-IT" sz="2000" dirty="0">
                <a:solidFill>
                  <a:srgbClr val="002060"/>
                </a:solidFill>
              </a:rPr>
              <a:t> </a:t>
            </a:r>
          </a:p>
          <a:p>
            <a:pPr marL="342900" indent="-342900" algn="just" defTabSz="457200" latinLnBrk="1" hangingPunct="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it-IT" sz="2000" dirty="0">
                <a:solidFill>
                  <a:srgbClr val="002060"/>
                </a:solidFill>
              </a:rPr>
              <a:t>Do </a:t>
            </a:r>
            <a:r>
              <a:rPr lang="it-IT" sz="2000" dirty="0" err="1">
                <a:solidFill>
                  <a:srgbClr val="002060"/>
                </a:solidFill>
              </a:rPr>
              <a:t>not</a:t>
            </a:r>
            <a:r>
              <a:rPr lang="it-IT" sz="2000" dirty="0">
                <a:solidFill>
                  <a:srgbClr val="002060"/>
                </a:solidFill>
              </a:rPr>
              <a:t> use </a:t>
            </a:r>
            <a:r>
              <a:rPr lang="it-IT" sz="2000" dirty="0" err="1">
                <a:solidFill>
                  <a:srgbClr val="002060"/>
                </a:solidFill>
              </a:rPr>
              <a:t>imagination</a:t>
            </a:r>
            <a:r>
              <a:rPr lang="it-IT" sz="2000" dirty="0">
                <a:solidFill>
                  <a:srgbClr val="002060"/>
                </a:solidFill>
              </a:rPr>
              <a:t> to </a:t>
            </a:r>
            <a:r>
              <a:rPr lang="it-IT" sz="2000" dirty="0" err="1">
                <a:solidFill>
                  <a:srgbClr val="002060"/>
                </a:solidFill>
              </a:rPr>
              <a:t>interpret</a:t>
            </a:r>
            <a:r>
              <a:rPr lang="it-IT" sz="2000" dirty="0">
                <a:solidFill>
                  <a:srgbClr val="002060"/>
                </a:solidFill>
              </a:rPr>
              <a:t> </a:t>
            </a:r>
            <a:r>
              <a:rPr lang="it-IT" sz="2000" dirty="0" err="1">
                <a:solidFill>
                  <a:srgbClr val="002060"/>
                </a:solidFill>
              </a:rPr>
              <a:t>your</a:t>
            </a:r>
            <a:r>
              <a:rPr lang="it-IT" sz="2000" dirty="0">
                <a:solidFill>
                  <a:srgbClr val="002060"/>
                </a:solidFill>
              </a:rPr>
              <a:t> data</a:t>
            </a:r>
          </a:p>
          <a:p>
            <a:pPr marL="342900" indent="-342900" algn="just" defTabSz="457200" latinLnBrk="1" hangingPunct="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endParaRPr lang="it-IT" sz="2400" dirty="0">
              <a:solidFill>
                <a:srgbClr val="002060"/>
              </a:solidFill>
            </a:endParaRPr>
          </a:p>
          <a:p>
            <a:pPr algn="just" defTabSz="457200" latinLnBrk="1" hangingPunct="0">
              <a:lnSpc>
                <a:spcPct val="100000"/>
              </a:lnSpc>
              <a:spcBef>
                <a:spcPts val="0"/>
              </a:spcBef>
            </a:pPr>
            <a:r>
              <a:rPr lang="it-IT" sz="2400" dirty="0" err="1">
                <a:solidFill>
                  <a:srgbClr val="002060"/>
                </a:solidFill>
              </a:rPr>
              <a:t>Conclusion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will</a:t>
            </a:r>
            <a:r>
              <a:rPr lang="it-IT" sz="2400" dirty="0">
                <a:solidFill>
                  <a:srgbClr val="002060"/>
                </a:solidFill>
              </a:rPr>
              <a:t> help </a:t>
            </a:r>
            <a:r>
              <a:rPr lang="it-IT" sz="2400" dirty="0" err="1">
                <a:solidFill>
                  <a:srgbClr val="002060"/>
                </a:solidFill>
              </a:rPr>
              <a:t>you</a:t>
            </a:r>
            <a:r>
              <a:rPr lang="it-IT" sz="2400" dirty="0">
                <a:solidFill>
                  <a:srgbClr val="002060"/>
                </a:solidFill>
              </a:rPr>
              <a:t> to </a:t>
            </a:r>
            <a:r>
              <a:rPr lang="it-IT" sz="2400" dirty="0" err="1">
                <a:solidFill>
                  <a:srgbClr val="002060"/>
                </a:solidFill>
              </a:rPr>
              <a:t>provide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justification</a:t>
            </a:r>
            <a:r>
              <a:rPr lang="it-IT" sz="2400" dirty="0">
                <a:solidFill>
                  <a:srgbClr val="002060"/>
                </a:solidFill>
              </a:rPr>
              <a:t> for </a:t>
            </a:r>
            <a:r>
              <a:rPr lang="it-IT" sz="2400" dirty="0" err="1">
                <a:solidFill>
                  <a:srgbClr val="002060"/>
                </a:solidFill>
              </a:rPr>
              <a:t>your</a:t>
            </a:r>
            <a:r>
              <a:rPr lang="it-IT" sz="2400" dirty="0">
                <a:solidFill>
                  <a:srgbClr val="002060"/>
                </a:solidFill>
              </a:rPr>
              <a:t> work </a:t>
            </a:r>
            <a:r>
              <a:rPr lang="it-IT" sz="2400" dirty="0" smtClean="0">
                <a:solidFill>
                  <a:srgbClr val="002060"/>
                </a:solidFill>
              </a:rPr>
              <a:t>and </a:t>
            </a:r>
            <a:r>
              <a:rPr lang="it-IT" sz="2400" dirty="0" err="1">
                <a:solidFill>
                  <a:srgbClr val="002060"/>
                </a:solidFill>
              </a:rPr>
              <a:t>present</a:t>
            </a:r>
            <a:r>
              <a:rPr lang="it-IT" sz="2400" dirty="0">
                <a:solidFill>
                  <a:srgbClr val="002060"/>
                </a:solidFill>
              </a:rPr>
              <a:t> future </a:t>
            </a:r>
            <a:r>
              <a:rPr lang="it-IT" sz="2400" dirty="0" err="1">
                <a:solidFill>
                  <a:srgbClr val="002060"/>
                </a:solidFill>
              </a:rPr>
              <a:t>perspectives</a:t>
            </a:r>
            <a:r>
              <a:rPr lang="it-IT" sz="2400" dirty="0">
                <a:solidFill>
                  <a:srgbClr val="002060"/>
                </a:solidFill>
              </a:rPr>
              <a:t>.</a:t>
            </a:r>
          </a:p>
          <a:p>
            <a:endParaRPr lang="it-IT" sz="2400" dirty="0">
              <a:solidFill>
                <a:srgbClr val="00206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5" name="image4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28042" y="1027906"/>
            <a:ext cx="744857" cy="93789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21293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image2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6845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0" name="image3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51906" y="6347762"/>
            <a:ext cx="3393684" cy="522392"/>
          </a:xfrm>
          <a:prstGeom prst="rect">
            <a:avLst/>
          </a:prstGeom>
          <a:ln w="12700">
            <a:miter lim="400000"/>
          </a:ln>
        </p:spPr>
      </p:pic>
      <p:sp>
        <p:nvSpPr>
          <p:cNvPr id="61" name="Shape 61"/>
          <p:cNvSpPr/>
          <p:nvPr/>
        </p:nvSpPr>
        <p:spPr>
          <a:xfrm>
            <a:off x="8239431" y="6474363"/>
            <a:ext cx="3153263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defRPr sz="120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pPr lvl="0">
              <a:defRPr sz="1800" b="0">
                <a:ln w="9525">
                  <a:noFill/>
                </a:ln>
                <a:solidFill>
                  <a:srgbClr val="000000"/>
                </a:solidFill>
                <a:effectLst/>
              </a:defRPr>
            </a:pPr>
            <a:r>
              <a:rPr b="0" dirty="0">
                <a:ln w="18415">
                  <a:solidFill>
                    <a:srgbClr val="FFFFFF"/>
                  </a:solidFill>
                </a:ln>
                <a:solidFill>
                  <a:schemeClr val="bg1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University  of Florence  </a:t>
            </a:r>
            <a:r>
              <a:rPr b="0" dirty="0" smtClean="0">
                <a:ln w="18415">
                  <a:solidFill>
                    <a:srgbClr val="FFFFFF"/>
                  </a:solidFill>
                </a:ln>
                <a:solidFill>
                  <a:schemeClr val="bg1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201</a:t>
            </a:r>
            <a:r>
              <a:rPr lang="it-IT" dirty="0">
                <a:solidFill>
                  <a:schemeClr val="bg1"/>
                </a:solidFill>
              </a:rPr>
              <a:t>9</a:t>
            </a:r>
            <a:endParaRPr b="0" dirty="0">
              <a:ln w="18415">
                <a:solidFill>
                  <a:srgbClr val="FFFFFF"/>
                </a:solidFill>
              </a:ln>
              <a:solidFill>
                <a:schemeClr val="bg1"/>
              </a:solidFill>
              <a:effectLst>
                <a:outerShdw blurRad="63500" dir="3600000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2" name="Shape 62"/>
          <p:cNvSpPr/>
          <p:nvPr/>
        </p:nvSpPr>
        <p:spPr>
          <a:xfrm>
            <a:off x="413101" y="2645220"/>
            <a:ext cx="10769403" cy="14342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lvl="0" algn="ctr">
              <a:lnSpc>
                <a:spcPct val="90000"/>
              </a:lnSpc>
              <a:defRPr sz="1800" b="0">
                <a:solidFill>
                  <a:srgbClr val="000000"/>
                </a:solidFill>
              </a:defRPr>
            </a:pPr>
            <a:r>
              <a:rPr sz="4800" dirty="0" smtClean="0">
                <a:solidFill>
                  <a:srgbClr val="376092"/>
                </a:solidFill>
                <a:latin typeface="Calibri" charset="0"/>
                <a:ea typeface="Calibri" charset="0"/>
                <a:cs typeface="Calibri" charset="0"/>
              </a:rPr>
              <a:t>Why </a:t>
            </a:r>
            <a:r>
              <a:rPr sz="4800" dirty="0">
                <a:solidFill>
                  <a:srgbClr val="376092"/>
                </a:solidFill>
                <a:latin typeface="Calibri" charset="0"/>
                <a:ea typeface="Calibri" charset="0"/>
                <a:cs typeface="Calibri" charset="0"/>
              </a:rPr>
              <a:t>is it important to </a:t>
            </a:r>
            <a:r>
              <a:rPr lang="it-IT" sz="4800" dirty="0" err="1" smtClean="0">
                <a:solidFill>
                  <a:srgbClr val="376092"/>
                </a:solidFill>
                <a:latin typeface="Calibri" charset="0"/>
                <a:ea typeface="Calibri" charset="0"/>
                <a:cs typeface="Calibri" charset="0"/>
              </a:rPr>
              <a:t>know</a:t>
            </a:r>
            <a:r>
              <a:rPr lang="it-IT" sz="4800" dirty="0" smtClean="0">
                <a:solidFill>
                  <a:srgbClr val="376092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4800" dirty="0" err="1" smtClean="0">
                <a:solidFill>
                  <a:srgbClr val="376092"/>
                </a:solidFill>
                <a:latin typeface="Calibri" charset="0"/>
                <a:ea typeface="Calibri" charset="0"/>
                <a:cs typeface="Calibri" charset="0"/>
              </a:rPr>
              <a:t>how</a:t>
            </a:r>
            <a:r>
              <a:rPr lang="it-IT" sz="4800" dirty="0" smtClean="0">
                <a:solidFill>
                  <a:srgbClr val="376092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</a:p>
          <a:p>
            <a:pPr lvl="0" algn="ctr">
              <a:lnSpc>
                <a:spcPct val="90000"/>
              </a:lnSpc>
              <a:defRPr sz="1800" b="0">
                <a:solidFill>
                  <a:srgbClr val="000000"/>
                </a:solidFill>
              </a:defRPr>
            </a:pPr>
            <a:r>
              <a:rPr lang="it-IT" sz="4800" dirty="0" smtClean="0">
                <a:solidFill>
                  <a:srgbClr val="376092"/>
                </a:solidFill>
                <a:latin typeface="Calibri" charset="0"/>
                <a:ea typeface="Calibri" charset="0"/>
                <a:cs typeface="Calibri" charset="0"/>
              </a:rPr>
              <a:t>to </a:t>
            </a:r>
            <a:r>
              <a:rPr lang="it-IT" sz="4800" dirty="0" err="1" smtClean="0">
                <a:solidFill>
                  <a:srgbClr val="376092"/>
                </a:solidFill>
                <a:latin typeface="Calibri" charset="0"/>
                <a:ea typeface="Calibri" charset="0"/>
                <a:cs typeface="Calibri" charset="0"/>
              </a:rPr>
              <a:t>think</a:t>
            </a:r>
            <a:r>
              <a:rPr lang="it-IT" sz="4800" dirty="0" smtClean="0">
                <a:solidFill>
                  <a:srgbClr val="376092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4800" dirty="0" err="1" smtClean="0">
                <a:solidFill>
                  <a:srgbClr val="376092"/>
                </a:solidFill>
                <a:latin typeface="Calibri" charset="0"/>
                <a:ea typeface="Calibri" charset="0"/>
                <a:cs typeface="Calibri" charset="0"/>
              </a:rPr>
              <a:t>about</a:t>
            </a:r>
            <a:r>
              <a:rPr lang="it-IT" sz="4800" dirty="0" smtClean="0">
                <a:solidFill>
                  <a:srgbClr val="376092"/>
                </a:solidFill>
                <a:latin typeface="Calibri" charset="0"/>
                <a:ea typeface="Calibri" charset="0"/>
                <a:cs typeface="Calibri" charset="0"/>
              </a:rPr>
              <a:t> a </a:t>
            </a:r>
            <a:r>
              <a:rPr lang="it-IT" sz="4800" dirty="0" err="1" smtClean="0">
                <a:solidFill>
                  <a:srgbClr val="376092"/>
                </a:solidFill>
                <a:latin typeface="Calibri" charset="0"/>
                <a:ea typeface="Calibri" charset="0"/>
                <a:cs typeface="Calibri" charset="0"/>
              </a:rPr>
              <a:t>good</a:t>
            </a:r>
            <a:r>
              <a:rPr lang="it-IT" sz="4800" dirty="0" smtClean="0">
                <a:solidFill>
                  <a:srgbClr val="376092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4800" dirty="0" err="1" smtClean="0">
                <a:solidFill>
                  <a:srgbClr val="376092"/>
                </a:solidFill>
                <a:latin typeface="Calibri" charset="0"/>
                <a:ea typeface="Calibri" charset="0"/>
                <a:cs typeface="Calibri" charset="0"/>
              </a:rPr>
              <a:t>scientific</a:t>
            </a:r>
            <a:r>
              <a:rPr lang="it-IT" sz="4800" dirty="0" smtClean="0">
                <a:solidFill>
                  <a:srgbClr val="376092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4800" dirty="0" err="1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project</a:t>
            </a:r>
            <a:r>
              <a:rPr lang="it-IT" sz="4800" dirty="0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? </a:t>
            </a:r>
          </a:p>
        </p:txBody>
      </p:sp>
      <p:pic>
        <p:nvPicPr>
          <p:cNvPr id="63" name="image4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189361" y="1179373"/>
            <a:ext cx="993143" cy="937895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CasellaDiTesto 1"/>
          <p:cNvSpPr txBox="1"/>
          <p:nvPr/>
        </p:nvSpPr>
        <p:spPr>
          <a:xfrm>
            <a:off x="413100" y="978499"/>
            <a:ext cx="10115208" cy="126188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lvl="0" algn="ctr" rtl="0" latinLnBrk="1" hangingPunct="0"/>
            <a:r>
              <a:rPr lang="it-IT" sz="2800" b="1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The </a:t>
            </a:r>
            <a:r>
              <a:rPr lang="it-IT" sz="2800" b="1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importance</a:t>
            </a:r>
            <a:r>
              <a:rPr lang="it-IT" sz="2800" b="1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of the </a:t>
            </a:r>
            <a:r>
              <a:rPr lang="it-IT" sz="2800" b="1" dirty="0" err="1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academic</a:t>
            </a:r>
            <a:r>
              <a:rPr lang="it-IT" sz="2800" b="1" dirty="0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800" b="1" dirty="0" err="1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writing</a:t>
            </a:r>
            <a:r>
              <a:rPr lang="it-IT" sz="2800" b="1" dirty="0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800" b="1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in </a:t>
            </a:r>
            <a:r>
              <a:rPr lang="it-IT" sz="2800" b="1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Adult</a:t>
            </a:r>
            <a:r>
              <a:rPr lang="it-IT" sz="2800" b="1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800" b="1" dirty="0" err="1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Education</a:t>
            </a:r>
            <a:endParaRPr lang="it-IT" sz="2800" b="1" dirty="0" smtClean="0">
              <a:solidFill>
                <a:srgbClr val="00487F"/>
              </a:solidFill>
              <a:latin typeface="Calibri" charset="0"/>
              <a:ea typeface="Calibri" charset="0"/>
              <a:cs typeface="Calibri" charset="0"/>
            </a:endParaRPr>
          </a:p>
          <a:p>
            <a:pPr lvl="0" algn="ctr" rtl="0" latinLnBrk="1" hangingPunct="0"/>
            <a:r>
              <a:rPr lang="it-IT" sz="2800" b="1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T</a:t>
            </a:r>
            <a:r>
              <a:rPr lang="it-IT" sz="2800" b="1" dirty="0" err="1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hinking</a:t>
            </a:r>
            <a:r>
              <a:rPr lang="it-IT" sz="2800" b="1" dirty="0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800" b="1" dirty="0" err="1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about</a:t>
            </a:r>
            <a:r>
              <a:rPr lang="it-IT" sz="2800" b="1" dirty="0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a </a:t>
            </a:r>
            <a:r>
              <a:rPr lang="it-IT" sz="2800" b="1" dirty="0" err="1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research</a:t>
            </a:r>
            <a:r>
              <a:rPr lang="it-IT" sz="2800" b="1" dirty="0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800" b="1" dirty="0" err="1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project</a:t>
            </a:r>
            <a:endParaRPr lang="it-IT" sz="2800" b="1" dirty="0">
              <a:solidFill>
                <a:srgbClr val="00487F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0" marR="0" indent="0" algn="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2000" b="1" i="0" u="none" strike="noStrike" cap="none" spc="0" normalizeH="0" baseline="0" dirty="0">
              <a:ln>
                <a:noFill/>
              </a:ln>
              <a:solidFill>
                <a:srgbClr val="376092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305" y="4427257"/>
            <a:ext cx="46736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83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938"/>
            <a:ext cx="12192000" cy="684688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640238"/>
            <a:ext cx="10515600" cy="1325563"/>
          </a:xfrm>
        </p:spPr>
        <p:txBody>
          <a:bodyPr/>
          <a:lstStyle/>
          <a:p>
            <a:r>
              <a:rPr lang="it-IT" b="1" dirty="0" err="1" smtClean="0">
                <a:solidFill>
                  <a:srgbClr val="002060"/>
                </a:solidFill>
              </a:rPr>
              <a:t>Exercise</a:t>
            </a:r>
            <a:r>
              <a:rPr lang="it-IT" b="1" dirty="0" smtClean="0">
                <a:solidFill>
                  <a:srgbClr val="002060"/>
                </a:solidFill>
              </a:rPr>
              <a:t> 1 – </a:t>
            </a:r>
            <a:r>
              <a:rPr lang="it-IT" b="1" dirty="0" err="1" smtClean="0">
                <a:solidFill>
                  <a:srgbClr val="002060"/>
                </a:solidFill>
              </a:rPr>
              <a:t>Individual</a:t>
            </a:r>
            <a:r>
              <a:rPr lang="it-IT" b="1" dirty="0" smtClean="0">
                <a:solidFill>
                  <a:srgbClr val="002060"/>
                </a:solidFill>
              </a:rPr>
              <a:t> Work</a:t>
            </a:r>
            <a:endParaRPr lang="it-IT" b="1" dirty="0">
              <a:solidFill>
                <a:srgbClr val="00206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672167"/>
            <a:ext cx="10515600" cy="3873990"/>
          </a:xfrm>
        </p:spPr>
        <p:txBody>
          <a:bodyPr>
            <a:normAutofit/>
          </a:bodyPr>
          <a:lstStyle/>
          <a:p>
            <a:r>
              <a:rPr lang="it-IT" sz="4000" dirty="0" err="1" smtClean="0">
                <a:solidFill>
                  <a:srgbClr val="002060"/>
                </a:solidFill>
              </a:rPr>
              <a:t>Please</a:t>
            </a:r>
            <a:r>
              <a:rPr lang="it-IT" sz="4000" dirty="0" smtClean="0">
                <a:solidFill>
                  <a:srgbClr val="002060"/>
                </a:solidFill>
              </a:rPr>
              <a:t> elaborate the idea of </a:t>
            </a:r>
            <a:r>
              <a:rPr lang="it-IT" sz="4000" dirty="0" err="1" smtClean="0">
                <a:solidFill>
                  <a:srgbClr val="002060"/>
                </a:solidFill>
              </a:rPr>
              <a:t>your</a:t>
            </a:r>
            <a:r>
              <a:rPr lang="it-IT" sz="4000" dirty="0" smtClean="0">
                <a:solidFill>
                  <a:srgbClr val="002060"/>
                </a:solidFill>
              </a:rPr>
              <a:t> </a:t>
            </a:r>
            <a:r>
              <a:rPr lang="it-IT" sz="4000" dirty="0" err="1" smtClean="0">
                <a:solidFill>
                  <a:srgbClr val="002060"/>
                </a:solidFill>
              </a:rPr>
              <a:t>research</a:t>
            </a:r>
            <a:r>
              <a:rPr lang="it-IT" sz="4000" dirty="0" smtClean="0">
                <a:solidFill>
                  <a:srgbClr val="002060"/>
                </a:solidFill>
              </a:rPr>
              <a:t> </a:t>
            </a:r>
            <a:r>
              <a:rPr lang="it-IT" sz="4000" dirty="0" err="1" smtClean="0">
                <a:solidFill>
                  <a:srgbClr val="002060"/>
                </a:solidFill>
              </a:rPr>
              <a:t>paper</a:t>
            </a:r>
            <a:r>
              <a:rPr lang="it-IT" sz="4000" dirty="0">
                <a:solidFill>
                  <a:srgbClr val="002060"/>
                </a:solidFill>
              </a:rPr>
              <a:t> </a:t>
            </a:r>
            <a:r>
              <a:rPr lang="it-IT" sz="4000" dirty="0" err="1" smtClean="0">
                <a:solidFill>
                  <a:srgbClr val="002060"/>
                </a:solidFill>
              </a:rPr>
              <a:t>starting</a:t>
            </a:r>
            <a:r>
              <a:rPr lang="it-IT" sz="4000" dirty="0" smtClean="0">
                <a:solidFill>
                  <a:srgbClr val="002060"/>
                </a:solidFill>
              </a:rPr>
              <a:t> from:</a:t>
            </a:r>
          </a:p>
          <a:p>
            <a:pPr lvl="2"/>
            <a:r>
              <a:rPr lang="it-IT" sz="3200" dirty="0" smtClean="0">
                <a:solidFill>
                  <a:srgbClr val="002060"/>
                </a:solidFill>
              </a:rPr>
              <a:t>Idea</a:t>
            </a:r>
          </a:p>
          <a:p>
            <a:pPr lvl="2"/>
            <a:r>
              <a:rPr lang="it-IT" sz="3200" dirty="0" err="1" smtClean="0">
                <a:solidFill>
                  <a:srgbClr val="002060"/>
                </a:solidFill>
              </a:rPr>
              <a:t>Topic</a:t>
            </a:r>
            <a:endParaRPr lang="it-IT" sz="3200" dirty="0" smtClean="0">
              <a:solidFill>
                <a:srgbClr val="002060"/>
              </a:solidFill>
            </a:endParaRPr>
          </a:p>
          <a:p>
            <a:pPr lvl="2"/>
            <a:r>
              <a:rPr lang="it-IT" sz="3200" dirty="0" err="1" smtClean="0">
                <a:solidFill>
                  <a:srgbClr val="002060"/>
                </a:solidFill>
              </a:rPr>
              <a:t>Keywords</a:t>
            </a:r>
            <a:endParaRPr lang="it-IT" sz="3200" dirty="0" smtClean="0">
              <a:solidFill>
                <a:srgbClr val="002060"/>
              </a:solidFill>
            </a:endParaRPr>
          </a:p>
          <a:p>
            <a:pPr lvl="2"/>
            <a:r>
              <a:rPr lang="it-IT" sz="3200" dirty="0" smtClean="0">
                <a:solidFill>
                  <a:srgbClr val="002060"/>
                </a:solidFill>
              </a:rPr>
              <a:t>Title</a:t>
            </a:r>
          </a:p>
          <a:p>
            <a:pPr lvl="2"/>
            <a:r>
              <a:rPr lang="it-IT" sz="3200" dirty="0" err="1" smtClean="0">
                <a:solidFill>
                  <a:srgbClr val="002060"/>
                </a:solidFill>
              </a:rPr>
              <a:t>Abstract</a:t>
            </a:r>
            <a:r>
              <a:rPr lang="it-IT" sz="3200" dirty="0" smtClean="0">
                <a:solidFill>
                  <a:srgbClr val="002060"/>
                </a:solidFill>
              </a:rPr>
              <a:t> (5-10 </a:t>
            </a:r>
            <a:r>
              <a:rPr lang="it-IT" sz="3200" dirty="0" err="1" smtClean="0">
                <a:solidFill>
                  <a:srgbClr val="002060"/>
                </a:solidFill>
              </a:rPr>
              <a:t>lines</a:t>
            </a:r>
            <a:r>
              <a:rPr lang="it-IT" sz="3200" dirty="0" smtClean="0">
                <a:solidFill>
                  <a:srgbClr val="002060"/>
                </a:solidFill>
              </a:rPr>
              <a:t>)</a:t>
            </a:r>
          </a:p>
          <a:p>
            <a:endParaRPr lang="it-IT" dirty="0">
              <a:solidFill>
                <a:srgbClr val="002060"/>
              </a:solidFill>
            </a:endParaRPr>
          </a:p>
        </p:txBody>
      </p:sp>
      <p:pic>
        <p:nvPicPr>
          <p:cNvPr id="5" name="image4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28042" y="1027906"/>
            <a:ext cx="744857" cy="937895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CasellaDiTesto 5"/>
          <p:cNvSpPr txBox="1"/>
          <p:nvPr/>
        </p:nvSpPr>
        <p:spPr>
          <a:xfrm>
            <a:off x="838200" y="5807592"/>
            <a:ext cx="10515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err="1" smtClean="0"/>
              <a:t>You</a:t>
            </a:r>
            <a:r>
              <a:rPr lang="it-IT" sz="3200" b="1" dirty="0" smtClean="0"/>
              <a:t> </a:t>
            </a:r>
            <a:r>
              <a:rPr lang="it-IT" sz="3200" b="1" dirty="0" err="1" smtClean="0"/>
              <a:t>have</a:t>
            </a:r>
            <a:r>
              <a:rPr lang="it-IT" sz="3200" b="1" dirty="0" smtClean="0"/>
              <a:t> 15 minutes for </a:t>
            </a:r>
            <a:r>
              <a:rPr lang="it-IT" sz="3200" b="1" dirty="0" err="1" smtClean="0"/>
              <a:t>working</a:t>
            </a:r>
            <a:r>
              <a:rPr lang="it-IT" sz="3200" b="1" dirty="0" smtClean="0"/>
              <a:t> </a:t>
            </a:r>
            <a:r>
              <a:rPr lang="it-IT" sz="3200" b="1" dirty="0" err="1" smtClean="0"/>
              <a:t>individually</a:t>
            </a:r>
            <a:endParaRPr lang="it-IT" sz="3200" b="1" dirty="0"/>
          </a:p>
        </p:txBody>
      </p:sp>
    </p:spTree>
    <p:extLst>
      <p:ext uri="{BB962C8B-B14F-4D97-AF65-F5344CB8AC3E}">
        <p14:creationId xmlns:p14="http://schemas.microsoft.com/office/powerpoint/2010/main" val="2112528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938"/>
            <a:ext cx="12192000" cy="684688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027906"/>
            <a:ext cx="5092699" cy="3155054"/>
          </a:xfrm>
        </p:spPr>
        <p:txBody>
          <a:bodyPr>
            <a:normAutofit/>
          </a:bodyPr>
          <a:lstStyle/>
          <a:p>
            <a:r>
              <a:rPr lang="it-IT" b="1" dirty="0" err="1" smtClean="0">
                <a:solidFill>
                  <a:srgbClr val="002060"/>
                </a:solidFill>
                <a:latin typeface="Calibri"/>
                <a:cs typeface="Calibri"/>
              </a:rPr>
              <a:t>Exercise</a:t>
            </a:r>
            <a:r>
              <a:rPr lang="it-IT" b="1" dirty="0" smtClean="0">
                <a:solidFill>
                  <a:srgbClr val="002060"/>
                </a:solidFill>
                <a:latin typeface="Calibri"/>
                <a:cs typeface="Calibri"/>
              </a:rPr>
              <a:t> 1 – </a:t>
            </a:r>
            <a:r>
              <a:rPr lang="it-IT" b="1" dirty="0" err="1" smtClean="0">
                <a:solidFill>
                  <a:srgbClr val="002060"/>
                </a:solidFill>
                <a:latin typeface="Calibri"/>
                <a:cs typeface="Calibri"/>
              </a:rPr>
              <a:t>Individual</a:t>
            </a:r>
            <a:r>
              <a:rPr lang="it-IT" b="1" dirty="0" smtClean="0">
                <a:solidFill>
                  <a:srgbClr val="002060"/>
                </a:solidFill>
                <a:latin typeface="Calibri"/>
                <a:cs typeface="Calibri"/>
              </a:rPr>
              <a:t> Work</a:t>
            </a:r>
            <a:br>
              <a:rPr lang="it-IT" b="1" dirty="0" smtClean="0">
                <a:solidFill>
                  <a:srgbClr val="002060"/>
                </a:solidFill>
                <a:latin typeface="Calibri"/>
                <a:cs typeface="Calibri"/>
              </a:rPr>
            </a:br>
            <a:r>
              <a:rPr lang="it-IT" b="1" dirty="0">
                <a:solidFill>
                  <a:srgbClr val="002060"/>
                </a:solidFill>
                <a:latin typeface="Calibri"/>
                <a:cs typeface="Calibri"/>
              </a:rPr>
              <a:t/>
            </a:r>
            <a:br>
              <a:rPr lang="it-IT" b="1" dirty="0">
                <a:solidFill>
                  <a:srgbClr val="002060"/>
                </a:solidFill>
                <a:latin typeface="Calibri"/>
                <a:cs typeface="Calibri"/>
              </a:rPr>
            </a:br>
            <a:r>
              <a:rPr lang="it-IT" dirty="0" err="1" smtClean="0">
                <a:solidFill>
                  <a:srgbClr val="002060"/>
                </a:solidFill>
                <a:latin typeface="Calibri"/>
                <a:cs typeface="Calibri"/>
              </a:rPr>
              <a:t>Example</a:t>
            </a:r>
            <a:endParaRPr lang="it-IT" b="1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  <p:pic>
        <p:nvPicPr>
          <p:cNvPr id="8" name="Immagine 7" descr="Screenshot abstrac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648" y="-21072"/>
            <a:ext cx="7372352" cy="687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252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938"/>
            <a:ext cx="12192000" cy="684688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99095"/>
            <a:ext cx="10515600" cy="1325563"/>
          </a:xfrm>
        </p:spPr>
        <p:txBody>
          <a:bodyPr/>
          <a:lstStyle/>
          <a:p>
            <a:r>
              <a:rPr lang="it-IT" b="1" dirty="0" err="1" smtClean="0"/>
              <a:t>Structure</a:t>
            </a:r>
            <a:r>
              <a:rPr lang="it-IT" b="1" dirty="0" smtClean="0"/>
              <a:t> of a </a:t>
            </a:r>
            <a:r>
              <a:rPr lang="it-IT" b="1" dirty="0" err="1" smtClean="0"/>
              <a:t>research</a:t>
            </a:r>
            <a:r>
              <a:rPr lang="it-IT" b="1" dirty="0" smtClean="0"/>
              <a:t> </a:t>
            </a:r>
            <a:r>
              <a:rPr lang="it-IT" b="1" dirty="0" err="1" smtClean="0"/>
              <a:t>paper</a:t>
            </a:r>
            <a:endParaRPr lang="it-IT" b="1" dirty="0"/>
          </a:p>
        </p:txBody>
      </p:sp>
      <p:pic>
        <p:nvPicPr>
          <p:cNvPr id="5" name="image4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28042" y="1027906"/>
            <a:ext cx="744857" cy="937895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8313846"/>
              </p:ext>
            </p:extLst>
          </p:nvPr>
        </p:nvGraphicFramePr>
        <p:xfrm>
          <a:off x="1985699" y="1724658"/>
          <a:ext cx="7284735" cy="4861325"/>
        </p:xfrm>
        <a:graphic>
          <a:graphicData uri="http://schemas.openxmlformats.org/drawingml/2006/table">
            <a:tbl>
              <a:tblPr firstRow="1" bandRow="1"/>
              <a:tblGrid>
                <a:gridCol w="2156143"/>
                <a:gridCol w="5128592"/>
              </a:tblGrid>
              <a:tr h="341694"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 err="1" smtClean="0">
                          <a:latin typeface="Calibri" charset="0"/>
                          <a:ea typeface="Calibri" charset="0"/>
                          <a:cs typeface="Calibri" charset="0"/>
                        </a:rPr>
                        <a:t>Section</a:t>
                      </a:r>
                      <a:endParaRPr lang="it-IT" sz="1600" b="0" i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 err="1" smtClean="0">
                          <a:latin typeface="Calibri" charset="0"/>
                          <a:ea typeface="Calibri" charset="0"/>
                          <a:cs typeface="Calibri" charset="0"/>
                        </a:rPr>
                        <a:t>Purpose</a:t>
                      </a:r>
                      <a:endParaRPr lang="it-IT" sz="1600" b="0" i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62633"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Title and Index</a:t>
                      </a:r>
                      <a:endParaRPr lang="it-IT" sz="1600" b="0" i="0" dirty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Clearly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describes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content</a:t>
                      </a:r>
                      <a:endParaRPr lang="it-IT" sz="1600" b="0" i="0" dirty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</a:tr>
              <a:tr h="362633"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Author(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)</a:t>
                      </a:r>
                      <a:endParaRPr lang="it-IT" sz="1600" b="0" i="0" dirty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Ensure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recognition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of the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author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(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)</a:t>
                      </a:r>
                      <a:endParaRPr lang="it-IT" sz="1600" b="0" i="0" dirty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62633"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Abstract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and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Key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words</a:t>
                      </a:r>
                      <a:endParaRPr lang="it-IT" sz="1600" b="0" i="0" dirty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Describes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what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was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done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(150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words</a:t>
                      </a:r>
                      <a:r>
                        <a:rPr lang="it-IT" sz="1600" b="0" i="0" baseline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) and </a:t>
                      </a:r>
                      <a:r>
                        <a:rPr lang="it-IT" sz="1600" b="0" i="0" baseline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highlight</a:t>
                      </a:r>
                      <a:r>
                        <a:rPr lang="it-IT" sz="1600" b="0" i="0" baseline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t-IT" sz="1600" b="0" i="0" baseline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keywords</a:t>
                      </a:r>
                      <a:r>
                        <a:rPr lang="it-IT" sz="1600" b="0" i="0" baseline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to </a:t>
                      </a:r>
                      <a:r>
                        <a:rPr lang="it-IT" sz="1600" b="0" i="0" baseline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understand</a:t>
                      </a:r>
                      <a:r>
                        <a:rPr lang="it-IT" sz="1600" b="0" i="0" baseline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the </a:t>
                      </a:r>
                      <a:r>
                        <a:rPr lang="it-IT" sz="1600" b="0" i="0" baseline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topic</a:t>
                      </a:r>
                      <a:endParaRPr lang="it-IT" sz="1600" b="0" i="0" dirty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</a:tr>
              <a:tr h="362633"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Introduction</a:t>
                      </a:r>
                      <a:endParaRPr lang="it-IT" sz="1600" b="0" i="0" dirty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Explain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the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problem</a:t>
                      </a:r>
                      <a:endParaRPr lang="it-IT" sz="1600" b="0" i="0" dirty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62633"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Context</a:t>
                      </a:r>
                      <a:endParaRPr lang="it-IT" sz="1600" b="0" i="0" dirty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Explain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the</a:t>
                      </a:r>
                      <a:r>
                        <a:rPr lang="it-IT" sz="1600" b="0" i="0" baseline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t-IT" sz="1600" b="0" i="0" baseline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scientific</a:t>
                      </a:r>
                      <a:r>
                        <a:rPr lang="it-IT" sz="1600" b="0" i="0" baseline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t-IT" sz="1600" b="0" i="0" baseline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context</a:t>
                      </a:r>
                      <a:r>
                        <a:rPr lang="it-IT" sz="1600" b="0" i="0" baseline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and </a:t>
                      </a:r>
                      <a:r>
                        <a:rPr lang="it-IT" sz="1600" b="0" i="0" baseline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previous</a:t>
                      </a:r>
                      <a:r>
                        <a:rPr lang="it-IT" sz="1600" b="0" i="0" baseline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t-IT" sz="1600" b="0" i="0" baseline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researches</a:t>
                      </a:r>
                      <a:endParaRPr lang="it-IT" sz="1600" b="0" i="0" dirty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</a:tr>
              <a:tr h="362633"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Methodology</a:t>
                      </a:r>
                      <a:r>
                        <a:rPr lang="it-IT" sz="1600" b="0" i="0" baseline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, </a:t>
                      </a:r>
                      <a:r>
                        <a:rPr lang="it-IT" sz="1600" b="0" i="0" baseline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Mehod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and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Techiques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endParaRPr lang="it-IT" sz="1600" b="0" i="0" dirty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Describes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how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data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were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collected</a:t>
                      </a:r>
                      <a:endParaRPr lang="it-IT" sz="1600" b="0" i="0" dirty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62633"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Results</a:t>
                      </a:r>
                      <a:endParaRPr lang="it-IT" sz="1600" b="0" i="0" dirty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Describes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what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was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discovered</a:t>
                      </a:r>
                      <a:endParaRPr lang="it-IT" sz="1600" b="0" i="0" dirty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</a:tr>
              <a:tr h="362633"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Discussion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and Analysis</a:t>
                      </a:r>
                      <a:endParaRPr lang="it-IT" sz="1600" b="0" i="0" dirty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Analyses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 data and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describes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 the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implications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 of the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findings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 </a:t>
                      </a:r>
                      <a:endParaRPr lang="it-IT" sz="1600" b="0" i="0" dirty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  <a:sym typeface="Calibri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62633">
                <a:tc>
                  <a:txBody>
                    <a:bodyPr/>
                    <a:lstStyle/>
                    <a:p>
                      <a:pPr marL="0" marR="0" indent="0" algn="just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Acknowledgements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 </a:t>
                      </a:r>
                      <a:endParaRPr lang="it-IT" sz="1600" b="0" i="0" dirty="0" smtClean="0">
                        <a:solidFill>
                          <a:srgbClr val="00206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Ensures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those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who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helped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 in the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research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 are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recognised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 </a:t>
                      </a:r>
                    </a:p>
                  </a:txBody>
                  <a:tcPr/>
                </a:tc>
              </a:tr>
              <a:tr h="566303">
                <a:tc>
                  <a:txBody>
                    <a:bodyPr/>
                    <a:lstStyle/>
                    <a:p>
                      <a:pPr marL="0" marR="0" indent="0" algn="just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References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and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supporting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materials</a:t>
                      </a:r>
                      <a:endParaRPr lang="it-IT" sz="1600" b="0" i="0" dirty="0" smtClean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algn="just"/>
                      <a:endParaRPr lang="it-IT" sz="1600" b="0" i="0" dirty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Ensures</a:t>
                      </a:r>
                      <a:r>
                        <a:rPr lang="it-IT" sz="1600" b="0" i="0" baseline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t-IT" sz="1600" b="0" i="0" baseline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previous</a:t>
                      </a:r>
                      <a:r>
                        <a:rPr lang="it-IT" sz="1600" b="0" i="0" baseline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t-IT" sz="1600" b="0" i="0" baseline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published</a:t>
                      </a:r>
                      <a:r>
                        <a:rPr lang="it-IT" sz="1600" b="0" i="0" baseline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t-IT" sz="1600" b="0" i="0" baseline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works</a:t>
                      </a:r>
                      <a:r>
                        <a:rPr lang="it-IT" sz="1600" b="0" i="0" baseline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are </a:t>
                      </a:r>
                      <a:r>
                        <a:rPr lang="it-IT" sz="1600" b="0" i="0" baseline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recognised</a:t>
                      </a:r>
                      <a:r>
                        <a:rPr lang="it-IT" sz="1600" b="0" i="0" baseline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 </a:t>
                      </a:r>
                      <a:endParaRPr lang="it-IT" sz="1600" b="0" i="0" dirty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5424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938"/>
            <a:ext cx="12192000" cy="684688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687906"/>
            <a:ext cx="10515600" cy="1325563"/>
          </a:xfrm>
        </p:spPr>
        <p:txBody>
          <a:bodyPr/>
          <a:lstStyle/>
          <a:p>
            <a:r>
              <a:rPr lang="it-IT" b="1" dirty="0" err="1" smtClean="0">
                <a:solidFill>
                  <a:srgbClr val="002060"/>
                </a:solidFill>
                <a:latin typeface="Calibri"/>
                <a:cs typeface="Calibri"/>
              </a:rPr>
              <a:t>Exercise</a:t>
            </a:r>
            <a:r>
              <a:rPr lang="it-IT" b="1" dirty="0" smtClean="0">
                <a:solidFill>
                  <a:srgbClr val="002060"/>
                </a:solidFill>
                <a:latin typeface="Calibri"/>
                <a:cs typeface="Calibri"/>
              </a:rPr>
              <a:t> 2 – Work in </a:t>
            </a:r>
            <a:r>
              <a:rPr lang="it-IT" b="1" dirty="0" err="1" smtClean="0">
                <a:solidFill>
                  <a:srgbClr val="002060"/>
                </a:solidFill>
                <a:latin typeface="Calibri"/>
                <a:cs typeface="Calibri"/>
              </a:rPr>
              <a:t>pairs</a:t>
            </a:r>
            <a:endParaRPr lang="it-IT" b="1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3200" dirty="0" smtClean="0">
                <a:solidFill>
                  <a:srgbClr val="002060"/>
                </a:solidFill>
              </a:rPr>
              <a:t>Compare in </a:t>
            </a:r>
            <a:r>
              <a:rPr lang="it-IT" sz="3200" dirty="0" err="1" smtClean="0">
                <a:solidFill>
                  <a:srgbClr val="002060"/>
                </a:solidFill>
              </a:rPr>
              <a:t>pairs</a:t>
            </a:r>
            <a:r>
              <a:rPr lang="it-IT" sz="3200" dirty="0" smtClean="0">
                <a:solidFill>
                  <a:srgbClr val="002060"/>
                </a:solidFill>
              </a:rPr>
              <a:t> </a:t>
            </a:r>
            <a:r>
              <a:rPr lang="it-IT" sz="3200" dirty="0" err="1" smtClean="0">
                <a:solidFill>
                  <a:srgbClr val="002060"/>
                </a:solidFill>
              </a:rPr>
              <a:t>your</a:t>
            </a:r>
            <a:r>
              <a:rPr lang="it-IT" sz="3200" dirty="0" smtClean="0">
                <a:solidFill>
                  <a:srgbClr val="002060"/>
                </a:solidFill>
              </a:rPr>
              <a:t> </a:t>
            </a:r>
            <a:r>
              <a:rPr lang="it-IT" sz="3200" dirty="0" err="1" smtClean="0">
                <a:solidFill>
                  <a:srgbClr val="002060"/>
                </a:solidFill>
              </a:rPr>
              <a:t>works</a:t>
            </a:r>
            <a:r>
              <a:rPr lang="it-IT" sz="3200" dirty="0" smtClean="0">
                <a:solidFill>
                  <a:srgbClr val="002060"/>
                </a:solidFill>
              </a:rPr>
              <a:t>. Exchange </a:t>
            </a:r>
            <a:r>
              <a:rPr lang="it-IT" sz="3200" dirty="0" err="1" smtClean="0">
                <a:solidFill>
                  <a:srgbClr val="002060"/>
                </a:solidFill>
              </a:rPr>
              <a:t>your</a:t>
            </a:r>
            <a:r>
              <a:rPr lang="it-IT" sz="3200" dirty="0" smtClean="0">
                <a:solidFill>
                  <a:srgbClr val="002060"/>
                </a:solidFill>
              </a:rPr>
              <a:t> </a:t>
            </a:r>
            <a:r>
              <a:rPr lang="it-IT" sz="3200" dirty="0" err="1" smtClean="0">
                <a:solidFill>
                  <a:srgbClr val="002060"/>
                </a:solidFill>
              </a:rPr>
              <a:t>products</a:t>
            </a:r>
            <a:r>
              <a:rPr lang="it-IT" sz="3200" dirty="0" smtClean="0">
                <a:solidFill>
                  <a:srgbClr val="002060"/>
                </a:solidFill>
              </a:rPr>
              <a:t> and </a:t>
            </a:r>
            <a:r>
              <a:rPr lang="it-IT" sz="3200" dirty="0" err="1" smtClean="0">
                <a:solidFill>
                  <a:srgbClr val="002060"/>
                </a:solidFill>
              </a:rPr>
              <a:t>analyze</a:t>
            </a:r>
            <a:r>
              <a:rPr lang="it-IT" sz="3200" dirty="0" smtClean="0">
                <a:solidFill>
                  <a:srgbClr val="002060"/>
                </a:solidFill>
              </a:rPr>
              <a:t> </a:t>
            </a:r>
            <a:r>
              <a:rPr lang="it-IT" sz="3200" dirty="0" err="1" smtClean="0">
                <a:solidFill>
                  <a:srgbClr val="002060"/>
                </a:solidFill>
              </a:rPr>
              <a:t>them</a:t>
            </a:r>
            <a:r>
              <a:rPr lang="it-IT" sz="3200" dirty="0" smtClean="0">
                <a:solidFill>
                  <a:srgbClr val="002060"/>
                </a:solidFill>
              </a:rPr>
              <a:t> </a:t>
            </a:r>
            <a:r>
              <a:rPr lang="it-IT" sz="3200" dirty="0" err="1" smtClean="0">
                <a:solidFill>
                  <a:srgbClr val="002060"/>
                </a:solidFill>
              </a:rPr>
              <a:t>individually</a:t>
            </a:r>
            <a:r>
              <a:rPr lang="it-IT" sz="3200" dirty="0" smtClean="0">
                <a:solidFill>
                  <a:srgbClr val="002060"/>
                </a:solidFill>
              </a:rPr>
              <a:t> (5 minutes);</a:t>
            </a:r>
          </a:p>
          <a:p>
            <a:r>
              <a:rPr lang="it-IT" sz="3200" dirty="0" err="1" smtClean="0">
                <a:solidFill>
                  <a:srgbClr val="002060"/>
                </a:solidFill>
              </a:rPr>
              <a:t>Present</a:t>
            </a:r>
            <a:r>
              <a:rPr lang="it-IT" sz="3200" dirty="0" smtClean="0">
                <a:solidFill>
                  <a:srgbClr val="002060"/>
                </a:solidFill>
              </a:rPr>
              <a:t> </a:t>
            </a:r>
            <a:r>
              <a:rPr lang="it-IT" sz="3200" dirty="0" err="1" smtClean="0">
                <a:solidFill>
                  <a:srgbClr val="002060"/>
                </a:solidFill>
              </a:rPr>
              <a:t>each</a:t>
            </a:r>
            <a:r>
              <a:rPr lang="it-IT" sz="3200" dirty="0" smtClean="0">
                <a:solidFill>
                  <a:srgbClr val="002060"/>
                </a:solidFill>
              </a:rPr>
              <a:t> </a:t>
            </a:r>
            <a:r>
              <a:rPr lang="it-IT" sz="3200" dirty="0" err="1" smtClean="0">
                <a:solidFill>
                  <a:srgbClr val="002060"/>
                </a:solidFill>
              </a:rPr>
              <a:t>other</a:t>
            </a:r>
            <a:r>
              <a:rPr lang="it-IT" sz="3200" dirty="0" smtClean="0">
                <a:solidFill>
                  <a:srgbClr val="002060"/>
                </a:solidFill>
              </a:rPr>
              <a:t> the  </a:t>
            </a:r>
            <a:r>
              <a:rPr lang="it-IT" sz="3200" dirty="0" err="1" smtClean="0">
                <a:solidFill>
                  <a:srgbClr val="002060"/>
                </a:solidFill>
              </a:rPr>
              <a:t>process</a:t>
            </a:r>
            <a:r>
              <a:rPr lang="it-IT" sz="3200" dirty="0" smtClean="0">
                <a:solidFill>
                  <a:srgbClr val="002060"/>
                </a:solidFill>
              </a:rPr>
              <a:t>, the idea, the </a:t>
            </a:r>
            <a:r>
              <a:rPr lang="it-IT" sz="3200" dirty="0" err="1" smtClean="0">
                <a:solidFill>
                  <a:srgbClr val="002060"/>
                </a:solidFill>
              </a:rPr>
              <a:t>title</a:t>
            </a:r>
            <a:r>
              <a:rPr lang="it-IT" sz="3200" dirty="0" smtClean="0">
                <a:solidFill>
                  <a:srgbClr val="002060"/>
                </a:solidFill>
              </a:rPr>
              <a:t>, </a:t>
            </a:r>
            <a:r>
              <a:rPr lang="it-IT" sz="3200" dirty="0" err="1" smtClean="0">
                <a:solidFill>
                  <a:srgbClr val="002060"/>
                </a:solidFill>
              </a:rPr>
              <a:t>keywords</a:t>
            </a:r>
            <a:r>
              <a:rPr lang="it-IT" sz="3200" dirty="0" smtClean="0">
                <a:solidFill>
                  <a:srgbClr val="002060"/>
                </a:solidFill>
              </a:rPr>
              <a:t> and the </a:t>
            </a:r>
            <a:r>
              <a:rPr lang="it-IT" sz="3200" dirty="0" err="1" smtClean="0">
                <a:solidFill>
                  <a:srgbClr val="002060"/>
                </a:solidFill>
              </a:rPr>
              <a:t>abstract</a:t>
            </a:r>
            <a:r>
              <a:rPr lang="it-IT" sz="3200" dirty="0" smtClean="0">
                <a:solidFill>
                  <a:srgbClr val="002060"/>
                </a:solidFill>
              </a:rPr>
              <a:t> (5 minutes for </a:t>
            </a:r>
            <a:r>
              <a:rPr lang="it-IT" sz="3200" dirty="0" err="1" smtClean="0">
                <a:solidFill>
                  <a:srgbClr val="002060"/>
                </a:solidFill>
              </a:rPr>
              <a:t>each</a:t>
            </a:r>
            <a:r>
              <a:rPr lang="it-IT" sz="3200" dirty="0" smtClean="0">
                <a:solidFill>
                  <a:srgbClr val="002060"/>
                </a:solidFill>
              </a:rPr>
              <a:t>);</a:t>
            </a:r>
          </a:p>
          <a:p>
            <a:r>
              <a:rPr lang="it-IT" sz="3200" dirty="0" err="1" smtClean="0">
                <a:solidFill>
                  <a:srgbClr val="002060"/>
                </a:solidFill>
              </a:rPr>
              <a:t>Find</a:t>
            </a:r>
            <a:r>
              <a:rPr lang="it-IT" sz="3200" dirty="0" smtClean="0">
                <a:solidFill>
                  <a:srgbClr val="002060"/>
                </a:solidFill>
              </a:rPr>
              <a:t> out </a:t>
            </a:r>
            <a:r>
              <a:rPr lang="it-IT" sz="3200" dirty="0" err="1" smtClean="0">
                <a:solidFill>
                  <a:srgbClr val="002060"/>
                </a:solidFill>
              </a:rPr>
              <a:t>strenghts</a:t>
            </a:r>
            <a:r>
              <a:rPr lang="it-IT" sz="3200" dirty="0" smtClean="0">
                <a:solidFill>
                  <a:srgbClr val="002060"/>
                </a:solidFill>
              </a:rPr>
              <a:t> and </a:t>
            </a:r>
            <a:r>
              <a:rPr lang="it-IT" sz="3200" dirty="0" err="1" smtClean="0">
                <a:solidFill>
                  <a:srgbClr val="002060"/>
                </a:solidFill>
              </a:rPr>
              <a:t>weaknesses</a:t>
            </a:r>
            <a:r>
              <a:rPr lang="it-IT" sz="3200" dirty="0" smtClean="0">
                <a:solidFill>
                  <a:srgbClr val="002060"/>
                </a:solidFill>
              </a:rPr>
              <a:t> of </a:t>
            </a:r>
            <a:r>
              <a:rPr lang="it-IT" sz="3200" dirty="0" err="1" smtClean="0">
                <a:solidFill>
                  <a:srgbClr val="002060"/>
                </a:solidFill>
              </a:rPr>
              <a:t>your</a:t>
            </a:r>
            <a:r>
              <a:rPr lang="it-IT" sz="3200" dirty="0" smtClean="0">
                <a:solidFill>
                  <a:srgbClr val="002060"/>
                </a:solidFill>
              </a:rPr>
              <a:t> </a:t>
            </a:r>
            <a:r>
              <a:rPr lang="it-IT" sz="3200" dirty="0" err="1" smtClean="0">
                <a:solidFill>
                  <a:srgbClr val="002060"/>
                </a:solidFill>
              </a:rPr>
              <a:t>works</a:t>
            </a:r>
            <a:r>
              <a:rPr lang="it-IT" sz="3200" dirty="0" smtClean="0">
                <a:solidFill>
                  <a:srgbClr val="002060"/>
                </a:solidFill>
              </a:rPr>
              <a:t> to </a:t>
            </a:r>
            <a:r>
              <a:rPr lang="it-IT" sz="3200" dirty="0" err="1" smtClean="0">
                <a:solidFill>
                  <a:srgbClr val="002060"/>
                </a:solidFill>
              </a:rPr>
              <a:t>support</a:t>
            </a:r>
            <a:r>
              <a:rPr lang="it-IT" sz="3200" dirty="0" smtClean="0">
                <a:solidFill>
                  <a:srgbClr val="002060"/>
                </a:solidFill>
              </a:rPr>
              <a:t> </a:t>
            </a:r>
            <a:r>
              <a:rPr lang="it-IT" sz="3200" dirty="0" err="1" smtClean="0">
                <a:solidFill>
                  <a:srgbClr val="002060"/>
                </a:solidFill>
              </a:rPr>
              <a:t>each</a:t>
            </a:r>
            <a:r>
              <a:rPr lang="it-IT" sz="3200" dirty="0" smtClean="0">
                <a:solidFill>
                  <a:srgbClr val="002060"/>
                </a:solidFill>
              </a:rPr>
              <a:t> </a:t>
            </a:r>
            <a:r>
              <a:rPr lang="it-IT" sz="3200" dirty="0" err="1" smtClean="0">
                <a:solidFill>
                  <a:srgbClr val="002060"/>
                </a:solidFill>
              </a:rPr>
              <a:t>other</a:t>
            </a:r>
            <a:r>
              <a:rPr lang="it-IT" sz="3200" dirty="0" smtClean="0">
                <a:solidFill>
                  <a:srgbClr val="002060"/>
                </a:solidFill>
              </a:rPr>
              <a:t> to </a:t>
            </a:r>
            <a:r>
              <a:rPr lang="it-IT" sz="3200" dirty="0" err="1" smtClean="0">
                <a:solidFill>
                  <a:srgbClr val="002060"/>
                </a:solidFill>
              </a:rPr>
              <a:t>improve</a:t>
            </a:r>
            <a:r>
              <a:rPr lang="it-IT" sz="3200" dirty="0" smtClean="0">
                <a:solidFill>
                  <a:srgbClr val="002060"/>
                </a:solidFill>
              </a:rPr>
              <a:t> </a:t>
            </a:r>
            <a:r>
              <a:rPr lang="it-IT" sz="3200" dirty="0" err="1" smtClean="0">
                <a:solidFill>
                  <a:srgbClr val="002060"/>
                </a:solidFill>
              </a:rPr>
              <a:t>your</a:t>
            </a:r>
            <a:r>
              <a:rPr lang="it-IT" sz="3200" dirty="0" smtClean="0">
                <a:solidFill>
                  <a:srgbClr val="002060"/>
                </a:solidFill>
              </a:rPr>
              <a:t> </a:t>
            </a:r>
            <a:r>
              <a:rPr lang="it-IT" sz="3200" dirty="0" err="1" smtClean="0">
                <a:solidFill>
                  <a:srgbClr val="002060"/>
                </a:solidFill>
              </a:rPr>
              <a:t>works</a:t>
            </a:r>
            <a:r>
              <a:rPr lang="it-IT" sz="3200" dirty="0" smtClean="0">
                <a:solidFill>
                  <a:srgbClr val="002060"/>
                </a:solidFill>
              </a:rPr>
              <a:t> and </a:t>
            </a:r>
            <a:r>
              <a:rPr lang="it-IT" sz="3200" dirty="0" err="1" smtClean="0">
                <a:solidFill>
                  <a:srgbClr val="002060"/>
                </a:solidFill>
              </a:rPr>
              <a:t>academic</a:t>
            </a:r>
            <a:r>
              <a:rPr lang="it-IT" sz="3200" dirty="0" smtClean="0">
                <a:solidFill>
                  <a:srgbClr val="002060"/>
                </a:solidFill>
              </a:rPr>
              <a:t> </a:t>
            </a:r>
            <a:r>
              <a:rPr lang="it-IT" sz="3200" dirty="0" err="1" smtClean="0">
                <a:solidFill>
                  <a:srgbClr val="002060"/>
                </a:solidFill>
              </a:rPr>
              <a:t>writing</a:t>
            </a:r>
            <a:r>
              <a:rPr lang="it-IT" sz="3200" dirty="0" smtClean="0">
                <a:solidFill>
                  <a:srgbClr val="002060"/>
                </a:solidFill>
              </a:rPr>
              <a:t> </a:t>
            </a:r>
            <a:r>
              <a:rPr lang="it-IT" sz="3200" dirty="0" err="1" smtClean="0">
                <a:solidFill>
                  <a:srgbClr val="002060"/>
                </a:solidFill>
              </a:rPr>
              <a:t>skills</a:t>
            </a:r>
            <a:r>
              <a:rPr lang="it-IT" sz="3200" dirty="0" smtClean="0">
                <a:solidFill>
                  <a:srgbClr val="002060"/>
                </a:solidFill>
              </a:rPr>
              <a:t> (5 minutes).</a:t>
            </a:r>
          </a:p>
          <a:p>
            <a:endParaRPr lang="it-IT" dirty="0">
              <a:solidFill>
                <a:srgbClr val="002060"/>
              </a:solidFill>
            </a:endParaRPr>
          </a:p>
        </p:txBody>
      </p:sp>
      <p:pic>
        <p:nvPicPr>
          <p:cNvPr id="5" name="image4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28042" y="1027906"/>
            <a:ext cx="744857" cy="93789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66699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938"/>
            <a:ext cx="12192000" cy="684688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687906"/>
            <a:ext cx="10515600" cy="1325563"/>
          </a:xfrm>
        </p:spPr>
        <p:txBody>
          <a:bodyPr/>
          <a:lstStyle/>
          <a:p>
            <a:r>
              <a:rPr lang="it-IT" b="1" dirty="0" err="1" smtClean="0">
                <a:solidFill>
                  <a:srgbClr val="002060"/>
                </a:solidFill>
                <a:latin typeface="Calibri"/>
                <a:cs typeface="Calibri"/>
              </a:rPr>
              <a:t>Conclusion</a:t>
            </a:r>
            <a:endParaRPr lang="it-IT" b="1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>
                <a:solidFill>
                  <a:srgbClr val="002060"/>
                </a:solidFill>
              </a:rPr>
              <a:t>To conclude </a:t>
            </a:r>
            <a:r>
              <a:rPr lang="it-IT" dirty="0" err="1" smtClean="0">
                <a:solidFill>
                  <a:srgbClr val="002060"/>
                </a:solidFill>
              </a:rPr>
              <a:t>this</a:t>
            </a:r>
            <a:r>
              <a:rPr lang="it-IT" dirty="0" smtClean="0">
                <a:solidFill>
                  <a:srgbClr val="002060"/>
                </a:solidFill>
              </a:rPr>
              <a:t> session </a:t>
            </a:r>
            <a:r>
              <a:rPr lang="it-IT" dirty="0" err="1" smtClean="0">
                <a:solidFill>
                  <a:srgbClr val="002060"/>
                </a:solidFill>
              </a:rPr>
              <a:t>we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ask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you</a:t>
            </a:r>
            <a:r>
              <a:rPr lang="it-IT" dirty="0" smtClean="0">
                <a:solidFill>
                  <a:srgbClr val="002060"/>
                </a:solidFill>
              </a:rPr>
              <a:t> to:</a:t>
            </a:r>
            <a:endParaRPr lang="it-IT" dirty="0">
              <a:solidFill>
                <a:srgbClr val="002060"/>
              </a:solidFill>
            </a:endParaRPr>
          </a:p>
          <a:p>
            <a:r>
              <a:rPr lang="it-IT" dirty="0">
                <a:solidFill>
                  <a:srgbClr val="002060"/>
                </a:solidFill>
              </a:rPr>
              <a:t>S</a:t>
            </a:r>
            <a:r>
              <a:rPr lang="it-IT" dirty="0" smtClean="0">
                <a:solidFill>
                  <a:srgbClr val="002060"/>
                </a:solidFill>
              </a:rPr>
              <a:t>hare </a:t>
            </a:r>
            <a:r>
              <a:rPr lang="it-IT" dirty="0" err="1" smtClean="0">
                <a:solidFill>
                  <a:srgbClr val="002060"/>
                </a:solidFill>
              </a:rPr>
              <a:t>your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i</a:t>
            </a:r>
            <a:r>
              <a:rPr lang="it-IT" dirty="0" err="1" smtClean="0">
                <a:solidFill>
                  <a:srgbClr val="002060"/>
                </a:solidFill>
              </a:rPr>
              <a:t>mpression</a:t>
            </a:r>
            <a:r>
              <a:rPr lang="it-IT" dirty="0" smtClean="0">
                <a:solidFill>
                  <a:srgbClr val="002060"/>
                </a:solidFill>
              </a:rPr>
              <a:t>  and </a:t>
            </a:r>
            <a:r>
              <a:rPr lang="it-IT" dirty="0" err="1" smtClean="0">
                <a:solidFill>
                  <a:srgbClr val="002060"/>
                </a:solidFill>
              </a:rPr>
              <a:t>reflections</a:t>
            </a:r>
            <a:r>
              <a:rPr lang="it-IT" dirty="0" smtClean="0">
                <a:solidFill>
                  <a:srgbClr val="002060"/>
                </a:solidFill>
              </a:rPr>
              <a:t> on the </a:t>
            </a:r>
            <a:r>
              <a:rPr lang="it-IT" dirty="0" err="1" smtClean="0">
                <a:solidFill>
                  <a:srgbClr val="002060"/>
                </a:solidFill>
              </a:rPr>
              <a:t>exercises</a:t>
            </a:r>
            <a:r>
              <a:rPr lang="it-IT" dirty="0" smtClean="0">
                <a:solidFill>
                  <a:srgbClr val="002060"/>
                </a:solidFill>
              </a:rPr>
              <a:t>,</a:t>
            </a:r>
            <a:endParaRPr lang="it-IT" dirty="0">
              <a:solidFill>
                <a:srgbClr val="002060"/>
              </a:solidFill>
            </a:endParaRPr>
          </a:p>
          <a:p>
            <a:r>
              <a:rPr lang="it-IT" dirty="0" smtClean="0">
                <a:solidFill>
                  <a:srgbClr val="002060"/>
                </a:solidFill>
              </a:rPr>
              <a:t>Pose some </a:t>
            </a:r>
            <a:r>
              <a:rPr lang="it-IT" dirty="0" err="1" smtClean="0">
                <a:solidFill>
                  <a:srgbClr val="002060"/>
                </a:solidFill>
              </a:rPr>
              <a:t>questions</a:t>
            </a:r>
            <a:r>
              <a:rPr lang="it-IT" dirty="0" smtClean="0">
                <a:solidFill>
                  <a:srgbClr val="002060"/>
                </a:solidFill>
              </a:rPr>
              <a:t>.</a:t>
            </a:r>
            <a:endParaRPr lang="it-IT" dirty="0">
              <a:solidFill>
                <a:srgbClr val="002060"/>
              </a:solidFill>
            </a:endParaRPr>
          </a:p>
        </p:txBody>
      </p:sp>
      <p:pic>
        <p:nvPicPr>
          <p:cNvPr id="5" name="image4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28042" y="1027906"/>
            <a:ext cx="744857" cy="93789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94415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image1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7939"/>
            <a:ext cx="12192000" cy="6846887"/>
          </a:xfrm>
          <a:prstGeom prst="rect">
            <a:avLst/>
          </a:prstGeom>
          <a:ln w="12700">
            <a:miter lim="400000"/>
          </a:ln>
        </p:spPr>
      </p:pic>
      <p:pic>
        <p:nvPicPr>
          <p:cNvPr id="59" name="image2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0"/>
            <a:ext cx="12192000" cy="6845300"/>
          </a:xfrm>
          <a:prstGeom prst="rect">
            <a:avLst/>
          </a:prstGeom>
          <a:ln w="12700">
            <a:miter lim="400000"/>
          </a:ln>
        </p:spPr>
      </p:pic>
      <p:sp>
        <p:nvSpPr>
          <p:cNvPr id="62" name="Shape 62"/>
          <p:cNvSpPr/>
          <p:nvPr/>
        </p:nvSpPr>
        <p:spPr>
          <a:xfrm>
            <a:off x="477215" y="2872140"/>
            <a:ext cx="8434704" cy="1938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lvl="0" algn="l">
              <a:defRPr sz="1800" b="0">
                <a:solidFill>
                  <a:srgbClr val="000000"/>
                </a:solidFill>
              </a:defRPr>
            </a:pPr>
            <a:r>
              <a:rPr lang="it-IT" sz="3600" dirty="0" err="1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Where</a:t>
            </a:r>
            <a:r>
              <a:rPr lang="it-IT" sz="3600" dirty="0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do </a:t>
            </a:r>
            <a:r>
              <a:rPr lang="it-IT" sz="3600" dirty="0" err="1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you</a:t>
            </a:r>
            <a:r>
              <a:rPr lang="it-IT" sz="3600" dirty="0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extrapolate a </a:t>
            </a:r>
            <a:r>
              <a:rPr lang="it-IT" sz="3600" dirty="0" err="1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research</a:t>
            </a:r>
            <a:r>
              <a:rPr lang="it-IT" sz="3600" dirty="0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idea?</a:t>
            </a:r>
          </a:p>
          <a:p>
            <a:pPr lvl="0" algn="just">
              <a:lnSpc>
                <a:spcPct val="150000"/>
              </a:lnSpc>
              <a:defRPr sz="1800" b="0">
                <a:solidFill>
                  <a:srgbClr val="000000"/>
                </a:solidFill>
              </a:defRPr>
            </a:pPr>
            <a:r>
              <a:rPr lang="it-IT" sz="2400" dirty="0" err="1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Exercise</a:t>
            </a:r>
            <a:r>
              <a:rPr lang="it-IT" sz="2400" dirty="0">
                <a:latin typeface="Calibri" charset="0"/>
                <a:ea typeface="Calibri" charset="0"/>
                <a:cs typeface="Calibri" charset="0"/>
              </a:rPr>
              <a:t>:</a:t>
            </a:r>
          </a:p>
          <a:p>
            <a:pPr lvl="0" algn="l">
              <a:defRPr sz="1800" b="0">
                <a:solidFill>
                  <a:srgbClr val="000000"/>
                </a:solidFill>
              </a:defRPr>
            </a:pPr>
            <a:r>
              <a:rPr lang="it-IT" sz="2400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Please</a:t>
            </a:r>
            <a:r>
              <a:rPr lang="it-IT" sz="2400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400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discuss</a:t>
            </a:r>
            <a:r>
              <a:rPr lang="it-IT" sz="2400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the </a:t>
            </a:r>
            <a:r>
              <a:rPr lang="it-IT" sz="2400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topic</a:t>
            </a:r>
            <a:r>
              <a:rPr lang="it-IT" sz="2400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400" dirty="0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in </a:t>
            </a:r>
            <a:r>
              <a:rPr lang="it-IT" sz="2400" dirty="0" err="1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pairs</a:t>
            </a:r>
            <a:r>
              <a:rPr lang="it-IT" sz="2400" dirty="0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and </a:t>
            </a:r>
            <a:r>
              <a:rPr lang="it-IT" sz="2400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write</a:t>
            </a:r>
            <a:r>
              <a:rPr lang="it-IT" sz="2400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the </a:t>
            </a:r>
            <a:r>
              <a:rPr lang="it-IT" sz="2400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results</a:t>
            </a:r>
            <a:r>
              <a:rPr lang="it-IT" sz="2400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400" dirty="0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down</a:t>
            </a:r>
          </a:p>
          <a:p>
            <a:pPr lvl="0" algn="l">
              <a:defRPr sz="1800" b="0">
                <a:solidFill>
                  <a:srgbClr val="000000"/>
                </a:solidFill>
              </a:defRPr>
            </a:pPr>
            <a:r>
              <a:rPr lang="it-IT" sz="2400" dirty="0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(</a:t>
            </a:r>
            <a:r>
              <a:rPr lang="it-IT" sz="2400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You</a:t>
            </a:r>
            <a:r>
              <a:rPr lang="it-IT" sz="2400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400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have</a:t>
            </a:r>
            <a:r>
              <a:rPr lang="it-IT" sz="2400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5</a:t>
            </a:r>
            <a:r>
              <a:rPr lang="it-IT" sz="2400" dirty="0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400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minutes</a:t>
            </a:r>
            <a:r>
              <a:rPr lang="it-IT" sz="2400" dirty="0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).</a:t>
            </a:r>
          </a:p>
        </p:txBody>
      </p:sp>
      <p:pic>
        <p:nvPicPr>
          <p:cNvPr id="63" name="image4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189361" y="1179373"/>
            <a:ext cx="993143" cy="937895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CasellaDiTesto 1"/>
          <p:cNvSpPr txBox="1"/>
          <p:nvPr/>
        </p:nvSpPr>
        <p:spPr>
          <a:xfrm>
            <a:off x="477213" y="1179373"/>
            <a:ext cx="9482667" cy="169276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lvl="0" algn="just" rtl="0" latinLnBrk="1" hangingPunct="0"/>
            <a:r>
              <a:rPr lang="it-IT" sz="2800" b="1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The </a:t>
            </a:r>
            <a:r>
              <a:rPr lang="it-IT" sz="2800" b="1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importance</a:t>
            </a:r>
            <a:r>
              <a:rPr lang="it-IT" sz="2800" b="1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of the </a:t>
            </a:r>
            <a:r>
              <a:rPr lang="it-IT" sz="2800" b="1" dirty="0" err="1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academic</a:t>
            </a:r>
            <a:r>
              <a:rPr lang="it-IT" sz="2800" b="1" dirty="0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800" b="1" dirty="0" err="1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writing</a:t>
            </a:r>
            <a:r>
              <a:rPr lang="it-IT" sz="2800" b="1" dirty="0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800" b="1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in </a:t>
            </a:r>
            <a:r>
              <a:rPr lang="it-IT" sz="2800" b="1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Adult</a:t>
            </a:r>
            <a:r>
              <a:rPr lang="it-IT" sz="2800" b="1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800" b="1" dirty="0" err="1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Education</a:t>
            </a:r>
            <a:endParaRPr lang="it-IT" sz="2800" b="1" dirty="0" smtClean="0">
              <a:solidFill>
                <a:srgbClr val="00487F"/>
              </a:solidFill>
              <a:latin typeface="Calibri" charset="0"/>
              <a:ea typeface="Calibri" charset="0"/>
              <a:cs typeface="Calibri" charset="0"/>
            </a:endParaRPr>
          </a:p>
          <a:p>
            <a:pPr lvl="0" algn="just" rtl="0" latinLnBrk="1" hangingPunct="0"/>
            <a:endParaRPr lang="it-IT" sz="2800" b="1" dirty="0">
              <a:solidFill>
                <a:srgbClr val="00487F"/>
              </a:solidFill>
              <a:latin typeface="Calibri" charset="0"/>
              <a:ea typeface="Calibri" charset="0"/>
              <a:cs typeface="Calibri" charset="0"/>
            </a:endParaRPr>
          </a:p>
          <a:p>
            <a:pPr lvl="0" algn="just" rtl="0" latinLnBrk="1" hangingPunct="0"/>
            <a:r>
              <a:rPr lang="it-IT" sz="2800" b="1" dirty="0" err="1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Thinking</a:t>
            </a:r>
            <a:r>
              <a:rPr lang="it-IT" sz="2800" b="1" dirty="0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800" b="1" dirty="0" err="1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about</a:t>
            </a:r>
            <a:r>
              <a:rPr lang="it-IT" sz="2800" b="1" dirty="0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a </a:t>
            </a:r>
            <a:r>
              <a:rPr lang="it-IT" sz="2800" b="1" dirty="0" err="1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research</a:t>
            </a:r>
            <a:r>
              <a:rPr lang="it-IT" sz="2800" b="1" dirty="0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800" b="1" dirty="0" err="1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project</a:t>
            </a:r>
            <a:endParaRPr lang="it-IT" sz="2800" b="1" dirty="0">
              <a:solidFill>
                <a:srgbClr val="00487F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0" marR="0" indent="0" algn="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2000" b="1" i="0" u="none" strike="noStrike" cap="none" spc="0" normalizeH="0" baseline="0" dirty="0">
              <a:ln>
                <a:noFill/>
              </a:ln>
              <a:solidFill>
                <a:srgbClr val="376092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761" y="4439554"/>
            <a:ext cx="3455467" cy="185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91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image1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7939"/>
            <a:ext cx="12192000" cy="6846887"/>
          </a:xfrm>
          <a:prstGeom prst="rect">
            <a:avLst/>
          </a:prstGeom>
          <a:ln w="12700">
            <a:miter lim="400000"/>
          </a:ln>
        </p:spPr>
      </p:pic>
      <p:pic>
        <p:nvPicPr>
          <p:cNvPr id="59" name="image2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0"/>
            <a:ext cx="12192000" cy="6845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0" name="image3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051906" y="6347762"/>
            <a:ext cx="3393684" cy="522392"/>
          </a:xfrm>
          <a:prstGeom prst="rect">
            <a:avLst/>
          </a:prstGeom>
          <a:ln w="12700">
            <a:miter lim="400000"/>
          </a:ln>
        </p:spPr>
      </p:pic>
      <p:sp>
        <p:nvSpPr>
          <p:cNvPr id="62" name="Shape 62"/>
          <p:cNvSpPr/>
          <p:nvPr/>
        </p:nvSpPr>
        <p:spPr>
          <a:xfrm>
            <a:off x="700164" y="3108973"/>
            <a:ext cx="10791673" cy="2409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34210" lvl="0" indent="-334210" algn="just">
              <a:lnSpc>
                <a:spcPct val="120000"/>
              </a:lnSpc>
              <a:buSzPct val="100000"/>
              <a:buAutoNum type="arabicParenR"/>
              <a:defRPr sz="1800" b="0">
                <a:solidFill>
                  <a:srgbClr val="000000"/>
                </a:solidFill>
              </a:defRPr>
            </a:pPr>
            <a:r>
              <a:rPr lang="it-IT" dirty="0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The </a:t>
            </a:r>
            <a:r>
              <a:rPr lang="it-IT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Methodology</a:t>
            </a:r>
            <a:r>
              <a:rPr lang="it-IT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dirty="0" err="1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is</a:t>
            </a:r>
            <a:r>
              <a:rPr lang="it-IT" dirty="0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the base of the </a:t>
            </a:r>
            <a:r>
              <a:rPr lang="it-IT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Contents</a:t>
            </a:r>
            <a:r>
              <a:rPr lang="it-IT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it-IT" dirty="0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the </a:t>
            </a:r>
            <a:r>
              <a:rPr lang="it-IT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base of the </a:t>
            </a:r>
            <a:r>
              <a:rPr lang="it-IT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theory</a:t>
            </a:r>
            <a:r>
              <a:rPr lang="it-IT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it-IT" dirty="0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the </a:t>
            </a:r>
            <a:r>
              <a:rPr lang="it-IT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base of the </a:t>
            </a:r>
            <a:r>
              <a:rPr lang="it-IT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development</a:t>
            </a:r>
            <a:r>
              <a:rPr lang="it-IT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of the Knowledge in </a:t>
            </a:r>
            <a:r>
              <a:rPr lang="it-IT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Adult</a:t>
            </a:r>
            <a:r>
              <a:rPr lang="it-IT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Education</a:t>
            </a:r>
            <a:endParaRPr lang="it-IT" dirty="0">
              <a:solidFill>
                <a:srgbClr val="00487F"/>
              </a:solidFill>
              <a:latin typeface="Calibri" charset="0"/>
              <a:ea typeface="Calibri" charset="0"/>
              <a:cs typeface="Calibri" charset="0"/>
            </a:endParaRPr>
          </a:p>
          <a:p>
            <a:pPr lvl="0" algn="just">
              <a:lnSpc>
                <a:spcPct val="120000"/>
              </a:lnSpc>
              <a:defRPr sz="1800" b="0">
                <a:solidFill>
                  <a:srgbClr val="000000"/>
                </a:solidFill>
              </a:defRPr>
            </a:pPr>
            <a:endParaRPr lang="it-IT" dirty="0">
              <a:solidFill>
                <a:srgbClr val="00487F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334210" lvl="0" indent="-334210" algn="just">
              <a:lnSpc>
                <a:spcPct val="120000"/>
              </a:lnSpc>
              <a:buSzPct val="100000"/>
              <a:buAutoNum type="arabicParenR" startAt="2"/>
              <a:defRPr sz="1800" b="0">
                <a:solidFill>
                  <a:srgbClr val="000000"/>
                </a:solidFill>
              </a:defRPr>
            </a:pPr>
            <a:r>
              <a:rPr lang="it-IT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The </a:t>
            </a:r>
            <a:r>
              <a:rPr lang="it-IT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Research</a:t>
            </a:r>
            <a:r>
              <a:rPr lang="it-IT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and </a:t>
            </a:r>
            <a:r>
              <a:rPr lang="it-IT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its</a:t>
            </a:r>
            <a:r>
              <a:rPr lang="it-IT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Methodology</a:t>
            </a:r>
            <a:r>
              <a:rPr lang="it-IT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are part of the </a:t>
            </a:r>
            <a:r>
              <a:rPr lang="it-IT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Lifelong</a:t>
            </a:r>
            <a:r>
              <a:rPr lang="it-IT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Learning Course of </a:t>
            </a:r>
            <a:r>
              <a:rPr lang="it-IT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every</a:t>
            </a:r>
            <a:r>
              <a:rPr lang="it-IT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type</a:t>
            </a:r>
            <a:r>
              <a:rPr lang="it-IT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of job</a:t>
            </a:r>
          </a:p>
          <a:p>
            <a:pPr lvl="0" algn="just">
              <a:lnSpc>
                <a:spcPct val="120000"/>
              </a:lnSpc>
              <a:defRPr sz="1800" b="0">
                <a:solidFill>
                  <a:srgbClr val="000000"/>
                </a:solidFill>
              </a:defRPr>
            </a:pPr>
            <a:endParaRPr lang="it-IT" dirty="0">
              <a:solidFill>
                <a:srgbClr val="00487F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334210" lvl="0" indent="-334210" algn="just">
              <a:lnSpc>
                <a:spcPct val="120000"/>
              </a:lnSpc>
              <a:buSzPct val="100000"/>
              <a:buAutoNum type="arabicParenR" startAt="3"/>
              <a:defRPr sz="1800" b="0">
                <a:solidFill>
                  <a:srgbClr val="000000"/>
                </a:solidFill>
              </a:defRPr>
            </a:pPr>
            <a:r>
              <a:rPr lang="it-IT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The </a:t>
            </a:r>
            <a:r>
              <a:rPr lang="it-IT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Research</a:t>
            </a:r>
            <a:r>
              <a:rPr lang="it-IT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and </a:t>
            </a:r>
            <a:r>
              <a:rPr lang="it-IT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its</a:t>
            </a:r>
            <a:r>
              <a:rPr lang="it-IT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Methodology</a:t>
            </a:r>
            <a:r>
              <a:rPr lang="it-IT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give</a:t>
            </a:r>
            <a:r>
              <a:rPr lang="it-IT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a </a:t>
            </a:r>
            <a:r>
              <a:rPr lang="it-IT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good</a:t>
            </a:r>
            <a:r>
              <a:rPr lang="it-IT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and </a:t>
            </a:r>
            <a:r>
              <a:rPr lang="it-IT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deep</a:t>
            </a:r>
            <a:r>
              <a:rPr lang="it-IT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framework</a:t>
            </a:r>
            <a:r>
              <a:rPr lang="it-IT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to the </a:t>
            </a:r>
            <a:r>
              <a:rPr lang="it-IT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Professionalization</a:t>
            </a:r>
            <a:r>
              <a:rPr lang="it-IT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in </a:t>
            </a:r>
            <a:r>
              <a:rPr lang="it-IT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Adult</a:t>
            </a:r>
            <a:r>
              <a:rPr lang="it-IT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Education</a:t>
            </a:r>
            <a:r>
              <a:rPr lang="it-IT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Work</a:t>
            </a:r>
          </a:p>
        </p:txBody>
      </p:sp>
      <p:pic>
        <p:nvPicPr>
          <p:cNvPr id="63" name="image4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189361" y="1179373"/>
            <a:ext cx="993143" cy="937895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CasellaDiTesto 1"/>
          <p:cNvSpPr txBox="1"/>
          <p:nvPr/>
        </p:nvSpPr>
        <p:spPr>
          <a:xfrm>
            <a:off x="737192" y="1970205"/>
            <a:ext cx="10115208" cy="76943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lvl="0" algn="just" rtl="0" latinLnBrk="1" hangingPunct="0"/>
            <a:r>
              <a:rPr lang="it-IT" sz="2400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The </a:t>
            </a:r>
            <a:r>
              <a:rPr lang="it-IT" sz="2400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importance</a:t>
            </a:r>
            <a:r>
              <a:rPr lang="it-IT" sz="2400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of the </a:t>
            </a:r>
            <a:r>
              <a:rPr lang="it-IT" sz="2400" dirty="0" err="1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academic</a:t>
            </a:r>
            <a:r>
              <a:rPr lang="it-IT" sz="2400" dirty="0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400" dirty="0" err="1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writing</a:t>
            </a:r>
            <a:r>
              <a:rPr lang="it-IT" sz="2400" dirty="0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400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in </a:t>
            </a:r>
            <a:r>
              <a:rPr lang="it-IT" sz="2400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Adult</a:t>
            </a:r>
            <a:r>
              <a:rPr lang="it-IT" sz="2400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400" dirty="0" err="1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Education</a:t>
            </a:r>
            <a:endParaRPr lang="it-IT" sz="2400" dirty="0" smtClean="0">
              <a:solidFill>
                <a:srgbClr val="00487F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000" b="1" i="0" u="none" strike="noStrike" cap="none" spc="0" normalizeH="0" baseline="0" dirty="0" smtClean="0">
                <a:ln>
                  <a:noFill/>
                </a:ln>
                <a:solidFill>
                  <a:srgbClr val="376092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kumimoji="0" lang="it-IT" sz="2000" b="1" i="0" u="none" strike="noStrike" cap="none" spc="0" normalizeH="0" dirty="0" smtClean="0">
                <a:ln>
                  <a:noFill/>
                </a:ln>
                <a:solidFill>
                  <a:srgbClr val="376092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it-IT" sz="2000" b="1" i="0" u="none" strike="noStrike" cap="none" spc="0" normalizeH="0" dirty="0" err="1" smtClean="0">
                <a:ln>
                  <a:noFill/>
                </a:ln>
                <a:solidFill>
                  <a:srgbClr val="376092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Reasons</a:t>
            </a:r>
            <a:r>
              <a:rPr kumimoji="0" lang="it-IT" sz="2000" b="1" i="0" u="none" strike="noStrike" cap="none" spc="0" normalizeH="0" dirty="0" smtClean="0">
                <a:ln>
                  <a:noFill/>
                </a:ln>
                <a:solidFill>
                  <a:srgbClr val="376092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for the </a:t>
            </a:r>
            <a:r>
              <a:rPr kumimoji="0" lang="it-IT" sz="2000" b="1" i="0" u="none" strike="noStrike" cap="none" spc="0" normalizeH="0" dirty="0" err="1" smtClean="0">
                <a:ln>
                  <a:noFill/>
                </a:ln>
                <a:solidFill>
                  <a:srgbClr val="376092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Methodology</a:t>
            </a:r>
            <a:endParaRPr kumimoji="0" lang="it-IT" sz="2000" b="1" i="0" u="none" strike="noStrike" cap="none" spc="0" normalizeH="0" baseline="0" dirty="0">
              <a:ln>
                <a:noFill/>
              </a:ln>
              <a:solidFill>
                <a:srgbClr val="376092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382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image1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7939"/>
            <a:ext cx="12192000" cy="6846887"/>
          </a:xfrm>
          <a:prstGeom prst="rect">
            <a:avLst/>
          </a:prstGeom>
          <a:ln w="12700">
            <a:miter lim="400000"/>
          </a:ln>
        </p:spPr>
      </p:pic>
      <p:pic>
        <p:nvPicPr>
          <p:cNvPr id="59" name="image2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0"/>
            <a:ext cx="12192000" cy="6845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0" name="image3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051906" y="6347762"/>
            <a:ext cx="3393684" cy="522392"/>
          </a:xfrm>
          <a:prstGeom prst="rect">
            <a:avLst/>
          </a:prstGeom>
          <a:ln w="12700">
            <a:miter lim="400000"/>
          </a:ln>
        </p:spPr>
      </p:pic>
      <p:sp>
        <p:nvSpPr>
          <p:cNvPr id="62" name="Shape 62"/>
          <p:cNvSpPr/>
          <p:nvPr/>
        </p:nvSpPr>
        <p:spPr>
          <a:xfrm>
            <a:off x="601021" y="2863273"/>
            <a:ext cx="10844569" cy="27674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lvl="0" algn="just">
              <a:lnSpc>
                <a:spcPct val="125000"/>
              </a:lnSpc>
              <a:defRPr/>
            </a:pPr>
            <a:r>
              <a:rPr lang="it-IT" sz="2800" dirty="0">
                <a:solidFill>
                  <a:srgbClr val="00487F"/>
                </a:solidFill>
              </a:rPr>
              <a:t>The </a:t>
            </a:r>
            <a:r>
              <a:rPr lang="it-IT" sz="2800" dirty="0" err="1">
                <a:solidFill>
                  <a:srgbClr val="00487F"/>
                </a:solidFill>
              </a:rPr>
              <a:t>Methodology</a:t>
            </a:r>
            <a:r>
              <a:rPr lang="it-IT" sz="2800" dirty="0">
                <a:solidFill>
                  <a:srgbClr val="00487F"/>
                </a:solidFill>
              </a:rPr>
              <a:t> </a:t>
            </a:r>
            <a:r>
              <a:rPr lang="it-IT" sz="2800" dirty="0" err="1" smtClean="0">
                <a:solidFill>
                  <a:srgbClr val="00487F"/>
                </a:solidFill>
              </a:rPr>
              <a:t>underlies</a:t>
            </a:r>
            <a:r>
              <a:rPr lang="it-IT" sz="2800" dirty="0" smtClean="0">
                <a:solidFill>
                  <a:srgbClr val="00487F"/>
                </a:solidFill>
              </a:rPr>
              <a:t> </a:t>
            </a:r>
          </a:p>
          <a:p>
            <a:pPr lvl="0" algn="just">
              <a:lnSpc>
                <a:spcPct val="125000"/>
              </a:lnSpc>
              <a:defRPr/>
            </a:pPr>
            <a:r>
              <a:rPr lang="it-IT" sz="2800" dirty="0" smtClean="0">
                <a:solidFill>
                  <a:srgbClr val="00487F"/>
                </a:solidFill>
              </a:rPr>
              <a:t>the </a:t>
            </a:r>
            <a:r>
              <a:rPr lang="it-IT" sz="2800" dirty="0" err="1">
                <a:solidFill>
                  <a:srgbClr val="00487F"/>
                </a:solidFill>
              </a:rPr>
              <a:t>research’s</a:t>
            </a:r>
            <a:r>
              <a:rPr lang="it-IT" sz="2800" dirty="0">
                <a:solidFill>
                  <a:srgbClr val="00487F"/>
                </a:solidFill>
              </a:rPr>
              <a:t> </a:t>
            </a:r>
            <a:r>
              <a:rPr lang="it-IT" sz="2800" dirty="0" err="1">
                <a:solidFill>
                  <a:srgbClr val="00487F"/>
                </a:solidFill>
              </a:rPr>
              <a:t>Writing</a:t>
            </a:r>
            <a:r>
              <a:rPr lang="it-IT" sz="2800" dirty="0">
                <a:solidFill>
                  <a:srgbClr val="00487F"/>
                </a:solidFill>
              </a:rPr>
              <a:t> </a:t>
            </a:r>
            <a:endParaRPr lang="it-IT" sz="2800" dirty="0" smtClean="0">
              <a:solidFill>
                <a:srgbClr val="00487F"/>
              </a:solidFill>
            </a:endParaRPr>
          </a:p>
          <a:p>
            <a:pPr lvl="0" algn="just">
              <a:lnSpc>
                <a:spcPct val="125000"/>
              </a:lnSpc>
              <a:defRPr/>
            </a:pPr>
            <a:r>
              <a:rPr lang="it-IT" sz="2800" dirty="0" smtClean="0">
                <a:solidFill>
                  <a:srgbClr val="00487F"/>
                </a:solidFill>
              </a:rPr>
              <a:t>the </a:t>
            </a:r>
            <a:r>
              <a:rPr lang="it-IT" sz="2800" dirty="0" err="1">
                <a:solidFill>
                  <a:srgbClr val="00487F"/>
                </a:solidFill>
              </a:rPr>
              <a:t>Contents</a:t>
            </a:r>
            <a:r>
              <a:rPr lang="it-IT" sz="2800" dirty="0">
                <a:solidFill>
                  <a:srgbClr val="00487F"/>
                </a:solidFill>
              </a:rPr>
              <a:t>, </a:t>
            </a:r>
            <a:endParaRPr lang="it-IT" sz="2800" dirty="0" smtClean="0">
              <a:solidFill>
                <a:srgbClr val="00487F"/>
              </a:solidFill>
            </a:endParaRPr>
          </a:p>
          <a:p>
            <a:pPr lvl="0" algn="just">
              <a:lnSpc>
                <a:spcPct val="125000"/>
              </a:lnSpc>
              <a:defRPr/>
            </a:pPr>
            <a:r>
              <a:rPr lang="it-IT" sz="2800" dirty="0" smtClean="0">
                <a:solidFill>
                  <a:srgbClr val="00487F"/>
                </a:solidFill>
              </a:rPr>
              <a:t>the </a:t>
            </a:r>
            <a:r>
              <a:rPr lang="it-IT" sz="2800" dirty="0" err="1">
                <a:solidFill>
                  <a:srgbClr val="00487F"/>
                </a:solidFill>
              </a:rPr>
              <a:t>T</a:t>
            </a:r>
            <a:r>
              <a:rPr lang="it-IT" sz="2800" dirty="0" err="1" smtClean="0">
                <a:solidFill>
                  <a:srgbClr val="00487F"/>
                </a:solidFill>
              </a:rPr>
              <a:t>heory</a:t>
            </a:r>
            <a:r>
              <a:rPr lang="it-IT" sz="2800" dirty="0">
                <a:solidFill>
                  <a:srgbClr val="00487F"/>
                </a:solidFill>
              </a:rPr>
              <a:t>, </a:t>
            </a:r>
            <a:endParaRPr lang="it-IT" sz="2800" dirty="0" smtClean="0">
              <a:solidFill>
                <a:srgbClr val="00487F"/>
              </a:solidFill>
            </a:endParaRPr>
          </a:p>
          <a:p>
            <a:pPr lvl="0" algn="just">
              <a:lnSpc>
                <a:spcPct val="125000"/>
              </a:lnSpc>
              <a:defRPr/>
            </a:pPr>
            <a:r>
              <a:rPr lang="it-IT" sz="2800" dirty="0" smtClean="0">
                <a:solidFill>
                  <a:srgbClr val="00487F"/>
                </a:solidFill>
              </a:rPr>
              <a:t>the </a:t>
            </a:r>
            <a:r>
              <a:rPr lang="it-IT" sz="2800" dirty="0">
                <a:solidFill>
                  <a:srgbClr val="00487F"/>
                </a:solidFill>
              </a:rPr>
              <a:t>D</a:t>
            </a:r>
            <a:r>
              <a:rPr lang="it-IT" sz="2800" dirty="0" smtClean="0">
                <a:solidFill>
                  <a:srgbClr val="00487F"/>
                </a:solidFill>
              </a:rPr>
              <a:t>evelopment </a:t>
            </a:r>
            <a:r>
              <a:rPr lang="it-IT" sz="2800" dirty="0">
                <a:solidFill>
                  <a:srgbClr val="00487F"/>
                </a:solidFill>
              </a:rPr>
              <a:t>of Knowledge</a:t>
            </a:r>
          </a:p>
        </p:txBody>
      </p:sp>
      <p:pic>
        <p:nvPicPr>
          <p:cNvPr id="63" name="image4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189361" y="1179373"/>
            <a:ext cx="993143" cy="937895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CasellaDiTesto 1"/>
          <p:cNvSpPr txBox="1"/>
          <p:nvPr/>
        </p:nvSpPr>
        <p:spPr>
          <a:xfrm>
            <a:off x="737192" y="1970205"/>
            <a:ext cx="10115208" cy="11387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lvl="0" algn="just" rtl="0" latinLnBrk="1" hangingPunct="0"/>
            <a:r>
              <a:rPr lang="it-IT" sz="2400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The </a:t>
            </a:r>
            <a:r>
              <a:rPr lang="it-IT" sz="2400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importance</a:t>
            </a:r>
            <a:r>
              <a:rPr lang="it-IT" sz="2400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of the </a:t>
            </a:r>
            <a:r>
              <a:rPr lang="it-IT" sz="2400" dirty="0" err="1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academic</a:t>
            </a:r>
            <a:r>
              <a:rPr lang="it-IT" sz="2400" dirty="0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400" dirty="0" err="1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writing</a:t>
            </a:r>
            <a:r>
              <a:rPr lang="it-IT" sz="2400" dirty="0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400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in </a:t>
            </a:r>
            <a:r>
              <a:rPr lang="it-IT" sz="2400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Adult</a:t>
            </a:r>
            <a:r>
              <a:rPr lang="it-IT" sz="2400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400" dirty="0" err="1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Education</a:t>
            </a:r>
            <a:endParaRPr lang="it-IT" sz="2400" dirty="0" smtClean="0">
              <a:solidFill>
                <a:srgbClr val="00487F"/>
              </a:solidFill>
              <a:latin typeface="Calibri" charset="0"/>
              <a:ea typeface="Calibri" charset="0"/>
              <a:cs typeface="Calibri" charset="0"/>
            </a:endParaRPr>
          </a:p>
          <a:p>
            <a:pPr lvl="0" algn="ctr" rtl="0" latinLnBrk="1" hangingPunct="0"/>
            <a:r>
              <a:rPr lang="it-IT" sz="2400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T</a:t>
            </a:r>
            <a:r>
              <a:rPr lang="it-IT" sz="2400" dirty="0" err="1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hinking</a:t>
            </a:r>
            <a:r>
              <a:rPr lang="it-IT" sz="2400" dirty="0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400" dirty="0" err="1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about</a:t>
            </a:r>
            <a:r>
              <a:rPr lang="it-IT" sz="2400" dirty="0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a </a:t>
            </a:r>
            <a:r>
              <a:rPr lang="it-IT" sz="2400" dirty="0" err="1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research</a:t>
            </a:r>
            <a:r>
              <a:rPr lang="it-IT" sz="2400" dirty="0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400" dirty="0" err="1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project</a:t>
            </a:r>
            <a:endParaRPr lang="it-IT" sz="2400" dirty="0">
              <a:solidFill>
                <a:srgbClr val="00487F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0" marR="0" indent="0" algn="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2000" b="1" i="0" u="none" strike="noStrike" cap="none" spc="0" normalizeH="0" baseline="0" dirty="0">
              <a:ln>
                <a:noFill/>
              </a:ln>
              <a:solidFill>
                <a:srgbClr val="376092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1290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939"/>
            <a:ext cx="12192000" cy="6846887"/>
          </a:xfrm>
          <a:prstGeom prst="rect">
            <a:avLst/>
          </a:prstGeom>
          <a:ln w="12700">
            <a:miter lim="400000"/>
          </a:ln>
        </p:spPr>
      </p:pic>
      <p:pic>
        <p:nvPicPr>
          <p:cNvPr id="73" name="image2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6845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4" name="image3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51906" y="6347762"/>
            <a:ext cx="3393684" cy="522392"/>
          </a:xfrm>
          <a:prstGeom prst="rect">
            <a:avLst/>
          </a:prstGeom>
          <a:ln w="12700">
            <a:miter lim="400000"/>
          </a:ln>
        </p:spPr>
      </p:pic>
      <p:sp>
        <p:nvSpPr>
          <p:cNvPr id="76" name="Shape 76"/>
          <p:cNvSpPr/>
          <p:nvPr/>
        </p:nvSpPr>
        <p:spPr>
          <a:xfrm>
            <a:off x="1254539" y="993910"/>
            <a:ext cx="8428383" cy="48936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lvl="0" algn="ctr">
              <a:defRPr sz="1800" b="0">
                <a:solidFill>
                  <a:srgbClr val="000000"/>
                </a:solidFill>
              </a:defRPr>
            </a:pPr>
            <a:endParaRPr sz="2400" dirty="0">
              <a:solidFill>
                <a:srgbClr val="17375E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algn="ctr">
              <a:defRPr sz="1800" b="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17375E"/>
                </a:solidFill>
                <a:latin typeface="Arial Bold"/>
                <a:ea typeface="Arial Bold"/>
                <a:cs typeface="Arial Bold"/>
                <a:sym typeface="Arial Bold"/>
              </a:rPr>
              <a:t>Which types of Researches are there in </a:t>
            </a:r>
          </a:p>
          <a:p>
            <a:pPr lvl="0" algn="ctr">
              <a:defRPr sz="1800" b="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17375E"/>
                </a:solidFill>
                <a:latin typeface="Arial Bold"/>
                <a:ea typeface="Arial Bold"/>
                <a:cs typeface="Arial Bold"/>
                <a:sym typeface="Arial Bold"/>
              </a:rPr>
              <a:t>Pedagogy/Adult Education?</a:t>
            </a:r>
          </a:p>
          <a:p>
            <a:pPr lvl="0" algn="ctr">
              <a:defRPr sz="1800" b="0">
                <a:solidFill>
                  <a:srgbClr val="000000"/>
                </a:solidFill>
              </a:defRPr>
            </a:pPr>
            <a:endParaRPr sz="2400" dirty="0">
              <a:solidFill>
                <a:srgbClr val="17375E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260684" lvl="0" indent="-260684" algn="l">
              <a:lnSpc>
                <a:spcPct val="150000"/>
              </a:lnSpc>
              <a:buSzPct val="100000"/>
              <a:buChar char="•"/>
              <a:defRPr sz="1800" b="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17375E"/>
                </a:solidFill>
                <a:latin typeface="Arial Bold"/>
                <a:ea typeface="Arial Bold"/>
                <a:cs typeface="Arial Bold"/>
                <a:sym typeface="Arial Bold"/>
              </a:rPr>
              <a:t>Historical </a:t>
            </a:r>
            <a:r>
              <a:rPr lang="it-IT" sz="2400" dirty="0" err="1" smtClean="0">
                <a:solidFill>
                  <a:srgbClr val="17375E"/>
                </a:solidFill>
                <a:latin typeface="Arial Bold"/>
                <a:ea typeface="Arial Bold"/>
                <a:cs typeface="Arial Bold"/>
                <a:sym typeface="Arial Bold"/>
              </a:rPr>
              <a:t>Research</a:t>
            </a:r>
            <a:endParaRPr lang="it-IT" sz="2400" dirty="0">
              <a:solidFill>
                <a:srgbClr val="17375E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260684" lvl="0" indent="-260684" algn="l">
              <a:lnSpc>
                <a:spcPct val="150000"/>
              </a:lnSpc>
              <a:buSzPct val="100000"/>
              <a:buChar char="•"/>
              <a:defRPr sz="1800" b="0">
                <a:solidFill>
                  <a:srgbClr val="000000"/>
                </a:solidFill>
              </a:defRPr>
            </a:pPr>
            <a:r>
              <a:rPr lang="it-IT" sz="2400" dirty="0" err="1" smtClean="0">
                <a:solidFill>
                  <a:srgbClr val="17375E"/>
                </a:solidFill>
                <a:latin typeface="Arial Bold"/>
                <a:ea typeface="Arial Bold"/>
                <a:cs typeface="Arial Bold"/>
                <a:sym typeface="Arial Bold"/>
              </a:rPr>
              <a:t>Philosophical</a:t>
            </a:r>
            <a:r>
              <a:rPr lang="it-IT" sz="2400" dirty="0" smtClean="0">
                <a:solidFill>
                  <a:srgbClr val="17375E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sz="2400" dirty="0" smtClean="0">
                <a:solidFill>
                  <a:srgbClr val="17375E"/>
                </a:solidFill>
                <a:latin typeface="Arial Bold"/>
                <a:ea typeface="Arial Bold"/>
                <a:cs typeface="Arial Bold"/>
                <a:sym typeface="Arial Bold"/>
              </a:rPr>
              <a:t>Research</a:t>
            </a:r>
            <a:endParaRPr sz="2400" dirty="0">
              <a:solidFill>
                <a:srgbClr val="17375E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260684" lvl="0" indent="-260684" algn="l">
              <a:lnSpc>
                <a:spcPct val="150000"/>
              </a:lnSpc>
              <a:buSzPct val="100000"/>
              <a:buChar char="•"/>
              <a:defRPr sz="1800" b="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17375E"/>
                </a:solidFill>
                <a:latin typeface="Arial Bold"/>
                <a:ea typeface="Arial Bold"/>
                <a:cs typeface="Arial Bold"/>
                <a:sym typeface="Arial Bold"/>
              </a:rPr>
              <a:t>Comparative Studies Research</a:t>
            </a:r>
          </a:p>
          <a:p>
            <a:pPr marL="260684" lvl="0" indent="-260684" algn="l">
              <a:lnSpc>
                <a:spcPct val="150000"/>
              </a:lnSpc>
              <a:buSzPct val="100000"/>
              <a:buChar char="•"/>
              <a:defRPr sz="1800" b="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17375E"/>
                </a:solidFill>
                <a:latin typeface="Arial Bold"/>
                <a:ea typeface="Arial Bold"/>
                <a:cs typeface="Arial Bold"/>
                <a:sym typeface="Arial Bold"/>
              </a:rPr>
              <a:t>Clinical Research</a:t>
            </a:r>
          </a:p>
          <a:p>
            <a:pPr marL="260684" lvl="0" indent="-260684" algn="l">
              <a:lnSpc>
                <a:spcPct val="150000"/>
              </a:lnSpc>
              <a:buSzPct val="100000"/>
              <a:buChar char="•"/>
              <a:defRPr sz="1800" b="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17375E"/>
                </a:solidFill>
                <a:latin typeface="Arial Bold"/>
                <a:ea typeface="Arial Bold"/>
                <a:cs typeface="Arial Bold"/>
                <a:sym typeface="Arial Bold"/>
              </a:rPr>
              <a:t>Sperimental Research</a:t>
            </a:r>
          </a:p>
          <a:p>
            <a:pPr marL="260684" lvl="0" indent="-260684" algn="l">
              <a:lnSpc>
                <a:spcPct val="150000"/>
              </a:lnSpc>
              <a:buSzPct val="100000"/>
              <a:buChar char="•"/>
              <a:defRPr sz="1800" b="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17375E"/>
                </a:solidFill>
                <a:latin typeface="Arial Bold"/>
                <a:ea typeface="Arial Bold"/>
                <a:cs typeface="Arial Bold"/>
                <a:sym typeface="Arial Bold"/>
              </a:rPr>
              <a:t>Empirical </a:t>
            </a:r>
            <a:r>
              <a:rPr sz="2400" dirty="0" smtClean="0">
                <a:solidFill>
                  <a:srgbClr val="17375E"/>
                </a:solidFill>
                <a:latin typeface="Arial Bold"/>
                <a:ea typeface="Arial Bold"/>
                <a:cs typeface="Arial Bold"/>
                <a:sym typeface="Arial Bold"/>
              </a:rPr>
              <a:t>Research</a:t>
            </a:r>
            <a:endParaRPr sz="2400" dirty="0">
              <a:solidFill>
                <a:srgbClr val="17375E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pic>
        <p:nvPicPr>
          <p:cNvPr id="77" name="image4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189361" y="1179373"/>
            <a:ext cx="993143" cy="93789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8807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939"/>
            <a:ext cx="12192000" cy="6846887"/>
          </a:xfrm>
          <a:prstGeom prst="rect">
            <a:avLst/>
          </a:prstGeom>
          <a:ln w="12700">
            <a:miter lim="400000"/>
          </a:ln>
        </p:spPr>
      </p:pic>
      <p:pic>
        <p:nvPicPr>
          <p:cNvPr id="73" name="image2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6845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4" name="image3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51906" y="6347762"/>
            <a:ext cx="3393684" cy="522392"/>
          </a:xfrm>
          <a:prstGeom prst="rect">
            <a:avLst/>
          </a:prstGeom>
          <a:ln w="12700">
            <a:miter lim="400000"/>
          </a:ln>
        </p:spPr>
      </p:pic>
      <p:sp>
        <p:nvSpPr>
          <p:cNvPr id="76" name="Shape 76"/>
          <p:cNvSpPr/>
          <p:nvPr/>
        </p:nvSpPr>
        <p:spPr>
          <a:xfrm>
            <a:off x="0" y="916942"/>
            <a:ext cx="11343861" cy="1569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lvl="0" algn="ctr">
              <a:defRPr sz="1800" b="0">
                <a:solidFill>
                  <a:srgbClr val="000000"/>
                </a:solidFill>
              </a:defRPr>
            </a:pPr>
            <a:endParaRPr sz="2400" dirty="0">
              <a:solidFill>
                <a:srgbClr val="17375E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algn="ctr">
              <a:defRPr sz="1800" b="0">
                <a:solidFill>
                  <a:srgbClr val="000000"/>
                </a:solidFill>
              </a:defRPr>
            </a:pPr>
            <a:r>
              <a:rPr lang="it-IT" sz="2400" dirty="0" err="1" smtClean="0">
                <a:solidFill>
                  <a:srgbClr val="17375E"/>
                </a:solidFill>
                <a:latin typeface="Arial Bold"/>
                <a:ea typeface="Arial Bold"/>
                <a:cs typeface="Arial Bold"/>
                <a:sym typeface="Arial Bold"/>
              </a:rPr>
              <a:t>Methodology</a:t>
            </a:r>
            <a:endParaRPr lang="it-IT" sz="2400" dirty="0" smtClean="0">
              <a:solidFill>
                <a:srgbClr val="17375E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algn="ctr">
              <a:defRPr sz="1800" b="0">
                <a:solidFill>
                  <a:srgbClr val="000000"/>
                </a:solidFill>
              </a:defRPr>
            </a:pPr>
            <a:endParaRPr sz="2400" dirty="0">
              <a:solidFill>
                <a:srgbClr val="17375E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algn="ctr">
              <a:defRPr sz="1800" b="0">
                <a:solidFill>
                  <a:srgbClr val="000000"/>
                </a:solidFill>
              </a:defRPr>
            </a:pPr>
            <a:endParaRPr sz="2400" dirty="0">
              <a:solidFill>
                <a:srgbClr val="00487F"/>
              </a:solidFill>
              <a:latin typeface="Calibri" charset="0"/>
              <a:ea typeface="Calibri" charset="0"/>
              <a:cs typeface="Calibri" charset="0"/>
              <a:sym typeface="Arial Bold"/>
            </a:endParaRPr>
          </a:p>
        </p:txBody>
      </p:sp>
      <p:pic>
        <p:nvPicPr>
          <p:cNvPr id="77" name="image4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949018" y="769939"/>
            <a:ext cx="993143" cy="937895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CasellaDiTesto 1"/>
          <p:cNvSpPr txBox="1"/>
          <p:nvPr/>
        </p:nvSpPr>
        <p:spPr>
          <a:xfrm>
            <a:off x="1119723" y="1826936"/>
            <a:ext cx="9346397" cy="339579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457200" lvl="0" indent="-457200" algn="just" defTabSz="315468">
              <a:spcBef>
                <a:spcPts val="400"/>
              </a:spcBef>
              <a:buFont typeface="+mj-lt"/>
              <a:buAutoNum type="arabicPeriod"/>
              <a:defRPr sz="1800"/>
            </a:pPr>
            <a:r>
              <a:rPr lang="it-IT" b="0" dirty="0" err="1"/>
              <a:t>Ecological</a:t>
            </a:r>
            <a:r>
              <a:rPr lang="it-IT" b="0" dirty="0"/>
              <a:t> </a:t>
            </a:r>
            <a:r>
              <a:rPr lang="it-IT" b="0" dirty="0" err="1"/>
              <a:t>Paradigm</a:t>
            </a:r>
            <a:r>
              <a:rPr lang="it-IT" b="0" dirty="0"/>
              <a:t> or </a:t>
            </a:r>
            <a:r>
              <a:rPr lang="it-IT" b="0" dirty="0" err="1"/>
              <a:t>naturalistic</a:t>
            </a:r>
            <a:r>
              <a:rPr lang="it-IT" b="0" dirty="0"/>
              <a:t> </a:t>
            </a:r>
            <a:r>
              <a:rPr lang="it-IT" b="0" dirty="0" err="1"/>
              <a:t>enquiry</a:t>
            </a:r>
            <a:r>
              <a:rPr lang="it-IT" b="0" dirty="0"/>
              <a:t> (</a:t>
            </a:r>
            <a:r>
              <a:rPr lang="it-IT" b="0" dirty="0" err="1"/>
              <a:t>Mortari</a:t>
            </a:r>
            <a:r>
              <a:rPr lang="it-IT" b="0" dirty="0"/>
              <a:t>, </a:t>
            </a:r>
            <a:r>
              <a:rPr lang="it-IT" b="0" dirty="0" err="1"/>
              <a:t>Bronfrenbrenner</a:t>
            </a:r>
            <a:r>
              <a:rPr lang="it-IT" b="0" dirty="0"/>
              <a:t>)</a:t>
            </a:r>
          </a:p>
          <a:p>
            <a:pPr marL="457200" lvl="0" indent="-457200" algn="just" defTabSz="315468">
              <a:spcBef>
                <a:spcPts val="400"/>
              </a:spcBef>
              <a:buFont typeface="+mj-lt"/>
              <a:buAutoNum type="arabicPeriod"/>
              <a:defRPr sz="1800"/>
            </a:pPr>
            <a:r>
              <a:rPr lang="it-IT" b="0" dirty="0" err="1"/>
              <a:t>Epistemology</a:t>
            </a:r>
            <a:r>
              <a:rPr lang="it-IT" b="0" dirty="0"/>
              <a:t>:  general </a:t>
            </a:r>
            <a:r>
              <a:rPr lang="it-IT" b="0" dirty="0" err="1"/>
              <a:t>standards</a:t>
            </a:r>
            <a:r>
              <a:rPr lang="it-IT" b="0" dirty="0"/>
              <a:t> (</a:t>
            </a:r>
            <a:r>
              <a:rPr lang="it-IT" b="0" dirty="0" err="1"/>
              <a:t>parameters</a:t>
            </a:r>
            <a:r>
              <a:rPr lang="it-IT" b="0" dirty="0"/>
              <a:t>) to </a:t>
            </a:r>
            <a:r>
              <a:rPr lang="it-IT" b="0" dirty="0" err="1"/>
              <a:t>reach</a:t>
            </a:r>
            <a:r>
              <a:rPr lang="it-IT" b="0" dirty="0"/>
              <a:t> a </a:t>
            </a:r>
            <a:r>
              <a:rPr lang="it-IT" b="0" dirty="0" err="1"/>
              <a:t>reliable</a:t>
            </a:r>
            <a:r>
              <a:rPr lang="it-IT" b="0" dirty="0"/>
              <a:t> </a:t>
            </a:r>
            <a:r>
              <a:rPr lang="it-IT" b="0" dirty="0" err="1"/>
              <a:t>knowledge</a:t>
            </a:r>
            <a:r>
              <a:rPr lang="it-IT" b="0" dirty="0"/>
              <a:t> (</a:t>
            </a:r>
            <a:r>
              <a:rPr lang="it-IT" b="0" dirty="0" err="1" smtClean="0"/>
              <a:t>naturalistic</a:t>
            </a:r>
            <a:r>
              <a:rPr lang="it-IT" b="0" dirty="0" smtClean="0"/>
              <a:t> </a:t>
            </a:r>
            <a:r>
              <a:rPr lang="it-IT" b="0" dirty="0" err="1"/>
              <a:t>epistemology</a:t>
            </a:r>
            <a:r>
              <a:rPr lang="it-IT" b="0" dirty="0"/>
              <a:t>)</a:t>
            </a:r>
          </a:p>
          <a:p>
            <a:pPr marL="457200" indent="-457200" algn="just" defTabSz="315468">
              <a:spcBef>
                <a:spcPts val="400"/>
              </a:spcBef>
              <a:buFont typeface="+mj-lt"/>
              <a:buAutoNum type="arabicPeriod"/>
              <a:defRPr sz="1800"/>
            </a:pPr>
            <a:r>
              <a:rPr lang="it-IT" b="0" dirty="0" err="1"/>
              <a:t>Philosophy</a:t>
            </a:r>
            <a:r>
              <a:rPr lang="it-IT" b="0" dirty="0"/>
              <a:t> of the </a:t>
            </a:r>
            <a:r>
              <a:rPr lang="it-IT" b="0" dirty="0" err="1"/>
              <a:t>Research</a:t>
            </a:r>
            <a:r>
              <a:rPr lang="it-IT" b="0" dirty="0"/>
              <a:t>: </a:t>
            </a:r>
            <a:r>
              <a:rPr lang="it-IT" b="0" dirty="0" err="1"/>
              <a:t>direction</a:t>
            </a:r>
            <a:r>
              <a:rPr lang="it-IT" b="0" dirty="0"/>
              <a:t> of the </a:t>
            </a:r>
            <a:r>
              <a:rPr lang="it-IT" b="0" dirty="0" err="1"/>
              <a:t>sense</a:t>
            </a:r>
            <a:r>
              <a:rPr lang="it-IT" b="0" dirty="0"/>
              <a:t> of the </a:t>
            </a:r>
            <a:r>
              <a:rPr lang="it-IT" b="0" dirty="0" err="1"/>
              <a:t>research</a:t>
            </a:r>
            <a:r>
              <a:rPr lang="it-IT" b="0" dirty="0"/>
              <a:t> work (</a:t>
            </a:r>
            <a:r>
              <a:rPr lang="it-IT" b="0" dirty="0" err="1"/>
              <a:t>phenomenological</a:t>
            </a:r>
            <a:r>
              <a:rPr lang="it-IT" b="0" dirty="0"/>
              <a:t>, </a:t>
            </a:r>
            <a:r>
              <a:rPr lang="it-IT" b="0" dirty="0" err="1"/>
              <a:t>critical</a:t>
            </a:r>
            <a:r>
              <a:rPr lang="it-IT" b="0" dirty="0"/>
              <a:t>, </a:t>
            </a:r>
            <a:r>
              <a:rPr lang="it-IT" b="0" dirty="0" err="1"/>
              <a:t>hermeneutical</a:t>
            </a:r>
            <a:r>
              <a:rPr lang="it-IT" b="0" dirty="0"/>
              <a:t>) </a:t>
            </a:r>
          </a:p>
          <a:p>
            <a:pPr marL="457200" indent="-457200" algn="just" defTabSz="315468">
              <a:spcBef>
                <a:spcPts val="400"/>
              </a:spcBef>
              <a:buFont typeface="+mj-lt"/>
              <a:buAutoNum type="arabicPeriod"/>
              <a:defRPr sz="1800"/>
            </a:pPr>
            <a:r>
              <a:rPr lang="it-IT" b="0" dirty="0" err="1"/>
              <a:t>Methods</a:t>
            </a:r>
            <a:r>
              <a:rPr lang="it-IT" b="0" dirty="0"/>
              <a:t> of the </a:t>
            </a:r>
            <a:r>
              <a:rPr lang="it-IT" b="0" dirty="0" err="1"/>
              <a:t>Research</a:t>
            </a:r>
            <a:r>
              <a:rPr lang="it-IT" b="0" dirty="0"/>
              <a:t>: the </a:t>
            </a:r>
            <a:r>
              <a:rPr lang="it-IT" b="0" dirty="0" err="1"/>
              <a:t>processes</a:t>
            </a:r>
            <a:r>
              <a:rPr lang="it-IT" b="0" dirty="0"/>
              <a:t> of </a:t>
            </a:r>
            <a:r>
              <a:rPr lang="it-IT" b="0" dirty="0" err="1"/>
              <a:t>collecting</a:t>
            </a:r>
            <a:r>
              <a:rPr lang="it-IT" b="0" dirty="0"/>
              <a:t> and data </a:t>
            </a:r>
            <a:r>
              <a:rPr lang="it-IT" b="0" dirty="0" err="1"/>
              <a:t>analysis</a:t>
            </a:r>
            <a:r>
              <a:rPr lang="it-IT" b="0" dirty="0"/>
              <a:t> (</a:t>
            </a:r>
            <a:r>
              <a:rPr lang="it-IT" b="0" dirty="0" err="1"/>
              <a:t>grounded</a:t>
            </a:r>
            <a:r>
              <a:rPr lang="it-IT" b="0" dirty="0"/>
              <a:t> </a:t>
            </a:r>
            <a:r>
              <a:rPr lang="it-IT" b="0" dirty="0" err="1"/>
              <a:t>theory</a:t>
            </a:r>
            <a:r>
              <a:rPr lang="it-IT" b="0" dirty="0"/>
              <a:t>, narrative </a:t>
            </a:r>
            <a:r>
              <a:rPr lang="it-IT" b="0" dirty="0" err="1"/>
              <a:t>inquiry</a:t>
            </a:r>
            <a:r>
              <a:rPr lang="it-IT" b="0" dirty="0"/>
              <a:t>, </a:t>
            </a:r>
            <a:r>
              <a:rPr lang="it-IT" b="0" dirty="0" err="1"/>
              <a:t>phenomenological</a:t>
            </a:r>
            <a:r>
              <a:rPr lang="it-IT" b="0" dirty="0"/>
              <a:t> </a:t>
            </a:r>
            <a:r>
              <a:rPr lang="it-IT" b="0" dirty="0" err="1"/>
              <a:t>inquiry</a:t>
            </a:r>
            <a:r>
              <a:rPr lang="it-IT" b="0" dirty="0"/>
              <a:t>)</a:t>
            </a:r>
          </a:p>
          <a:p>
            <a:pPr marL="457200" indent="-457200" algn="just" defTabSz="315468">
              <a:spcBef>
                <a:spcPts val="400"/>
              </a:spcBef>
              <a:buFont typeface="+mj-lt"/>
              <a:buAutoNum type="arabicPeriod"/>
              <a:defRPr sz="1800"/>
            </a:pPr>
            <a:r>
              <a:rPr lang="it-IT" b="0" dirty="0" err="1"/>
              <a:t>Strategy</a:t>
            </a:r>
            <a:r>
              <a:rPr lang="it-IT" b="0" dirty="0"/>
              <a:t> of the </a:t>
            </a:r>
            <a:r>
              <a:rPr lang="it-IT" b="0" dirty="0" err="1"/>
              <a:t>Research</a:t>
            </a:r>
            <a:r>
              <a:rPr lang="it-IT" b="0" dirty="0"/>
              <a:t>: the </a:t>
            </a:r>
            <a:r>
              <a:rPr lang="it-IT" b="0" dirty="0" err="1"/>
              <a:t>path</a:t>
            </a:r>
            <a:r>
              <a:rPr lang="it-IT" b="0" dirty="0"/>
              <a:t> to guide the </a:t>
            </a:r>
            <a:r>
              <a:rPr lang="it-IT" b="0" dirty="0" err="1"/>
              <a:t>inquiry</a:t>
            </a:r>
            <a:r>
              <a:rPr lang="it-IT" b="0" dirty="0"/>
              <a:t> </a:t>
            </a:r>
            <a:r>
              <a:rPr lang="it-IT" b="0" dirty="0" err="1"/>
              <a:t>process</a:t>
            </a:r>
            <a:r>
              <a:rPr lang="it-IT" b="0" dirty="0"/>
              <a:t> (case-</a:t>
            </a:r>
            <a:r>
              <a:rPr lang="it-IT" b="0" dirty="0" err="1"/>
              <a:t>study</a:t>
            </a:r>
            <a:r>
              <a:rPr lang="it-IT" b="0" dirty="0"/>
              <a:t>, </a:t>
            </a:r>
            <a:r>
              <a:rPr lang="it-IT" b="0" dirty="0" err="1"/>
              <a:t>action-research</a:t>
            </a:r>
            <a:r>
              <a:rPr lang="it-IT" b="0" dirty="0"/>
              <a:t>, </a:t>
            </a:r>
            <a:r>
              <a:rPr lang="it-IT" b="0" dirty="0" err="1"/>
              <a:t>ethnomethodology</a:t>
            </a:r>
            <a:r>
              <a:rPr lang="it-IT" b="0" dirty="0"/>
              <a:t>)</a:t>
            </a:r>
          </a:p>
          <a:p>
            <a:pPr marL="457200" indent="-457200" algn="just" defTabSz="315468">
              <a:spcBef>
                <a:spcPts val="400"/>
              </a:spcBef>
              <a:buFont typeface="+mj-lt"/>
              <a:buAutoNum type="arabicPeriod"/>
              <a:defRPr sz="1800"/>
            </a:pPr>
            <a:r>
              <a:rPr lang="it-IT" b="0" dirty="0" err="1"/>
              <a:t>Technique</a:t>
            </a:r>
            <a:r>
              <a:rPr lang="it-IT" b="0" dirty="0"/>
              <a:t> of </a:t>
            </a:r>
            <a:r>
              <a:rPr lang="it-IT" b="0" dirty="0" err="1"/>
              <a:t>Inquiry</a:t>
            </a:r>
            <a:r>
              <a:rPr lang="it-IT" b="0" dirty="0"/>
              <a:t>: </a:t>
            </a:r>
            <a:r>
              <a:rPr lang="it-IT" b="0" dirty="0" err="1" smtClean="0"/>
              <a:t>tools</a:t>
            </a:r>
            <a:r>
              <a:rPr lang="it-IT" b="0" dirty="0" smtClean="0"/>
              <a:t> </a:t>
            </a:r>
            <a:r>
              <a:rPr lang="it-IT" b="0" dirty="0"/>
              <a:t>for  the date </a:t>
            </a:r>
            <a:r>
              <a:rPr lang="it-IT" b="0" dirty="0" err="1"/>
              <a:t>collecting</a:t>
            </a:r>
            <a:r>
              <a:rPr lang="it-IT" b="0" dirty="0"/>
              <a:t> (</a:t>
            </a:r>
            <a:r>
              <a:rPr lang="it-IT" b="0" dirty="0" err="1"/>
              <a:t>observation</a:t>
            </a:r>
            <a:r>
              <a:rPr lang="it-IT" b="0" dirty="0"/>
              <a:t>, </a:t>
            </a:r>
            <a:r>
              <a:rPr lang="it-IT" b="0" dirty="0" err="1"/>
              <a:t>interview</a:t>
            </a:r>
            <a:r>
              <a:rPr lang="it-IT" b="0" dirty="0"/>
              <a:t>, </a:t>
            </a:r>
            <a:r>
              <a:rPr lang="it-IT" b="0" dirty="0" err="1"/>
              <a:t>analysis</a:t>
            </a:r>
            <a:r>
              <a:rPr lang="it-IT" b="0" dirty="0"/>
              <a:t> of the </a:t>
            </a:r>
            <a:r>
              <a:rPr lang="it-IT" b="0" dirty="0" err="1"/>
              <a:t>conversation</a:t>
            </a:r>
            <a:r>
              <a:rPr lang="it-IT" b="0" dirty="0"/>
              <a:t>, </a:t>
            </a:r>
            <a:r>
              <a:rPr lang="it-IT" b="0" dirty="0" err="1"/>
              <a:t>collections</a:t>
            </a:r>
            <a:r>
              <a:rPr lang="it-IT" b="0" dirty="0"/>
              <a:t> of self narrative </a:t>
            </a:r>
            <a:r>
              <a:rPr lang="it-IT" b="0" dirty="0" err="1"/>
              <a:t>analysis</a:t>
            </a:r>
            <a:r>
              <a:rPr lang="it-IT" b="0" dirty="0"/>
              <a:t>, </a:t>
            </a:r>
            <a:r>
              <a:rPr lang="it-IT" b="0" dirty="0" err="1"/>
              <a:t>autobiographical</a:t>
            </a:r>
            <a:r>
              <a:rPr lang="it-IT" b="0" dirty="0"/>
              <a:t> data)</a:t>
            </a:r>
          </a:p>
        </p:txBody>
      </p:sp>
    </p:spTree>
    <p:extLst>
      <p:ext uri="{BB962C8B-B14F-4D97-AF65-F5344CB8AC3E}">
        <p14:creationId xmlns:p14="http://schemas.microsoft.com/office/powerpoint/2010/main" val="261199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939"/>
            <a:ext cx="12192000" cy="6846887"/>
          </a:xfrm>
          <a:prstGeom prst="rect">
            <a:avLst/>
          </a:prstGeom>
          <a:ln w="12700">
            <a:miter lim="400000"/>
          </a:ln>
        </p:spPr>
      </p:pic>
      <p:pic>
        <p:nvPicPr>
          <p:cNvPr id="73" name="image2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5433" y="0"/>
            <a:ext cx="12192000" cy="6845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4" name="image3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51906" y="6347762"/>
            <a:ext cx="3393684" cy="522392"/>
          </a:xfrm>
          <a:prstGeom prst="rect">
            <a:avLst/>
          </a:prstGeom>
          <a:ln w="12700">
            <a:miter lim="400000"/>
          </a:ln>
        </p:spPr>
      </p:pic>
      <p:sp>
        <p:nvSpPr>
          <p:cNvPr id="76" name="Shape 76"/>
          <p:cNvSpPr/>
          <p:nvPr/>
        </p:nvSpPr>
        <p:spPr>
          <a:xfrm>
            <a:off x="101728" y="885243"/>
            <a:ext cx="11343861" cy="461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lvl="0" algn="ctr">
              <a:defRPr sz="1800" b="0">
                <a:solidFill>
                  <a:srgbClr val="000000"/>
                </a:solidFill>
              </a:defRPr>
            </a:pPr>
            <a:r>
              <a:rPr lang="it-IT" sz="2400" b="0" dirty="0" err="1">
                <a:solidFill>
                  <a:srgbClr val="17375E"/>
                </a:solidFill>
                <a:latin typeface="Arial Bold"/>
                <a:ea typeface="Arial Bold"/>
                <a:cs typeface="Arial Bold"/>
                <a:sym typeface="Arial Bold"/>
              </a:rPr>
              <a:t>T</a:t>
            </a:r>
            <a:r>
              <a:rPr lang="it-IT" sz="2400" b="0" dirty="0" err="1" smtClean="0">
                <a:solidFill>
                  <a:srgbClr val="17375E"/>
                </a:solidFill>
                <a:latin typeface="Arial Bold"/>
                <a:ea typeface="Arial Bold"/>
                <a:cs typeface="Arial Bold"/>
                <a:sym typeface="Arial Bold"/>
              </a:rPr>
              <a:t>itles</a:t>
            </a:r>
            <a:r>
              <a:rPr lang="it-IT" sz="2400" b="0" dirty="0" smtClean="0">
                <a:solidFill>
                  <a:srgbClr val="17375E"/>
                </a:solidFill>
                <a:latin typeface="Arial Bold"/>
                <a:ea typeface="Arial Bold"/>
                <a:cs typeface="Arial Bold"/>
                <a:sym typeface="Arial Bold"/>
              </a:rPr>
              <a:t> of the EMAE </a:t>
            </a:r>
            <a:r>
              <a:rPr lang="it-IT" sz="2400" b="0" dirty="0" err="1" smtClean="0">
                <a:solidFill>
                  <a:srgbClr val="17375E"/>
                </a:solidFill>
                <a:latin typeface="Arial Bold"/>
                <a:ea typeface="Arial Bold"/>
                <a:cs typeface="Arial Bold"/>
                <a:sym typeface="Arial Bold"/>
              </a:rPr>
              <a:t>thesis</a:t>
            </a:r>
            <a:r>
              <a:rPr lang="it-IT" sz="2400" b="0" dirty="0" smtClean="0">
                <a:solidFill>
                  <a:srgbClr val="17375E"/>
                </a:solidFill>
                <a:latin typeface="Arial Bold"/>
                <a:ea typeface="Arial Bold"/>
                <a:cs typeface="Arial Bold"/>
                <a:sym typeface="Arial Bold"/>
              </a:rPr>
              <a:t> @UNIFI</a:t>
            </a:r>
            <a:endParaRPr sz="2400" b="0" dirty="0">
              <a:solidFill>
                <a:srgbClr val="17375E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pic>
        <p:nvPicPr>
          <p:cNvPr id="77" name="image4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896122" y="877956"/>
            <a:ext cx="993143" cy="937895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979269"/>
              </p:ext>
            </p:extLst>
          </p:nvPr>
        </p:nvGraphicFramePr>
        <p:xfrm>
          <a:off x="15435" y="1639541"/>
          <a:ext cx="12161132" cy="37521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62460"/>
                <a:gridCol w="8798672"/>
              </a:tblGrid>
              <a:tr h="311823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err="1" smtClean="0">
                          <a:solidFill>
                            <a:schemeClr val="bg1"/>
                          </a:solidFill>
                          <a:latin typeface="Arial Black"/>
                          <a:cs typeface="Arial Black"/>
                        </a:rPr>
                        <a:t>Category</a:t>
                      </a:r>
                      <a:endParaRPr lang="it-IT" sz="1400" b="1" dirty="0">
                        <a:solidFill>
                          <a:schemeClr val="bg1"/>
                        </a:solidFill>
                        <a:latin typeface="Arial Black"/>
                        <a:cs typeface="Arial Black"/>
                      </a:endParaRPr>
                    </a:p>
                  </a:txBody>
                  <a:tcPr marL="121920" marR="12192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err="1" smtClean="0">
                          <a:solidFill>
                            <a:schemeClr val="bg1"/>
                          </a:solidFill>
                        </a:rPr>
                        <a:t>Titles</a:t>
                      </a:r>
                      <a:endParaRPr lang="it-IT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>
                    <a:solidFill>
                      <a:srgbClr val="0070C0"/>
                    </a:solidFill>
                  </a:tcPr>
                </a:tc>
              </a:tr>
              <a:tr h="727501">
                <a:tc>
                  <a:txBody>
                    <a:bodyPr/>
                    <a:lstStyle/>
                    <a:p>
                      <a:pPr algn="l"/>
                      <a:r>
                        <a:rPr lang="it-IT" sz="1600" b="1" dirty="0" err="1" smtClean="0">
                          <a:solidFill>
                            <a:srgbClr val="002060"/>
                          </a:solidFill>
                          <a:latin typeface="Arial Black"/>
                          <a:cs typeface="Arial Black"/>
                        </a:rPr>
                        <a:t>Theoretical</a:t>
                      </a:r>
                      <a:r>
                        <a:rPr lang="it-IT" sz="1600" b="1" dirty="0" smtClean="0">
                          <a:solidFill>
                            <a:srgbClr val="002060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lang="it-IT" sz="1600" b="1" dirty="0" err="1" smtClean="0">
                          <a:solidFill>
                            <a:srgbClr val="002060"/>
                          </a:solidFill>
                          <a:latin typeface="Arial Black"/>
                          <a:cs typeface="Arial Black"/>
                        </a:rPr>
                        <a:t>research</a:t>
                      </a:r>
                      <a:endParaRPr lang="it-IT" sz="1600" b="1" dirty="0">
                        <a:solidFill>
                          <a:srgbClr val="002060"/>
                        </a:solidFill>
                        <a:latin typeface="Arial Black"/>
                        <a:cs typeface="Arial Black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it-IT" sz="1400" b="0" i="1" dirty="0" smtClean="0">
                          <a:solidFill>
                            <a:srgbClr val="002060"/>
                          </a:solidFill>
                          <a:latin typeface="Arial"/>
                          <a:cs typeface="Arial"/>
                        </a:rPr>
                        <a:t>Learning, </a:t>
                      </a:r>
                      <a:r>
                        <a:rPr lang="it-IT" sz="1400" b="0" i="1" dirty="0" err="1" smtClean="0">
                          <a:solidFill>
                            <a:srgbClr val="002060"/>
                          </a:solidFill>
                          <a:latin typeface="Arial"/>
                          <a:cs typeface="Arial"/>
                        </a:rPr>
                        <a:t>education</a:t>
                      </a:r>
                      <a:r>
                        <a:rPr lang="it-IT" sz="1400" b="0" i="1" dirty="0" smtClean="0">
                          <a:solidFill>
                            <a:srgbClr val="002060"/>
                          </a:solidFill>
                          <a:latin typeface="Arial"/>
                          <a:cs typeface="Arial"/>
                        </a:rPr>
                        <a:t> and play in a </a:t>
                      </a:r>
                      <a:r>
                        <a:rPr lang="it-IT" sz="1400" b="0" i="1" dirty="0" err="1" smtClean="0">
                          <a:solidFill>
                            <a:srgbClr val="002060"/>
                          </a:solidFill>
                          <a:latin typeface="Arial"/>
                          <a:cs typeface="Arial"/>
                        </a:rPr>
                        <a:t>lifelong</a:t>
                      </a:r>
                      <a:r>
                        <a:rPr lang="it-IT" sz="1400" b="0" i="1" dirty="0" smtClean="0">
                          <a:solidFill>
                            <a:srgbClr val="002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1400" b="0" i="1" dirty="0" err="1" smtClean="0">
                          <a:solidFill>
                            <a:srgbClr val="002060"/>
                          </a:solidFill>
                          <a:latin typeface="Arial"/>
                          <a:cs typeface="Arial"/>
                        </a:rPr>
                        <a:t>learning</a:t>
                      </a:r>
                      <a:r>
                        <a:rPr lang="it-IT" sz="1400" b="0" i="1" dirty="0" smtClean="0">
                          <a:solidFill>
                            <a:srgbClr val="002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1400" b="0" i="1" dirty="0" err="1" smtClean="0">
                          <a:solidFill>
                            <a:srgbClr val="002060"/>
                          </a:solidFill>
                          <a:latin typeface="Arial"/>
                          <a:cs typeface="Arial"/>
                        </a:rPr>
                        <a:t>perspective</a:t>
                      </a:r>
                      <a:endParaRPr lang="it-IT" sz="1400" b="0" i="1" dirty="0" smtClean="0">
                        <a:solidFill>
                          <a:srgbClr val="002060"/>
                        </a:solidFill>
                        <a:latin typeface="Arial"/>
                        <a:cs typeface="Arial"/>
                      </a:endParaRP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it-IT" sz="1400" b="0" i="1" dirty="0" smtClean="0">
                          <a:solidFill>
                            <a:srgbClr val="002060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lang="it-IT" sz="1400" b="0" i="1" dirty="0" err="1" smtClean="0">
                          <a:solidFill>
                            <a:srgbClr val="002060"/>
                          </a:solidFill>
                          <a:latin typeface="Arial"/>
                          <a:cs typeface="Arial"/>
                        </a:rPr>
                        <a:t>UNESCO’s</a:t>
                      </a:r>
                      <a:r>
                        <a:rPr lang="it-IT" sz="1400" b="0" i="1" dirty="0" smtClean="0">
                          <a:solidFill>
                            <a:srgbClr val="002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1400" b="0" i="1" dirty="0" err="1" smtClean="0">
                          <a:solidFill>
                            <a:srgbClr val="002060"/>
                          </a:solidFill>
                          <a:latin typeface="Arial"/>
                          <a:cs typeface="Arial"/>
                        </a:rPr>
                        <a:t>strategic</a:t>
                      </a:r>
                      <a:r>
                        <a:rPr lang="it-IT" sz="1400" b="0" i="1" dirty="0" smtClean="0">
                          <a:solidFill>
                            <a:srgbClr val="002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1400" b="0" i="1" dirty="0" err="1" smtClean="0">
                          <a:solidFill>
                            <a:srgbClr val="002060"/>
                          </a:solidFill>
                          <a:latin typeface="Arial"/>
                          <a:cs typeface="Arial"/>
                        </a:rPr>
                        <a:t>plan</a:t>
                      </a:r>
                      <a:r>
                        <a:rPr lang="it-IT" sz="1400" b="0" i="1" dirty="0" smtClean="0">
                          <a:solidFill>
                            <a:srgbClr val="002060"/>
                          </a:solidFill>
                          <a:latin typeface="Arial"/>
                          <a:cs typeface="Arial"/>
                        </a:rPr>
                        <a:t> and the </a:t>
                      </a:r>
                      <a:r>
                        <a:rPr lang="it-IT" sz="1400" b="0" i="1" dirty="0" err="1" smtClean="0">
                          <a:solidFill>
                            <a:srgbClr val="002060"/>
                          </a:solidFill>
                          <a:latin typeface="Arial"/>
                          <a:cs typeface="Arial"/>
                        </a:rPr>
                        <a:t>contents</a:t>
                      </a:r>
                      <a:r>
                        <a:rPr lang="it-IT" sz="1400" b="0" i="1" dirty="0" smtClean="0">
                          <a:solidFill>
                            <a:srgbClr val="002060"/>
                          </a:solidFill>
                          <a:latin typeface="Arial"/>
                          <a:cs typeface="Arial"/>
                        </a:rPr>
                        <a:t> of the </a:t>
                      </a:r>
                      <a:r>
                        <a:rPr lang="it-IT" sz="1400" b="0" i="1" dirty="0" err="1" smtClean="0">
                          <a:solidFill>
                            <a:srgbClr val="002060"/>
                          </a:solidFill>
                          <a:latin typeface="Arial"/>
                          <a:cs typeface="Arial"/>
                        </a:rPr>
                        <a:t>education</a:t>
                      </a:r>
                      <a:r>
                        <a:rPr lang="it-IT" sz="1400" b="0" i="1" dirty="0" smtClean="0">
                          <a:solidFill>
                            <a:srgbClr val="002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1400" b="0" i="1" dirty="0" err="1" smtClean="0">
                          <a:solidFill>
                            <a:srgbClr val="002060"/>
                          </a:solidFill>
                          <a:latin typeface="Arial"/>
                          <a:cs typeface="Arial"/>
                        </a:rPr>
                        <a:t>actions</a:t>
                      </a:r>
                      <a:endParaRPr lang="it-IT" sz="1400" b="0" i="1" dirty="0" smtClean="0">
                        <a:solidFill>
                          <a:srgbClr val="002060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/>
                </a:tc>
              </a:tr>
              <a:tr h="2712863">
                <a:tc>
                  <a:txBody>
                    <a:bodyPr/>
                    <a:lstStyle/>
                    <a:p>
                      <a:pPr algn="l"/>
                      <a:r>
                        <a:rPr lang="it-IT" sz="1600" b="1" i="0" dirty="0" err="1" smtClean="0">
                          <a:solidFill>
                            <a:srgbClr val="002060"/>
                          </a:solidFill>
                          <a:latin typeface="Arial Black"/>
                          <a:ea typeface="+mn-ea"/>
                          <a:cs typeface="Arial Black"/>
                          <a:sym typeface="Calibri"/>
                        </a:rPr>
                        <a:t>Competencies</a:t>
                      </a:r>
                      <a:r>
                        <a:rPr lang="it-IT" sz="1600" b="1" i="0" dirty="0" smtClean="0">
                          <a:solidFill>
                            <a:srgbClr val="002060"/>
                          </a:solidFill>
                          <a:latin typeface="Arial Black"/>
                          <a:ea typeface="+mn-ea"/>
                          <a:cs typeface="Arial Black"/>
                          <a:sym typeface="Calibri"/>
                        </a:rPr>
                        <a:t>, </a:t>
                      </a:r>
                      <a:r>
                        <a:rPr lang="it-IT" sz="1600" b="1" i="0" dirty="0" err="1" smtClean="0">
                          <a:solidFill>
                            <a:srgbClr val="002060"/>
                          </a:solidFill>
                          <a:latin typeface="Arial Black"/>
                          <a:ea typeface="+mn-ea"/>
                          <a:cs typeface="Arial Black"/>
                          <a:sym typeface="Calibri"/>
                        </a:rPr>
                        <a:t>employability</a:t>
                      </a:r>
                      <a:r>
                        <a:rPr lang="it-IT" sz="1600" b="1" i="0" dirty="0" smtClean="0">
                          <a:solidFill>
                            <a:srgbClr val="002060"/>
                          </a:solidFill>
                          <a:latin typeface="Arial Black"/>
                          <a:ea typeface="+mn-ea"/>
                          <a:cs typeface="Arial Black"/>
                          <a:sym typeface="Calibri"/>
                        </a:rPr>
                        <a:t>, </a:t>
                      </a:r>
                      <a:r>
                        <a:rPr lang="it-IT" sz="1600" b="1" i="0" dirty="0" err="1" smtClean="0">
                          <a:solidFill>
                            <a:srgbClr val="002060"/>
                          </a:solidFill>
                          <a:latin typeface="Arial Black"/>
                          <a:ea typeface="+mn-ea"/>
                          <a:cs typeface="Arial Black"/>
                          <a:sym typeface="Calibri"/>
                        </a:rPr>
                        <a:t>education</a:t>
                      </a:r>
                      <a:r>
                        <a:rPr lang="it-IT" sz="1600" b="1" i="0" dirty="0" smtClean="0">
                          <a:solidFill>
                            <a:srgbClr val="002060"/>
                          </a:solidFill>
                          <a:latin typeface="Arial Black"/>
                          <a:ea typeface="+mn-ea"/>
                          <a:cs typeface="Arial Black"/>
                          <a:sym typeface="Calibri"/>
                        </a:rPr>
                        <a:t> and training for the </a:t>
                      </a:r>
                      <a:r>
                        <a:rPr lang="it-IT" sz="1600" b="1" i="0" dirty="0" err="1" smtClean="0">
                          <a:solidFill>
                            <a:srgbClr val="002060"/>
                          </a:solidFill>
                          <a:latin typeface="Arial Black"/>
                          <a:ea typeface="+mn-ea"/>
                          <a:cs typeface="Arial Black"/>
                          <a:sym typeface="Calibri"/>
                        </a:rPr>
                        <a:t>labour</a:t>
                      </a:r>
                      <a:r>
                        <a:rPr lang="it-IT" sz="1600" b="1" i="0" dirty="0" smtClean="0">
                          <a:solidFill>
                            <a:srgbClr val="002060"/>
                          </a:solidFill>
                          <a:latin typeface="Arial Black"/>
                          <a:ea typeface="+mn-ea"/>
                          <a:cs typeface="Arial Black"/>
                          <a:sym typeface="Calibri"/>
                        </a:rPr>
                        <a:t> market</a:t>
                      </a:r>
                      <a:endParaRPr lang="it-IT" sz="1600" b="1" i="0" dirty="0">
                        <a:solidFill>
                          <a:srgbClr val="002060"/>
                        </a:solidFill>
                        <a:latin typeface="Arial Black"/>
                        <a:ea typeface="+mn-ea"/>
                        <a:cs typeface="Arial Black"/>
                        <a:sym typeface="Calibri"/>
                      </a:endParaRPr>
                    </a:p>
                  </a:txBody>
                  <a:tcPr marL="121920" marR="12192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just">
                        <a:buFont typeface="+mj-lt"/>
                        <a:buAutoNum type="arabicPeriod"/>
                      </a:pPr>
                      <a:r>
                        <a:rPr lang="it-IT" sz="1400" b="0" i="1" dirty="0" err="1" smtClean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Arial"/>
                          <a:sym typeface="Calibri"/>
                        </a:rPr>
                        <a:t>Transition</a:t>
                      </a:r>
                      <a:r>
                        <a:rPr lang="it-IT" sz="1400" b="0" i="1" dirty="0" smtClean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Arial"/>
                          <a:sym typeface="Calibri"/>
                        </a:rPr>
                        <a:t> from </a:t>
                      </a:r>
                      <a:r>
                        <a:rPr lang="it-IT" sz="1400" b="0" i="1" dirty="0" err="1" smtClean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Arial"/>
                          <a:sym typeface="Calibri"/>
                        </a:rPr>
                        <a:t>graduation</a:t>
                      </a:r>
                      <a:r>
                        <a:rPr lang="it-IT" sz="1400" b="0" i="1" dirty="0" smtClean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Arial"/>
                          <a:sym typeface="Calibri"/>
                        </a:rPr>
                        <a:t> to work: the case of the master </a:t>
                      </a:r>
                      <a:r>
                        <a:rPr lang="it-IT" sz="1400" b="0" i="1" dirty="0" err="1" smtClean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Arial"/>
                          <a:sym typeface="Calibri"/>
                        </a:rPr>
                        <a:t>degree</a:t>
                      </a:r>
                      <a:r>
                        <a:rPr lang="it-IT" sz="1400" b="0" i="1" dirty="0" smtClean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Arial"/>
                          <a:sym typeface="Calibri"/>
                        </a:rPr>
                        <a:t> </a:t>
                      </a:r>
                      <a:r>
                        <a:rPr lang="it-IT" sz="1400" b="0" i="1" dirty="0" err="1" smtClean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Arial"/>
                          <a:sym typeface="Calibri"/>
                        </a:rPr>
                        <a:t>graduates</a:t>
                      </a:r>
                      <a:r>
                        <a:rPr lang="it-IT" sz="1400" b="0" i="1" dirty="0" smtClean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Arial"/>
                          <a:sym typeface="Calibri"/>
                        </a:rPr>
                        <a:t> in AE and </a:t>
                      </a:r>
                      <a:r>
                        <a:rPr lang="it-IT" sz="1400" b="0" i="1" dirty="0" err="1" smtClean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Arial"/>
                          <a:sym typeface="Calibri"/>
                        </a:rPr>
                        <a:t>lifelong</a:t>
                      </a:r>
                      <a:r>
                        <a:rPr lang="it-IT" sz="1400" b="0" i="1" dirty="0" smtClean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Arial"/>
                          <a:sym typeface="Calibri"/>
                        </a:rPr>
                        <a:t> </a:t>
                      </a:r>
                      <a:r>
                        <a:rPr lang="it-IT" sz="1400" b="0" i="1" dirty="0" err="1" smtClean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Arial"/>
                          <a:sym typeface="Calibri"/>
                        </a:rPr>
                        <a:t>learning</a:t>
                      </a:r>
                      <a:endParaRPr lang="it-IT" sz="1400" b="0" i="1" dirty="0" smtClean="0">
                        <a:solidFill>
                          <a:srgbClr val="002060"/>
                        </a:solidFill>
                        <a:latin typeface="Arial"/>
                        <a:ea typeface="+mn-ea"/>
                        <a:cs typeface="Arial"/>
                        <a:sym typeface="Calibri"/>
                      </a:endParaRPr>
                    </a:p>
                    <a:p>
                      <a:pPr marL="228600" indent="-228600" algn="just">
                        <a:buFont typeface="+mj-lt"/>
                        <a:buAutoNum type="arabicPeriod"/>
                      </a:pPr>
                      <a:r>
                        <a:rPr lang="it-IT" sz="1400" b="0" i="1" dirty="0" smtClean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Arial"/>
                          <a:sym typeface="Calibri"/>
                        </a:rPr>
                        <a:t>The </a:t>
                      </a:r>
                      <a:r>
                        <a:rPr lang="it-IT" sz="1400" b="0" i="1" dirty="0" err="1" smtClean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Arial"/>
                          <a:sym typeface="Calibri"/>
                        </a:rPr>
                        <a:t>development</a:t>
                      </a:r>
                      <a:r>
                        <a:rPr lang="it-IT" sz="1400" b="0" i="1" dirty="0" smtClean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Arial"/>
                          <a:sym typeface="Calibri"/>
                        </a:rPr>
                        <a:t> of </a:t>
                      </a:r>
                      <a:r>
                        <a:rPr lang="it-IT" sz="1400" b="0" i="1" dirty="0" err="1" smtClean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Arial"/>
                          <a:sym typeface="Calibri"/>
                        </a:rPr>
                        <a:t>employability</a:t>
                      </a:r>
                      <a:r>
                        <a:rPr lang="it-IT" sz="1400" b="0" i="1" dirty="0" smtClean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Arial"/>
                          <a:sym typeface="Calibri"/>
                        </a:rPr>
                        <a:t> in </a:t>
                      </a:r>
                      <a:r>
                        <a:rPr lang="it-IT" sz="1400" b="0" i="1" dirty="0" err="1" smtClean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Arial"/>
                          <a:sym typeface="Calibri"/>
                        </a:rPr>
                        <a:t>Higher</a:t>
                      </a:r>
                      <a:r>
                        <a:rPr lang="it-IT" sz="1400" b="0" i="1" dirty="0" smtClean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Arial"/>
                          <a:sym typeface="Calibri"/>
                        </a:rPr>
                        <a:t> </a:t>
                      </a:r>
                      <a:r>
                        <a:rPr lang="it-IT" sz="1400" b="0" i="1" dirty="0" err="1" smtClean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Arial"/>
                          <a:sym typeface="Calibri"/>
                        </a:rPr>
                        <a:t>education</a:t>
                      </a:r>
                      <a:r>
                        <a:rPr lang="it-IT" sz="1400" b="0" i="1" dirty="0" smtClean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Arial"/>
                          <a:sym typeface="Calibri"/>
                        </a:rPr>
                        <a:t> curricula.</a:t>
                      </a:r>
                    </a:p>
                    <a:p>
                      <a:pPr marL="228600" indent="-228600" algn="just">
                        <a:buFont typeface="+mj-lt"/>
                        <a:buAutoNum type="arabicPeriod"/>
                      </a:pPr>
                      <a:r>
                        <a:rPr lang="it-IT" sz="1400" b="0" i="1" dirty="0" err="1" smtClean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Arial"/>
                          <a:sym typeface="Calibri"/>
                        </a:rPr>
                        <a:t>Competencies</a:t>
                      </a:r>
                      <a:r>
                        <a:rPr lang="it-IT" sz="1400" b="0" i="1" dirty="0" smtClean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Arial"/>
                          <a:sym typeface="Calibri"/>
                        </a:rPr>
                        <a:t> and </a:t>
                      </a:r>
                      <a:r>
                        <a:rPr lang="it-IT" sz="1400" b="0" i="1" dirty="0" err="1" smtClean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Arial"/>
                          <a:sym typeface="Calibri"/>
                        </a:rPr>
                        <a:t>competencies</a:t>
                      </a:r>
                      <a:r>
                        <a:rPr lang="it-IT" sz="1400" b="0" i="1" dirty="0" smtClean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Arial"/>
                          <a:sym typeface="Calibri"/>
                        </a:rPr>
                        <a:t> balance. The </a:t>
                      </a:r>
                      <a:r>
                        <a:rPr lang="it-IT" sz="1400" b="0" i="1" dirty="0" err="1" smtClean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Arial"/>
                          <a:sym typeface="Calibri"/>
                        </a:rPr>
                        <a:t>role</a:t>
                      </a:r>
                      <a:r>
                        <a:rPr lang="it-IT" sz="1400" b="0" i="1" dirty="0" smtClean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Arial"/>
                          <a:sym typeface="Calibri"/>
                        </a:rPr>
                        <a:t> of </a:t>
                      </a:r>
                      <a:r>
                        <a:rPr lang="it-IT" sz="1400" b="0" i="1" dirty="0" err="1" smtClean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Arial"/>
                          <a:sym typeface="Calibri"/>
                        </a:rPr>
                        <a:t>pedagogy</a:t>
                      </a:r>
                      <a:r>
                        <a:rPr lang="it-IT" sz="1400" b="0" i="1" dirty="0" smtClean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Arial"/>
                          <a:sym typeface="Calibri"/>
                        </a:rPr>
                        <a:t>.</a:t>
                      </a:r>
                    </a:p>
                    <a:p>
                      <a:pPr marL="228600" indent="-228600" algn="just" defTabSz="457200">
                        <a:buFont typeface="+mj-lt"/>
                        <a:buAutoNum type="arabicPeriod"/>
                      </a:pPr>
                      <a:r>
                        <a:rPr lang="it-IT" sz="1400" b="0" i="1" dirty="0" smtClean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Arial"/>
                          <a:sym typeface="Calibri"/>
                        </a:rPr>
                        <a:t>Career </a:t>
                      </a:r>
                      <a:r>
                        <a:rPr lang="it-IT" sz="1400" b="0" i="1" dirty="0" err="1" smtClean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Arial"/>
                          <a:sym typeface="Calibri"/>
                        </a:rPr>
                        <a:t>Guidance</a:t>
                      </a:r>
                      <a:r>
                        <a:rPr lang="it-IT" sz="1400" b="0" i="1" dirty="0" smtClean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Arial"/>
                          <a:sym typeface="Calibri"/>
                        </a:rPr>
                        <a:t> and Job </a:t>
                      </a:r>
                      <a:r>
                        <a:rPr lang="it-IT" sz="1400" b="0" i="1" dirty="0" err="1" smtClean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Arial"/>
                          <a:sym typeface="Calibri"/>
                        </a:rPr>
                        <a:t>Placement</a:t>
                      </a:r>
                      <a:r>
                        <a:rPr lang="it-IT" sz="1400" b="0" i="1" dirty="0" smtClean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Arial"/>
                          <a:sym typeface="Calibri"/>
                        </a:rPr>
                        <a:t>: </a:t>
                      </a:r>
                      <a:r>
                        <a:rPr lang="it-IT" sz="1400" b="0" i="1" dirty="0" err="1" smtClean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Arial"/>
                          <a:sym typeface="Calibri"/>
                        </a:rPr>
                        <a:t>analysis</a:t>
                      </a:r>
                      <a:r>
                        <a:rPr lang="it-IT" sz="1400" b="0" i="1" dirty="0" smtClean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Arial"/>
                          <a:sym typeface="Calibri"/>
                        </a:rPr>
                        <a:t> and design of the career of </a:t>
                      </a:r>
                      <a:r>
                        <a:rPr lang="it-IT" sz="1400" b="0" i="1" dirty="0" err="1" smtClean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Arial"/>
                          <a:sym typeface="Calibri"/>
                        </a:rPr>
                        <a:t>young</a:t>
                      </a:r>
                      <a:r>
                        <a:rPr lang="it-IT" sz="1400" b="0" i="1" dirty="0" smtClean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Arial"/>
                          <a:sym typeface="Calibri"/>
                        </a:rPr>
                        <a:t> </a:t>
                      </a:r>
                      <a:r>
                        <a:rPr lang="it-IT" sz="1400" b="0" i="1" dirty="0" err="1" smtClean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Arial"/>
                          <a:sym typeface="Calibri"/>
                        </a:rPr>
                        <a:t>graduates</a:t>
                      </a:r>
                      <a:r>
                        <a:rPr lang="it-IT" sz="1400" b="0" i="1" dirty="0" smtClean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Arial"/>
                          <a:sym typeface="Calibri"/>
                        </a:rPr>
                        <a:t> </a:t>
                      </a:r>
                    </a:p>
                    <a:p>
                      <a:pPr marL="228600" marR="0" indent="-228600" algn="just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it-IT" sz="1400" b="0" i="1" dirty="0" err="1" smtClean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Arial"/>
                          <a:sym typeface="Calibri"/>
                        </a:rPr>
                        <a:t>Competencies</a:t>
                      </a:r>
                      <a:r>
                        <a:rPr lang="it-IT" sz="1400" b="0" i="1" dirty="0" smtClean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Arial"/>
                          <a:sym typeface="Calibri"/>
                        </a:rPr>
                        <a:t> and </a:t>
                      </a:r>
                      <a:r>
                        <a:rPr lang="it-IT" sz="1400" b="0" i="1" dirty="0" err="1" smtClean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Arial"/>
                          <a:sym typeface="Calibri"/>
                        </a:rPr>
                        <a:t>competence</a:t>
                      </a:r>
                      <a:r>
                        <a:rPr lang="it-IT" sz="1400" b="0" i="1" dirty="0" smtClean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Arial"/>
                          <a:sym typeface="Calibri"/>
                        </a:rPr>
                        <a:t> balance. The </a:t>
                      </a:r>
                      <a:r>
                        <a:rPr lang="it-IT" sz="1400" b="0" i="1" dirty="0" err="1" smtClean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Arial"/>
                          <a:sym typeface="Calibri"/>
                        </a:rPr>
                        <a:t>role</a:t>
                      </a:r>
                      <a:r>
                        <a:rPr lang="it-IT" sz="1400" b="0" i="1" dirty="0" smtClean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Arial"/>
                          <a:sym typeface="Calibri"/>
                        </a:rPr>
                        <a:t> of </a:t>
                      </a:r>
                      <a:r>
                        <a:rPr lang="it-IT" sz="1400" b="0" i="1" dirty="0" err="1" smtClean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Arial"/>
                          <a:sym typeface="Calibri"/>
                        </a:rPr>
                        <a:t>pedagogy</a:t>
                      </a:r>
                      <a:endParaRPr lang="it-IT" sz="1400" b="0" i="1" dirty="0" smtClean="0">
                        <a:solidFill>
                          <a:srgbClr val="002060"/>
                        </a:solidFill>
                        <a:latin typeface="Arial"/>
                        <a:ea typeface="+mn-ea"/>
                        <a:cs typeface="Arial"/>
                        <a:sym typeface="Calibri"/>
                      </a:endParaRPr>
                    </a:p>
                    <a:p>
                      <a:pPr marL="228600" indent="-228600" algn="just" defTabSz="457200">
                        <a:buFont typeface="+mj-lt"/>
                        <a:buAutoNum type="arabicPeriod"/>
                      </a:pPr>
                      <a:r>
                        <a:rPr lang="it-IT" sz="1400" b="0" i="1" dirty="0" err="1" smtClean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Arial"/>
                          <a:sym typeface="Calibri"/>
                        </a:rPr>
                        <a:t>Tailors</a:t>
                      </a:r>
                      <a:r>
                        <a:rPr lang="it-IT" sz="1400" b="0" i="1" dirty="0" smtClean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Arial"/>
                          <a:sym typeface="Calibri"/>
                        </a:rPr>
                        <a:t>: </a:t>
                      </a:r>
                      <a:r>
                        <a:rPr lang="it-IT" sz="1400" b="0" i="1" dirty="0" err="1" smtClean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Arial"/>
                          <a:sym typeface="Calibri"/>
                        </a:rPr>
                        <a:t>Competencies</a:t>
                      </a:r>
                      <a:r>
                        <a:rPr lang="it-IT" sz="1400" b="0" i="1" dirty="0" smtClean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Arial"/>
                          <a:sym typeface="Calibri"/>
                        </a:rPr>
                        <a:t> for a new </a:t>
                      </a:r>
                      <a:r>
                        <a:rPr lang="it-IT" sz="1400" b="0" i="1" dirty="0" err="1" smtClean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Arial"/>
                          <a:sym typeface="Calibri"/>
                        </a:rPr>
                        <a:t>profession</a:t>
                      </a:r>
                      <a:endParaRPr lang="it-IT" sz="1400" b="0" i="1" dirty="0" smtClean="0">
                        <a:solidFill>
                          <a:srgbClr val="002060"/>
                        </a:solidFill>
                        <a:latin typeface="Arial"/>
                        <a:ea typeface="+mn-ea"/>
                        <a:cs typeface="Arial"/>
                        <a:sym typeface="Calibri"/>
                      </a:endParaRPr>
                    </a:p>
                    <a:p>
                      <a:pPr marL="228600" indent="-228600" algn="just" defTabSz="457200">
                        <a:buFont typeface="+mj-lt"/>
                        <a:buAutoNum type="arabicPeriod"/>
                      </a:pPr>
                      <a:r>
                        <a:rPr lang="it-IT" sz="1400" b="0" i="1" dirty="0" smtClean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Arial"/>
                          <a:sym typeface="Calibri"/>
                        </a:rPr>
                        <a:t>The </a:t>
                      </a:r>
                      <a:r>
                        <a:rPr lang="it-IT" sz="1400" b="0" i="1" dirty="0" err="1" smtClean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Arial"/>
                          <a:sym typeface="Calibri"/>
                        </a:rPr>
                        <a:t>problem</a:t>
                      </a:r>
                      <a:r>
                        <a:rPr lang="it-IT" sz="1400" b="0" i="1" dirty="0" smtClean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Arial"/>
                          <a:sym typeface="Calibri"/>
                        </a:rPr>
                        <a:t> of the </a:t>
                      </a:r>
                      <a:r>
                        <a:rPr lang="it-IT" sz="1400" b="0" i="1" dirty="0" err="1" smtClean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Arial"/>
                          <a:sym typeface="Calibri"/>
                        </a:rPr>
                        <a:t>workers</a:t>
                      </a:r>
                      <a:r>
                        <a:rPr lang="it-IT" sz="1400" b="0" i="1" dirty="0" smtClean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Arial"/>
                          <a:sym typeface="Calibri"/>
                        </a:rPr>
                        <a:t>’ </a:t>
                      </a:r>
                      <a:r>
                        <a:rPr lang="it-IT" sz="1400" b="0" i="1" dirty="0" err="1" smtClean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Arial"/>
                          <a:sym typeface="Calibri"/>
                        </a:rPr>
                        <a:t>need</a:t>
                      </a:r>
                      <a:r>
                        <a:rPr lang="it-IT" sz="1400" b="0" i="1" dirty="0" smtClean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Arial"/>
                          <a:sym typeface="Calibri"/>
                        </a:rPr>
                        <a:t> </a:t>
                      </a:r>
                      <a:r>
                        <a:rPr lang="it-IT" sz="1400" b="0" i="1" dirty="0" err="1" smtClean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Arial"/>
                          <a:sym typeface="Calibri"/>
                        </a:rPr>
                        <a:t>analysis</a:t>
                      </a:r>
                      <a:r>
                        <a:rPr lang="it-IT" sz="1400" b="0" i="1" dirty="0" smtClean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Arial"/>
                          <a:sym typeface="Calibri"/>
                        </a:rPr>
                        <a:t>: the case of the social economy </a:t>
                      </a:r>
                      <a:r>
                        <a:rPr lang="it-IT" sz="1400" b="0" i="1" dirty="0" err="1" smtClean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Arial"/>
                          <a:sym typeface="Calibri"/>
                        </a:rPr>
                        <a:t>firms</a:t>
                      </a:r>
                      <a:r>
                        <a:rPr lang="it-IT" sz="1400" b="0" i="1" dirty="0" smtClean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Arial"/>
                          <a:sym typeface="Calibri"/>
                        </a:rPr>
                        <a:t> in </a:t>
                      </a:r>
                      <a:r>
                        <a:rPr lang="it-IT" sz="1400" b="0" i="1" dirty="0" err="1" smtClean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Arial"/>
                          <a:sym typeface="Calibri"/>
                        </a:rPr>
                        <a:t>Tuscany</a:t>
                      </a:r>
                      <a:r>
                        <a:rPr lang="it-IT" sz="1400" b="0" i="1" dirty="0" smtClean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Arial"/>
                          <a:sym typeface="Calibri"/>
                        </a:rPr>
                        <a:t>  </a:t>
                      </a:r>
                    </a:p>
                    <a:p>
                      <a:pPr marL="228600" marR="0" indent="-228600" algn="just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it-IT" sz="1400" b="0" i="1" dirty="0" smtClean="0">
                          <a:solidFill>
                            <a:srgbClr val="002060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lang="it-IT" sz="1400" b="0" i="1" dirty="0" err="1" smtClean="0">
                          <a:solidFill>
                            <a:srgbClr val="002060"/>
                          </a:solidFill>
                          <a:latin typeface="Arial"/>
                          <a:cs typeface="Arial"/>
                        </a:rPr>
                        <a:t>recognition</a:t>
                      </a:r>
                      <a:r>
                        <a:rPr lang="it-IT" sz="1400" b="0" i="1" dirty="0" smtClean="0">
                          <a:solidFill>
                            <a:srgbClr val="002060"/>
                          </a:solidFill>
                          <a:latin typeface="Arial"/>
                          <a:cs typeface="Arial"/>
                        </a:rPr>
                        <a:t> of non-</a:t>
                      </a:r>
                      <a:r>
                        <a:rPr lang="it-IT" sz="1400" b="0" i="1" dirty="0" err="1" smtClean="0">
                          <a:solidFill>
                            <a:srgbClr val="002060"/>
                          </a:solidFill>
                          <a:latin typeface="Arial"/>
                          <a:cs typeface="Arial"/>
                        </a:rPr>
                        <a:t>formal</a:t>
                      </a:r>
                      <a:r>
                        <a:rPr lang="it-IT" sz="1400" b="0" i="1" dirty="0" smtClean="0">
                          <a:solidFill>
                            <a:srgbClr val="002060"/>
                          </a:solidFill>
                          <a:latin typeface="Arial"/>
                          <a:cs typeface="Arial"/>
                        </a:rPr>
                        <a:t> and </a:t>
                      </a:r>
                      <a:r>
                        <a:rPr lang="it-IT" sz="1400" b="0" i="1" dirty="0" err="1" smtClean="0">
                          <a:solidFill>
                            <a:srgbClr val="002060"/>
                          </a:solidFill>
                          <a:latin typeface="Arial"/>
                          <a:cs typeface="Arial"/>
                        </a:rPr>
                        <a:t>informal</a:t>
                      </a:r>
                      <a:r>
                        <a:rPr lang="it-IT" sz="1400" b="0" i="1" dirty="0" smtClean="0">
                          <a:solidFill>
                            <a:srgbClr val="002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1400" b="0" i="1" dirty="0" err="1" smtClean="0">
                          <a:solidFill>
                            <a:srgbClr val="002060"/>
                          </a:solidFill>
                          <a:latin typeface="Arial"/>
                          <a:cs typeface="Arial"/>
                        </a:rPr>
                        <a:t>competencies</a:t>
                      </a:r>
                      <a:r>
                        <a:rPr lang="it-IT" sz="1400" b="0" i="1" dirty="0" smtClean="0">
                          <a:solidFill>
                            <a:srgbClr val="002060"/>
                          </a:solidFill>
                          <a:latin typeface="Arial"/>
                          <a:cs typeface="Arial"/>
                        </a:rPr>
                        <a:t> of the </a:t>
                      </a:r>
                      <a:r>
                        <a:rPr lang="it-IT" sz="1400" b="0" i="1" dirty="0" err="1" smtClean="0">
                          <a:solidFill>
                            <a:srgbClr val="002060"/>
                          </a:solidFill>
                          <a:latin typeface="Arial"/>
                          <a:cs typeface="Arial"/>
                        </a:rPr>
                        <a:t>adult</a:t>
                      </a:r>
                      <a:r>
                        <a:rPr lang="it-IT" sz="1400" b="0" i="1" dirty="0" smtClean="0">
                          <a:solidFill>
                            <a:srgbClr val="002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1400" b="0" i="1" dirty="0" err="1" smtClean="0">
                          <a:solidFill>
                            <a:srgbClr val="002060"/>
                          </a:solidFill>
                          <a:latin typeface="Arial"/>
                          <a:cs typeface="Arial"/>
                        </a:rPr>
                        <a:t>educators</a:t>
                      </a:r>
                      <a:r>
                        <a:rPr lang="it-IT" sz="1400" b="0" i="1" dirty="0" smtClean="0">
                          <a:solidFill>
                            <a:srgbClr val="002060"/>
                          </a:solidFill>
                          <a:latin typeface="Arial"/>
                          <a:cs typeface="Arial"/>
                        </a:rPr>
                        <a:t>. The </a:t>
                      </a:r>
                      <a:r>
                        <a:rPr lang="it-IT" sz="1400" b="0" i="1" dirty="0" err="1" smtClean="0">
                          <a:solidFill>
                            <a:srgbClr val="002060"/>
                          </a:solidFill>
                          <a:latin typeface="Arial"/>
                          <a:cs typeface="Arial"/>
                        </a:rPr>
                        <a:t>comparison</a:t>
                      </a:r>
                      <a:r>
                        <a:rPr lang="it-IT" sz="1400" b="0" i="1" dirty="0" smtClean="0">
                          <a:solidFill>
                            <a:srgbClr val="002060"/>
                          </a:solidFill>
                          <a:latin typeface="Arial"/>
                          <a:cs typeface="Arial"/>
                        </a:rPr>
                        <a:t>  of the </a:t>
                      </a:r>
                      <a:r>
                        <a:rPr lang="it-IT" sz="1400" b="0" i="1" dirty="0" err="1" smtClean="0">
                          <a:solidFill>
                            <a:srgbClr val="002060"/>
                          </a:solidFill>
                          <a:latin typeface="Arial"/>
                          <a:cs typeface="Arial"/>
                        </a:rPr>
                        <a:t>Italian</a:t>
                      </a:r>
                      <a:r>
                        <a:rPr lang="it-IT" sz="1400" b="0" i="1" dirty="0" smtClean="0">
                          <a:solidFill>
                            <a:srgbClr val="002060"/>
                          </a:solidFill>
                          <a:latin typeface="Arial"/>
                          <a:cs typeface="Arial"/>
                        </a:rPr>
                        <a:t> and French </a:t>
                      </a:r>
                      <a:r>
                        <a:rPr lang="it-IT" sz="1400" b="0" i="1" dirty="0" err="1" smtClean="0">
                          <a:solidFill>
                            <a:srgbClr val="002060"/>
                          </a:solidFill>
                          <a:latin typeface="Arial"/>
                          <a:cs typeface="Arial"/>
                        </a:rPr>
                        <a:t>models</a:t>
                      </a:r>
                      <a:endParaRPr lang="it-IT" sz="1400" b="0" i="1" dirty="0" smtClean="0">
                        <a:solidFill>
                          <a:srgbClr val="002060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2404902"/>
              </p:ext>
            </p:extLst>
          </p:nvPr>
        </p:nvGraphicFramePr>
        <p:xfrm>
          <a:off x="15436" y="5391729"/>
          <a:ext cx="12161132" cy="82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62461"/>
                <a:gridCol w="8798671"/>
              </a:tblGrid>
              <a:tr h="808016">
                <a:tc>
                  <a:txBody>
                    <a:bodyPr/>
                    <a:lstStyle/>
                    <a:p>
                      <a:endParaRPr lang="it-IT" sz="1600" b="1" dirty="0" smtClean="0">
                        <a:solidFill>
                          <a:srgbClr val="002060"/>
                        </a:solidFill>
                        <a:latin typeface="Arial Black"/>
                        <a:cs typeface="Arial Black"/>
                      </a:endParaRPr>
                    </a:p>
                    <a:p>
                      <a:pPr algn="l"/>
                      <a:r>
                        <a:rPr lang="it-IT" sz="1600" b="1" dirty="0" smtClean="0">
                          <a:solidFill>
                            <a:srgbClr val="002060"/>
                          </a:solidFill>
                          <a:latin typeface="Arial Black"/>
                          <a:cs typeface="Arial Black"/>
                        </a:rPr>
                        <a:t>Cultural</a:t>
                      </a:r>
                      <a:r>
                        <a:rPr lang="it-IT" sz="1600" b="1" baseline="0" dirty="0" smtClean="0">
                          <a:solidFill>
                            <a:srgbClr val="002060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lang="it-IT" sz="1600" b="1" baseline="0" dirty="0" err="1" smtClean="0">
                          <a:solidFill>
                            <a:srgbClr val="002060"/>
                          </a:solidFill>
                          <a:latin typeface="Arial Black"/>
                          <a:cs typeface="Arial Black"/>
                        </a:rPr>
                        <a:t>heritage</a:t>
                      </a:r>
                      <a:r>
                        <a:rPr lang="it-IT" sz="1600" b="1" baseline="0" dirty="0" smtClean="0">
                          <a:solidFill>
                            <a:srgbClr val="002060"/>
                          </a:solidFill>
                          <a:latin typeface="Arial Black"/>
                          <a:cs typeface="Arial Black"/>
                        </a:rPr>
                        <a:t> in </a:t>
                      </a:r>
                      <a:r>
                        <a:rPr lang="it-IT" sz="1600" b="1" baseline="0" dirty="0" err="1" smtClean="0">
                          <a:solidFill>
                            <a:srgbClr val="002060"/>
                          </a:solidFill>
                          <a:latin typeface="Arial Black"/>
                          <a:cs typeface="Arial Black"/>
                        </a:rPr>
                        <a:t>adult</a:t>
                      </a:r>
                      <a:r>
                        <a:rPr lang="it-IT" sz="1600" b="1" baseline="0" dirty="0" smtClean="0">
                          <a:solidFill>
                            <a:srgbClr val="002060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lang="it-IT" sz="1600" b="1" baseline="0" dirty="0" err="1" smtClean="0">
                          <a:solidFill>
                            <a:srgbClr val="002060"/>
                          </a:solidFill>
                          <a:latin typeface="Arial Black"/>
                          <a:cs typeface="Arial Black"/>
                        </a:rPr>
                        <a:t>education</a:t>
                      </a:r>
                      <a:endParaRPr lang="it-IT" sz="1600" b="1" dirty="0">
                        <a:solidFill>
                          <a:srgbClr val="002060"/>
                        </a:solidFill>
                        <a:latin typeface="Arial Black"/>
                        <a:cs typeface="Arial Black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228600" marR="0" indent="-228600" algn="just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it-IT" sz="1400" b="0" i="1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228600" marR="0" indent="-228600" algn="just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it-IT" sz="1400" b="0" i="1" dirty="0" smtClean="0">
                          <a:solidFill>
                            <a:srgbClr val="002060"/>
                          </a:solidFill>
                        </a:rPr>
                        <a:t>The </a:t>
                      </a:r>
                      <a:r>
                        <a:rPr lang="it-IT" sz="1400" b="0" i="1" dirty="0" err="1" smtClean="0">
                          <a:solidFill>
                            <a:srgbClr val="002060"/>
                          </a:solidFill>
                        </a:rPr>
                        <a:t>valorization</a:t>
                      </a:r>
                      <a:r>
                        <a:rPr lang="it-IT" sz="1400" b="0" i="1" dirty="0" smtClean="0">
                          <a:solidFill>
                            <a:srgbClr val="002060"/>
                          </a:solidFill>
                        </a:rPr>
                        <a:t> of the </a:t>
                      </a:r>
                      <a:r>
                        <a:rPr lang="it-IT" sz="1400" b="0" i="1" dirty="0" err="1" smtClean="0">
                          <a:solidFill>
                            <a:srgbClr val="002060"/>
                          </a:solidFill>
                        </a:rPr>
                        <a:t>African</a:t>
                      </a:r>
                      <a:r>
                        <a:rPr lang="it-IT" sz="1400" b="0" i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it-IT" sz="1400" b="0" i="1" dirty="0" err="1" smtClean="0">
                          <a:solidFill>
                            <a:srgbClr val="002060"/>
                          </a:solidFill>
                        </a:rPr>
                        <a:t>knowledge</a:t>
                      </a:r>
                      <a:r>
                        <a:rPr lang="it-IT" sz="1400" b="0" i="1" dirty="0" smtClean="0">
                          <a:solidFill>
                            <a:srgbClr val="002060"/>
                          </a:solidFill>
                        </a:rPr>
                        <a:t> for the </a:t>
                      </a:r>
                      <a:r>
                        <a:rPr lang="it-IT" sz="1400" b="0" i="1" dirty="0" err="1" smtClean="0">
                          <a:solidFill>
                            <a:srgbClr val="002060"/>
                          </a:solidFill>
                        </a:rPr>
                        <a:t>peace</a:t>
                      </a:r>
                      <a:endParaRPr lang="it-IT" sz="1400" b="0" i="1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228600" marR="0" indent="-228600" algn="just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it-IT" sz="1400" b="0" i="1" dirty="0" err="1" smtClean="0">
                          <a:solidFill>
                            <a:srgbClr val="002060"/>
                          </a:solidFill>
                        </a:rPr>
                        <a:t>Ecosystem</a:t>
                      </a:r>
                      <a:r>
                        <a:rPr lang="it-IT" sz="1400" b="0" i="1" dirty="0" smtClean="0">
                          <a:solidFill>
                            <a:srgbClr val="002060"/>
                          </a:solidFill>
                        </a:rPr>
                        <a:t> Services and non-</a:t>
                      </a:r>
                      <a:r>
                        <a:rPr lang="it-IT" sz="1400" b="0" i="1" dirty="0" err="1" smtClean="0">
                          <a:solidFill>
                            <a:srgbClr val="002060"/>
                          </a:solidFill>
                        </a:rPr>
                        <a:t>formal</a:t>
                      </a:r>
                      <a:r>
                        <a:rPr lang="it-IT" sz="1400" b="0" i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it-IT" sz="1400" b="0" i="1" dirty="0" err="1" smtClean="0">
                          <a:solidFill>
                            <a:srgbClr val="002060"/>
                          </a:solidFill>
                        </a:rPr>
                        <a:t>adult</a:t>
                      </a:r>
                      <a:r>
                        <a:rPr lang="it-IT" sz="1400" b="0" i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it-IT" sz="1400" b="0" i="1" dirty="0" err="1" smtClean="0">
                          <a:solidFill>
                            <a:srgbClr val="002060"/>
                          </a:solidFill>
                        </a:rPr>
                        <a:t>education</a:t>
                      </a:r>
                      <a:r>
                        <a:rPr lang="it-IT" sz="1400" b="0" i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it-IT" sz="1400" b="0" i="1" dirty="0" err="1" smtClean="0">
                          <a:solidFill>
                            <a:srgbClr val="002060"/>
                          </a:solidFill>
                        </a:rPr>
                        <a:t>spaces</a:t>
                      </a:r>
                      <a:r>
                        <a:rPr lang="it-IT" sz="1400" b="0" i="1" dirty="0" smtClean="0">
                          <a:solidFill>
                            <a:srgbClr val="002060"/>
                          </a:solidFill>
                        </a:rPr>
                        <a:t>. The </a:t>
                      </a:r>
                      <a:r>
                        <a:rPr lang="it-IT" sz="1400" b="0" i="1" dirty="0" err="1" smtClean="0">
                          <a:solidFill>
                            <a:srgbClr val="002060"/>
                          </a:solidFill>
                        </a:rPr>
                        <a:t>potential</a:t>
                      </a:r>
                      <a:r>
                        <a:rPr lang="it-IT" sz="1400" b="0" i="1" dirty="0" smtClean="0">
                          <a:solidFill>
                            <a:srgbClr val="002060"/>
                          </a:solidFill>
                        </a:rPr>
                        <a:t> of the </a:t>
                      </a:r>
                      <a:r>
                        <a:rPr lang="it-IT" sz="1400" dirty="0" err="1" smtClean="0">
                          <a:solidFill>
                            <a:srgbClr val="002060"/>
                          </a:solidFill>
                        </a:rPr>
                        <a:t>ethical</a:t>
                      </a:r>
                      <a:r>
                        <a:rPr lang="it-IT" sz="140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it-IT" sz="1400" dirty="0" err="1" smtClean="0">
                          <a:solidFill>
                            <a:srgbClr val="002060"/>
                          </a:solidFill>
                        </a:rPr>
                        <a:t>purchasing</a:t>
                      </a:r>
                      <a:r>
                        <a:rPr lang="it-IT" sz="140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it-IT" sz="1400" dirty="0" err="1" smtClean="0">
                          <a:solidFill>
                            <a:srgbClr val="002060"/>
                          </a:solidFill>
                        </a:rPr>
                        <a:t>groups</a:t>
                      </a:r>
                      <a:endParaRPr kumimoji="0" lang="it-IT" sz="1400" b="0" i="1" strike="noStrike" cap="none" spc="0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FillTx/>
                        <a:sym typeface="Calibri"/>
                      </a:endParaRPr>
                    </a:p>
                  </a:txBody>
                  <a:tcPr marL="121920" marR="12192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040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2260</Words>
  <Application>Microsoft Macintosh PowerPoint</Application>
  <PresentationFormat>Personalizzato</PresentationFormat>
  <Paragraphs>316</Paragraphs>
  <Slides>34</Slides>
  <Notes>4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34</vt:i4>
      </vt:variant>
    </vt:vector>
  </HeadingPairs>
  <TitlesOfParts>
    <vt:vector size="36" baseType="lpstr">
      <vt:lpstr>Tema di Office</vt:lpstr>
      <vt:lpstr>Documento</vt:lpstr>
      <vt:lpstr>Presentazione di PowerPoint</vt:lpstr>
      <vt:lpstr>Index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Structure of a academic paper</vt:lpstr>
      <vt:lpstr>Writing process</vt:lpstr>
      <vt:lpstr>Title</vt:lpstr>
      <vt:lpstr>Abstract </vt:lpstr>
      <vt:lpstr>Introduction</vt:lpstr>
      <vt:lpstr>Methods  </vt:lpstr>
      <vt:lpstr>The quali-quantitative research</vt:lpstr>
      <vt:lpstr>Strength of quantitave research</vt:lpstr>
      <vt:lpstr>Strength of qualitative procedure</vt:lpstr>
      <vt:lpstr>Techniques: tools for the data collection</vt:lpstr>
      <vt:lpstr>Example of qualitative and quantitative research</vt:lpstr>
      <vt:lpstr>Interview</vt:lpstr>
      <vt:lpstr>Different Types of interviews</vt:lpstr>
      <vt:lpstr>Focus Group</vt:lpstr>
      <vt:lpstr>In-depth interview </vt:lpstr>
      <vt:lpstr>Results</vt:lpstr>
      <vt:lpstr>Discussion and Conclusion</vt:lpstr>
      <vt:lpstr>Exercise 1 – Individual Work</vt:lpstr>
      <vt:lpstr>Exercise 1 – Individual Work  Example</vt:lpstr>
      <vt:lpstr>Structure of a research paper</vt:lpstr>
      <vt:lpstr>Exercise 2 – Work in pairs</vt:lpstr>
      <vt:lpstr>Conclusion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gaia gioli</dc:creator>
  <cp:lastModifiedBy>Vanna Boffo</cp:lastModifiedBy>
  <cp:revision>45</cp:revision>
  <dcterms:created xsi:type="dcterms:W3CDTF">2015-09-16T19:54:45Z</dcterms:created>
  <dcterms:modified xsi:type="dcterms:W3CDTF">2019-11-18T12:56:03Z</dcterms:modified>
</cp:coreProperties>
</file>