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4"/>
  </p:notesMasterIdLst>
  <p:sldIdLst>
    <p:sldId id="354" r:id="rId2"/>
    <p:sldId id="355" r:id="rId3"/>
    <p:sldId id="392" r:id="rId4"/>
    <p:sldId id="340" r:id="rId5"/>
    <p:sldId id="391" r:id="rId6"/>
    <p:sldId id="341" r:id="rId7"/>
    <p:sldId id="401" r:id="rId8"/>
    <p:sldId id="405" r:id="rId9"/>
    <p:sldId id="343" r:id="rId10"/>
    <p:sldId id="403" r:id="rId11"/>
    <p:sldId id="396" r:id="rId12"/>
    <p:sldId id="394" r:id="rId13"/>
    <p:sldId id="404" r:id="rId14"/>
    <p:sldId id="397" r:id="rId15"/>
    <p:sldId id="406" r:id="rId16"/>
    <p:sldId id="429" r:id="rId17"/>
    <p:sldId id="398" r:id="rId18"/>
    <p:sldId id="393" r:id="rId19"/>
    <p:sldId id="407" r:id="rId20"/>
    <p:sldId id="344" r:id="rId21"/>
    <p:sldId id="402" r:id="rId22"/>
    <p:sldId id="267" r:id="rId23"/>
    <p:sldId id="361" r:id="rId24"/>
    <p:sldId id="278" r:id="rId25"/>
    <p:sldId id="363" r:id="rId26"/>
    <p:sldId id="421" r:id="rId27"/>
    <p:sldId id="418" r:id="rId28"/>
    <p:sldId id="423" r:id="rId29"/>
    <p:sldId id="424" r:id="rId30"/>
    <p:sldId id="425" r:id="rId31"/>
    <p:sldId id="426" r:id="rId32"/>
    <p:sldId id="350" r:id="rId33"/>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526"/>
    <p:restoredTop sz="92719"/>
  </p:normalViewPr>
  <p:slideViewPr>
    <p:cSldViewPr snapToGrid="0" snapToObjects="1">
      <p:cViewPr varScale="1">
        <p:scale>
          <a:sx n="103" d="100"/>
          <a:sy n="103" d="100"/>
        </p:scale>
        <p:origin x="200" y="2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A5D396C-4CB7-6945-B2C5-90AA801078E5}" type="datetimeFigureOut">
              <a:rPr lang="it-IT" smtClean="0"/>
              <a:t>30/10/19</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r>
              <a:rPr lang="it-IT"/>
              <a:t>Modifica gli stili del testo dello schema
Secondo livello
Terzo livello
Quarto livello
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1FD459B-7C8B-E84F-B67B-7DB432528981}" type="slidenum">
              <a:rPr lang="it-IT" smtClean="0"/>
              <a:t>‹N›</a:t>
            </a:fld>
            <a:endParaRPr lang="it-IT"/>
          </a:p>
        </p:txBody>
      </p:sp>
    </p:spTree>
    <p:extLst>
      <p:ext uri="{BB962C8B-B14F-4D97-AF65-F5344CB8AC3E}">
        <p14:creationId xmlns:p14="http://schemas.microsoft.com/office/powerpoint/2010/main" val="635494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B1FD459B-7C8B-E84F-B67B-7DB432528981}" type="slidenum">
              <a:rPr lang="it-IT" smtClean="0"/>
              <a:t>7</a:t>
            </a:fld>
            <a:endParaRPr lang="it-IT"/>
          </a:p>
        </p:txBody>
      </p:sp>
    </p:spTree>
    <p:extLst>
      <p:ext uri="{BB962C8B-B14F-4D97-AF65-F5344CB8AC3E}">
        <p14:creationId xmlns:p14="http://schemas.microsoft.com/office/powerpoint/2010/main" val="31834327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B1FD459B-7C8B-E84F-B67B-7DB432528981}" type="slidenum">
              <a:rPr lang="it-IT" smtClean="0"/>
              <a:t>8</a:t>
            </a:fld>
            <a:endParaRPr lang="it-IT"/>
          </a:p>
        </p:txBody>
      </p:sp>
    </p:spTree>
    <p:extLst>
      <p:ext uri="{BB962C8B-B14F-4D97-AF65-F5344CB8AC3E}">
        <p14:creationId xmlns:p14="http://schemas.microsoft.com/office/powerpoint/2010/main" val="23888736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B1FD459B-7C8B-E84F-B67B-7DB432528981}" type="slidenum">
              <a:rPr lang="it-IT" smtClean="0"/>
              <a:t>9</a:t>
            </a:fld>
            <a:endParaRPr lang="it-IT"/>
          </a:p>
        </p:txBody>
      </p:sp>
    </p:spTree>
    <p:extLst>
      <p:ext uri="{BB962C8B-B14F-4D97-AF65-F5344CB8AC3E}">
        <p14:creationId xmlns:p14="http://schemas.microsoft.com/office/powerpoint/2010/main" val="32118247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B1FD459B-7C8B-E84F-B67B-7DB432528981}" type="slidenum">
              <a:rPr lang="it-IT" smtClean="0"/>
              <a:t>11</a:t>
            </a:fld>
            <a:endParaRPr lang="it-IT"/>
          </a:p>
        </p:txBody>
      </p:sp>
    </p:spTree>
    <p:extLst>
      <p:ext uri="{BB962C8B-B14F-4D97-AF65-F5344CB8AC3E}">
        <p14:creationId xmlns:p14="http://schemas.microsoft.com/office/powerpoint/2010/main" val="9205712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sz="1200" kern="1200" dirty="0">
              <a:solidFill>
                <a:schemeClr val="tx1"/>
              </a:solidFill>
              <a:effectLst/>
              <a:latin typeface="+mn-lt"/>
              <a:ea typeface="+mn-ea"/>
              <a:cs typeface="+mn-cs"/>
            </a:endParaRPr>
          </a:p>
        </p:txBody>
      </p:sp>
      <p:sp>
        <p:nvSpPr>
          <p:cNvPr id="4" name="Segnaposto numero diapositiva 3"/>
          <p:cNvSpPr>
            <a:spLocks noGrp="1"/>
          </p:cNvSpPr>
          <p:nvPr>
            <p:ph type="sldNum" sz="quarter" idx="5"/>
          </p:nvPr>
        </p:nvSpPr>
        <p:spPr/>
        <p:txBody>
          <a:bodyPr/>
          <a:lstStyle/>
          <a:p>
            <a:fld id="{B1FD459B-7C8B-E84F-B67B-7DB432528981}" type="slidenum">
              <a:rPr lang="it-IT" smtClean="0"/>
              <a:t>12</a:t>
            </a:fld>
            <a:endParaRPr lang="it-IT"/>
          </a:p>
        </p:txBody>
      </p:sp>
    </p:spTree>
    <p:extLst>
      <p:ext uri="{BB962C8B-B14F-4D97-AF65-F5344CB8AC3E}">
        <p14:creationId xmlns:p14="http://schemas.microsoft.com/office/powerpoint/2010/main" val="16362794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B1FD459B-7C8B-E84F-B67B-7DB432528981}" type="slidenum">
              <a:rPr lang="it-IT" smtClean="0"/>
              <a:t>14</a:t>
            </a:fld>
            <a:endParaRPr lang="it-IT"/>
          </a:p>
        </p:txBody>
      </p:sp>
    </p:spTree>
    <p:extLst>
      <p:ext uri="{BB962C8B-B14F-4D97-AF65-F5344CB8AC3E}">
        <p14:creationId xmlns:p14="http://schemas.microsoft.com/office/powerpoint/2010/main" val="39653776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B1FD459B-7C8B-E84F-B67B-7DB432528981}" type="slidenum">
              <a:rPr lang="it-IT" smtClean="0"/>
              <a:t>17</a:t>
            </a:fld>
            <a:endParaRPr lang="it-IT"/>
          </a:p>
        </p:txBody>
      </p:sp>
    </p:spTree>
    <p:extLst>
      <p:ext uri="{BB962C8B-B14F-4D97-AF65-F5344CB8AC3E}">
        <p14:creationId xmlns:p14="http://schemas.microsoft.com/office/powerpoint/2010/main" val="21746398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72A6A88-C9CA-FD4A-9B5A-32BEE779B7D8}"/>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C675B786-EC13-7148-AED8-99632BCA0DD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5D99B94B-997F-AF49-BE1B-EA629D96D6B2}"/>
              </a:ext>
            </a:extLst>
          </p:cNvPr>
          <p:cNvSpPr>
            <a:spLocks noGrp="1"/>
          </p:cNvSpPr>
          <p:nvPr>
            <p:ph type="dt" sz="half" idx="10"/>
          </p:nvPr>
        </p:nvSpPr>
        <p:spPr/>
        <p:txBody>
          <a:bodyPr/>
          <a:lstStyle/>
          <a:p>
            <a:fld id="{609A6D9E-E926-DC48-B785-B7DC6D1D3A1E}" type="datetimeFigureOut">
              <a:rPr lang="it-IT" smtClean="0"/>
              <a:t>30/10/19</a:t>
            </a:fld>
            <a:endParaRPr lang="it-IT"/>
          </a:p>
        </p:txBody>
      </p:sp>
      <p:sp>
        <p:nvSpPr>
          <p:cNvPr id="5" name="Segnaposto piè di pagina 4">
            <a:extLst>
              <a:ext uri="{FF2B5EF4-FFF2-40B4-BE49-F238E27FC236}">
                <a16:creationId xmlns:a16="http://schemas.microsoft.com/office/drawing/2014/main" id="{CD7A250D-186F-FB49-A0A5-C26BE456DEC1}"/>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DFA9E8E5-F48E-5F4C-A8A1-D89CEC641209}"/>
              </a:ext>
            </a:extLst>
          </p:cNvPr>
          <p:cNvSpPr>
            <a:spLocks noGrp="1"/>
          </p:cNvSpPr>
          <p:nvPr>
            <p:ph type="sldNum" sz="quarter" idx="12"/>
          </p:nvPr>
        </p:nvSpPr>
        <p:spPr/>
        <p:txBody>
          <a:bodyPr/>
          <a:lstStyle/>
          <a:p>
            <a:fld id="{BA56EEB7-FAC9-564F-B92A-A4C451CD5677}" type="slidenum">
              <a:rPr lang="it-IT" smtClean="0"/>
              <a:t>‹N›</a:t>
            </a:fld>
            <a:endParaRPr lang="it-IT"/>
          </a:p>
        </p:txBody>
      </p:sp>
    </p:spTree>
    <p:extLst>
      <p:ext uri="{BB962C8B-B14F-4D97-AF65-F5344CB8AC3E}">
        <p14:creationId xmlns:p14="http://schemas.microsoft.com/office/powerpoint/2010/main" val="10596240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74CA8F3-2757-F54C-93D9-C31995A187C7}"/>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5FE842B2-5D84-3F4D-8ED3-CDE86A29A7DF}"/>
              </a:ext>
            </a:extLst>
          </p:cNvPr>
          <p:cNvSpPr>
            <a:spLocks noGrp="1"/>
          </p:cNvSpPr>
          <p:nvPr>
            <p:ph type="body" orient="vert" idx="1"/>
          </p:nvPr>
        </p:nvSpPr>
        <p:spPr/>
        <p:txBody>
          <a:bodyPr vert="eaVert"/>
          <a:lstStyle/>
          <a:p>
            <a:r>
              <a:rPr lang="it-IT"/>
              <a:t>Modifica gli stili del testo dello schema
Secondo livello
Terzo livello
Quarto livello
Quinto livello</a:t>
            </a:r>
          </a:p>
        </p:txBody>
      </p:sp>
      <p:sp>
        <p:nvSpPr>
          <p:cNvPr id="4" name="Segnaposto data 3">
            <a:extLst>
              <a:ext uri="{FF2B5EF4-FFF2-40B4-BE49-F238E27FC236}">
                <a16:creationId xmlns:a16="http://schemas.microsoft.com/office/drawing/2014/main" id="{1125D36F-0A10-2948-889B-10D96CB7373B}"/>
              </a:ext>
            </a:extLst>
          </p:cNvPr>
          <p:cNvSpPr>
            <a:spLocks noGrp="1"/>
          </p:cNvSpPr>
          <p:nvPr>
            <p:ph type="dt" sz="half" idx="10"/>
          </p:nvPr>
        </p:nvSpPr>
        <p:spPr/>
        <p:txBody>
          <a:bodyPr/>
          <a:lstStyle/>
          <a:p>
            <a:fld id="{609A6D9E-E926-DC48-B785-B7DC6D1D3A1E}" type="datetimeFigureOut">
              <a:rPr lang="it-IT" smtClean="0"/>
              <a:t>30/10/19</a:t>
            </a:fld>
            <a:endParaRPr lang="it-IT"/>
          </a:p>
        </p:txBody>
      </p:sp>
      <p:sp>
        <p:nvSpPr>
          <p:cNvPr id="5" name="Segnaposto piè di pagina 4">
            <a:extLst>
              <a:ext uri="{FF2B5EF4-FFF2-40B4-BE49-F238E27FC236}">
                <a16:creationId xmlns:a16="http://schemas.microsoft.com/office/drawing/2014/main" id="{B27974B6-5261-5A41-9668-75D4EB817578}"/>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A93BBD00-97FA-7B4C-AC2A-C3A51B86A1BC}"/>
              </a:ext>
            </a:extLst>
          </p:cNvPr>
          <p:cNvSpPr>
            <a:spLocks noGrp="1"/>
          </p:cNvSpPr>
          <p:nvPr>
            <p:ph type="sldNum" sz="quarter" idx="12"/>
          </p:nvPr>
        </p:nvSpPr>
        <p:spPr/>
        <p:txBody>
          <a:bodyPr/>
          <a:lstStyle/>
          <a:p>
            <a:fld id="{BA56EEB7-FAC9-564F-B92A-A4C451CD5677}" type="slidenum">
              <a:rPr lang="it-IT" smtClean="0"/>
              <a:t>‹N›</a:t>
            </a:fld>
            <a:endParaRPr lang="it-IT"/>
          </a:p>
        </p:txBody>
      </p:sp>
    </p:spTree>
    <p:extLst>
      <p:ext uri="{BB962C8B-B14F-4D97-AF65-F5344CB8AC3E}">
        <p14:creationId xmlns:p14="http://schemas.microsoft.com/office/powerpoint/2010/main" val="17817478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714679FD-CCBA-2045-B059-BFAEF3FE4132}"/>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BA51C124-EBC9-B441-BBB5-1A926122E260}"/>
              </a:ext>
            </a:extLst>
          </p:cNvPr>
          <p:cNvSpPr>
            <a:spLocks noGrp="1"/>
          </p:cNvSpPr>
          <p:nvPr>
            <p:ph type="body" orient="vert" idx="1"/>
          </p:nvPr>
        </p:nvSpPr>
        <p:spPr>
          <a:xfrm>
            <a:off x="838200" y="365125"/>
            <a:ext cx="7734300" cy="5811838"/>
          </a:xfrm>
        </p:spPr>
        <p:txBody>
          <a:bodyPr vert="eaVert"/>
          <a:lstStyle/>
          <a:p>
            <a:r>
              <a:rPr lang="it-IT"/>
              <a:t>Modifica gli stili del testo dello schema
Secondo livello
Terzo livello
Quarto livello
Quinto livello</a:t>
            </a:r>
          </a:p>
        </p:txBody>
      </p:sp>
      <p:sp>
        <p:nvSpPr>
          <p:cNvPr id="4" name="Segnaposto data 3">
            <a:extLst>
              <a:ext uri="{FF2B5EF4-FFF2-40B4-BE49-F238E27FC236}">
                <a16:creationId xmlns:a16="http://schemas.microsoft.com/office/drawing/2014/main" id="{9EEBFC15-72A9-9F4B-99F0-40615E38CBDB}"/>
              </a:ext>
            </a:extLst>
          </p:cNvPr>
          <p:cNvSpPr>
            <a:spLocks noGrp="1"/>
          </p:cNvSpPr>
          <p:nvPr>
            <p:ph type="dt" sz="half" idx="10"/>
          </p:nvPr>
        </p:nvSpPr>
        <p:spPr/>
        <p:txBody>
          <a:bodyPr/>
          <a:lstStyle/>
          <a:p>
            <a:fld id="{609A6D9E-E926-DC48-B785-B7DC6D1D3A1E}" type="datetimeFigureOut">
              <a:rPr lang="it-IT" smtClean="0"/>
              <a:t>30/10/19</a:t>
            </a:fld>
            <a:endParaRPr lang="it-IT"/>
          </a:p>
        </p:txBody>
      </p:sp>
      <p:sp>
        <p:nvSpPr>
          <p:cNvPr id="5" name="Segnaposto piè di pagina 4">
            <a:extLst>
              <a:ext uri="{FF2B5EF4-FFF2-40B4-BE49-F238E27FC236}">
                <a16:creationId xmlns:a16="http://schemas.microsoft.com/office/drawing/2014/main" id="{F9459AAA-6190-A34E-990E-C1FBB5D414C2}"/>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9CFEF71A-9617-1741-A8E4-E857D08A748B}"/>
              </a:ext>
            </a:extLst>
          </p:cNvPr>
          <p:cNvSpPr>
            <a:spLocks noGrp="1"/>
          </p:cNvSpPr>
          <p:nvPr>
            <p:ph type="sldNum" sz="quarter" idx="12"/>
          </p:nvPr>
        </p:nvSpPr>
        <p:spPr/>
        <p:txBody>
          <a:bodyPr/>
          <a:lstStyle/>
          <a:p>
            <a:fld id="{BA56EEB7-FAC9-564F-B92A-A4C451CD5677}" type="slidenum">
              <a:rPr lang="it-IT" smtClean="0"/>
              <a:t>‹N›</a:t>
            </a:fld>
            <a:endParaRPr lang="it-IT"/>
          </a:p>
        </p:txBody>
      </p:sp>
    </p:spTree>
    <p:extLst>
      <p:ext uri="{BB962C8B-B14F-4D97-AF65-F5344CB8AC3E}">
        <p14:creationId xmlns:p14="http://schemas.microsoft.com/office/powerpoint/2010/main" val="32717578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D01197D-AECE-FF40-81E7-EDA8055F0F36}"/>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0C3A7994-C3CB-1148-9309-794EF05E66C0}"/>
              </a:ext>
            </a:extLst>
          </p:cNvPr>
          <p:cNvSpPr>
            <a:spLocks noGrp="1"/>
          </p:cNvSpPr>
          <p:nvPr>
            <p:ph idx="1"/>
          </p:nvPr>
        </p:nvSpPr>
        <p:spPr/>
        <p:txBody>
          <a:bodyPr/>
          <a:lstStyle/>
          <a:p>
            <a:r>
              <a:rPr lang="it-IT"/>
              <a:t>Modifica gli stili del testo dello schema
Secondo livello
Terzo livello
Quarto livello
Quinto livello</a:t>
            </a:r>
          </a:p>
        </p:txBody>
      </p:sp>
      <p:sp>
        <p:nvSpPr>
          <p:cNvPr id="4" name="Segnaposto data 3">
            <a:extLst>
              <a:ext uri="{FF2B5EF4-FFF2-40B4-BE49-F238E27FC236}">
                <a16:creationId xmlns:a16="http://schemas.microsoft.com/office/drawing/2014/main" id="{05AB3FA3-9E05-FF45-8D14-D1C6819AC044}"/>
              </a:ext>
            </a:extLst>
          </p:cNvPr>
          <p:cNvSpPr>
            <a:spLocks noGrp="1"/>
          </p:cNvSpPr>
          <p:nvPr>
            <p:ph type="dt" sz="half" idx="10"/>
          </p:nvPr>
        </p:nvSpPr>
        <p:spPr/>
        <p:txBody>
          <a:bodyPr/>
          <a:lstStyle/>
          <a:p>
            <a:fld id="{609A6D9E-E926-DC48-B785-B7DC6D1D3A1E}" type="datetimeFigureOut">
              <a:rPr lang="it-IT" smtClean="0"/>
              <a:t>30/10/19</a:t>
            </a:fld>
            <a:endParaRPr lang="it-IT"/>
          </a:p>
        </p:txBody>
      </p:sp>
      <p:sp>
        <p:nvSpPr>
          <p:cNvPr id="5" name="Segnaposto piè di pagina 4">
            <a:extLst>
              <a:ext uri="{FF2B5EF4-FFF2-40B4-BE49-F238E27FC236}">
                <a16:creationId xmlns:a16="http://schemas.microsoft.com/office/drawing/2014/main" id="{96E18CC7-30B2-5D4D-BEA0-F413B9744DC7}"/>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6F6D19E1-1746-474A-BC93-8269594D1857}"/>
              </a:ext>
            </a:extLst>
          </p:cNvPr>
          <p:cNvSpPr>
            <a:spLocks noGrp="1"/>
          </p:cNvSpPr>
          <p:nvPr>
            <p:ph type="sldNum" sz="quarter" idx="12"/>
          </p:nvPr>
        </p:nvSpPr>
        <p:spPr/>
        <p:txBody>
          <a:bodyPr/>
          <a:lstStyle/>
          <a:p>
            <a:fld id="{BA56EEB7-FAC9-564F-B92A-A4C451CD5677}" type="slidenum">
              <a:rPr lang="it-IT" smtClean="0"/>
              <a:t>‹N›</a:t>
            </a:fld>
            <a:endParaRPr lang="it-IT"/>
          </a:p>
        </p:txBody>
      </p:sp>
    </p:spTree>
    <p:extLst>
      <p:ext uri="{BB962C8B-B14F-4D97-AF65-F5344CB8AC3E}">
        <p14:creationId xmlns:p14="http://schemas.microsoft.com/office/powerpoint/2010/main" val="18446749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641D994-2BC1-DB42-AA94-110F47599697}"/>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91DEB184-47F0-9442-902F-7C1441A1BB9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it-IT"/>
              <a:t>Modifica gli stili del testo dello schema
Secondo livello
Terzo livello
Quarto livello
Quinto livello</a:t>
            </a:r>
          </a:p>
        </p:txBody>
      </p:sp>
      <p:sp>
        <p:nvSpPr>
          <p:cNvPr id="4" name="Segnaposto data 3">
            <a:extLst>
              <a:ext uri="{FF2B5EF4-FFF2-40B4-BE49-F238E27FC236}">
                <a16:creationId xmlns:a16="http://schemas.microsoft.com/office/drawing/2014/main" id="{A6B9A458-4903-8D4C-8658-901AFE188A1C}"/>
              </a:ext>
            </a:extLst>
          </p:cNvPr>
          <p:cNvSpPr>
            <a:spLocks noGrp="1"/>
          </p:cNvSpPr>
          <p:nvPr>
            <p:ph type="dt" sz="half" idx="10"/>
          </p:nvPr>
        </p:nvSpPr>
        <p:spPr/>
        <p:txBody>
          <a:bodyPr/>
          <a:lstStyle/>
          <a:p>
            <a:fld id="{609A6D9E-E926-DC48-B785-B7DC6D1D3A1E}" type="datetimeFigureOut">
              <a:rPr lang="it-IT" smtClean="0"/>
              <a:t>30/10/19</a:t>
            </a:fld>
            <a:endParaRPr lang="it-IT"/>
          </a:p>
        </p:txBody>
      </p:sp>
      <p:sp>
        <p:nvSpPr>
          <p:cNvPr id="5" name="Segnaposto piè di pagina 4">
            <a:extLst>
              <a:ext uri="{FF2B5EF4-FFF2-40B4-BE49-F238E27FC236}">
                <a16:creationId xmlns:a16="http://schemas.microsoft.com/office/drawing/2014/main" id="{BF784E68-DBC6-5C48-B78B-AAEA7B9DFB82}"/>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82A1CCF9-E3B6-774F-BCE6-BAD09D472757}"/>
              </a:ext>
            </a:extLst>
          </p:cNvPr>
          <p:cNvSpPr>
            <a:spLocks noGrp="1"/>
          </p:cNvSpPr>
          <p:nvPr>
            <p:ph type="sldNum" sz="quarter" idx="12"/>
          </p:nvPr>
        </p:nvSpPr>
        <p:spPr/>
        <p:txBody>
          <a:bodyPr/>
          <a:lstStyle/>
          <a:p>
            <a:fld id="{BA56EEB7-FAC9-564F-B92A-A4C451CD5677}" type="slidenum">
              <a:rPr lang="it-IT" smtClean="0"/>
              <a:t>‹N›</a:t>
            </a:fld>
            <a:endParaRPr lang="it-IT"/>
          </a:p>
        </p:txBody>
      </p:sp>
    </p:spTree>
    <p:extLst>
      <p:ext uri="{BB962C8B-B14F-4D97-AF65-F5344CB8AC3E}">
        <p14:creationId xmlns:p14="http://schemas.microsoft.com/office/powerpoint/2010/main" val="692368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B97C9F1-8649-B540-8C24-A9A91FB5E2B6}"/>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359982D3-A0DC-C74F-98B7-C8980A6DC0B3}"/>
              </a:ext>
            </a:extLst>
          </p:cNvPr>
          <p:cNvSpPr>
            <a:spLocks noGrp="1"/>
          </p:cNvSpPr>
          <p:nvPr>
            <p:ph sz="half" idx="1"/>
          </p:nvPr>
        </p:nvSpPr>
        <p:spPr>
          <a:xfrm>
            <a:off x="838200" y="1825625"/>
            <a:ext cx="5181600" cy="4351338"/>
          </a:xfrm>
        </p:spPr>
        <p:txBody>
          <a:bodyPr/>
          <a:lstStyle/>
          <a:p>
            <a:r>
              <a:rPr lang="it-IT"/>
              <a:t>Modifica gli stili del testo dello schema
Secondo livello
Terzo livello
Quarto livello
Quinto livello</a:t>
            </a:r>
          </a:p>
        </p:txBody>
      </p:sp>
      <p:sp>
        <p:nvSpPr>
          <p:cNvPr id="4" name="Segnaposto contenuto 3">
            <a:extLst>
              <a:ext uri="{FF2B5EF4-FFF2-40B4-BE49-F238E27FC236}">
                <a16:creationId xmlns:a16="http://schemas.microsoft.com/office/drawing/2014/main" id="{9167403D-1273-6440-8126-3DDD1614E9AD}"/>
              </a:ext>
            </a:extLst>
          </p:cNvPr>
          <p:cNvSpPr>
            <a:spLocks noGrp="1"/>
          </p:cNvSpPr>
          <p:nvPr>
            <p:ph sz="half" idx="2"/>
          </p:nvPr>
        </p:nvSpPr>
        <p:spPr>
          <a:xfrm>
            <a:off x="6172200" y="1825625"/>
            <a:ext cx="5181600" cy="4351338"/>
          </a:xfrm>
        </p:spPr>
        <p:txBody>
          <a:bodyPr/>
          <a:lstStyle/>
          <a:p>
            <a:r>
              <a:rPr lang="it-IT"/>
              <a:t>Modifica gli stili del testo dello schema
Secondo livello
Terzo livello
Quarto livello
Quinto livello</a:t>
            </a:r>
          </a:p>
        </p:txBody>
      </p:sp>
      <p:sp>
        <p:nvSpPr>
          <p:cNvPr id="5" name="Segnaposto data 4">
            <a:extLst>
              <a:ext uri="{FF2B5EF4-FFF2-40B4-BE49-F238E27FC236}">
                <a16:creationId xmlns:a16="http://schemas.microsoft.com/office/drawing/2014/main" id="{3B9A952C-3DBE-894D-AD24-3AD4F5AFBFE6}"/>
              </a:ext>
            </a:extLst>
          </p:cNvPr>
          <p:cNvSpPr>
            <a:spLocks noGrp="1"/>
          </p:cNvSpPr>
          <p:nvPr>
            <p:ph type="dt" sz="half" idx="10"/>
          </p:nvPr>
        </p:nvSpPr>
        <p:spPr/>
        <p:txBody>
          <a:bodyPr/>
          <a:lstStyle/>
          <a:p>
            <a:fld id="{609A6D9E-E926-DC48-B785-B7DC6D1D3A1E}" type="datetimeFigureOut">
              <a:rPr lang="it-IT" smtClean="0"/>
              <a:t>30/10/19</a:t>
            </a:fld>
            <a:endParaRPr lang="it-IT"/>
          </a:p>
        </p:txBody>
      </p:sp>
      <p:sp>
        <p:nvSpPr>
          <p:cNvPr id="6" name="Segnaposto piè di pagina 5">
            <a:extLst>
              <a:ext uri="{FF2B5EF4-FFF2-40B4-BE49-F238E27FC236}">
                <a16:creationId xmlns:a16="http://schemas.microsoft.com/office/drawing/2014/main" id="{689E1E6A-10D6-E845-87F7-FAE242179F35}"/>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A401F0BC-FC3E-4C4F-8A86-3DE21C44F986}"/>
              </a:ext>
            </a:extLst>
          </p:cNvPr>
          <p:cNvSpPr>
            <a:spLocks noGrp="1"/>
          </p:cNvSpPr>
          <p:nvPr>
            <p:ph type="sldNum" sz="quarter" idx="12"/>
          </p:nvPr>
        </p:nvSpPr>
        <p:spPr/>
        <p:txBody>
          <a:bodyPr/>
          <a:lstStyle/>
          <a:p>
            <a:fld id="{BA56EEB7-FAC9-564F-B92A-A4C451CD5677}" type="slidenum">
              <a:rPr lang="it-IT" smtClean="0"/>
              <a:t>‹N›</a:t>
            </a:fld>
            <a:endParaRPr lang="it-IT"/>
          </a:p>
        </p:txBody>
      </p:sp>
    </p:spTree>
    <p:extLst>
      <p:ext uri="{BB962C8B-B14F-4D97-AF65-F5344CB8AC3E}">
        <p14:creationId xmlns:p14="http://schemas.microsoft.com/office/powerpoint/2010/main" val="27937175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8EE7E95-162D-9345-9F34-CA2D2123B807}"/>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7CF33A15-D40F-6A46-87CB-32C3B455547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it-IT"/>
              <a:t>Modifica gli stili del testo dello schema
Secondo livello
Terzo livello
Quarto livello
Quinto livello</a:t>
            </a:r>
          </a:p>
        </p:txBody>
      </p:sp>
      <p:sp>
        <p:nvSpPr>
          <p:cNvPr id="4" name="Segnaposto contenuto 3">
            <a:extLst>
              <a:ext uri="{FF2B5EF4-FFF2-40B4-BE49-F238E27FC236}">
                <a16:creationId xmlns:a16="http://schemas.microsoft.com/office/drawing/2014/main" id="{7040C71F-63AD-B649-A6A3-71DBF3A51589}"/>
              </a:ext>
            </a:extLst>
          </p:cNvPr>
          <p:cNvSpPr>
            <a:spLocks noGrp="1"/>
          </p:cNvSpPr>
          <p:nvPr>
            <p:ph sz="half" idx="2"/>
          </p:nvPr>
        </p:nvSpPr>
        <p:spPr>
          <a:xfrm>
            <a:off x="839788" y="2505075"/>
            <a:ext cx="5157787" cy="3684588"/>
          </a:xfrm>
        </p:spPr>
        <p:txBody>
          <a:bodyPr/>
          <a:lstStyle/>
          <a:p>
            <a:r>
              <a:rPr lang="it-IT"/>
              <a:t>Modifica gli stili del testo dello schema
Secondo livello
Terzo livello
Quarto livello
Quinto livello</a:t>
            </a:r>
          </a:p>
        </p:txBody>
      </p:sp>
      <p:sp>
        <p:nvSpPr>
          <p:cNvPr id="5" name="Segnaposto testo 4">
            <a:extLst>
              <a:ext uri="{FF2B5EF4-FFF2-40B4-BE49-F238E27FC236}">
                <a16:creationId xmlns:a16="http://schemas.microsoft.com/office/drawing/2014/main" id="{B6D286A9-009A-4047-B81D-F331E0832B1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it-IT"/>
              <a:t>Modifica gli stili del testo dello schema
Secondo livello
Terzo livello
Quarto livello
Quinto livello</a:t>
            </a:r>
          </a:p>
        </p:txBody>
      </p:sp>
      <p:sp>
        <p:nvSpPr>
          <p:cNvPr id="6" name="Segnaposto contenuto 5">
            <a:extLst>
              <a:ext uri="{FF2B5EF4-FFF2-40B4-BE49-F238E27FC236}">
                <a16:creationId xmlns:a16="http://schemas.microsoft.com/office/drawing/2014/main" id="{56918ED0-6E9D-CF4B-B97A-9A046591F7BA}"/>
              </a:ext>
            </a:extLst>
          </p:cNvPr>
          <p:cNvSpPr>
            <a:spLocks noGrp="1"/>
          </p:cNvSpPr>
          <p:nvPr>
            <p:ph sz="quarter" idx="4"/>
          </p:nvPr>
        </p:nvSpPr>
        <p:spPr>
          <a:xfrm>
            <a:off x="6172200" y="2505075"/>
            <a:ext cx="5183188" cy="3684588"/>
          </a:xfrm>
        </p:spPr>
        <p:txBody>
          <a:bodyPr/>
          <a:lstStyle/>
          <a:p>
            <a:r>
              <a:rPr lang="it-IT"/>
              <a:t>Modifica gli stili del testo dello schema
Secondo livello
Terzo livello
Quarto livello
Quinto livello</a:t>
            </a:r>
          </a:p>
        </p:txBody>
      </p:sp>
      <p:sp>
        <p:nvSpPr>
          <p:cNvPr id="7" name="Segnaposto data 6">
            <a:extLst>
              <a:ext uri="{FF2B5EF4-FFF2-40B4-BE49-F238E27FC236}">
                <a16:creationId xmlns:a16="http://schemas.microsoft.com/office/drawing/2014/main" id="{6F0B4CC8-D9CB-FF45-98FD-1B084DBB0BE2}"/>
              </a:ext>
            </a:extLst>
          </p:cNvPr>
          <p:cNvSpPr>
            <a:spLocks noGrp="1"/>
          </p:cNvSpPr>
          <p:nvPr>
            <p:ph type="dt" sz="half" idx="10"/>
          </p:nvPr>
        </p:nvSpPr>
        <p:spPr/>
        <p:txBody>
          <a:bodyPr/>
          <a:lstStyle/>
          <a:p>
            <a:fld id="{609A6D9E-E926-DC48-B785-B7DC6D1D3A1E}" type="datetimeFigureOut">
              <a:rPr lang="it-IT" smtClean="0"/>
              <a:t>30/10/19</a:t>
            </a:fld>
            <a:endParaRPr lang="it-IT"/>
          </a:p>
        </p:txBody>
      </p:sp>
      <p:sp>
        <p:nvSpPr>
          <p:cNvPr id="8" name="Segnaposto piè di pagina 7">
            <a:extLst>
              <a:ext uri="{FF2B5EF4-FFF2-40B4-BE49-F238E27FC236}">
                <a16:creationId xmlns:a16="http://schemas.microsoft.com/office/drawing/2014/main" id="{5E76D6B7-94E8-2842-971B-37C6BA6382BD}"/>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CE892B6E-7F24-854D-B37C-52907EC00C43}"/>
              </a:ext>
            </a:extLst>
          </p:cNvPr>
          <p:cNvSpPr>
            <a:spLocks noGrp="1"/>
          </p:cNvSpPr>
          <p:nvPr>
            <p:ph type="sldNum" sz="quarter" idx="12"/>
          </p:nvPr>
        </p:nvSpPr>
        <p:spPr/>
        <p:txBody>
          <a:bodyPr/>
          <a:lstStyle/>
          <a:p>
            <a:fld id="{BA56EEB7-FAC9-564F-B92A-A4C451CD5677}" type="slidenum">
              <a:rPr lang="it-IT" smtClean="0"/>
              <a:t>‹N›</a:t>
            </a:fld>
            <a:endParaRPr lang="it-IT"/>
          </a:p>
        </p:txBody>
      </p:sp>
    </p:spTree>
    <p:extLst>
      <p:ext uri="{BB962C8B-B14F-4D97-AF65-F5344CB8AC3E}">
        <p14:creationId xmlns:p14="http://schemas.microsoft.com/office/powerpoint/2010/main" val="34353344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2D1A1BE-5D99-6C4B-A28A-72604519B825}"/>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771B3E59-ADF8-9846-806C-0568A2ED0EF4}"/>
              </a:ext>
            </a:extLst>
          </p:cNvPr>
          <p:cNvSpPr>
            <a:spLocks noGrp="1"/>
          </p:cNvSpPr>
          <p:nvPr>
            <p:ph type="dt" sz="half" idx="10"/>
          </p:nvPr>
        </p:nvSpPr>
        <p:spPr/>
        <p:txBody>
          <a:bodyPr/>
          <a:lstStyle/>
          <a:p>
            <a:fld id="{609A6D9E-E926-DC48-B785-B7DC6D1D3A1E}" type="datetimeFigureOut">
              <a:rPr lang="it-IT" smtClean="0"/>
              <a:t>30/10/19</a:t>
            </a:fld>
            <a:endParaRPr lang="it-IT"/>
          </a:p>
        </p:txBody>
      </p:sp>
      <p:sp>
        <p:nvSpPr>
          <p:cNvPr id="4" name="Segnaposto piè di pagina 3">
            <a:extLst>
              <a:ext uri="{FF2B5EF4-FFF2-40B4-BE49-F238E27FC236}">
                <a16:creationId xmlns:a16="http://schemas.microsoft.com/office/drawing/2014/main" id="{01E078E1-C553-4F43-8750-2DE5D3580F15}"/>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DE0C71D9-D68B-AE4D-9007-340CEA93775C}"/>
              </a:ext>
            </a:extLst>
          </p:cNvPr>
          <p:cNvSpPr>
            <a:spLocks noGrp="1"/>
          </p:cNvSpPr>
          <p:nvPr>
            <p:ph type="sldNum" sz="quarter" idx="12"/>
          </p:nvPr>
        </p:nvSpPr>
        <p:spPr/>
        <p:txBody>
          <a:bodyPr/>
          <a:lstStyle/>
          <a:p>
            <a:fld id="{BA56EEB7-FAC9-564F-B92A-A4C451CD5677}" type="slidenum">
              <a:rPr lang="it-IT" smtClean="0"/>
              <a:t>‹N›</a:t>
            </a:fld>
            <a:endParaRPr lang="it-IT"/>
          </a:p>
        </p:txBody>
      </p:sp>
    </p:spTree>
    <p:extLst>
      <p:ext uri="{BB962C8B-B14F-4D97-AF65-F5344CB8AC3E}">
        <p14:creationId xmlns:p14="http://schemas.microsoft.com/office/powerpoint/2010/main" val="14101384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595F4C56-D1CF-CC49-A0AE-C42B36230B1E}"/>
              </a:ext>
            </a:extLst>
          </p:cNvPr>
          <p:cNvSpPr>
            <a:spLocks noGrp="1"/>
          </p:cNvSpPr>
          <p:nvPr>
            <p:ph type="dt" sz="half" idx="10"/>
          </p:nvPr>
        </p:nvSpPr>
        <p:spPr/>
        <p:txBody>
          <a:bodyPr/>
          <a:lstStyle/>
          <a:p>
            <a:fld id="{609A6D9E-E926-DC48-B785-B7DC6D1D3A1E}" type="datetimeFigureOut">
              <a:rPr lang="it-IT" smtClean="0"/>
              <a:t>30/10/19</a:t>
            </a:fld>
            <a:endParaRPr lang="it-IT"/>
          </a:p>
        </p:txBody>
      </p:sp>
      <p:sp>
        <p:nvSpPr>
          <p:cNvPr id="3" name="Segnaposto piè di pagina 2">
            <a:extLst>
              <a:ext uri="{FF2B5EF4-FFF2-40B4-BE49-F238E27FC236}">
                <a16:creationId xmlns:a16="http://schemas.microsoft.com/office/drawing/2014/main" id="{8B015D72-18BF-A84B-8CA9-675D9154D68E}"/>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510A3824-A83B-0547-9A05-21931CC720D8}"/>
              </a:ext>
            </a:extLst>
          </p:cNvPr>
          <p:cNvSpPr>
            <a:spLocks noGrp="1"/>
          </p:cNvSpPr>
          <p:nvPr>
            <p:ph type="sldNum" sz="quarter" idx="12"/>
          </p:nvPr>
        </p:nvSpPr>
        <p:spPr/>
        <p:txBody>
          <a:bodyPr/>
          <a:lstStyle/>
          <a:p>
            <a:fld id="{BA56EEB7-FAC9-564F-B92A-A4C451CD5677}" type="slidenum">
              <a:rPr lang="it-IT" smtClean="0"/>
              <a:t>‹N›</a:t>
            </a:fld>
            <a:endParaRPr lang="it-IT"/>
          </a:p>
        </p:txBody>
      </p:sp>
    </p:spTree>
    <p:extLst>
      <p:ext uri="{BB962C8B-B14F-4D97-AF65-F5344CB8AC3E}">
        <p14:creationId xmlns:p14="http://schemas.microsoft.com/office/powerpoint/2010/main" val="14326191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ACD7A8D-1C86-2A42-A91B-B792049B66B6}"/>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76FA8C8C-22C2-D443-9FF9-689168AC4EF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r>
              <a:rPr lang="it-IT"/>
              <a:t>Modifica gli stili del testo dello schema
Secondo livello
Terzo livello
Quarto livello
Quinto livello</a:t>
            </a:r>
          </a:p>
        </p:txBody>
      </p:sp>
      <p:sp>
        <p:nvSpPr>
          <p:cNvPr id="4" name="Segnaposto testo 3">
            <a:extLst>
              <a:ext uri="{FF2B5EF4-FFF2-40B4-BE49-F238E27FC236}">
                <a16:creationId xmlns:a16="http://schemas.microsoft.com/office/drawing/2014/main" id="{AF0B6C90-10CE-4A43-B6AA-B52E9CA70E3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it-IT"/>
              <a:t>Modifica gli stili del testo dello schema
Secondo livello
Terzo livello
Quarto livello
Quinto livello</a:t>
            </a:r>
          </a:p>
        </p:txBody>
      </p:sp>
      <p:sp>
        <p:nvSpPr>
          <p:cNvPr id="5" name="Segnaposto data 4">
            <a:extLst>
              <a:ext uri="{FF2B5EF4-FFF2-40B4-BE49-F238E27FC236}">
                <a16:creationId xmlns:a16="http://schemas.microsoft.com/office/drawing/2014/main" id="{36976F50-1B02-D14B-BBD3-FA2194885E4A}"/>
              </a:ext>
            </a:extLst>
          </p:cNvPr>
          <p:cNvSpPr>
            <a:spLocks noGrp="1"/>
          </p:cNvSpPr>
          <p:nvPr>
            <p:ph type="dt" sz="half" idx="10"/>
          </p:nvPr>
        </p:nvSpPr>
        <p:spPr/>
        <p:txBody>
          <a:bodyPr/>
          <a:lstStyle/>
          <a:p>
            <a:fld id="{609A6D9E-E926-DC48-B785-B7DC6D1D3A1E}" type="datetimeFigureOut">
              <a:rPr lang="it-IT" smtClean="0"/>
              <a:t>30/10/19</a:t>
            </a:fld>
            <a:endParaRPr lang="it-IT"/>
          </a:p>
        </p:txBody>
      </p:sp>
      <p:sp>
        <p:nvSpPr>
          <p:cNvPr id="6" name="Segnaposto piè di pagina 5">
            <a:extLst>
              <a:ext uri="{FF2B5EF4-FFF2-40B4-BE49-F238E27FC236}">
                <a16:creationId xmlns:a16="http://schemas.microsoft.com/office/drawing/2014/main" id="{366F376D-D227-8D4E-B0AB-A4AA26A3F563}"/>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22314691-8358-514E-BB3E-9C707E8CFB2C}"/>
              </a:ext>
            </a:extLst>
          </p:cNvPr>
          <p:cNvSpPr>
            <a:spLocks noGrp="1"/>
          </p:cNvSpPr>
          <p:nvPr>
            <p:ph type="sldNum" sz="quarter" idx="12"/>
          </p:nvPr>
        </p:nvSpPr>
        <p:spPr/>
        <p:txBody>
          <a:bodyPr/>
          <a:lstStyle/>
          <a:p>
            <a:fld id="{BA56EEB7-FAC9-564F-B92A-A4C451CD5677}" type="slidenum">
              <a:rPr lang="it-IT" smtClean="0"/>
              <a:t>‹N›</a:t>
            </a:fld>
            <a:endParaRPr lang="it-IT"/>
          </a:p>
        </p:txBody>
      </p:sp>
    </p:spTree>
    <p:extLst>
      <p:ext uri="{BB962C8B-B14F-4D97-AF65-F5344CB8AC3E}">
        <p14:creationId xmlns:p14="http://schemas.microsoft.com/office/powerpoint/2010/main" val="37241512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F2D8408-12CB-1940-9F1F-6DF7DC4A87AA}"/>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CA9CDB5C-FFBE-C242-9B7E-25F59704C45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8167D4DF-B3F1-6441-8773-6CE3CFC17F1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it-IT"/>
              <a:t>Modifica gli stili del testo dello schema
Secondo livello
Terzo livello
Quarto livello
Quinto livello</a:t>
            </a:r>
          </a:p>
        </p:txBody>
      </p:sp>
      <p:sp>
        <p:nvSpPr>
          <p:cNvPr id="5" name="Segnaposto data 4">
            <a:extLst>
              <a:ext uri="{FF2B5EF4-FFF2-40B4-BE49-F238E27FC236}">
                <a16:creationId xmlns:a16="http://schemas.microsoft.com/office/drawing/2014/main" id="{B25B31A1-7D58-C44F-A207-AE336C6683C2}"/>
              </a:ext>
            </a:extLst>
          </p:cNvPr>
          <p:cNvSpPr>
            <a:spLocks noGrp="1"/>
          </p:cNvSpPr>
          <p:nvPr>
            <p:ph type="dt" sz="half" idx="10"/>
          </p:nvPr>
        </p:nvSpPr>
        <p:spPr/>
        <p:txBody>
          <a:bodyPr/>
          <a:lstStyle/>
          <a:p>
            <a:fld id="{609A6D9E-E926-DC48-B785-B7DC6D1D3A1E}" type="datetimeFigureOut">
              <a:rPr lang="it-IT" smtClean="0"/>
              <a:t>30/10/19</a:t>
            </a:fld>
            <a:endParaRPr lang="it-IT"/>
          </a:p>
        </p:txBody>
      </p:sp>
      <p:sp>
        <p:nvSpPr>
          <p:cNvPr id="6" name="Segnaposto piè di pagina 5">
            <a:extLst>
              <a:ext uri="{FF2B5EF4-FFF2-40B4-BE49-F238E27FC236}">
                <a16:creationId xmlns:a16="http://schemas.microsoft.com/office/drawing/2014/main" id="{8B9F000C-1FDA-8A41-93C2-FF1071FE6F80}"/>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D12C4461-1EF5-B94D-B5E5-5EF3A7AB74BA}"/>
              </a:ext>
            </a:extLst>
          </p:cNvPr>
          <p:cNvSpPr>
            <a:spLocks noGrp="1"/>
          </p:cNvSpPr>
          <p:nvPr>
            <p:ph type="sldNum" sz="quarter" idx="12"/>
          </p:nvPr>
        </p:nvSpPr>
        <p:spPr/>
        <p:txBody>
          <a:bodyPr/>
          <a:lstStyle/>
          <a:p>
            <a:fld id="{BA56EEB7-FAC9-564F-B92A-A4C451CD5677}" type="slidenum">
              <a:rPr lang="it-IT" smtClean="0"/>
              <a:t>‹N›</a:t>
            </a:fld>
            <a:endParaRPr lang="it-IT"/>
          </a:p>
        </p:txBody>
      </p:sp>
    </p:spTree>
    <p:extLst>
      <p:ext uri="{BB962C8B-B14F-4D97-AF65-F5344CB8AC3E}">
        <p14:creationId xmlns:p14="http://schemas.microsoft.com/office/powerpoint/2010/main" val="13102534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5FAB11A4-8330-584C-857D-089E11FB920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9CA5143D-ECAA-B44A-A80C-48BD3EABD60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r>
              <a:rPr lang="it-IT"/>
              <a:t>Modifica gli stili del testo dello schema
Secondo livello
Terzo livello
Quarto livello
Quinto livello</a:t>
            </a:r>
          </a:p>
        </p:txBody>
      </p:sp>
      <p:sp>
        <p:nvSpPr>
          <p:cNvPr id="4" name="Segnaposto data 3">
            <a:extLst>
              <a:ext uri="{FF2B5EF4-FFF2-40B4-BE49-F238E27FC236}">
                <a16:creationId xmlns:a16="http://schemas.microsoft.com/office/drawing/2014/main" id="{CD3AFD43-8EF1-5F44-9C76-72DB1566764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09A6D9E-E926-DC48-B785-B7DC6D1D3A1E}" type="datetimeFigureOut">
              <a:rPr lang="it-IT" smtClean="0"/>
              <a:t>30/10/19</a:t>
            </a:fld>
            <a:endParaRPr lang="it-IT"/>
          </a:p>
        </p:txBody>
      </p:sp>
      <p:sp>
        <p:nvSpPr>
          <p:cNvPr id="5" name="Segnaposto piè di pagina 4">
            <a:extLst>
              <a:ext uri="{FF2B5EF4-FFF2-40B4-BE49-F238E27FC236}">
                <a16:creationId xmlns:a16="http://schemas.microsoft.com/office/drawing/2014/main" id="{828185CF-C257-9B40-8695-ADBA252D86B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3ABE8C96-7DDF-E243-8E22-B5B5C8DBAD3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56EEB7-FAC9-564F-B92A-A4C451CD5677}" type="slidenum">
              <a:rPr lang="it-IT" smtClean="0"/>
              <a:t>‹N›</a:t>
            </a:fld>
            <a:endParaRPr lang="it-IT"/>
          </a:p>
        </p:txBody>
      </p:sp>
    </p:spTree>
    <p:extLst>
      <p:ext uri="{BB962C8B-B14F-4D97-AF65-F5344CB8AC3E}">
        <p14:creationId xmlns:p14="http://schemas.microsoft.com/office/powerpoint/2010/main" val="27793242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gif"/><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23.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78940E9-8990-364A-BD73-8FAE2AC2C263}"/>
              </a:ext>
            </a:extLst>
          </p:cNvPr>
          <p:cNvSpPr>
            <a:spLocks noGrp="1"/>
          </p:cNvSpPr>
          <p:nvPr>
            <p:ph type="title"/>
          </p:nvPr>
        </p:nvSpPr>
        <p:spPr>
          <a:xfrm>
            <a:off x="631372" y="365125"/>
            <a:ext cx="10515600" cy="1325563"/>
          </a:xfrm>
        </p:spPr>
        <p:txBody>
          <a:bodyPr/>
          <a:lstStyle/>
          <a:p>
            <a:r>
              <a:rPr lang="it-IT" b="1" dirty="0">
                <a:solidFill>
                  <a:srgbClr val="C00000"/>
                </a:solidFill>
              </a:rPr>
              <a:t>Dall’estetica alla filosofia dell’arte</a:t>
            </a:r>
          </a:p>
        </p:txBody>
      </p:sp>
      <p:sp>
        <p:nvSpPr>
          <p:cNvPr id="3" name="Segnaposto contenuto 2">
            <a:extLst>
              <a:ext uri="{FF2B5EF4-FFF2-40B4-BE49-F238E27FC236}">
                <a16:creationId xmlns:a16="http://schemas.microsoft.com/office/drawing/2014/main" id="{DA1EADD5-FA45-6B4C-8BC2-7A2155FE7398}"/>
              </a:ext>
            </a:extLst>
          </p:cNvPr>
          <p:cNvSpPr>
            <a:spLocks noGrp="1"/>
          </p:cNvSpPr>
          <p:nvPr>
            <p:ph idx="1"/>
          </p:nvPr>
        </p:nvSpPr>
        <p:spPr>
          <a:xfrm>
            <a:off x="653143" y="1690688"/>
            <a:ext cx="11081657" cy="5167312"/>
          </a:xfrm>
        </p:spPr>
        <p:txBody>
          <a:bodyPr>
            <a:normAutofit/>
          </a:bodyPr>
          <a:lstStyle/>
          <a:p>
            <a:pPr marL="0" indent="0">
              <a:buNone/>
            </a:pPr>
            <a:r>
              <a:rPr lang="it-IT" dirty="0"/>
              <a:t>Dall’estetica come scienza della conoscenza sensibile e del giudizio estetico alla filosofia dell’arte come </a:t>
            </a:r>
            <a:r>
              <a:rPr lang="it-IT" b="1" dirty="0"/>
              <a:t>organo della Verità</a:t>
            </a:r>
          </a:p>
          <a:p>
            <a:pPr marL="0" indent="0">
              <a:buNone/>
            </a:pPr>
            <a:endParaRPr lang="it-IT" b="1" dirty="0"/>
          </a:p>
          <a:p>
            <a:pPr marL="0" indent="0">
              <a:buNone/>
            </a:pPr>
            <a:r>
              <a:rPr lang="it-IT" dirty="0"/>
              <a:t>⌦  Abbandono dell’orizzonte </a:t>
            </a:r>
            <a:r>
              <a:rPr lang="it-IT" b="1" dirty="0"/>
              <a:t>empirista</a:t>
            </a:r>
            <a:r>
              <a:rPr lang="it-IT" dirty="0"/>
              <a:t> che aveva caratterizzato buona parte dell’estetica settecentesca e consapevolezza dell’</a:t>
            </a:r>
            <a:r>
              <a:rPr lang="it-IT" dirty="0" err="1"/>
              <a:t>insufﬁcienza</a:t>
            </a:r>
            <a:r>
              <a:rPr lang="it-IT" dirty="0"/>
              <a:t> di un approccio astrattamente </a:t>
            </a:r>
            <a:r>
              <a:rPr lang="it-IT" b="1" dirty="0"/>
              <a:t>razionalistico</a:t>
            </a:r>
          </a:p>
          <a:p>
            <a:pPr marL="0" indent="0">
              <a:buNone/>
            </a:pPr>
            <a:r>
              <a:rPr lang="it-IT" dirty="0"/>
              <a:t>⌦  Netta presa di distanza dalla </a:t>
            </a:r>
            <a:r>
              <a:rPr lang="it-IT" b="1" dirty="0"/>
              <a:t>posizione kantiana</a:t>
            </a:r>
            <a:r>
              <a:rPr lang="it-IT" dirty="0"/>
              <a:t>, sia, in generale, relativamente </a:t>
            </a:r>
            <a:r>
              <a:rPr lang="it-IT" b="1" dirty="0"/>
              <a:t>all’impostazione trascendentale della sua </a:t>
            </a:r>
            <a:r>
              <a:rPr lang="it-IT" b="1" dirty="0" err="1"/>
              <a:t>ﬁlosoﬁa</a:t>
            </a:r>
            <a:r>
              <a:rPr lang="it-IT" b="1" dirty="0"/>
              <a:t> </a:t>
            </a:r>
            <a:r>
              <a:rPr lang="it-IT" dirty="0"/>
              <a:t>sia, in particolare, </a:t>
            </a:r>
            <a:r>
              <a:rPr lang="it-IT" b="1" dirty="0"/>
              <a:t>riguardo allo sviluppo del problema del bello e dell’arte </a:t>
            </a:r>
            <a:r>
              <a:rPr lang="it-IT" dirty="0"/>
              <a:t>dal punto di vista </a:t>
            </a:r>
            <a:r>
              <a:rPr lang="it-IT" b="1" dirty="0"/>
              <a:t>soggettivo-riflessivo</a:t>
            </a:r>
            <a:r>
              <a:rPr lang="it-IT" dirty="0"/>
              <a:t> di un’analisi del </a:t>
            </a:r>
            <a:r>
              <a:rPr lang="it-IT" b="1" dirty="0"/>
              <a:t>giudizio</a:t>
            </a:r>
            <a:r>
              <a:rPr lang="it-IT" dirty="0"/>
              <a:t> estetico</a:t>
            </a:r>
          </a:p>
          <a:p>
            <a:pPr marL="0" indent="0">
              <a:buNone/>
            </a:pPr>
            <a:endParaRPr lang="it-IT" b="1" dirty="0"/>
          </a:p>
        </p:txBody>
      </p:sp>
    </p:spTree>
    <p:extLst>
      <p:ext uri="{BB962C8B-B14F-4D97-AF65-F5344CB8AC3E}">
        <p14:creationId xmlns:p14="http://schemas.microsoft.com/office/powerpoint/2010/main" val="26048625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531B5CC-234C-2D4D-9E6F-99A63935FA16}"/>
              </a:ext>
            </a:extLst>
          </p:cNvPr>
          <p:cNvSpPr>
            <a:spLocks noGrp="1"/>
          </p:cNvSpPr>
          <p:nvPr>
            <p:ph type="title"/>
          </p:nvPr>
        </p:nvSpPr>
        <p:spPr/>
        <p:txBody>
          <a:bodyPr/>
          <a:lstStyle/>
          <a:p>
            <a:r>
              <a:rPr lang="it-IT" b="1" dirty="0">
                <a:solidFill>
                  <a:srgbClr val="C00000"/>
                </a:solidFill>
              </a:rPr>
              <a:t>Simbolica, classica, romantica</a:t>
            </a:r>
          </a:p>
        </p:txBody>
      </p:sp>
      <p:sp>
        <p:nvSpPr>
          <p:cNvPr id="3" name="Segnaposto contenuto 2">
            <a:extLst>
              <a:ext uri="{FF2B5EF4-FFF2-40B4-BE49-F238E27FC236}">
                <a16:creationId xmlns:a16="http://schemas.microsoft.com/office/drawing/2014/main" id="{6C018384-C59E-9D43-8AFC-A2B0DA5429B0}"/>
              </a:ext>
            </a:extLst>
          </p:cNvPr>
          <p:cNvSpPr>
            <a:spLocks noGrp="1"/>
          </p:cNvSpPr>
          <p:nvPr>
            <p:ph idx="1"/>
          </p:nvPr>
        </p:nvSpPr>
        <p:spPr/>
        <p:txBody>
          <a:bodyPr/>
          <a:lstStyle/>
          <a:p>
            <a:pPr marL="0" indent="0">
              <a:buNone/>
            </a:pPr>
            <a:r>
              <a:rPr lang="it-IT" dirty="0"/>
              <a:t>«L’arte simbolica </a:t>
            </a:r>
            <a:r>
              <a:rPr lang="it-IT" b="1" i="1" dirty="0"/>
              <a:t>cerca</a:t>
            </a:r>
            <a:r>
              <a:rPr lang="it-IT" dirty="0"/>
              <a:t> quella unità compiuta di significato interno e forma esterna, che la forma classica </a:t>
            </a:r>
            <a:r>
              <a:rPr lang="it-IT" b="1" i="1" dirty="0"/>
              <a:t>trova</a:t>
            </a:r>
            <a:r>
              <a:rPr lang="it-IT" dirty="0"/>
              <a:t> nella rappresentazione, per l’intuizione sensibile, della individualità sostanziale, e che l’arte romantica </a:t>
            </a:r>
            <a:r>
              <a:rPr lang="it-IT" b="1" i="1" dirty="0"/>
              <a:t>oltrepassa</a:t>
            </a:r>
            <a:r>
              <a:rPr lang="it-IT" dirty="0"/>
              <a:t> nella sua preminente spiritualità»</a:t>
            </a:r>
          </a:p>
          <a:p>
            <a:pPr marL="0" indent="0">
              <a:buNone/>
            </a:pPr>
            <a:endParaRPr lang="it-IT" dirty="0"/>
          </a:p>
          <a:p>
            <a:pPr marL="0" indent="0">
              <a:buNone/>
            </a:pPr>
            <a:r>
              <a:rPr lang="it-IT" dirty="0"/>
              <a:t>«La prima forma d’arte è quindi più una semplice </a:t>
            </a:r>
            <a:r>
              <a:rPr lang="it-IT" b="1" dirty="0"/>
              <a:t>ricerca della raffigurazione</a:t>
            </a:r>
            <a:r>
              <a:rPr lang="it-IT" dirty="0"/>
              <a:t> che possibilità di vera rappresentazione»</a:t>
            </a:r>
          </a:p>
          <a:p>
            <a:pPr marL="0" indent="0">
              <a:buNone/>
            </a:pPr>
            <a:endParaRPr lang="it-IT" dirty="0"/>
          </a:p>
        </p:txBody>
      </p:sp>
    </p:spTree>
    <p:extLst>
      <p:ext uri="{BB962C8B-B14F-4D97-AF65-F5344CB8AC3E}">
        <p14:creationId xmlns:p14="http://schemas.microsoft.com/office/powerpoint/2010/main" val="22337312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45448A4-E5A8-A641-9F79-E47583A320AA}"/>
              </a:ext>
            </a:extLst>
          </p:cNvPr>
          <p:cNvSpPr>
            <a:spLocks noGrp="1"/>
          </p:cNvSpPr>
          <p:nvPr>
            <p:ph type="title"/>
          </p:nvPr>
        </p:nvSpPr>
        <p:spPr>
          <a:xfrm>
            <a:off x="548640" y="252583"/>
            <a:ext cx="10515600" cy="1325563"/>
          </a:xfrm>
        </p:spPr>
        <p:txBody>
          <a:bodyPr/>
          <a:lstStyle/>
          <a:p>
            <a:r>
              <a:rPr lang="it-IT" b="1" dirty="0">
                <a:solidFill>
                  <a:srgbClr val="C00000"/>
                </a:solidFill>
              </a:rPr>
              <a:t>Arte simbolica</a:t>
            </a:r>
          </a:p>
        </p:txBody>
      </p:sp>
      <p:sp>
        <p:nvSpPr>
          <p:cNvPr id="3" name="Segnaposto contenuto 2">
            <a:extLst>
              <a:ext uri="{FF2B5EF4-FFF2-40B4-BE49-F238E27FC236}">
                <a16:creationId xmlns:a16="http://schemas.microsoft.com/office/drawing/2014/main" id="{31C92B8E-5E7B-C243-97B3-3016FC20AEF9}"/>
              </a:ext>
            </a:extLst>
          </p:cNvPr>
          <p:cNvSpPr>
            <a:spLocks noGrp="1"/>
          </p:cNvSpPr>
          <p:nvPr>
            <p:ph idx="1"/>
          </p:nvPr>
        </p:nvSpPr>
        <p:spPr>
          <a:xfrm>
            <a:off x="548640" y="1420838"/>
            <a:ext cx="10805160" cy="5437162"/>
          </a:xfrm>
        </p:spPr>
        <p:txBody>
          <a:bodyPr>
            <a:normAutofit fontScale="92500" lnSpcReduction="10000"/>
          </a:bodyPr>
          <a:lstStyle/>
          <a:p>
            <a:pPr marL="0" indent="0">
              <a:buNone/>
            </a:pPr>
            <a:r>
              <a:rPr lang="it-IT" dirty="0"/>
              <a:t>Simbolo come segno [vs Goethe, </a:t>
            </a:r>
            <a:r>
              <a:rPr lang="it-IT" dirty="0" err="1"/>
              <a:t>Schelling</a:t>
            </a:r>
            <a:r>
              <a:rPr lang="it-IT" dirty="0"/>
              <a:t>]</a:t>
            </a:r>
          </a:p>
          <a:p>
            <a:pPr marL="0" indent="0">
              <a:buNone/>
            </a:pPr>
            <a:r>
              <a:rPr lang="it-IT" dirty="0"/>
              <a:t>Arte persiana, indiana, arte dell’estremo Oriente</a:t>
            </a:r>
          </a:p>
          <a:p>
            <a:pPr marL="0" indent="0">
              <a:buNone/>
            </a:pPr>
            <a:r>
              <a:rPr lang="it-IT" dirty="0"/>
              <a:t>Gli Egizi: immortalità dell’anima e vita «inadeguata» dello spirito</a:t>
            </a:r>
          </a:p>
          <a:p>
            <a:pPr marL="0" indent="0">
              <a:buNone/>
            </a:pPr>
            <a:r>
              <a:rPr lang="it-IT" dirty="0"/>
              <a:t>«Le piramidi ci pongono dinanzi </a:t>
            </a:r>
            <a:r>
              <a:rPr lang="it-IT" b="1" dirty="0"/>
              <a:t>l’immagine semplice dell’arte simbolica stessa</a:t>
            </a:r>
            <a:r>
              <a:rPr lang="it-IT" dirty="0"/>
              <a:t>; sono cristalli immensi che nascondono in sé un </a:t>
            </a:r>
            <a:r>
              <a:rPr lang="it-IT" b="1" dirty="0"/>
              <a:t>interno</a:t>
            </a:r>
            <a:r>
              <a:rPr lang="it-IT" dirty="0"/>
              <a:t> che essi, come </a:t>
            </a:r>
            <a:r>
              <a:rPr lang="it-IT" b="1" dirty="0"/>
              <a:t>forma esterna prodotta dall’arte</a:t>
            </a:r>
            <a:r>
              <a:rPr lang="it-IT" dirty="0"/>
              <a:t>, così avvolgono che risulta chiaro che essi stessi esistono per questo interno, </a:t>
            </a:r>
            <a:r>
              <a:rPr lang="it-IT" b="1" dirty="0"/>
              <a:t>morto alla semplice naturalità</a:t>
            </a:r>
            <a:r>
              <a:rPr lang="it-IT" dirty="0"/>
              <a:t>, e solo in relazione ad esso. Ma questo regno della morte e dell’invisibile, che qui costituisce il </a:t>
            </a:r>
            <a:r>
              <a:rPr lang="it-IT" b="1" dirty="0"/>
              <a:t>significato</a:t>
            </a:r>
            <a:r>
              <a:rPr lang="it-IT" dirty="0"/>
              <a:t>, ha solo un lato, e più precisamente un lato formale, che appartenga al vero contenuto artistico, cioè </a:t>
            </a:r>
            <a:r>
              <a:rPr lang="it-IT" b="1" dirty="0"/>
              <a:t>l’essere sottratto all’esistenza immediata</a:t>
            </a:r>
            <a:r>
              <a:rPr lang="it-IT" dirty="0"/>
              <a:t>; e così per ora vi è solo l’Ade, e non ancora una vitalità, che, pur sottratta al sensibile come tale, sia al contempo spirito in sé esistente e quindi in sé libero e vivo. Perciò la forma per un tale interno resta al contenuto determinato di esso interamente esterna e semplice involucro»</a:t>
            </a:r>
          </a:p>
          <a:p>
            <a:pPr marL="0" indent="0" algn="ctr">
              <a:buNone/>
            </a:pPr>
            <a:r>
              <a:rPr lang="it-IT" b="1" dirty="0"/>
              <a:t>Moltiplicazione e ipertrofia del materiale</a:t>
            </a:r>
          </a:p>
        </p:txBody>
      </p:sp>
    </p:spTree>
    <p:extLst>
      <p:ext uri="{BB962C8B-B14F-4D97-AF65-F5344CB8AC3E}">
        <p14:creationId xmlns:p14="http://schemas.microsoft.com/office/powerpoint/2010/main" val="16526519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D70DA80-4E32-504C-A13B-1019B81A486C}"/>
              </a:ext>
            </a:extLst>
          </p:cNvPr>
          <p:cNvSpPr>
            <a:spLocks noGrp="1"/>
          </p:cNvSpPr>
          <p:nvPr>
            <p:ph type="title"/>
          </p:nvPr>
        </p:nvSpPr>
        <p:spPr>
          <a:xfrm>
            <a:off x="590005" y="260622"/>
            <a:ext cx="10515600" cy="1325563"/>
          </a:xfrm>
        </p:spPr>
        <p:txBody>
          <a:bodyPr/>
          <a:lstStyle/>
          <a:p>
            <a:r>
              <a:rPr lang="it-IT" b="1" dirty="0">
                <a:solidFill>
                  <a:srgbClr val="C00000"/>
                </a:solidFill>
              </a:rPr>
              <a:t>Il simbolico </a:t>
            </a:r>
            <a:r>
              <a:rPr lang="it-IT" b="1" i="1" dirty="0">
                <a:solidFill>
                  <a:srgbClr val="C00000"/>
                </a:solidFill>
              </a:rPr>
              <a:t>enigmatico</a:t>
            </a:r>
          </a:p>
        </p:txBody>
      </p:sp>
      <p:sp>
        <p:nvSpPr>
          <p:cNvPr id="3" name="Segnaposto contenuto 2">
            <a:extLst>
              <a:ext uri="{FF2B5EF4-FFF2-40B4-BE49-F238E27FC236}">
                <a16:creationId xmlns:a16="http://schemas.microsoft.com/office/drawing/2014/main" id="{08F33F19-CFA2-5E45-802D-14A4336EE470}"/>
              </a:ext>
            </a:extLst>
          </p:cNvPr>
          <p:cNvSpPr>
            <a:spLocks noGrp="1"/>
          </p:cNvSpPr>
          <p:nvPr>
            <p:ph idx="1"/>
          </p:nvPr>
        </p:nvSpPr>
        <p:spPr>
          <a:xfrm>
            <a:off x="692331" y="1586184"/>
            <a:ext cx="10661469" cy="5271815"/>
          </a:xfrm>
        </p:spPr>
        <p:txBody>
          <a:bodyPr>
            <a:normAutofit fontScale="85000" lnSpcReduction="20000"/>
          </a:bodyPr>
          <a:lstStyle/>
          <a:p>
            <a:pPr marL="0" indent="0">
              <a:buNone/>
            </a:pPr>
            <a:r>
              <a:rPr lang="it-IT" sz="3100" dirty="0"/>
              <a:t>Inadeguatezza tra forma materiale e contenuto spirituale dovuta </a:t>
            </a:r>
            <a:r>
              <a:rPr lang="it-IT" sz="3100" b="1" dirty="0"/>
              <a:t>all’incapacità del contenuto a determinarsi in forme sensibili compenetrando la materia della rappresentazione</a:t>
            </a:r>
          </a:p>
          <a:p>
            <a:pPr marL="0" indent="0">
              <a:buNone/>
            </a:pPr>
            <a:r>
              <a:rPr lang="it-IT" sz="3100" dirty="0"/>
              <a:t>«In quantità innumerevole, poste a centinaia una accanto all’altra, si incontrano in Egitto le </a:t>
            </a:r>
            <a:r>
              <a:rPr lang="it-IT" sz="3100" b="1" dirty="0" err="1"/>
              <a:t>Sﬁngi</a:t>
            </a:r>
            <a:r>
              <a:rPr lang="it-IT" sz="3100" dirty="0"/>
              <a:t>, fatte con la pietra più dura, levigate, coperte di </a:t>
            </a:r>
            <a:r>
              <a:rPr lang="it-IT" sz="3100" dirty="0" err="1"/>
              <a:t>gerogliﬁci</a:t>
            </a:r>
            <a:r>
              <a:rPr lang="it-IT" sz="3100" dirty="0"/>
              <a:t>, e presso il Cairo di così colossale grandezza che i soli artigli di leone hanno l’altezza di un uomo. Esse sono corpi di animali in riposo, la cui parte superiore ha </a:t>
            </a:r>
            <a:r>
              <a:rPr lang="it-IT" sz="3100" dirty="0" err="1"/>
              <a:t>ﬁgura</a:t>
            </a:r>
            <a:r>
              <a:rPr lang="it-IT" sz="3100" dirty="0"/>
              <a:t> umana sormontata talvolta da una testa di ariete, ma per lo più da una testa di donna. </a:t>
            </a:r>
            <a:r>
              <a:rPr lang="it-IT" sz="3100" b="1" dirty="0"/>
              <a:t>Lo spirito [...] tende a venir fuori dalla forza ottusa e brutale della bestia, ma non può giungere a manifestare completamente la propria libertà e mobilità di </a:t>
            </a:r>
            <a:r>
              <a:rPr lang="it-IT" sz="3100" b="1" dirty="0" err="1"/>
              <a:t>ﬁgura</a:t>
            </a:r>
            <a:r>
              <a:rPr lang="it-IT" sz="3100" b="1" dirty="0"/>
              <a:t>, poiché deve ancora restare mescolato ed associato con l’altro da sé stesso</a:t>
            </a:r>
            <a:r>
              <a:rPr lang="it-IT" sz="3100" dirty="0"/>
              <a:t>. Questa tensione a una spiritualità autocosciente, che non si coglie in base a sé  nella realtà a lei sola conforme, ma solo si intuisce in ciò che le è </a:t>
            </a:r>
            <a:r>
              <a:rPr lang="it-IT" sz="3100" dirty="0" err="1"/>
              <a:t>afﬁne</a:t>
            </a:r>
            <a:r>
              <a:rPr lang="it-IT" sz="3100" dirty="0"/>
              <a:t> e viene a coscienza in ciò che le è del pari estraneo</a:t>
            </a:r>
            <a:r>
              <a:rPr lang="it-IT" sz="3100" b="1" dirty="0"/>
              <a:t>, è il simbolico in generale, che giunto a questo punto culminante diviene enigma</a:t>
            </a:r>
            <a:r>
              <a:rPr lang="it-IT" sz="3100" dirty="0"/>
              <a:t>»</a:t>
            </a:r>
          </a:p>
          <a:p>
            <a:endParaRPr lang="it-IT" dirty="0"/>
          </a:p>
        </p:txBody>
      </p:sp>
    </p:spTree>
    <p:extLst>
      <p:ext uri="{BB962C8B-B14F-4D97-AF65-F5344CB8AC3E}">
        <p14:creationId xmlns:p14="http://schemas.microsoft.com/office/powerpoint/2010/main" val="11554438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EFBBC7B-31F4-2344-BEAC-15232E5FB7DA}"/>
              </a:ext>
            </a:extLst>
          </p:cNvPr>
          <p:cNvSpPr>
            <a:spLocks noGrp="1"/>
          </p:cNvSpPr>
          <p:nvPr>
            <p:ph type="title"/>
          </p:nvPr>
        </p:nvSpPr>
        <p:spPr/>
        <p:txBody>
          <a:bodyPr/>
          <a:lstStyle/>
          <a:p>
            <a:r>
              <a:rPr lang="it-IT" b="1" dirty="0">
                <a:solidFill>
                  <a:srgbClr val="C00000"/>
                </a:solidFill>
              </a:rPr>
              <a:t>Il simbolico </a:t>
            </a:r>
            <a:r>
              <a:rPr lang="it-IT" b="1" i="1" dirty="0">
                <a:solidFill>
                  <a:srgbClr val="C00000"/>
                </a:solidFill>
              </a:rPr>
              <a:t>sublime</a:t>
            </a:r>
          </a:p>
        </p:txBody>
      </p:sp>
      <p:sp>
        <p:nvSpPr>
          <p:cNvPr id="3" name="Segnaposto contenuto 2">
            <a:extLst>
              <a:ext uri="{FF2B5EF4-FFF2-40B4-BE49-F238E27FC236}">
                <a16:creationId xmlns:a16="http://schemas.microsoft.com/office/drawing/2014/main" id="{85E1623E-88F2-1244-93C7-669BE6B569E5}"/>
              </a:ext>
            </a:extLst>
          </p:cNvPr>
          <p:cNvSpPr>
            <a:spLocks noGrp="1"/>
          </p:cNvSpPr>
          <p:nvPr>
            <p:ph idx="1"/>
          </p:nvPr>
        </p:nvSpPr>
        <p:spPr/>
        <p:txBody>
          <a:bodyPr>
            <a:normAutofit fontScale="92500" lnSpcReduction="20000"/>
          </a:bodyPr>
          <a:lstStyle/>
          <a:p>
            <a:pPr marL="0" indent="0">
              <a:buNone/>
            </a:pPr>
            <a:r>
              <a:rPr lang="it-IT" dirty="0"/>
              <a:t>[ebraismo e islam; Dio nelle religioni monoteiste]</a:t>
            </a:r>
          </a:p>
          <a:p>
            <a:pPr marL="0" indent="0">
              <a:buNone/>
            </a:pPr>
            <a:r>
              <a:rPr lang="it-IT" dirty="0"/>
              <a:t>Kant e il sublime come sentimento dell’animo (non proprietà dell’oggetto)</a:t>
            </a:r>
          </a:p>
          <a:p>
            <a:pPr marL="0" indent="0">
              <a:buNone/>
            </a:pPr>
            <a:r>
              <a:rPr lang="it-IT" dirty="0"/>
              <a:t>«il sublime in generale è il </a:t>
            </a:r>
            <a:r>
              <a:rPr lang="it-IT" b="1" dirty="0"/>
              <a:t>tentativo di esprimere l’infinito senza trovare nel regno dei fenomeni un oggetto che si mostri adeguato a questa rappresentazione</a:t>
            </a:r>
            <a:r>
              <a:rPr lang="it-IT" dirty="0"/>
              <a:t>. L’infinito, proprio perché è per sé posto fuori dell’intero complesso dell’oggettività e interiorizzato </a:t>
            </a:r>
            <a:r>
              <a:rPr lang="it-IT" b="1" dirty="0"/>
              <a:t>come significato invisibile e privo di forma, rimane inesprimibile </a:t>
            </a:r>
            <a:r>
              <a:rPr lang="it-IT" dirty="0"/>
              <a:t>nella sua infinità e superiore a ogni espressione per mezzo del finito» </a:t>
            </a:r>
          </a:p>
          <a:p>
            <a:pPr marL="0" indent="0">
              <a:buNone/>
            </a:pPr>
            <a:endParaRPr lang="it-IT" dirty="0"/>
          </a:p>
          <a:p>
            <a:pPr marL="0" indent="0">
              <a:buNone/>
            </a:pPr>
            <a:r>
              <a:rPr lang="it-IT" dirty="0"/>
              <a:t>«Il sublime presuppone il significato in una </a:t>
            </a:r>
            <a:r>
              <a:rPr lang="it-IT" b="1" dirty="0"/>
              <a:t>autonomia</a:t>
            </a:r>
            <a:r>
              <a:rPr lang="it-IT" dirty="0"/>
              <a:t> di fronte a cui l’esterno deve apparire solo come </a:t>
            </a:r>
            <a:r>
              <a:rPr lang="it-IT" b="1" dirty="0"/>
              <a:t>subordinato</a:t>
            </a:r>
            <a:r>
              <a:rPr lang="it-IT" dirty="0"/>
              <a:t>, nella misura in cui l’interno non vi appare ma va tanto oltre che a rappresentazione non viene appunto nient’altro che questo essere e andare oltre»</a:t>
            </a:r>
          </a:p>
        </p:txBody>
      </p:sp>
    </p:spTree>
    <p:extLst>
      <p:ext uri="{BB962C8B-B14F-4D97-AF65-F5344CB8AC3E}">
        <p14:creationId xmlns:p14="http://schemas.microsoft.com/office/powerpoint/2010/main" val="23450137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9D6D047-3F99-0C49-AE50-47B1A32FB821}"/>
              </a:ext>
            </a:extLst>
          </p:cNvPr>
          <p:cNvSpPr>
            <a:spLocks noGrp="1"/>
          </p:cNvSpPr>
          <p:nvPr>
            <p:ph type="title"/>
          </p:nvPr>
        </p:nvSpPr>
        <p:spPr/>
        <p:txBody>
          <a:bodyPr/>
          <a:lstStyle/>
          <a:p>
            <a:r>
              <a:rPr lang="it-IT" b="1" dirty="0">
                <a:solidFill>
                  <a:srgbClr val="C00000"/>
                </a:solidFill>
              </a:rPr>
              <a:t>Arte classica</a:t>
            </a:r>
          </a:p>
        </p:txBody>
      </p:sp>
      <p:sp>
        <p:nvSpPr>
          <p:cNvPr id="3" name="Segnaposto contenuto 2">
            <a:extLst>
              <a:ext uri="{FF2B5EF4-FFF2-40B4-BE49-F238E27FC236}">
                <a16:creationId xmlns:a16="http://schemas.microsoft.com/office/drawing/2014/main" id="{34E2F5E3-FC54-744E-B474-C35FFD4FBE9E}"/>
              </a:ext>
            </a:extLst>
          </p:cNvPr>
          <p:cNvSpPr>
            <a:spLocks noGrp="1"/>
          </p:cNvSpPr>
          <p:nvPr>
            <p:ph idx="1"/>
          </p:nvPr>
        </p:nvSpPr>
        <p:spPr>
          <a:xfrm>
            <a:off x="838200" y="1825624"/>
            <a:ext cx="10515600" cy="4646893"/>
          </a:xfrm>
        </p:spPr>
        <p:txBody>
          <a:bodyPr>
            <a:normAutofit fontScale="92500" lnSpcReduction="10000"/>
          </a:bodyPr>
          <a:lstStyle/>
          <a:p>
            <a:pPr marL="0" indent="0">
              <a:buNone/>
            </a:pPr>
            <a:r>
              <a:rPr lang="it-IT" dirty="0"/>
              <a:t>Dalla Sfinge a Edipo </a:t>
            </a:r>
          </a:p>
          <a:p>
            <a:pPr marL="0" indent="0">
              <a:buNone/>
            </a:pPr>
            <a:r>
              <a:rPr lang="it-IT" dirty="0"/>
              <a:t>«Per quel che riguarda la realizzazione storica del classico, è appena necessario notare che </a:t>
            </a:r>
            <a:r>
              <a:rPr lang="it-IT" b="1" dirty="0"/>
              <a:t>noi dobbiamo cercarla presso i Greci</a:t>
            </a:r>
            <a:r>
              <a:rPr lang="it-IT" dirty="0"/>
              <a:t>. La bellezza classica con la sua </a:t>
            </a:r>
            <a:r>
              <a:rPr lang="it-IT" b="1" dirty="0"/>
              <a:t>infinita estensione di contenuto, materia e forma </a:t>
            </a:r>
            <a:r>
              <a:rPr lang="it-IT" dirty="0"/>
              <a:t>è stata il dono conferito al popolo greco e noi dobbiamo onorare questo popolo per aver creato l’arte nella sua più alta vitalità. I Greci, secondo la loro realtà immediata, vivevano nel </a:t>
            </a:r>
            <a:r>
              <a:rPr lang="it-IT" b="1" dirty="0"/>
              <a:t>giusto mezzo </a:t>
            </a:r>
            <a:r>
              <a:rPr lang="it-IT" dirty="0"/>
              <a:t>tra la liberà </a:t>
            </a:r>
            <a:r>
              <a:rPr lang="it-IT" b="1" dirty="0"/>
              <a:t>soggettiva autocosciente e la sostanza etica </a:t>
            </a:r>
            <a:r>
              <a:rPr lang="it-IT" dirty="0"/>
              <a:t>[…]. Nella vita etica greca […] l’individuo era in sé libero e autonomo, pur senza distaccarsi dagli esistenti interessi universali dello stato reale»</a:t>
            </a:r>
          </a:p>
          <a:p>
            <a:pPr marL="0" indent="0">
              <a:buNone/>
            </a:pPr>
            <a:r>
              <a:rPr lang="it-IT" dirty="0"/>
              <a:t>«il popolo greco anche negli dei ha preso coscienza del suo spirito sensibilmente; </a:t>
            </a:r>
            <a:r>
              <a:rPr lang="it-IT" b="1" dirty="0"/>
              <a:t>l’arte è stata in Grecia la più alta espressione dell’assoluto, e la religione greca è la religione stessa dell’arte</a:t>
            </a:r>
            <a:r>
              <a:rPr lang="it-IT" dirty="0"/>
              <a:t>»</a:t>
            </a:r>
          </a:p>
        </p:txBody>
      </p:sp>
    </p:spTree>
    <p:extLst>
      <p:ext uri="{BB962C8B-B14F-4D97-AF65-F5344CB8AC3E}">
        <p14:creationId xmlns:p14="http://schemas.microsoft.com/office/powerpoint/2010/main" val="14852929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250B6F9-AB80-F745-A7DB-D47614BB5A38}"/>
              </a:ext>
            </a:extLst>
          </p:cNvPr>
          <p:cNvSpPr>
            <a:spLocks noGrp="1"/>
          </p:cNvSpPr>
          <p:nvPr>
            <p:ph type="title"/>
          </p:nvPr>
        </p:nvSpPr>
        <p:spPr/>
        <p:txBody>
          <a:bodyPr/>
          <a:lstStyle/>
          <a:p>
            <a:r>
              <a:rPr lang="it-IT" b="1" dirty="0">
                <a:solidFill>
                  <a:srgbClr val="C00000"/>
                </a:solidFill>
              </a:rPr>
              <a:t>Arte romantica: verità classica e moderna</a:t>
            </a:r>
          </a:p>
        </p:txBody>
      </p:sp>
      <p:sp>
        <p:nvSpPr>
          <p:cNvPr id="3" name="Segnaposto contenuto 2">
            <a:extLst>
              <a:ext uri="{FF2B5EF4-FFF2-40B4-BE49-F238E27FC236}">
                <a16:creationId xmlns:a16="http://schemas.microsoft.com/office/drawing/2014/main" id="{9995611E-D2FF-A642-BBA3-7FAB3A810B87}"/>
              </a:ext>
            </a:extLst>
          </p:cNvPr>
          <p:cNvSpPr>
            <a:spLocks noGrp="1"/>
          </p:cNvSpPr>
          <p:nvPr>
            <p:ph idx="1"/>
          </p:nvPr>
        </p:nvSpPr>
        <p:spPr/>
        <p:txBody>
          <a:bodyPr>
            <a:normAutofit/>
          </a:bodyPr>
          <a:lstStyle/>
          <a:p>
            <a:pPr marL="0" indent="0">
              <a:buNone/>
            </a:pPr>
            <a:endParaRPr lang="it-IT" dirty="0"/>
          </a:p>
          <a:p>
            <a:pPr marL="0" indent="0">
              <a:buNone/>
            </a:pPr>
            <a:endParaRPr lang="it-IT" dirty="0"/>
          </a:p>
          <a:p>
            <a:pPr marL="0" indent="0">
              <a:buNone/>
            </a:pPr>
            <a:r>
              <a:rPr lang="it-IT" dirty="0"/>
              <a:t>«Vi è una concezione </a:t>
            </a:r>
            <a:r>
              <a:rPr lang="it-IT" b="1" dirty="0"/>
              <a:t>più profonda della verità </a:t>
            </a:r>
            <a:r>
              <a:rPr lang="it-IT" dirty="0"/>
              <a:t>in cui questa non è più così affine e amica al sensibile da poter essere accolta ed espressa da questo materiale in maniera adeguata. </a:t>
            </a:r>
            <a:r>
              <a:rPr lang="it-IT" b="1" dirty="0"/>
              <a:t>Di tale specie è la concezione cristiana della verità </a:t>
            </a:r>
            <a:r>
              <a:rPr lang="it-IT" dirty="0"/>
              <a:t>[…] </a:t>
            </a:r>
          </a:p>
          <a:p>
            <a:pPr marL="0" indent="0">
              <a:buNone/>
            </a:pPr>
            <a:endParaRPr lang="it-IT" dirty="0"/>
          </a:p>
        </p:txBody>
      </p:sp>
    </p:spTree>
    <p:extLst>
      <p:ext uri="{BB962C8B-B14F-4D97-AF65-F5344CB8AC3E}">
        <p14:creationId xmlns:p14="http://schemas.microsoft.com/office/powerpoint/2010/main" val="2273901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5E4F74E-A19A-3B47-AA8E-A89DB71BD010}"/>
              </a:ext>
            </a:extLst>
          </p:cNvPr>
          <p:cNvSpPr>
            <a:spLocks noGrp="1"/>
          </p:cNvSpPr>
          <p:nvPr>
            <p:ph type="title"/>
          </p:nvPr>
        </p:nvSpPr>
        <p:spPr/>
        <p:txBody>
          <a:bodyPr/>
          <a:lstStyle/>
          <a:p>
            <a:r>
              <a:rPr lang="it-IT" b="1" dirty="0">
                <a:solidFill>
                  <a:srgbClr val="C00000"/>
                </a:solidFill>
              </a:rPr>
              <a:t>La sofferenza e la «morte» del finito</a:t>
            </a:r>
          </a:p>
        </p:txBody>
      </p:sp>
      <p:sp>
        <p:nvSpPr>
          <p:cNvPr id="3" name="Segnaposto contenuto 2">
            <a:extLst>
              <a:ext uri="{FF2B5EF4-FFF2-40B4-BE49-F238E27FC236}">
                <a16:creationId xmlns:a16="http://schemas.microsoft.com/office/drawing/2014/main" id="{0B7727FF-9758-3A42-9CEC-19FBD95F80A6}"/>
              </a:ext>
            </a:extLst>
          </p:cNvPr>
          <p:cNvSpPr>
            <a:spLocks noGrp="1"/>
          </p:cNvSpPr>
          <p:nvPr>
            <p:ph idx="1"/>
          </p:nvPr>
        </p:nvSpPr>
        <p:spPr>
          <a:xfrm>
            <a:off x="838200" y="1825624"/>
            <a:ext cx="10515600" cy="4809953"/>
          </a:xfrm>
        </p:spPr>
        <p:txBody>
          <a:bodyPr>
            <a:normAutofit fontScale="92500" lnSpcReduction="20000"/>
          </a:bodyPr>
          <a:lstStyle/>
          <a:p>
            <a:pPr marL="0" indent="0">
              <a:buNone/>
            </a:pPr>
            <a:r>
              <a:rPr lang="it-IT" dirty="0"/>
              <a:t>«come Dio in primo luogo espelle da sé la realtà finita, anche l’uomo finito […] acquista il compito di elevarsi a Dio, </a:t>
            </a:r>
            <a:r>
              <a:rPr lang="it-IT" b="1" dirty="0"/>
              <a:t>di liberarsi dal finito, di eliminare la nullità e di divenire per mezzo di questa mortificazione della sua realtà immediata </a:t>
            </a:r>
            <a:r>
              <a:rPr lang="it-IT" dirty="0"/>
              <a:t>ciò che Dio nella sua apparenza come uomo ha reso oggettivo come la vera realtà. Il dolore infinito di questo sacrificio della soggettività più intima, la sofferenza e la morte, </a:t>
            </a:r>
            <a:r>
              <a:rPr lang="it-IT" b="1" dirty="0"/>
              <a:t>che erano più o meno esclusi dalla rappresentazione dell’arte classica o vi comparivano tutt’al più come sofferenza naturale</a:t>
            </a:r>
            <a:r>
              <a:rPr lang="it-IT" dirty="0"/>
              <a:t>, soltanto nel romantico acquistano la loro necessità vera e propria. Non si può dire che i Greci abbiano colto la morte nel suo significato essenziale»</a:t>
            </a:r>
          </a:p>
          <a:p>
            <a:pPr marL="0" indent="0">
              <a:buNone/>
            </a:pPr>
            <a:r>
              <a:rPr lang="it-IT" dirty="0"/>
              <a:t>Per i Greci «la morte era la semplice </a:t>
            </a:r>
            <a:r>
              <a:rPr lang="it-IT" b="1" dirty="0"/>
              <a:t>negazione</a:t>
            </a:r>
            <a:r>
              <a:rPr lang="it-IT" dirty="0"/>
              <a:t>, la dissoluzione della realtà immediata. Nella concezione romantica invece essa ha il significato della negatività, cioè </a:t>
            </a:r>
            <a:r>
              <a:rPr lang="it-IT" b="1" dirty="0"/>
              <a:t>della negazione del negativo</a:t>
            </a:r>
            <a:r>
              <a:rPr lang="it-IT" dirty="0"/>
              <a:t>, </a:t>
            </a:r>
            <a:r>
              <a:rPr lang="it-IT" b="1" dirty="0"/>
              <a:t>per cui si rovescia parimenti nell’affermativo come resurrezione dello spirito </a:t>
            </a:r>
            <a:r>
              <a:rPr lang="it-IT" dirty="0"/>
              <a:t>dalla sua mera naturalità e inadeguata finitezza»</a:t>
            </a:r>
          </a:p>
        </p:txBody>
      </p:sp>
    </p:spTree>
    <p:extLst>
      <p:ext uri="{BB962C8B-B14F-4D97-AF65-F5344CB8AC3E}">
        <p14:creationId xmlns:p14="http://schemas.microsoft.com/office/powerpoint/2010/main" val="2733059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7320170-11BA-FB40-8D2F-53C671DE184E}"/>
              </a:ext>
            </a:extLst>
          </p:cNvPr>
          <p:cNvSpPr>
            <a:spLocks noGrp="1"/>
          </p:cNvSpPr>
          <p:nvPr>
            <p:ph type="title"/>
          </p:nvPr>
        </p:nvSpPr>
        <p:spPr>
          <a:xfrm>
            <a:off x="640976" y="0"/>
            <a:ext cx="10515600" cy="1325563"/>
          </a:xfrm>
        </p:spPr>
        <p:txBody>
          <a:bodyPr/>
          <a:lstStyle/>
          <a:p>
            <a:r>
              <a:rPr lang="it-IT" b="1" dirty="0">
                <a:solidFill>
                  <a:srgbClr val="C00000"/>
                </a:solidFill>
              </a:rPr>
              <a:t>Arte romantica</a:t>
            </a:r>
          </a:p>
        </p:txBody>
      </p:sp>
      <p:sp>
        <p:nvSpPr>
          <p:cNvPr id="3" name="Segnaposto contenuto 2">
            <a:extLst>
              <a:ext uri="{FF2B5EF4-FFF2-40B4-BE49-F238E27FC236}">
                <a16:creationId xmlns:a16="http://schemas.microsoft.com/office/drawing/2014/main" id="{9171E2C8-8BCE-4D41-8866-C1F28842B6FB}"/>
              </a:ext>
            </a:extLst>
          </p:cNvPr>
          <p:cNvSpPr>
            <a:spLocks noGrp="1"/>
          </p:cNvSpPr>
          <p:nvPr>
            <p:ph idx="1"/>
          </p:nvPr>
        </p:nvSpPr>
        <p:spPr>
          <a:xfrm>
            <a:off x="640976" y="1325563"/>
            <a:ext cx="10712824" cy="5200743"/>
          </a:xfrm>
        </p:spPr>
        <p:txBody>
          <a:bodyPr>
            <a:normAutofit fontScale="92500"/>
          </a:bodyPr>
          <a:lstStyle/>
          <a:p>
            <a:pPr marL="0" indent="0">
              <a:buNone/>
            </a:pPr>
            <a:r>
              <a:rPr lang="it-IT" dirty="0"/>
              <a:t>«Nell’arte classica lo spirito dominava, compenetrandola completamente, l’apparenza empirica, giacché era in essa che doveva acquistare la sua completa realtà. </a:t>
            </a:r>
          </a:p>
          <a:p>
            <a:pPr marL="0" indent="0">
              <a:buNone/>
            </a:pPr>
            <a:r>
              <a:rPr lang="it-IT" dirty="0"/>
              <a:t>Ma ora </a:t>
            </a:r>
            <a:r>
              <a:rPr lang="it-IT" b="1" dirty="0"/>
              <a:t>l’interno è indifferente </a:t>
            </a:r>
            <a:r>
              <a:rPr lang="it-IT" dirty="0"/>
              <a:t>verso il modo di rappresentazione del mondo immediato, giacché </a:t>
            </a:r>
            <a:r>
              <a:rPr lang="it-IT" b="1" dirty="0"/>
              <a:t>l’immediatezza</a:t>
            </a:r>
            <a:r>
              <a:rPr lang="it-IT" dirty="0"/>
              <a:t> è indegna della beatitudine dell’anima in sé. Quel che esteriormente appare non può più esprimere l’interiorità, e quando pur tuttavia è chiamato a farlo, assume solo il compito di render chiaro che </a:t>
            </a:r>
            <a:r>
              <a:rPr lang="it-IT" b="1" dirty="0"/>
              <a:t>l’esistenza è l’esistenza che non soddisfa </a:t>
            </a:r>
            <a:r>
              <a:rPr lang="it-IT" dirty="0"/>
              <a:t>e deve rimandare all’interno, all’animo e al sentimento, come l’elemento essenziale. </a:t>
            </a:r>
          </a:p>
          <a:p>
            <a:pPr marL="0" indent="0">
              <a:buNone/>
            </a:pPr>
            <a:r>
              <a:rPr lang="it-IT" dirty="0"/>
              <a:t>Proprio per questo l’arte romantica lascia ora l’esteriorità libera di effondersi per sé, </a:t>
            </a:r>
            <a:r>
              <a:rPr lang="it-IT" b="1" dirty="0"/>
              <a:t>e permette a questo riguardo a qualsiasi materia, persino ai fiori, agli alberi e ai più comuni utensili domestici</a:t>
            </a:r>
            <a:r>
              <a:rPr lang="it-IT" dirty="0"/>
              <a:t>, di venire indisturbati a rappresentazione, anche nell’accidentalità naturale dell’esistenza»</a:t>
            </a:r>
          </a:p>
        </p:txBody>
      </p:sp>
    </p:spTree>
    <p:extLst>
      <p:ext uri="{BB962C8B-B14F-4D97-AF65-F5344CB8AC3E}">
        <p14:creationId xmlns:p14="http://schemas.microsoft.com/office/powerpoint/2010/main" val="30682639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8EEF206-EEAE-3E45-938F-67CA4F8A1E83}"/>
              </a:ext>
            </a:extLst>
          </p:cNvPr>
          <p:cNvSpPr>
            <a:spLocks noGrp="1"/>
          </p:cNvSpPr>
          <p:nvPr>
            <p:ph type="title"/>
          </p:nvPr>
        </p:nvSpPr>
        <p:spPr>
          <a:xfrm>
            <a:off x="482237" y="125638"/>
            <a:ext cx="10940143" cy="1325563"/>
          </a:xfrm>
        </p:spPr>
        <p:txBody>
          <a:bodyPr>
            <a:normAutofit/>
          </a:bodyPr>
          <a:lstStyle/>
          <a:p>
            <a:r>
              <a:rPr lang="it-IT" sz="4000" b="1" dirty="0">
                <a:solidFill>
                  <a:srgbClr val="C00000"/>
                </a:solidFill>
              </a:rPr>
              <a:t>La «morte dell’arte»</a:t>
            </a:r>
            <a:endParaRPr lang="it-IT" sz="4000" dirty="0"/>
          </a:p>
        </p:txBody>
      </p:sp>
      <p:sp>
        <p:nvSpPr>
          <p:cNvPr id="3" name="Segnaposto contenuto 2">
            <a:extLst>
              <a:ext uri="{FF2B5EF4-FFF2-40B4-BE49-F238E27FC236}">
                <a16:creationId xmlns:a16="http://schemas.microsoft.com/office/drawing/2014/main" id="{BD3413C2-C7BE-114E-B49E-19E84873AA6A}"/>
              </a:ext>
            </a:extLst>
          </p:cNvPr>
          <p:cNvSpPr>
            <a:spLocks noGrp="1"/>
          </p:cNvSpPr>
          <p:nvPr>
            <p:ph idx="1"/>
          </p:nvPr>
        </p:nvSpPr>
        <p:spPr>
          <a:xfrm>
            <a:off x="482237" y="1372824"/>
            <a:ext cx="11108872" cy="5485176"/>
          </a:xfrm>
        </p:spPr>
        <p:txBody>
          <a:bodyPr>
            <a:normAutofit fontScale="92500" lnSpcReduction="20000"/>
          </a:bodyPr>
          <a:lstStyle/>
          <a:p>
            <a:pPr marL="0" indent="0">
              <a:buNone/>
            </a:pPr>
            <a:r>
              <a:rPr lang="it-IT" b="1" i="1" dirty="0"/>
              <a:t>La morte dell’arte (bella) </a:t>
            </a:r>
          </a:p>
          <a:p>
            <a:pPr marL="0" indent="0">
              <a:buNone/>
            </a:pPr>
            <a:r>
              <a:rPr lang="it-IT" dirty="0"/>
              <a:t>«Il genere della produzione artistica e delle sue opere non soddisfa più il nostro bisogno più alto; </a:t>
            </a:r>
            <a:r>
              <a:rPr lang="it-IT" b="1" dirty="0"/>
              <a:t>noi siamo ben oltre il poter onorare in maniera divina e venerare le opere d’arte</a:t>
            </a:r>
            <a:r>
              <a:rPr lang="it-IT" dirty="0"/>
              <a:t>; l’impressione che esse fanno è di natura più ponderata, e quel che da esse è suscitato in noi richiede una pietra di paragone più alta e una conferma diversa. </a:t>
            </a:r>
            <a:r>
              <a:rPr lang="it-IT" b="1" u="sng" dirty="0"/>
              <a:t>Il pensiero e la riflessione </a:t>
            </a:r>
            <a:r>
              <a:rPr lang="it-IT" b="1" dirty="0"/>
              <a:t>hanno sopravanzato la bella arte</a:t>
            </a:r>
            <a:r>
              <a:rPr lang="it-IT" dirty="0"/>
              <a:t>»</a:t>
            </a:r>
            <a:endParaRPr lang="it-IT" i="1" dirty="0"/>
          </a:p>
          <a:p>
            <a:pPr marL="0" indent="0">
              <a:buNone/>
            </a:pPr>
            <a:r>
              <a:rPr lang="it-IT" dirty="0"/>
              <a:t>L’arte, dal lato della sua suprema destinazione, rimane per noi un passato»</a:t>
            </a:r>
          </a:p>
          <a:p>
            <a:pPr marL="0" indent="0">
              <a:buNone/>
            </a:pPr>
            <a:r>
              <a:rPr lang="it-IT" dirty="0"/>
              <a:t>«per quanto possiamo trovare eccellenti le immagini degli </a:t>
            </a:r>
            <a:r>
              <a:rPr lang="it-IT" dirty="0" err="1"/>
              <a:t>dèi</a:t>
            </a:r>
            <a:r>
              <a:rPr lang="it-IT" dirty="0"/>
              <a:t> greci […], tuttavia questo non basta più a farci inginocchiare» </a:t>
            </a:r>
          </a:p>
          <a:p>
            <a:pPr marL="0" indent="0">
              <a:buNone/>
            </a:pPr>
            <a:r>
              <a:rPr lang="it-IT" dirty="0"/>
              <a:t>«Non si può raffigurare </a:t>
            </a:r>
            <a:r>
              <a:rPr lang="it-IT" b="1" dirty="0"/>
              <a:t>nella forma della bellezza greca</a:t>
            </a:r>
            <a:r>
              <a:rPr lang="it-IT" dirty="0"/>
              <a:t> Cristo flagellato, coronato di spine, trascinante la croce fino al luogo del supplizio, crocifisso, agonizzante nei tormenti di una lunga e martoriata agonia. Ma la superiorità di queste situazioni è </a:t>
            </a:r>
            <a:r>
              <a:rPr lang="it-IT" b="1" dirty="0"/>
              <a:t>dalla santità in sé</a:t>
            </a:r>
            <a:r>
              <a:rPr lang="it-IT" dirty="0"/>
              <a:t>, dalla profondità dell’intimo, dall’infinità del dolore come momento eterno dello spirito, dalla rassegnazione e dalla calma divina» </a:t>
            </a:r>
          </a:p>
          <a:p>
            <a:pPr marL="0" indent="0">
              <a:buNone/>
            </a:pPr>
            <a:r>
              <a:rPr lang="it-IT" b="1" dirty="0"/>
              <a:t>Non</a:t>
            </a:r>
            <a:r>
              <a:rPr lang="it-IT" dirty="0"/>
              <a:t>: non si danno più opere d’arte, </a:t>
            </a:r>
            <a:r>
              <a:rPr lang="it-IT" b="1" dirty="0"/>
              <a:t>bensì</a:t>
            </a:r>
            <a:r>
              <a:rPr lang="it-IT" dirty="0"/>
              <a:t>: si è esaurita la missione storica dell’arte</a:t>
            </a:r>
          </a:p>
        </p:txBody>
      </p:sp>
    </p:spTree>
    <p:extLst>
      <p:ext uri="{BB962C8B-B14F-4D97-AF65-F5344CB8AC3E}">
        <p14:creationId xmlns:p14="http://schemas.microsoft.com/office/powerpoint/2010/main" val="14441733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F5B67C1-E670-5546-8A47-38C6CD169B2C}"/>
              </a:ext>
            </a:extLst>
          </p:cNvPr>
          <p:cNvSpPr>
            <a:spLocks noGrp="1"/>
          </p:cNvSpPr>
          <p:nvPr>
            <p:ph type="title"/>
          </p:nvPr>
        </p:nvSpPr>
        <p:spPr/>
        <p:txBody>
          <a:bodyPr>
            <a:normAutofit/>
          </a:bodyPr>
          <a:lstStyle/>
          <a:p>
            <a:r>
              <a:rPr lang="it-IT" sz="4000" b="1" dirty="0">
                <a:solidFill>
                  <a:srgbClr val="C00000"/>
                </a:solidFill>
              </a:rPr>
              <a:t>I. Simbolico e romantico: </a:t>
            </a:r>
            <a:br>
              <a:rPr lang="it-IT" sz="4000" b="1" dirty="0">
                <a:solidFill>
                  <a:srgbClr val="C00000"/>
                </a:solidFill>
              </a:rPr>
            </a:br>
            <a:r>
              <a:rPr lang="it-IT" sz="4000" b="1" dirty="0">
                <a:solidFill>
                  <a:srgbClr val="C00000"/>
                </a:solidFill>
              </a:rPr>
              <a:t>il romantico come «ritorno» al simbolico</a:t>
            </a:r>
          </a:p>
        </p:txBody>
      </p:sp>
      <p:sp>
        <p:nvSpPr>
          <p:cNvPr id="3" name="Segnaposto contenuto 2">
            <a:extLst>
              <a:ext uri="{FF2B5EF4-FFF2-40B4-BE49-F238E27FC236}">
                <a16:creationId xmlns:a16="http://schemas.microsoft.com/office/drawing/2014/main" id="{D4504713-FAFE-984A-A2E9-3BD9FF758555}"/>
              </a:ext>
            </a:extLst>
          </p:cNvPr>
          <p:cNvSpPr>
            <a:spLocks noGrp="1"/>
          </p:cNvSpPr>
          <p:nvPr>
            <p:ph idx="1"/>
          </p:nvPr>
        </p:nvSpPr>
        <p:spPr>
          <a:xfrm>
            <a:off x="838200" y="1825624"/>
            <a:ext cx="10515600" cy="4673649"/>
          </a:xfrm>
        </p:spPr>
        <p:txBody>
          <a:bodyPr>
            <a:normAutofit/>
          </a:bodyPr>
          <a:lstStyle/>
          <a:p>
            <a:pPr marL="0" indent="0">
              <a:buNone/>
            </a:pPr>
            <a:r>
              <a:rPr lang="it-IT" dirty="0"/>
              <a:t>Triade simbolico-classico-romantico</a:t>
            </a:r>
          </a:p>
          <a:p>
            <a:pPr marL="0" indent="0">
              <a:buNone/>
            </a:pPr>
            <a:r>
              <a:rPr lang="it-IT" dirty="0"/>
              <a:t>Due </a:t>
            </a:r>
            <a:r>
              <a:rPr lang="it-IT" b="1" dirty="0"/>
              <a:t>forme</a:t>
            </a:r>
            <a:r>
              <a:rPr lang="it-IT" dirty="0"/>
              <a:t> dell’inadeguatezza:</a:t>
            </a:r>
          </a:p>
          <a:p>
            <a:pPr marL="0" indent="0">
              <a:buNone/>
            </a:pPr>
            <a:r>
              <a:rPr lang="it-IT" dirty="0"/>
              <a:t>Ma una (il simbolico) per «incapacità» del contenuto, l’altra per «incapacità» della forma sensibile</a:t>
            </a:r>
          </a:p>
          <a:p>
            <a:pPr marL="0" indent="0">
              <a:buNone/>
            </a:pPr>
            <a:r>
              <a:rPr lang="it-IT" dirty="0"/>
              <a:t>Simbolico e romantico sono analoghi nella loro inadeguatezza!</a:t>
            </a:r>
          </a:p>
          <a:p>
            <a:pPr marL="0" indent="0">
              <a:buNone/>
            </a:pPr>
            <a:r>
              <a:rPr lang="it-IT" dirty="0"/>
              <a:t>Il valore del simbolico nell’estetica hegeliana: </a:t>
            </a:r>
            <a:r>
              <a:rPr lang="it-IT" b="1" dirty="0"/>
              <a:t>tutta l’arte è simbolica?</a:t>
            </a:r>
          </a:p>
          <a:p>
            <a:pPr marL="0" indent="0">
              <a:buNone/>
            </a:pPr>
            <a:r>
              <a:rPr lang="it-IT" dirty="0"/>
              <a:t>Il simbolico come </a:t>
            </a:r>
            <a:r>
              <a:rPr lang="it-IT" b="1" dirty="0"/>
              <a:t>genesi del senso</a:t>
            </a:r>
            <a:r>
              <a:rPr lang="it-IT" dirty="0"/>
              <a:t>, cioè come genesi – da cui non si può prescindere - del pensiero; l’esaltazione dell’arte classica è «debito» a </a:t>
            </a:r>
            <a:r>
              <a:rPr lang="it-IT" dirty="0" err="1"/>
              <a:t>Winckelmann</a:t>
            </a:r>
            <a:endParaRPr lang="it-IT" dirty="0"/>
          </a:p>
        </p:txBody>
      </p:sp>
    </p:spTree>
    <p:extLst>
      <p:ext uri="{BB962C8B-B14F-4D97-AF65-F5344CB8AC3E}">
        <p14:creationId xmlns:p14="http://schemas.microsoft.com/office/powerpoint/2010/main" val="38883044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4EBEB59-0C33-244C-B33A-6206EC62E7F3}"/>
              </a:ext>
            </a:extLst>
          </p:cNvPr>
          <p:cNvSpPr>
            <a:spLocks noGrp="1"/>
          </p:cNvSpPr>
          <p:nvPr>
            <p:ph type="title"/>
          </p:nvPr>
        </p:nvSpPr>
        <p:spPr>
          <a:xfrm>
            <a:off x="640492" y="0"/>
            <a:ext cx="10515600" cy="1325563"/>
          </a:xfrm>
        </p:spPr>
        <p:txBody>
          <a:bodyPr/>
          <a:lstStyle/>
          <a:p>
            <a:r>
              <a:rPr lang="it-IT" b="1" dirty="0" err="1">
                <a:solidFill>
                  <a:srgbClr val="C00000"/>
                </a:solidFill>
              </a:rPr>
              <a:t>Schelling</a:t>
            </a:r>
            <a:r>
              <a:rPr lang="it-IT" b="1" dirty="0">
                <a:solidFill>
                  <a:srgbClr val="C00000"/>
                </a:solidFill>
              </a:rPr>
              <a:t>. La poesia organo della filosofia </a:t>
            </a:r>
          </a:p>
        </p:txBody>
      </p:sp>
      <p:sp>
        <p:nvSpPr>
          <p:cNvPr id="3" name="Segnaposto contenuto 2">
            <a:extLst>
              <a:ext uri="{FF2B5EF4-FFF2-40B4-BE49-F238E27FC236}">
                <a16:creationId xmlns:a16="http://schemas.microsoft.com/office/drawing/2014/main" id="{484106C8-F563-264F-BAA5-431D0A191E0C}"/>
              </a:ext>
            </a:extLst>
          </p:cNvPr>
          <p:cNvSpPr>
            <a:spLocks noGrp="1"/>
          </p:cNvSpPr>
          <p:nvPr>
            <p:ph idx="1"/>
          </p:nvPr>
        </p:nvSpPr>
        <p:spPr>
          <a:xfrm>
            <a:off x="815545" y="1272746"/>
            <a:ext cx="11108725" cy="5585254"/>
          </a:xfrm>
        </p:spPr>
        <p:txBody>
          <a:bodyPr>
            <a:normAutofit fontScale="92500"/>
          </a:bodyPr>
          <a:lstStyle/>
          <a:p>
            <a:pPr marL="0" indent="0">
              <a:buNone/>
            </a:pPr>
            <a:r>
              <a:rPr lang="it-IT" i="1" dirty="0"/>
              <a:t>Il sistema dell’idealismo trascendentale </a:t>
            </a:r>
            <a:r>
              <a:rPr lang="it-IT" dirty="0"/>
              <a:t>(1800)</a:t>
            </a:r>
          </a:p>
          <a:p>
            <a:pPr marL="0" indent="0">
              <a:buNone/>
            </a:pPr>
            <a:endParaRPr lang="it-IT" dirty="0"/>
          </a:p>
          <a:p>
            <a:pPr marL="0" indent="0">
              <a:buNone/>
            </a:pPr>
            <a:endParaRPr lang="it-IT" dirty="0"/>
          </a:p>
          <a:p>
            <a:pPr marL="0" indent="0">
              <a:buNone/>
            </a:pPr>
            <a:endParaRPr lang="it-IT" dirty="0"/>
          </a:p>
          <a:p>
            <a:pPr marL="0" indent="0">
              <a:buNone/>
            </a:pPr>
            <a:endParaRPr lang="it-IT" dirty="0"/>
          </a:p>
          <a:p>
            <a:pPr marL="0" indent="0">
              <a:buNone/>
            </a:pPr>
            <a:endParaRPr lang="it-IT" dirty="0"/>
          </a:p>
          <a:p>
            <a:pPr marL="0" indent="0">
              <a:buNone/>
            </a:pPr>
            <a:r>
              <a:rPr lang="it-IT" b="1" i="1" dirty="0"/>
              <a:t>Come riuscire a «cogliere» l’Assoluto</a:t>
            </a:r>
            <a:r>
              <a:rPr lang="it-IT" dirty="0"/>
              <a:t> in quanto indifferenza di natura e spirito?</a:t>
            </a:r>
          </a:p>
          <a:p>
            <a:pPr marL="0" indent="0">
              <a:buNone/>
            </a:pPr>
            <a:r>
              <a:rPr lang="it-IT" dirty="0"/>
              <a:t>ARTE E POESIA, CONSCIO E INCONSCIO</a:t>
            </a:r>
          </a:p>
          <a:p>
            <a:pPr marL="0" indent="0">
              <a:buNone/>
            </a:pPr>
            <a:r>
              <a:rPr lang="it-IT" dirty="0"/>
              <a:t>«quel </a:t>
            </a:r>
            <a:r>
              <a:rPr lang="it-IT" b="1" dirty="0"/>
              <a:t>fondamento originario di ogni armonia fra il soggettivo e l’oggettivo</a:t>
            </a:r>
            <a:r>
              <a:rPr lang="it-IT" dirty="0"/>
              <a:t>, fondamento il quale poteva venire esposto nella sua originaria identità unicamente tramite </a:t>
            </a:r>
            <a:r>
              <a:rPr lang="it-IT" b="1" dirty="0"/>
              <a:t>l’intuizione intellettuale</a:t>
            </a:r>
            <a:r>
              <a:rPr lang="it-IT" dirty="0"/>
              <a:t>, grazie all’opera d’arte è stato tratto completamente fuori dal soggettivo ed è divenuto del tutto oggettivo […]»</a:t>
            </a:r>
          </a:p>
        </p:txBody>
      </p:sp>
      <p:sp>
        <p:nvSpPr>
          <p:cNvPr id="6" name="Freccia tridirezionale 5">
            <a:extLst>
              <a:ext uri="{FF2B5EF4-FFF2-40B4-BE49-F238E27FC236}">
                <a16:creationId xmlns:a16="http://schemas.microsoft.com/office/drawing/2014/main" id="{5618CAF6-171C-F14A-BEA7-9A7266735925}"/>
              </a:ext>
            </a:extLst>
          </p:cNvPr>
          <p:cNvSpPr/>
          <p:nvPr/>
        </p:nvSpPr>
        <p:spPr>
          <a:xfrm>
            <a:off x="5169470" y="2856726"/>
            <a:ext cx="1216152" cy="850392"/>
          </a:xfrm>
          <a:prstGeom prst="leftRigh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 name="Ovale 6">
            <a:extLst>
              <a:ext uri="{FF2B5EF4-FFF2-40B4-BE49-F238E27FC236}">
                <a16:creationId xmlns:a16="http://schemas.microsoft.com/office/drawing/2014/main" id="{A0C6EF77-4CE5-A846-9C2C-23393769C258}"/>
              </a:ext>
            </a:extLst>
          </p:cNvPr>
          <p:cNvSpPr/>
          <p:nvPr/>
        </p:nvSpPr>
        <p:spPr>
          <a:xfrm>
            <a:off x="4255069" y="1878318"/>
            <a:ext cx="3010703"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t>Assoluto – identità/indifferenza</a:t>
            </a:r>
          </a:p>
        </p:txBody>
      </p:sp>
      <p:sp>
        <p:nvSpPr>
          <p:cNvPr id="8" name="Ovale 7">
            <a:extLst>
              <a:ext uri="{FF2B5EF4-FFF2-40B4-BE49-F238E27FC236}">
                <a16:creationId xmlns:a16="http://schemas.microsoft.com/office/drawing/2014/main" id="{C8E2E27F-CA5B-A14B-AEFD-2243434B1FEF}"/>
              </a:ext>
            </a:extLst>
          </p:cNvPr>
          <p:cNvSpPr/>
          <p:nvPr/>
        </p:nvSpPr>
        <p:spPr>
          <a:xfrm>
            <a:off x="3546389" y="2824722"/>
            <a:ext cx="1623081"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t>Natura</a:t>
            </a:r>
          </a:p>
        </p:txBody>
      </p:sp>
      <p:sp>
        <p:nvSpPr>
          <p:cNvPr id="10" name="Ovale 9">
            <a:extLst>
              <a:ext uri="{FF2B5EF4-FFF2-40B4-BE49-F238E27FC236}">
                <a16:creationId xmlns:a16="http://schemas.microsoft.com/office/drawing/2014/main" id="{2C09BC89-C15D-CE40-BD7F-593B9A099B3F}"/>
              </a:ext>
            </a:extLst>
          </p:cNvPr>
          <p:cNvSpPr/>
          <p:nvPr/>
        </p:nvSpPr>
        <p:spPr>
          <a:xfrm>
            <a:off x="6476465" y="2856726"/>
            <a:ext cx="1532238"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t>Spirito</a:t>
            </a:r>
          </a:p>
        </p:txBody>
      </p:sp>
    </p:spTree>
    <p:extLst>
      <p:ext uri="{BB962C8B-B14F-4D97-AF65-F5344CB8AC3E}">
        <p14:creationId xmlns:p14="http://schemas.microsoft.com/office/powerpoint/2010/main" val="30424093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A5B3312-EE2F-46C1-AC19-709A2E2FBA4E}"/>
              </a:ext>
            </a:extLst>
          </p:cNvPr>
          <p:cNvSpPr>
            <a:spLocks noGrp="1"/>
          </p:cNvSpPr>
          <p:nvPr>
            <p:ph type="title"/>
          </p:nvPr>
        </p:nvSpPr>
        <p:spPr>
          <a:xfrm>
            <a:off x="435429" y="154894"/>
            <a:ext cx="10515600" cy="1325563"/>
          </a:xfrm>
        </p:spPr>
        <p:txBody>
          <a:bodyPr>
            <a:normAutofit/>
          </a:bodyPr>
          <a:lstStyle/>
          <a:p>
            <a:r>
              <a:rPr lang="it-IT" sz="4000" b="1" dirty="0">
                <a:solidFill>
                  <a:srgbClr val="C00000"/>
                </a:solidFill>
              </a:rPr>
              <a:t>II. Il sistema delle arti</a:t>
            </a:r>
          </a:p>
        </p:txBody>
      </p:sp>
      <p:sp>
        <p:nvSpPr>
          <p:cNvPr id="3" name="Segnaposto contenuto 2">
            <a:extLst>
              <a:ext uri="{FF2B5EF4-FFF2-40B4-BE49-F238E27FC236}">
                <a16:creationId xmlns:a16="http://schemas.microsoft.com/office/drawing/2014/main" id="{39A3E75E-DA2F-4F91-852B-92E4BD82B8B4}"/>
              </a:ext>
            </a:extLst>
          </p:cNvPr>
          <p:cNvSpPr>
            <a:spLocks noGrp="1"/>
          </p:cNvSpPr>
          <p:nvPr>
            <p:ph idx="1"/>
          </p:nvPr>
        </p:nvSpPr>
        <p:spPr>
          <a:xfrm>
            <a:off x="435429" y="1298582"/>
            <a:ext cx="11321141" cy="5116286"/>
          </a:xfrm>
        </p:spPr>
        <p:txBody>
          <a:bodyPr>
            <a:noAutofit/>
          </a:bodyPr>
          <a:lstStyle/>
          <a:p>
            <a:pPr marL="0" indent="0">
              <a:buNone/>
            </a:pPr>
            <a:r>
              <a:rPr lang="it-IT" dirty="0"/>
              <a:t>Arte </a:t>
            </a:r>
            <a:r>
              <a:rPr lang="it-IT" b="1" dirty="0"/>
              <a:t>simbolica</a:t>
            </a:r>
            <a:r>
              <a:rPr lang="it-IT" dirty="0"/>
              <a:t>: l’idea non riesce a trovare una forma di espressione e di manifestazione adeguata: arte enigmatica e </a:t>
            </a:r>
            <a:r>
              <a:rPr lang="it-IT" b="1" dirty="0"/>
              <a:t>monumentale</a:t>
            </a:r>
            <a:r>
              <a:rPr lang="it-IT" dirty="0"/>
              <a:t> – l’arte simbolica per eccellenza è </a:t>
            </a:r>
            <a:r>
              <a:rPr lang="it-IT" b="1" dirty="0"/>
              <a:t>l’architettura</a:t>
            </a:r>
            <a:r>
              <a:rPr lang="it-IT" dirty="0"/>
              <a:t>.</a:t>
            </a:r>
          </a:p>
          <a:p>
            <a:pPr marL="0" indent="0">
              <a:buNone/>
            </a:pPr>
            <a:r>
              <a:rPr lang="it-IT" dirty="0"/>
              <a:t>Arte </a:t>
            </a:r>
            <a:r>
              <a:rPr lang="it-IT" b="1" dirty="0"/>
              <a:t>classica</a:t>
            </a:r>
            <a:r>
              <a:rPr lang="it-IT" dirty="0"/>
              <a:t>: raggiunge la forma del supremo equilibrio tra interno ed esterno, tra intenzione espressiva e forma estetica – l’arte classica per eccellenza è la </a:t>
            </a:r>
            <a:r>
              <a:rPr lang="it-IT" b="1" dirty="0"/>
              <a:t>scultura</a:t>
            </a:r>
            <a:r>
              <a:rPr lang="it-IT" dirty="0"/>
              <a:t> (unità tra la rappresentazione </a:t>
            </a:r>
            <a:r>
              <a:rPr lang="it-IT" b="1" dirty="0"/>
              <a:t>umana</a:t>
            </a:r>
            <a:r>
              <a:rPr lang="it-IT" dirty="0"/>
              <a:t> e quella </a:t>
            </a:r>
            <a:r>
              <a:rPr lang="it-IT" b="1" dirty="0"/>
              <a:t>divina</a:t>
            </a:r>
            <a:r>
              <a:rPr lang="it-IT" dirty="0"/>
              <a:t>) – importanza del rapporto con </a:t>
            </a:r>
            <a:r>
              <a:rPr lang="it-IT" dirty="0" err="1"/>
              <a:t>Winckelmann</a:t>
            </a:r>
            <a:r>
              <a:rPr lang="it-IT" dirty="0"/>
              <a:t> per la definizione hegeliana di arte classica</a:t>
            </a:r>
          </a:p>
          <a:p>
            <a:pPr marL="0" indent="0">
              <a:buNone/>
            </a:pPr>
            <a:r>
              <a:rPr lang="it-IT" dirty="0"/>
              <a:t>Arte </a:t>
            </a:r>
            <a:r>
              <a:rPr lang="it-IT" b="1" dirty="0"/>
              <a:t>romantica</a:t>
            </a:r>
            <a:r>
              <a:rPr lang="it-IT" dirty="0"/>
              <a:t>: lo spirito si mostra consapevole di sorpassare ogni manifestazione sensibile, prende coscienza di essere </a:t>
            </a:r>
            <a:r>
              <a:rPr lang="it-IT" b="1" dirty="0"/>
              <a:t>in sé stesso </a:t>
            </a:r>
            <a:r>
              <a:rPr lang="it-IT" dirty="0"/>
              <a:t>l’unità del finito e dell’infinito – le arti romantiche per eccellenza sono la </a:t>
            </a:r>
            <a:r>
              <a:rPr lang="it-IT" b="1" dirty="0"/>
              <a:t>pittura</a:t>
            </a:r>
            <a:r>
              <a:rPr lang="it-IT" dirty="0"/>
              <a:t>, la </a:t>
            </a:r>
            <a:r>
              <a:rPr lang="it-IT" b="1" dirty="0"/>
              <a:t>poesia</a:t>
            </a:r>
            <a:r>
              <a:rPr lang="it-IT" dirty="0"/>
              <a:t> e la </a:t>
            </a:r>
            <a:r>
              <a:rPr lang="it-IT" b="1" dirty="0"/>
              <a:t>musica</a:t>
            </a:r>
            <a:r>
              <a:rPr lang="it-IT" dirty="0"/>
              <a:t>.</a:t>
            </a:r>
          </a:p>
        </p:txBody>
      </p:sp>
    </p:spTree>
    <p:extLst>
      <p:ext uri="{BB962C8B-B14F-4D97-AF65-F5344CB8AC3E}">
        <p14:creationId xmlns:p14="http://schemas.microsoft.com/office/powerpoint/2010/main" val="37846729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BCCB60E-5D55-294B-9E6D-56DB945DA26E}"/>
              </a:ext>
            </a:extLst>
          </p:cNvPr>
          <p:cNvSpPr>
            <a:spLocks noGrp="1"/>
          </p:cNvSpPr>
          <p:nvPr>
            <p:ph type="title"/>
          </p:nvPr>
        </p:nvSpPr>
        <p:spPr>
          <a:xfrm>
            <a:off x="838199" y="365125"/>
            <a:ext cx="10837985" cy="1325563"/>
          </a:xfrm>
        </p:spPr>
        <p:txBody>
          <a:bodyPr>
            <a:normAutofit/>
          </a:bodyPr>
          <a:lstStyle/>
          <a:p>
            <a:r>
              <a:rPr lang="it-IT" sz="4000" b="1" dirty="0">
                <a:solidFill>
                  <a:srgbClr val="C00000"/>
                </a:solidFill>
              </a:rPr>
              <a:t>III. La morte dell’arte, il </a:t>
            </a:r>
            <a:r>
              <a:rPr lang="it-IT" sz="4000" b="1" i="1" dirty="0">
                <a:solidFill>
                  <a:srgbClr val="C00000"/>
                </a:solidFill>
              </a:rPr>
              <a:t>brutto</a:t>
            </a:r>
            <a:r>
              <a:rPr lang="it-IT" sz="4000" b="1" dirty="0">
                <a:solidFill>
                  <a:srgbClr val="C00000"/>
                </a:solidFill>
              </a:rPr>
              <a:t> e i ready-made</a:t>
            </a:r>
            <a:endParaRPr lang="it-IT" sz="4000" dirty="0"/>
          </a:p>
        </p:txBody>
      </p:sp>
      <p:sp>
        <p:nvSpPr>
          <p:cNvPr id="3" name="Segnaposto contenuto 2">
            <a:extLst>
              <a:ext uri="{FF2B5EF4-FFF2-40B4-BE49-F238E27FC236}">
                <a16:creationId xmlns:a16="http://schemas.microsoft.com/office/drawing/2014/main" id="{40EBF684-53CB-7D45-A41B-7CBBFAF04602}"/>
              </a:ext>
            </a:extLst>
          </p:cNvPr>
          <p:cNvSpPr>
            <a:spLocks noGrp="1"/>
          </p:cNvSpPr>
          <p:nvPr>
            <p:ph idx="1"/>
          </p:nvPr>
        </p:nvSpPr>
        <p:spPr/>
        <p:txBody>
          <a:bodyPr>
            <a:normAutofit/>
          </a:bodyPr>
          <a:lstStyle/>
          <a:p>
            <a:pPr marL="0" indent="0">
              <a:buNone/>
            </a:pPr>
            <a:r>
              <a:rPr lang="it-IT" dirty="0"/>
              <a:t>«L’arte, lungi dall’essere la suprema forma dello spirito, trova la sua autentica conferma solo nella scienza» </a:t>
            </a:r>
          </a:p>
          <a:p>
            <a:pPr marL="0" indent="0">
              <a:buNone/>
            </a:pPr>
            <a:endParaRPr lang="it-IT" dirty="0"/>
          </a:p>
          <a:p>
            <a:pPr marL="0" indent="0">
              <a:buNone/>
            </a:pPr>
            <a:r>
              <a:rPr lang="it-IT" dirty="0"/>
              <a:t>«l’arte romantica lascia ora l’esteriorità libera di effondersi per sé, </a:t>
            </a:r>
            <a:r>
              <a:rPr lang="it-IT" b="1" dirty="0"/>
              <a:t>e permette a questo riguardo a qualsiasi materia, persino ai fiori, agli alberi e ai più comuni utensili domestici</a:t>
            </a:r>
            <a:r>
              <a:rPr lang="it-IT" dirty="0"/>
              <a:t>, di venire indisturbati a rappresentazione, anche nell’accidentalità naturale dell’esistenza»</a:t>
            </a:r>
          </a:p>
          <a:p>
            <a:pPr marL="0" indent="0">
              <a:buNone/>
            </a:pPr>
            <a:r>
              <a:rPr lang="it-IT" dirty="0"/>
              <a:t>K. </a:t>
            </a:r>
            <a:r>
              <a:rPr lang="it-IT" dirty="0" err="1"/>
              <a:t>Rosenkranz</a:t>
            </a:r>
            <a:r>
              <a:rPr lang="it-IT" dirty="0"/>
              <a:t>, </a:t>
            </a:r>
            <a:r>
              <a:rPr lang="it-IT" i="1" dirty="0"/>
              <a:t>Estetica del brutto </a:t>
            </a:r>
            <a:r>
              <a:rPr lang="it-IT" dirty="0"/>
              <a:t>1853</a:t>
            </a:r>
          </a:p>
        </p:txBody>
      </p:sp>
    </p:spTree>
    <p:extLst>
      <p:ext uri="{BB962C8B-B14F-4D97-AF65-F5344CB8AC3E}">
        <p14:creationId xmlns:p14="http://schemas.microsoft.com/office/powerpoint/2010/main" val="6055612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magine 5">
            <a:extLst>
              <a:ext uri="{FF2B5EF4-FFF2-40B4-BE49-F238E27FC236}">
                <a16:creationId xmlns:a16="http://schemas.microsoft.com/office/drawing/2014/main" id="{C5CD6012-EC13-DA44-95BA-42595EFDE1A5}"/>
              </a:ext>
            </a:extLst>
          </p:cNvPr>
          <p:cNvPicPr>
            <a:picLocks noChangeAspect="1"/>
          </p:cNvPicPr>
          <p:nvPr/>
        </p:nvPicPr>
        <p:blipFill>
          <a:blip r:embed="rId2"/>
          <a:stretch>
            <a:fillRect/>
          </a:stretch>
        </p:blipFill>
        <p:spPr>
          <a:xfrm>
            <a:off x="292675" y="2303442"/>
            <a:ext cx="3544869" cy="4064536"/>
          </a:xfrm>
          <a:prstGeom prst="rect">
            <a:avLst/>
          </a:prstGeom>
        </p:spPr>
      </p:pic>
      <p:pic>
        <p:nvPicPr>
          <p:cNvPr id="7" name="Immagine 6">
            <a:extLst>
              <a:ext uri="{FF2B5EF4-FFF2-40B4-BE49-F238E27FC236}">
                <a16:creationId xmlns:a16="http://schemas.microsoft.com/office/drawing/2014/main" id="{8A855E4B-A272-3344-A727-2CC431B2189C}"/>
              </a:ext>
            </a:extLst>
          </p:cNvPr>
          <p:cNvPicPr>
            <a:picLocks noChangeAspect="1"/>
          </p:cNvPicPr>
          <p:nvPr/>
        </p:nvPicPr>
        <p:blipFill>
          <a:blip r:embed="rId3"/>
          <a:stretch>
            <a:fillRect/>
          </a:stretch>
        </p:blipFill>
        <p:spPr>
          <a:xfrm>
            <a:off x="7353947" y="1859330"/>
            <a:ext cx="4008922" cy="4135902"/>
          </a:xfrm>
          <a:prstGeom prst="rect">
            <a:avLst/>
          </a:prstGeom>
        </p:spPr>
      </p:pic>
      <p:pic>
        <p:nvPicPr>
          <p:cNvPr id="9" name="Segnaposto contenuto 4">
            <a:extLst>
              <a:ext uri="{FF2B5EF4-FFF2-40B4-BE49-F238E27FC236}">
                <a16:creationId xmlns:a16="http://schemas.microsoft.com/office/drawing/2014/main" id="{057B2E17-1F92-B048-83F4-62A515682EF6}"/>
              </a:ext>
            </a:extLst>
          </p:cNvPr>
          <p:cNvPicPr>
            <a:picLocks noChangeAspect="1"/>
          </p:cNvPicPr>
          <p:nvPr/>
        </p:nvPicPr>
        <p:blipFill>
          <a:blip r:embed="rId4"/>
          <a:stretch>
            <a:fillRect/>
          </a:stretch>
        </p:blipFill>
        <p:spPr>
          <a:xfrm>
            <a:off x="3285730" y="624839"/>
            <a:ext cx="4953663" cy="3302442"/>
          </a:xfrm>
          <a:prstGeom prst="rect">
            <a:avLst/>
          </a:prstGeom>
        </p:spPr>
      </p:pic>
    </p:spTree>
    <p:extLst>
      <p:ext uri="{BB962C8B-B14F-4D97-AF65-F5344CB8AC3E}">
        <p14:creationId xmlns:p14="http://schemas.microsoft.com/office/powerpoint/2010/main" val="14259879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egnaposto contenuto 4">
            <a:extLst>
              <a:ext uri="{FF2B5EF4-FFF2-40B4-BE49-F238E27FC236}">
                <a16:creationId xmlns:a16="http://schemas.microsoft.com/office/drawing/2014/main" id="{FADBAC8D-0F4B-A446-AE36-72508C411F56}"/>
              </a:ext>
            </a:extLst>
          </p:cNvPr>
          <p:cNvPicPr>
            <a:picLocks noGrp="1" noChangeAspect="1"/>
          </p:cNvPicPr>
          <p:nvPr>
            <p:ph idx="1"/>
          </p:nvPr>
        </p:nvPicPr>
        <p:blipFill>
          <a:blip r:embed="rId2"/>
          <a:stretch>
            <a:fillRect/>
          </a:stretch>
        </p:blipFill>
        <p:spPr>
          <a:xfrm>
            <a:off x="7048266" y="1255610"/>
            <a:ext cx="4305534" cy="4351338"/>
          </a:xfrm>
        </p:spPr>
      </p:pic>
      <p:pic>
        <p:nvPicPr>
          <p:cNvPr id="7" name="Immagine 6">
            <a:extLst>
              <a:ext uri="{FF2B5EF4-FFF2-40B4-BE49-F238E27FC236}">
                <a16:creationId xmlns:a16="http://schemas.microsoft.com/office/drawing/2014/main" id="{1ED3713C-D46D-5146-BABE-88535C043CF6}"/>
              </a:ext>
            </a:extLst>
          </p:cNvPr>
          <p:cNvPicPr>
            <a:picLocks noChangeAspect="1"/>
          </p:cNvPicPr>
          <p:nvPr/>
        </p:nvPicPr>
        <p:blipFill>
          <a:blip r:embed="rId3"/>
          <a:stretch>
            <a:fillRect/>
          </a:stretch>
        </p:blipFill>
        <p:spPr>
          <a:xfrm>
            <a:off x="546574" y="1110712"/>
            <a:ext cx="5905500" cy="3695700"/>
          </a:xfrm>
          <a:prstGeom prst="rect">
            <a:avLst/>
          </a:prstGeom>
        </p:spPr>
      </p:pic>
    </p:spTree>
    <p:extLst>
      <p:ext uri="{BB962C8B-B14F-4D97-AF65-F5344CB8AC3E}">
        <p14:creationId xmlns:p14="http://schemas.microsoft.com/office/powerpoint/2010/main" val="264584073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4193A825-738B-0E41-84EF-E8AF1B3CF8E1}"/>
              </a:ext>
            </a:extLst>
          </p:cNvPr>
          <p:cNvSpPr>
            <a:spLocks noGrp="1"/>
          </p:cNvSpPr>
          <p:nvPr>
            <p:ph idx="1"/>
          </p:nvPr>
        </p:nvSpPr>
        <p:spPr>
          <a:xfrm>
            <a:off x="838200" y="783771"/>
            <a:ext cx="10515600" cy="5393192"/>
          </a:xfrm>
        </p:spPr>
        <p:txBody>
          <a:bodyPr/>
          <a:lstStyle/>
          <a:p>
            <a:pPr marL="0" indent="0">
              <a:buNone/>
            </a:pPr>
            <a:endParaRPr lang="it-IT" dirty="0"/>
          </a:p>
          <a:p>
            <a:pPr marL="0" indent="0">
              <a:buNone/>
            </a:pPr>
            <a:r>
              <a:rPr lang="it-IT" dirty="0"/>
              <a:t>ARTHUR COLEMAN DANTO (1924 – 2013)</a:t>
            </a:r>
          </a:p>
          <a:p>
            <a:pPr marL="0" indent="0">
              <a:buNone/>
            </a:pPr>
            <a:endParaRPr lang="it-IT" dirty="0"/>
          </a:p>
          <a:p>
            <a:pPr marL="0" indent="0">
              <a:buNone/>
            </a:pPr>
            <a:r>
              <a:rPr lang="it-IT" dirty="0"/>
              <a:t>Perché mai queste cose sono arte? Perché le Brillo Boxes di Warhol sono considerate arte (e vendute al prezzo di 300 dollari), mentre nessuno si azzarderebbe a considerare tali le loro omologhe da supermercato, vendute a pochi centesimi l’una? </a:t>
            </a:r>
          </a:p>
          <a:p>
            <a:pPr marL="0" indent="0">
              <a:buNone/>
            </a:pPr>
            <a:endParaRPr lang="it-IT" dirty="0"/>
          </a:p>
          <a:p>
            <a:pPr marL="0" indent="0" algn="just">
              <a:buNone/>
            </a:pPr>
            <a:r>
              <a:rPr lang="it-IT" dirty="0"/>
              <a:t>Due cose percettivamente </a:t>
            </a:r>
            <a:r>
              <a:rPr lang="it-IT" b="1" dirty="0"/>
              <a:t>indiscernibili</a:t>
            </a:r>
            <a:r>
              <a:rPr lang="it-IT" dirty="0"/>
              <a:t>, cioè identiche, hanno uno statuto ontologico diverso, nel senso che una è un’opera d’arte e l’altra no. Perché?</a:t>
            </a:r>
          </a:p>
          <a:p>
            <a:pPr marL="0" indent="0" algn="just">
              <a:buNone/>
            </a:pPr>
            <a:endParaRPr lang="it-IT" dirty="0"/>
          </a:p>
          <a:p>
            <a:pPr marL="0" indent="0">
              <a:buNone/>
            </a:pPr>
            <a:endParaRPr lang="it-IT" dirty="0"/>
          </a:p>
        </p:txBody>
      </p:sp>
    </p:spTree>
    <p:extLst>
      <p:ext uri="{BB962C8B-B14F-4D97-AF65-F5344CB8AC3E}">
        <p14:creationId xmlns:p14="http://schemas.microsoft.com/office/powerpoint/2010/main" val="113593906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A24908A2-7A53-B643-AD9E-61D7F5E69F04}"/>
              </a:ext>
            </a:extLst>
          </p:cNvPr>
          <p:cNvSpPr>
            <a:spLocks noGrp="1"/>
          </p:cNvSpPr>
          <p:nvPr>
            <p:ph idx="1"/>
          </p:nvPr>
        </p:nvSpPr>
        <p:spPr>
          <a:xfrm>
            <a:off x="788773" y="710594"/>
            <a:ext cx="10515600" cy="5690206"/>
          </a:xfrm>
        </p:spPr>
        <p:txBody>
          <a:bodyPr>
            <a:normAutofit/>
          </a:bodyPr>
          <a:lstStyle/>
          <a:p>
            <a:pPr marL="0" indent="0">
              <a:buNone/>
            </a:pPr>
            <a:r>
              <a:rPr lang="it-IT" dirty="0"/>
              <a:t>Se percettivamente («esteticamente», secondo la specifica assunzione del termine «estetico» da parte di </a:t>
            </a:r>
            <a:r>
              <a:rPr lang="it-IT" dirty="0" err="1"/>
              <a:t>Danto</a:t>
            </a:r>
            <a:r>
              <a:rPr lang="it-IT" dirty="0"/>
              <a:t>) tra due cose non c’è differenza, e se tuttavia queste cose non sono identiche (una è un’opera d’arte, l’altra no), allora </a:t>
            </a:r>
            <a:r>
              <a:rPr lang="it-IT" b="1" dirty="0"/>
              <a:t>la differenza tra di esse deve risiedere altrove</a:t>
            </a:r>
            <a:r>
              <a:rPr lang="it-IT" dirty="0"/>
              <a:t>. </a:t>
            </a:r>
          </a:p>
          <a:p>
            <a:pPr marL="0" indent="0">
              <a:buNone/>
            </a:pPr>
            <a:r>
              <a:rPr lang="it-IT" dirty="0"/>
              <a:t>«Vedere qualcosa come arte richiede </a:t>
            </a:r>
            <a:r>
              <a:rPr lang="it-IT" b="1" dirty="0"/>
              <a:t>qualcosa che l’occhio non può cogliere – un’atmosfera di teoria artistica</a:t>
            </a:r>
            <a:r>
              <a:rPr lang="it-IT" dirty="0"/>
              <a:t>, una conoscenza della storia dell’arte: un mondo dell’arte» (</a:t>
            </a:r>
            <a:r>
              <a:rPr lang="it-IT" i="1" dirty="0"/>
              <a:t>The </a:t>
            </a:r>
            <a:r>
              <a:rPr lang="it-IT" i="1" dirty="0" err="1"/>
              <a:t>Artwold</a:t>
            </a:r>
            <a:r>
              <a:rPr lang="it-IT" dirty="0"/>
              <a:t>, 1964) </a:t>
            </a:r>
          </a:p>
          <a:p>
            <a:pPr marL="0" indent="0">
              <a:buNone/>
            </a:pPr>
            <a:endParaRPr lang="it-IT" dirty="0"/>
          </a:p>
          <a:p>
            <a:pPr marL="0" indent="0">
              <a:buNone/>
            </a:pPr>
            <a:r>
              <a:rPr lang="it-IT" dirty="0"/>
              <a:t>«Ciò che alla fine fa la differenza tra una scatola di Brillo e un’opera d’arte che consiste in una scatola di Brillo è </a:t>
            </a:r>
            <a:r>
              <a:rPr lang="it-IT" b="1" dirty="0"/>
              <a:t>una certa teoria dell’arte</a:t>
            </a:r>
            <a:r>
              <a:rPr lang="it-IT" dirty="0"/>
              <a:t>. È la </a:t>
            </a:r>
            <a:r>
              <a:rPr lang="it-IT" b="1" dirty="0"/>
              <a:t>teoria</a:t>
            </a:r>
            <a:r>
              <a:rPr lang="it-IT" dirty="0"/>
              <a:t> che la eleva al mondo dell’arte e le impedisce di collassare nell’oggetto reale che essa è» (</a:t>
            </a:r>
            <a:r>
              <a:rPr lang="it-IT" i="1" dirty="0"/>
              <a:t>The </a:t>
            </a:r>
            <a:r>
              <a:rPr lang="it-IT" i="1" dirty="0" err="1"/>
              <a:t>Artworld</a:t>
            </a:r>
            <a:r>
              <a:rPr lang="it-IT" dirty="0"/>
              <a:t>, </a:t>
            </a:r>
            <a:r>
              <a:rPr lang="it-IT" dirty="0" err="1"/>
              <a:t>tr</a:t>
            </a:r>
            <a:r>
              <a:rPr lang="it-IT" dirty="0"/>
              <a:t>. </a:t>
            </a:r>
            <a:r>
              <a:rPr lang="it-IT" dirty="0" err="1"/>
              <a:t>it</a:t>
            </a:r>
            <a:r>
              <a:rPr lang="it-IT" dirty="0"/>
              <a:t>. p. 81)  </a:t>
            </a:r>
          </a:p>
          <a:p>
            <a:pPr marL="0" indent="0">
              <a:buNone/>
            </a:pPr>
            <a:endParaRPr lang="it-IT" dirty="0"/>
          </a:p>
        </p:txBody>
      </p:sp>
    </p:spTree>
    <p:extLst>
      <p:ext uri="{BB962C8B-B14F-4D97-AF65-F5344CB8AC3E}">
        <p14:creationId xmlns:p14="http://schemas.microsoft.com/office/powerpoint/2010/main" val="293312189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53A51B6-F851-8D4F-B6C9-4219F75E993C}"/>
              </a:ext>
            </a:extLst>
          </p:cNvPr>
          <p:cNvSpPr>
            <a:spLocks noGrp="1"/>
          </p:cNvSpPr>
          <p:nvPr>
            <p:ph type="title"/>
          </p:nvPr>
        </p:nvSpPr>
        <p:spPr>
          <a:xfrm>
            <a:off x="937054" y="2811763"/>
            <a:ext cx="10515600" cy="1325563"/>
          </a:xfrm>
        </p:spPr>
        <p:txBody>
          <a:bodyPr/>
          <a:lstStyle/>
          <a:p>
            <a:pPr algn="ctr"/>
            <a:r>
              <a:rPr lang="it-IT" b="1" dirty="0">
                <a:solidFill>
                  <a:srgbClr val="C00000"/>
                </a:solidFill>
              </a:rPr>
              <a:t>Estetiche post-idealiste</a:t>
            </a:r>
          </a:p>
        </p:txBody>
      </p:sp>
    </p:spTree>
    <p:extLst>
      <p:ext uri="{BB962C8B-B14F-4D97-AF65-F5344CB8AC3E}">
        <p14:creationId xmlns:p14="http://schemas.microsoft.com/office/powerpoint/2010/main" val="116597566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909E9B6-22EE-1940-A5D5-D7C71B1B0902}"/>
              </a:ext>
            </a:extLst>
          </p:cNvPr>
          <p:cNvSpPr>
            <a:spLocks noGrp="1"/>
          </p:cNvSpPr>
          <p:nvPr>
            <p:ph type="title"/>
          </p:nvPr>
        </p:nvSpPr>
        <p:spPr>
          <a:xfrm>
            <a:off x="370702" y="0"/>
            <a:ext cx="10515600" cy="1325563"/>
          </a:xfrm>
        </p:spPr>
        <p:txBody>
          <a:bodyPr/>
          <a:lstStyle/>
          <a:p>
            <a:r>
              <a:rPr lang="it-IT" b="1" dirty="0">
                <a:solidFill>
                  <a:srgbClr val="C00000"/>
                </a:solidFill>
              </a:rPr>
              <a:t>Lo Spirito e la Volontà</a:t>
            </a:r>
          </a:p>
        </p:txBody>
      </p:sp>
      <p:sp>
        <p:nvSpPr>
          <p:cNvPr id="3" name="Segnaposto contenuto 2">
            <a:extLst>
              <a:ext uri="{FF2B5EF4-FFF2-40B4-BE49-F238E27FC236}">
                <a16:creationId xmlns:a16="http://schemas.microsoft.com/office/drawing/2014/main" id="{774FBCA9-1F75-7249-A8A8-AF23ECD28DF7}"/>
              </a:ext>
            </a:extLst>
          </p:cNvPr>
          <p:cNvSpPr>
            <a:spLocks noGrp="1"/>
          </p:cNvSpPr>
          <p:nvPr>
            <p:ph idx="1"/>
          </p:nvPr>
        </p:nvSpPr>
        <p:spPr>
          <a:xfrm>
            <a:off x="284205" y="1087394"/>
            <a:ext cx="11763631" cy="5429913"/>
          </a:xfrm>
        </p:spPr>
        <p:txBody>
          <a:bodyPr>
            <a:noAutofit/>
          </a:bodyPr>
          <a:lstStyle/>
          <a:p>
            <a:pPr marL="0" indent="0">
              <a:buNone/>
            </a:pPr>
            <a:r>
              <a:rPr lang="it-IT" sz="2600" dirty="0"/>
              <a:t>(libro III </a:t>
            </a:r>
            <a:r>
              <a:rPr lang="it-IT" sz="2600" dirty="0" err="1"/>
              <a:t>McVR</a:t>
            </a:r>
            <a:r>
              <a:rPr lang="it-IT" sz="2600" dirty="0"/>
              <a:t>) «Debbo fare, innanzitutto, una considerazione assai essenziale. </a:t>
            </a:r>
            <a:r>
              <a:rPr lang="it-IT" sz="2600" b="1" dirty="0"/>
              <a:t>[L]a </a:t>
            </a:r>
            <a:r>
              <a:rPr lang="it-IT" sz="2600" b="1" i="1" dirty="0"/>
              <a:t>cosa in sé </a:t>
            </a:r>
            <a:r>
              <a:rPr lang="it-IT" sz="2600" b="1" dirty="0"/>
              <a:t>della filosofia kantiana […] altro non [è] se non la </a:t>
            </a:r>
            <a:r>
              <a:rPr lang="it-IT" sz="2600" b="1" i="1" dirty="0"/>
              <a:t>volontà,</a:t>
            </a:r>
            <a:r>
              <a:rPr lang="it-IT" sz="2600" i="1" dirty="0"/>
              <a:t> </a:t>
            </a:r>
            <a:r>
              <a:rPr lang="it-IT" sz="2600" dirty="0"/>
              <a:t>nel senso più vasto e preciso […] di questo concetto […]»</a:t>
            </a:r>
          </a:p>
          <a:p>
            <a:pPr marL="0" indent="0">
              <a:buNone/>
            </a:pPr>
            <a:r>
              <a:rPr lang="it-IT" sz="2600" dirty="0"/>
              <a:t>Diversamente da </a:t>
            </a:r>
            <a:r>
              <a:rPr lang="it-IT" sz="2600" dirty="0" err="1"/>
              <a:t>Hegel</a:t>
            </a:r>
            <a:r>
              <a:rPr lang="it-IT" sz="2600" dirty="0"/>
              <a:t>, per Schopenhauer il mondo non è Spirito (e quindi Ragione), bensì </a:t>
            </a:r>
            <a:r>
              <a:rPr lang="it-IT" sz="2600" b="1" dirty="0"/>
              <a:t>Volontà</a:t>
            </a:r>
            <a:r>
              <a:rPr lang="it-IT" sz="2600" dirty="0"/>
              <a:t>, impulso irrazionale che agisce senza motivo e senza scopo; </a:t>
            </a:r>
          </a:p>
          <a:p>
            <a:pPr marL="0" indent="0">
              <a:buNone/>
            </a:pPr>
            <a:r>
              <a:rPr lang="it-IT" sz="2600" dirty="0"/>
              <a:t>L’ordinamento dei fenomeni secondo tempo, spazio e causalità è «velo di Maya», il mondo dei fenomeni kantiani; svelarne la vera natura per mezzo di concetti è il compito della </a:t>
            </a:r>
            <a:r>
              <a:rPr lang="it-IT" sz="2600" dirty="0" err="1"/>
              <a:t>KrV</a:t>
            </a:r>
            <a:r>
              <a:rPr lang="it-IT" sz="2600" dirty="0"/>
              <a:t>, intuitivamente è il compito del </a:t>
            </a:r>
            <a:r>
              <a:rPr lang="it-IT" sz="2600" dirty="0" err="1"/>
              <a:t>McVR</a:t>
            </a:r>
            <a:endParaRPr lang="it-IT" sz="2600" dirty="0"/>
          </a:p>
          <a:p>
            <a:pPr marL="0" indent="0">
              <a:buNone/>
            </a:pPr>
            <a:r>
              <a:rPr lang="it-IT" sz="2600" dirty="0"/>
              <a:t>«Non vi saranno ostacoli nel riconoscere nei gradi determinati dell’oggettivazione di quella volontà, che costituisce l’in-sé del mondo, </a:t>
            </a:r>
            <a:r>
              <a:rPr lang="it-IT" sz="2600" b="1" dirty="0"/>
              <a:t>quelle che Platone chiamava le </a:t>
            </a:r>
            <a:r>
              <a:rPr lang="it-IT" sz="2600" b="1" i="1" dirty="0"/>
              <a:t>idee eterne, </a:t>
            </a:r>
            <a:r>
              <a:rPr lang="it-IT" sz="2600" b="1" dirty="0"/>
              <a:t>ossia le forze immutabili, </a:t>
            </a:r>
            <a:r>
              <a:rPr lang="it-IT" sz="2600" dirty="0"/>
              <a:t>le quali, riconosciute insieme come il più importante e il più oscuro e paradossale dogma della sua dottrina, furono per secoli oggetto di meditazione, di contesa, di scherno e di venerazione da parte di molti cervelli diversamente orientati»</a:t>
            </a:r>
          </a:p>
          <a:p>
            <a:pPr marL="0" indent="0">
              <a:buNone/>
            </a:pPr>
            <a:endParaRPr lang="it-IT" sz="2700" dirty="0"/>
          </a:p>
        </p:txBody>
      </p:sp>
    </p:spTree>
    <p:extLst>
      <p:ext uri="{BB962C8B-B14F-4D97-AF65-F5344CB8AC3E}">
        <p14:creationId xmlns:p14="http://schemas.microsoft.com/office/powerpoint/2010/main" val="147283267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8B07367-5590-844F-B45F-E799F6F0CB00}"/>
              </a:ext>
            </a:extLst>
          </p:cNvPr>
          <p:cNvSpPr>
            <a:spLocks noGrp="1"/>
          </p:cNvSpPr>
          <p:nvPr>
            <p:ph type="title"/>
          </p:nvPr>
        </p:nvSpPr>
        <p:spPr/>
        <p:txBody>
          <a:bodyPr/>
          <a:lstStyle/>
          <a:p>
            <a:r>
              <a:rPr lang="it-IT" b="1" dirty="0">
                <a:solidFill>
                  <a:srgbClr val="C00000"/>
                </a:solidFill>
              </a:rPr>
              <a:t>La catarsi estetica I. Le idee</a:t>
            </a:r>
          </a:p>
        </p:txBody>
      </p:sp>
      <p:sp>
        <p:nvSpPr>
          <p:cNvPr id="3" name="Segnaposto contenuto 2">
            <a:extLst>
              <a:ext uri="{FF2B5EF4-FFF2-40B4-BE49-F238E27FC236}">
                <a16:creationId xmlns:a16="http://schemas.microsoft.com/office/drawing/2014/main" id="{BE6D4A14-949E-794A-A6C2-71264DA9E13B}"/>
              </a:ext>
            </a:extLst>
          </p:cNvPr>
          <p:cNvSpPr>
            <a:spLocks noGrp="1"/>
          </p:cNvSpPr>
          <p:nvPr>
            <p:ph idx="1"/>
          </p:nvPr>
        </p:nvSpPr>
        <p:spPr>
          <a:xfrm>
            <a:off x="838200" y="1532239"/>
            <a:ext cx="10515600" cy="5177480"/>
          </a:xfrm>
        </p:spPr>
        <p:txBody>
          <a:bodyPr>
            <a:normAutofit fontScale="92500" lnSpcReduction="20000"/>
          </a:bodyPr>
          <a:lstStyle/>
          <a:p>
            <a:pPr marL="0" indent="0">
              <a:buNone/>
            </a:pPr>
            <a:r>
              <a:rPr lang="it-IT" dirty="0"/>
              <a:t>L’</a:t>
            </a:r>
            <a:r>
              <a:rPr lang="it-IT" b="1" dirty="0"/>
              <a:t>arte</a:t>
            </a:r>
            <a:r>
              <a:rPr lang="it-IT" dirty="0"/>
              <a:t> è une delle vie in cui si articola l’esperienza della liberazione dalla Volontà (III libro del Mondo): valenza conoscitiva e metafisica dell’arte</a:t>
            </a:r>
          </a:p>
          <a:p>
            <a:pPr marL="0" indent="0">
              <a:buNone/>
            </a:pPr>
            <a:endParaRPr lang="it-IT" dirty="0"/>
          </a:p>
          <a:p>
            <a:pPr>
              <a:buFontTx/>
              <a:buChar char="-"/>
            </a:pPr>
            <a:r>
              <a:rPr lang="it-IT" b="1" dirty="0"/>
              <a:t>Primo gradino della catarsi estetica</a:t>
            </a:r>
            <a:r>
              <a:rPr lang="it-IT" dirty="0"/>
              <a:t>: </a:t>
            </a:r>
          </a:p>
          <a:p>
            <a:pPr marL="0" indent="0">
              <a:buNone/>
            </a:pPr>
            <a:r>
              <a:rPr lang="it-IT" dirty="0"/>
              <a:t>Contemplazione delle idee, nella quali la Volontà si mostra così come è immutabilmente ed eternamente in tutte le sue manifestazioni, che comprendono la natura inorganica e organica. Diventando </a:t>
            </a:r>
            <a:r>
              <a:rPr lang="it-IT" b="1" dirty="0"/>
              <a:t>«puro occhio» </a:t>
            </a:r>
            <a:r>
              <a:rPr lang="it-IT" dirty="0"/>
              <a:t>fisso sulle idee l’uomo di libera, nell’arte, della schiavitù della volontà </a:t>
            </a:r>
            <a:r>
              <a:rPr lang="it-IT" b="1" dirty="0"/>
              <a:t>individuale</a:t>
            </a:r>
            <a:r>
              <a:rPr lang="it-IT" dirty="0"/>
              <a:t>.</a:t>
            </a:r>
          </a:p>
          <a:p>
            <a:pPr marL="0" indent="0">
              <a:buNone/>
            </a:pPr>
            <a:r>
              <a:rPr lang="it-IT" dirty="0"/>
              <a:t>«La condizione </a:t>
            </a:r>
            <a:r>
              <a:rPr lang="it-IT" i="1" dirty="0"/>
              <a:t>sine qua non </a:t>
            </a:r>
            <a:r>
              <a:rPr lang="it-IT" dirty="0"/>
              <a:t>perché le idee diventino oggetto di conoscenza è </a:t>
            </a:r>
            <a:r>
              <a:rPr lang="it-IT" b="1" dirty="0"/>
              <a:t>la soppressione dell’individualità del soggetto conoscente</a:t>
            </a:r>
            <a:r>
              <a:rPr lang="it-IT" dirty="0"/>
              <a:t>»</a:t>
            </a:r>
          </a:p>
          <a:p>
            <a:pPr marL="0" indent="0">
              <a:buNone/>
            </a:pPr>
            <a:r>
              <a:rPr lang="it-IT" dirty="0"/>
              <a:t>Architettura – scultura – pittura – poesia (tragedia)</a:t>
            </a:r>
          </a:p>
          <a:p>
            <a:pPr marL="0" indent="0">
              <a:buNone/>
            </a:pPr>
            <a:r>
              <a:rPr lang="it-IT" dirty="0"/>
              <a:t>Il piacere estetico consiste propriamente nell’</a:t>
            </a:r>
            <a:r>
              <a:rPr lang="it-IT" b="1" dirty="0"/>
              <a:t>interruzione </a:t>
            </a:r>
            <a:r>
              <a:rPr lang="it-IT" dirty="0"/>
              <a:t>della catena dei bisogni che ci legano alla vita</a:t>
            </a:r>
          </a:p>
          <a:p>
            <a:pPr marL="0" indent="0">
              <a:buNone/>
            </a:pPr>
            <a:endParaRPr lang="it-IT" dirty="0"/>
          </a:p>
        </p:txBody>
      </p:sp>
    </p:spTree>
    <p:extLst>
      <p:ext uri="{BB962C8B-B14F-4D97-AF65-F5344CB8AC3E}">
        <p14:creationId xmlns:p14="http://schemas.microsoft.com/office/powerpoint/2010/main" val="68147787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800EF8C-CDF6-7645-AC78-F41DD665C6DB}"/>
              </a:ext>
            </a:extLst>
          </p:cNvPr>
          <p:cNvSpPr>
            <a:spLocks noGrp="1"/>
          </p:cNvSpPr>
          <p:nvPr>
            <p:ph type="title"/>
          </p:nvPr>
        </p:nvSpPr>
        <p:spPr/>
        <p:txBody>
          <a:bodyPr/>
          <a:lstStyle/>
          <a:p>
            <a:r>
              <a:rPr lang="it-IT" b="1" dirty="0">
                <a:solidFill>
                  <a:srgbClr val="C00000"/>
                </a:solidFill>
              </a:rPr>
              <a:t>La musica</a:t>
            </a:r>
          </a:p>
        </p:txBody>
      </p:sp>
      <p:sp>
        <p:nvSpPr>
          <p:cNvPr id="3" name="Segnaposto contenuto 2">
            <a:extLst>
              <a:ext uri="{FF2B5EF4-FFF2-40B4-BE49-F238E27FC236}">
                <a16:creationId xmlns:a16="http://schemas.microsoft.com/office/drawing/2014/main" id="{98A541CC-8CBB-3B44-85C2-7EBE37523621}"/>
              </a:ext>
            </a:extLst>
          </p:cNvPr>
          <p:cNvSpPr>
            <a:spLocks noGrp="1"/>
          </p:cNvSpPr>
          <p:nvPr>
            <p:ph idx="1"/>
          </p:nvPr>
        </p:nvSpPr>
        <p:spPr>
          <a:xfrm>
            <a:off x="838200" y="1825624"/>
            <a:ext cx="10515600" cy="4735813"/>
          </a:xfrm>
        </p:spPr>
        <p:txBody>
          <a:bodyPr>
            <a:normAutofit fontScale="92500" lnSpcReduction="10000"/>
          </a:bodyPr>
          <a:lstStyle/>
          <a:p>
            <a:pPr>
              <a:buFontTx/>
              <a:buChar char="-"/>
            </a:pPr>
            <a:r>
              <a:rPr lang="it-IT" b="1" dirty="0"/>
              <a:t>Secondo gradino della catarsi estetica</a:t>
            </a:r>
          </a:p>
          <a:p>
            <a:pPr marL="0" indent="0">
              <a:buNone/>
            </a:pPr>
            <a:r>
              <a:rPr lang="it-IT" dirty="0"/>
              <a:t>La musica è l’unica arte capace di </a:t>
            </a:r>
            <a:r>
              <a:rPr lang="it-IT" b="1" dirty="0"/>
              <a:t>sottrarsi a qualsiasi forma di rappresentazione</a:t>
            </a:r>
            <a:r>
              <a:rPr lang="it-IT" dirty="0"/>
              <a:t>, anche a quella immediata e adeguata delle idee, per cogliere direttamente la Volontà</a:t>
            </a:r>
          </a:p>
          <a:p>
            <a:pPr marL="0" indent="0">
              <a:buNone/>
            </a:pPr>
            <a:r>
              <a:rPr lang="it-IT" dirty="0"/>
              <a:t>La musica non mette a tema «la tal gioia, la tale afflizione, il tal dolore, il tal raccapriccio, il tal giubilo, la tale allegria, la tale calma di spirito; ma dipinge la gioia, l’afflizione, il dolore, il terrore, il giubilo, l’allegria, la calma di spirito, tali quali sono in se stessi, </a:t>
            </a:r>
            <a:r>
              <a:rPr lang="it-IT" b="1" dirty="0"/>
              <a:t>nella loro universalità </a:t>
            </a:r>
            <a:r>
              <a:rPr lang="it-IT" b="1" i="1" dirty="0"/>
              <a:t>in </a:t>
            </a:r>
            <a:r>
              <a:rPr lang="it-IT" b="1" i="1" dirty="0" err="1"/>
              <a:t>abstracto</a:t>
            </a:r>
            <a:r>
              <a:rPr lang="it-IT" dirty="0"/>
              <a:t>; ce ne dà l’essenza priva di ogni accessorio, e per conseguenza non ce ne indica neppure i motivi»</a:t>
            </a:r>
          </a:p>
          <a:p>
            <a:pPr marL="0" indent="0">
              <a:buNone/>
            </a:pPr>
            <a:r>
              <a:rPr lang="it-IT" dirty="0"/>
              <a:t>La musica riesca a cogliere con esattezza il principio metafisico della realtà, l’essenza del mondo, molto meglio di quanto può fare la filosofia, legata alla mediazione del concetto; la musica è puro sentimento</a:t>
            </a:r>
          </a:p>
        </p:txBody>
      </p:sp>
    </p:spTree>
    <p:extLst>
      <p:ext uri="{BB962C8B-B14F-4D97-AF65-F5344CB8AC3E}">
        <p14:creationId xmlns:p14="http://schemas.microsoft.com/office/powerpoint/2010/main" val="31041139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CDC6E520-B020-FB43-920F-64016FE368A1}"/>
              </a:ext>
            </a:extLst>
          </p:cNvPr>
          <p:cNvSpPr>
            <a:spLocks noGrp="1"/>
          </p:cNvSpPr>
          <p:nvPr>
            <p:ph idx="1"/>
          </p:nvPr>
        </p:nvSpPr>
        <p:spPr>
          <a:xfrm>
            <a:off x="383058" y="1000897"/>
            <a:ext cx="11491784" cy="6462583"/>
          </a:xfrm>
        </p:spPr>
        <p:txBody>
          <a:bodyPr>
            <a:noAutofit/>
          </a:bodyPr>
          <a:lstStyle/>
          <a:p>
            <a:pPr marL="0" indent="0">
              <a:buNone/>
            </a:pPr>
            <a:r>
              <a:rPr lang="it-IT" sz="2400" dirty="0"/>
              <a:t>«Risulta di per sé </a:t>
            </a:r>
            <a:r>
              <a:rPr lang="it-IT" sz="2400" b="1" dirty="0"/>
              <a:t>che tanto la poesia e l’arte di per sé sole</a:t>
            </a:r>
            <a:r>
              <a:rPr lang="it-IT" sz="2400" dirty="0"/>
              <a:t>, quanto una esistenza separata di entrambe, non possano dar luogo al perfetto; che dunque [...] il perfetto non sia possibile se non per opera del </a:t>
            </a:r>
            <a:r>
              <a:rPr lang="it-IT" sz="2400" b="1" dirty="0"/>
              <a:t>genio</a:t>
            </a:r>
            <a:r>
              <a:rPr lang="it-IT" sz="2400" dirty="0"/>
              <a:t>, il quale, appunto per questo, è per l’estetica quello stesso che </a:t>
            </a:r>
            <a:r>
              <a:rPr lang="it-IT" sz="2400" b="1" dirty="0"/>
              <a:t>è l’Io per la </a:t>
            </a:r>
            <a:r>
              <a:rPr lang="it-IT" sz="2400" b="1" dirty="0" err="1"/>
              <a:t>ﬁlosoﬁa</a:t>
            </a:r>
            <a:r>
              <a:rPr lang="it-IT" sz="2400" b="1" dirty="0"/>
              <a:t>, cioè la suprema ed assoluta realtà</a:t>
            </a:r>
            <a:r>
              <a:rPr lang="it-IT" sz="2400" dirty="0"/>
              <a:t>, quel che, pur non divenendo mai obbiettivo, è causa di tutto l’obbiettivo»</a:t>
            </a:r>
          </a:p>
          <a:p>
            <a:pPr marL="0" indent="0">
              <a:buNone/>
            </a:pPr>
            <a:r>
              <a:rPr lang="it-IT" sz="2500" dirty="0"/>
              <a:t>«Ora, se soltanto l’arte riesce a rendere oggettivo, con valore universale, quel che il filosofo può esporre unicamente in modo soggettivo, </a:t>
            </a:r>
            <a:r>
              <a:rPr lang="it-IT" sz="2500" b="1" dirty="0"/>
              <a:t>c’è da attendersi – per trarre qui ancora questa conclusione – che la filosofia, com’è scaturita ed è stata nutrita dalla poesia nell’infanzia del sapere, e con essa tutte quelle scienze che per mezzo suo vengono recate a perfezione, una volta giunte alla loro pienezza, come altrettanti singoli fiumi riconfluiranno in quell’universale oceano della poesia da cui erano uscite</a:t>
            </a:r>
            <a:r>
              <a:rPr lang="it-IT" sz="2500" dirty="0"/>
              <a:t>”</a:t>
            </a:r>
          </a:p>
          <a:p>
            <a:pPr marL="0" indent="0" algn="r">
              <a:buNone/>
            </a:pPr>
            <a:r>
              <a:rPr lang="it-IT" sz="2500" dirty="0"/>
              <a:t>(</a:t>
            </a:r>
            <a:r>
              <a:rPr lang="it-IT" sz="2500" dirty="0" err="1"/>
              <a:t>F</a:t>
            </a:r>
            <a:r>
              <a:rPr lang="it-IT" sz="2500" dirty="0"/>
              <a:t>. </a:t>
            </a:r>
            <a:r>
              <a:rPr lang="it-IT" sz="2500" dirty="0" err="1"/>
              <a:t>Schelling</a:t>
            </a:r>
            <a:r>
              <a:rPr lang="it-IT" sz="2500" dirty="0"/>
              <a:t>, </a:t>
            </a:r>
            <a:r>
              <a:rPr lang="it-IT" sz="2500" i="1" dirty="0"/>
              <a:t>Sistema dell’idealismo trascendentale</a:t>
            </a:r>
            <a:r>
              <a:rPr lang="it-IT" sz="2500" dirty="0"/>
              <a:t>) </a:t>
            </a:r>
          </a:p>
        </p:txBody>
      </p:sp>
    </p:spTree>
    <p:extLst>
      <p:ext uri="{BB962C8B-B14F-4D97-AF65-F5344CB8AC3E}">
        <p14:creationId xmlns:p14="http://schemas.microsoft.com/office/powerpoint/2010/main" val="135556971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44FAAF4-0BFA-5A45-A662-13DBFD6BA931}"/>
              </a:ext>
            </a:extLst>
          </p:cNvPr>
          <p:cNvSpPr>
            <a:spLocks noGrp="1"/>
          </p:cNvSpPr>
          <p:nvPr>
            <p:ph type="title"/>
          </p:nvPr>
        </p:nvSpPr>
        <p:spPr>
          <a:xfrm>
            <a:off x="739346" y="0"/>
            <a:ext cx="10515600" cy="1325563"/>
          </a:xfrm>
        </p:spPr>
        <p:txBody>
          <a:bodyPr/>
          <a:lstStyle/>
          <a:p>
            <a:r>
              <a:rPr lang="it-IT" b="1" dirty="0">
                <a:solidFill>
                  <a:srgbClr val="C00000"/>
                </a:solidFill>
              </a:rPr>
              <a:t>La musica II</a:t>
            </a:r>
          </a:p>
        </p:txBody>
      </p:sp>
      <p:sp>
        <p:nvSpPr>
          <p:cNvPr id="3" name="Segnaposto contenuto 2">
            <a:extLst>
              <a:ext uri="{FF2B5EF4-FFF2-40B4-BE49-F238E27FC236}">
                <a16:creationId xmlns:a16="http://schemas.microsoft.com/office/drawing/2014/main" id="{2306A935-F3FE-2849-978F-069366FB12FA}"/>
              </a:ext>
            </a:extLst>
          </p:cNvPr>
          <p:cNvSpPr>
            <a:spLocks noGrp="1"/>
          </p:cNvSpPr>
          <p:nvPr>
            <p:ph idx="1"/>
          </p:nvPr>
        </p:nvSpPr>
        <p:spPr>
          <a:xfrm>
            <a:off x="739346" y="1421028"/>
            <a:ext cx="10614454" cy="5165124"/>
          </a:xfrm>
        </p:spPr>
        <p:txBody>
          <a:bodyPr>
            <a:normAutofit fontScale="85000" lnSpcReduction="10000"/>
          </a:bodyPr>
          <a:lstStyle/>
          <a:p>
            <a:pPr marL="0" indent="0">
              <a:buNone/>
            </a:pPr>
            <a:r>
              <a:rPr lang="it-IT" dirty="0"/>
              <a:t>«La musica, in quanto espressione del mondo, è una lingua universale al massimo grado [...]. Ma l’universalità della musica non ha a che fare con la vuota universalità dell’astrazione: la musica è di tutt’altra natura: è di una precisione, di una chiarezza insuperabili [...]. Le aspirazioni della volontà, i suoi impulsi, le sue possibili estrinsecazioni; tutto ciò che vibra e si agita nell’intimo del cuore umano, e che la ragione abbraccia nel vasto concetto negativo del sentimento; tutto ciò può venir espresso dalle innumerevoli e possibili melodie; </a:t>
            </a:r>
            <a:r>
              <a:rPr lang="it-IT" b="1" dirty="0"/>
              <a:t>sempre però, nell’universalità della pura forma, senza misura di materia</a:t>
            </a:r>
            <a:r>
              <a:rPr lang="it-IT" dirty="0"/>
              <a:t>; </a:t>
            </a:r>
            <a:r>
              <a:rPr lang="it-IT" b="1" dirty="0"/>
              <a:t>sempre nell’in sé, non mai nel fenomeno; </a:t>
            </a:r>
            <a:r>
              <a:rPr lang="it-IT" dirty="0"/>
              <a:t>l’espressione musicale ci dà, in qualche modo, l’anima senza il corpo. L’intima relazione che unisce con la musica la vera essenza delle cose, ci spiega anche il fatto che, in presenza di una scena qualsiasi, di un’azione, di un avvenimento, di qualche circostanza, </a:t>
            </a:r>
            <a:r>
              <a:rPr lang="it-IT" b="1" dirty="0"/>
              <a:t>una musica</a:t>
            </a:r>
            <a:r>
              <a:rPr lang="it-IT" dirty="0"/>
              <a:t>, il cui suono ci convenga e ci si faccia sentire, </a:t>
            </a:r>
            <a:r>
              <a:rPr lang="it-IT" b="1" dirty="0"/>
              <a:t>sembra che ce ne riveli il senso più profondo, e ce ne dia il commento più preciso e più chiaro. </a:t>
            </a:r>
            <a:r>
              <a:rPr lang="it-IT" dirty="0"/>
              <a:t>Questa medesima relazione ci spiega egualmente l’altro fatto: </a:t>
            </a:r>
            <a:r>
              <a:rPr lang="it-IT" b="1" dirty="0"/>
              <a:t>che mentre siamo assorti in una sinfonia, pare che </a:t>
            </a:r>
            <a:r>
              <a:rPr lang="it-IT" dirty="0"/>
              <a:t>ci </a:t>
            </a:r>
            <a:r>
              <a:rPr lang="it-IT" dirty="0" err="1"/>
              <a:t>sﬁlino</a:t>
            </a:r>
            <a:r>
              <a:rPr lang="it-IT" dirty="0"/>
              <a:t> dinanzi agli occhi tutti gli avvenimenti possibili della vita e del mondo [...]. Il mondo si potrebbe in conseguenza chiamare un’incarnazione della musica, non meno che della volontà»</a:t>
            </a:r>
          </a:p>
          <a:p>
            <a:pPr marL="0" indent="0">
              <a:buNone/>
            </a:pPr>
            <a:endParaRPr lang="it-IT" dirty="0"/>
          </a:p>
        </p:txBody>
      </p:sp>
    </p:spTree>
    <p:extLst>
      <p:ext uri="{BB962C8B-B14F-4D97-AF65-F5344CB8AC3E}">
        <p14:creationId xmlns:p14="http://schemas.microsoft.com/office/powerpoint/2010/main" val="53029072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E766734-1B7B-BA4F-8929-DD6A3C46EEFB}"/>
              </a:ext>
            </a:extLst>
          </p:cNvPr>
          <p:cNvSpPr>
            <a:spLocks noGrp="1"/>
          </p:cNvSpPr>
          <p:nvPr>
            <p:ph type="title"/>
          </p:nvPr>
        </p:nvSpPr>
        <p:spPr/>
        <p:txBody>
          <a:bodyPr/>
          <a:lstStyle/>
          <a:p>
            <a:r>
              <a:rPr lang="it-IT" b="1" dirty="0">
                <a:solidFill>
                  <a:srgbClr val="C00000"/>
                </a:solidFill>
              </a:rPr>
              <a:t>Il genio</a:t>
            </a:r>
          </a:p>
        </p:txBody>
      </p:sp>
      <p:sp>
        <p:nvSpPr>
          <p:cNvPr id="3" name="Segnaposto contenuto 2">
            <a:extLst>
              <a:ext uri="{FF2B5EF4-FFF2-40B4-BE49-F238E27FC236}">
                <a16:creationId xmlns:a16="http://schemas.microsoft.com/office/drawing/2014/main" id="{D89B2876-672E-D040-8568-E176DB0223E9}"/>
              </a:ext>
            </a:extLst>
          </p:cNvPr>
          <p:cNvSpPr>
            <a:spLocks noGrp="1"/>
          </p:cNvSpPr>
          <p:nvPr>
            <p:ph idx="1"/>
          </p:nvPr>
        </p:nvSpPr>
        <p:spPr>
          <a:xfrm>
            <a:off x="838200" y="1690688"/>
            <a:ext cx="10515600" cy="4821323"/>
          </a:xfrm>
        </p:spPr>
        <p:txBody>
          <a:bodyPr>
            <a:normAutofit fontScale="92500" lnSpcReduction="10000"/>
          </a:bodyPr>
          <a:lstStyle/>
          <a:p>
            <a:pPr marL="0" indent="0">
              <a:buNone/>
            </a:pPr>
            <a:r>
              <a:rPr lang="it-IT" dirty="0"/>
              <a:t>«L’essenza del genio consiste [...] </a:t>
            </a:r>
            <a:r>
              <a:rPr lang="it-IT" b="1" dirty="0"/>
              <a:t>in una attitudine supernormale a siffatta contemplazione</a:t>
            </a:r>
            <a:r>
              <a:rPr lang="it-IT" dirty="0"/>
              <a:t>. Siccome questa esige </a:t>
            </a:r>
            <a:r>
              <a:rPr lang="it-IT" b="1" dirty="0"/>
              <a:t>un oblio completo della propria personalità  e delle sue relazioni</a:t>
            </a:r>
            <a:r>
              <a:rPr lang="it-IT" dirty="0"/>
              <a:t>, il genio non è altro che il più alto grado dell’oggettività, ossia la direzione oggettiva dello spirito, in opposizione alla direzione soggettiva, che fa capo alla propria persona, alla propria volontà. La genialità consiste dunque nell’attitudine a mantenersi nell’intuizione pura, perdendovisi; a redimere dalla schiavitù della volontà la conoscenza che le era originariamente asservita; in altre parole, </a:t>
            </a:r>
            <a:r>
              <a:rPr lang="it-IT" b="1" dirty="0"/>
              <a:t>bisogna perdere affatto di vista il proprio interesse, la propria volontà, i propri </a:t>
            </a:r>
            <a:r>
              <a:rPr lang="it-IT" b="1" dirty="0" err="1"/>
              <a:t>ﬁni</a:t>
            </a:r>
            <a:r>
              <a:rPr lang="it-IT" dirty="0"/>
              <a:t>; bisogna per un certo tempo estraniarsi dalla propria personalità, per non restare </a:t>
            </a:r>
            <a:r>
              <a:rPr lang="it-IT" b="1" dirty="0"/>
              <a:t>che puro soggetto conoscente e limpido occhio del mondo</a:t>
            </a:r>
            <a:r>
              <a:rPr lang="it-IT" dirty="0"/>
              <a:t>; e ciò non per un baleno istantaneo, ma per tanto tempo e con tanta riflessione, quanto è necessario per poter riprodurre le proprie concezioni con i mezzi ben mediati dell’arte, e per </a:t>
            </a:r>
            <a:r>
              <a:rPr lang="it-IT" dirty="0" err="1"/>
              <a:t>ﬁssare</a:t>
            </a:r>
            <a:r>
              <a:rPr lang="it-IT" dirty="0"/>
              <a:t> in pensieri eterni ciò che fluttua nell’onda dei fenomeni»</a:t>
            </a:r>
          </a:p>
          <a:p>
            <a:endParaRPr lang="it-IT" dirty="0"/>
          </a:p>
        </p:txBody>
      </p:sp>
    </p:spTree>
    <p:extLst>
      <p:ext uri="{BB962C8B-B14F-4D97-AF65-F5344CB8AC3E}">
        <p14:creationId xmlns:p14="http://schemas.microsoft.com/office/powerpoint/2010/main" val="279079421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D2E30EC-D415-1943-8D5A-6E2ACDF52966}"/>
              </a:ext>
            </a:extLst>
          </p:cNvPr>
          <p:cNvSpPr>
            <a:spLocks noGrp="1"/>
          </p:cNvSpPr>
          <p:nvPr>
            <p:ph type="title"/>
          </p:nvPr>
        </p:nvSpPr>
        <p:spPr>
          <a:xfrm>
            <a:off x="478970" y="-200932"/>
            <a:ext cx="10874829" cy="1325563"/>
          </a:xfrm>
        </p:spPr>
        <p:txBody>
          <a:bodyPr/>
          <a:lstStyle/>
          <a:p>
            <a:r>
              <a:rPr lang="it-IT" b="1" dirty="0">
                <a:solidFill>
                  <a:srgbClr val="C00000"/>
                </a:solidFill>
              </a:rPr>
              <a:t>Leopardi e la disconvenienza del bello</a:t>
            </a:r>
          </a:p>
        </p:txBody>
      </p:sp>
      <p:sp>
        <p:nvSpPr>
          <p:cNvPr id="3" name="Segnaposto contenuto 2">
            <a:extLst>
              <a:ext uri="{FF2B5EF4-FFF2-40B4-BE49-F238E27FC236}">
                <a16:creationId xmlns:a16="http://schemas.microsoft.com/office/drawing/2014/main" id="{6ECFE72C-3844-7D4A-928C-D721241C7B44}"/>
              </a:ext>
            </a:extLst>
          </p:cNvPr>
          <p:cNvSpPr>
            <a:spLocks noGrp="1"/>
          </p:cNvSpPr>
          <p:nvPr>
            <p:ph idx="1"/>
          </p:nvPr>
        </p:nvSpPr>
        <p:spPr>
          <a:xfrm>
            <a:off x="478970" y="906916"/>
            <a:ext cx="11342916" cy="4949598"/>
          </a:xfrm>
        </p:spPr>
        <p:txBody>
          <a:bodyPr>
            <a:noAutofit/>
          </a:bodyPr>
          <a:lstStyle/>
          <a:p>
            <a:pPr marL="0" indent="0">
              <a:buNone/>
            </a:pPr>
            <a:r>
              <a:rPr lang="it-IT" sz="2300" dirty="0"/>
              <a:t>«Dimostrato che nell’idea del bello non convengono né gli uomini naturali fra loro, né gli spiriti incorrotti e semplici come quelli de’ fanciulli, e quindi ch’essa idea non si trova una in natura; e che d’altronde gli uomini colti, savi, esercitati, profondi, gli artisti medesimi e i poeti </a:t>
            </a:r>
            <a:r>
              <a:rPr lang="it-IT" sz="2300" dirty="0" err="1"/>
              <a:t>ec</a:t>
            </a:r>
            <a:r>
              <a:rPr lang="it-IT" sz="2300" dirty="0"/>
              <a:t>. disconvengono circa il bello, ed anche in cose essenziali, più o meno, secondo la differenza delle nazioni, climi, opinioni, assuefazioni, costumi, generi di vita, secoli; disconvengono, dico, eziandio bene spesso dove credono di convenire (</a:t>
            </a:r>
            <a:r>
              <a:rPr lang="it-IT" sz="2300" dirty="0" err="1"/>
              <a:t>perocché</a:t>
            </a:r>
            <a:r>
              <a:rPr lang="it-IT" sz="2300" dirty="0"/>
              <a:t> tra loro non s’intendono); disconvengono tra loro, e dai fanciulli, e dagli uomini o naturali o ignoranti; e che tali differenze circa l’idea del bello, si trovano fra individuo e individuo in una stessa nazione, si trovano in un medesimo individuo in diverse et. e circostanze, si trovano, e costantemente, fra nazione e nazione, clima e clima, secolo e secolo, civili e non civili, si trovano fra barbari e barbari, dotti e dotti, ignoranti e ignoranti, selvaggi e selvaggi, colti e colti, più e meno barbari, più e meno civili, fanciulli e fanciulli, adulti e adulti, intendenti e intendenti, artisti e artisti, speculatori e speculatori, </a:t>
            </a:r>
            <a:r>
              <a:rPr lang="it-IT" sz="2300" dirty="0" err="1"/>
              <a:t>ﬁlosoﬁ</a:t>
            </a:r>
            <a:r>
              <a:rPr lang="it-IT" sz="2300" dirty="0"/>
              <a:t> e </a:t>
            </a:r>
            <a:r>
              <a:rPr lang="it-IT" sz="2300" dirty="0" err="1"/>
              <a:t>ﬁlosoﬁ</a:t>
            </a:r>
            <a:r>
              <a:rPr lang="it-IT" sz="2300" dirty="0"/>
              <a:t>; dimostrato, dico, tutto questo, come ho già fatto in molti luoghi, viene a esser provato che il bello ideale, unico, eterno, immutabile, universale, è una chimera, poiché né la natura l’insegna o lo mostra, né i </a:t>
            </a:r>
            <a:r>
              <a:rPr lang="it-IT" sz="2300" dirty="0" err="1"/>
              <a:t>ﬁlosoﬁ</a:t>
            </a:r>
            <a:r>
              <a:rPr lang="it-IT" sz="2300" dirty="0"/>
              <a:t> o gli artisti l’hanno mai scoperto o lo </a:t>
            </a:r>
            <a:r>
              <a:rPr lang="it-IT" sz="2300" dirty="0" err="1"/>
              <a:t>scuoprono</a:t>
            </a:r>
            <a:r>
              <a:rPr lang="it-IT" sz="2300" dirty="0"/>
              <a:t>, a forza di osservazioni e di cognizioni, come si sono scoperte e si </a:t>
            </a:r>
            <a:r>
              <a:rPr lang="it-IT" sz="2300" dirty="0" err="1"/>
              <a:t>scuoprono</a:t>
            </a:r>
            <a:r>
              <a:rPr lang="it-IT" sz="2300" dirty="0"/>
              <a:t> le altre idee stabili e invariabili appartenenti alle scienze del vero </a:t>
            </a:r>
            <a:r>
              <a:rPr lang="it-IT" sz="2300" dirty="0" err="1"/>
              <a:t>ec</a:t>
            </a:r>
            <a:r>
              <a:rPr lang="it-IT" sz="2300" dirty="0"/>
              <a:t>. </a:t>
            </a:r>
            <a:r>
              <a:rPr lang="it-IT" sz="2300" dirty="0" err="1"/>
              <a:t>ec</a:t>
            </a:r>
            <a:r>
              <a:rPr lang="it-IT" sz="2300" dirty="0"/>
              <a:t>.» (Leopardi, </a:t>
            </a:r>
            <a:r>
              <a:rPr lang="it-IT" sz="2300" i="1" dirty="0"/>
              <a:t>Zibaldone</a:t>
            </a:r>
            <a:r>
              <a:rPr lang="it-IT" sz="2300" dirty="0"/>
              <a:t>)</a:t>
            </a:r>
          </a:p>
        </p:txBody>
      </p:sp>
    </p:spTree>
    <p:extLst>
      <p:ext uri="{BB962C8B-B14F-4D97-AF65-F5344CB8AC3E}">
        <p14:creationId xmlns:p14="http://schemas.microsoft.com/office/powerpoint/2010/main" val="11518187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39A3E75E-DA2F-4F91-852B-92E4BD82B8B4}"/>
              </a:ext>
            </a:extLst>
          </p:cNvPr>
          <p:cNvSpPr>
            <a:spLocks noGrp="1"/>
          </p:cNvSpPr>
          <p:nvPr>
            <p:ph idx="1"/>
          </p:nvPr>
        </p:nvSpPr>
        <p:spPr>
          <a:xfrm>
            <a:off x="566057" y="1198605"/>
            <a:ext cx="10765971" cy="5461687"/>
          </a:xfrm>
        </p:spPr>
        <p:txBody>
          <a:bodyPr>
            <a:normAutofit fontScale="92500" lnSpcReduction="20000"/>
          </a:bodyPr>
          <a:lstStyle/>
          <a:p>
            <a:pPr marL="0" indent="0">
              <a:buNone/>
            </a:pPr>
            <a:r>
              <a:rPr lang="it-IT" dirty="0"/>
              <a:t>Hegel sviluppa la sua estetica nella forma di una </a:t>
            </a:r>
            <a:r>
              <a:rPr lang="it-IT" dirty="0" err="1"/>
              <a:t>ﬁlosoﬁa</a:t>
            </a:r>
            <a:r>
              <a:rPr lang="it-IT" dirty="0"/>
              <a:t> dell’arte nell’</a:t>
            </a:r>
            <a:r>
              <a:rPr lang="it-IT" b="1" dirty="0"/>
              <a:t>ultima</a:t>
            </a:r>
            <a:r>
              <a:rPr lang="it-IT" dirty="0"/>
              <a:t> fase della sua vita [vs </a:t>
            </a:r>
            <a:r>
              <a:rPr lang="it-IT" dirty="0" err="1"/>
              <a:t>Schelling</a:t>
            </a:r>
            <a:r>
              <a:rPr lang="it-IT" dirty="0"/>
              <a:t>].</a:t>
            </a:r>
          </a:p>
          <a:p>
            <a:pPr marL="0" indent="0">
              <a:buNone/>
            </a:pPr>
            <a:r>
              <a:rPr lang="it-IT" dirty="0"/>
              <a:t>Cicli di lezioni tenute all’Università di Heidelberg nel </a:t>
            </a:r>
            <a:r>
              <a:rPr lang="it-IT" b="1" dirty="0"/>
              <a:t>1818</a:t>
            </a:r>
            <a:r>
              <a:rPr lang="it-IT" dirty="0"/>
              <a:t> e a quella di Berlino tra il </a:t>
            </a:r>
            <a:r>
              <a:rPr lang="it-IT" b="1" dirty="0"/>
              <a:t>1820 e il 1829</a:t>
            </a:r>
          </a:p>
          <a:p>
            <a:pPr marL="0" indent="0">
              <a:buNone/>
            </a:pPr>
            <a:r>
              <a:rPr lang="it-IT" dirty="0"/>
              <a:t>Gustav </a:t>
            </a:r>
            <a:r>
              <a:rPr lang="it-IT" dirty="0" err="1"/>
              <a:t>Hotho</a:t>
            </a:r>
            <a:r>
              <a:rPr lang="it-IT" dirty="0"/>
              <a:t> pubblica l’</a:t>
            </a:r>
            <a:r>
              <a:rPr lang="it-IT" i="1" dirty="0"/>
              <a:t>Estetica</a:t>
            </a:r>
            <a:r>
              <a:rPr lang="it-IT" dirty="0"/>
              <a:t> in tre tomi tra il </a:t>
            </a:r>
            <a:r>
              <a:rPr lang="it-IT" b="1" dirty="0"/>
              <a:t>1835 e il 1838</a:t>
            </a:r>
          </a:p>
          <a:p>
            <a:pPr marL="0" indent="0">
              <a:buNone/>
            </a:pPr>
            <a:r>
              <a:rPr lang="it-IT" spc="211" dirty="0"/>
              <a:t>Oggetto dell’</a:t>
            </a:r>
            <a:r>
              <a:rPr lang="it-IT" b="1" spc="211" dirty="0"/>
              <a:t>estetica</a:t>
            </a:r>
            <a:r>
              <a:rPr lang="it-IT" spc="211" dirty="0"/>
              <a:t> sono le </a:t>
            </a:r>
            <a:r>
              <a:rPr lang="it-IT" b="1" spc="211" dirty="0"/>
              <a:t>opere d’arte (</a:t>
            </a:r>
            <a:r>
              <a:rPr lang="it-IT" spc="211" dirty="0"/>
              <a:t>prodotti del fare umano che incorporano </a:t>
            </a:r>
            <a:r>
              <a:rPr lang="it-IT" b="1" spc="211" dirty="0"/>
              <a:t>intenzionalmente</a:t>
            </a:r>
            <a:r>
              <a:rPr lang="it-IT" spc="211" dirty="0"/>
              <a:t> ed espressivamente </a:t>
            </a:r>
            <a:r>
              <a:rPr lang="it-IT" b="1" spc="211" dirty="0"/>
              <a:t>significati) </a:t>
            </a:r>
            <a:r>
              <a:rPr lang="it-IT" spc="211" dirty="0"/>
              <a:t>e le opere d’arte bella in quanto </a:t>
            </a:r>
            <a:r>
              <a:rPr lang="it-IT" b="1" spc="211" dirty="0"/>
              <a:t>apparire sensibile dell’idea</a:t>
            </a:r>
          </a:p>
          <a:p>
            <a:pPr marL="0" indent="0">
              <a:buNone/>
            </a:pPr>
            <a:r>
              <a:rPr lang="it-IT" dirty="0"/>
              <a:t>L’arte bello è il prodotto dello spirito con il quale esso dà vita a una prima forma di “conciliazione tra ciò che è semplicemente esterno, sensibile e transeunte , ed il puro pensiero, tra la natura e la realtà finita e l’infinita libertà del pensiero concettuale</a:t>
            </a:r>
          </a:p>
          <a:p>
            <a:pPr marL="0" indent="0">
              <a:buNone/>
            </a:pPr>
            <a:r>
              <a:rPr lang="it-IT" sz="2500" b="1" spc="211" dirty="0"/>
              <a:t>[</a:t>
            </a:r>
            <a:r>
              <a:rPr lang="it-IT" sz="2500" b="1" spc="211" dirty="0" err="1"/>
              <a:t>N.b.</a:t>
            </a:r>
            <a:r>
              <a:rPr lang="it-IT" sz="2500" b="1" spc="211" dirty="0"/>
              <a:t>: tutte le citazioni relative all’Estetica hegeliana sono tratte da G.W.F. </a:t>
            </a:r>
            <a:r>
              <a:rPr lang="it-IT" sz="2500" b="1" spc="211" dirty="0" err="1"/>
              <a:t>Hegel</a:t>
            </a:r>
            <a:r>
              <a:rPr lang="it-IT" sz="2500" b="1" spc="211" dirty="0"/>
              <a:t>, </a:t>
            </a:r>
            <a:r>
              <a:rPr lang="it-IT" sz="2500" b="1" i="1" spc="211" dirty="0"/>
              <a:t>Estetica</a:t>
            </a:r>
            <a:r>
              <a:rPr lang="it-IT" sz="2500" b="1" spc="211" dirty="0"/>
              <a:t>, a </a:t>
            </a:r>
            <a:r>
              <a:rPr lang="it-IT" sz="2500" b="1" spc="211" dirty="0" err="1"/>
              <a:t>cusa</a:t>
            </a:r>
            <a:r>
              <a:rPr lang="it-IT" sz="2500" b="1" spc="211" dirty="0"/>
              <a:t> di N. </a:t>
            </a:r>
            <a:r>
              <a:rPr lang="it-IT" sz="2500" b="1" spc="211" dirty="0" err="1"/>
              <a:t>Merker</a:t>
            </a:r>
            <a:r>
              <a:rPr lang="it-IT" sz="2500" b="1" spc="211" dirty="0"/>
              <a:t>, N. Vaccaro, Torino, Einaudi 1997) </a:t>
            </a:r>
          </a:p>
        </p:txBody>
      </p:sp>
      <p:sp>
        <p:nvSpPr>
          <p:cNvPr id="4" name="Titolo 1">
            <a:extLst>
              <a:ext uri="{FF2B5EF4-FFF2-40B4-BE49-F238E27FC236}">
                <a16:creationId xmlns:a16="http://schemas.microsoft.com/office/drawing/2014/main" id="{120086F6-6C4D-A840-B841-8DB8FDEE2713}"/>
              </a:ext>
            </a:extLst>
          </p:cNvPr>
          <p:cNvSpPr txBox="1">
            <a:spLocks/>
          </p:cNvSpPr>
          <p:nvPr/>
        </p:nvSpPr>
        <p:spPr>
          <a:xfrm>
            <a:off x="566057" y="0"/>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it-IT" sz="4000" b="1" dirty="0" err="1">
                <a:solidFill>
                  <a:srgbClr val="C00000"/>
                </a:solidFill>
              </a:rPr>
              <a:t>Hegel</a:t>
            </a:r>
            <a:r>
              <a:rPr lang="it-IT" sz="4000" b="1" dirty="0">
                <a:solidFill>
                  <a:srgbClr val="C00000"/>
                </a:solidFill>
              </a:rPr>
              <a:t> e l’estetica</a:t>
            </a:r>
          </a:p>
        </p:txBody>
      </p:sp>
    </p:spTree>
    <p:extLst>
      <p:ext uri="{BB962C8B-B14F-4D97-AF65-F5344CB8AC3E}">
        <p14:creationId xmlns:p14="http://schemas.microsoft.com/office/powerpoint/2010/main" val="17193223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2562A77E-2182-DA44-88EA-7C362B70B2B6}"/>
              </a:ext>
            </a:extLst>
          </p:cNvPr>
          <p:cNvSpPr>
            <a:spLocks noGrp="1"/>
          </p:cNvSpPr>
          <p:nvPr>
            <p:ph idx="1"/>
          </p:nvPr>
        </p:nvSpPr>
        <p:spPr>
          <a:xfrm>
            <a:off x="321276" y="296562"/>
            <a:ext cx="11457067" cy="6561438"/>
          </a:xfrm>
        </p:spPr>
        <p:txBody>
          <a:bodyPr>
            <a:noAutofit/>
          </a:bodyPr>
          <a:lstStyle/>
          <a:p>
            <a:pPr marL="0" indent="0" algn="ctr">
              <a:lnSpc>
                <a:spcPct val="100000"/>
              </a:lnSpc>
              <a:buNone/>
            </a:pPr>
            <a:r>
              <a:rPr lang="it-IT" sz="2400" b="1" dirty="0"/>
              <a:t>ESTETICA = FILOSOFIA DELL’ARTE</a:t>
            </a:r>
            <a:br>
              <a:rPr lang="it-IT" sz="2400" dirty="0"/>
            </a:br>
            <a:endParaRPr lang="it-IT" sz="2400" dirty="0"/>
          </a:p>
          <a:p>
            <a:pPr marL="0" indent="0" algn="just">
              <a:lnSpc>
                <a:spcPct val="100000"/>
              </a:lnSpc>
              <a:buNone/>
            </a:pPr>
            <a:r>
              <a:rPr lang="it-IT" sz="2400" dirty="0"/>
              <a:t>«Signori, queste lezioni sono dedicate all’Estetica; il loro oggetto è il vasto regno del bello e, più dappresso, il loro campo è l’arte, anzi, la bella arte. </a:t>
            </a:r>
            <a:r>
              <a:rPr lang="it-IT" sz="2400" b="1" dirty="0"/>
              <a:t>Certo per questo oggetto il nome di «Estetica» non è completamente appropriato, poiché «Estetica» indica più esattamente la scienza del senso, del sentire</a:t>
            </a:r>
            <a:r>
              <a:rPr lang="it-IT" sz="2400" dirty="0"/>
              <a:t> e, in questo suo significato di una nuova scienza, o piuttosto di qualcosa che avrebbe dovuto divenire disciplina filosofica, ha avuto origine nella scuola </a:t>
            </a:r>
            <a:r>
              <a:rPr lang="it-IT" sz="2400" dirty="0" err="1"/>
              <a:t>wolffiana</a:t>
            </a:r>
            <a:r>
              <a:rPr lang="it-IT" sz="2400" dirty="0"/>
              <a:t> al tempo in cui in Germania si consideravano le opere d’arte in relazione ai sentimenti che dovevano produrre, per es. il sentimento del gradevole, della meraviglia, della paura, compassione ecc. A causa dell’improprietà, o meglio della superficialità di questo nome, si è poi cercato di forgiarne altri, per es. quello di «</a:t>
            </a:r>
            <a:r>
              <a:rPr lang="it-IT" sz="2400" dirty="0" err="1"/>
              <a:t>Callistica</a:t>
            </a:r>
            <a:r>
              <a:rPr lang="it-IT" sz="2400" dirty="0"/>
              <a:t>». Tuttavia, anche questo termine si mostra insufficiente, poiché la scienza che qui s’intende, considera non il bello in generale, ma puramente il bello dell’arte. Noi vogliamo perciò contentarci del nome di Estetica, </a:t>
            </a:r>
            <a:r>
              <a:rPr lang="it-IT" sz="2400" b="1" dirty="0"/>
              <a:t>giacché come semplice nome è per noi indifferente, e del resto è così entrato nel linguaggio comune che può essere conservato come nome</a:t>
            </a:r>
            <a:r>
              <a:rPr lang="it-IT" sz="2400" dirty="0"/>
              <a:t>. Tuttavia il vero e proprio termine per la nostra scienza è «filosofia dell’arte» e più specificamente «filosofia della bella arte» (</a:t>
            </a:r>
            <a:r>
              <a:rPr lang="it-IT" sz="2400" i="1" dirty="0"/>
              <a:t>Estetica</a:t>
            </a:r>
            <a:r>
              <a:rPr lang="it-IT" sz="2400" dirty="0"/>
              <a:t>, Introduzione)</a:t>
            </a:r>
          </a:p>
        </p:txBody>
      </p:sp>
    </p:spTree>
    <p:extLst>
      <p:ext uri="{BB962C8B-B14F-4D97-AF65-F5344CB8AC3E}">
        <p14:creationId xmlns:p14="http://schemas.microsoft.com/office/powerpoint/2010/main" val="29446792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A5B3312-EE2F-46C1-AC19-709A2E2FBA4E}"/>
              </a:ext>
            </a:extLst>
          </p:cNvPr>
          <p:cNvSpPr>
            <a:spLocks noGrp="1"/>
          </p:cNvSpPr>
          <p:nvPr>
            <p:ph type="title"/>
          </p:nvPr>
        </p:nvSpPr>
        <p:spPr>
          <a:xfrm>
            <a:off x="630195" y="0"/>
            <a:ext cx="10515600" cy="1325563"/>
          </a:xfrm>
        </p:spPr>
        <p:txBody>
          <a:bodyPr>
            <a:normAutofit/>
          </a:bodyPr>
          <a:lstStyle/>
          <a:p>
            <a:pPr algn="ctr"/>
            <a:r>
              <a:rPr lang="it-IT" sz="4000" b="1" dirty="0">
                <a:solidFill>
                  <a:srgbClr val="C00000"/>
                </a:solidFill>
              </a:rPr>
              <a:t>L’arte come figura dello Spirito Assoluto</a:t>
            </a:r>
            <a:endParaRPr lang="it-IT" sz="4000" dirty="0"/>
          </a:p>
        </p:txBody>
      </p:sp>
      <p:sp>
        <p:nvSpPr>
          <p:cNvPr id="3" name="Segnaposto contenuto 2">
            <a:extLst>
              <a:ext uri="{FF2B5EF4-FFF2-40B4-BE49-F238E27FC236}">
                <a16:creationId xmlns:a16="http://schemas.microsoft.com/office/drawing/2014/main" id="{39A3E75E-DA2F-4F91-852B-92E4BD82B8B4}"/>
              </a:ext>
            </a:extLst>
          </p:cNvPr>
          <p:cNvSpPr>
            <a:spLocks noGrp="1"/>
          </p:cNvSpPr>
          <p:nvPr>
            <p:ph idx="1"/>
          </p:nvPr>
        </p:nvSpPr>
        <p:spPr>
          <a:xfrm>
            <a:off x="407773" y="1173893"/>
            <a:ext cx="11544741" cy="5684108"/>
          </a:xfrm>
        </p:spPr>
        <p:txBody>
          <a:bodyPr>
            <a:normAutofit fontScale="85000" lnSpcReduction="20000"/>
          </a:bodyPr>
          <a:lstStyle/>
          <a:p>
            <a:pPr marL="0" indent="0">
              <a:buNone/>
            </a:pPr>
            <a:r>
              <a:rPr lang="it-IT" sz="3200" dirty="0"/>
              <a:t>Nel sistema hegeliano l’</a:t>
            </a:r>
            <a:r>
              <a:rPr lang="it-IT" sz="3200" b="1" dirty="0"/>
              <a:t>arte</a:t>
            </a:r>
            <a:r>
              <a:rPr lang="it-IT" sz="3200" dirty="0"/>
              <a:t>, insieme alla </a:t>
            </a:r>
            <a:r>
              <a:rPr lang="it-IT" sz="3200" b="1" dirty="0"/>
              <a:t>religione</a:t>
            </a:r>
            <a:r>
              <a:rPr lang="it-IT" sz="3200" dirty="0"/>
              <a:t> e alla </a:t>
            </a:r>
            <a:r>
              <a:rPr lang="it-IT" sz="3200" b="1" dirty="0"/>
              <a:t>filosofia</a:t>
            </a:r>
            <a:r>
              <a:rPr lang="it-IT" sz="3200" dirty="0"/>
              <a:t>, è una figura dello </a:t>
            </a:r>
            <a:r>
              <a:rPr lang="it-IT" sz="3200" b="1" dirty="0"/>
              <a:t>Spirito Assoluto</a:t>
            </a:r>
            <a:r>
              <a:rPr lang="it-IT" sz="3200" dirty="0"/>
              <a:t>.</a:t>
            </a:r>
          </a:p>
          <a:p>
            <a:pPr marL="0" indent="0">
              <a:buNone/>
            </a:pPr>
            <a:r>
              <a:rPr lang="it-IT" sz="3200" dirty="0"/>
              <a:t>Spirito Assoluto: ha superato l’opposizione tra Spirito soggettivo (la dimensione psichica e psicologica della soggettività umana) e Spirito oggettivo (il suo incarnarsi in relazioni etiche e sociali, come la famiglia, e in istituzioni, come lo Stato: figura suprema dello spirito oggettivo).</a:t>
            </a:r>
          </a:p>
          <a:p>
            <a:pPr marL="0" indent="0">
              <a:buNone/>
            </a:pPr>
            <a:endParaRPr lang="it-IT" sz="3200" dirty="0"/>
          </a:p>
          <a:p>
            <a:pPr marL="0" indent="0" algn="ctr">
              <a:buNone/>
            </a:pPr>
            <a:r>
              <a:rPr lang="it-IT" sz="3200" b="1" i="1" dirty="0"/>
              <a:t>Centralità dell’APPARIRE SENSIBILE</a:t>
            </a:r>
          </a:p>
          <a:p>
            <a:pPr marL="0" indent="0">
              <a:buNone/>
            </a:pPr>
            <a:r>
              <a:rPr lang="it-IT" sz="3200" dirty="0" err="1"/>
              <a:t>Hegel</a:t>
            </a:r>
            <a:r>
              <a:rPr lang="it-IT" sz="3200" dirty="0"/>
              <a:t> rivendica la centralità della parvenza sensibile nel processo di manifestazione dell’essenza: la verità è solo se appare, solo se è </a:t>
            </a:r>
            <a:r>
              <a:rPr lang="it-IT" sz="3200" i="1" dirty="0"/>
              <a:t>per sé </a:t>
            </a:r>
            <a:r>
              <a:rPr lang="it-IT" sz="3200" dirty="0"/>
              <a:t>«La </a:t>
            </a:r>
            <a:r>
              <a:rPr lang="it-IT" sz="3200" b="1" dirty="0"/>
              <a:t>parvenza</a:t>
            </a:r>
            <a:r>
              <a:rPr lang="it-IT" sz="3200" dirty="0"/>
              <a:t> è essenziale all’essenza»</a:t>
            </a:r>
          </a:p>
          <a:p>
            <a:pPr marL="0" indent="0" algn="ctr">
              <a:buNone/>
            </a:pPr>
            <a:r>
              <a:rPr lang="it-IT" sz="3200" b="1" i="1" dirty="0"/>
              <a:t>Bello naturale o bello artistico?</a:t>
            </a:r>
          </a:p>
          <a:p>
            <a:pPr marL="0" indent="0">
              <a:buNone/>
            </a:pPr>
            <a:r>
              <a:rPr lang="it-IT" sz="3200" dirty="0"/>
              <a:t>superiorità del bello artistico sul </a:t>
            </a:r>
            <a:r>
              <a:rPr lang="it-IT" sz="3200" b="1" dirty="0"/>
              <a:t>bello naturale</a:t>
            </a:r>
            <a:r>
              <a:rPr lang="it-IT" sz="3200" dirty="0"/>
              <a:t>: «Le cose naturali </a:t>
            </a:r>
            <a:r>
              <a:rPr lang="it-IT" sz="3200" b="1" dirty="0"/>
              <a:t>sono solo in modo immediato e una volta sola</a:t>
            </a:r>
            <a:r>
              <a:rPr lang="it-IT" sz="3200" dirty="0"/>
              <a:t>, ma l’uomo come spirito si </a:t>
            </a:r>
            <a:r>
              <a:rPr lang="it-IT" sz="3200" b="1" dirty="0"/>
              <a:t>raddoppia</a:t>
            </a:r>
            <a:r>
              <a:rPr lang="it-IT" sz="3200" dirty="0"/>
              <a:t>, in quanto egli dapprima è come la cosa di natura, ma poi è parimenti per sé, si intuisce, si rappresenta, pensa, e solo con questo attivo essere per sé è spirito»</a:t>
            </a:r>
          </a:p>
          <a:p>
            <a:pPr marL="0" indent="0">
              <a:buNone/>
            </a:pPr>
            <a:endParaRPr lang="it-IT" sz="3200" dirty="0"/>
          </a:p>
        </p:txBody>
      </p:sp>
    </p:spTree>
    <p:extLst>
      <p:ext uri="{BB962C8B-B14F-4D97-AF65-F5344CB8AC3E}">
        <p14:creationId xmlns:p14="http://schemas.microsoft.com/office/powerpoint/2010/main" val="42538266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A487DD1-8E1B-9B4C-8DE5-6F6430C3010C}"/>
              </a:ext>
            </a:extLst>
          </p:cNvPr>
          <p:cNvSpPr>
            <a:spLocks noGrp="1"/>
          </p:cNvSpPr>
          <p:nvPr>
            <p:ph type="title"/>
          </p:nvPr>
        </p:nvSpPr>
        <p:spPr>
          <a:xfrm>
            <a:off x="430305" y="-143436"/>
            <a:ext cx="10815918" cy="1457606"/>
          </a:xfrm>
        </p:spPr>
        <p:txBody>
          <a:bodyPr/>
          <a:lstStyle/>
          <a:p>
            <a:pPr algn="ctr"/>
            <a:r>
              <a:rPr lang="it-IT" b="1" dirty="0">
                <a:solidFill>
                  <a:srgbClr val="C00000"/>
                </a:solidFill>
              </a:rPr>
              <a:t>La superficie del sensibile</a:t>
            </a:r>
            <a:endParaRPr lang="it-IT" dirty="0"/>
          </a:p>
        </p:txBody>
      </p:sp>
      <p:sp>
        <p:nvSpPr>
          <p:cNvPr id="3" name="Segnaposto contenuto 2">
            <a:extLst>
              <a:ext uri="{FF2B5EF4-FFF2-40B4-BE49-F238E27FC236}">
                <a16:creationId xmlns:a16="http://schemas.microsoft.com/office/drawing/2014/main" id="{E52E91C8-05BF-714D-8B08-CE49A9AFA14E}"/>
              </a:ext>
            </a:extLst>
          </p:cNvPr>
          <p:cNvSpPr>
            <a:spLocks noGrp="1"/>
          </p:cNvSpPr>
          <p:nvPr>
            <p:ph idx="1"/>
          </p:nvPr>
        </p:nvSpPr>
        <p:spPr>
          <a:xfrm>
            <a:off x="286870" y="1075765"/>
            <a:ext cx="11421036" cy="5656729"/>
          </a:xfrm>
        </p:spPr>
        <p:txBody>
          <a:bodyPr>
            <a:normAutofit fontScale="92500" lnSpcReduction="20000"/>
          </a:bodyPr>
          <a:lstStyle/>
          <a:p>
            <a:pPr marL="0" indent="0">
              <a:buNone/>
            </a:pPr>
            <a:r>
              <a:rPr lang="it-IT" b="1" i="1" dirty="0"/>
              <a:t>Com’è il sensibile dell’arte?</a:t>
            </a:r>
          </a:p>
          <a:p>
            <a:pPr marL="0" indent="0">
              <a:buNone/>
            </a:pPr>
            <a:r>
              <a:rPr lang="it-IT" dirty="0"/>
              <a:t>«Lo spirito vuole solo la </a:t>
            </a:r>
            <a:r>
              <a:rPr lang="it-IT" b="1" dirty="0"/>
              <a:t>superficie del sensibile</a:t>
            </a:r>
            <a:r>
              <a:rPr lang="it-IT" dirty="0"/>
              <a:t>. Di conseguenza il sensibile nell’arte è elevato ad apparenza, e l’arte </a:t>
            </a:r>
            <a:r>
              <a:rPr lang="it-IT" b="1" dirty="0"/>
              <a:t>sta nel mezzo </a:t>
            </a:r>
            <a:r>
              <a:rPr lang="it-IT" dirty="0"/>
              <a:t>tra il sensibile come tale e il puro pensiero; il sensibile in lei non è l’immediato, in sé autonomo di ciò che è materiale, come pietra, pianta, vita organica, </a:t>
            </a:r>
            <a:r>
              <a:rPr lang="it-IT" b="1" dirty="0"/>
              <a:t>ma il sensibile che sta per qualcosa di ideale, anche se non l’astratto ideale del pensiero </a:t>
            </a:r>
            <a:r>
              <a:rPr lang="it-IT" dirty="0"/>
              <a:t>[…] L’arte ha dunque a che fare con </a:t>
            </a:r>
            <a:r>
              <a:rPr lang="it-IT" b="1" dirty="0"/>
              <a:t>regno d’ombre del bello</a:t>
            </a:r>
            <a:r>
              <a:rPr lang="it-IT" dirty="0"/>
              <a:t>. Queste </a:t>
            </a:r>
            <a:r>
              <a:rPr lang="it-IT" b="1" dirty="0"/>
              <a:t>ombre sensibili sono le opere d’arte</a:t>
            </a:r>
            <a:r>
              <a:rPr lang="it-IT" dirty="0"/>
              <a:t>»  </a:t>
            </a:r>
          </a:p>
          <a:p>
            <a:pPr marL="0" indent="0">
              <a:buNone/>
            </a:pPr>
            <a:r>
              <a:rPr lang="it-IT" dirty="0"/>
              <a:t>«in confronto con la parvenza della immediata esistenza sensibile e con quella della storiografia, </a:t>
            </a:r>
            <a:r>
              <a:rPr lang="it-IT" b="1" dirty="0"/>
              <a:t>la parvenza dell’arte ha il vantaggio di additare qualcosa tramite se stessa</a:t>
            </a:r>
            <a:r>
              <a:rPr lang="it-IT" dirty="0"/>
              <a:t> e di richiamare l’attenzione da sé ad un elemento </a:t>
            </a:r>
            <a:r>
              <a:rPr lang="it-IT" b="1" dirty="0"/>
              <a:t>spirituale</a:t>
            </a:r>
            <a:r>
              <a:rPr lang="it-IT" dirty="0"/>
              <a:t> che per mezzo suo deve venire a rappresentazione; </a:t>
            </a:r>
          </a:p>
          <a:p>
            <a:pPr marL="0" indent="0">
              <a:buNone/>
            </a:pPr>
            <a:r>
              <a:rPr lang="it-IT" dirty="0"/>
              <a:t>Invece </a:t>
            </a:r>
            <a:r>
              <a:rPr lang="it-IT" b="1" dirty="0"/>
              <a:t>l’apparenza immediata non presenta se stessa come illusoria</a:t>
            </a:r>
            <a:r>
              <a:rPr lang="it-IT" dirty="0"/>
              <a:t>, </a:t>
            </a:r>
            <a:r>
              <a:rPr lang="it-IT" b="1" dirty="0"/>
              <a:t>ma come il reale e il vero</a:t>
            </a:r>
            <a:r>
              <a:rPr lang="it-IT" dirty="0"/>
              <a:t>, pur essendo il vero reso impuro e nascosto dal sensibile immediato. </a:t>
            </a:r>
            <a:r>
              <a:rPr lang="it-IT" b="1" dirty="0"/>
              <a:t>La dura scorza della natura e del mondo abituale rendono allo spirito più difficile spingersi fino alle idee che non le opere d’arte</a:t>
            </a:r>
            <a:r>
              <a:rPr lang="it-IT" dirty="0"/>
              <a:t>»</a:t>
            </a:r>
          </a:p>
          <a:p>
            <a:pPr marL="0" indent="0">
              <a:buNone/>
            </a:pPr>
            <a:r>
              <a:rPr lang="it-IT" dirty="0"/>
              <a:t>«l’arte fa di ogni sua produzione un </a:t>
            </a:r>
            <a:r>
              <a:rPr lang="it-IT" b="1" dirty="0"/>
              <a:t>Argo dai mille occhi</a:t>
            </a:r>
            <a:r>
              <a:rPr lang="it-IT" dirty="0"/>
              <a:t>, perché si veda in ogni punto l’anima interna e la spiritualità»; «L’arte dà all’oggetto mille occhi affinché possa essere visto dappertutto </a:t>
            </a:r>
            <a:r>
              <a:rPr lang="it-IT" i="1" dirty="0"/>
              <a:t>(</a:t>
            </a:r>
            <a:r>
              <a:rPr lang="it-IT" i="1" dirty="0" err="1"/>
              <a:t>überall</a:t>
            </a:r>
            <a:r>
              <a:rPr lang="it-IT" dirty="0"/>
              <a:t>) [1823]</a:t>
            </a:r>
          </a:p>
        </p:txBody>
      </p:sp>
    </p:spTree>
    <p:extLst>
      <p:ext uri="{BB962C8B-B14F-4D97-AF65-F5344CB8AC3E}">
        <p14:creationId xmlns:p14="http://schemas.microsoft.com/office/powerpoint/2010/main" val="37451909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DDC8B2E-F2A0-B74A-A1E6-A0080319A69D}"/>
              </a:ext>
            </a:extLst>
          </p:cNvPr>
          <p:cNvSpPr>
            <a:spLocks noGrp="1"/>
          </p:cNvSpPr>
          <p:nvPr>
            <p:ph type="title"/>
          </p:nvPr>
        </p:nvSpPr>
        <p:spPr>
          <a:xfrm>
            <a:off x="623047" y="0"/>
            <a:ext cx="10515600" cy="1325563"/>
          </a:xfrm>
        </p:spPr>
        <p:txBody>
          <a:bodyPr/>
          <a:lstStyle/>
          <a:p>
            <a:pPr algn="ctr"/>
            <a:r>
              <a:rPr lang="it-IT" b="1" dirty="0">
                <a:solidFill>
                  <a:srgbClr val="C00000"/>
                </a:solidFill>
              </a:rPr>
              <a:t>La superficie del sensibile II</a:t>
            </a:r>
            <a:endParaRPr lang="it-IT" dirty="0"/>
          </a:p>
        </p:txBody>
      </p:sp>
      <p:sp>
        <p:nvSpPr>
          <p:cNvPr id="3" name="Segnaposto contenuto 2">
            <a:extLst>
              <a:ext uri="{FF2B5EF4-FFF2-40B4-BE49-F238E27FC236}">
                <a16:creationId xmlns:a16="http://schemas.microsoft.com/office/drawing/2014/main" id="{BB844480-F221-C144-A7B7-5BC38FE8DAA7}"/>
              </a:ext>
            </a:extLst>
          </p:cNvPr>
          <p:cNvSpPr>
            <a:spLocks noGrp="1"/>
          </p:cNvSpPr>
          <p:nvPr>
            <p:ph idx="1"/>
          </p:nvPr>
        </p:nvSpPr>
        <p:spPr>
          <a:xfrm>
            <a:off x="856129" y="1775011"/>
            <a:ext cx="11120718" cy="5526948"/>
          </a:xfrm>
        </p:spPr>
        <p:txBody>
          <a:bodyPr>
            <a:normAutofit/>
          </a:bodyPr>
          <a:lstStyle/>
          <a:p>
            <a:pPr marL="0" indent="0">
              <a:buNone/>
            </a:pPr>
            <a:r>
              <a:rPr lang="it-IT" dirty="0"/>
              <a:t>In un’opera d’arte [in generale]: esterno sensibile + suo </a:t>
            </a:r>
            <a:r>
              <a:rPr lang="it-IT" b="1" dirty="0"/>
              <a:t>significato</a:t>
            </a:r>
            <a:r>
              <a:rPr lang="it-IT" dirty="0"/>
              <a:t> o contenuto [concezione </a:t>
            </a:r>
            <a:r>
              <a:rPr lang="it-IT" b="1" dirty="0"/>
              <a:t>semantico-</a:t>
            </a:r>
            <a:r>
              <a:rPr lang="it-IT" b="1" dirty="0" err="1"/>
              <a:t>intenzionalista</a:t>
            </a:r>
            <a:r>
              <a:rPr lang="it-IT" dirty="0"/>
              <a:t> dell’opera]</a:t>
            </a:r>
          </a:p>
          <a:p>
            <a:pPr marL="0" indent="0">
              <a:buNone/>
            </a:pPr>
            <a:r>
              <a:rPr lang="it-IT" dirty="0"/>
              <a:t>«Quell’</a:t>
            </a:r>
            <a:r>
              <a:rPr lang="it-IT" b="1" dirty="0"/>
              <a:t>esterno</a:t>
            </a:r>
            <a:r>
              <a:rPr lang="it-IT" dirty="0"/>
              <a:t> non vale per noi immediatamente, ma assumiamo che dietro vi sia un </a:t>
            </a:r>
            <a:r>
              <a:rPr lang="it-IT" b="1" dirty="0"/>
              <a:t>interno</a:t>
            </a:r>
            <a:r>
              <a:rPr lang="it-IT" dirty="0"/>
              <a:t>, un significato, che spiritualizza l’apparenza esterna. </a:t>
            </a:r>
            <a:r>
              <a:rPr lang="it-IT" b="1" dirty="0"/>
              <a:t>L’esterno allude a questa sua anima […] In tal modo l’opera d’arte deve essere significativa e non deve apparire esaurita solo in queste linee, curve, superfici, incavi, scannellature della pietra, in questi colori, suoni, accordi di parole o in qualsiasi materiale</a:t>
            </a:r>
            <a:r>
              <a:rPr lang="it-IT" dirty="0"/>
              <a:t> venga impiegato, ma deve dispiegare una </a:t>
            </a:r>
            <a:r>
              <a:rPr lang="it-IT" b="1" dirty="0"/>
              <a:t>vitalità interna</a:t>
            </a:r>
            <a:r>
              <a:rPr lang="it-IT" dirty="0"/>
              <a:t>, un sentimento, un’anima, un contenuto, uno spirito, che è ciò che noi chiamiamo </a:t>
            </a:r>
            <a:r>
              <a:rPr lang="it-IT" b="1" dirty="0"/>
              <a:t>significato dell’opera d’arte</a:t>
            </a:r>
            <a:r>
              <a:rPr lang="it-IT" dirty="0"/>
              <a:t>»</a:t>
            </a:r>
          </a:p>
        </p:txBody>
      </p:sp>
    </p:spTree>
    <p:extLst>
      <p:ext uri="{BB962C8B-B14F-4D97-AF65-F5344CB8AC3E}">
        <p14:creationId xmlns:p14="http://schemas.microsoft.com/office/powerpoint/2010/main" val="34300775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A5B3312-EE2F-46C1-AC19-709A2E2FBA4E}"/>
              </a:ext>
            </a:extLst>
          </p:cNvPr>
          <p:cNvSpPr>
            <a:spLocks noGrp="1"/>
          </p:cNvSpPr>
          <p:nvPr>
            <p:ph type="title"/>
          </p:nvPr>
        </p:nvSpPr>
        <p:spPr/>
        <p:txBody>
          <a:bodyPr>
            <a:normAutofit/>
          </a:bodyPr>
          <a:lstStyle/>
          <a:p>
            <a:r>
              <a:rPr lang="it-IT" sz="4000" b="1" dirty="0">
                <a:solidFill>
                  <a:srgbClr val="C00000"/>
                </a:solidFill>
              </a:rPr>
              <a:t>Filosofia della storia dell’arte </a:t>
            </a:r>
          </a:p>
        </p:txBody>
      </p:sp>
      <p:sp>
        <p:nvSpPr>
          <p:cNvPr id="3" name="Segnaposto contenuto 2">
            <a:extLst>
              <a:ext uri="{FF2B5EF4-FFF2-40B4-BE49-F238E27FC236}">
                <a16:creationId xmlns:a16="http://schemas.microsoft.com/office/drawing/2014/main" id="{39A3E75E-DA2F-4F91-852B-92E4BD82B8B4}"/>
              </a:ext>
            </a:extLst>
          </p:cNvPr>
          <p:cNvSpPr>
            <a:spLocks noGrp="1"/>
          </p:cNvSpPr>
          <p:nvPr>
            <p:ph idx="1"/>
          </p:nvPr>
        </p:nvSpPr>
        <p:spPr>
          <a:xfrm>
            <a:off x="838200" y="1690688"/>
            <a:ext cx="10515600" cy="4906055"/>
          </a:xfrm>
        </p:spPr>
        <p:txBody>
          <a:bodyPr>
            <a:normAutofit/>
          </a:bodyPr>
          <a:lstStyle/>
          <a:p>
            <a:pPr marL="0" indent="0">
              <a:buNone/>
            </a:pPr>
            <a:r>
              <a:rPr lang="it-IT" sz="3000" dirty="0"/>
              <a:t>Il processo </a:t>
            </a:r>
            <a:r>
              <a:rPr lang="it-IT" sz="3000" b="1" dirty="0"/>
              <a:t>storico</a:t>
            </a:r>
            <a:r>
              <a:rPr lang="it-IT" sz="3000" dirty="0"/>
              <a:t> che realizza </a:t>
            </a:r>
            <a:r>
              <a:rPr lang="it-IT" sz="3000" b="1" dirty="0"/>
              <a:t>l’unità concreta e la perfetta conciliazione tra idea e apparenza sensibile (estetica</a:t>
            </a:r>
            <a:r>
              <a:rPr lang="it-IT" sz="3000" dirty="0"/>
              <a:t>) è scandito in tre forme fondamentali che corrispondono a tre epoche della storia dello spirito:</a:t>
            </a:r>
          </a:p>
          <a:p>
            <a:pPr marL="0" indent="0">
              <a:buNone/>
            </a:pPr>
            <a:endParaRPr lang="it-IT" sz="3000" dirty="0"/>
          </a:p>
          <a:p>
            <a:pPr marL="0" indent="0">
              <a:buNone/>
            </a:pPr>
            <a:r>
              <a:rPr lang="it-IT" sz="3000" dirty="0"/>
              <a:t>- l’arte </a:t>
            </a:r>
            <a:r>
              <a:rPr lang="it-IT" sz="3000" b="1" dirty="0"/>
              <a:t>simbolica</a:t>
            </a:r>
            <a:r>
              <a:rPr lang="it-IT" sz="3000" dirty="0"/>
              <a:t> propria della civiltà dell’Oriente antico: Cina, India, Persia, Egitto);</a:t>
            </a:r>
          </a:p>
          <a:p>
            <a:pPr marL="0" indent="0">
              <a:buNone/>
            </a:pPr>
            <a:r>
              <a:rPr lang="it-IT" sz="3000" dirty="0"/>
              <a:t>- l’arte </a:t>
            </a:r>
            <a:r>
              <a:rPr lang="it-IT" sz="3000" b="1" dirty="0"/>
              <a:t>classica</a:t>
            </a:r>
            <a:r>
              <a:rPr lang="it-IT" sz="3000" dirty="0"/>
              <a:t> (propria della civiltà greca);</a:t>
            </a:r>
          </a:p>
          <a:p>
            <a:pPr marL="0" indent="0">
              <a:buNone/>
            </a:pPr>
            <a:r>
              <a:rPr lang="it-IT" sz="3000" dirty="0"/>
              <a:t>- l’arte </a:t>
            </a:r>
            <a:r>
              <a:rPr lang="it-IT" sz="3000" b="1" dirty="0"/>
              <a:t>romantica</a:t>
            </a:r>
            <a:r>
              <a:rPr lang="it-IT" sz="3000" dirty="0"/>
              <a:t> (propria della civiltà cristiana fino a comprendere tutta la modernità)</a:t>
            </a:r>
          </a:p>
        </p:txBody>
      </p:sp>
    </p:spTree>
    <p:extLst>
      <p:ext uri="{BB962C8B-B14F-4D97-AF65-F5344CB8AC3E}">
        <p14:creationId xmlns:p14="http://schemas.microsoft.com/office/powerpoint/2010/main" val="3517057092"/>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8155</TotalTime>
  <Words>4156</Words>
  <Application>Microsoft Macintosh PowerPoint</Application>
  <PresentationFormat>Widescreen</PresentationFormat>
  <Paragraphs>152</Paragraphs>
  <Slides>32</Slides>
  <Notes>7</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32</vt:i4>
      </vt:variant>
    </vt:vector>
  </HeadingPairs>
  <TitlesOfParts>
    <vt:vector size="36" baseType="lpstr">
      <vt:lpstr>Arial</vt:lpstr>
      <vt:lpstr>Calibri</vt:lpstr>
      <vt:lpstr>Calibri Light</vt:lpstr>
      <vt:lpstr>Tema di Office</vt:lpstr>
      <vt:lpstr>Dall’estetica alla filosofia dell’arte</vt:lpstr>
      <vt:lpstr>Schelling. La poesia organo della filosofia </vt:lpstr>
      <vt:lpstr>Presentazione standard di PowerPoint</vt:lpstr>
      <vt:lpstr>Presentazione standard di PowerPoint</vt:lpstr>
      <vt:lpstr>Presentazione standard di PowerPoint</vt:lpstr>
      <vt:lpstr>L’arte come figura dello Spirito Assoluto</vt:lpstr>
      <vt:lpstr>La superficie del sensibile</vt:lpstr>
      <vt:lpstr>La superficie del sensibile II</vt:lpstr>
      <vt:lpstr>Filosofia della storia dell’arte </vt:lpstr>
      <vt:lpstr>Simbolica, classica, romantica</vt:lpstr>
      <vt:lpstr>Arte simbolica</vt:lpstr>
      <vt:lpstr>Il simbolico enigmatico</vt:lpstr>
      <vt:lpstr>Il simbolico sublime</vt:lpstr>
      <vt:lpstr>Arte classica</vt:lpstr>
      <vt:lpstr>Arte romantica: verità classica e moderna</vt:lpstr>
      <vt:lpstr>La sofferenza e la «morte» del finito</vt:lpstr>
      <vt:lpstr>Arte romantica</vt:lpstr>
      <vt:lpstr>La «morte dell’arte»</vt:lpstr>
      <vt:lpstr>I. Simbolico e romantico:  il romantico come «ritorno» al simbolico</vt:lpstr>
      <vt:lpstr>II. Il sistema delle arti</vt:lpstr>
      <vt:lpstr>III. La morte dell’arte, il brutto e i ready-made</vt:lpstr>
      <vt:lpstr>Presentazione standard di PowerPoint</vt:lpstr>
      <vt:lpstr>Presentazione standard di PowerPoint</vt:lpstr>
      <vt:lpstr>Presentazione standard di PowerPoint</vt:lpstr>
      <vt:lpstr>Presentazione standard di PowerPoint</vt:lpstr>
      <vt:lpstr>Estetiche post-idealiste</vt:lpstr>
      <vt:lpstr>Lo Spirito e la Volontà</vt:lpstr>
      <vt:lpstr>La catarsi estetica I. Le idee</vt:lpstr>
      <vt:lpstr>La musica</vt:lpstr>
      <vt:lpstr>La musica II</vt:lpstr>
      <vt:lpstr>Il genio</vt:lpstr>
      <vt:lpstr>Leopardi e la disconvenienza del bello</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Estetiche idealistiche e post-idealistiche</dc:title>
  <dc:creator>Mariagrazia Portera</dc:creator>
  <cp:lastModifiedBy>Mariagrazia Portera Air</cp:lastModifiedBy>
  <cp:revision>182</cp:revision>
  <dcterms:created xsi:type="dcterms:W3CDTF">2019-05-23T07:40:47Z</dcterms:created>
  <dcterms:modified xsi:type="dcterms:W3CDTF">2019-10-30T10:12:01Z</dcterms:modified>
</cp:coreProperties>
</file>