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20"/>
  </p:notesMasterIdLst>
  <p:sldIdLst>
    <p:sldId id="294" r:id="rId2"/>
    <p:sldId id="387" r:id="rId3"/>
    <p:sldId id="388" r:id="rId4"/>
    <p:sldId id="389" r:id="rId5"/>
    <p:sldId id="391" r:id="rId6"/>
    <p:sldId id="286" r:id="rId7"/>
    <p:sldId id="287" r:id="rId8"/>
    <p:sldId id="394" r:id="rId9"/>
    <p:sldId id="395" r:id="rId10"/>
    <p:sldId id="396" r:id="rId11"/>
    <p:sldId id="288" r:id="rId12"/>
    <p:sldId id="289" r:id="rId13"/>
    <p:sldId id="290" r:id="rId14"/>
    <p:sldId id="291" r:id="rId15"/>
    <p:sldId id="340" r:id="rId16"/>
    <p:sldId id="341" r:id="rId17"/>
    <p:sldId id="397" r:id="rId18"/>
    <p:sldId id="39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82" d="100"/>
          <a:sy n="82" d="100"/>
        </p:scale>
        <p:origin x="317"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2CED-ADB3-4F3F-B08E-58CC768F81B9}" type="datetimeFigureOut">
              <a:rPr lang="en-GB" smtClean="0"/>
              <a:t>06/04/2020</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AB0E0-F3E3-4DCA-A9F9-38D92C9891BB}" type="slidenum">
              <a:rPr lang="en-GB" smtClean="0"/>
              <a:t>‹N›</a:t>
            </a:fld>
            <a:endParaRPr lang="en-GB"/>
          </a:p>
        </p:txBody>
      </p:sp>
    </p:spTree>
    <p:extLst>
      <p:ext uri="{BB962C8B-B14F-4D97-AF65-F5344CB8AC3E}">
        <p14:creationId xmlns:p14="http://schemas.microsoft.com/office/powerpoint/2010/main" val="352143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63AB0E0-F3E3-4DCA-A9F9-38D92C9891BB}" type="slidenum">
              <a:rPr lang="en-GB" smtClean="0"/>
              <a:t>2</a:t>
            </a:fld>
            <a:endParaRPr lang="en-GB"/>
          </a:p>
        </p:txBody>
      </p:sp>
    </p:spTree>
    <p:extLst>
      <p:ext uri="{BB962C8B-B14F-4D97-AF65-F5344CB8AC3E}">
        <p14:creationId xmlns:p14="http://schemas.microsoft.com/office/powerpoint/2010/main" val="72410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C63AB0E0-F3E3-4DCA-A9F9-38D92C9891BB}" type="slidenum">
              <a:rPr lang="en-GB" smtClean="0"/>
              <a:t>17</a:t>
            </a:fld>
            <a:endParaRPr lang="en-GB"/>
          </a:p>
        </p:txBody>
      </p:sp>
    </p:spTree>
    <p:extLst>
      <p:ext uri="{BB962C8B-B14F-4D97-AF65-F5344CB8AC3E}">
        <p14:creationId xmlns:p14="http://schemas.microsoft.com/office/powerpoint/2010/main" val="3388786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06/04/2020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06/04/2020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06/04/2020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e.int/en/web/cpt/h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m.coe.int/16807b6d56"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ur-lex.europa.eu/legal-content/IT/ALL/?uri=CELEX:32002F058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1112520"/>
            <a:ext cx="8229600" cy="3484024"/>
          </a:xfrm>
        </p:spPr>
        <p:txBody>
          <a:bodyPr>
            <a:normAutofit fontScale="90000"/>
          </a:bodyPr>
          <a:lstStyle/>
          <a:p>
            <a:r>
              <a:rPr lang="it-IT" b="1" dirty="0" smtClean="0"/>
              <a:t>CONSEGUENZE DELL’</a:t>
            </a:r>
            <a:r>
              <a:rPr lang="it-IT" b="1" dirty="0" smtClean="0"/>
              <a:t>ALLONTAMENTO </a:t>
            </a:r>
            <a:r>
              <a:rPr lang="it-IT" b="1" dirty="0"/>
              <a:t>DAL PAESE COMPETENTE </a:t>
            </a:r>
            <a:r>
              <a:rPr lang="it-IT" b="1" dirty="0" smtClean="0"/>
              <a:t>ALL’ESAME</a:t>
            </a:r>
            <a:br>
              <a:rPr lang="it-IT" b="1" dirty="0" smtClean="0"/>
            </a:br>
            <a:r>
              <a:rPr lang="it-IT" b="1" dirty="0" smtClean="0"/>
              <a:t>Inizio esame </a:t>
            </a:r>
            <a:r>
              <a:rPr lang="it-IT" b="1" dirty="0"/>
              <a:t>REGOLAMENTO (UE) N° 603/2013</a:t>
            </a:r>
            <a:r>
              <a:rPr lang="it-IT" dirty="0"/>
              <a:t> </a:t>
            </a:r>
            <a:r>
              <a:rPr lang="it-IT" b="1" dirty="0" smtClean="0"/>
              <a:t>(</a:t>
            </a:r>
            <a:r>
              <a:rPr lang="it-IT" b="1" dirty="0"/>
              <a:t>c.d. </a:t>
            </a:r>
            <a:r>
              <a:rPr lang="it-IT" b="1" dirty="0" err="1"/>
              <a:t>Eurodac</a:t>
            </a:r>
            <a:r>
              <a:rPr lang="it-IT" b="1" dirty="0"/>
              <a:t>)</a:t>
            </a:r>
            <a:endParaRPr lang="it-IT" b="1"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84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5F66F50-E986-4527-BB55-203BFBD2C355}"/>
              </a:ext>
            </a:extLst>
          </p:cNvPr>
          <p:cNvSpPr>
            <a:spLocks noGrp="1"/>
          </p:cNvSpPr>
          <p:nvPr>
            <p:ph type="title"/>
          </p:nvPr>
        </p:nvSpPr>
        <p:spPr/>
        <p:txBody>
          <a:bodyPr/>
          <a:lstStyle/>
          <a:p>
            <a:r>
              <a:rPr lang="it-IT" dirty="0"/>
              <a:t>COSA PREVEDE IL </a:t>
            </a:r>
            <a:r>
              <a:rPr lang="it-IT" dirty="0" smtClean="0"/>
              <a:t>REGOLAMENTO (segue)</a:t>
            </a:r>
            <a:endParaRPr lang="it-IT" dirty="0"/>
          </a:p>
        </p:txBody>
      </p:sp>
      <p:sp>
        <p:nvSpPr>
          <p:cNvPr id="3" name="Segnaposto contenuto 2">
            <a:extLst>
              <a:ext uri="{FF2B5EF4-FFF2-40B4-BE49-F238E27FC236}">
                <a16:creationId xmlns="" xmlns:a16="http://schemas.microsoft.com/office/drawing/2014/main" id="{EBB02CC2-572E-4F80-A9A4-612CF9E1B466}"/>
              </a:ext>
            </a:extLst>
          </p:cNvPr>
          <p:cNvSpPr>
            <a:spLocks noGrp="1"/>
          </p:cNvSpPr>
          <p:nvPr>
            <p:ph idx="1"/>
          </p:nvPr>
        </p:nvSpPr>
        <p:spPr>
          <a:xfrm>
            <a:off x="98474" y="2052925"/>
            <a:ext cx="8862646" cy="4643297"/>
          </a:xfrm>
        </p:spPr>
        <p:txBody>
          <a:bodyPr>
            <a:normAutofit/>
          </a:bodyPr>
          <a:lstStyle/>
          <a:p>
            <a:pPr marL="0" indent="0" algn="just">
              <a:buNone/>
            </a:pPr>
            <a:r>
              <a:rPr lang="it-IT" sz="2400" dirty="0"/>
              <a:t>L</a:t>
            </a:r>
            <a:r>
              <a:rPr lang="it-IT" sz="2400" dirty="0" smtClean="0"/>
              <a:t>a</a:t>
            </a:r>
            <a:r>
              <a:rPr lang="it-IT" sz="2400" dirty="0"/>
              <a:t> </a:t>
            </a:r>
            <a:r>
              <a:rPr lang="it-IT" sz="2400" b="1" u="sng" dirty="0"/>
              <a:t>possibilità</a:t>
            </a:r>
            <a:r>
              <a:rPr lang="it-IT" sz="2400" dirty="0"/>
              <a:t> per gli Stati di trasmettere al sistema centrale i dati relativi alle impronte digitali rilevate a un cittadino di paese terzo o apolide di età non inferiore a 14 anni </a:t>
            </a:r>
            <a:r>
              <a:rPr lang="it-IT" sz="2400" b="1" dirty="0"/>
              <a:t>soggiornante irregolarmente nel loro territorio</a:t>
            </a:r>
            <a:r>
              <a:rPr lang="it-IT" sz="2400" dirty="0"/>
              <a:t>, al solo fine di stabilire se tale persona abbia precedentemente presentato domanda di protezione internazionale in un altro Stato membro. </a:t>
            </a:r>
            <a:endParaRPr lang="it-IT" sz="2400" dirty="0" smtClean="0"/>
          </a:p>
          <a:p>
            <a:pPr marL="0" indent="0" algn="just">
              <a:buNone/>
            </a:pPr>
            <a:r>
              <a:rPr lang="it-IT" sz="2400" dirty="0" smtClean="0"/>
              <a:t>Tali </a:t>
            </a:r>
            <a:r>
              <a:rPr lang="it-IT" sz="2400" dirty="0"/>
              <a:t>dati </a:t>
            </a:r>
            <a:r>
              <a:rPr lang="it-IT" sz="2400" b="1" dirty="0"/>
              <a:t>non sono conservati </a:t>
            </a:r>
            <a:r>
              <a:rPr lang="it-IT" sz="2400" dirty="0"/>
              <a:t>nel sistema centrale</a:t>
            </a:r>
            <a:r>
              <a:rPr lang="it-IT" sz="2400" dirty="0" smtClean="0"/>
              <a:t>.</a:t>
            </a:r>
            <a:endParaRPr lang="it-IT" sz="2400" dirty="0"/>
          </a:p>
        </p:txBody>
      </p:sp>
    </p:spTree>
    <p:extLst>
      <p:ext uri="{BB962C8B-B14F-4D97-AF65-F5344CB8AC3E}">
        <p14:creationId xmlns:p14="http://schemas.microsoft.com/office/powerpoint/2010/main" val="287876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64913"/>
          </a:xfrm>
        </p:spPr>
        <p:txBody>
          <a:bodyPr>
            <a:normAutofit fontScale="90000"/>
          </a:bodyPr>
          <a:lstStyle/>
          <a:p>
            <a:r>
              <a:rPr lang="it-IT" sz="2800" b="1" dirty="0"/>
              <a:t>CAPO II RICHIEDENTI PROTEZIONE INTERNAZIONALE</a:t>
            </a:r>
            <a:r>
              <a:rPr lang="it-IT" sz="2800" dirty="0"/>
              <a:t/>
            </a:r>
            <a:br>
              <a:rPr lang="it-IT" sz="2800" dirty="0"/>
            </a:br>
            <a:r>
              <a:rPr lang="it-IT" sz="2800" b="1" dirty="0"/>
              <a:t>Articolo 9 (Rilevamento, trasmissione e confronto delle impronte digitali) </a:t>
            </a:r>
            <a:r>
              <a:rPr lang="it-IT" sz="2800" dirty="0"/>
              <a:t/>
            </a:r>
            <a:br>
              <a:rPr lang="it-IT" sz="2800" dirty="0"/>
            </a:br>
            <a:endParaRPr lang="it-IT" sz="2800" dirty="0"/>
          </a:p>
        </p:txBody>
      </p:sp>
      <p:sp>
        <p:nvSpPr>
          <p:cNvPr id="3" name="Segnaposto contenuto 2"/>
          <p:cNvSpPr>
            <a:spLocks noGrp="1"/>
          </p:cNvSpPr>
          <p:nvPr>
            <p:ph idx="1"/>
          </p:nvPr>
        </p:nvSpPr>
        <p:spPr>
          <a:xfrm>
            <a:off x="457200" y="1818869"/>
            <a:ext cx="8229600" cy="4719653"/>
          </a:xfrm>
        </p:spPr>
        <p:txBody>
          <a:bodyPr>
            <a:normAutofit lnSpcReduction="10000"/>
          </a:bodyPr>
          <a:lstStyle/>
          <a:p>
            <a:pPr marL="0" indent="0" algn="just">
              <a:buNone/>
            </a:pPr>
            <a:r>
              <a:rPr lang="it-IT" dirty="0"/>
              <a:t>Ciascuno Stato membro </a:t>
            </a:r>
            <a:r>
              <a:rPr lang="it-IT" u="sng" dirty="0"/>
              <a:t>procede</a:t>
            </a:r>
            <a:r>
              <a:rPr lang="it-IT" dirty="0"/>
              <a:t> tempestivamente al rilevamento delle impronte digitali di tutte le dita di </a:t>
            </a:r>
            <a:r>
              <a:rPr lang="it-IT" u="sng" dirty="0"/>
              <a:t>ogni richiedente protezione internazionale</a:t>
            </a:r>
            <a:r>
              <a:rPr lang="it-IT" dirty="0"/>
              <a:t> di età non inferiore a 14 anni, non appena possibile e in ogni caso entro 72 ore dalla presentazione della domanda di protezione internazionale ai sensi dell'articolo 20, paragrafo 2, del regolamento (UE) n. 604/2013, trasmette tali dati al sistema centrale insieme ai dati di cui all'articolo 11, lettere da b) a g), del presente regolamento.</a:t>
            </a:r>
          </a:p>
          <a:p>
            <a:pPr marL="0" indent="0" algn="just">
              <a:buNone/>
            </a:pPr>
            <a:r>
              <a:rPr lang="it-IT" i="1" dirty="0" smtClean="0"/>
              <a:t>I </a:t>
            </a:r>
            <a:r>
              <a:rPr lang="it-IT" i="1" dirty="0"/>
              <a:t>dati trasmessi (oltre alle impronte digitali, anche Stato di origine, sesso e altri) sono automaticamente confrontati con gli altri dati registrati nel sistema centrale, da cui viene inviata una risposta positiva (“HIT”: dato già registrato) o negativa (dato nuovo). Tali dati sono poi conservati presso il sistema centrale per 10 anni, salvo che l'interessato acquisisca prima di quella scadenza la cittadinanza di uno Stato membro.</a:t>
            </a:r>
            <a:endParaRPr lang="it-IT" dirty="0"/>
          </a:p>
          <a:p>
            <a:pPr marL="0" indent="0" algn="just">
              <a:buNone/>
            </a:pPr>
            <a:endParaRPr lang="it-IT" dirty="0"/>
          </a:p>
          <a:p>
            <a:pPr marL="0" indent="0" algn="just">
              <a:buNone/>
            </a:pPr>
            <a:endParaRPr lang="it-IT" dirty="0"/>
          </a:p>
          <a:p>
            <a:endParaRPr lang="it-IT" dirty="0"/>
          </a:p>
        </p:txBody>
      </p:sp>
    </p:spTree>
    <p:extLst>
      <p:ext uri="{BB962C8B-B14F-4D97-AF65-F5344CB8AC3E}">
        <p14:creationId xmlns:p14="http://schemas.microsoft.com/office/powerpoint/2010/main" val="128746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2249827"/>
          </a:xfrm>
        </p:spPr>
        <p:txBody>
          <a:bodyPr>
            <a:noAutofit/>
          </a:bodyPr>
          <a:lstStyle/>
          <a:p>
            <a:r>
              <a:rPr lang="it-IT" sz="2800" b="1" dirty="0"/>
              <a:t>CAPO III CITTADINI DI PAESI TERZI O APOLIDI FERMATI IN RELAZIONE ALL'ATTRAVERSAMENTO IRREGOLARE DI UNA FRONTIERA ESTERNA </a:t>
            </a:r>
            <a:r>
              <a:rPr lang="it-IT" sz="2800" dirty="0"/>
              <a:t/>
            </a:r>
            <a:br>
              <a:rPr lang="it-IT" sz="2800" dirty="0"/>
            </a:br>
            <a:r>
              <a:rPr lang="it-IT" sz="2800" b="1" dirty="0"/>
              <a:t>Articolo 14 (Rilevamento e trasmissione di dati relativi alle impronte digitali)</a:t>
            </a:r>
            <a:r>
              <a:rPr lang="it-IT" sz="2800" dirty="0"/>
              <a:t/>
            </a:r>
            <a:br>
              <a:rPr lang="it-IT" sz="2800" dirty="0"/>
            </a:br>
            <a:endParaRPr lang="it-IT" sz="2800" dirty="0"/>
          </a:p>
        </p:txBody>
      </p:sp>
      <p:sp>
        <p:nvSpPr>
          <p:cNvPr id="3" name="Segnaposto contenuto 2"/>
          <p:cNvSpPr>
            <a:spLocks noGrp="1"/>
          </p:cNvSpPr>
          <p:nvPr>
            <p:ph idx="1"/>
          </p:nvPr>
        </p:nvSpPr>
        <p:spPr>
          <a:xfrm>
            <a:off x="298580" y="2851035"/>
            <a:ext cx="8574832" cy="3794539"/>
          </a:xfrm>
        </p:spPr>
        <p:txBody>
          <a:bodyPr>
            <a:noAutofit/>
          </a:bodyPr>
          <a:lstStyle/>
          <a:p>
            <a:pPr marL="0" indent="0" algn="just">
              <a:buNone/>
            </a:pPr>
            <a:r>
              <a:rPr lang="it-IT" sz="2200" dirty="0"/>
              <a:t>Ciascuno Stato membro </a:t>
            </a:r>
            <a:r>
              <a:rPr lang="it-IT" sz="2200" u="sng" dirty="0"/>
              <a:t>procede</a:t>
            </a:r>
            <a:r>
              <a:rPr lang="it-IT" sz="2200" dirty="0"/>
              <a:t> tempestivamente al rilevamento delle impronte digitali di tutte le dita di </a:t>
            </a:r>
            <a:r>
              <a:rPr lang="it-IT" sz="2200" u="sng" dirty="0"/>
              <a:t>cittadini di paesi terzi o apolidi di età non inferiore a 14 anni, che siano fermati dalle competenti autorità di controllo in relazione all'attraversamento irregolare via terra, mare o aria della propria frontiera</a:t>
            </a:r>
            <a:r>
              <a:rPr lang="it-IT" sz="2200" dirty="0"/>
              <a:t> in provenienza da un paese terzo e che non siano stati respinti o che rimangano fisicamente nel territorio degli Stati membri e che non siano in stato di custodia, reclusione o trattenimento per tutto il periodo che va dal fermo all'allontanamento sulla base di una decisione di respingimento.</a:t>
            </a:r>
          </a:p>
        </p:txBody>
      </p:sp>
    </p:spTree>
    <p:extLst>
      <p:ext uri="{BB962C8B-B14F-4D97-AF65-F5344CB8AC3E}">
        <p14:creationId xmlns:p14="http://schemas.microsoft.com/office/powerpoint/2010/main" val="535086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1845" y="1068716"/>
            <a:ext cx="8229600" cy="5514647"/>
          </a:xfrm>
        </p:spPr>
        <p:txBody>
          <a:bodyPr>
            <a:normAutofit/>
          </a:bodyPr>
          <a:lstStyle/>
          <a:p>
            <a:pPr marL="0" indent="0" algn="just">
              <a:buNone/>
            </a:pPr>
            <a:r>
              <a:rPr lang="it-IT" sz="2600" i="1" dirty="0"/>
              <a:t>Anche questi dati (oltre alle impronte digitali, Stato di origine, sesso e altri) devono essere trasmessi entro 72 ore dopo la data del fermo, salve alcune possibilità di proroga. Tali dati sono conservati per 18 mesi (salvo che all'interessato sia rilasciato prima della scadenza un titolo di soggiorno, ovvero che lo stesso abbia lasciato il territorio degli Stati membri ovvero abbia acquisito la cittadinanza di uno Stato membro) per essere confrontati con i dati relativi ai richiedenti protezione internazionale che verranno trasmessi al sistema centrale successivamente.</a:t>
            </a:r>
            <a:endParaRPr lang="it-IT" sz="2600" dirty="0"/>
          </a:p>
          <a:p>
            <a:endParaRPr lang="it-IT" dirty="0"/>
          </a:p>
        </p:txBody>
      </p:sp>
    </p:spTree>
    <p:extLst>
      <p:ext uri="{BB962C8B-B14F-4D97-AF65-F5344CB8AC3E}">
        <p14:creationId xmlns:p14="http://schemas.microsoft.com/office/powerpoint/2010/main" val="2858077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7184571" cy="2296867"/>
          </a:xfrm>
        </p:spPr>
        <p:txBody>
          <a:bodyPr>
            <a:noAutofit/>
          </a:bodyPr>
          <a:lstStyle/>
          <a:p>
            <a:r>
              <a:rPr lang="it-IT" sz="2800" b="1" dirty="0"/>
              <a:t>CAPO IV CITTADINI DI PAESI TERZI O APOLIDI SOGGIORNANTI IRREGOLARMENTE IN UNO STATO MEMBRO </a:t>
            </a:r>
            <a:r>
              <a:rPr lang="it-IT" sz="2800" b="1" dirty="0" smtClean="0"/>
              <a:t>Articolo </a:t>
            </a:r>
            <a:r>
              <a:rPr lang="it-IT" sz="2800" b="1" dirty="0"/>
              <a:t>17 (Confronto dei dati relativi alle impronte digitali) </a:t>
            </a:r>
            <a:r>
              <a:rPr lang="it-IT" sz="2800" dirty="0"/>
              <a:t/>
            </a:r>
            <a:br>
              <a:rPr lang="it-IT" sz="2800" dirty="0"/>
            </a:br>
            <a:endParaRPr lang="it-IT" sz="2800" dirty="0"/>
          </a:p>
        </p:txBody>
      </p:sp>
      <p:sp>
        <p:nvSpPr>
          <p:cNvPr id="3" name="Segnaposto contenuto 2"/>
          <p:cNvSpPr>
            <a:spLocks noGrp="1"/>
          </p:cNvSpPr>
          <p:nvPr>
            <p:ph idx="1"/>
          </p:nvPr>
        </p:nvSpPr>
        <p:spPr>
          <a:xfrm>
            <a:off x="457200" y="2845836"/>
            <a:ext cx="8229600" cy="3797559"/>
          </a:xfrm>
        </p:spPr>
        <p:txBody>
          <a:bodyPr>
            <a:normAutofit/>
          </a:bodyPr>
          <a:lstStyle/>
          <a:p>
            <a:pPr marL="0" indent="0" algn="just">
              <a:buNone/>
            </a:pPr>
            <a:r>
              <a:rPr lang="it-IT" sz="2400" dirty="0"/>
              <a:t>Al fine di stabilire se un cittadino di un paese terzo o un apolide </a:t>
            </a:r>
            <a:r>
              <a:rPr lang="it-IT" sz="2400" u="sng" dirty="0"/>
              <a:t>soggiornante irregolarmente</a:t>
            </a:r>
            <a:r>
              <a:rPr lang="it-IT" sz="2400" dirty="0"/>
              <a:t> nel suo territorio abbia precedentemente presentato una domanda di protezione internazionale in un altro Stato membro, ciascuno Stato membro </a:t>
            </a:r>
            <a:r>
              <a:rPr lang="it-IT" sz="2400" b="1" i="1" dirty="0"/>
              <a:t>può</a:t>
            </a:r>
            <a:r>
              <a:rPr lang="it-IT" sz="2400" dirty="0"/>
              <a:t> trasmettere al sistema centrale qualsiasi dato relativo alle impronte digitali eventualmente rilevate di tale cittadino di paese terzo o apolide, purché di età non inferiore a 14 anni, insieme al numero di riferimento assegnato.</a:t>
            </a:r>
          </a:p>
          <a:p>
            <a:endParaRPr lang="it-IT" dirty="0"/>
          </a:p>
        </p:txBody>
      </p:sp>
    </p:spTree>
    <p:extLst>
      <p:ext uri="{BB962C8B-B14F-4D97-AF65-F5344CB8AC3E}">
        <p14:creationId xmlns:p14="http://schemas.microsoft.com/office/powerpoint/2010/main" val="2626861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894" y="188168"/>
            <a:ext cx="7361853" cy="2583024"/>
          </a:xfrm>
        </p:spPr>
        <p:txBody>
          <a:bodyPr/>
          <a:lstStyle/>
          <a:p>
            <a:pPr marL="0" indent="0"/>
            <a:r>
              <a:rPr lang="it-IT" sz="2400" b="1" dirty="0"/>
              <a:t>N.B.: </a:t>
            </a:r>
            <a:r>
              <a:rPr lang="it-IT" sz="2400" dirty="0"/>
              <a:t>Il </a:t>
            </a:r>
            <a:r>
              <a:rPr lang="it-IT" sz="2400" dirty="0" err="1"/>
              <a:t>d.l.</a:t>
            </a:r>
            <a:r>
              <a:rPr lang="it-IT" sz="2400" dirty="0"/>
              <a:t> n. 13/2017 (c.d. Decreto </a:t>
            </a:r>
            <a:r>
              <a:rPr lang="it-IT" sz="2400" dirty="0" err="1"/>
              <a:t>Minniti</a:t>
            </a:r>
            <a:r>
              <a:rPr lang="it-IT" sz="2400" dirty="0"/>
              <a:t>) ha inserito un nuovo articolo 10-</a:t>
            </a:r>
            <a:r>
              <a:rPr lang="it-IT" sz="2400" i="1" dirty="0"/>
              <a:t>ter</a:t>
            </a:r>
            <a:r>
              <a:rPr lang="it-IT" sz="2400" dirty="0"/>
              <a:t> al d.lgs. 286/1998 (T.U.I</a:t>
            </a:r>
            <a:r>
              <a:rPr lang="it-IT" sz="2400" dirty="0" smtClean="0"/>
              <a:t>.) </a:t>
            </a:r>
            <a:r>
              <a:rPr lang="it-IT" sz="2400" b="1" dirty="0" smtClean="0"/>
              <a:t>Art</a:t>
            </a:r>
            <a:r>
              <a:rPr lang="it-IT" sz="2400" b="1" dirty="0"/>
              <a:t>. 10-</a:t>
            </a:r>
            <a:r>
              <a:rPr lang="it-IT" sz="2400" b="1" i="1" dirty="0"/>
              <a:t>ter</a:t>
            </a:r>
            <a:r>
              <a:rPr lang="it-IT" sz="2400" b="1" dirty="0"/>
              <a:t> (Disposizioni per l'identificazione dei cittadini stranieri rintracciati in posizione di irregolarità sul territorio nazionale o soccorsi nel corso di operazioni di salvataggio in mare). </a:t>
            </a:r>
            <a:r>
              <a:rPr lang="it-IT" sz="2400" dirty="0"/>
              <a:t>–</a:t>
            </a:r>
            <a:endParaRPr lang="en-GB" sz="2400" dirty="0"/>
          </a:p>
        </p:txBody>
      </p:sp>
      <p:sp>
        <p:nvSpPr>
          <p:cNvPr id="3" name="Segnaposto contenuto 2"/>
          <p:cNvSpPr>
            <a:spLocks noGrp="1"/>
          </p:cNvSpPr>
          <p:nvPr>
            <p:ph type="body" sz="half" idx="2"/>
          </p:nvPr>
        </p:nvSpPr>
        <p:spPr>
          <a:xfrm>
            <a:off x="363894" y="2929811"/>
            <a:ext cx="8136294" cy="3760237"/>
          </a:xfrm>
        </p:spPr>
        <p:txBody>
          <a:bodyPr>
            <a:normAutofit lnSpcReduction="10000"/>
          </a:bodyPr>
          <a:lstStyle/>
          <a:p>
            <a:pPr marL="0" indent="0" algn="just">
              <a:buNone/>
            </a:pPr>
            <a:r>
              <a:rPr lang="it-IT" dirty="0" smtClean="0"/>
              <a:t>1</a:t>
            </a:r>
            <a:r>
              <a:rPr lang="it-IT" dirty="0"/>
              <a:t>. Lo straniero rintracciato in occasione dell'attraversamento irregolare della frontiera interna o esterna ovvero giunto nel territorio nazionale a seguito di operazioni di salvataggio in mare è condotto per le esigenze di soccorso e di prima assistenza presso appositi punti di crisi allestiti nell'ambito delle strutture di cui al decreto-legge 30 ottobre 1995, n. 451, convertito, con modificazioni, dalla legge 29 dicembre 1995, n. 563, e delle strutture di cui all'articolo 9 del decreto legislativo 18 agosto 2015, n. 142. Presso i medesimi punti di crisi sono altresì effettuate le operazioni di rilevamento </a:t>
            </a:r>
            <a:r>
              <a:rPr lang="it-IT" dirty="0" err="1"/>
              <a:t>fotodattiloscopico</a:t>
            </a:r>
            <a:r>
              <a:rPr lang="it-IT" dirty="0"/>
              <a:t> e segnaletico, anche ai fini di cui agli articoli 9 e 14 del regolamento UE n. 603/2013 del Parlamento europeo e del Consiglio del 26 giugno 2013 ed è assicurata l'informazione sulla procedura di protezione internazionale, sul programma di ricollocazione in altri Stati membri dell'Unione europea e sulla possibilità di ricorso al rimpatrio volontario assistito. </a:t>
            </a:r>
            <a:endParaRPr lang="it-IT" dirty="0"/>
          </a:p>
        </p:txBody>
      </p:sp>
    </p:spTree>
    <p:extLst>
      <p:ext uri="{BB962C8B-B14F-4D97-AF65-F5344CB8AC3E}">
        <p14:creationId xmlns:p14="http://schemas.microsoft.com/office/powerpoint/2010/main" val="1094322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1258" y="1181200"/>
            <a:ext cx="8229600" cy="5705539"/>
          </a:xfrm>
        </p:spPr>
        <p:txBody>
          <a:bodyPr>
            <a:normAutofit fontScale="92500" lnSpcReduction="10000"/>
          </a:bodyPr>
          <a:lstStyle/>
          <a:p>
            <a:pPr marL="0" indent="0" algn="just">
              <a:buNone/>
            </a:pPr>
            <a:r>
              <a:rPr lang="it-IT" dirty="0"/>
              <a:t>2. Le operazioni di rilevamento </a:t>
            </a:r>
            <a:r>
              <a:rPr lang="it-IT" dirty="0" err="1"/>
              <a:t>fotodattiloscopico</a:t>
            </a:r>
            <a:r>
              <a:rPr lang="it-IT" dirty="0"/>
              <a:t> e segnaletico sono eseguite, in adempimento degli obblighi di cui agli articoli 9 e 14 del regolamento UE n. 603/2013 del Parlamento europeo e del Consiglio del 26 giugno 2013, anche nei confronti degli stranieri rintracciati in posizione di irregolarità sul territorio nazionale. </a:t>
            </a:r>
          </a:p>
          <a:p>
            <a:pPr marL="0" indent="0" algn="just">
              <a:buNone/>
            </a:pPr>
            <a:r>
              <a:rPr lang="it-IT" dirty="0"/>
              <a:t>3. Il </a:t>
            </a:r>
            <a:r>
              <a:rPr lang="it-IT" u="sng" dirty="0"/>
              <a:t>rifiuto reiterato dello straniero di sottoporsi ai rilievi di cui ai commi 1 e 2 configura rischio di fuga ai fini del trattenimento nei centri di cui all'articolo 14</a:t>
            </a:r>
            <a:r>
              <a:rPr lang="it-IT" dirty="0"/>
              <a:t>. Il trattenimento è disposto caso per caso, con provvedimento del questore, e conserva la sua efficacia per una durata </a:t>
            </a:r>
            <a:r>
              <a:rPr lang="it-IT" b="1" dirty="0"/>
              <a:t>massima di trenta giorni </a:t>
            </a:r>
            <a:r>
              <a:rPr lang="it-IT" dirty="0"/>
              <a:t>dalla sua adozione, salvo che non cessino prima le esigenze per le quali è stato disposto. Si applicano le disposizioni di cui al medesimo articolo 14, commi 2, 3 e 4. </a:t>
            </a:r>
            <a:r>
              <a:rPr lang="it-IT" u="sng" dirty="0"/>
              <a:t>Se il trattenimento è disposto nei confronti di un richiedente protezione internazionale,</a:t>
            </a:r>
            <a:r>
              <a:rPr lang="it-IT" dirty="0"/>
              <a:t> come definita dall'articolo 2, comma 1, lettera a), del decreto legislativo 19 novembre 2007, n. 251, è competente alla convalida il Tribunale sede della </a:t>
            </a:r>
            <a:r>
              <a:rPr lang="it-IT" u="sng" dirty="0"/>
              <a:t>sezione specializzata</a:t>
            </a:r>
            <a:r>
              <a:rPr lang="it-IT" dirty="0"/>
              <a:t> in materia di immigrazione, protezione internazionale e libera circolazione dei cittadini dell'Unione europea. </a:t>
            </a:r>
          </a:p>
          <a:p>
            <a:pPr marL="0" indent="0" algn="just">
              <a:buNone/>
            </a:pPr>
            <a:r>
              <a:rPr lang="it-IT" dirty="0" smtClean="0"/>
              <a:t>5.</a:t>
            </a:r>
            <a:r>
              <a:rPr lang="it-IT" dirty="0" smtClean="0"/>
              <a:t> </a:t>
            </a:r>
            <a:r>
              <a:rPr lang="it-IT" dirty="0"/>
              <a:t>L'interessato è informato delle conseguenze del rifiuto di sottoporsi ai rilievi di cui ai commi 1 e 2</a:t>
            </a:r>
            <a:r>
              <a:rPr lang="it-IT" dirty="0" smtClean="0"/>
              <a:t>.</a:t>
            </a:r>
            <a:endParaRPr lang="it-IT" dirty="0"/>
          </a:p>
          <a:p>
            <a:pPr marL="0" indent="0">
              <a:buNone/>
            </a:pPr>
            <a:endParaRPr lang="it-IT" dirty="0"/>
          </a:p>
        </p:txBody>
      </p:sp>
      <p:sp>
        <p:nvSpPr>
          <p:cNvPr id="4" name="Titolo 1">
            <a:extLst>
              <a:ext uri="{FF2B5EF4-FFF2-40B4-BE49-F238E27FC236}">
                <a16:creationId xmlns="" xmlns:a16="http://schemas.microsoft.com/office/drawing/2014/main" id="{2C669607-E53D-4684-890A-FF3DDE9F346F}"/>
              </a:ext>
            </a:extLst>
          </p:cNvPr>
          <p:cNvSpPr>
            <a:spLocks noGrp="1"/>
          </p:cNvSpPr>
          <p:nvPr>
            <p:ph type="title"/>
          </p:nvPr>
        </p:nvSpPr>
        <p:spPr>
          <a:xfrm>
            <a:off x="484710" y="219453"/>
            <a:ext cx="7055380" cy="666955"/>
          </a:xfrm>
        </p:spPr>
        <p:txBody>
          <a:bodyPr/>
          <a:lstStyle/>
          <a:p>
            <a:r>
              <a:rPr lang="it-IT" dirty="0" smtClean="0"/>
              <a:t>Art. 10-ter T.U.I. segue</a:t>
            </a:r>
            <a:endParaRPr lang="it-IT" dirty="0"/>
          </a:p>
        </p:txBody>
      </p:sp>
    </p:spTree>
    <p:extLst>
      <p:ext uri="{BB962C8B-B14F-4D97-AF65-F5344CB8AC3E}">
        <p14:creationId xmlns:p14="http://schemas.microsoft.com/office/powerpoint/2010/main" val="839528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C669607-E53D-4684-890A-FF3DDE9F346F}"/>
              </a:ext>
            </a:extLst>
          </p:cNvPr>
          <p:cNvSpPr>
            <a:spLocks noGrp="1"/>
          </p:cNvSpPr>
          <p:nvPr>
            <p:ph type="title"/>
          </p:nvPr>
        </p:nvSpPr>
        <p:spPr>
          <a:xfrm>
            <a:off x="484710" y="275437"/>
            <a:ext cx="7055380" cy="666955"/>
          </a:xfrm>
        </p:spPr>
        <p:txBody>
          <a:bodyPr/>
          <a:lstStyle/>
          <a:p>
            <a:r>
              <a:rPr lang="it-IT" dirty="0"/>
              <a:t>TRATTENIMENTO</a:t>
            </a:r>
          </a:p>
        </p:txBody>
      </p:sp>
      <p:sp>
        <p:nvSpPr>
          <p:cNvPr id="3" name="Segnaposto contenuto 2">
            <a:extLst>
              <a:ext uri="{FF2B5EF4-FFF2-40B4-BE49-F238E27FC236}">
                <a16:creationId xmlns="" xmlns:a16="http://schemas.microsoft.com/office/drawing/2014/main" id="{7797B701-E065-4564-8FE9-7F6FD8629F27}"/>
              </a:ext>
            </a:extLst>
          </p:cNvPr>
          <p:cNvSpPr>
            <a:spLocks noGrp="1"/>
          </p:cNvSpPr>
          <p:nvPr>
            <p:ph idx="1"/>
          </p:nvPr>
        </p:nvSpPr>
        <p:spPr>
          <a:xfrm>
            <a:off x="298579" y="1222309"/>
            <a:ext cx="8304245" cy="5243805"/>
          </a:xfrm>
        </p:spPr>
        <p:txBody>
          <a:bodyPr>
            <a:normAutofit lnSpcReduction="10000"/>
          </a:bodyPr>
          <a:lstStyle/>
          <a:p>
            <a:pPr marL="0" indent="0" algn="just">
              <a:buNone/>
            </a:pPr>
            <a:r>
              <a:rPr lang="it-IT" sz="2200" dirty="0" smtClean="0"/>
              <a:t>Strasburgo</a:t>
            </a:r>
            <a:r>
              <a:rPr lang="it-IT" sz="2200" dirty="0"/>
              <a:t>, 10.04.2018 - Il Comitato europeo per la prevenzione della tortura e delle pene o trattamenti inumani o degradanti (</a:t>
            </a:r>
            <a:r>
              <a:rPr lang="it-IT" sz="2200" dirty="0">
                <a:hlinkClick r:id="rId3"/>
              </a:rPr>
              <a:t>CPT</a:t>
            </a:r>
            <a:r>
              <a:rPr lang="it-IT" sz="2200" dirty="0"/>
              <a:t>) ha pubblicato oggi un </a:t>
            </a:r>
            <a:r>
              <a:rPr lang="it-IT" sz="2200" dirty="0">
                <a:hlinkClick r:id="rId4"/>
              </a:rPr>
              <a:t>rapporto</a:t>
            </a:r>
            <a:r>
              <a:rPr lang="it-IT" sz="2200" dirty="0"/>
              <a:t> sulla visita </a:t>
            </a:r>
            <a:r>
              <a:rPr lang="it-IT" sz="2200" i="1" dirty="0"/>
              <a:t>ad hoc</a:t>
            </a:r>
            <a:r>
              <a:rPr lang="it-IT" sz="2200" dirty="0"/>
              <a:t> condotta in Italia per esaminare la situazione dei cittadini stranieri privati della propria libertà nei cosiddetti "hotspot" e nelle strutture di detenzione amministrative per migranti, in un contesto di massicci flussi migratori provenienti dal Nord Africa</a:t>
            </a:r>
            <a:r>
              <a:rPr lang="it-IT" sz="2200" dirty="0" smtClean="0"/>
              <a:t>.</a:t>
            </a:r>
          </a:p>
          <a:p>
            <a:pPr marL="0" indent="0" algn="just">
              <a:buNone/>
            </a:pPr>
            <a:r>
              <a:rPr lang="it-IT" sz="2200" dirty="0" smtClean="0"/>
              <a:t>Vi si legge:</a:t>
            </a:r>
          </a:p>
          <a:p>
            <a:pPr marL="0" indent="0" algn="just">
              <a:buNone/>
            </a:pPr>
            <a:r>
              <a:rPr lang="it-IT" sz="2200" dirty="0"/>
              <a:t>La complessiva </a:t>
            </a:r>
            <a:r>
              <a:rPr lang="it-IT" sz="2200" b="1" dirty="0"/>
              <a:t>disciplina del trattenimento </a:t>
            </a:r>
            <a:r>
              <a:rPr lang="it-IT" sz="2200" dirty="0"/>
              <a:t>del migrante presso i punti di crisi </a:t>
            </a:r>
            <a:r>
              <a:rPr lang="it-IT" sz="2200" i="1" dirty="0"/>
              <a:t>ex</a:t>
            </a:r>
            <a:r>
              <a:rPr lang="it-IT" sz="2200" dirty="0"/>
              <a:t> art. 10-</a:t>
            </a:r>
            <a:r>
              <a:rPr lang="it-IT" sz="2200" i="1" dirty="0"/>
              <a:t>ter</a:t>
            </a:r>
            <a:r>
              <a:rPr lang="it-IT" sz="2200" dirty="0"/>
              <a:t> </a:t>
            </a:r>
            <a:r>
              <a:rPr lang="it-IT" sz="2200" dirty="0" err="1"/>
              <a:t>d.lgs</a:t>
            </a:r>
            <a:r>
              <a:rPr lang="it-IT" sz="2200" dirty="0"/>
              <a:t> n. 286 del 1998 </a:t>
            </a:r>
            <a:r>
              <a:rPr lang="it-IT" sz="2200" u="sng" dirty="0"/>
              <a:t>non soddisfa l’esigenza di conoscibilità e prevedibilità della base legale che sempre deve sorreggere e giustificare la privazione della libertà personale</a:t>
            </a:r>
            <a:r>
              <a:rPr lang="it-IT" sz="2200" dirty="0"/>
              <a:t>, posta dalla Corte europea al centro delle garanzie tipiche dello Stato di diritto.</a:t>
            </a:r>
          </a:p>
          <a:p>
            <a:pPr marL="0" indent="0" algn="just">
              <a:buNone/>
            </a:pPr>
            <a:endParaRPr lang="it-IT" sz="2200" dirty="0"/>
          </a:p>
        </p:txBody>
      </p:sp>
    </p:spTree>
    <p:extLst>
      <p:ext uri="{BB962C8B-B14F-4D97-AF65-F5344CB8AC3E}">
        <p14:creationId xmlns:p14="http://schemas.microsoft.com/office/powerpoint/2010/main" val="217422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C197FD4-148A-44A5-9DE7-8488E642AA03}"/>
              </a:ext>
            </a:extLst>
          </p:cNvPr>
          <p:cNvSpPr>
            <a:spLocks noGrp="1"/>
          </p:cNvSpPr>
          <p:nvPr>
            <p:ph type="title"/>
          </p:nvPr>
        </p:nvSpPr>
        <p:spPr>
          <a:xfrm>
            <a:off x="484710" y="452717"/>
            <a:ext cx="8462342" cy="1600207"/>
          </a:xfrm>
        </p:spPr>
        <p:txBody>
          <a:bodyPr/>
          <a:lstStyle/>
          <a:p>
            <a:r>
              <a:rPr lang="it-IT" sz="3200" dirty="0"/>
              <a:t>Accesso a </a:t>
            </a:r>
            <a:r>
              <a:rPr lang="it-IT" sz="3200" b="1" dirty="0" err="1"/>
              <a:t>Eurodac</a:t>
            </a:r>
            <a:r>
              <a:rPr lang="it-IT" sz="3200" dirty="0"/>
              <a:t> da parte delle autorità di </a:t>
            </a:r>
            <a:r>
              <a:rPr lang="it-IT" sz="3200" b="1" dirty="0"/>
              <a:t>contrasto del terrorismo e di Europol</a:t>
            </a:r>
          </a:p>
        </p:txBody>
      </p:sp>
      <p:sp>
        <p:nvSpPr>
          <p:cNvPr id="3" name="Segnaposto contenuto 2">
            <a:extLst>
              <a:ext uri="{FF2B5EF4-FFF2-40B4-BE49-F238E27FC236}">
                <a16:creationId xmlns="" xmlns:a16="http://schemas.microsoft.com/office/drawing/2014/main" id="{4047C604-D85A-44E8-B097-8FC841152380}"/>
              </a:ext>
            </a:extLst>
          </p:cNvPr>
          <p:cNvSpPr>
            <a:spLocks noGrp="1"/>
          </p:cNvSpPr>
          <p:nvPr>
            <p:ph idx="1"/>
          </p:nvPr>
        </p:nvSpPr>
        <p:spPr>
          <a:xfrm>
            <a:off x="326572" y="1968950"/>
            <a:ext cx="8518848" cy="4615161"/>
          </a:xfrm>
        </p:spPr>
        <p:txBody>
          <a:bodyPr>
            <a:normAutofit fontScale="92500" lnSpcReduction="10000"/>
          </a:bodyPr>
          <a:lstStyle/>
          <a:p>
            <a:pPr marL="0" indent="0" algn="just">
              <a:buNone/>
            </a:pPr>
            <a:r>
              <a:rPr lang="it-IT" dirty="0"/>
              <a:t>La grande differenza rispetto alla precedente versione del Regolamento </a:t>
            </a:r>
            <a:r>
              <a:rPr lang="it-IT" dirty="0" err="1"/>
              <a:t>Eurodac</a:t>
            </a:r>
            <a:r>
              <a:rPr lang="it-IT" dirty="0"/>
              <a:t>  sta dunque nel fatto che viene introdotta la possibilità per :</a:t>
            </a:r>
          </a:p>
          <a:p>
            <a:pPr algn="just"/>
            <a:r>
              <a:rPr lang="it-IT" dirty="0"/>
              <a:t>1) le autorità “</a:t>
            </a:r>
            <a:r>
              <a:rPr lang="it-IT" i="1" dirty="0"/>
              <a:t>responsabili della prevenzione, dell’accertamento o dell’indagine di reati di terrorismo o altri reati gravi</a:t>
            </a:r>
            <a:r>
              <a:rPr lang="it-IT" dirty="0"/>
              <a:t>” (art. 5), designate da ciascuno Stato membro,</a:t>
            </a:r>
            <a:br>
              <a:rPr lang="it-IT" dirty="0"/>
            </a:br>
            <a:r>
              <a:rPr lang="it-IT" dirty="0"/>
              <a:t>2) Europol (art. 7)</a:t>
            </a:r>
          </a:p>
          <a:p>
            <a:pPr algn="just"/>
            <a:endParaRPr lang="it-IT" dirty="0"/>
          </a:p>
          <a:p>
            <a:pPr algn="just"/>
            <a:r>
              <a:rPr lang="it-IT" dirty="0"/>
              <a:t>REATI GRAVI&gt; reati che danno luogo a </a:t>
            </a:r>
            <a:r>
              <a:rPr lang="it-IT" b="1" dirty="0"/>
              <a:t>consegna in base al mandato di arresto europeo</a:t>
            </a:r>
            <a:r>
              <a:rPr lang="it-IT" dirty="0"/>
              <a:t> (</a:t>
            </a:r>
            <a:r>
              <a:rPr lang="it-IT" u="sng" dirty="0">
                <a:hlinkClick r:id="rId2"/>
              </a:rPr>
              <a:t>Decisione quadro 2002/584/GAI</a:t>
            </a:r>
            <a:r>
              <a:rPr lang="it-IT" dirty="0"/>
              <a:t>), “</a:t>
            </a:r>
            <a:r>
              <a:rPr lang="it-IT" i="1" dirty="0"/>
              <a:t>se punibili conformemente al diritto nazionale con una pena detentiva o una misura di sicurezza privativa della libertà personale per un periodo massimo di almeno tre anni</a:t>
            </a:r>
            <a:r>
              <a:rPr lang="it-IT" dirty="0"/>
              <a:t>”. </a:t>
            </a:r>
            <a:br>
              <a:rPr lang="it-IT" dirty="0"/>
            </a:br>
            <a:r>
              <a:rPr lang="it-IT" dirty="0"/>
              <a:t>&gt; </a:t>
            </a:r>
            <a:r>
              <a:rPr lang="it-IT" b="1" dirty="0"/>
              <a:t>soltanto se </a:t>
            </a:r>
            <a:r>
              <a:rPr lang="it-IT" dirty="0"/>
              <a:t>il confronto con i dati conservati nei sistemi accessibili non ha consentito di stabilire l’identità dell’interessato. </a:t>
            </a:r>
          </a:p>
        </p:txBody>
      </p:sp>
    </p:spTree>
    <p:extLst>
      <p:ext uri="{BB962C8B-B14F-4D97-AF65-F5344CB8AC3E}">
        <p14:creationId xmlns:p14="http://schemas.microsoft.com/office/powerpoint/2010/main" val="1802020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05F9BE-B06A-4E73-8120-41F83FBCDBA7}"/>
              </a:ext>
            </a:extLst>
          </p:cNvPr>
          <p:cNvSpPr>
            <a:spLocks noGrp="1"/>
          </p:cNvSpPr>
          <p:nvPr>
            <p:ph type="title"/>
          </p:nvPr>
        </p:nvSpPr>
        <p:spPr>
          <a:xfrm>
            <a:off x="484710" y="452718"/>
            <a:ext cx="7315682" cy="1400530"/>
          </a:xfrm>
        </p:spPr>
        <p:txBody>
          <a:bodyPr/>
          <a:lstStyle/>
          <a:p>
            <a:r>
              <a:rPr lang="it-IT" dirty="0" smtClean="0"/>
              <a:t>ALLONTAMENTO DAL </a:t>
            </a:r>
            <a:r>
              <a:rPr lang="it-IT" dirty="0"/>
              <a:t>PAESE COMPETENTE ALL’ESAME</a:t>
            </a:r>
          </a:p>
        </p:txBody>
      </p:sp>
      <p:sp>
        <p:nvSpPr>
          <p:cNvPr id="3" name="Segnaposto contenuto 2">
            <a:extLst>
              <a:ext uri="{FF2B5EF4-FFF2-40B4-BE49-F238E27FC236}">
                <a16:creationId xmlns="" xmlns:a16="http://schemas.microsoft.com/office/drawing/2014/main" id="{900C5F24-D8C1-412A-89C5-1828DB67FC89}"/>
              </a:ext>
            </a:extLst>
          </p:cNvPr>
          <p:cNvSpPr>
            <a:spLocks noGrp="1"/>
          </p:cNvSpPr>
          <p:nvPr>
            <p:ph idx="1"/>
          </p:nvPr>
        </p:nvSpPr>
        <p:spPr>
          <a:xfrm>
            <a:off x="101600" y="2052925"/>
            <a:ext cx="8877300" cy="4497165"/>
          </a:xfrm>
        </p:spPr>
        <p:txBody>
          <a:bodyPr>
            <a:normAutofit/>
          </a:bodyPr>
          <a:lstStyle/>
          <a:p>
            <a:pPr algn="just"/>
            <a:r>
              <a:rPr lang="it-IT" sz="2200" dirty="0" smtClean="0"/>
              <a:t>Il richiedente protezione internazionale che</a:t>
            </a:r>
            <a:r>
              <a:rPr lang="it-IT" sz="2200" dirty="0" smtClean="0"/>
              <a:t> intende </a:t>
            </a:r>
            <a:r>
              <a:rPr lang="it-IT" sz="2200" dirty="0"/>
              <a:t>lasciare l’Italia e andare in un altro Stato UE, </a:t>
            </a:r>
            <a:r>
              <a:rPr lang="it-IT" sz="2200" dirty="0" smtClean="0"/>
              <a:t>deve ricordare </a:t>
            </a:r>
            <a:r>
              <a:rPr lang="it-IT" sz="2200" dirty="0"/>
              <a:t>che: </a:t>
            </a:r>
          </a:p>
          <a:p>
            <a:pPr marL="0" indent="0" algn="just">
              <a:buNone/>
            </a:pPr>
            <a:r>
              <a:rPr lang="it-IT" sz="2200" b="1" dirty="0"/>
              <a:t>a. </a:t>
            </a:r>
            <a:r>
              <a:rPr lang="it-IT" sz="2200" dirty="0"/>
              <a:t>Se </a:t>
            </a:r>
            <a:r>
              <a:rPr lang="it-IT" sz="2200" dirty="0" smtClean="0"/>
              <a:t>entra </a:t>
            </a:r>
            <a:r>
              <a:rPr lang="it-IT" sz="2200" dirty="0"/>
              <a:t>o </a:t>
            </a:r>
            <a:r>
              <a:rPr lang="it-IT" sz="2200" dirty="0" smtClean="0"/>
              <a:t>cerca </a:t>
            </a:r>
            <a:r>
              <a:rPr lang="it-IT" sz="2200" dirty="0"/>
              <a:t>di entrare irregolarmente in un altro Stato europeo, senza avere un permesso di soggiorno o quando </a:t>
            </a:r>
            <a:r>
              <a:rPr lang="it-IT" sz="2200" dirty="0" smtClean="0"/>
              <a:t>è </a:t>
            </a:r>
            <a:r>
              <a:rPr lang="it-IT" sz="2200" dirty="0"/>
              <a:t>titolare di un permesso di soggiorno per richiesta asilo rilasciato dalle autorità italiane, </a:t>
            </a:r>
            <a:r>
              <a:rPr lang="it-IT" sz="2200" dirty="0" smtClean="0"/>
              <a:t>potrà </a:t>
            </a:r>
            <a:r>
              <a:rPr lang="it-IT" sz="2200" dirty="0"/>
              <a:t>essere </a:t>
            </a:r>
            <a:r>
              <a:rPr lang="it-IT" sz="2200" dirty="0" smtClean="0"/>
              <a:t>rinviato </a:t>
            </a:r>
            <a:r>
              <a:rPr lang="it-IT" sz="2200" dirty="0"/>
              <a:t>in Italia.  Il permesso di soggiorno per richiesta asilo </a:t>
            </a:r>
            <a:r>
              <a:rPr lang="it-IT" sz="2200" dirty="0" smtClean="0"/>
              <a:t>non </a:t>
            </a:r>
            <a:r>
              <a:rPr lang="it-IT" sz="2200" dirty="0"/>
              <a:t>dà diritto di entrare e soggiornare regolarmente in un altro Paese europeo, a meno che vi siano gravi motivi umanitari che richiedono la </a:t>
            </a:r>
            <a:r>
              <a:rPr lang="it-IT" sz="2200" dirty="0" smtClean="0"/>
              <a:t>sua </a:t>
            </a:r>
            <a:r>
              <a:rPr lang="it-IT" sz="2200" dirty="0"/>
              <a:t>presenza in quel Paese e la Questura del luogo in cui </a:t>
            </a:r>
            <a:r>
              <a:rPr lang="it-IT" sz="2200" dirty="0" smtClean="0"/>
              <a:t>vive </a:t>
            </a:r>
            <a:r>
              <a:rPr lang="it-IT" sz="2200" dirty="0"/>
              <a:t>abbia preventivamente rilasciato un titolo di viaggio per </a:t>
            </a:r>
            <a:r>
              <a:rPr lang="it-IT" sz="2200" dirty="0" smtClean="0"/>
              <a:t>consentirgli </a:t>
            </a:r>
            <a:r>
              <a:rPr lang="it-IT" sz="2200" dirty="0"/>
              <a:t>di </a:t>
            </a:r>
            <a:r>
              <a:rPr lang="it-IT" sz="2200" dirty="0" smtClean="0"/>
              <a:t>recarsi </a:t>
            </a:r>
            <a:r>
              <a:rPr lang="it-IT" sz="2200" dirty="0"/>
              <a:t>in quel Paese.</a:t>
            </a:r>
          </a:p>
        </p:txBody>
      </p:sp>
    </p:spTree>
    <p:extLst>
      <p:ext uri="{BB962C8B-B14F-4D97-AF65-F5344CB8AC3E}">
        <p14:creationId xmlns:p14="http://schemas.microsoft.com/office/powerpoint/2010/main" val="1599794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5697AEA-BF20-4CF4-B53A-A9D9869FF520}"/>
              </a:ext>
            </a:extLst>
          </p:cNvPr>
          <p:cNvSpPr>
            <a:spLocks noGrp="1"/>
          </p:cNvSpPr>
          <p:nvPr>
            <p:ph type="title"/>
          </p:nvPr>
        </p:nvSpPr>
        <p:spPr>
          <a:xfrm>
            <a:off x="484709" y="51502"/>
            <a:ext cx="7418319" cy="1400530"/>
          </a:xfrm>
        </p:spPr>
        <p:txBody>
          <a:bodyPr/>
          <a:lstStyle/>
          <a:p>
            <a:r>
              <a:rPr lang="it-IT" dirty="0"/>
              <a:t>ALLONTAMENTO DAL PAESE COMPETENTE ALL’ESAME</a:t>
            </a:r>
            <a:endParaRPr lang="it-IT" dirty="0"/>
          </a:p>
        </p:txBody>
      </p:sp>
      <p:sp>
        <p:nvSpPr>
          <p:cNvPr id="3" name="Segnaposto contenuto 2">
            <a:extLst>
              <a:ext uri="{FF2B5EF4-FFF2-40B4-BE49-F238E27FC236}">
                <a16:creationId xmlns="" xmlns:a16="http://schemas.microsoft.com/office/drawing/2014/main" id="{F470EE5A-B9FB-41EC-98AA-3AB4BD00720C}"/>
              </a:ext>
            </a:extLst>
          </p:cNvPr>
          <p:cNvSpPr>
            <a:spLocks noGrp="1"/>
          </p:cNvSpPr>
          <p:nvPr>
            <p:ph idx="1"/>
          </p:nvPr>
        </p:nvSpPr>
        <p:spPr>
          <a:xfrm>
            <a:off x="152400" y="1483568"/>
            <a:ext cx="8826500" cy="5383763"/>
          </a:xfrm>
        </p:spPr>
        <p:txBody>
          <a:bodyPr>
            <a:noAutofit/>
          </a:bodyPr>
          <a:lstStyle/>
          <a:p>
            <a:pPr marL="0" indent="0" algn="just">
              <a:spcBef>
                <a:spcPts val="0"/>
              </a:spcBef>
              <a:buNone/>
            </a:pPr>
            <a:r>
              <a:rPr lang="it-IT" dirty="0"/>
              <a:t>b. Se </a:t>
            </a:r>
            <a:r>
              <a:rPr lang="it-IT" dirty="0" smtClean="0"/>
              <a:t>presenta </a:t>
            </a:r>
            <a:r>
              <a:rPr lang="it-IT" dirty="0"/>
              <a:t>domanda di asilo in un altro Stato europeo, le autorità di quello Stato verificheranno se sono competenti ad esaminare la </a:t>
            </a:r>
            <a:r>
              <a:rPr lang="it-IT" dirty="0" smtClean="0"/>
              <a:t>sua </a:t>
            </a:r>
            <a:r>
              <a:rPr lang="it-IT" dirty="0"/>
              <a:t>domanda d’asilo, sulla base dei criteri descritti </a:t>
            </a:r>
            <a:r>
              <a:rPr lang="it-IT" dirty="0" smtClean="0"/>
              <a:t>precedentemente. </a:t>
            </a:r>
            <a:endParaRPr lang="it-IT" dirty="0"/>
          </a:p>
          <a:p>
            <a:pPr marL="0" indent="0" algn="just">
              <a:spcBef>
                <a:spcPts val="0"/>
              </a:spcBef>
              <a:buNone/>
            </a:pPr>
            <a:r>
              <a:rPr lang="it-IT" dirty="0"/>
              <a:t>Se tale Stato si ritiene competente ad esaminare la </a:t>
            </a:r>
            <a:r>
              <a:rPr lang="it-IT" dirty="0" smtClean="0"/>
              <a:t>sua </a:t>
            </a:r>
            <a:r>
              <a:rPr lang="it-IT" dirty="0"/>
              <a:t>domanda, </a:t>
            </a:r>
            <a:r>
              <a:rPr lang="it-IT" dirty="0" smtClean="0"/>
              <a:t>potrà </a:t>
            </a:r>
            <a:r>
              <a:rPr lang="it-IT" dirty="0"/>
              <a:t>soggiornarvi in attesa della decisione. </a:t>
            </a:r>
          </a:p>
          <a:p>
            <a:pPr marL="0" indent="0" algn="just">
              <a:spcBef>
                <a:spcPts val="0"/>
              </a:spcBef>
              <a:buNone/>
            </a:pPr>
            <a:r>
              <a:rPr lang="it-IT" dirty="0"/>
              <a:t>Se invece le autorità di tale Stato verificano che la competenza ad esaminare la domanda di asilo è dell’Italia, potranno </a:t>
            </a:r>
            <a:r>
              <a:rPr lang="it-IT" dirty="0" smtClean="0"/>
              <a:t>comunicargli </a:t>
            </a:r>
            <a:r>
              <a:rPr lang="it-IT" dirty="0"/>
              <a:t>la decisione di </a:t>
            </a:r>
            <a:r>
              <a:rPr lang="it-IT" dirty="0" smtClean="0"/>
              <a:t>trasferirlo </a:t>
            </a:r>
            <a:r>
              <a:rPr lang="it-IT" dirty="0"/>
              <a:t>in Italia.  In alcuni casi, </a:t>
            </a:r>
            <a:r>
              <a:rPr lang="it-IT" dirty="0" smtClean="0"/>
              <a:t>potrà </a:t>
            </a:r>
            <a:r>
              <a:rPr lang="it-IT" dirty="0"/>
              <a:t>essere trattenuto al fine di assicurare le procedure di trasferimento. </a:t>
            </a:r>
          </a:p>
          <a:p>
            <a:pPr marL="0" indent="0" algn="just">
              <a:spcBef>
                <a:spcPts val="0"/>
              </a:spcBef>
              <a:buNone/>
            </a:pPr>
            <a:r>
              <a:rPr lang="it-IT" dirty="0"/>
              <a:t>Se </a:t>
            </a:r>
            <a:r>
              <a:rPr lang="it-IT" dirty="0" smtClean="0"/>
              <a:t>si vuole opporre</a:t>
            </a:r>
            <a:r>
              <a:rPr lang="it-IT" dirty="0" smtClean="0"/>
              <a:t> al </a:t>
            </a:r>
            <a:r>
              <a:rPr lang="it-IT" dirty="0"/>
              <a:t>trasferimento in Italia, </a:t>
            </a:r>
            <a:r>
              <a:rPr lang="it-IT" dirty="0" smtClean="0"/>
              <a:t>può </a:t>
            </a:r>
            <a:r>
              <a:rPr lang="it-IT" dirty="0"/>
              <a:t>presentare un </a:t>
            </a:r>
            <a:r>
              <a:rPr lang="it-IT" b="1" dirty="0"/>
              <a:t>ricorso</a:t>
            </a:r>
            <a:r>
              <a:rPr lang="it-IT" dirty="0"/>
              <a:t> ad un giudice contro la decisione. Le regole per presentare tale ricorso sono stabilite dalla legge dello Stato che ha </a:t>
            </a:r>
            <a:r>
              <a:rPr lang="it-IT" dirty="0" smtClean="0"/>
              <a:t>adottato </a:t>
            </a:r>
            <a:r>
              <a:rPr lang="it-IT" dirty="0"/>
              <a:t>la decisione di trasferimento. Se </a:t>
            </a:r>
            <a:r>
              <a:rPr lang="it-IT" dirty="0" smtClean="0"/>
              <a:t>resta </a:t>
            </a:r>
            <a:r>
              <a:rPr lang="it-IT" dirty="0"/>
              <a:t>sul territorio dello Stato in cui </a:t>
            </a:r>
            <a:r>
              <a:rPr lang="it-IT" dirty="0" smtClean="0"/>
              <a:t>ha </a:t>
            </a:r>
            <a:r>
              <a:rPr lang="it-IT" dirty="0"/>
              <a:t>presentato la domanda di asilo nonostante la decisione di trasferimento in Italia, lo Stato in cui </a:t>
            </a:r>
            <a:r>
              <a:rPr lang="it-IT" dirty="0" smtClean="0"/>
              <a:t>si trova </a:t>
            </a:r>
            <a:r>
              <a:rPr lang="it-IT" dirty="0"/>
              <a:t>non esaminerà la </a:t>
            </a:r>
            <a:r>
              <a:rPr lang="it-IT" dirty="0" smtClean="0"/>
              <a:t>sua </a:t>
            </a:r>
            <a:r>
              <a:rPr lang="it-IT" dirty="0"/>
              <a:t>domanda (a meno che </a:t>
            </a:r>
            <a:r>
              <a:rPr lang="it-IT" dirty="0" smtClean="0"/>
              <a:t>sia stato presentato </a:t>
            </a:r>
            <a:r>
              <a:rPr lang="it-IT" dirty="0"/>
              <a:t>ricorso al giudice contro la decisione di trasferimento e quella decisione sia stata annullata). </a:t>
            </a:r>
          </a:p>
        </p:txBody>
      </p:sp>
    </p:spTree>
    <p:extLst>
      <p:ext uri="{BB962C8B-B14F-4D97-AF65-F5344CB8AC3E}">
        <p14:creationId xmlns:p14="http://schemas.microsoft.com/office/powerpoint/2010/main" val="1193126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DFEE0A-6023-4DA7-A008-0668F575359F}"/>
              </a:ext>
            </a:extLst>
          </p:cNvPr>
          <p:cNvSpPr>
            <a:spLocks noGrp="1"/>
          </p:cNvSpPr>
          <p:nvPr>
            <p:ph type="title"/>
          </p:nvPr>
        </p:nvSpPr>
        <p:spPr>
          <a:xfrm>
            <a:off x="484710" y="452718"/>
            <a:ext cx="7353004" cy="1400530"/>
          </a:xfrm>
        </p:spPr>
        <p:txBody>
          <a:bodyPr/>
          <a:lstStyle/>
          <a:p>
            <a:r>
              <a:rPr lang="it-IT" dirty="0"/>
              <a:t>ALLONTAMENTO DAL PAESE COMPETENTE ALL’ESAME</a:t>
            </a:r>
            <a:endParaRPr lang="it-IT" dirty="0"/>
          </a:p>
        </p:txBody>
      </p:sp>
      <p:sp>
        <p:nvSpPr>
          <p:cNvPr id="3" name="Segnaposto contenuto 2">
            <a:extLst>
              <a:ext uri="{FF2B5EF4-FFF2-40B4-BE49-F238E27FC236}">
                <a16:creationId xmlns="" xmlns:a16="http://schemas.microsoft.com/office/drawing/2014/main" id="{227B247F-2EB7-4B5D-9B44-6B72888A0C0B}"/>
              </a:ext>
            </a:extLst>
          </p:cNvPr>
          <p:cNvSpPr>
            <a:spLocks noGrp="1"/>
          </p:cNvSpPr>
          <p:nvPr>
            <p:ph idx="1"/>
          </p:nvPr>
        </p:nvSpPr>
        <p:spPr>
          <a:xfrm>
            <a:off x="127000" y="2052925"/>
            <a:ext cx="8851900" cy="4614575"/>
          </a:xfrm>
        </p:spPr>
        <p:txBody>
          <a:bodyPr/>
          <a:lstStyle/>
          <a:p>
            <a:pPr marL="0" indent="0" algn="just">
              <a:buNone/>
            </a:pPr>
            <a:r>
              <a:rPr lang="it-IT" dirty="0"/>
              <a:t>c. Se </a:t>
            </a:r>
            <a:r>
              <a:rPr lang="it-IT" dirty="0" smtClean="0"/>
              <a:t>ha </a:t>
            </a:r>
            <a:r>
              <a:rPr lang="it-IT" dirty="0"/>
              <a:t>presentato domanda di asilo in Italia, e questa è competente all’esame della domanda</a:t>
            </a:r>
            <a:r>
              <a:rPr lang="it-IT" dirty="0" smtClean="0"/>
              <a:t>, viene sospeso per un anno l’esame della domanda </a:t>
            </a:r>
            <a:r>
              <a:rPr lang="it-IT" dirty="0" smtClean="0"/>
              <a:t>de</a:t>
            </a:r>
            <a:r>
              <a:rPr lang="it-IT" dirty="0" smtClean="0"/>
              <a:t>l richiedente protezione internazionale, nel </a:t>
            </a:r>
            <a:r>
              <a:rPr lang="it-IT" dirty="0"/>
              <a:t>caso in cui </a:t>
            </a:r>
            <a:r>
              <a:rPr lang="it-IT" dirty="0" smtClean="0"/>
              <a:t>si </a:t>
            </a:r>
            <a:r>
              <a:rPr lang="it-IT" dirty="0"/>
              <a:t>allontani senza giustificato motivo dalla struttura di accoglienza senza aver sostenuto il colloquio di fronte alla Commissione territoriale per il riconoscimento della protezione </a:t>
            </a:r>
            <a:r>
              <a:rPr lang="it-IT" dirty="0" smtClean="0"/>
              <a:t>internazionale. Dopo </a:t>
            </a:r>
            <a:r>
              <a:rPr lang="it-IT" dirty="0"/>
              <a:t>un anno di </a:t>
            </a:r>
            <a:r>
              <a:rPr lang="it-IT" dirty="0" smtClean="0"/>
              <a:t>assenza </a:t>
            </a:r>
            <a:r>
              <a:rPr lang="it-IT" dirty="0"/>
              <a:t>ingiustificata la Commissione italiana dichiara estinto il procedimento riguardante la </a:t>
            </a:r>
            <a:r>
              <a:rPr lang="it-IT" dirty="0" smtClean="0"/>
              <a:t>sua </a:t>
            </a:r>
            <a:r>
              <a:rPr lang="it-IT" dirty="0"/>
              <a:t>domanda di asilo. </a:t>
            </a:r>
          </a:p>
          <a:p>
            <a:pPr marL="0" indent="0" algn="just">
              <a:buNone/>
            </a:pPr>
            <a:r>
              <a:rPr lang="it-IT" dirty="0"/>
              <a:t>Negli altri casi, se non </a:t>
            </a:r>
            <a:r>
              <a:rPr lang="it-IT" dirty="0" smtClean="0"/>
              <a:t>si presenta </a:t>
            </a:r>
            <a:r>
              <a:rPr lang="it-IT" dirty="0"/>
              <a:t>al colloquio senza aver chiesto il rinvio, la Commissione decide sulla base della documentazione disponibile ed è molto probabile che la </a:t>
            </a:r>
            <a:r>
              <a:rPr lang="it-IT" dirty="0" smtClean="0"/>
              <a:t>sua </a:t>
            </a:r>
            <a:r>
              <a:rPr lang="it-IT" dirty="0"/>
              <a:t>assenza influisca negativamente sulla decisione che verrà adottata. </a:t>
            </a:r>
          </a:p>
        </p:txBody>
      </p:sp>
    </p:spTree>
    <p:extLst>
      <p:ext uri="{BB962C8B-B14F-4D97-AF65-F5344CB8AC3E}">
        <p14:creationId xmlns:p14="http://schemas.microsoft.com/office/powerpoint/2010/main" val="2663851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5861" y="982176"/>
            <a:ext cx="6288833" cy="2585323"/>
          </a:xfrm>
          <a:prstGeom prst="rect">
            <a:avLst/>
          </a:prstGeom>
        </p:spPr>
        <p:txBody>
          <a:bodyPr wrap="square">
            <a:spAutoFit/>
          </a:bodyPr>
          <a:lstStyle/>
          <a:p>
            <a:r>
              <a:rPr lang="it-IT" sz="5400" b="1" dirty="0"/>
              <a:t>REGOLAMENTO (UE) N° 603/2013</a:t>
            </a:r>
            <a:r>
              <a:rPr lang="it-IT" sz="5400" dirty="0"/>
              <a:t> </a:t>
            </a:r>
            <a:br>
              <a:rPr lang="it-IT" sz="5400" dirty="0"/>
            </a:br>
            <a:r>
              <a:rPr lang="it-IT" sz="5400" b="1" dirty="0"/>
              <a:t>(c.d. </a:t>
            </a:r>
            <a:r>
              <a:rPr lang="it-IT" sz="5400" b="1" dirty="0" err="1"/>
              <a:t>Eurodac</a:t>
            </a:r>
            <a:r>
              <a:rPr lang="it-IT" sz="5400" b="1" dirty="0"/>
              <a:t>)</a:t>
            </a:r>
            <a:endParaRPr lang="en-GB" sz="5400"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885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7"/>
            <a:ext cx="7055380" cy="1963911"/>
          </a:xfrm>
        </p:spPr>
        <p:txBody>
          <a:bodyPr>
            <a:normAutofit fontScale="90000"/>
          </a:bodyPr>
          <a:lstStyle/>
          <a:p>
            <a:r>
              <a:rPr lang="it-IT" b="1" dirty="0" err="1" smtClean="0"/>
              <a:t>Eurodac</a:t>
            </a:r>
            <a:r>
              <a:rPr lang="it-IT" b="1" dirty="0" smtClean="0"/>
              <a:t> s</a:t>
            </a:r>
            <a:r>
              <a:rPr lang="it-IT" b="1" dirty="0" smtClean="0"/>
              <a:t>i </a:t>
            </a:r>
            <a:r>
              <a:rPr lang="it-IT" b="1" dirty="0"/>
              <a:t>applica dal </a:t>
            </a:r>
            <a:r>
              <a:rPr lang="it-IT" b="1" dirty="0" smtClean="0"/>
              <a:t/>
            </a:r>
            <a:br>
              <a:rPr lang="it-IT" b="1" dirty="0" smtClean="0"/>
            </a:br>
            <a:r>
              <a:rPr lang="it-IT" b="1" dirty="0" smtClean="0"/>
              <a:t>20 </a:t>
            </a:r>
            <a:r>
              <a:rPr lang="it-IT" b="1" dirty="0"/>
              <a:t>luglio 2015</a:t>
            </a:r>
            <a:r>
              <a:rPr lang="it-IT" dirty="0"/>
              <a:t/>
            </a:r>
            <a:br>
              <a:rPr lang="it-IT" dirty="0"/>
            </a:br>
            <a:r>
              <a:rPr lang="it-IT" b="1" dirty="0" smtClean="0"/>
              <a:t/>
            </a:r>
            <a:br>
              <a:rPr lang="it-IT" b="1" dirty="0" smtClean="0"/>
            </a:br>
            <a:endParaRPr lang="it-IT" b="1" dirty="0"/>
          </a:p>
        </p:txBody>
      </p:sp>
      <p:sp>
        <p:nvSpPr>
          <p:cNvPr id="3" name="Segnaposto contenuto 2"/>
          <p:cNvSpPr>
            <a:spLocks noGrp="1"/>
          </p:cNvSpPr>
          <p:nvPr>
            <p:ph idx="1"/>
          </p:nvPr>
        </p:nvSpPr>
        <p:spPr>
          <a:xfrm>
            <a:off x="307911" y="1810139"/>
            <a:ext cx="8238930" cy="4438268"/>
          </a:xfrm>
        </p:spPr>
        <p:txBody>
          <a:bodyPr>
            <a:normAutofit/>
          </a:bodyPr>
          <a:lstStyle/>
          <a:p>
            <a:pPr algn="just"/>
            <a:r>
              <a:rPr lang="it-IT" dirty="0" smtClean="0"/>
              <a:t>E’ </a:t>
            </a:r>
            <a:r>
              <a:rPr lang="it-IT" dirty="0"/>
              <a:t>un </a:t>
            </a:r>
            <a:r>
              <a:rPr lang="it-IT" b="1" dirty="0"/>
              <a:t>sistema informatico che gestisce una banca dati </a:t>
            </a:r>
            <a:r>
              <a:rPr lang="it-IT" dirty="0"/>
              <a:t>che è stata creata nel 2000 per migliorare l'efficacia dell'applicazione dell'allora Convenzione di Dublino (oggi Regolamento Dublino III), attraverso la raccolta e la comparazione delle impronte digitali di richiedenti asilo e persone che vengono intercettate al momento dell'ingresso irregolare di una frontiera esterna di uno Stato membro. Ciò è particolarmente utile al fine di verificare se una persona ha già presentato una domanda di asilo in un altro Paese e/o ha attraversato irregolarmente una frontiera esterna di un altro Stato membro e, dunque, </a:t>
            </a:r>
            <a:r>
              <a:rPr lang="it-IT" u="sng" dirty="0"/>
              <a:t>all'individuazione della responsabilità per l'esame della domanda di protezione internazionale</a:t>
            </a:r>
            <a:r>
              <a:rPr lang="it-IT" dirty="0"/>
              <a:t>. </a:t>
            </a:r>
          </a:p>
          <a:p>
            <a:endParaRPr lang="it-IT" dirty="0"/>
          </a:p>
        </p:txBody>
      </p:sp>
    </p:spTree>
    <p:extLst>
      <p:ext uri="{BB962C8B-B14F-4D97-AF65-F5344CB8AC3E}">
        <p14:creationId xmlns:p14="http://schemas.microsoft.com/office/powerpoint/2010/main" val="3842054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210122"/>
            <a:ext cx="7055380" cy="1400530"/>
          </a:xfrm>
        </p:spPr>
        <p:txBody>
          <a:bodyPr>
            <a:normAutofit fontScale="90000"/>
          </a:bodyPr>
          <a:lstStyle/>
          <a:p>
            <a:r>
              <a:rPr lang="it-IT" b="1" dirty="0" smtClean="0"/>
              <a:t>Articolo </a:t>
            </a:r>
            <a:r>
              <a:rPr lang="it-IT" b="1" dirty="0"/>
              <a:t>1 </a:t>
            </a:r>
            <a:r>
              <a:rPr lang="it-IT" b="1" dirty="0" smtClean="0"/>
              <a:t/>
            </a:r>
            <a:br>
              <a:rPr lang="it-IT" b="1" dirty="0" smtClean="0"/>
            </a:br>
            <a:r>
              <a:rPr lang="it-IT" b="1" dirty="0" smtClean="0"/>
              <a:t>Scopo </a:t>
            </a:r>
            <a:r>
              <a:rPr lang="it-IT" b="1" dirty="0"/>
              <a:t>dell’«</a:t>
            </a:r>
            <a:r>
              <a:rPr lang="it-IT" b="1" dirty="0" err="1"/>
              <a:t>Eurodac</a:t>
            </a:r>
            <a:r>
              <a:rPr lang="it-IT" b="1" dirty="0" smtClean="0"/>
              <a:t>»</a:t>
            </a:r>
            <a:r>
              <a:rPr lang="it-IT" dirty="0"/>
              <a:t/>
            </a:r>
            <a:br>
              <a:rPr lang="it-IT" dirty="0"/>
            </a:br>
            <a:endParaRPr lang="it-IT" dirty="0"/>
          </a:p>
        </p:txBody>
      </p:sp>
      <p:sp>
        <p:nvSpPr>
          <p:cNvPr id="3" name="Segnaposto contenuto 2"/>
          <p:cNvSpPr>
            <a:spLocks noGrp="1"/>
          </p:cNvSpPr>
          <p:nvPr>
            <p:ph idx="1"/>
          </p:nvPr>
        </p:nvSpPr>
        <p:spPr>
          <a:xfrm>
            <a:off x="709127" y="1856982"/>
            <a:ext cx="7772399" cy="4195481"/>
          </a:xfrm>
        </p:spPr>
        <p:txBody>
          <a:bodyPr>
            <a:normAutofit/>
          </a:bodyPr>
          <a:lstStyle/>
          <a:p>
            <a:pPr marL="0" indent="0" algn="just">
              <a:buNone/>
            </a:pPr>
            <a:r>
              <a:rPr lang="it-IT" sz="2400" dirty="0" smtClean="0"/>
              <a:t>È </a:t>
            </a:r>
            <a:r>
              <a:rPr lang="it-IT" sz="2400" dirty="0"/>
              <a:t>istituito un sistema denominato «</a:t>
            </a:r>
            <a:r>
              <a:rPr lang="it-IT" sz="2400" dirty="0" err="1"/>
              <a:t>Eurodac</a:t>
            </a:r>
            <a:r>
              <a:rPr lang="it-IT" sz="2400" dirty="0"/>
              <a:t>», allo scopo di concorrere alla determinazione dello Stato membro competente, ai sensi del regolamento (UE) n. 604/2013, per l'esame di una domanda di protezione internazionale presentata in uno Stato membro da un cittadino di un paese terzo o da un apolide, e di facilitare inoltre l'applicazione del regolamento (UE) n. 604/2013 secondo le condizioni stabilite dal presente regolamento.</a:t>
            </a:r>
            <a:r>
              <a:rPr lang="it-IT" sz="2400" dirty="0">
                <a:effectLst/>
              </a:rPr>
              <a:t> </a:t>
            </a:r>
            <a:endParaRPr lang="it-IT" sz="2400" dirty="0"/>
          </a:p>
        </p:txBody>
      </p:sp>
    </p:spTree>
    <p:extLst>
      <p:ext uri="{BB962C8B-B14F-4D97-AF65-F5344CB8AC3E}">
        <p14:creationId xmlns:p14="http://schemas.microsoft.com/office/powerpoint/2010/main" val="276409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FA23916-4434-4F79-BDB3-BAFED82345CC}"/>
              </a:ext>
            </a:extLst>
          </p:cNvPr>
          <p:cNvSpPr>
            <a:spLocks noGrp="1"/>
          </p:cNvSpPr>
          <p:nvPr>
            <p:ph type="title"/>
          </p:nvPr>
        </p:nvSpPr>
        <p:spPr>
          <a:xfrm>
            <a:off x="587828" y="163469"/>
            <a:ext cx="6503437" cy="1400530"/>
          </a:xfrm>
        </p:spPr>
        <p:txBody>
          <a:bodyPr/>
          <a:lstStyle/>
          <a:p>
            <a:r>
              <a:rPr lang="it-IT" dirty="0"/>
              <a:t>COSA PREVEDE IL </a:t>
            </a:r>
            <a:r>
              <a:rPr lang="it-IT" dirty="0" smtClean="0"/>
              <a:t>REGOLAMENTO</a:t>
            </a:r>
            <a:endParaRPr lang="it-IT" dirty="0"/>
          </a:p>
        </p:txBody>
      </p:sp>
      <p:sp>
        <p:nvSpPr>
          <p:cNvPr id="3" name="Segnaposto contenuto 2">
            <a:extLst>
              <a:ext uri="{FF2B5EF4-FFF2-40B4-BE49-F238E27FC236}">
                <a16:creationId xmlns="" xmlns:a16="http://schemas.microsoft.com/office/drawing/2014/main" id="{44DD5026-9A07-4680-947D-22F8A95815D8}"/>
              </a:ext>
            </a:extLst>
          </p:cNvPr>
          <p:cNvSpPr>
            <a:spLocks noGrp="1"/>
          </p:cNvSpPr>
          <p:nvPr>
            <p:ph idx="1"/>
          </p:nvPr>
        </p:nvSpPr>
        <p:spPr>
          <a:xfrm>
            <a:off x="154746" y="2052735"/>
            <a:ext cx="8834510" cy="4210878"/>
          </a:xfrm>
        </p:spPr>
        <p:txBody>
          <a:bodyPr>
            <a:normAutofit/>
          </a:bodyPr>
          <a:lstStyle/>
          <a:p>
            <a:pPr marL="0" indent="0" algn="just">
              <a:buNone/>
            </a:pPr>
            <a:r>
              <a:rPr lang="it-IT" sz="2200" dirty="0"/>
              <a:t>L</a:t>
            </a:r>
            <a:r>
              <a:rPr lang="it-IT" sz="2200" dirty="0" smtClean="0"/>
              <a:t>’</a:t>
            </a:r>
            <a:r>
              <a:rPr lang="it-IT" sz="2200" b="1" u="sng" dirty="0" smtClean="0"/>
              <a:t>obbligo</a:t>
            </a:r>
            <a:r>
              <a:rPr lang="it-IT" sz="2200" dirty="0"/>
              <a:t> degli Stati di procedere “</a:t>
            </a:r>
            <a:r>
              <a:rPr lang="it-IT" sz="2200" i="1" dirty="0"/>
              <a:t>tempestivamente al rilevamento delle impronte digitali di tutte le dita di ogni </a:t>
            </a:r>
            <a:r>
              <a:rPr lang="it-IT" sz="2200" b="1" i="1" dirty="0"/>
              <a:t>richiedente protezione internazionale</a:t>
            </a:r>
            <a:r>
              <a:rPr lang="it-IT" sz="2200" i="1" dirty="0"/>
              <a:t> di età non inferiore a 14 anni non appena possibile e in ogni caso entro 72 ore dalla presentazione della domanda</a:t>
            </a:r>
            <a:r>
              <a:rPr lang="it-IT" sz="2200" dirty="0"/>
              <a:t>”, salve alcune possibilità di proroga. I dati trasmessi (oltre alle impronte digitali, anche Stato di origine, sesso e altri) sono automaticamente confrontati con gli altri dati registrati nel sistema centrale, da cui </a:t>
            </a:r>
            <a:r>
              <a:rPr lang="it-IT" sz="2200" b="1" dirty="0"/>
              <a:t>viene inviata una risposta </a:t>
            </a:r>
            <a:r>
              <a:rPr lang="it-IT" sz="2200" dirty="0"/>
              <a:t>positiva (“</a:t>
            </a:r>
            <a:r>
              <a:rPr lang="it-IT" sz="2200" i="1" dirty="0"/>
              <a:t>HIT</a:t>
            </a:r>
            <a:r>
              <a:rPr lang="it-IT" sz="2200" dirty="0"/>
              <a:t>”: dato già registrato) o negativa (dato nuovo). </a:t>
            </a:r>
            <a:r>
              <a:rPr lang="it-IT" sz="2200" dirty="0" smtClean="0"/>
              <a:t>Tali </a:t>
            </a:r>
            <a:r>
              <a:rPr lang="it-IT" sz="2200" dirty="0"/>
              <a:t>dati sono poi conservati presso il sistema centrale </a:t>
            </a:r>
            <a:r>
              <a:rPr lang="it-IT" sz="2200" b="1" dirty="0"/>
              <a:t>per 10 anni</a:t>
            </a:r>
            <a:r>
              <a:rPr lang="it-IT" sz="2200" dirty="0"/>
              <a:t>, salvo che l’interessato acquisisca prima di quella scadenza la cittadinanza di uno Stato membro</a:t>
            </a:r>
            <a:r>
              <a:rPr lang="it-IT" sz="2200" dirty="0" smtClean="0"/>
              <a:t>.</a:t>
            </a:r>
            <a:endParaRPr lang="it-IT" sz="2200" dirty="0"/>
          </a:p>
        </p:txBody>
      </p:sp>
    </p:spTree>
    <p:extLst>
      <p:ext uri="{BB962C8B-B14F-4D97-AF65-F5344CB8AC3E}">
        <p14:creationId xmlns:p14="http://schemas.microsoft.com/office/powerpoint/2010/main" val="2558094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CD54169-6EFA-4553-B09A-1811B9B3C799}"/>
              </a:ext>
            </a:extLst>
          </p:cNvPr>
          <p:cNvSpPr>
            <a:spLocks noGrp="1"/>
          </p:cNvSpPr>
          <p:nvPr>
            <p:ph type="title"/>
          </p:nvPr>
        </p:nvSpPr>
        <p:spPr/>
        <p:txBody>
          <a:bodyPr/>
          <a:lstStyle/>
          <a:p>
            <a:r>
              <a:rPr lang="it-IT" dirty="0"/>
              <a:t>COSA PREVEDE IL </a:t>
            </a:r>
            <a:r>
              <a:rPr lang="it-IT" dirty="0" smtClean="0"/>
              <a:t>REGOLAMENTO (segue)</a:t>
            </a:r>
            <a:endParaRPr lang="it-IT" dirty="0"/>
          </a:p>
        </p:txBody>
      </p:sp>
      <p:sp>
        <p:nvSpPr>
          <p:cNvPr id="3" name="Segnaposto contenuto 2">
            <a:extLst>
              <a:ext uri="{FF2B5EF4-FFF2-40B4-BE49-F238E27FC236}">
                <a16:creationId xmlns="" xmlns:a16="http://schemas.microsoft.com/office/drawing/2014/main" id="{13CFBCEA-6054-4C30-B66B-45F74705EDDC}"/>
              </a:ext>
            </a:extLst>
          </p:cNvPr>
          <p:cNvSpPr>
            <a:spLocks noGrp="1"/>
          </p:cNvSpPr>
          <p:nvPr>
            <p:ph idx="1"/>
          </p:nvPr>
        </p:nvSpPr>
        <p:spPr>
          <a:xfrm>
            <a:off x="126609" y="2052925"/>
            <a:ext cx="8862646" cy="4657364"/>
          </a:xfrm>
        </p:spPr>
        <p:txBody>
          <a:bodyPr>
            <a:normAutofit lnSpcReduction="10000"/>
          </a:bodyPr>
          <a:lstStyle/>
          <a:p>
            <a:pPr marL="0" indent="0" algn="just">
              <a:buNone/>
            </a:pPr>
            <a:r>
              <a:rPr lang="it-IT" dirty="0"/>
              <a:t>L</a:t>
            </a:r>
            <a:r>
              <a:rPr lang="it-IT" dirty="0" smtClean="0"/>
              <a:t>’</a:t>
            </a:r>
            <a:r>
              <a:rPr lang="it-IT" b="1" u="sng" dirty="0" smtClean="0"/>
              <a:t>obbligo</a:t>
            </a:r>
            <a:r>
              <a:rPr lang="it-IT" dirty="0"/>
              <a:t> degli Stati di procedere “</a:t>
            </a:r>
            <a:r>
              <a:rPr lang="it-IT" i="1" dirty="0"/>
              <a:t>tempestivamente al rilevamento delle impronte digitali di tutte le dita di cittadini di paesi terzi o apolidi di età non inferiore a 14 anni </a:t>
            </a:r>
            <a:r>
              <a:rPr lang="it-IT" b="1" i="1" dirty="0"/>
              <a:t>che siano fermati dalle competenti autorità di controllo in relazione all’attraversamento irregolare via terra, mare o aria della propria frontiera in provenienza da un paese terzo</a:t>
            </a:r>
            <a:r>
              <a:rPr lang="it-IT" i="1" dirty="0"/>
              <a:t> e che non siano stati respinti</a:t>
            </a:r>
            <a:r>
              <a:rPr lang="it-IT" dirty="0"/>
              <a:t>”. Anche questi dati (oltre alle impronte digitali, Stato di origine, sesso e altri) devono essere trasmessi entro 72 ore dopo la data del fermo, salve alcune possibilità di proroga. </a:t>
            </a:r>
          </a:p>
          <a:p>
            <a:pPr marL="0" indent="0" algn="just">
              <a:buNone/>
            </a:pPr>
            <a:r>
              <a:rPr lang="it-IT" dirty="0"/>
              <a:t>Tali dati sono </a:t>
            </a:r>
            <a:r>
              <a:rPr lang="it-IT" b="1" dirty="0"/>
              <a:t>conservati per 18 mesi</a:t>
            </a:r>
            <a:r>
              <a:rPr lang="it-IT" dirty="0"/>
              <a:t> (salvo che all’interessato sia rilasciato prima della scadenza un titolo di soggiorno, ovvero che lo stesso abbia lasciato il territorio degli Stati membri ovvero abbia acquisito la cittadinanza di uno Stato membro) per essere confrontati con i dati relativi ai richiedenti protezione internazionale che verranno trasmessi al sistema centrale successivamente.</a:t>
            </a:r>
          </a:p>
          <a:p>
            <a:endParaRPr lang="it-IT" dirty="0"/>
          </a:p>
        </p:txBody>
      </p:sp>
    </p:spTree>
    <p:extLst>
      <p:ext uri="{BB962C8B-B14F-4D97-AF65-F5344CB8AC3E}">
        <p14:creationId xmlns:p14="http://schemas.microsoft.com/office/powerpoint/2010/main" val="9722597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9049</TotalTime>
  <Words>1569</Words>
  <Application>Microsoft Office PowerPoint</Application>
  <PresentationFormat>Presentazione su schermo (4:3)</PresentationFormat>
  <Paragraphs>51</Paragraphs>
  <Slides>18</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Century Gothic</vt:lpstr>
      <vt:lpstr>Wingdings 3</vt:lpstr>
      <vt:lpstr>Ione</vt:lpstr>
      <vt:lpstr>CONSEGUENZE DELL’ALLONTAMENTO DAL PAESE COMPETENTE ALL’ESAME Inizio esame REGOLAMENTO (UE) N° 603/2013 (c.d. Eurodac)</vt:lpstr>
      <vt:lpstr>ALLONTAMENTO DAL PAESE COMPETENTE ALL’ESAME</vt:lpstr>
      <vt:lpstr>ALLONTAMENTO DAL PAESE COMPETENTE ALL’ESAME</vt:lpstr>
      <vt:lpstr>ALLONTAMENTO DAL PAESE COMPETENTE ALL’ESAME</vt:lpstr>
      <vt:lpstr>Presentazione standard di PowerPoint</vt:lpstr>
      <vt:lpstr>Eurodac si applica dal  20 luglio 2015  </vt:lpstr>
      <vt:lpstr>Articolo 1  Scopo dell’«Eurodac» </vt:lpstr>
      <vt:lpstr>COSA PREVEDE IL REGOLAMENTO</vt:lpstr>
      <vt:lpstr>COSA PREVEDE IL REGOLAMENTO (segue)</vt:lpstr>
      <vt:lpstr>COSA PREVEDE IL REGOLAMENTO (segue)</vt:lpstr>
      <vt:lpstr>CAPO II RICHIEDENTI PROTEZIONE INTERNAZIONALE Articolo 9 (Rilevamento, trasmissione e confronto delle impronte digitali)  </vt:lpstr>
      <vt:lpstr>CAPO III CITTADINI DI PAESI TERZI O APOLIDI FERMATI IN RELAZIONE ALL'ATTRAVERSAMENTO IRREGOLARE DI UNA FRONTIERA ESTERNA  Articolo 14 (Rilevamento e trasmissione di dati relativi alle impronte digitali) </vt:lpstr>
      <vt:lpstr>Presentazione standard di PowerPoint</vt:lpstr>
      <vt:lpstr>CAPO IV CITTADINI DI PAESI TERZI O APOLIDI SOGGIORNANTI IRREGOLARMENTE IN UNO STATO MEMBRO Articolo 17 (Confronto dei dati relativi alle impronte digitali)  </vt:lpstr>
      <vt:lpstr>N.B.: Il d.l. n. 13/2017 (c.d. Decreto Minniti) ha inserito un nuovo articolo 10-ter al d.lgs. 286/1998 (T.U.I.) Art. 10-ter (Disposizioni per l'identificazione dei cittadini stranieri rintracciati in posizione di irregolarità sul territorio nazionale o soccorsi nel corso di operazioni di salvataggio in mare). –</vt:lpstr>
      <vt:lpstr>Art. 10-ter T.U.I. segue</vt:lpstr>
      <vt:lpstr>TRATTENIMENTO</vt:lpstr>
      <vt:lpstr>Accesso a Eurodac da parte delle autorità di contrasto del terrorismo e di Europol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220</cp:revision>
  <dcterms:created xsi:type="dcterms:W3CDTF">2017-01-12T15:06:45Z</dcterms:created>
  <dcterms:modified xsi:type="dcterms:W3CDTF">2020-04-06T08:57:52Z</dcterms:modified>
</cp:coreProperties>
</file>