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83" r:id="rId2"/>
    <p:sldId id="288" r:id="rId3"/>
    <p:sldId id="256" r:id="rId4"/>
    <p:sldId id="284" r:id="rId5"/>
    <p:sldId id="257" r:id="rId6"/>
    <p:sldId id="258" r:id="rId7"/>
    <p:sldId id="280" r:id="rId8"/>
    <p:sldId id="259" r:id="rId9"/>
    <p:sldId id="260" r:id="rId10"/>
    <p:sldId id="282" r:id="rId11"/>
    <p:sldId id="261" r:id="rId12"/>
    <p:sldId id="262" r:id="rId13"/>
    <p:sldId id="263" r:id="rId14"/>
    <p:sldId id="266" r:id="rId15"/>
    <p:sldId id="267" r:id="rId16"/>
    <p:sldId id="265" r:id="rId17"/>
    <p:sldId id="272" r:id="rId18"/>
    <p:sldId id="285" r:id="rId19"/>
    <p:sldId id="286" r:id="rId20"/>
    <p:sldId id="287" r:id="rId21"/>
    <p:sldId id="274" r:id="rId22"/>
    <p:sldId id="276" r:id="rId23"/>
    <p:sldId id="277" r:id="rId24"/>
    <p:sldId id="278" r:id="rId2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9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2CABC-1DB2-48D7-BA62-6A62C3F3B0AF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279E4-F785-4150-A39D-A652447D90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852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8FFE7-2402-4737-8E47-971377644E24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F2752-C786-43CD-8DF4-886F0C9A4A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775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2752-C786-43CD-8DF4-886F0C9A4A5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41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2752-C786-43CD-8DF4-886F0C9A4A5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076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05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520759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37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03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97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04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11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72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89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95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C0B8E-3C8E-4FB1-987B-D34ED703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74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1" y="296779"/>
            <a:ext cx="11935326" cy="5880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Dall’</a:t>
            </a:r>
            <a:r>
              <a:rPr lang="it-IT" i="1" dirty="0" smtClean="0"/>
              <a:t>altro </a:t>
            </a:r>
            <a:r>
              <a:rPr lang="it-IT" i="1" dirty="0"/>
              <a:t>generalizzato</a:t>
            </a:r>
            <a:r>
              <a:rPr lang="it-IT" dirty="0"/>
              <a:t> (Mead) alla teoria dei ruoli.</a:t>
            </a:r>
          </a:p>
          <a:p>
            <a:pPr marL="0" indent="0">
              <a:buNone/>
            </a:pPr>
            <a:r>
              <a:rPr lang="it-IT" dirty="0" smtClean="0"/>
              <a:t>Mead ha mostrato l’importanza della dinamica di </a:t>
            </a:r>
            <a:r>
              <a:rPr lang="it-IT" b="1" dirty="0" smtClean="0"/>
              <a:t>assunzione del </a:t>
            </a:r>
            <a:r>
              <a:rPr lang="it-IT" b="1" dirty="0"/>
              <a:t>ruolo </a:t>
            </a:r>
            <a:r>
              <a:rPr lang="it-IT" b="1" dirty="0" smtClean="0"/>
              <a:t>dell’altro: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A assume il ruolo di B quando anticipa (ipotizza), nella propria mente, il comportamento di B in risposta all’azione/parola di A. Questa anticipazione mentale di A influenza l’azione/parola di A verso B.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(ad es. </a:t>
            </a:r>
            <a:r>
              <a:rPr lang="it-IT" dirty="0"/>
              <a:t>lo studente assume il ruolo del professore quando ipotizza </a:t>
            </a:r>
            <a:r>
              <a:rPr lang="it-IT" dirty="0" smtClean="0"/>
              <a:t>delle aspettative verso il suo ruolo </a:t>
            </a:r>
            <a:r>
              <a:rPr lang="it-IT" dirty="0"/>
              <a:t>di studente da parte del professore e si comporta in modo da </a:t>
            </a:r>
            <a:r>
              <a:rPr lang="it-IT" dirty="0" smtClean="0"/>
              <a:t>corrispondere alle aspettative del professore/si sente frustrato se non corrisponde).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09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0841" y="1825625"/>
            <a:ext cx="11638547" cy="4351338"/>
          </a:xfrm>
        </p:spPr>
        <p:txBody>
          <a:bodyPr/>
          <a:lstStyle/>
          <a:p>
            <a:pPr marL="514350" indent="-514350" algn="ctr">
              <a:buAutoNum type="arabicPlain" startAt="3"/>
            </a:pPr>
            <a:r>
              <a:rPr lang="it-IT" sz="3200" dirty="0" smtClean="0"/>
              <a:t>concetti sociologici emergono </a:t>
            </a:r>
            <a:r>
              <a:rPr lang="it-IT" sz="3200" dirty="0"/>
              <a:t>da questa </a:t>
            </a:r>
            <a:r>
              <a:rPr lang="it-IT" sz="3200" dirty="0" smtClean="0"/>
              <a:t>prospettiva di </a:t>
            </a:r>
            <a:r>
              <a:rPr lang="it-IT" sz="3200" dirty="0" err="1" smtClean="0"/>
              <a:t>Simmel</a:t>
            </a:r>
            <a:r>
              <a:rPr lang="it-IT" sz="3200" dirty="0" smtClean="0"/>
              <a:t>.</a:t>
            </a:r>
          </a:p>
          <a:p>
            <a:pPr marL="0" indent="0" algn="ctr">
              <a:buNone/>
            </a:pPr>
            <a:r>
              <a:rPr lang="it-IT" sz="3200" dirty="0" smtClean="0"/>
              <a:t>Il primo </a:t>
            </a:r>
            <a:r>
              <a:rPr lang="it-IT" sz="3200" dirty="0"/>
              <a:t>è quello </a:t>
            </a:r>
            <a:r>
              <a:rPr lang="it-IT" sz="3200" dirty="0" smtClean="0"/>
              <a:t>di</a:t>
            </a:r>
          </a:p>
          <a:p>
            <a:pPr marL="0" indent="0" algn="ctr">
              <a:buNone/>
            </a:pPr>
            <a:endParaRPr lang="it-IT" sz="1800" dirty="0"/>
          </a:p>
          <a:p>
            <a:pPr marL="0" indent="0" algn="ctr">
              <a:buNone/>
            </a:pPr>
            <a:r>
              <a:rPr lang="it-IT" sz="3600" b="1" dirty="0"/>
              <a:t>TIPIZZAZIONE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57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6225" y="314325"/>
            <a:ext cx="11553825" cy="58769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1. Tipizzazione</a:t>
            </a:r>
            <a:r>
              <a:rPr lang="it-IT" dirty="0" smtClean="0"/>
              <a:t>, come funziona 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2 fasi: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4342950" indent="-742950" algn="just">
              <a:buAutoNum type="arabicParenR"/>
            </a:pPr>
            <a:r>
              <a:rPr lang="it-IT" sz="3600" i="1" dirty="0" smtClean="0"/>
              <a:t>Riconoscimento</a:t>
            </a:r>
            <a:r>
              <a:rPr lang="it-IT" sz="3600" dirty="0" smtClean="0"/>
              <a:t>.</a:t>
            </a:r>
            <a:r>
              <a:rPr lang="it-IT" dirty="0" smtClean="0"/>
              <a:t> </a:t>
            </a:r>
          </a:p>
          <a:p>
            <a:pPr marL="3600000" indent="0" algn="just">
              <a:buNone/>
            </a:pPr>
            <a:r>
              <a:rPr lang="it-IT" dirty="0" smtClean="0"/>
              <a:t>Gli attori riconoscono negli altri quelle caratteristiche che corrispondono a una categoria socialmente predefinita</a:t>
            </a:r>
            <a:r>
              <a:rPr lang="it-IT" dirty="0"/>
              <a:t>,</a:t>
            </a:r>
            <a:r>
              <a:rPr lang="it-IT" dirty="0" smtClean="0"/>
              <a:t> </a:t>
            </a:r>
            <a:r>
              <a:rPr lang="it-IT" dirty="0"/>
              <a:t>i</a:t>
            </a:r>
            <a:r>
              <a:rPr lang="it-IT" dirty="0" smtClean="0"/>
              <a:t>n base a significati </a:t>
            </a:r>
            <a:r>
              <a:rPr lang="it-IT" dirty="0"/>
              <a:t>veicolati da segni </a:t>
            </a:r>
            <a:r>
              <a:rPr lang="it-IT" dirty="0" smtClean="0"/>
              <a:t>(</a:t>
            </a:r>
            <a:r>
              <a:rPr lang="it-IT" dirty="0"/>
              <a:t>modo di parlare, di muoversi, abbigliamento, oggetti, ecc</a:t>
            </a:r>
            <a:r>
              <a:rPr lang="it-IT" dirty="0" smtClean="0"/>
              <a:t>).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4600" dirty="0" smtClean="0"/>
              <a:t>Tipizzazione</a:t>
            </a:r>
          </a:p>
          <a:p>
            <a:pPr marL="3600000" indent="0" algn="just">
              <a:buNone/>
            </a:pPr>
            <a:endParaRPr lang="it-IT" sz="3600" i="1" dirty="0" smtClean="0"/>
          </a:p>
          <a:p>
            <a:pPr marL="3600000" indent="0" algn="just">
              <a:buNone/>
            </a:pPr>
            <a:r>
              <a:rPr lang="it-IT" sz="3600" i="1" dirty="0" smtClean="0"/>
              <a:t>2) Astrazione e idealizzazione</a:t>
            </a:r>
            <a:r>
              <a:rPr lang="it-IT" dirty="0" smtClean="0"/>
              <a:t>. </a:t>
            </a:r>
          </a:p>
          <a:p>
            <a:pPr marL="3600000" indent="0" algn="just">
              <a:buNone/>
            </a:pPr>
            <a:r>
              <a:rPr lang="it-IT" dirty="0" smtClean="0"/>
              <a:t>Gli attori astraggono queste caratteristiche e questi segni – cioè le considerano indipendentemente dal caso concreto di quella persona in quel momento  e le collegano a un ruolo idealizzato: 'l'insegnante', 'il poliziotto', 'la madre', ecc. </a:t>
            </a:r>
          </a:p>
          <a:p>
            <a:pPr marL="3600000" indent="0" algn="just">
              <a:buNone/>
            </a:pPr>
            <a:r>
              <a:rPr lang="it-IT" dirty="0" smtClean="0"/>
              <a:t>I comportamenti associati a ruoli consentono di ipotizzare il comportamento probabile dell'altro, e di poter così avviare l’interazione. </a:t>
            </a:r>
          </a:p>
          <a:p>
            <a:pPr marL="3600000" indent="0" algn="just">
              <a:buNone/>
            </a:pPr>
            <a:r>
              <a:rPr lang="it-IT" dirty="0" smtClean="0"/>
              <a:t>L'astrazione e l'idealizzazione presuppongono la capacità di distinguere fra </a:t>
            </a:r>
            <a:r>
              <a:rPr lang="it-IT" b="1" dirty="0" smtClean="0"/>
              <a:t>tratti personali</a:t>
            </a:r>
            <a:r>
              <a:rPr lang="it-IT" dirty="0" smtClean="0"/>
              <a:t> e </a:t>
            </a:r>
            <a:r>
              <a:rPr lang="it-IT" b="1" dirty="0" smtClean="0"/>
              <a:t>tratti sociali</a:t>
            </a:r>
            <a:r>
              <a:rPr lang="it-IT" dirty="0" smtClean="0"/>
              <a:t>, e di catalogare il comportamento concreto sotto l'una o l'altra categoria.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11</a:t>
            </a:fld>
            <a:endParaRPr lang="it-IT"/>
          </a:p>
        </p:txBody>
      </p:sp>
      <p:sp>
        <p:nvSpPr>
          <p:cNvPr id="6" name="Freccia a destra 5"/>
          <p:cNvSpPr/>
          <p:nvPr/>
        </p:nvSpPr>
        <p:spPr>
          <a:xfrm rot="19195487">
            <a:off x="2165835" y="2296590"/>
            <a:ext cx="1603441" cy="266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 rot="1446158">
            <a:off x="2284556" y="3454829"/>
            <a:ext cx="1455134" cy="266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56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499" y="171450"/>
            <a:ext cx="11725275" cy="61849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 smtClean="0"/>
              <a:t>2. Individualità</a:t>
            </a:r>
          </a:p>
          <a:p>
            <a:pPr marL="0" indent="0" algn="just">
              <a:buNone/>
            </a:pPr>
            <a:r>
              <a:rPr lang="it-IT" dirty="0" smtClean="0"/>
              <a:t>«Ogni elemento di un gruppo non è soltanto parte di una società, ma è inol­tre ancora qualcosa. 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L'intero </a:t>
            </a:r>
            <a:r>
              <a:rPr lang="it-IT" dirty="0"/>
              <a:t>contenuto della vita, per quanto possa essere completamente spiegato in base agli antecedenti sociali e alle relazioni reciproche, dev'essere contemporaneamente considerato sotto la categoria della vita individuale, come esperienza vissuta dell'individuo e interamente orientata verso di esso. </a:t>
            </a: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Il fatto che l'individuo non sia per certi aspetti elemento della società costituisce la condizione positiva della possibilità di esserlo con altri aspetti del suo essere: </a:t>
            </a:r>
            <a:r>
              <a:rPr lang="it-IT" i="1" dirty="0" smtClean="0"/>
              <a:t>il modo del suo essere-associato è determinato o co-determinato dal modo del suo non-essere-associato</a:t>
            </a:r>
            <a:r>
              <a:rPr lang="it-IT" dirty="0" smtClean="0"/>
              <a:t>». (Georg </a:t>
            </a:r>
            <a:r>
              <a:rPr lang="it-IT" dirty="0" err="1" smtClean="0"/>
              <a:t>Simmel</a:t>
            </a:r>
            <a:r>
              <a:rPr lang="it-IT" dirty="0" smtClean="0"/>
              <a:t>, </a:t>
            </a:r>
            <a:r>
              <a:rPr lang="it-IT" i="1" dirty="0" smtClean="0"/>
              <a:t>Come è possibile la società?</a:t>
            </a:r>
            <a:r>
              <a:rPr lang="it-IT" dirty="0" smtClean="0"/>
              <a:t>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31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3400" y="523875"/>
            <a:ext cx="10515600" cy="5832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Insomma, ciascuno di noi sente di non essere riducibile ai ruoli che svolge, ma di essere sempre anche qualcos’altro. Abbiamo bisogno che gli altri ci riconoscano questa nostra eccedenza dai ruoli e dalle identità sociali. </a:t>
            </a:r>
          </a:p>
          <a:p>
            <a:pPr marL="0" indent="0" algn="just">
              <a:buNone/>
            </a:pPr>
            <a:r>
              <a:rPr lang="it-IT" dirty="0" smtClean="0"/>
              <a:t>L’eccedenza ci viene riconosciuta come riconoscimento di </a:t>
            </a:r>
            <a:r>
              <a:rPr lang="it-IT" b="1" dirty="0" smtClean="0"/>
              <a:t>INDIVIDUALITÀ</a:t>
            </a:r>
            <a:r>
              <a:rPr lang="it-IT" dirty="0" smtClean="0"/>
              <a:t>, del nostro essere individui unici e diversi dagli altri (nelle nostre dimensioni non-sociali). 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i="1" dirty="0" smtClean="0"/>
              <a:t>Nello svolgimento di un ruolo l’individualità entra come spazio di libertà nell’interpretazione delle norme e del ruolo nel suo complesso. Lo svolgimento di un ruolo sociale è la condizione positiva perché l'individuo possa sviluppare la propria personalità.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5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6225" y="285750"/>
            <a:ext cx="11610975" cy="6000750"/>
          </a:xfrm>
        </p:spPr>
        <p:txBody>
          <a:bodyPr/>
          <a:lstStyle/>
          <a:p>
            <a:pPr marL="0" indent="0" algn="just">
              <a:buNone/>
            </a:pPr>
            <a:r>
              <a:rPr lang="it-IT" sz="3200" b="1" dirty="0" smtClean="0"/>
              <a:t>Distinguere tra tipizzazione e stereotipizzazione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b="1" dirty="0" smtClean="0"/>
              <a:t>tipizzazione</a:t>
            </a:r>
            <a:r>
              <a:rPr lang="it-IT" dirty="0" smtClean="0"/>
              <a:t> è un processo intrinseco alla possibilità e allo sviluppo delle relazioni sociali. Senza questo processo non ci sono relazioni sociali.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b="1" dirty="0" smtClean="0"/>
              <a:t>stereotipizzazione</a:t>
            </a:r>
            <a:r>
              <a:rPr lang="it-IT" dirty="0" smtClean="0"/>
              <a:t> consiste nella negazione dell’individualità e nel far valere solo la categoria generale come criterio di identificazione di una persona («voi </a:t>
            </a:r>
            <a:r>
              <a:rPr lang="it-IT" dirty="0" err="1" smtClean="0"/>
              <a:t>xxxx</a:t>
            </a:r>
            <a:r>
              <a:rPr lang="it-IT" dirty="0" smtClean="0"/>
              <a:t> siete tutti uguali»). La sofferenza che la stereotipizzazione produce su chi la riceve è la frustrazione di vedersi negata la propria individualità.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41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7675" y="466725"/>
            <a:ext cx="11372850" cy="5715000"/>
          </a:xfrm>
        </p:spPr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Non si è mai del tutto liberi dalla stereotipizzazione, ciò che è importante è imparare a gestirla.  </a:t>
            </a:r>
          </a:p>
          <a:p>
            <a:pPr marL="0" indent="0" algn="just">
              <a:buNone/>
            </a:pPr>
            <a:r>
              <a:rPr lang="it-IT" dirty="0" smtClean="0"/>
              <a:t>Come gestire la stereotipizzazione?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Per </a:t>
            </a:r>
            <a:r>
              <a:rPr lang="it-IT" dirty="0" smtClean="0"/>
              <a:t>gestire la </a:t>
            </a:r>
            <a:r>
              <a:rPr lang="it-IT" dirty="0"/>
              <a:t>stereotipizzazione è necessario considerare non solo l’individualità, ma sempre </a:t>
            </a:r>
            <a:r>
              <a:rPr lang="it-IT" b="1" dirty="0"/>
              <a:t>l’insieme di tipizzazione e individualità </a:t>
            </a:r>
            <a:r>
              <a:rPr lang="it-IT" dirty="0"/>
              <a:t>come </a:t>
            </a:r>
            <a:r>
              <a:rPr lang="it-IT" b="1" dirty="0"/>
              <a:t>due elementi necessariamente complementari</a:t>
            </a:r>
            <a:r>
              <a:rPr lang="it-IT" dirty="0"/>
              <a:t>, perché entriamo in relazione con l’altro </a:t>
            </a:r>
            <a:r>
              <a:rPr lang="it-IT" dirty="0" smtClean="0"/>
              <a:t>attraverso i ruoli.</a:t>
            </a:r>
            <a:endParaRPr lang="it-IT" dirty="0"/>
          </a:p>
          <a:p>
            <a:pPr marL="0" indent="0" algn="just">
              <a:buNone/>
            </a:pP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11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0525" y="114300"/>
            <a:ext cx="11477625" cy="6062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 smtClean="0"/>
              <a:t>3. Assunzione di ruoli sociali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Più numerosi sono i ruoli presenti in una società e più saranno differenziati tra loro, con compiti distinti. Solo come detentori di ruolo le persone acquistano un "valore di comunità". </a:t>
            </a:r>
          </a:p>
          <a:p>
            <a:pPr marL="0" indent="0" algn="just">
              <a:buNone/>
            </a:pPr>
            <a:r>
              <a:rPr lang="it-IT" dirty="0" smtClean="0"/>
              <a:t>Se in una società i ruoli sono molti, sono molte le differenze tra gli individui che hanno un valore sociale, cioè possono trovare corrispondenza in un ruolo. </a:t>
            </a:r>
          </a:p>
          <a:p>
            <a:pPr marL="0" indent="0" algn="just">
              <a:buNone/>
            </a:pPr>
            <a:r>
              <a:rPr lang="it-IT" dirty="0" smtClean="0"/>
              <a:t>Se in una società i ruoli sono pochi, le differenze individuali hanno meno valore per la società, le persone che occupano i ruoli lo faranno dando poco rilievo alla propria differenza dagli altri e saranno spinti a valorizzare le somiglianze con gli altri.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48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925" y="304800"/>
            <a:ext cx="11791950" cy="5872163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				</a:t>
            </a:r>
            <a:r>
              <a:rPr lang="it-IT" sz="2000" dirty="0" smtClean="0"/>
              <a:t>pochi ruoli</a:t>
            </a:r>
            <a:r>
              <a:rPr lang="it-IT" dirty="0" smtClean="0"/>
              <a:t>	</a:t>
            </a:r>
            <a:r>
              <a:rPr lang="it-IT" sz="2000" dirty="0" smtClean="0"/>
              <a:t>compiti poco specializzati	          poco valore sociale alle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dirty="0" smtClean="0"/>
              <a:t>Struttura sociale							        </a:t>
            </a:r>
            <a:r>
              <a:rPr lang="it-IT" sz="2000" dirty="0" smtClean="0"/>
              <a:t>    differenze individuali</a:t>
            </a:r>
            <a:r>
              <a:rPr lang="it-IT" dirty="0" smtClean="0"/>
              <a:t>				</a:t>
            </a:r>
            <a:r>
              <a:rPr lang="it-IT" sz="2000" dirty="0" smtClean="0"/>
              <a:t>molti ruoli	 compiti molto specializzati            molto valore sociale alle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										differenze individuali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Come nascono i ruoli nella dinamica della struttura sociale?</a:t>
            </a: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Ogni ruolo è sempre parte di un insieme più ampio, normativo e organizzativo, infatti si parla di </a:t>
            </a:r>
            <a:r>
              <a:rPr lang="it-IT" sz="2000" i="1" dirty="0" smtClean="0"/>
              <a:t>sistemi di ruoli.</a:t>
            </a:r>
            <a:endParaRPr lang="it-IT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I ruoli nascono dall’emergere di bisogni di funzionamento della struttura sociale (compiti).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La divisione dei compiti è essenziale per poter avere una collettività che dura nel tempo.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Lo sviluppo di nuovi ruoli avviene attraverso la distinzione di uno o più ruoli (compiti) da un ruolo preesistente.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Per avere nuovi ruoli è necessario che insieme a nuovi compiti siano individuati anche ruoli complementari al nuovo ruolo e gruppi di riferimento del nuovo ruolo.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 smtClean="0"/>
              <a:t>Lo sviluppo di nuovi ruoli e la morte di ruoli vecchi hanno importanti effetti non solo organizzativi e normativi, ma anche sulle forme di identità sociale presenti in quella società in quel momento storico.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17</a:t>
            </a:fld>
            <a:endParaRPr lang="it-IT"/>
          </a:p>
        </p:txBody>
      </p:sp>
      <p:cxnSp>
        <p:nvCxnSpPr>
          <p:cNvPr id="7" name="Connettore 4 6"/>
          <p:cNvCxnSpPr/>
          <p:nvPr/>
        </p:nvCxnSpPr>
        <p:spPr>
          <a:xfrm flipV="1">
            <a:off x="2673494" y="1076325"/>
            <a:ext cx="1110963" cy="37946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5029200" y="1076325"/>
            <a:ext cx="6381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5688" y="960491"/>
            <a:ext cx="749873" cy="231668"/>
          </a:xfrm>
          <a:prstGeom prst="rect">
            <a:avLst/>
          </a:prstGeom>
        </p:spPr>
      </p:pic>
      <p:cxnSp>
        <p:nvCxnSpPr>
          <p:cNvPr id="16" name="Connettore 4 15"/>
          <p:cNvCxnSpPr/>
          <p:nvPr/>
        </p:nvCxnSpPr>
        <p:spPr>
          <a:xfrm>
            <a:off x="2673494" y="1619250"/>
            <a:ext cx="1110963" cy="40957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magin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847851"/>
            <a:ext cx="749873" cy="231668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3573" y="1811284"/>
            <a:ext cx="749873" cy="23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59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0631" y="336884"/>
            <a:ext cx="11670631" cy="61200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			</a:t>
            </a:r>
            <a:r>
              <a:rPr lang="it-IT" dirty="0"/>
              <a:t> </a:t>
            </a:r>
            <a:r>
              <a:rPr lang="it-IT" dirty="0" smtClean="0"/>
              <a:t>                 </a:t>
            </a:r>
            <a:r>
              <a:rPr lang="it-IT" sz="5100" dirty="0" smtClean="0"/>
              <a:t>Posizione </a:t>
            </a:r>
            <a:r>
              <a:rPr lang="it-IT" sz="5100" dirty="0"/>
              <a:t>sociale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/>
              <a:t>			                   </a:t>
            </a:r>
            <a:r>
              <a:rPr lang="it-IT" sz="5100" b="1" dirty="0" smtClean="0"/>
              <a:t>status</a:t>
            </a:r>
            <a:r>
              <a:rPr lang="it-IT" sz="5100" dirty="0"/>
              <a:t>	</a:t>
            </a:r>
            <a:r>
              <a:rPr lang="it-IT" sz="5100" dirty="0" smtClean="0"/>
              <a:t>       </a:t>
            </a:r>
            <a:r>
              <a:rPr lang="it-IT" sz="5100" b="1" dirty="0" smtClean="0"/>
              <a:t>ruolo</a:t>
            </a:r>
          </a:p>
          <a:p>
            <a:pPr marL="0" indent="0">
              <a:buNone/>
            </a:pPr>
            <a:r>
              <a:rPr lang="it-IT" dirty="0" smtClean="0"/>
              <a:t>	                                    aspetto durevole         aspetto dinamico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sz="3300" i="1" u="sng" dirty="0" smtClean="0"/>
              <a:t>Status </a:t>
            </a:r>
            <a:r>
              <a:rPr lang="it-IT" sz="3300" i="1" u="sng" dirty="0"/>
              <a:t>e ruolo sono due facce del medesimo fenomeno</a:t>
            </a:r>
            <a:r>
              <a:rPr lang="it-IT" sz="3300" i="1" dirty="0"/>
              <a:t>, quello della posizione sociale. </a:t>
            </a:r>
            <a:endParaRPr lang="it-IT" sz="3300" i="1" dirty="0" smtClean="0"/>
          </a:p>
          <a:p>
            <a:pPr marL="0" indent="0" algn="just">
              <a:buNone/>
            </a:pPr>
            <a:r>
              <a:rPr lang="it-IT" sz="3300" i="1" dirty="0" smtClean="0"/>
              <a:t>Con </a:t>
            </a:r>
            <a:r>
              <a:rPr lang="it-IT" sz="3300" b="1" i="1" dirty="0" smtClean="0"/>
              <a:t>status</a:t>
            </a:r>
            <a:r>
              <a:rPr lang="it-IT" sz="3300" i="1" dirty="0" smtClean="0"/>
              <a:t> si mettono </a:t>
            </a:r>
            <a:r>
              <a:rPr lang="it-IT" sz="3300" i="1" dirty="0"/>
              <a:t>a fuoco gli aspetti durevoli, </a:t>
            </a:r>
            <a:r>
              <a:rPr lang="it-IT" sz="3300" i="1" dirty="0" smtClean="0"/>
              <a:t>strutturali della posizione sociale. </a:t>
            </a:r>
          </a:p>
          <a:p>
            <a:pPr marL="0" indent="0" algn="just">
              <a:buNone/>
            </a:pPr>
            <a:r>
              <a:rPr lang="it-IT" sz="3300" i="1" dirty="0" smtClean="0"/>
              <a:t>Con </a:t>
            </a:r>
            <a:r>
              <a:rPr lang="it-IT" sz="3300" b="1" i="1" dirty="0" smtClean="0"/>
              <a:t>ruolo</a:t>
            </a:r>
            <a:r>
              <a:rPr lang="it-IT" sz="3300" i="1" dirty="0" smtClean="0"/>
              <a:t> si </a:t>
            </a:r>
            <a:r>
              <a:rPr lang="it-IT" sz="3300" i="1" dirty="0"/>
              <a:t>considerano gli aspetti dinamici, caratterizzati </a:t>
            </a:r>
            <a:r>
              <a:rPr lang="it-IT" sz="3300" i="1" dirty="0" smtClean="0"/>
              <a:t>da </a:t>
            </a:r>
            <a:r>
              <a:rPr lang="it-IT" sz="3300" i="1" dirty="0"/>
              <a:t>elementi che possono variare </a:t>
            </a:r>
            <a:r>
              <a:rPr lang="it-IT" sz="3300" i="1" dirty="0" smtClean="0"/>
              <a:t>situazione </a:t>
            </a:r>
            <a:r>
              <a:rPr lang="it-IT" sz="3300" i="1" dirty="0"/>
              <a:t>per </a:t>
            </a:r>
            <a:r>
              <a:rPr lang="it-IT" sz="3300" i="1" dirty="0" smtClean="0"/>
              <a:t>situazione, a seconda delle persone</a:t>
            </a:r>
            <a:r>
              <a:rPr lang="it-IT" sz="3300" dirty="0" smtClean="0"/>
              <a:t>. </a:t>
            </a:r>
            <a:endParaRPr lang="it-IT" sz="33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18</a:t>
            </a:fld>
            <a:endParaRPr lang="it-IT"/>
          </a:p>
        </p:txBody>
      </p:sp>
      <p:sp>
        <p:nvSpPr>
          <p:cNvPr id="6" name="Freccia in giù 5"/>
          <p:cNvSpPr/>
          <p:nvPr/>
        </p:nvSpPr>
        <p:spPr>
          <a:xfrm rot="2106365">
            <a:off x="5073136" y="1176389"/>
            <a:ext cx="546070" cy="9015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rot="19166709">
            <a:off x="6537527" y="1230067"/>
            <a:ext cx="544051" cy="840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94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4695" y="264694"/>
            <a:ext cx="11494168" cy="609165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b="1" dirty="0" smtClean="0"/>
              <a:t>Status</a:t>
            </a:r>
            <a:r>
              <a:rPr lang="it-IT" dirty="0" smtClean="0"/>
              <a:t> </a:t>
            </a:r>
            <a:r>
              <a:rPr lang="it-IT" dirty="0"/>
              <a:t>evidenzia la stabilità e la durata nel tempo di una posizione nella struttura sociale, dei compiti e dei suoi significati culturali, a prescindere da coloro che concretamente occupano tale posizione. 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 smtClean="0"/>
              <a:t>		status</a:t>
            </a:r>
            <a:r>
              <a:rPr lang="it-IT" dirty="0" smtClean="0"/>
              <a:t> </a:t>
            </a:r>
            <a:r>
              <a:rPr lang="it-IT" b="1" dirty="0" smtClean="0"/>
              <a:t>ascritti   		             status</a:t>
            </a:r>
            <a:r>
              <a:rPr lang="it-IT" dirty="0" smtClean="0"/>
              <a:t> </a:t>
            </a:r>
            <a:r>
              <a:rPr lang="it-IT" b="1" dirty="0" smtClean="0"/>
              <a:t>acquisiti</a:t>
            </a:r>
            <a:r>
              <a:rPr lang="it-IT" dirty="0" smtClean="0"/>
              <a:t>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 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Allo status sono associate </a:t>
            </a:r>
            <a:r>
              <a:rPr lang="it-IT" b="1" dirty="0"/>
              <a:t>risorse</a:t>
            </a:r>
            <a:r>
              <a:rPr lang="it-IT" dirty="0"/>
              <a:t> per il controllo delle quali ci può essere competizione nella società: </a:t>
            </a:r>
            <a:r>
              <a:rPr lang="it-IT" i="1" dirty="0"/>
              <a:t>ricchezza, potere, prestigio</a:t>
            </a:r>
            <a:r>
              <a:rPr lang="it-IT" dirty="0"/>
              <a:t>, oppure </a:t>
            </a:r>
            <a:r>
              <a:rPr lang="it-IT" b="1" dirty="0"/>
              <a:t>attributi</a:t>
            </a:r>
            <a:r>
              <a:rPr lang="it-IT" dirty="0"/>
              <a:t> </a:t>
            </a:r>
            <a:r>
              <a:rPr lang="it-IT" b="1" dirty="0"/>
              <a:t>ritenuti negativi</a:t>
            </a:r>
            <a:r>
              <a:rPr lang="it-IT" dirty="0"/>
              <a:t>, verso i quali c’è impegno a evitarle: </a:t>
            </a:r>
            <a:r>
              <a:rPr lang="it-IT" i="1" dirty="0"/>
              <a:t>stigma, marginalità ed esclusione sociale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19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093495" y="2113886"/>
            <a:ext cx="2526631" cy="262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sono posizioni sociali occupate già al momento della nascita di un individuo in base a certe caratteristiche socialmente stabilite (come il sesso, l'età, la famiglia di origine, la razza, ecc.).</a:t>
            </a:r>
          </a:p>
        </p:txBody>
      </p:sp>
      <p:sp>
        <p:nvSpPr>
          <p:cNvPr id="8" name="Rettangolo 7"/>
          <p:cNvSpPr/>
          <p:nvPr/>
        </p:nvSpPr>
        <p:spPr>
          <a:xfrm>
            <a:off x="6775784" y="2113886"/>
            <a:ext cx="22238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sono posizioni sociali che possono essere raggiunte volontariamente dall'individuo in base al possesso di determinate capacità o abilità funzionali</a:t>
            </a:r>
          </a:p>
        </p:txBody>
      </p:sp>
    </p:spTree>
    <p:extLst>
      <p:ext uri="{BB962C8B-B14F-4D97-AF65-F5344CB8AC3E}">
        <p14:creationId xmlns:p14="http://schemas.microsoft.com/office/powerpoint/2010/main" val="240153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896" y="1371669"/>
            <a:ext cx="10515600" cy="481089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					compagni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					di studi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	</a:t>
            </a:r>
            <a:r>
              <a:rPr lang="it-IT" dirty="0"/>
              <a:t>	</a:t>
            </a:r>
            <a:r>
              <a:rPr lang="it-IT" dirty="0" smtClean="0"/>
              <a:t>genitori		studente		insegnanti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				       segreteria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M. Bontempi Il ruolo sociale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2</a:t>
            </a:fld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5515231" y="3060357"/>
            <a:ext cx="1486931" cy="10626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2603157" y="3068596"/>
            <a:ext cx="1694936" cy="10750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8112210" y="3047999"/>
            <a:ext cx="1872049" cy="10750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5171302" y="5215255"/>
            <a:ext cx="1952367" cy="9294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5378793" y="1073551"/>
            <a:ext cx="1828800" cy="12654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/>
          <p:cNvCxnSpPr/>
          <p:nvPr/>
        </p:nvCxnSpPr>
        <p:spPr>
          <a:xfrm>
            <a:off x="4399520" y="3568368"/>
            <a:ext cx="1014284" cy="171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Immagin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281" y="3497118"/>
            <a:ext cx="1176630" cy="176799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581981" y="4559092"/>
            <a:ext cx="1176630" cy="176799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807324" y="2557501"/>
            <a:ext cx="785667" cy="236525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804990" y="750385"/>
            <a:ext cx="1589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Gruppi di riferimento</a:t>
            </a:r>
            <a:endParaRPr lang="it-IT" dirty="0"/>
          </a:p>
        </p:txBody>
      </p:sp>
      <p:cxnSp>
        <p:nvCxnSpPr>
          <p:cNvPr id="23" name="Connettore 1 22"/>
          <p:cNvCxnSpPr/>
          <p:nvPr/>
        </p:nvCxnSpPr>
        <p:spPr>
          <a:xfrm>
            <a:off x="2209800" y="1524000"/>
            <a:ext cx="871151" cy="1580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magin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398081">
            <a:off x="3100316" y="268965"/>
            <a:ext cx="1509746" cy="2751631"/>
          </a:xfrm>
          <a:prstGeom prst="rect">
            <a:avLst/>
          </a:prstGeom>
        </p:spPr>
      </p:pic>
      <p:cxnSp>
        <p:nvCxnSpPr>
          <p:cNvPr id="27" name="Connettore 4 26"/>
          <p:cNvCxnSpPr>
            <a:endCxn id="11" idx="2"/>
          </p:cNvCxnSpPr>
          <p:nvPr/>
        </p:nvCxnSpPr>
        <p:spPr>
          <a:xfrm rot="16200000" flipH="1">
            <a:off x="1057178" y="1565862"/>
            <a:ext cx="4247612" cy="398063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Immagin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421" y="1432373"/>
            <a:ext cx="8271048" cy="2717838"/>
          </a:xfrm>
          <a:prstGeom prst="rect">
            <a:avLst/>
          </a:prstGeom>
        </p:spPr>
      </p:pic>
      <p:sp>
        <p:nvSpPr>
          <p:cNvPr id="37" name="CasellaDiTesto 36"/>
          <p:cNvSpPr txBox="1"/>
          <p:nvPr/>
        </p:nvSpPr>
        <p:spPr>
          <a:xfrm>
            <a:off x="8182911" y="898358"/>
            <a:ext cx="2244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Detentore del ruolo</a:t>
            </a:r>
            <a:endParaRPr lang="it-IT" dirty="0"/>
          </a:p>
        </p:txBody>
      </p:sp>
      <p:cxnSp>
        <p:nvCxnSpPr>
          <p:cNvPr id="39" name="Connettore 1 38"/>
          <p:cNvCxnSpPr/>
          <p:nvPr/>
        </p:nvCxnSpPr>
        <p:spPr>
          <a:xfrm flipH="1">
            <a:off x="6721642" y="1267690"/>
            <a:ext cx="1957137" cy="1836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9193469" y="5215255"/>
            <a:ext cx="1544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aspettative</a:t>
            </a:r>
            <a:endParaRPr lang="it-IT" dirty="0"/>
          </a:p>
        </p:txBody>
      </p:sp>
      <p:cxnSp>
        <p:nvCxnSpPr>
          <p:cNvPr id="42" name="Connettore 1 41"/>
          <p:cNvCxnSpPr/>
          <p:nvPr/>
        </p:nvCxnSpPr>
        <p:spPr>
          <a:xfrm>
            <a:off x="6337171" y="4771495"/>
            <a:ext cx="2711063" cy="5323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CasellaDiTesto 43"/>
          <p:cNvSpPr txBox="1"/>
          <p:nvPr/>
        </p:nvSpPr>
        <p:spPr>
          <a:xfrm>
            <a:off x="3450625" y="336884"/>
            <a:ext cx="494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ruolo è tutto l’insieme, non solo il detentore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091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8968" y="449179"/>
            <a:ext cx="11454064" cy="5727784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Ruolo</a:t>
            </a:r>
            <a:r>
              <a:rPr lang="it-IT" dirty="0"/>
              <a:t> è l'aspetto dinamico di una posizione sociale. </a:t>
            </a: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dirty="0"/>
              <a:t>concetto di ruolo mette in rilievo il fatto che compiti, comportamenti, atteggiamenti, valori, significati devono essere agiti dalle persone che concretamente occupano quel ruolo nelle loro specifiche interazioni con i gruppi di riferimento del ruolo. </a:t>
            </a: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Queste </a:t>
            </a:r>
            <a:r>
              <a:rPr lang="it-IT" dirty="0"/>
              <a:t>interazioni sono di volta in volta soggette a variazioni, cambiamenti, conferme da parte dei singoli partecipanti alla specifica situazione.</a:t>
            </a:r>
          </a:p>
          <a:p>
            <a:pPr algn="just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9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925" y="314326"/>
            <a:ext cx="9953625" cy="5862638"/>
          </a:xfrm>
          <a:prstGeom prst="rect">
            <a:avLst/>
          </a:prstGeo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21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410700" y="5886450"/>
            <a:ext cx="1019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100" dirty="0" err="1">
                <a:solidFill>
                  <a:prstClr val="black"/>
                </a:solidFill>
              </a:rPr>
              <a:t>Reiman</a:t>
            </a:r>
            <a:r>
              <a:rPr lang="it-IT" sz="1100" dirty="0">
                <a:solidFill>
                  <a:prstClr val="black"/>
                </a:solidFill>
              </a:rPr>
              <a:t>, </a:t>
            </a:r>
            <a:r>
              <a:rPr lang="it-IT" sz="1100" dirty="0" smtClean="0">
                <a:solidFill>
                  <a:prstClr val="black"/>
                </a:solidFill>
              </a:rPr>
              <a:t>p.189</a:t>
            </a:r>
            <a:endParaRPr lang="it-IT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0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4424" y="266700"/>
            <a:ext cx="10067925" cy="5910263"/>
          </a:xfrm>
          <a:prstGeom prst="rect">
            <a:avLst/>
          </a:prstGeo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22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9677401" y="5972175"/>
            <a:ext cx="1009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100" dirty="0" err="1">
                <a:solidFill>
                  <a:prstClr val="black"/>
                </a:solidFill>
              </a:rPr>
              <a:t>Reiman</a:t>
            </a:r>
            <a:r>
              <a:rPr lang="it-IT" sz="1100" dirty="0">
                <a:solidFill>
                  <a:prstClr val="black"/>
                </a:solidFill>
              </a:rPr>
              <a:t>, </a:t>
            </a:r>
            <a:r>
              <a:rPr lang="it-IT" sz="1100" dirty="0" smtClean="0">
                <a:solidFill>
                  <a:prstClr val="black"/>
                </a:solidFill>
              </a:rPr>
              <a:t>p.190</a:t>
            </a:r>
            <a:endParaRPr lang="it-IT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5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0025"/>
            <a:ext cx="10515600" cy="597693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Strategie di gestione delle tensioni di ruolo: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Segmentazione del ruolo = escludere parti di un ruolo per evitare tensioni con un altro ruolo e consentire la prosecuzione dell’interazione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Delega del ruolo = trasferire l’esecuzione di una parte dei compiti del ruolo </a:t>
            </a:r>
            <a:r>
              <a:rPr lang="it-IT" dirty="0"/>
              <a:t>a</a:t>
            </a:r>
            <a:r>
              <a:rPr lang="it-IT" dirty="0" smtClean="0"/>
              <a:t>d altri ruoli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Distanza dal ruolo = strategia con la quale il detentore del ruolo cerca di conservare l’immagine del proprio sé tenendola «a distanza» nello svolgimento di un ruolo la cui assunzione comporta/produce – per chi lo osserva -un cambiamento nell’immagine del suo sé.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32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025" y="428624"/>
            <a:ext cx="11153775" cy="59277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È Goffman che ha elaborato il concetto di </a:t>
            </a:r>
            <a:r>
              <a:rPr lang="it-IT" i="1" dirty="0" smtClean="0"/>
              <a:t>distanza dal ruolo.</a:t>
            </a:r>
            <a:r>
              <a:rPr lang="it-IT" dirty="0" smtClean="0"/>
              <a:t> </a:t>
            </a:r>
          </a:p>
          <a:p>
            <a:pPr marL="0" indent="0" algn="just">
              <a:buNone/>
            </a:pPr>
            <a:r>
              <a:rPr lang="it-IT" dirty="0" smtClean="0"/>
              <a:t>Per comunicare la distanza dal ruolo l'attore ha a disposizione un repertorio di segni socialmente prestabiliti e di gesti simbolici - ad esempio l'eccessiva solerzia nello svolgimento del ruolo, le osservazioni ironiche o le battute che accompagnano la messa in atto del comportamento di ruolo. </a:t>
            </a:r>
          </a:p>
          <a:p>
            <a:pPr marL="0" indent="0" algn="just">
              <a:buNone/>
            </a:pPr>
            <a:r>
              <a:rPr lang="it-IT" dirty="0" smtClean="0"/>
              <a:t>La distanza dal ruolo può essere espressa anche attraverso una serie di rituali con i quali l'attore si giustifica nei casi in cui viola i limiti del lecito per eccesso o per difetto. </a:t>
            </a:r>
          </a:p>
          <a:p>
            <a:pPr marL="0" indent="0" algn="just">
              <a:buNone/>
            </a:pPr>
            <a:r>
              <a:rPr lang="it-IT" dirty="0" smtClean="0"/>
              <a:t>Così il paziente, il figlio o lo studente possono prendere le distanze dalle prescrizioni del medico, della madre o del professore facendole oggetto di commenti ironici, osservandole con palese malavoglia o mettendole in caricatura attraverso uno zelo esagerato. </a:t>
            </a:r>
          </a:p>
          <a:p>
            <a:pPr marL="0" indent="0" algn="just">
              <a:buNone/>
            </a:pPr>
            <a:r>
              <a:rPr lang="it-IT" dirty="0" smtClean="0"/>
              <a:t>			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02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0947" y="385012"/>
            <a:ext cx="11326228" cy="5891964"/>
          </a:xfrm>
        </p:spPr>
        <p:txBody>
          <a:bodyPr/>
          <a:lstStyle/>
          <a:p>
            <a:pPr algn="just"/>
            <a:r>
              <a:rPr lang="it-IT" sz="2800" dirty="0" smtClean="0"/>
              <a:t>Cosa sono i ruoli? </a:t>
            </a:r>
          </a:p>
          <a:p>
            <a:pPr algn="just"/>
            <a:r>
              <a:rPr lang="it-IT" sz="2800" dirty="0" smtClean="0"/>
              <a:t>I </a:t>
            </a:r>
            <a:r>
              <a:rPr lang="it-IT" sz="2800" dirty="0"/>
              <a:t>ruoli sono posizioni </a:t>
            </a:r>
            <a:r>
              <a:rPr lang="it-IT" sz="2800" dirty="0" smtClean="0"/>
              <a:t>collegate a comportamenti socialmente attesi da gruppi di riferimento, cioè posizioni in relazione con altre posizioni. </a:t>
            </a:r>
          </a:p>
          <a:p>
            <a:pPr algn="just"/>
            <a:r>
              <a:rPr lang="it-IT" sz="2800" dirty="0" smtClean="0"/>
              <a:t>Questo significa due cose:</a:t>
            </a:r>
          </a:p>
          <a:p>
            <a:pPr marL="514350" indent="-514350" algn="just">
              <a:buAutoNum type="arabicParenR"/>
            </a:pPr>
            <a:r>
              <a:rPr lang="it-IT" sz="2800" dirty="0" smtClean="0"/>
              <a:t>Ciascun </a:t>
            </a:r>
            <a:r>
              <a:rPr lang="it-IT" sz="2800" i="1" dirty="0" smtClean="0"/>
              <a:t>detentore di un ruolo</a:t>
            </a:r>
            <a:r>
              <a:rPr lang="it-IT" sz="2800" dirty="0" smtClean="0"/>
              <a:t> non agisce da solo, ma in relazione alle aspettative di comportamento dei </a:t>
            </a:r>
            <a:r>
              <a:rPr lang="it-IT" sz="2800" i="1" dirty="0" smtClean="0"/>
              <a:t>gruppi di riferimento del suo ruolo.</a:t>
            </a:r>
          </a:p>
          <a:p>
            <a:pPr algn="just"/>
            <a:endParaRPr lang="it-IT" sz="2800" i="1" dirty="0"/>
          </a:p>
          <a:p>
            <a:pPr algn="just"/>
            <a:r>
              <a:rPr lang="it-IT" sz="2800" dirty="0" smtClean="0"/>
              <a:t>2) Un </a:t>
            </a:r>
            <a:r>
              <a:rPr lang="it-IT" sz="2800" dirty="0"/>
              <a:t>aspetto importante del </a:t>
            </a:r>
            <a:r>
              <a:rPr lang="it-IT" sz="2800" dirty="0" smtClean="0"/>
              <a:t>ruolo è la </a:t>
            </a:r>
            <a:r>
              <a:rPr lang="it-IT" sz="2800" i="1" dirty="0" smtClean="0"/>
              <a:t>complementarietà</a:t>
            </a:r>
            <a:r>
              <a:rPr lang="it-IT" sz="2800" dirty="0"/>
              <a:t>.</a:t>
            </a:r>
            <a:r>
              <a:rPr lang="it-IT" sz="2800" dirty="0" smtClean="0"/>
              <a:t> I ruoli vengono definiti sia per i compiti attribuiti a quello specifico ruolo (ad es. uomo; donna; venditore; cliente, ecc…) </a:t>
            </a:r>
          </a:p>
          <a:p>
            <a:pPr algn="just"/>
            <a:r>
              <a:rPr lang="it-IT" sz="2800" dirty="0" smtClean="0"/>
              <a:t>ma anche per mezzo della loro complementarietà ad altri ruoli (ad es. uomo-donna; </a:t>
            </a:r>
            <a:r>
              <a:rPr lang="it-IT" sz="2800" dirty="0"/>
              <a:t>venditore-cliente; capo-sottoposto; </a:t>
            </a:r>
            <a:r>
              <a:rPr lang="it-IT" sz="2800" dirty="0" smtClean="0"/>
              <a:t>studente-insegnante, ecc…)</a:t>
            </a:r>
            <a:endParaRPr lang="it-IT" sz="2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1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5011" y="208547"/>
            <a:ext cx="10968789" cy="5968416"/>
          </a:xfrm>
        </p:spPr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dirty="0"/>
              <a:t>vita sociale funziona perché le persone conoscono gli insiemi complementari dei propri ruoli e di quelli circostanti e assumono il ruolo dell’altro nella propria testa ogni volta che entrano un una situazione di interazione (Collins, 296).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22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9550" y="248652"/>
            <a:ext cx="11734800" cy="610769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2 </a:t>
            </a:r>
            <a:r>
              <a:rPr lang="it-IT" i="1" dirty="0" smtClean="0"/>
              <a:t>paradigmi</a:t>
            </a:r>
            <a:r>
              <a:rPr lang="it-IT" dirty="0" smtClean="0"/>
              <a:t> sono i più importanti nell’analisi sociologica dei ruoli </a:t>
            </a:r>
          </a:p>
          <a:p>
            <a:pPr marL="514350" indent="-514350" algn="just">
              <a:buAutoNum type="arabicParenR"/>
            </a:pPr>
            <a:r>
              <a:rPr lang="it-IT" sz="3200" dirty="0" smtClean="0"/>
              <a:t>Il paradigma normativo (sociologia </a:t>
            </a:r>
            <a:r>
              <a:rPr lang="it-IT" sz="3200" dirty="0" err="1" smtClean="0"/>
              <a:t>struttural</a:t>
            </a:r>
            <a:r>
              <a:rPr lang="it-IT" sz="3200" dirty="0" smtClean="0"/>
              <a:t>-funzionalista) </a:t>
            </a:r>
          </a:p>
          <a:p>
            <a:pPr marL="0" indent="0" algn="just">
              <a:buNone/>
            </a:pPr>
            <a:r>
              <a:rPr lang="it-IT" sz="2400" dirty="0" smtClean="0"/>
              <a:t>Gli autori che fanno riferimento a questo paradigma condividono l’idea che i meccanismi sociali abbiano come scopo primario </a:t>
            </a:r>
          </a:p>
          <a:p>
            <a:pPr marL="0" indent="0" algn="just">
              <a:buNone/>
            </a:pPr>
            <a:r>
              <a:rPr lang="it-IT" u="sng" dirty="0" smtClean="0"/>
              <a:t>la costruzione dell’ordine sociale</a:t>
            </a:r>
            <a:r>
              <a:rPr lang="it-IT" dirty="0" smtClean="0"/>
              <a:t>, </a:t>
            </a:r>
          </a:p>
          <a:p>
            <a:pPr marL="0" indent="0" algn="just">
              <a:buNone/>
            </a:pPr>
            <a:r>
              <a:rPr lang="it-IT" dirty="0" smtClean="0"/>
              <a:t>che la società si basi su un </a:t>
            </a:r>
            <a:r>
              <a:rPr lang="it-IT" u="sng" dirty="0" smtClean="0"/>
              <a:t>consenso cognitivo di fondo </a:t>
            </a:r>
          </a:p>
          <a:p>
            <a:pPr marL="0" indent="0" algn="just">
              <a:buNone/>
            </a:pPr>
            <a:r>
              <a:rPr lang="it-IT" dirty="0" smtClean="0"/>
              <a:t>che il </a:t>
            </a:r>
            <a:r>
              <a:rPr lang="it-IT" u="sng" dirty="0" smtClean="0"/>
              <a:t>mutamento sia il passaggio da uno stato di ordine ad un diverso stato di ordine</a:t>
            </a:r>
            <a:r>
              <a:rPr lang="it-IT" dirty="0" smtClean="0"/>
              <a:t>. 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dirty="0" smtClean="0"/>
              <a:t>In questa logica contano soprattutto le norme, cioè le aspettative normative associate ai ruoli e prevale l’attenzione sull’ordine sociale.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64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6699" y="200024"/>
            <a:ext cx="11744325" cy="61563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sz="3200" dirty="0" smtClean="0"/>
          </a:p>
          <a:p>
            <a:pPr marL="0" indent="0" algn="just">
              <a:buNone/>
            </a:pPr>
            <a:endParaRPr lang="it-IT" sz="3200" dirty="0"/>
          </a:p>
          <a:p>
            <a:pPr marL="0" indent="0" algn="just">
              <a:buNone/>
            </a:pPr>
            <a:r>
              <a:rPr lang="it-IT" sz="3200" dirty="0" smtClean="0"/>
              <a:t>2</a:t>
            </a:r>
            <a:r>
              <a:rPr lang="it-IT" sz="3200" dirty="0" smtClean="0"/>
              <a:t>) Il paradigma interpretativo (sociologia </a:t>
            </a:r>
            <a:r>
              <a:rPr lang="it-IT" sz="3200" dirty="0" err="1" smtClean="0"/>
              <a:t>interazionista</a:t>
            </a:r>
            <a:r>
              <a:rPr lang="it-IT" sz="3200" dirty="0"/>
              <a:t>)</a:t>
            </a:r>
            <a:endParaRPr lang="it-IT" sz="3200" dirty="0" smtClean="0"/>
          </a:p>
          <a:p>
            <a:pPr marL="0" indent="0" algn="just">
              <a:buNone/>
            </a:pPr>
            <a:r>
              <a:rPr lang="it-IT" dirty="0" smtClean="0"/>
              <a:t>Parte dall’idea che i detentori dei ruoli non sono semplici applicatori delle norme sociali, ma che </a:t>
            </a:r>
            <a:r>
              <a:rPr lang="it-IT" i="1" dirty="0" smtClean="0"/>
              <a:t>assumono un ruolo</a:t>
            </a:r>
            <a:r>
              <a:rPr lang="it-IT" dirty="0" smtClean="0"/>
              <a:t> nel senso che lo svolgono secondo margini di interpretazione.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Gli attori sociali nel corso di processi interpretativi cercano di stabilire se un singolo comportamento possa o meno essere inscritto in un contesto dell'azione più ampio. 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Diviene centrale il processo di interpretazione dei significati: </a:t>
            </a:r>
            <a:r>
              <a:rPr lang="it-IT" i="1" dirty="0" smtClean="0"/>
              <a:t>le singole azioni sono intese come documenti da cui è possibile inferire l'esistenza di modelli di comportamento</a:t>
            </a:r>
            <a:r>
              <a:rPr lang="it-IT" dirty="0" smtClean="0"/>
              <a:t>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2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9968" y="1103730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it-IT" sz="3200" dirty="0"/>
              <a:t>L’attenzione al lavoro di interpretazione mette in luce che ciascun individuo nell’assumere un ruolo svolge anche un’attività di interpretazione delle norme che sono associate a quel </a:t>
            </a:r>
            <a:r>
              <a:rPr lang="it-IT" sz="3200" dirty="0" smtClean="0"/>
              <a:t>ruolo.</a:t>
            </a:r>
          </a:p>
          <a:p>
            <a:pPr marL="0" indent="0" algn="just">
              <a:buNone/>
            </a:pPr>
            <a:endParaRPr lang="it-IT" sz="3200" dirty="0"/>
          </a:p>
          <a:p>
            <a:pPr marL="0" indent="0" algn="just">
              <a:buNone/>
            </a:pPr>
            <a:r>
              <a:rPr lang="it-IT" sz="3200" dirty="0"/>
              <a:t>L’individuo può svolgere il ruolo secondo modelli di comportamento che possono in parte essere differenti da quelli seguiti da altri.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33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275" y="200025"/>
            <a:ext cx="11572875" cy="59817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Perché </a:t>
            </a:r>
            <a:r>
              <a:rPr lang="it-IT" dirty="0" smtClean="0"/>
              <a:t>nella vita sociale vengono sviluppati i ruoli? </a:t>
            </a:r>
          </a:p>
          <a:p>
            <a:pPr marL="0" indent="0" algn="just">
              <a:buNone/>
            </a:pPr>
            <a:r>
              <a:rPr lang="it-IT" dirty="0" smtClean="0"/>
              <a:t>Ci sono solo ragioni funzionali alle attività sociali (cioè divisione dei compiti) o ci sono anche altre ragioni?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Georg </a:t>
            </a:r>
            <a:r>
              <a:rPr lang="it-IT" dirty="0" err="1" smtClean="0"/>
              <a:t>Simmel</a:t>
            </a:r>
            <a:r>
              <a:rPr lang="it-IT" dirty="0" smtClean="0"/>
              <a:t> ha elaborato una teoria dei ruoli che non si ferma alle ragioni funzionali: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«Noi vediamo l'altro in qualche misura generalizzato, forse perché non ci è dato di rappresentare pienamente in noi un'individualità divergente dalla nostra. 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Sem­bra che ogni uomo abbia in sé un punto di individualità più profondo che non può essere internamente riprodotto da nessun altro uomo nel quale questo punto sia qualitativamente divergente.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17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4325" y="304800"/>
            <a:ext cx="11610975" cy="5953125"/>
          </a:xfrm>
        </p:spPr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Noi vediamo l'altro non già semplicemente come individuo, bensì come collega o camerata o compagno di partito, in breve come coabitatore del medesimo mondo particolare;  e questo presupposto inevitabile, che opera in modo del tutto automatico, è uno dei mezzi per </a:t>
            </a:r>
            <a:r>
              <a:rPr lang="it-IT" i="1" dirty="0" smtClean="0"/>
              <a:t>portare la sua personalità e la sua realtà nella rappresentazione dell'altro alla qualità e alla forma richiesta dalla sua socialità</a:t>
            </a:r>
            <a:r>
              <a:rPr lang="it-IT" dirty="0" smtClean="0"/>
              <a:t>. (G. </a:t>
            </a:r>
            <a:r>
              <a:rPr lang="it-IT" dirty="0" err="1" smtClean="0"/>
              <a:t>Simmel</a:t>
            </a:r>
            <a:r>
              <a:rPr lang="it-IT" dirty="0" smtClean="0"/>
              <a:t>, corsivo aggiunto)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M. Bontempi Il ruolo sociale 2017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0B8E-3C8E-4FB1-987B-D34ED7031D3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7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3339</TotalTime>
  <Words>1901</Words>
  <Application>Microsoft Office PowerPoint</Application>
  <PresentationFormat>Widescreen</PresentationFormat>
  <Paragraphs>223</Paragraphs>
  <Slides>24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mb</dc:creator>
  <cp:lastModifiedBy>utente</cp:lastModifiedBy>
  <cp:revision>126</cp:revision>
  <cp:lastPrinted>2016-10-04T09:49:39Z</cp:lastPrinted>
  <dcterms:created xsi:type="dcterms:W3CDTF">2016-10-04T08:06:22Z</dcterms:created>
  <dcterms:modified xsi:type="dcterms:W3CDTF">2018-10-02T16:41:12Z</dcterms:modified>
</cp:coreProperties>
</file>