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  <p:sldMasterId id="2147483672" r:id="rId2"/>
  </p:sldMasterIdLst>
  <p:notesMasterIdLst>
    <p:notesMasterId r:id="rId23"/>
  </p:notesMasterIdLst>
  <p:sldIdLst>
    <p:sldId id="256" r:id="rId3"/>
    <p:sldId id="306" r:id="rId4"/>
    <p:sldId id="317" r:id="rId5"/>
    <p:sldId id="316" r:id="rId6"/>
    <p:sldId id="288" r:id="rId7"/>
    <p:sldId id="322" r:id="rId8"/>
    <p:sldId id="287" r:id="rId9"/>
    <p:sldId id="276" r:id="rId10"/>
    <p:sldId id="321" r:id="rId11"/>
    <p:sldId id="323" r:id="rId12"/>
    <p:sldId id="277" r:id="rId13"/>
    <p:sldId id="259" r:id="rId14"/>
    <p:sldId id="261" r:id="rId15"/>
    <p:sldId id="262" r:id="rId16"/>
    <p:sldId id="263" r:id="rId17"/>
    <p:sldId id="268" r:id="rId18"/>
    <p:sldId id="264" r:id="rId19"/>
    <p:sldId id="324" r:id="rId20"/>
    <p:sldId id="325" r:id="rId21"/>
    <p:sldId id="291" r:id="rId22"/>
  </p:sldIdLst>
  <p:sldSz cx="12192000" cy="6858000"/>
  <p:notesSz cx="6858000" cy="9144000"/>
  <p:embeddedFontLst>
    <p:embeddedFont>
      <p:font typeface="Baskerville Old Face" panose="02020602080505020303" pitchFamily="18" charset="0"/>
      <p:regular r:id="rId24"/>
    </p:embeddedFont>
    <p:embeddedFont>
      <p:font typeface="Franklin Gothic Book" panose="020B0503020102020204" pitchFamily="34" charset="0"/>
      <p:regular r:id="rId25"/>
      <p:italic r:id="rId26"/>
    </p:embeddedFont>
    <p:embeddedFont>
      <p:font typeface="Libre Franklin" panose="020B0604020202020204" charset="0"/>
      <p:regular r:id="rId27"/>
      <p:bold r:id="rId28"/>
      <p:italic r:id="rId29"/>
      <p:boldItalic r:id="rId3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berta Lanfredini" initials="RL" lastIdx="1" clrIdx="0">
    <p:extLst>
      <p:ext uri="{19B8F6BF-5375-455C-9EA6-DF929625EA0E}">
        <p15:presenceInfo xmlns:p15="http://schemas.microsoft.com/office/powerpoint/2012/main" userId="Roberta Lanfredin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1"/>
  </p:normalViewPr>
  <p:slideViewPr>
    <p:cSldViewPr snapToGrid="0" snapToObjects="1">
      <p:cViewPr varScale="1">
        <p:scale>
          <a:sx n="122" d="100"/>
          <a:sy n="122" d="100"/>
        </p:scale>
        <p:origin x="123" y="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font" Target="fonts/font3.fntdata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font" Target="fonts/font2.fntdata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font" Target="fonts/font1.fntdata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font" Target="fonts/font5.fntdata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font" Target="fonts/font4.fntdata"/><Relationship Id="rId30" Type="http://schemas.openxmlformats.org/officeDocument/2006/relationships/font" Target="fonts/font7.fntdata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24923D-8533-4016-9E04-8807E542E8DA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it-IT"/>
        </a:p>
      </dgm:t>
    </dgm:pt>
    <dgm:pt modelId="{5CE8149C-763D-4A1E-8B0A-453FB87FAA17}">
      <dgm:prSet phldrT="[Testo]"/>
      <dgm:spPr/>
      <dgm:t>
        <a:bodyPr/>
        <a:lstStyle/>
        <a:p>
          <a:r>
            <a:rPr lang="it-IT" dirty="0"/>
            <a:t>CONTENUTO</a:t>
          </a:r>
        </a:p>
      </dgm:t>
    </dgm:pt>
    <dgm:pt modelId="{DA3EC682-3163-40B8-8ACA-9964A6F9B7E6}" type="parTrans" cxnId="{B3E79105-1A5C-4D89-AFCB-222D219AB40B}">
      <dgm:prSet/>
      <dgm:spPr/>
      <dgm:t>
        <a:bodyPr/>
        <a:lstStyle/>
        <a:p>
          <a:endParaRPr lang="it-IT"/>
        </a:p>
      </dgm:t>
    </dgm:pt>
    <dgm:pt modelId="{5B93D72C-97C0-4669-A740-40A663CCD687}" type="sibTrans" cxnId="{B3E79105-1A5C-4D89-AFCB-222D219AB40B}">
      <dgm:prSet/>
      <dgm:spPr/>
      <dgm:t>
        <a:bodyPr/>
        <a:lstStyle/>
        <a:p>
          <a:endParaRPr lang="it-IT"/>
        </a:p>
      </dgm:t>
    </dgm:pt>
    <dgm:pt modelId="{F333BFC5-A0C8-4BC6-B7EF-4D5109567132}">
      <dgm:prSet phldrT="[Testo]"/>
      <dgm:spPr/>
      <dgm:t>
        <a:bodyPr/>
        <a:lstStyle/>
        <a:p>
          <a:r>
            <a:rPr lang="it-IT" dirty="0"/>
            <a:t>MODO</a:t>
          </a:r>
        </a:p>
      </dgm:t>
    </dgm:pt>
    <dgm:pt modelId="{C6C757B0-BC0E-4089-B214-E27EF6F05741}" type="parTrans" cxnId="{1BD97919-049F-4686-869D-AFD9E33B25FF}">
      <dgm:prSet/>
      <dgm:spPr/>
      <dgm:t>
        <a:bodyPr/>
        <a:lstStyle/>
        <a:p>
          <a:endParaRPr lang="it-IT"/>
        </a:p>
      </dgm:t>
    </dgm:pt>
    <dgm:pt modelId="{B3DB729F-6E86-4594-A1A8-8655AAFD7D01}" type="sibTrans" cxnId="{1BD97919-049F-4686-869D-AFD9E33B25FF}">
      <dgm:prSet/>
      <dgm:spPr/>
      <dgm:t>
        <a:bodyPr/>
        <a:lstStyle/>
        <a:p>
          <a:endParaRPr lang="it-IT"/>
        </a:p>
      </dgm:t>
    </dgm:pt>
    <dgm:pt modelId="{FBF6E14F-590C-4B82-8F41-11BD57E8903D}">
      <dgm:prSet phldrT="[Testo]"/>
      <dgm:spPr/>
      <dgm:t>
        <a:bodyPr/>
        <a:lstStyle/>
        <a:p>
          <a:r>
            <a:rPr lang="it-IT" dirty="0"/>
            <a:t>RELAZIONE</a:t>
          </a:r>
        </a:p>
      </dgm:t>
    </dgm:pt>
    <dgm:pt modelId="{0C0654B0-9404-4B41-A3E6-09924D9C4913}" type="parTrans" cxnId="{B7DF96B1-396D-4B0E-85B4-38388C8DAD4D}">
      <dgm:prSet/>
      <dgm:spPr/>
      <dgm:t>
        <a:bodyPr/>
        <a:lstStyle/>
        <a:p>
          <a:endParaRPr lang="it-IT"/>
        </a:p>
      </dgm:t>
    </dgm:pt>
    <dgm:pt modelId="{7FFD1969-A6D8-4A7A-9734-1CF0457E43A3}" type="sibTrans" cxnId="{B7DF96B1-396D-4B0E-85B4-38388C8DAD4D}">
      <dgm:prSet/>
      <dgm:spPr/>
      <dgm:t>
        <a:bodyPr/>
        <a:lstStyle/>
        <a:p>
          <a:endParaRPr lang="it-IT"/>
        </a:p>
      </dgm:t>
    </dgm:pt>
    <dgm:pt modelId="{A59C8A5E-34A6-4A0D-A527-7002E5EF0722}" type="pres">
      <dgm:prSet presAssocID="{9F24923D-8533-4016-9E04-8807E542E8DA}" presName="linear" presStyleCnt="0">
        <dgm:presLayoutVars>
          <dgm:dir/>
          <dgm:animLvl val="lvl"/>
          <dgm:resizeHandles val="exact"/>
        </dgm:presLayoutVars>
      </dgm:prSet>
      <dgm:spPr/>
    </dgm:pt>
    <dgm:pt modelId="{7296AA86-40BC-44F2-B188-A3CE7BB452DA}" type="pres">
      <dgm:prSet presAssocID="{5CE8149C-763D-4A1E-8B0A-453FB87FAA17}" presName="parentLin" presStyleCnt="0"/>
      <dgm:spPr/>
    </dgm:pt>
    <dgm:pt modelId="{F4BF4DD3-1D32-4098-881D-04ACA9829D4F}" type="pres">
      <dgm:prSet presAssocID="{5CE8149C-763D-4A1E-8B0A-453FB87FAA17}" presName="parentLeftMargin" presStyleLbl="node1" presStyleIdx="0" presStyleCnt="3"/>
      <dgm:spPr/>
    </dgm:pt>
    <dgm:pt modelId="{52CA2DC6-E031-450E-A3AA-29F226DC42A8}" type="pres">
      <dgm:prSet presAssocID="{5CE8149C-763D-4A1E-8B0A-453FB87FAA1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A066613-C319-4298-83C5-583815C3CB42}" type="pres">
      <dgm:prSet presAssocID="{5CE8149C-763D-4A1E-8B0A-453FB87FAA17}" presName="negativeSpace" presStyleCnt="0"/>
      <dgm:spPr/>
    </dgm:pt>
    <dgm:pt modelId="{9B3DD93F-91EF-4BF6-A681-FC5A186BBA00}" type="pres">
      <dgm:prSet presAssocID="{5CE8149C-763D-4A1E-8B0A-453FB87FAA17}" presName="childText" presStyleLbl="conFgAcc1" presStyleIdx="0" presStyleCnt="3">
        <dgm:presLayoutVars>
          <dgm:bulletEnabled val="1"/>
        </dgm:presLayoutVars>
      </dgm:prSet>
      <dgm:spPr/>
    </dgm:pt>
    <dgm:pt modelId="{3CC8B099-BE8F-4BDA-8366-D43C48193844}" type="pres">
      <dgm:prSet presAssocID="{5B93D72C-97C0-4669-A740-40A663CCD687}" presName="spaceBetweenRectangles" presStyleCnt="0"/>
      <dgm:spPr/>
    </dgm:pt>
    <dgm:pt modelId="{1018BE5C-1292-489E-A8B0-11FE21B9B3DD}" type="pres">
      <dgm:prSet presAssocID="{F333BFC5-A0C8-4BC6-B7EF-4D5109567132}" presName="parentLin" presStyleCnt="0"/>
      <dgm:spPr/>
    </dgm:pt>
    <dgm:pt modelId="{9C41BA5B-5F45-411B-8D94-62ACAE8CD499}" type="pres">
      <dgm:prSet presAssocID="{F333BFC5-A0C8-4BC6-B7EF-4D5109567132}" presName="parentLeftMargin" presStyleLbl="node1" presStyleIdx="0" presStyleCnt="3"/>
      <dgm:spPr/>
    </dgm:pt>
    <dgm:pt modelId="{EA838624-FFBD-483F-BDEA-AC32D473E6D2}" type="pres">
      <dgm:prSet presAssocID="{F333BFC5-A0C8-4BC6-B7EF-4D510956713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806C98D-02A8-4FC3-9577-2CE662C94581}" type="pres">
      <dgm:prSet presAssocID="{F333BFC5-A0C8-4BC6-B7EF-4D5109567132}" presName="negativeSpace" presStyleCnt="0"/>
      <dgm:spPr/>
    </dgm:pt>
    <dgm:pt modelId="{A03A77E1-E4F3-4ACE-A27C-45AE26A2354C}" type="pres">
      <dgm:prSet presAssocID="{F333BFC5-A0C8-4BC6-B7EF-4D5109567132}" presName="childText" presStyleLbl="conFgAcc1" presStyleIdx="1" presStyleCnt="3">
        <dgm:presLayoutVars>
          <dgm:bulletEnabled val="1"/>
        </dgm:presLayoutVars>
      </dgm:prSet>
      <dgm:spPr/>
    </dgm:pt>
    <dgm:pt modelId="{9875676F-A003-49C7-9F07-19E62E3291DC}" type="pres">
      <dgm:prSet presAssocID="{B3DB729F-6E86-4594-A1A8-8655AAFD7D01}" presName="spaceBetweenRectangles" presStyleCnt="0"/>
      <dgm:spPr/>
    </dgm:pt>
    <dgm:pt modelId="{1345C8B0-E8F6-4C8F-9691-1317B14CDC94}" type="pres">
      <dgm:prSet presAssocID="{FBF6E14F-590C-4B82-8F41-11BD57E8903D}" presName="parentLin" presStyleCnt="0"/>
      <dgm:spPr/>
    </dgm:pt>
    <dgm:pt modelId="{9D9219B0-2859-41E5-BA27-500B459AEBAE}" type="pres">
      <dgm:prSet presAssocID="{FBF6E14F-590C-4B82-8F41-11BD57E8903D}" presName="parentLeftMargin" presStyleLbl="node1" presStyleIdx="1" presStyleCnt="3"/>
      <dgm:spPr/>
    </dgm:pt>
    <dgm:pt modelId="{AC408753-5AE3-4215-8B8D-0D8C6E77B577}" type="pres">
      <dgm:prSet presAssocID="{FBF6E14F-590C-4B82-8F41-11BD57E8903D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9602E002-1940-48E7-8238-89DB9A23A94F}" type="pres">
      <dgm:prSet presAssocID="{FBF6E14F-590C-4B82-8F41-11BD57E8903D}" presName="negativeSpace" presStyleCnt="0"/>
      <dgm:spPr/>
    </dgm:pt>
    <dgm:pt modelId="{5CA7D91A-3580-47F9-87C7-3BA2EE4C66B8}" type="pres">
      <dgm:prSet presAssocID="{FBF6E14F-590C-4B82-8F41-11BD57E8903D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B3E79105-1A5C-4D89-AFCB-222D219AB40B}" srcId="{9F24923D-8533-4016-9E04-8807E542E8DA}" destId="{5CE8149C-763D-4A1E-8B0A-453FB87FAA17}" srcOrd="0" destOrd="0" parTransId="{DA3EC682-3163-40B8-8ACA-9964A6F9B7E6}" sibTransId="{5B93D72C-97C0-4669-A740-40A663CCD687}"/>
    <dgm:cxn modelId="{1BD97919-049F-4686-869D-AFD9E33B25FF}" srcId="{9F24923D-8533-4016-9E04-8807E542E8DA}" destId="{F333BFC5-A0C8-4BC6-B7EF-4D5109567132}" srcOrd="1" destOrd="0" parTransId="{C6C757B0-BC0E-4089-B214-E27EF6F05741}" sibTransId="{B3DB729F-6E86-4594-A1A8-8655AAFD7D01}"/>
    <dgm:cxn modelId="{0CE9726A-129E-4BB5-ABDA-2816B8D2AF1B}" type="presOf" srcId="{5CE8149C-763D-4A1E-8B0A-453FB87FAA17}" destId="{F4BF4DD3-1D32-4098-881D-04ACA9829D4F}" srcOrd="0" destOrd="0" presId="urn:microsoft.com/office/officeart/2005/8/layout/list1"/>
    <dgm:cxn modelId="{1A5DDA6B-D979-4FC5-AC06-62A4018D8524}" type="presOf" srcId="{FBF6E14F-590C-4B82-8F41-11BD57E8903D}" destId="{AC408753-5AE3-4215-8B8D-0D8C6E77B577}" srcOrd="1" destOrd="0" presId="urn:microsoft.com/office/officeart/2005/8/layout/list1"/>
    <dgm:cxn modelId="{9C85B870-2D89-44E0-A803-2296C3804BD1}" type="presOf" srcId="{F333BFC5-A0C8-4BC6-B7EF-4D5109567132}" destId="{EA838624-FFBD-483F-BDEA-AC32D473E6D2}" srcOrd="1" destOrd="0" presId="urn:microsoft.com/office/officeart/2005/8/layout/list1"/>
    <dgm:cxn modelId="{98EF2E81-8732-4419-918C-5B1A579FED14}" type="presOf" srcId="{F333BFC5-A0C8-4BC6-B7EF-4D5109567132}" destId="{9C41BA5B-5F45-411B-8D94-62ACAE8CD499}" srcOrd="0" destOrd="0" presId="urn:microsoft.com/office/officeart/2005/8/layout/list1"/>
    <dgm:cxn modelId="{9BDFE082-8EE0-4267-AF41-66AEA28EE455}" type="presOf" srcId="{FBF6E14F-590C-4B82-8F41-11BD57E8903D}" destId="{9D9219B0-2859-41E5-BA27-500B459AEBAE}" srcOrd="0" destOrd="0" presId="urn:microsoft.com/office/officeart/2005/8/layout/list1"/>
    <dgm:cxn modelId="{B7DF96B1-396D-4B0E-85B4-38388C8DAD4D}" srcId="{9F24923D-8533-4016-9E04-8807E542E8DA}" destId="{FBF6E14F-590C-4B82-8F41-11BD57E8903D}" srcOrd="2" destOrd="0" parTransId="{0C0654B0-9404-4B41-A3E6-09924D9C4913}" sibTransId="{7FFD1969-A6D8-4A7A-9734-1CF0457E43A3}"/>
    <dgm:cxn modelId="{4AF51EB8-269B-4CD7-BA2F-7297FCAE3EC6}" type="presOf" srcId="{9F24923D-8533-4016-9E04-8807E542E8DA}" destId="{A59C8A5E-34A6-4A0D-A527-7002E5EF0722}" srcOrd="0" destOrd="0" presId="urn:microsoft.com/office/officeart/2005/8/layout/list1"/>
    <dgm:cxn modelId="{B48239F8-BD0E-44E6-A665-869825E1D706}" type="presOf" srcId="{5CE8149C-763D-4A1E-8B0A-453FB87FAA17}" destId="{52CA2DC6-E031-450E-A3AA-29F226DC42A8}" srcOrd="1" destOrd="0" presId="urn:microsoft.com/office/officeart/2005/8/layout/list1"/>
    <dgm:cxn modelId="{4F8ED2EC-5C26-4835-A451-E83DD2B32AB6}" type="presParOf" srcId="{A59C8A5E-34A6-4A0D-A527-7002E5EF0722}" destId="{7296AA86-40BC-44F2-B188-A3CE7BB452DA}" srcOrd="0" destOrd="0" presId="urn:microsoft.com/office/officeart/2005/8/layout/list1"/>
    <dgm:cxn modelId="{79D98C54-9319-4B55-9530-A30C0B977682}" type="presParOf" srcId="{7296AA86-40BC-44F2-B188-A3CE7BB452DA}" destId="{F4BF4DD3-1D32-4098-881D-04ACA9829D4F}" srcOrd="0" destOrd="0" presId="urn:microsoft.com/office/officeart/2005/8/layout/list1"/>
    <dgm:cxn modelId="{6EB91F3F-2F41-4856-A09E-1FCA9AD1E5E2}" type="presParOf" srcId="{7296AA86-40BC-44F2-B188-A3CE7BB452DA}" destId="{52CA2DC6-E031-450E-A3AA-29F226DC42A8}" srcOrd="1" destOrd="0" presId="urn:microsoft.com/office/officeart/2005/8/layout/list1"/>
    <dgm:cxn modelId="{EE5197D5-837F-465D-B074-068313E4D5A0}" type="presParOf" srcId="{A59C8A5E-34A6-4A0D-A527-7002E5EF0722}" destId="{3A066613-C319-4298-83C5-583815C3CB42}" srcOrd="1" destOrd="0" presId="urn:microsoft.com/office/officeart/2005/8/layout/list1"/>
    <dgm:cxn modelId="{5C6EC8A9-84FD-48A8-A19C-4B505C00C247}" type="presParOf" srcId="{A59C8A5E-34A6-4A0D-A527-7002E5EF0722}" destId="{9B3DD93F-91EF-4BF6-A681-FC5A186BBA00}" srcOrd="2" destOrd="0" presId="urn:microsoft.com/office/officeart/2005/8/layout/list1"/>
    <dgm:cxn modelId="{91539A71-BDFA-4F29-A410-FD989128332C}" type="presParOf" srcId="{A59C8A5E-34A6-4A0D-A527-7002E5EF0722}" destId="{3CC8B099-BE8F-4BDA-8366-D43C48193844}" srcOrd="3" destOrd="0" presId="urn:microsoft.com/office/officeart/2005/8/layout/list1"/>
    <dgm:cxn modelId="{73F06263-A351-4385-A73C-F6C56663D2B8}" type="presParOf" srcId="{A59C8A5E-34A6-4A0D-A527-7002E5EF0722}" destId="{1018BE5C-1292-489E-A8B0-11FE21B9B3DD}" srcOrd="4" destOrd="0" presId="urn:microsoft.com/office/officeart/2005/8/layout/list1"/>
    <dgm:cxn modelId="{83F2F459-9783-4E40-983F-A05FC4428D86}" type="presParOf" srcId="{1018BE5C-1292-489E-A8B0-11FE21B9B3DD}" destId="{9C41BA5B-5F45-411B-8D94-62ACAE8CD499}" srcOrd="0" destOrd="0" presId="urn:microsoft.com/office/officeart/2005/8/layout/list1"/>
    <dgm:cxn modelId="{77A847AB-205C-4A09-A54C-5075497E57AA}" type="presParOf" srcId="{1018BE5C-1292-489E-A8B0-11FE21B9B3DD}" destId="{EA838624-FFBD-483F-BDEA-AC32D473E6D2}" srcOrd="1" destOrd="0" presId="urn:microsoft.com/office/officeart/2005/8/layout/list1"/>
    <dgm:cxn modelId="{86F42451-F631-4C02-8429-70928C229197}" type="presParOf" srcId="{A59C8A5E-34A6-4A0D-A527-7002E5EF0722}" destId="{9806C98D-02A8-4FC3-9577-2CE662C94581}" srcOrd="5" destOrd="0" presId="urn:microsoft.com/office/officeart/2005/8/layout/list1"/>
    <dgm:cxn modelId="{EEA6CF67-A444-48C5-BF3A-32BC692A002B}" type="presParOf" srcId="{A59C8A5E-34A6-4A0D-A527-7002E5EF0722}" destId="{A03A77E1-E4F3-4ACE-A27C-45AE26A2354C}" srcOrd="6" destOrd="0" presId="urn:microsoft.com/office/officeart/2005/8/layout/list1"/>
    <dgm:cxn modelId="{672702C8-9A82-4A9F-B85B-E25D00E5DB83}" type="presParOf" srcId="{A59C8A5E-34A6-4A0D-A527-7002E5EF0722}" destId="{9875676F-A003-49C7-9F07-19E62E3291DC}" srcOrd="7" destOrd="0" presId="urn:microsoft.com/office/officeart/2005/8/layout/list1"/>
    <dgm:cxn modelId="{A05579C6-915D-4BAB-8F91-D49FE3C9B015}" type="presParOf" srcId="{A59C8A5E-34A6-4A0D-A527-7002E5EF0722}" destId="{1345C8B0-E8F6-4C8F-9691-1317B14CDC94}" srcOrd="8" destOrd="0" presId="urn:microsoft.com/office/officeart/2005/8/layout/list1"/>
    <dgm:cxn modelId="{AF99F983-EB3C-4737-81C4-96A11992AFDD}" type="presParOf" srcId="{1345C8B0-E8F6-4C8F-9691-1317B14CDC94}" destId="{9D9219B0-2859-41E5-BA27-500B459AEBAE}" srcOrd="0" destOrd="0" presId="urn:microsoft.com/office/officeart/2005/8/layout/list1"/>
    <dgm:cxn modelId="{D67093F8-E18F-4FAF-9F0F-BEB10DA4F9D2}" type="presParOf" srcId="{1345C8B0-E8F6-4C8F-9691-1317B14CDC94}" destId="{AC408753-5AE3-4215-8B8D-0D8C6E77B577}" srcOrd="1" destOrd="0" presId="urn:microsoft.com/office/officeart/2005/8/layout/list1"/>
    <dgm:cxn modelId="{161D16F3-31E7-4B29-97D8-B92146577730}" type="presParOf" srcId="{A59C8A5E-34A6-4A0D-A527-7002E5EF0722}" destId="{9602E002-1940-48E7-8238-89DB9A23A94F}" srcOrd="9" destOrd="0" presId="urn:microsoft.com/office/officeart/2005/8/layout/list1"/>
    <dgm:cxn modelId="{F1A3E8A2-F27E-4094-AFDB-CBB0D3622E2F}" type="presParOf" srcId="{A59C8A5E-34A6-4A0D-A527-7002E5EF0722}" destId="{5CA7D91A-3580-47F9-87C7-3BA2EE4C66B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3DD93F-91EF-4BF6-A681-FC5A186BBA00}">
      <dsp:nvSpPr>
        <dsp:cNvPr id="0" name=""/>
        <dsp:cNvSpPr/>
      </dsp:nvSpPr>
      <dsp:spPr>
        <a:xfrm>
          <a:off x="0" y="425039"/>
          <a:ext cx="9946056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CA2DC6-E031-450E-A3AA-29F226DC42A8}">
      <dsp:nvSpPr>
        <dsp:cNvPr id="0" name=""/>
        <dsp:cNvSpPr/>
      </dsp:nvSpPr>
      <dsp:spPr>
        <a:xfrm>
          <a:off x="497302" y="26519"/>
          <a:ext cx="6962239" cy="7970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156" tIns="0" rIns="263156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/>
            <a:t>CONTENUTO</a:t>
          </a:r>
        </a:p>
      </dsp:txBody>
      <dsp:txXfrm>
        <a:off x="536210" y="65427"/>
        <a:ext cx="6884423" cy="719224"/>
      </dsp:txXfrm>
    </dsp:sp>
    <dsp:sp modelId="{A03A77E1-E4F3-4ACE-A27C-45AE26A2354C}">
      <dsp:nvSpPr>
        <dsp:cNvPr id="0" name=""/>
        <dsp:cNvSpPr/>
      </dsp:nvSpPr>
      <dsp:spPr>
        <a:xfrm>
          <a:off x="0" y="1649759"/>
          <a:ext cx="9946056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5">
              <a:hueOff val="4416178"/>
              <a:satOff val="14379"/>
              <a:lumOff val="50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838624-FFBD-483F-BDEA-AC32D473E6D2}">
      <dsp:nvSpPr>
        <dsp:cNvPr id="0" name=""/>
        <dsp:cNvSpPr/>
      </dsp:nvSpPr>
      <dsp:spPr>
        <a:xfrm>
          <a:off x="497302" y="1251239"/>
          <a:ext cx="6962239" cy="797040"/>
        </a:xfrm>
        <a:prstGeom prst="roundRect">
          <a:avLst/>
        </a:prstGeom>
        <a:solidFill>
          <a:schemeClr val="accent5">
            <a:hueOff val="4416178"/>
            <a:satOff val="14379"/>
            <a:lumOff val="500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156" tIns="0" rIns="263156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/>
            <a:t>MODO</a:t>
          </a:r>
        </a:p>
      </dsp:txBody>
      <dsp:txXfrm>
        <a:off x="536210" y="1290147"/>
        <a:ext cx="6884423" cy="719224"/>
      </dsp:txXfrm>
    </dsp:sp>
    <dsp:sp modelId="{5CA7D91A-3580-47F9-87C7-3BA2EE4C66B8}">
      <dsp:nvSpPr>
        <dsp:cNvPr id="0" name=""/>
        <dsp:cNvSpPr/>
      </dsp:nvSpPr>
      <dsp:spPr>
        <a:xfrm>
          <a:off x="0" y="2874480"/>
          <a:ext cx="9946056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5">
              <a:hueOff val="8832355"/>
              <a:satOff val="28758"/>
              <a:lumOff val="100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408753-5AE3-4215-8B8D-0D8C6E77B577}">
      <dsp:nvSpPr>
        <dsp:cNvPr id="0" name=""/>
        <dsp:cNvSpPr/>
      </dsp:nvSpPr>
      <dsp:spPr>
        <a:xfrm>
          <a:off x="497302" y="2475960"/>
          <a:ext cx="6962239" cy="797040"/>
        </a:xfrm>
        <a:prstGeom prst="roundRect">
          <a:avLst/>
        </a:prstGeom>
        <a:solidFill>
          <a:schemeClr val="accent5">
            <a:hueOff val="8832355"/>
            <a:satOff val="28758"/>
            <a:lumOff val="1000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156" tIns="0" rIns="263156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/>
            <a:t>RELAZIONE</a:t>
          </a:r>
        </a:p>
      </dsp:txBody>
      <dsp:txXfrm>
        <a:off x="536210" y="2514868"/>
        <a:ext cx="6884423" cy="7192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73a1438ca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73a1438ca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496614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73a1438ca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73a1438ca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922437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73a1438ca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73a1438ca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016744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73a1438ca3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73a1438ca3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82550" lvl="0" indent="0" algn="just" rtl="0">
              <a:spcBef>
                <a:spcPts val="0"/>
              </a:spcBef>
              <a:spcAft>
                <a:spcPts val="0"/>
              </a:spcAft>
              <a:buSzPts val="2300"/>
              <a:buFont typeface="Wingdings" panose="05000000000000000000" pitchFamily="2" charset="2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55362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73a1438ca3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73a1438ca3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/>
              <a:t>Mentre nelle catene causali ha senso parlare di un principio e della fine di una catena, questi termini sono privi di significato in sistemi con circuiti di retroazione, perché non vi è né inizio né fine di un cerchio. La logica di questi eventi ci costringe ad abbandonare la nozione che l’evento a venga prima o dopo l’evento b oppure che l’evento b è determinato dall’evento a. La scelta dipende infatti da dove (sempre arbitrariamente) di interrompere la continuità del cerchio. Questo errore viene sistematicamente compiuto dai singoli partecipanti di una interazione umana, quando A e B dichiarano di stare semplicemente reagendo al comportamento dell’altro, senza rendersi conto che loro stessi hanno influenzato l’altro con la loro reazione.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437927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73a1438ca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73a1438ca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/>
              <a:t>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217976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73a1438ca3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73a1438ca3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948681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73a1438ca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73a1438ca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866662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73a1438ca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73a1438ca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953495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73a1438ca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73a1438ca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310004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73a1438ca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73a1438ca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81370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93254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228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532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 Slide">
    <p:bg>
      <p:bgPr>
        <a:solidFill>
          <a:schemeClr val="lt2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Libre Franklin"/>
              <a:buNone/>
              <a:defRPr sz="7200" cap="none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None/>
              <a:defRPr sz="2300"/>
            </a:lvl1pPr>
            <a:lvl2pPr lvl="1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2000"/>
            </a:lvl2pPr>
            <a:lvl3pPr lvl="2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/>
            </a:lvl3pPr>
            <a:lvl4pPr lvl="3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4pPr>
            <a:lvl5pPr lvl="4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5pPr>
            <a:lvl6pPr lvl="5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6pPr>
            <a:lvl7pPr lvl="6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7pPr>
            <a:lvl8pPr lvl="7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8pPr>
            <a:lvl9pPr lvl="8" algn="ctr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dt" idx="10"/>
          </p:nvPr>
        </p:nvSpPr>
        <p:spPr>
          <a:xfrm>
            <a:off x="752858" y="6453386"/>
            <a:ext cx="1607944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ftr" idx="11"/>
          </p:nvPr>
        </p:nvSpPr>
        <p:spPr>
          <a:xfrm>
            <a:off x="2584054" y="6453386"/>
            <a:ext cx="7023377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ldNum" idx="12"/>
          </p:nvPr>
        </p:nvSpPr>
        <p:spPr>
          <a:xfrm>
            <a:off x="9830683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lvl="1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lvl="2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lvl="3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lvl="4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lvl="5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lvl="6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lvl="7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lvl="8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  <p:grpSp>
        <p:nvGrpSpPr>
          <p:cNvPr id="18" name="Google Shape;18;p2"/>
          <p:cNvGrpSpPr/>
          <p:nvPr/>
        </p:nvGrpSpPr>
        <p:grpSpPr>
          <a:xfrm>
            <a:off x="752858" y="744469"/>
            <a:ext cx="10674116" cy="5349671"/>
            <a:chOff x="752858" y="744469"/>
            <a:chExt cx="10674116" cy="5349671"/>
          </a:xfrm>
        </p:grpSpPr>
        <p:sp>
          <p:nvSpPr>
            <p:cNvPr id="19" name="Google Shape;19;p2"/>
            <p:cNvSpPr/>
            <p:nvPr/>
          </p:nvSpPr>
          <p:spPr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 extrusionOk="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</p:sp>
        <p:sp>
          <p:nvSpPr>
            <p:cNvPr id="20" name="Google Shape;20;p2"/>
            <p:cNvSpPr/>
            <p:nvPr/>
          </p:nvSpPr>
          <p:spPr>
            <a:xfrm rot="10800000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 extrusionOk="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7242728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1pPr>
            <a:lvl2pPr marL="914400" lvl="1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3pPr>
            <a:lvl4pPr marL="1828800" lvl="3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5pPr>
            <a:lvl6pPr marL="2743200" lvl="5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marL="3200400" lvl="6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marL="3657600" lvl="7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marL="4114800" lvl="8" indent="-3429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843546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 type="secHead">
  <p:cSld name="Section Header">
    <p:bg>
      <p:bgPr>
        <a:solidFill>
          <a:schemeClr val="dk2"/>
        </a:solid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7200"/>
              <a:buFont typeface="Libre Franklin"/>
              <a:buNone/>
              <a:defRPr sz="7200" cap="none">
                <a:solidFill>
                  <a:schemeClr val="lt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  <a:defRPr sz="2400">
                <a:solidFill>
                  <a:schemeClr val="lt2"/>
                </a:solidFill>
              </a:defRPr>
            </a:lvl1pPr>
            <a:lvl2pPr marL="914400" lvl="1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marL="2743200" lvl="5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marL="3200400" lvl="6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marL="3657600" lvl="7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marL="4114800" lvl="8" indent="-2286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738908" y="6453386"/>
            <a:ext cx="1622409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2584312" y="6453386"/>
            <a:ext cx="7023377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9830683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lvl="1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lvl="2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lvl="3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lvl="4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lvl="5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lvl="6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lvl="7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lvl="8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  <p:sp>
        <p:nvSpPr>
          <p:cNvPr id="33" name="Google Shape;33;p4" title="Crop Mark"/>
          <p:cNvSpPr/>
          <p:nvPr/>
        </p:nvSpPr>
        <p:spPr>
          <a:xfrm>
            <a:off x="8151962" y="1685652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4125" h="5554" extrusionOk="0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41025447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  <a:defRPr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1"/>
          </p:nvPr>
        </p:nvSpPr>
        <p:spPr>
          <a:xfrm>
            <a:off x="1371600" y="2285999"/>
            <a:ext cx="4447786" cy="3581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56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>
                <a:solidFill>
                  <a:schemeClr val="dk2"/>
                </a:solidFill>
              </a:defRPr>
            </a:lvl1pPr>
            <a:lvl2pPr marL="914400" lvl="1" indent="-355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  <a:defRPr>
                <a:solidFill>
                  <a:schemeClr val="dk2"/>
                </a:solidFill>
              </a:defRPr>
            </a:lvl2pPr>
            <a:lvl3pPr marL="1371600" lvl="2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>
                <a:solidFill>
                  <a:schemeClr val="dk2"/>
                </a:solidFill>
              </a:defRPr>
            </a:lvl3pPr>
            <a:lvl4pPr marL="1828800" lvl="3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>
                <a:solidFill>
                  <a:schemeClr val="dk2"/>
                </a:solidFill>
              </a:defRPr>
            </a:lvl4pPr>
            <a:lvl5pPr marL="2286000" lvl="4" indent="-330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>
                <a:solidFill>
                  <a:schemeClr val="dk2"/>
                </a:solidFill>
              </a:defRPr>
            </a:lvl5pPr>
            <a:lvl6pPr marL="2743200" lvl="5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marL="3200400" lvl="6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marL="3657600" lvl="7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marL="4114800" lvl="8" indent="-3429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2"/>
          </p:nvPr>
        </p:nvSpPr>
        <p:spPr>
          <a:xfrm>
            <a:off x="6525403" y="2285999"/>
            <a:ext cx="4447786" cy="3581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56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>
                <a:solidFill>
                  <a:schemeClr val="dk2"/>
                </a:solidFill>
              </a:defRPr>
            </a:lvl1pPr>
            <a:lvl2pPr marL="914400" lvl="1" indent="-355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  <a:defRPr>
                <a:solidFill>
                  <a:schemeClr val="dk2"/>
                </a:solidFill>
              </a:defRPr>
            </a:lvl2pPr>
            <a:lvl3pPr marL="1371600" lvl="2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>
                <a:solidFill>
                  <a:schemeClr val="dk2"/>
                </a:solidFill>
              </a:defRPr>
            </a:lvl3pPr>
            <a:lvl4pPr marL="1828800" lvl="3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>
                <a:solidFill>
                  <a:schemeClr val="dk2"/>
                </a:solidFill>
              </a:defRPr>
            </a:lvl4pPr>
            <a:lvl5pPr marL="2286000" lvl="4" indent="-330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>
                <a:solidFill>
                  <a:schemeClr val="dk2"/>
                </a:solidFill>
              </a:defRPr>
            </a:lvl5pPr>
            <a:lvl6pPr marL="2743200" lvl="5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marL="3200400" lvl="6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marL="3657600" lvl="7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marL="4114800" lvl="8" indent="-3429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dt" idx="10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ftr" idx="11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sldNum" idx="12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572411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  <a:defRPr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 b="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2"/>
          </p:nvPr>
        </p:nvSpPr>
        <p:spPr>
          <a:xfrm>
            <a:off x="1371600" y="3305207"/>
            <a:ext cx="4443984" cy="25621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56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>
                <a:solidFill>
                  <a:schemeClr val="dk2"/>
                </a:solidFill>
              </a:defRPr>
            </a:lvl1pPr>
            <a:lvl2pPr marL="914400" lvl="1" indent="-355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  <a:defRPr>
                <a:solidFill>
                  <a:schemeClr val="dk2"/>
                </a:solidFill>
              </a:defRPr>
            </a:lvl2pPr>
            <a:lvl3pPr marL="1371600" lvl="2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>
                <a:solidFill>
                  <a:schemeClr val="dk2"/>
                </a:solidFill>
              </a:defRPr>
            </a:lvl3pPr>
            <a:lvl4pPr marL="1828800" lvl="3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>
                <a:solidFill>
                  <a:schemeClr val="dk2"/>
                </a:solidFill>
              </a:defRPr>
            </a:lvl4pPr>
            <a:lvl5pPr marL="2286000" lvl="4" indent="-330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>
                <a:solidFill>
                  <a:schemeClr val="dk2"/>
                </a:solidFill>
              </a:defRPr>
            </a:lvl5pPr>
            <a:lvl6pPr marL="2743200" lvl="5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marL="3200400" lvl="6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marL="3657600" lvl="7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marL="4114800" lvl="8" indent="-3429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3"/>
          </p:nvPr>
        </p:nvSpPr>
        <p:spPr>
          <a:xfrm>
            <a:off x="6525014" y="2340864"/>
            <a:ext cx="4443984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 b="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body" idx="4"/>
          </p:nvPr>
        </p:nvSpPr>
        <p:spPr>
          <a:xfrm>
            <a:off x="6525014" y="3305207"/>
            <a:ext cx="4443984" cy="25621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56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>
                <a:solidFill>
                  <a:schemeClr val="dk2"/>
                </a:solidFill>
              </a:defRPr>
            </a:lvl1pPr>
            <a:lvl2pPr marL="914400" lvl="1" indent="-355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  <a:defRPr>
                <a:solidFill>
                  <a:schemeClr val="dk2"/>
                </a:solidFill>
              </a:defRPr>
            </a:lvl2pPr>
            <a:lvl3pPr marL="1371600" lvl="2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>
                <a:solidFill>
                  <a:schemeClr val="dk2"/>
                </a:solidFill>
              </a:defRPr>
            </a:lvl3pPr>
            <a:lvl4pPr marL="1828800" lvl="3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>
                <a:solidFill>
                  <a:schemeClr val="dk2"/>
                </a:solidFill>
              </a:defRPr>
            </a:lvl4pPr>
            <a:lvl5pPr marL="2286000" lvl="4" indent="-330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>
                <a:solidFill>
                  <a:schemeClr val="dk2"/>
                </a:solidFill>
              </a:defRPr>
            </a:lvl5pPr>
            <a:lvl6pPr marL="2743200" lvl="5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marL="3200400" lvl="6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marL="3657600" lvl="7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marL="4114800" lvl="8" indent="-3429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dt" idx="10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ftr" idx="11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sldNum" idx="12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941885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dt" idx="10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ftr" idx="11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22251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8"/>
          <p:cNvSpPr txBox="1">
            <a:spLocks noGrp="1"/>
          </p:cNvSpPr>
          <p:nvPr>
            <p:ph type="dt" idx="10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ftr" idx="11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sldNum" idx="12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613237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t with Caption" type="objTx">
  <p:cSld name="Content with Caption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Libre Franklin"/>
              <a:buNone/>
              <a:defRPr sz="48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body" idx="1"/>
          </p:nvPr>
        </p:nvSpPr>
        <p:spPr>
          <a:xfrm>
            <a:off x="6256020" y="685801"/>
            <a:ext cx="5212080" cy="5175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56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 sz="2000"/>
            </a:lvl1pPr>
            <a:lvl2pPr marL="914400" lvl="1" indent="-355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/>
            </a:lvl3pPr>
            <a:lvl4pPr marL="1828800" lvl="3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 sz="1800"/>
            </a:lvl4pPr>
            <a:lvl5pPr marL="2286000" lvl="4" indent="-330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/>
            </a:lvl5pPr>
            <a:lvl6pPr marL="2743200" lvl="5" indent="-330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–"/>
              <a:defRPr sz="1600"/>
            </a:lvl6pPr>
            <a:lvl7pPr marL="3200400" lvl="6" indent="-330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/>
            </a:lvl7pPr>
            <a:lvl8pPr marL="3657600" lvl="7" indent="-330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–"/>
              <a:defRPr sz="1600"/>
            </a:lvl8pPr>
            <a:lvl9pPr marL="4114800" lvl="8" indent="-3302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body" idx="2"/>
          </p:nvPr>
        </p:nvSpPr>
        <p:spPr>
          <a:xfrm>
            <a:off x="723900" y="2856344"/>
            <a:ext cx="3855720" cy="3011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4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dt" idx="10"/>
          </p:nvPr>
        </p:nvSpPr>
        <p:spPr>
          <a:xfrm>
            <a:off x="72390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ftr" idx="11"/>
          </p:nvPr>
        </p:nvSpPr>
        <p:spPr>
          <a:xfrm>
            <a:off x="2205945" y="6453386"/>
            <a:ext cx="2373675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sldNum" idx="12"/>
          </p:nvPr>
        </p:nvSpPr>
        <p:spPr>
          <a:xfrm>
            <a:off x="9883140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lvl="1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lvl="2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lvl="3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lvl="4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lvl="5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lvl="6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lvl="7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lvl="8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  <p:sp>
        <p:nvSpPr>
          <p:cNvPr id="67" name="Google Shape;67;p9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58903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7911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icture with Caption" type="picTx">
  <p:cSld name="Picture with Captio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0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Libre Franklin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>
            <a:spLocks noGrp="1"/>
          </p:cNvSpPr>
          <p:nvPr>
            <p:ph type="pic" idx="2"/>
          </p:nvPr>
        </p:nvSpPr>
        <p:spPr>
          <a:xfrm>
            <a:off x="5532120" y="0"/>
            <a:ext cx="6659880" cy="6857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"/>
              <a:buNone/>
              <a:defRPr sz="20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R="0" lvl="1" algn="l" rtl="0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"/>
              <a:buNone/>
              <a:defRPr sz="2000" b="0" i="1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R="0" lvl="2" algn="l" rtl="0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"/>
              <a:buNone/>
              <a:defRPr sz="20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R="0" lvl="3" algn="l" rtl="0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"/>
              <a:buNone/>
              <a:defRPr sz="2000" b="0" i="1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R="0" lvl="4" algn="l" rtl="0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"/>
              <a:buNone/>
              <a:defRPr sz="20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R="0" lvl="5" algn="l" rtl="0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"/>
              <a:buNone/>
              <a:defRPr sz="2000" b="0" i="1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R="0" lvl="6" algn="l" rtl="0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"/>
              <a:buNone/>
              <a:defRPr sz="20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R="0" lvl="7" algn="l" rtl="0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"/>
              <a:buNone/>
              <a:defRPr sz="2000" b="0" i="1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R="0" lvl="8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2000"/>
              <a:buFont typeface="Libre Franklin"/>
              <a:buNone/>
              <a:defRPr sz="20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body" idx="1"/>
          </p:nvPr>
        </p:nvSpPr>
        <p:spPr>
          <a:xfrm>
            <a:off x="723900" y="2855968"/>
            <a:ext cx="3855720" cy="30114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4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3" name="Google Shape;73;p10"/>
          <p:cNvSpPr txBox="1">
            <a:spLocks noGrp="1"/>
          </p:cNvSpPr>
          <p:nvPr>
            <p:ph type="dt" idx="10"/>
          </p:nvPr>
        </p:nvSpPr>
        <p:spPr>
          <a:xfrm>
            <a:off x="72390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0"/>
          <p:cNvSpPr txBox="1">
            <a:spLocks noGrp="1"/>
          </p:cNvSpPr>
          <p:nvPr>
            <p:ph type="ftr" idx="11"/>
          </p:nvPr>
        </p:nvSpPr>
        <p:spPr>
          <a:xfrm>
            <a:off x="2205945" y="6453386"/>
            <a:ext cx="2373675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0"/>
          <p:cNvSpPr txBox="1">
            <a:spLocks noGrp="1"/>
          </p:cNvSpPr>
          <p:nvPr>
            <p:ph type="sldNum" idx="12"/>
          </p:nvPr>
        </p:nvSpPr>
        <p:spPr>
          <a:xfrm>
            <a:off x="9883140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lvl="1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lvl="2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lvl="3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lvl="4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lvl="5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lvl="6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lvl="7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lvl="8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  <p:sp>
        <p:nvSpPr>
          <p:cNvPr id="76" name="Google Shape;76;p10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443629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1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body" idx="1"/>
          </p:nvPr>
        </p:nvSpPr>
        <p:spPr>
          <a:xfrm rot="5400000">
            <a:off x="4386262" y="-719138"/>
            <a:ext cx="3571875" cy="960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1pPr>
            <a:lvl2pPr marL="914400" lvl="1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3pPr>
            <a:lvl4pPr marL="1828800" lvl="3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5pPr>
            <a:lvl6pPr marL="2743200" lvl="5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marL="3200400" lvl="6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marL="3657600" lvl="7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marL="4114800" lvl="8" indent="-3429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80" name="Google Shape;80;p11"/>
          <p:cNvSpPr txBox="1">
            <a:spLocks noGrp="1"/>
          </p:cNvSpPr>
          <p:nvPr>
            <p:ph type="dt" idx="10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1"/>
          <p:cNvSpPr txBox="1">
            <a:spLocks noGrp="1"/>
          </p:cNvSpPr>
          <p:nvPr>
            <p:ph type="ftr" idx="11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1"/>
          <p:cNvSpPr txBox="1">
            <a:spLocks noGrp="1"/>
          </p:cNvSpPr>
          <p:nvPr>
            <p:ph type="sldNum" idx="12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994273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"/>
          <p:cNvSpPr txBox="1">
            <a:spLocks noGrp="1"/>
          </p:cNvSpPr>
          <p:nvPr>
            <p:ph type="title"/>
          </p:nvPr>
        </p:nvSpPr>
        <p:spPr>
          <a:xfrm rot="5400000">
            <a:off x="7757822" y="2462895"/>
            <a:ext cx="5243244" cy="15657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2"/>
          <p:cNvSpPr txBox="1">
            <a:spLocks noGrp="1"/>
          </p:cNvSpPr>
          <p:nvPr>
            <p:ph type="body" idx="1"/>
          </p:nvPr>
        </p:nvSpPr>
        <p:spPr>
          <a:xfrm rot="5400000">
            <a:off x="2839798" y="-844042"/>
            <a:ext cx="5243244" cy="81796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1pPr>
            <a:lvl2pPr marL="914400" lvl="1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3pPr>
            <a:lvl4pPr marL="1828800" lvl="3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5pPr>
            <a:lvl6pPr marL="2743200" lvl="5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marL="3200400" lvl="6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marL="3657600" lvl="7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marL="4114800" lvl="8" indent="-3429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86" name="Google Shape;86;p12"/>
          <p:cNvSpPr txBox="1">
            <a:spLocks noGrp="1"/>
          </p:cNvSpPr>
          <p:nvPr>
            <p:ph type="dt" idx="10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2"/>
          <p:cNvSpPr txBox="1">
            <a:spLocks noGrp="1"/>
          </p:cNvSpPr>
          <p:nvPr>
            <p:ph type="ftr" idx="11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2"/>
          <p:cNvSpPr txBox="1">
            <a:spLocks noGrp="1"/>
          </p:cNvSpPr>
          <p:nvPr>
            <p:ph type="sldNum" idx="12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56076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7229242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677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806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997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296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15738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27722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58416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  <a:defRPr sz="44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55600" algn="l" rtl="0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"/>
              <a:buChar char="■"/>
              <a:defRPr sz="20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marR="0" lvl="1" indent="-355600" algn="l" rtl="0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"/>
              <a:buChar char="–"/>
              <a:defRPr sz="2000" b="0" i="1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1371600" marR="0" lvl="2" indent="-342900" algn="l" rtl="0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ibre Franklin"/>
              <a:buChar char="■"/>
              <a:defRPr sz="18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1828800" marR="0" lvl="3" indent="-342900" algn="l" rtl="0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ibre Franklin"/>
              <a:buChar char="–"/>
              <a:defRPr sz="1800" b="0" i="1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2286000" marR="0" lvl="4" indent="-330200" algn="l" rtl="0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ibre Franklin"/>
              <a:buChar char="■"/>
              <a:defRPr sz="16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2743200" marR="0" lvl="5" indent="-330200" algn="l" rtl="0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ibre Franklin"/>
              <a:buChar char="–"/>
              <a:defRPr sz="1600" b="0" i="1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3200400" marR="0" lvl="6" indent="-317500" algn="l" rtl="0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ibre Franklin"/>
              <a:buChar char="■"/>
              <a:defRPr sz="14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3657600" marR="0" lvl="7" indent="-317500" algn="l" rtl="0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ibre Franklin"/>
              <a:buChar char="–"/>
              <a:defRPr sz="1400" b="0" i="1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4114800" marR="0" lvl="8" indent="-3175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400"/>
              <a:buFont typeface="Libre Franklin"/>
              <a:buChar char="■"/>
              <a:defRPr sz="14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  <p:sp>
        <p:nvSpPr>
          <p:cNvPr id="11" name="Google Shape;11;p1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6227710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entefilosofica.blogspot.com/2010/05/algunos-pensamientos-de-heidegger.html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34104" y="5510345"/>
            <a:ext cx="3511900" cy="141470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3"/>
          <p:cNvSpPr txBox="1">
            <a:spLocks noGrp="1"/>
          </p:cNvSpPr>
          <p:nvPr>
            <p:ph type="ctrTitle"/>
          </p:nvPr>
        </p:nvSpPr>
        <p:spPr>
          <a:xfrm>
            <a:off x="6994675" y="573950"/>
            <a:ext cx="3978000" cy="11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Libre Franklin"/>
              <a:buNone/>
            </a:pPr>
            <a:r>
              <a:rPr lang="en-US" sz="1800" dirty="0"/>
              <a:t> </a:t>
            </a:r>
            <a:endParaRPr sz="1800" dirty="0"/>
          </a:p>
        </p:txBody>
      </p:sp>
      <p:sp>
        <p:nvSpPr>
          <p:cNvPr id="94" name="Google Shape;94;p13"/>
          <p:cNvSpPr txBox="1">
            <a:spLocks noGrp="1"/>
          </p:cNvSpPr>
          <p:nvPr>
            <p:ph type="subTitle" idx="1"/>
          </p:nvPr>
        </p:nvSpPr>
        <p:spPr>
          <a:xfrm>
            <a:off x="1192350" y="2171700"/>
            <a:ext cx="9807300" cy="345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None/>
            </a:pPr>
            <a:r>
              <a:rPr lang="it-IT" sz="5600" dirty="0"/>
              <a:t>FILOSOFIA DELLA DIDATTICA</a:t>
            </a:r>
          </a:p>
          <a:p>
            <a:pPr marL="0" lvl="0" indent="0" algn="ctr" rtl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None/>
            </a:pPr>
            <a:r>
              <a:rPr lang="it-IT" sz="5600" dirty="0" err="1"/>
              <a:t>a.a</a:t>
            </a:r>
            <a:r>
              <a:rPr lang="it-IT" sz="5600" dirty="0"/>
              <a:t>. 2019-20</a:t>
            </a:r>
            <a:endParaRPr sz="5600" dirty="0"/>
          </a:p>
          <a:p>
            <a:pPr marL="0" lvl="0" indent="0" algn="r" rtl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None/>
            </a:pPr>
            <a:endParaRPr sz="1800" dirty="0"/>
          </a:p>
          <a:p>
            <a:pPr marL="0" lvl="0" indent="0" algn="r" rtl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None/>
            </a:pPr>
            <a:endParaRPr sz="1800" dirty="0"/>
          </a:p>
          <a:p>
            <a:pPr marL="0" lvl="0" indent="0" algn="r" rtl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None/>
            </a:pPr>
            <a:r>
              <a:rPr lang="it-IT" sz="1800" dirty="0"/>
              <a:t> </a:t>
            </a:r>
            <a:endParaRPr sz="1800" dirty="0"/>
          </a:p>
          <a:p>
            <a:pPr marL="0" lvl="0" indent="0" algn="ctr" rtl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None/>
            </a:pPr>
            <a:endParaRPr sz="4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ADCB97-60AC-42C3-A43A-C8A9B8867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 VITA AFFETTIVA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1802C4C-8FA3-43E2-819B-AEC98D0BF1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ATTI DEL PENSIERO (RIFLETTERE, ASTRARRE, DEDURRE, ECC.)</a:t>
            </a:r>
          </a:p>
          <a:p>
            <a:endParaRPr lang="it-IT" dirty="0"/>
          </a:p>
          <a:p>
            <a:r>
              <a:rPr lang="it-IT" dirty="0"/>
              <a:t>ATTI DELLA VOLONTÀ (PIANIFICARE, PROGETTARE, DETERMINARE OBIETTIVI, ECC.)</a:t>
            </a:r>
          </a:p>
          <a:p>
            <a:endParaRPr lang="it-IT" dirty="0"/>
          </a:p>
          <a:p>
            <a:r>
              <a:rPr lang="it-IT" dirty="0"/>
              <a:t>DOMINIO AFFETTIVO (DESIDERI, EMOZIONI, SENTIMENTI, TRATTI DEL CARATTERE, UMORI, TEMPERAMENTI)</a:t>
            </a:r>
          </a:p>
        </p:txBody>
      </p:sp>
    </p:spTree>
    <p:extLst>
      <p:ext uri="{BB962C8B-B14F-4D97-AF65-F5344CB8AC3E}">
        <p14:creationId xmlns:p14="http://schemas.microsoft.com/office/powerpoint/2010/main" val="33144737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4"/>
          <p:cNvSpPr txBox="1">
            <a:spLocks noGrp="1"/>
          </p:cNvSpPr>
          <p:nvPr>
            <p:ph type="ctrTitle"/>
          </p:nvPr>
        </p:nvSpPr>
        <p:spPr>
          <a:xfrm>
            <a:off x="1915050" y="1273802"/>
            <a:ext cx="8361300" cy="1012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/>
              <a:t> DOMINIO AFFETTIVO </a:t>
            </a:r>
            <a:endParaRPr sz="4800" dirty="0"/>
          </a:p>
        </p:txBody>
      </p:sp>
      <p:sp>
        <p:nvSpPr>
          <p:cNvPr id="102" name="Google Shape;102;p14"/>
          <p:cNvSpPr txBox="1">
            <a:spLocks noGrp="1"/>
          </p:cNvSpPr>
          <p:nvPr>
            <p:ph type="subTitle" idx="1"/>
          </p:nvPr>
        </p:nvSpPr>
        <p:spPr>
          <a:xfrm>
            <a:off x="1806424" y="2285994"/>
            <a:ext cx="7705200" cy="27567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74650" algn="just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it-IT" sz="2000" dirty="0"/>
              <a:t>RADICAMENTO NEL CORPO</a:t>
            </a:r>
          </a:p>
          <a:p>
            <a:pPr marL="457200" lvl="0" indent="-374650" algn="just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it-IT" sz="2000" dirty="0"/>
              <a:t>SVOLGIMENTO NEL TEMPO</a:t>
            </a:r>
          </a:p>
          <a:p>
            <a:pPr marL="457200" lvl="0" indent="-374650" algn="just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it-IT" sz="2000" dirty="0"/>
              <a:t>COMPENETRAZIONE</a:t>
            </a:r>
          </a:p>
          <a:p>
            <a:pPr marL="457200" lvl="0" indent="-374650" algn="just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it-IT" sz="2000" dirty="0"/>
              <a:t>PASSIVITÀ, NON VOLONTARIETÀ (PASSIONI)</a:t>
            </a:r>
          </a:p>
          <a:p>
            <a:pPr marL="457200" lvl="0" indent="-374650" algn="just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it-IT" sz="2000" dirty="0"/>
              <a:t>FORZA MOTIVAZIONALE O DISPOSIZIONE AD AGIRE IN UN CERTO MODO</a:t>
            </a:r>
          </a:p>
          <a:p>
            <a:pPr marL="457200" indent="-374650" algn="just">
              <a:buSzPts val="2300"/>
              <a:buFont typeface="Franklin Gothic Book" panose="020B0503020102020204" pitchFamily="34" charset="0"/>
              <a:buChar char="●"/>
            </a:pPr>
            <a:r>
              <a:rPr lang="it-IT" sz="2000" dirty="0"/>
              <a:t>STATI AFFETTIVI EPISODICI E STATI AFFETTIVI DISPOSIZIONALI</a:t>
            </a:r>
          </a:p>
          <a:p>
            <a:pPr marL="457200" indent="-374650" algn="just">
              <a:buSzPts val="2300"/>
              <a:buFont typeface="Franklin Gothic Book" panose="020B0503020102020204" pitchFamily="34" charset="0"/>
              <a:buChar char="●"/>
            </a:pPr>
            <a:r>
              <a:rPr lang="it-IT" sz="2000" dirty="0"/>
              <a:t>IMPENETRABILITÀ VS PENETRABILITÀ COGNITIVA</a:t>
            </a:r>
          </a:p>
          <a:p>
            <a:pPr marL="457200" indent="-374650" algn="just">
              <a:buSzPts val="2300"/>
              <a:buFont typeface="Franklin Gothic Book" panose="020B0503020102020204" pitchFamily="34" charset="0"/>
              <a:buChar char="●"/>
            </a:pPr>
            <a:endParaRPr lang="it-IT" sz="2000" dirty="0"/>
          </a:p>
          <a:p>
            <a:pPr marL="82550" lvl="0" algn="just" rtl="0">
              <a:spcBef>
                <a:spcPts val="0"/>
              </a:spcBef>
              <a:spcAft>
                <a:spcPts val="0"/>
              </a:spcAft>
              <a:buSzPts val="2300"/>
            </a:pPr>
            <a:endParaRPr lang="it-IT" sz="2000" dirty="0"/>
          </a:p>
          <a:p>
            <a:pPr marL="457200" lvl="0" indent="-374650" algn="just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38195568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5"/>
          <p:cNvSpPr txBox="1">
            <a:spLocks noGrp="1"/>
          </p:cNvSpPr>
          <p:nvPr>
            <p:ph type="title"/>
          </p:nvPr>
        </p:nvSpPr>
        <p:spPr>
          <a:xfrm>
            <a:off x="946297" y="339640"/>
            <a:ext cx="9601200" cy="67251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en-US" sz="4000" dirty="0">
                <a:latin typeface="Baskerville Old Face" panose="02020602080505020303" pitchFamily="18" charset="77"/>
              </a:rPr>
              <a:t>LA VARIETÀ DELLA SFERA AFFETTIVA</a:t>
            </a:r>
            <a:endParaRPr sz="4000" dirty="0"/>
          </a:p>
        </p:txBody>
      </p:sp>
      <p:sp>
        <p:nvSpPr>
          <p:cNvPr id="110" name="Google Shape;110;p15"/>
          <p:cNvSpPr txBox="1">
            <a:spLocks noGrp="1"/>
          </p:cNvSpPr>
          <p:nvPr>
            <p:ph type="body" idx="1"/>
          </p:nvPr>
        </p:nvSpPr>
        <p:spPr>
          <a:xfrm>
            <a:off x="1029937" y="1257010"/>
            <a:ext cx="4222547" cy="434634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>
              <a:spcAft>
                <a:spcPts val="200"/>
              </a:spcAft>
            </a:pPr>
            <a:r>
              <a:rPr lang="en-US" sz="2800" dirty="0">
                <a:latin typeface="Baskerville Old Face" panose="02020602080505020303" pitchFamily="18" charset="77"/>
              </a:rPr>
              <a:t>[SENSAZIONI] </a:t>
            </a:r>
          </a:p>
          <a:p>
            <a:pPr marL="342900">
              <a:spcAft>
                <a:spcPts val="200"/>
              </a:spcAft>
            </a:pPr>
            <a:r>
              <a:rPr lang="en-US" sz="2800" dirty="0">
                <a:latin typeface="Baskerville Old Face" panose="02020602080505020303" pitchFamily="18" charset="77"/>
              </a:rPr>
              <a:t>EMOZIONI</a:t>
            </a:r>
          </a:p>
          <a:p>
            <a:pPr marL="342900">
              <a:spcAft>
                <a:spcPts val="200"/>
              </a:spcAft>
            </a:pPr>
            <a:r>
              <a:rPr lang="en-US" sz="2800" dirty="0">
                <a:latin typeface="Baskerville Old Face" panose="02020602080505020303" pitchFamily="18" charset="77"/>
              </a:rPr>
              <a:t>SENTIMENTI</a:t>
            </a:r>
          </a:p>
          <a:p>
            <a:pPr marL="342900">
              <a:spcAft>
                <a:spcPts val="200"/>
              </a:spcAft>
            </a:pPr>
            <a:r>
              <a:rPr lang="en-US" sz="2800" dirty="0">
                <a:latin typeface="Baskerville Old Face" panose="02020602080505020303" pitchFamily="18" charset="77"/>
              </a:rPr>
              <a:t>TRATTI DEL CARATTERE</a:t>
            </a:r>
          </a:p>
          <a:p>
            <a:pPr marL="342900">
              <a:spcAft>
                <a:spcPts val="200"/>
              </a:spcAft>
            </a:pPr>
            <a:r>
              <a:rPr lang="en-US" sz="2800" dirty="0">
                <a:latin typeface="Baskerville Old Face" panose="02020602080505020303" pitchFamily="18" charset="77"/>
              </a:rPr>
              <a:t>DESIDERI</a:t>
            </a:r>
          </a:p>
          <a:p>
            <a:pPr marL="342900">
              <a:spcAft>
                <a:spcPts val="200"/>
              </a:spcAft>
            </a:pPr>
            <a:r>
              <a:rPr lang="en-US" sz="2800" dirty="0">
                <a:latin typeface="Baskerville Old Face" panose="02020602080505020303" pitchFamily="18" charset="77"/>
              </a:rPr>
              <a:t>UMORI</a:t>
            </a:r>
          </a:p>
          <a:p>
            <a:pPr marL="342900">
              <a:spcAft>
                <a:spcPts val="200"/>
              </a:spcAft>
            </a:pPr>
            <a:r>
              <a:rPr lang="en-US" sz="2800" dirty="0">
                <a:latin typeface="Baskerville Old Face" panose="02020602080505020303" pitchFamily="18" charset="77"/>
              </a:rPr>
              <a:t>TEMPERAMENTI</a:t>
            </a:r>
            <a:endParaRPr sz="2800" dirty="0">
              <a:latin typeface="Baskerville Old Face" panose="02020602080505020303" pitchFamily="18" charset="77"/>
            </a:endParaRPr>
          </a:p>
        </p:txBody>
      </p:sp>
      <p:sp>
        <p:nvSpPr>
          <p:cNvPr id="2" name="Right Brace 1">
            <a:extLst>
              <a:ext uri="{FF2B5EF4-FFF2-40B4-BE49-F238E27FC236}">
                <a16:creationId xmlns:a16="http://schemas.microsoft.com/office/drawing/2014/main" id="{95B0E6AC-7D5A-8240-BBA6-0AF225B6F29D}"/>
              </a:ext>
            </a:extLst>
          </p:cNvPr>
          <p:cNvSpPr/>
          <p:nvPr/>
        </p:nvSpPr>
        <p:spPr>
          <a:xfrm>
            <a:off x="5050464" y="1416641"/>
            <a:ext cx="1392865" cy="4104168"/>
          </a:xfrm>
          <a:prstGeom prst="rightBrace">
            <a:avLst/>
          </a:prstGeom>
          <a:noFill/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IT" sz="1400" b="0" i="0" u="none" strike="noStrike" kern="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F4095A-F254-3B40-A70A-FEC82B537664}"/>
              </a:ext>
            </a:extLst>
          </p:cNvPr>
          <p:cNvSpPr txBox="1"/>
          <p:nvPr/>
        </p:nvSpPr>
        <p:spPr>
          <a:xfrm>
            <a:off x="6695635" y="2700669"/>
            <a:ext cx="4359350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+mj-lt"/>
              <a:buAutoNum type="romanUcPeriod"/>
              <a:tabLst/>
              <a:defRPr/>
            </a:pPr>
            <a:r>
              <a:rPr kumimoji="0" lang="en-IT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askerville Old Face" panose="02020602080505020303" pitchFamily="18" charset="77"/>
                <a:cs typeface="Arial"/>
                <a:sym typeface="Arial"/>
              </a:rPr>
              <a:t>PASSIVITÀ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IT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askerville Old Face" panose="02020602080505020303" pitchFamily="18" charset="77"/>
              <a:cs typeface="Arial"/>
              <a:sym typeface="Arial"/>
            </a:endParaRP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+mj-lt"/>
              <a:buAutoNum type="romanUcPeriod" startAt="2"/>
              <a:tabLst/>
              <a:defRPr/>
            </a:pPr>
            <a:r>
              <a:rPr kumimoji="0" lang="en-IT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askerville Old Face" panose="02020602080505020303" pitchFamily="18" charset="77"/>
                <a:cs typeface="Arial"/>
                <a:sym typeface="Arial"/>
              </a:rPr>
              <a:t>FORZA MOTIVAZIONALE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IT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askerville Old Face" panose="02020602080505020303" pitchFamily="18" charset="77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657449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5"/>
          <p:cNvSpPr txBox="1">
            <a:spLocks noGrp="1"/>
          </p:cNvSpPr>
          <p:nvPr>
            <p:ph type="title"/>
          </p:nvPr>
        </p:nvSpPr>
        <p:spPr>
          <a:xfrm>
            <a:off x="1453785" y="269200"/>
            <a:ext cx="9601200" cy="1485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/>
            <a:r>
              <a:rPr lang="en-US" sz="4000" dirty="0">
                <a:latin typeface="Baskerville Old Face" panose="02020602080505020303" pitchFamily="18" charset="77"/>
              </a:rPr>
              <a:t>EMOZIONI ≠ DESIDERI</a:t>
            </a:r>
            <a:endParaRPr sz="4000" dirty="0">
              <a:latin typeface="Baskerville Old Face" panose="02020602080505020303" pitchFamily="18" charset="77"/>
            </a:endParaRPr>
          </a:p>
        </p:txBody>
      </p:sp>
      <p:sp>
        <p:nvSpPr>
          <p:cNvPr id="110" name="Google Shape;110;p15"/>
          <p:cNvSpPr txBox="1">
            <a:spLocks noGrp="1"/>
          </p:cNvSpPr>
          <p:nvPr>
            <p:ph type="body" idx="1"/>
          </p:nvPr>
        </p:nvSpPr>
        <p:spPr>
          <a:xfrm>
            <a:off x="1453785" y="1600950"/>
            <a:ext cx="9601200" cy="3581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>
              <a:spcAft>
                <a:spcPts val="200"/>
              </a:spcAft>
            </a:pPr>
            <a:r>
              <a:rPr lang="en-US" sz="3200" dirty="0">
                <a:latin typeface="Baskerville Old Face" panose="02020602080505020303" pitchFamily="18" charset="77"/>
              </a:rPr>
              <a:t>I </a:t>
            </a:r>
            <a:r>
              <a:rPr lang="en-US" sz="3200" dirty="0" err="1">
                <a:latin typeface="Baskerville Old Face" panose="02020602080505020303" pitchFamily="18" charset="77"/>
              </a:rPr>
              <a:t>desideri</a:t>
            </a:r>
            <a:r>
              <a:rPr lang="en-US" sz="3200" dirty="0">
                <a:latin typeface="Baskerville Old Face" panose="02020602080505020303" pitchFamily="18" charset="77"/>
              </a:rPr>
              <a:t> </a:t>
            </a:r>
            <a:r>
              <a:rPr lang="en-US" sz="3200" dirty="0" err="1">
                <a:latin typeface="Baskerville Old Face" panose="02020602080505020303" pitchFamily="18" charset="77"/>
              </a:rPr>
              <a:t>sono</a:t>
            </a:r>
            <a:r>
              <a:rPr lang="en-US" sz="3200" dirty="0">
                <a:latin typeface="Baskerville Old Face" panose="02020602080505020303" pitchFamily="18" charset="77"/>
              </a:rPr>
              <a:t> </a:t>
            </a:r>
            <a:r>
              <a:rPr lang="en-US" sz="3200" dirty="0" err="1">
                <a:latin typeface="Baskerville Old Face" panose="02020602080505020303" pitchFamily="18" charset="77"/>
              </a:rPr>
              <a:t>sempre</a:t>
            </a:r>
            <a:r>
              <a:rPr lang="en-US" sz="3200" dirty="0">
                <a:latin typeface="Baskerville Old Face" panose="02020602080505020303" pitchFamily="18" charset="77"/>
              </a:rPr>
              <a:t> </a:t>
            </a:r>
            <a:r>
              <a:rPr lang="en-US" sz="3200" dirty="0" err="1">
                <a:latin typeface="Baskerville Old Face" panose="02020602080505020303" pitchFamily="18" charset="77"/>
              </a:rPr>
              <a:t>rivolti</a:t>
            </a:r>
            <a:r>
              <a:rPr lang="en-US" sz="3200" dirty="0">
                <a:latin typeface="Baskerville Old Face" panose="02020602080505020303" pitchFamily="18" charset="77"/>
              </a:rPr>
              <a:t> a </a:t>
            </a:r>
            <a:r>
              <a:rPr lang="en-US" sz="3200" dirty="0" err="1">
                <a:latin typeface="Baskerville Old Face" panose="02020602080505020303" pitchFamily="18" charset="77"/>
              </a:rPr>
              <a:t>qualcosa</a:t>
            </a:r>
            <a:r>
              <a:rPr lang="en-US" sz="3200" dirty="0">
                <a:latin typeface="Baskerville Old Face" panose="02020602080505020303" pitchFamily="18" charset="77"/>
              </a:rPr>
              <a:t> </a:t>
            </a:r>
            <a:r>
              <a:rPr lang="en-US" sz="3200" dirty="0" err="1">
                <a:latin typeface="Baskerville Old Face" panose="02020602080505020303" pitchFamily="18" charset="77"/>
              </a:rPr>
              <a:t>che</a:t>
            </a:r>
            <a:r>
              <a:rPr lang="en-US" sz="3200" dirty="0">
                <a:latin typeface="Baskerville Old Face" panose="02020602080505020303" pitchFamily="18" charset="77"/>
              </a:rPr>
              <a:t> </a:t>
            </a:r>
            <a:r>
              <a:rPr lang="en-US" sz="3200" dirty="0" err="1">
                <a:latin typeface="Baskerville Old Face" panose="02020602080505020303" pitchFamily="18" charset="77"/>
              </a:rPr>
              <a:t>attualmente</a:t>
            </a:r>
            <a:r>
              <a:rPr lang="en-US" sz="3200" dirty="0">
                <a:latin typeface="Baskerville Old Face" panose="02020602080505020303" pitchFamily="18" charset="77"/>
              </a:rPr>
              <a:t> non </a:t>
            </a:r>
            <a:r>
              <a:rPr lang="en-US" sz="3200" dirty="0" err="1">
                <a:latin typeface="Baskerville Old Face" panose="02020602080505020303" pitchFamily="18" charset="77"/>
              </a:rPr>
              <a:t>è</a:t>
            </a:r>
            <a:r>
              <a:rPr lang="en-US" sz="3200" dirty="0">
                <a:latin typeface="Baskerville Old Face" panose="02020602080505020303" pitchFamily="18" charset="77"/>
              </a:rPr>
              <a:t> </a:t>
            </a:r>
            <a:r>
              <a:rPr lang="en-US" sz="3200" dirty="0" err="1">
                <a:latin typeface="Baskerville Old Face" panose="02020602080505020303" pitchFamily="18" charset="77"/>
              </a:rPr>
              <a:t>realizzato</a:t>
            </a:r>
            <a:endParaRPr lang="en-US" sz="3200" dirty="0">
              <a:latin typeface="Baskerville Old Face" panose="02020602080505020303" pitchFamily="18" charset="77"/>
            </a:endParaRPr>
          </a:p>
          <a:p>
            <a:pPr indent="-457200">
              <a:spcAft>
                <a:spcPts val="200"/>
              </a:spcAft>
            </a:pPr>
            <a:r>
              <a:rPr lang="en-US" sz="3200" dirty="0">
                <a:latin typeface="Baskerville Old Face" panose="02020602080505020303" pitchFamily="18" charset="77"/>
              </a:rPr>
              <a:t>Il </a:t>
            </a:r>
            <a:r>
              <a:rPr lang="en-US" sz="3200" dirty="0" err="1">
                <a:latin typeface="Baskerville Old Face" panose="02020602080505020303" pitchFamily="18" charset="77"/>
              </a:rPr>
              <a:t>desiderio</a:t>
            </a:r>
            <a:r>
              <a:rPr lang="en-US" sz="3200" dirty="0">
                <a:latin typeface="Baskerville Old Face" panose="02020602080505020303" pitchFamily="18" charset="77"/>
              </a:rPr>
              <a:t> </a:t>
            </a:r>
            <a:r>
              <a:rPr lang="en-US" sz="3200" dirty="0" err="1">
                <a:latin typeface="Baskerville Old Face" panose="02020602080505020303" pitchFamily="18" charset="77"/>
              </a:rPr>
              <a:t>motiva</a:t>
            </a:r>
            <a:r>
              <a:rPr lang="en-US" sz="3200" dirty="0">
                <a:latin typeface="Baskerville Old Face" panose="02020602080505020303" pitchFamily="18" charset="77"/>
              </a:rPr>
              <a:t> ad </a:t>
            </a:r>
            <a:r>
              <a:rPr lang="en-US" sz="3200" dirty="0" err="1">
                <a:latin typeface="Baskerville Old Face" panose="02020602080505020303" pitchFamily="18" charset="77"/>
              </a:rPr>
              <a:t>agire</a:t>
            </a:r>
            <a:r>
              <a:rPr lang="en-US" sz="3200" dirty="0">
                <a:latin typeface="Baskerville Old Face" panose="02020602080505020303" pitchFamily="18" charset="77"/>
              </a:rPr>
              <a:t> per la </a:t>
            </a:r>
            <a:r>
              <a:rPr lang="en-US" sz="3200" dirty="0" err="1">
                <a:latin typeface="Baskerville Old Face" panose="02020602080505020303" pitchFamily="18" charset="77"/>
              </a:rPr>
              <a:t>sua</a:t>
            </a:r>
            <a:r>
              <a:rPr lang="en-US" sz="3200" dirty="0">
                <a:latin typeface="Baskerville Old Face" panose="02020602080505020303" pitchFamily="18" charset="77"/>
              </a:rPr>
              <a:t>  </a:t>
            </a:r>
            <a:r>
              <a:rPr lang="en-US" sz="3200" dirty="0" err="1">
                <a:latin typeface="Baskerville Old Face" panose="02020602080505020303" pitchFamily="18" charset="77"/>
              </a:rPr>
              <a:t>soddisfazione</a:t>
            </a:r>
            <a:endParaRPr lang="en-US" sz="3200" dirty="0">
              <a:latin typeface="Baskerville Old Face" panose="02020602080505020303" pitchFamily="18" charset="77"/>
            </a:endParaRPr>
          </a:p>
          <a:p>
            <a:pPr indent="-457200">
              <a:spcAft>
                <a:spcPts val="200"/>
              </a:spcAft>
            </a:pPr>
            <a:r>
              <a:rPr lang="en-US" sz="3200" dirty="0" err="1">
                <a:latin typeface="Baskerville Old Face" panose="02020602080505020303" pitchFamily="18" charset="77"/>
              </a:rPr>
              <a:t>Direzione</a:t>
            </a:r>
            <a:r>
              <a:rPr lang="en-US" sz="3200" dirty="0">
                <a:latin typeface="Baskerville Old Face" panose="02020602080505020303" pitchFamily="18" charset="77"/>
              </a:rPr>
              <a:t> di </a:t>
            </a:r>
            <a:r>
              <a:rPr lang="en-US" sz="3200" dirty="0" err="1">
                <a:latin typeface="Baskerville Old Face" panose="02020602080505020303" pitchFamily="18" charset="77"/>
              </a:rPr>
              <a:t>adattamento</a:t>
            </a:r>
            <a:r>
              <a:rPr lang="en-US" sz="3200" dirty="0">
                <a:latin typeface="Baskerville Old Face" panose="02020602080505020303" pitchFamily="18" charset="77"/>
              </a:rPr>
              <a:t> dal mondo </a:t>
            </a:r>
            <a:r>
              <a:rPr lang="en-US" sz="3200" dirty="0" err="1">
                <a:latin typeface="Baskerville Old Face" panose="02020602080505020303" pitchFamily="18" charset="77"/>
              </a:rPr>
              <a:t>alla</a:t>
            </a:r>
            <a:r>
              <a:rPr lang="en-US" sz="3200" dirty="0">
                <a:latin typeface="Baskerville Old Face" panose="02020602080505020303" pitchFamily="18" charset="77"/>
              </a:rPr>
              <a:t> </a:t>
            </a:r>
            <a:r>
              <a:rPr lang="en-US" sz="3200" dirty="0" err="1">
                <a:latin typeface="Baskerville Old Face" panose="02020602080505020303" pitchFamily="18" charset="77"/>
              </a:rPr>
              <a:t>mente</a:t>
            </a:r>
            <a:r>
              <a:rPr lang="en-US" sz="3200" dirty="0">
                <a:latin typeface="Baskerville Old Face" panose="02020602080505020303" pitchFamily="18" charset="77"/>
              </a:rPr>
              <a:t> (</a:t>
            </a:r>
            <a:r>
              <a:rPr lang="en-US" sz="3200" dirty="0" err="1">
                <a:latin typeface="Baskerville Old Face" panose="02020602080505020303" pitchFamily="18" charset="77"/>
              </a:rPr>
              <a:t>desiderio</a:t>
            </a:r>
            <a:r>
              <a:rPr lang="en-US" sz="3200" dirty="0">
                <a:latin typeface="Baskerville Old Face" panose="02020602080505020303" pitchFamily="18" charset="77"/>
              </a:rPr>
              <a:t>) e </a:t>
            </a:r>
            <a:r>
              <a:rPr lang="en-US" sz="3200" dirty="0" err="1">
                <a:latin typeface="Baskerville Old Face" panose="02020602080505020303" pitchFamily="18" charset="77"/>
              </a:rPr>
              <a:t>direzione</a:t>
            </a:r>
            <a:r>
              <a:rPr lang="en-US" sz="3200" dirty="0">
                <a:latin typeface="Baskerville Old Face" panose="02020602080505020303" pitchFamily="18" charset="77"/>
              </a:rPr>
              <a:t> di </a:t>
            </a:r>
            <a:r>
              <a:rPr lang="en-US" sz="3200" dirty="0" err="1">
                <a:latin typeface="Baskerville Old Face" panose="02020602080505020303" pitchFamily="18" charset="77"/>
              </a:rPr>
              <a:t>adattamento</a:t>
            </a:r>
            <a:r>
              <a:rPr lang="en-US" sz="3200" dirty="0">
                <a:latin typeface="Baskerville Old Face" panose="02020602080505020303" pitchFamily="18" charset="77"/>
              </a:rPr>
              <a:t> </a:t>
            </a:r>
            <a:r>
              <a:rPr lang="en-US" sz="3200" dirty="0" err="1">
                <a:latin typeface="Baskerville Old Face" panose="02020602080505020303" pitchFamily="18" charset="77"/>
              </a:rPr>
              <a:t>dalla</a:t>
            </a:r>
            <a:r>
              <a:rPr lang="en-US" sz="3200" dirty="0">
                <a:latin typeface="Baskerville Old Face" panose="02020602080505020303" pitchFamily="18" charset="77"/>
              </a:rPr>
              <a:t> </a:t>
            </a:r>
            <a:r>
              <a:rPr lang="en-US" sz="3200" dirty="0" err="1">
                <a:latin typeface="Baskerville Old Face" panose="02020602080505020303" pitchFamily="18" charset="77"/>
              </a:rPr>
              <a:t>mente</a:t>
            </a:r>
            <a:r>
              <a:rPr lang="en-US" sz="3200" dirty="0">
                <a:latin typeface="Baskerville Old Face" panose="02020602080505020303" pitchFamily="18" charset="77"/>
              </a:rPr>
              <a:t> al mondo (</a:t>
            </a:r>
            <a:r>
              <a:rPr lang="en-US" sz="3200" dirty="0" err="1">
                <a:latin typeface="Baskerville Old Face" panose="02020602080505020303" pitchFamily="18" charset="77"/>
              </a:rPr>
              <a:t>emozione</a:t>
            </a:r>
            <a:r>
              <a:rPr lang="en-US" sz="3200" dirty="0">
                <a:latin typeface="Baskerville Old Face" panose="02020602080505020303" pitchFamily="18" charset="7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027656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5"/>
          <p:cNvSpPr txBox="1">
            <a:spLocks noGrp="1"/>
          </p:cNvSpPr>
          <p:nvPr>
            <p:ph type="title"/>
          </p:nvPr>
        </p:nvSpPr>
        <p:spPr>
          <a:xfrm>
            <a:off x="1295400" y="614030"/>
            <a:ext cx="9601200" cy="1485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/>
            <a:r>
              <a:rPr lang="en-US" sz="4000" dirty="0">
                <a:latin typeface="Baskerville Old Face" panose="02020602080505020303" pitchFamily="18" charset="77"/>
              </a:rPr>
              <a:t>EMOZIONI ≠ UMORI</a:t>
            </a:r>
            <a:endParaRPr sz="4000" dirty="0"/>
          </a:p>
        </p:txBody>
      </p:sp>
      <p:sp>
        <p:nvSpPr>
          <p:cNvPr id="110" name="Google Shape;110;p15"/>
          <p:cNvSpPr txBox="1">
            <a:spLocks noGrp="1"/>
          </p:cNvSpPr>
          <p:nvPr>
            <p:ph type="body" idx="1"/>
          </p:nvPr>
        </p:nvSpPr>
        <p:spPr>
          <a:xfrm>
            <a:off x="1295400" y="1908544"/>
            <a:ext cx="9601200" cy="3581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>
              <a:spcAft>
                <a:spcPts val="200"/>
              </a:spcAft>
            </a:pPr>
            <a:r>
              <a:rPr lang="en-US" sz="3200" dirty="0" err="1">
                <a:latin typeface="Baskerville Old Face" panose="02020602080505020303" pitchFamily="18" charset="77"/>
              </a:rPr>
              <a:t>Gli</a:t>
            </a:r>
            <a:r>
              <a:rPr lang="en-US" sz="3200" dirty="0">
                <a:latin typeface="Baskerville Old Face" panose="02020602080505020303" pitchFamily="18" charset="77"/>
              </a:rPr>
              <a:t> </a:t>
            </a:r>
            <a:r>
              <a:rPr lang="en-US" sz="3200" dirty="0" err="1">
                <a:latin typeface="Baskerville Old Face" panose="02020602080505020303" pitchFamily="18" charset="77"/>
              </a:rPr>
              <a:t>umori</a:t>
            </a:r>
            <a:r>
              <a:rPr lang="en-US" sz="3200" dirty="0">
                <a:latin typeface="Baskerville Old Face" panose="02020602080505020303" pitchFamily="18" charset="77"/>
              </a:rPr>
              <a:t> non </a:t>
            </a:r>
            <a:r>
              <a:rPr lang="en-US" sz="3200" dirty="0" err="1">
                <a:latin typeface="Baskerville Old Face" panose="02020602080505020303" pitchFamily="18" charset="77"/>
              </a:rPr>
              <a:t>hanno</a:t>
            </a:r>
            <a:r>
              <a:rPr lang="en-US" sz="3200" dirty="0">
                <a:latin typeface="Baskerville Old Face" panose="02020602080505020303" pitchFamily="18" charset="77"/>
              </a:rPr>
              <a:t> un </a:t>
            </a:r>
            <a:r>
              <a:rPr lang="en-US" sz="3200" dirty="0" err="1">
                <a:latin typeface="Baskerville Old Face" panose="02020602080505020303" pitchFamily="18" charset="77"/>
              </a:rPr>
              <a:t>oggetto</a:t>
            </a:r>
            <a:r>
              <a:rPr lang="en-US" sz="3200" dirty="0">
                <a:latin typeface="Baskerville Old Face" panose="02020602080505020303" pitchFamily="18" charset="77"/>
              </a:rPr>
              <a:t> </a:t>
            </a:r>
            <a:r>
              <a:rPr lang="en-US" sz="3200" dirty="0" err="1">
                <a:latin typeface="Baskerville Old Face" panose="02020602080505020303" pitchFamily="18" charset="77"/>
              </a:rPr>
              <a:t>determinato</a:t>
            </a:r>
            <a:r>
              <a:rPr lang="en-US" sz="3200" dirty="0">
                <a:latin typeface="Baskerville Old Face" panose="02020602080505020303" pitchFamily="18" charset="77"/>
              </a:rPr>
              <a:t>, </a:t>
            </a:r>
            <a:r>
              <a:rPr lang="en-US" sz="3200" dirty="0" err="1">
                <a:latin typeface="Baskerville Old Face" panose="02020602080505020303" pitchFamily="18" charset="77"/>
              </a:rPr>
              <a:t>sono</a:t>
            </a:r>
            <a:r>
              <a:rPr lang="en-US" sz="3200" dirty="0">
                <a:latin typeface="Baskerville Old Face" panose="02020602080505020303" pitchFamily="18" charset="77"/>
              </a:rPr>
              <a:t> ‘</a:t>
            </a:r>
            <a:r>
              <a:rPr lang="en-US" sz="3200" dirty="0" err="1">
                <a:latin typeface="Baskerville Old Face" panose="02020602080505020303" pitchFamily="18" charset="77"/>
              </a:rPr>
              <a:t>sfuocati</a:t>
            </a:r>
            <a:r>
              <a:rPr lang="en-US" sz="3200" dirty="0">
                <a:latin typeface="Baskerville Old Face" panose="02020602080505020303" pitchFamily="18" charset="77"/>
              </a:rPr>
              <a:t>’ o ‘</a:t>
            </a:r>
            <a:r>
              <a:rPr lang="en-US" sz="3200" dirty="0" err="1">
                <a:latin typeface="Baskerville Old Face" panose="02020602080505020303" pitchFamily="18" charset="77"/>
              </a:rPr>
              <a:t>diffusi</a:t>
            </a:r>
            <a:r>
              <a:rPr lang="en-US" sz="3200" dirty="0">
                <a:latin typeface="Baskerville Old Face" panose="02020602080505020303" pitchFamily="18" charset="77"/>
              </a:rPr>
              <a:t>’</a:t>
            </a:r>
          </a:p>
          <a:p>
            <a:pPr marL="342900">
              <a:spcAft>
                <a:spcPts val="200"/>
              </a:spcAft>
            </a:pPr>
            <a:r>
              <a:rPr lang="en-US" sz="3200" dirty="0">
                <a:latin typeface="Baskerville Old Face" panose="02020602080505020303" pitchFamily="18" charset="77"/>
              </a:rPr>
              <a:t>‘</a:t>
            </a:r>
            <a:r>
              <a:rPr lang="en-US" sz="3200" dirty="0" err="1">
                <a:latin typeface="Baskerville Old Face" panose="02020602080505020303" pitchFamily="18" charset="77"/>
              </a:rPr>
              <a:t>Colorano</a:t>
            </a:r>
            <a:r>
              <a:rPr lang="en-US" sz="3200" dirty="0">
                <a:latin typeface="Baskerville Old Face" panose="02020602080505020303" pitchFamily="18" charset="77"/>
              </a:rPr>
              <a:t>’ </a:t>
            </a:r>
            <a:r>
              <a:rPr lang="en-US" sz="3200" dirty="0" err="1">
                <a:latin typeface="Baskerville Old Face" panose="02020602080505020303" pitchFamily="18" charset="77"/>
              </a:rPr>
              <a:t>l’esperienza</a:t>
            </a:r>
            <a:r>
              <a:rPr lang="en-US" sz="3200" dirty="0">
                <a:latin typeface="Baskerville Old Face" panose="02020602080505020303" pitchFamily="18" charset="77"/>
              </a:rPr>
              <a:t> in </a:t>
            </a:r>
            <a:r>
              <a:rPr lang="en-US" sz="3200" dirty="0" err="1">
                <a:latin typeface="Baskerville Old Face" panose="02020602080505020303" pitchFamily="18" charset="77"/>
              </a:rPr>
              <a:t>generale</a:t>
            </a:r>
            <a:endParaRPr lang="en-US" sz="3200" dirty="0">
              <a:latin typeface="Baskerville Old Face" panose="02020602080505020303" pitchFamily="18" charset="77"/>
            </a:endParaRPr>
          </a:p>
          <a:p>
            <a:pPr marL="342900">
              <a:spcAft>
                <a:spcPts val="200"/>
              </a:spcAft>
            </a:pPr>
            <a:r>
              <a:rPr lang="en-US" sz="3200" dirty="0">
                <a:latin typeface="Baskerville Old Face" panose="02020602080505020303" pitchFamily="18" charset="77"/>
              </a:rPr>
              <a:t>Non </a:t>
            </a:r>
            <a:r>
              <a:rPr lang="en-US" sz="3200" dirty="0" err="1">
                <a:latin typeface="Baskerville Old Face" panose="02020602080505020303" pitchFamily="18" charset="77"/>
              </a:rPr>
              <a:t>implicano</a:t>
            </a:r>
            <a:r>
              <a:rPr lang="en-US" sz="3200" dirty="0">
                <a:latin typeface="Baskerville Old Face" panose="02020602080505020303" pitchFamily="18" charset="77"/>
              </a:rPr>
              <a:t> la </a:t>
            </a:r>
            <a:r>
              <a:rPr lang="en-US" sz="3200" dirty="0" err="1">
                <a:latin typeface="Baskerville Old Face" panose="02020602080505020303" pitchFamily="18" charset="77"/>
              </a:rPr>
              <a:t>valutazione</a:t>
            </a:r>
            <a:r>
              <a:rPr lang="en-US" sz="3200" dirty="0">
                <a:latin typeface="Baskerville Old Face" panose="02020602080505020303" pitchFamily="18" charset="77"/>
              </a:rPr>
              <a:t> di un </a:t>
            </a:r>
            <a:r>
              <a:rPr lang="en-US" sz="3200" dirty="0" err="1">
                <a:latin typeface="Baskerville Old Face" panose="02020602080505020303" pitchFamily="18" charset="77"/>
              </a:rPr>
              <a:t>oggetto</a:t>
            </a:r>
            <a:endParaRPr lang="en-US" sz="3200" dirty="0">
              <a:latin typeface="Baskerville Old Face" panose="02020602080505020303" pitchFamily="18" charset="77"/>
            </a:endParaRPr>
          </a:p>
          <a:p>
            <a:pPr marL="342900">
              <a:spcAft>
                <a:spcPts val="200"/>
              </a:spcAft>
            </a:pPr>
            <a:r>
              <a:rPr lang="en-US" sz="3200" dirty="0">
                <a:latin typeface="Baskerville Old Face" panose="02020602080505020303" pitchFamily="18" charset="77"/>
              </a:rPr>
              <a:t>Hanno una causa, ma non una </a:t>
            </a:r>
            <a:r>
              <a:rPr lang="en-US" sz="3200" dirty="0" err="1">
                <a:latin typeface="Baskerville Old Face" panose="02020602080505020303" pitchFamily="18" charset="77"/>
              </a:rPr>
              <a:t>ragione</a:t>
            </a:r>
            <a:endParaRPr lang="en-US" sz="3200" dirty="0">
              <a:latin typeface="Baskerville Old Face" panose="02020602080505020303" pitchFamily="18" charset="77"/>
            </a:endParaRPr>
          </a:p>
          <a:p>
            <a:pPr marL="342900">
              <a:spcAft>
                <a:spcPts val="200"/>
              </a:spcAft>
            </a:pPr>
            <a:endParaRPr dirty="0">
              <a:latin typeface="Baskerville Old Face" panose="02020602080505020303" pitchFamily="18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8408490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5"/>
          <p:cNvSpPr txBox="1">
            <a:spLocks noGrp="1"/>
          </p:cNvSpPr>
          <p:nvPr>
            <p:ph type="title"/>
          </p:nvPr>
        </p:nvSpPr>
        <p:spPr>
          <a:xfrm>
            <a:off x="1295400" y="440276"/>
            <a:ext cx="9601200" cy="57187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/>
            <a:r>
              <a:rPr lang="en-US" sz="4000" dirty="0">
                <a:latin typeface="Baskerville Old Face" panose="02020602080505020303" pitchFamily="18" charset="77"/>
              </a:rPr>
              <a:t>EMOZIONI ≠ SENTIMENTI</a:t>
            </a:r>
            <a:endParaRPr sz="4000" dirty="0"/>
          </a:p>
        </p:txBody>
      </p:sp>
      <p:sp>
        <p:nvSpPr>
          <p:cNvPr id="110" name="Google Shape;110;p15"/>
          <p:cNvSpPr txBox="1">
            <a:spLocks noGrp="1"/>
          </p:cNvSpPr>
          <p:nvPr>
            <p:ph type="body" idx="1"/>
          </p:nvPr>
        </p:nvSpPr>
        <p:spPr>
          <a:xfrm>
            <a:off x="1295400" y="1766777"/>
            <a:ext cx="9601200" cy="3581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>
              <a:spcAft>
                <a:spcPts val="200"/>
              </a:spcAft>
            </a:pPr>
            <a:r>
              <a:rPr lang="en-US" sz="3200" dirty="0" err="1">
                <a:latin typeface="Baskerville Old Face" panose="02020602080505020303" pitchFamily="18" charset="77"/>
              </a:rPr>
              <a:t>Sono</a:t>
            </a:r>
            <a:r>
              <a:rPr lang="en-US" sz="3200" dirty="0">
                <a:latin typeface="Baskerville Old Face" panose="02020602080505020303" pitchFamily="18" charset="77"/>
              </a:rPr>
              <a:t> </a:t>
            </a:r>
            <a:r>
              <a:rPr lang="en-US" sz="3200" dirty="0" err="1">
                <a:latin typeface="Baskerville Old Face" panose="02020602080505020303" pitchFamily="18" charset="77"/>
              </a:rPr>
              <a:t>disposizioni</a:t>
            </a:r>
            <a:r>
              <a:rPr lang="en-US" sz="3200" dirty="0">
                <a:latin typeface="Baskerville Old Face" panose="02020602080505020303" pitchFamily="18" charset="77"/>
              </a:rPr>
              <a:t> </a:t>
            </a:r>
            <a:r>
              <a:rPr lang="en-US" sz="3200" dirty="0" err="1">
                <a:latin typeface="Baskerville Old Face" panose="02020602080505020303" pitchFamily="18" charset="77"/>
              </a:rPr>
              <a:t>affettive</a:t>
            </a:r>
            <a:r>
              <a:rPr lang="en-US" sz="3200" dirty="0">
                <a:latin typeface="Baskerville Old Face" panose="02020602080505020303" pitchFamily="18" charset="77"/>
              </a:rPr>
              <a:t>: </a:t>
            </a:r>
            <a:r>
              <a:rPr lang="en-US" sz="3200" dirty="0" err="1">
                <a:latin typeface="Baskerville Old Face" panose="02020602080505020303" pitchFamily="18" charset="77"/>
              </a:rPr>
              <a:t>hanno</a:t>
            </a:r>
            <a:r>
              <a:rPr lang="en-US" sz="3200" dirty="0">
                <a:latin typeface="Baskerville Old Face" panose="02020602080505020303" pitchFamily="18" charset="77"/>
              </a:rPr>
              <a:t> una </a:t>
            </a:r>
            <a:r>
              <a:rPr lang="en-US" sz="3200" dirty="0" err="1">
                <a:latin typeface="Baskerville Old Face" panose="02020602080505020303" pitchFamily="18" charset="77"/>
              </a:rPr>
              <a:t>lunga</a:t>
            </a:r>
            <a:r>
              <a:rPr lang="en-US" sz="3200" dirty="0">
                <a:latin typeface="Baskerville Old Face" panose="02020602080505020303" pitchFamily="18" charset="77"/>
              </a:rPr>
              <a:t> </a:t>
            </a:r>
            <a:r>
              <a:rPr lang="en-US" sz="3200" dirty="0" err="1">
                <a:latin typeface="Baskerville Old Face" panose="02020602080505020303" pitchFamily="18" charset="77"/>
              </a:rPr>
              <a:t>durata</a:t>
            </a:r>
            <a:endParaRPr lang="en-US" sz="3200" dirty="0">
              <a:latin typeface="Baskerville Old Face" panose="02020602080505020303" pitchFamily="18" charset="77"/>
            </a:endParaRPr>
          </a:p>
          <a:p>
            <a:pPr marL="342900">
              <a:spcAft>
                <a:spcPts val="200"/>
              </a:spcAft>
            </a:pPr>
            <a:r>
              <a:rPr lang="en-US" sz="3200" dirty="0" err="1">
                <a:latin typeface="Baskerville Old Face" panose="02020602080505020303" pitchFamily="18" charset="77"/>
              </a:rPr>
              <a:t>Raccordano</a:t>
            </a:r>
            <a:r>
              <a:rPr lang="en-US" sz="3200" dirty="0">
                <a:latin typeface="Baskerville Old Face" panose="02020602080505020303" pitchFamily="18" charset="77"/>
              </a:rPr>
              <a:t> in modo </a:t>
            </a:r>
            <a:r>
              <a:rPr lang="en-US" sz="3200" dirty="0" err="1">
                <a:latin typeface="Baskerville Old Face" panose="02020602080505020303" pitchFamily="18" charset="77"/>
              </a:rPr>
              <a:t>significativo</a:t>
            </a:r>
            <a:r>
              <a:rPr lang="en-US" sz="3200" dirty="0">
                <a:latin typeface="Baskerville Old Face" panose="02020602080505020303" pitchFamily="18" charset="77"/>
              </a:rPr>
              <a:t> una </a:t>
            </a:r>
            <a:r>
              <a:rPr lang="en-US" sz="3200" dirty="0" err="1">
                <a:latin typeface="Baskerville Old Face" panose="02020602080505020303" pitchFamily="18" charset="77"/>
              </a:rPr>
              <a:t>molteplicità</a:t>
            </a:r>
            <a:r>
              <a:rPr lang="en-US" sz="3200" dirty="0">
                <a:latin typeface="Baskerville Old Face" panose="02020602080505020303" pitchFamily="18" charset="77"/>
              </a:rPr>
              <a:t> di </a:t>
            </a:r>
            <a:r>
              <a:rPr lang="en-US" sz="3200" dirty="0" err="1">
                <a:latin typeface="Baskerville Old Face" panose="02020602080505020303" pitchFamily="18" charset="77"/>
              </a:rPr>
              <a:t>episodi</a:t>
            </a:r>
            <a:r>
              <a:rPr lang="en-US" sz="3200" dirty="0">
                <a:latin typeface="Baskerville Old Face" panose="02020602080505020303" pitchFamily="18" charset="77"/>
              </a:rPr>
              <a:t> </a:t>
            </a:r>
            <a:r>
              <a:rPr lang="en-US" sz="3200" dirty="0" err="1">
                <a:latin typeface="Baskerville Old Face" panose="02020602080505020303" pitchFamily="18" charset="77"/>
              </a:rPr>
              <a:t>emotivi</a:t>
            </a:r>
            <a:endParaRPr lang="en-US" sz="3200" dirty="0">
              <a:latin typeface="Baskerville Old Face" panose="02020602080505020303" pitchFamily="18" charset="77"/>
            </a:endParaRPr>
          </a:p>
          <a:p>
            <a:pPr marL="342900">
              <a:spcAft>
                <a:spcPts val="200"/>
              </a:spcAft>
            </a:pPr>
            <a:r>
              <a:rPr lang="en-US" sz="3200" dirty="0" err="1">
                <a:latin typeface="Baskerville Old Face" panose="02020602080505020303" pitchFamily="18" charset="77"/>
              </a:rPr>
              <a:t>Sono</a:t>
            </a:r>
            <a:r>
              <a:rPr lang="en-US" sz="3200" dirty="0">
                <a:latin typeface="Baskerville Old Face" panose="02020602080505020303" pitchFamily="18" charset="77"/>
              </a:rPr>
              <a:t> </a:t>
            </a:r>
            <a:r>
              <a:rPr lang="en-US" sz="3200" dirty="0" err="1">
                <a:latin typeface="Baskerville Old Face" panose="02020602080505020303" pitchFamily="18" charset="77"/>
              </a:rPr>
              <a:t>tipicamente</a:t>
            </a:r>
            <a:r>
              <a:rPr lang="en-US" sz="3200" dirty="0">
                <a:latin typeface="Baskerville Old Face" panose="02020602080505020303" pitchFamily="18" charset="77"/>
              </a:rPr>
              <a:t> </a:t>
            </a:r>
            <a:r>
              <a:rPr lang="en-US" sz="3200" dirty="0" err="1">
                <a:latin typeface="Baskerville Old Face" panose="02020602080505020303" pitchFamily="18" charset="77"/>
              </a:rPr>
              <a:t>rivolti</a:t>
            </a:r>
            <a:r>
              <a:rPr lang="en-US" sz="3200" dirty="0">
                <a:latin typeface="Baskerville Old Face" panose="02020602080505020303" pitchFamily="18" charset="77"/>
              </a:rPr>
              <a:t> a </a:t>
            </a:r>
            <a:r>
              <a:rPr lang="en-US" sz="3200" dirty="0" err="1">
                <a:latin typeface="Baskerville Old Face" panose="02020602080505020303" pitchFamily="18" charset="77"/>
              </a:rPr>
              <a:t>persone</a:t>
            </a:r>
            <a:r>
              <a:rPr lang="en-US" sz="3200" dirty="0">
                <a:latin typeface="Baskerville Old Face" panose="02020602080505020303" pitchFamily="18" charset="77"/>
              </a:rPr>
              <a:t>, </a:t>
            </a:r>
            <a:r>
              <a:rPr lang="en-US" sz="3200" dirty="0" err="1">
                <a:latin typeface="Baskerville Old Face" panose="02020602080505020303" pitchFamily="18" charset="77"/>
              </a:rPr>
              <a:t>animali</a:t>
            </a:r>
            <a:r>
              <a:rPr lang="en-US" sz="3200" dirty="0">
                <a:latin typeface="Baskerville Old Face" panose="02020602080505020303" pitchFamily="18" charset="77"/>
              </a:rPr>
              <a:t>, </a:t>
            </a:r>
            <a:r>
              <a:rPr lang="en-US" sz="3200" dirty="0" err="1">
                <a:latin typeface="Baskerville Old Face" panose="02020602080505020303" pitchFamily="18" charset="77"/>
              </a:rPr>
              <a:t>organizzazioni</a:t>
            </a:r>
            <a:r>
              <a:rPr lang="en-US" sz="3200" dirty="0">
                <a:latin typeface="Baskerville Old Face" panose="02020602080505020303" pitchFamily="18" charset="77"/>
              </a:rPr>
              <a:t>, </a:t>
            </a:r>
            <a:r>
              <a:rPr lang="en-US" sz="3200" dirty="0" err="1">
                <a:latin typeface="Baskerville Old Face" panose="02020602080505020303" pitchFamily="18" charset="77"/>
              </a:rPr>
              <a:t>simboli</a:t>
            </a:r>
            <a:endParaRPr sz="3200" dirty="0">
              <a:latin typeface="Baskerville Old Face" panose="02020602080505020303" pitchFamily="18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8225748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5"/>
          <p:cNvSpPr txBox="1">
            <a:spLocks noGrp="1"/>
          </p:cNvSpPr>
          <p:nvPr>
            <p:ph type="title"/>
          </p:nvPr>
        </p:nvSpPr>
        <p:spPr>
          <a:xfrm>
            <a:off x="946297" y="339640"/>
            <a:ext cx="9601200" cy="67251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en-US" sz="4000" dirty="0">
                <a:latin typeface="Baskerville Old Face" panose="02020602080505020303" pitchFamily="18" charset="77"/>
              </a:rPr>
              <a:t>LA VARIETÀ DELLA SFERA AFFETTIVA</a:t>
            </a:r>
            <a:endParaRPr sz="4000" dirty="0"/>
          </a:p>
        </p:txBody>
      </p:sp>
      <p:sp>
        <p:nvSpPr>
          <p:cNvPr id="110" name="Google Shape;110;p15"/>
          <p:cNvSpPr txBox="1">
            <a:spLocks noGrp="1"/>
          </p:cNvSpPr>
          <p:nvPr>
            <p:ph type="body" idx="1"/>
          </p:nvPr>
        </p:nvSpPr>
        <p:spPr>
          <a:xfrm>
            <a:off x="1081335" y="1193215"/>
            <a:ext cx="3458767" cy="2368692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>
              <a:spcAft>
                <a:spcPts val="200"/>
              </a:spcAft>
            </a:pPr>
            <a:r>
              <a:rPr lang="en-US" sz="3200" dirty="0">
                <a:latin typeface="Baskerville Old Face" panose="02020602080505020303" pitchFamily="18" charset="77"/>
              </a:rPr>
              <a:t>EMOZIONI</a:t>
            </a:r>
          </a:p>
          <a:p>
            <a:pPr marL="342900">
              <a:spcAft>
                <a:spcPts val="200"/>
              </a:spcAft>
            </a:pPr>
            <a:r>
              <a:rPr lang="en-US" sz="3200" dirty="0">
                <a:latin typeface="Baskerville Old Face" panose="02020602080505020303" pitchFamily="18" charset="77"/>
              </a:rPr>
              <a:t>SENTIMENTI</a:t>
            </a:r>
          </a:p>
          <a:p>
            <a:pPr marL="342900">
              <a:spcAft>
                <a:spcPts val="200"/>
              </a:spcAft>
            </a:pPr>
            <a:r>
              <a:rPr lang="en-US" sz="3200" dirty="0">
                <a:latin typeface="Baskerville Old Face" panose="02020602080505020303" pitchFamily="18" charset="77"/>
              </a:rPr>
              <a:t>TRATTI DEL CARATTERE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E430314-A0EE-BA42-AB03-27B1B0891F07}"/>
              </a:ext>
            </a:extLst>
          </p:cNvPr>
          <p:cNvSpPr txBox="1"/>
          <p:nvPr/>
        </p:nvSpPr>
        <p:spPr>
          <a:xfrm>
            <a:off x="7336465" y="5029200"/>
            <a:ext cx="4129657" cy="13439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286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askerville Old Face" panose="02020602080505020303" pitchFamily="18" charset="77"/>
                <a:cs typeface="Arial"/>
                <a:sym typeface="Arial"/>
              </a:rPr>
              <a:t>UMORI</a:t>
            </a:r>
          </a:p>
          <a:p>
            <a:pPr marL="6286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askerville Old Face" panose="02020602080505020303" pitchFamily="18" charset="77"/>
                <a:cs typeface="Arial"/>
                <a:sym typeface="Arial"/>
              </a:rPr>
              <a:t>TEMPERAMENTI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IT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1E1D5FD1-7B39-B149-A6E1-6016C61EB2B5}"/>
              </a:ext>
            </a:extLst>
          </p:cNvPr>
          <p:cNvSpPr/>
          <p:nvPr/>
        </p:nvSpPr>
        <p:spPr>
          <a:xfrm>
            <a:off x="5029200" y="1193215"/>
            <a:ext cx="531628" cy="2591976"/>
          </a:xfrm>
          <a:prstGeom prst="righ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IT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6" name="Left Brace 5">
            <a:extLst>
              <a:ext uri="{FF2B5EF4-FFF2-40B4-BE49-F238E27FC236}">
                <a16:creationId xmlns:a16="http://schemas.microsoft.com/office/drawing/2014/main" id="{DBD51E89-614B-CE40-A7B8-9E7514934214}"/>
              </a:ext>
            </a:extLst>
          </p:cNvPr>
          <p:cNvSpPr/>
          <p:nvPr/>
        </p:nvSpPr>
        <p:spPr>
          <a:xfrm>
            <a:off x="7070651" y="5029200"/>
            <a:ext cx="499730" cy="1158949"/>
          </a:xfrm>
          <a:prstGeom prst="leftBrac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IT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3B7F551-7122-2543-ACC3-F49613EE1080}"/>
              </a:ext>
            </a:extLst>
          </p:cNvPr>
          <p:cNvSpPr txBox="1"/>
          <p:nvPr/>
        </p:nvSpPr>
        <p:spPr>
          <a:xfrm>
            <a:off x="6049926" y="1538422"/>
            <a:ext cx="471947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IT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askerville Old Face" panose="02020602080505020303" pitchFamily="18" charset="77"/>
                <a:cs typeface="Arial"/>
                <a:sym typeface="Arial"/>
              </a:rPr>
              <a:t>CONNESSI ALLA VALUTAZIONE DI ASPETTI DEL MONDO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IT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askerville Old Face" panose="02020602080505020303" pitchFamily="18" charset="77"/>
                <a:cs typeface="Arial"/>
                <a:sym typeface="Arial"/>
              </a:rPr>
              <a:t>‘SENSIBILI ALLA RAGIONE’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9C3BD1F-8804-8F44-9159-E1139FB4E0DE}"/>
              </a:ext>
            </a:extLst>
          </p:cNvPr>
          <p:cNvSpPr txBox="1"/>
          <p:nvPr/>
        </p:nvSpPr>
        <p:spPr>
          <a:xfrm>
            <a:off x="2743200" y="4916176"/>
            <a:ext cx="432745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IT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askerville Old Face" panose="02020602080505020303" pitchFamily="18" charset="77"/>
                <a:cs typeface="Arial"/>
                <a:sym typeface="Arial"/>
              </a:rPr>
              <a:t>SVINCOLATI DALLA VALUTAZIONE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IT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askerville Old Face" panose="02020602080505020303" pitchFamily="18" charset="77"/>
                <a:cs typeface="Arial"/>
                <a:sym typeface="Arial"/>
              </a:rPr>
              <a:t>A-RAZIONALI</a:t>
            </a:r>
          </a:p>
        </p:txBody>
      </p:sp>
    </p:spTree>
    <p:extLst>
      <p:ext uri="{BB962C8B-B14F-4D97-AF65-F5344CB8AC3E}">
        <p14:creationId xmlns:p14="http://schemas.microsoft.com/office/powerpoint/2010/main" val="13152415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5"/>
          <p:cNvSpPr txBox="1">
            <a:spLocks noGrp="1"/>
          </p:cNvSpPr>
          <p:nvPr>
            <p:ph type="title"/>
          </p:nvPr>
        </p:nvSpPr>
        <p:spPr>
          <a:xfrm>
            <a:off x="1295400" y="269200"/>
            <a:ext cx="9601200" cy="1485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Baskerville Old Face" panose="02020602080505020303" pitchFamily="18" charset="77"/>
              </a:rPr>
              <a:t> </a:t>
            </a:r>
            <a:r>
              <a:rPr lang="en-US" sz="3200" dirty="0">
                <a:latin typeface="Baskerville Old Face" panose="02020602080505020303" pitchFamily="18" charset="77"/>
              </a:rPr>
              <a:t>CARATTERISTICHE STRUTTURALI DELLE EMOZIONI</a:t>
            </a:r>
            <a:endParaRPr sz="3200" dirty="0">
              <a:latin typeface="Baskerville Old Face" panose="02020602080505020303" pitchFamily="18" charset="77"/>
            </a:endParaRPr>
          </a:p>
        </p:txBody>
      </p:sp>
      <p:sp>
        <p:nvSpPr>
          <p:cNvPr id="110" name="Google Shape;110;p15"/>
          <p:cNvSpPr txBox="1">
            <a:spLocks noGrp="1"/>
          </p:cNvSpPr>
          <p:nvPr>
            <p:ph type="body" idx="1"/>
          </p:nvPr>
        </p:nvSpPr>
        <p:spPr>
          <a:xfrm>
            <a:off x="1453785" y="2810250"/>
            <a:ext cx="9601200" cy="3581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indent="-457200" algn="l" rtl="0">
              <a:spcBef>
                <a:spcPts val="10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n-US" dirty="0">
                <a:latin typeface="Baskerville Old Face" panose="02020602080505020303" pitchFamily="18" charset="77"/>
              </a:rPr>
              <a:t>HANNO CONTORNI DEFINITI </a:t>
            </a:r>
          </a:p>
          <a:p>
            <a:pPr lvl="0" indent="-457200" algn="l" rtl="0">
              <a:spcBef>
                <a:spcPts val="10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n-US" dirty="0">
                <a:latin typeface="Baskerville Old Face" panose="02020602080505020303" pitchFamily="18" charset="77"/>
              </a:rPr>
              <a:t>SONO EPISODICHE E SEGUONO UN ANDAMENTO TEMPORALE RICONOSCIBILE</a:t>
            </a:r>
          </a:p>
          <a:p>
            <a:pPr lvl="0" indent="-457200" algn="l" rtl="0">
              <a:spcBef>
                <a:spcPts val="10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n-US" dirty="0">
                <a:latin typeface="Baskerville Old Face" panose="02020602080505020303" pitchFamily="18" charset="77"/>
              </a:rPr>
              <a:t>SONO PREVALENTMEENTE COSCIENTI</a:t>
            </a:r>
          </a:p>
          <a:p>
            <a:pPr lvl="0" indent="-457200" algn="l" rtl="0">
              <a:spcBef>
                <a:spcPts val="10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n-US" dirty="0">
                <a:latin typeface="Baskerville Old Face" panose="02020602080505020303" pitchFamily="18" charset="77"/>
              </a:rPr>
              <a:t>COMPORTANO ALTERAZIONI CORPOREE </a:t>
            </a:r>
          </a:p>
          <a:p>
            <a:pPr lvl="0" indent="-457200" algn="l" rtl="0">
              <a:spcBef>
                <a:spcPts val="10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n-US" dirty="0">
                <a:latin typeface="Baskerville Old Face" panose="02020602080505020303" pitchFamily="18" charset="77"/>
              </a:rPr>
              <a:t>COSTITUISCONO UNINTERFACCIA AFFETTIVO ATTRAVERSO CUI I SENTIMENTI (AMORE, ODIO, FIDUCIA, SENSO DI APPARTENENZA) E I TRATTI DEL CARATTERE (GENEROSITÀ, NEGLIGENZA, GENTILEZZA, LEALTÀ) ENTRANO NEL PROCESSO DI INTEGRAZIONE</a:t>
            </a:r>
            <a:endParaRPr dirty="0">
              <a:latin typeface="Baskerville Old Face" panose="02020602080505020303" pitchFamily="18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7423078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55F1F6-D687-4FC6-8B03-995D09A7F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FIDUCIA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3007527-6C4E-4563-80A4-21399DBF3B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LA FIDUCIA È UN SENTIMENTO DI RELAZIONE:</a:t>
            </a:r>
          </a:p>
          <a:p>
            <a:pPr>
              <a:buFontTx/>
              <a:buChar char="-"/>
            </a:pPr>
            <a:r>
              <a:rPr lang="it-IT" dirty="0"/>
              <a:t>DIRETTO VERSO UNA PERSONA, GRUPPO, ORGANIZZAZIONE CHE DISPONE A PROVARE EMOZIONI IN MODO COERENTE E COORDINATO;</a:t>
            </a:r>
          </a:p>
          <a:p>
            <a:pPr>
              <a:buFontTx/>
              <a:buChar char="-"/>
            </a:pPr>
            <a:r>
              <a:rPr lang="it-IT" dirty="0"/>
              <a:t>IMPLICA CHE ESSERE IN RELAZIONE SIA AVVERTITO COME POSITIVO</a:t>
            </a:r>
          </a:p>
          <a:p>
            <a:pPr>
              <a:buFontTx/>
              <a:buChar char="-"/>
            </a:pPr>
            <a:r>
              <a:rPr lang="it-IT" dirty="0"/>
              <a:t>È ESSENZIALMENTE ORIENTATA AL FUTURO</a:t>
            </a:r>
          </a:p>
        </p:txBody>
      </p:sp>
    </p:spTree>
    <p:extLst>
      <p:ext uri="{BB962C8B-B14F-4D97-AF65-F5344CB8AC3E}">
        <p14:creationId xmlns:p14="http://schemas.microsoft.com/office/powerpoint/2010/main" val="5984133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7D1C15-1ADC-4243-97DC-FB169A1F7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DUE TIPI DI FIDUCIA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4822C86-A44E-4320-9E2D-3A035E4223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DIMENSIONE EPISTEMICA DELLA FIDUCIA, SECONDO LA QUALE LA FIDUCIA «COSTITUISCE L’IPOTESI DI UN COMPORTAMENTO FUTURO» (SIMMEL) IN CONDIZIONI DI INCERTEZZA (FIDUCIA BEN RIPOSTA)</a:t>
            </a:r>
          </a:p>
          <a:p>
            <a:r>
              <a:rPr lang="it-IT" dirty="0"/>
              <a:t>DIMENSIONE AFFETTIVA DELLA FIDUCIA: PROVARE, SENTIRE FIDUCIA </a:t>
            </a:r>
          </a:p>
        </p:txBody>
      </p:sp>
    </p:spTree>
    <p:extLst>
      <p:ext uri="{BB962C8B-B14F-4D97-AF65-F5344CB8AC3E}">
        <p14:creationId xmlns:p14="http://schemas.microsoft.com/office/powerpoint/2010/main" val="2235141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1665A6-74DB-4F44-A6EF-F01205E871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0241EAB9-68D4-47B3-A8DD-83C6FB48C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85800"/>
            <a:ext cx="10905066" cy="1485900"/>
          </a:xfrm>
          <a:noFill/>
        </p:spPr>
        <p:txBody>
          <a:bodyPr>
            <a:normAutofit/>
          </a:bodyPr>
          <a:lstStyle/>
          <a:p>
            <a:pPr algn="ctr"/>
            <a:r>
              <a:rPr lang="it-IT" dirty="0"/>
              <a:t>COMUNICAZIONE</a:t>
            </a:r>
            <a:endParaRPr lang="it-IT"/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3EB6D15D-B61D-4B5C-A696-75334AC627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3175050"/>
              </p:ext>
            </p:extLst>
          </p:nvPr>
        </p:nvGraphicFramePr>
        <p:xfrm>
          <a:off x="1122972" y="2286000"/>
          <a:ext cx="9946056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44301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5"/>
          <p:cNvSpPr txBox="1">
            <a:spLocks noGrp="1"/>
          </p:cNvSpPr>
          <p:nvPr>
            <p:ph type="title"/>
          </p:nvPr>
        </p:nvSpPr>
        <p:spPr>
          <a:xfrm>
            <a:off x="1116419" y="0"/>
            <a:ext cx="9601200" cy="586312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/>
            <a:r>
              <a:rPr lang="en-US" dirty="0">
                <a:latin typeface="Baskerville Old Face" panose="02020602080505020303" pitchFamily="18" charset="77"/>
              </a:rPr>
              <a:t>LA FIDUCIA</a:t>
            </a:r>
            <a:br>
              <a:rPr lang="en-US" sz="4800" dirty="0">
                <a:latin typeface="Baskerville Old Face" panose="02020602080505020303" pitchFamily="18" charset="77"/>
              </a:rPr>
            </a:br>
            <a:endParaRPr dirty="0"/>
          </a:p>
        </p:txBody>
      </p:sp>
      <p:sp>
        <p:nvSpPr>
          <p:cNvPr id="110" name="Google Shape;110;p15"/>
          <p:cNvSpPr txBox="1">
            <a:spLocks noGrp="1"/>
          </p:cNvSpPr>
          <p:nvPr>
            <p:ph type="body" idx="1"/>
          </p:nvPr>
        </p:nvSpPr>
        <p:spPr>
          <a:xfrm>
            <a:off x="1295400" y="2527889"/>
            <a:ext cx="9601200" cy="220625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spcAft>
                <a:spcPts val="200"/>
              </a:spcAft>
              <a:buNone/>
            </a:pPr>
            <a:endParaRPr lang="en-US" sz="3600" dirty="0">
              <a:latin typeface="Baskerville Old Face" panose="02020602080505020303" pitchFamily="18" charset="77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8C3929B-E07C-2449-AA6B-5FA9F1ACCCA8}"/>
              </a:ext>
            </a:extLst>
          </p:cNvPr>
          <p:cNvGraphicFramePr>
            <a:graphicFrameLocks noGrp="1"/>
          </p:cNvGraphicFramePr>
          <p:nvPr/>
        </p:nvGraphicFramePr>
        <p:xfrm>
          <a:off x="1290418" y="728713"/>
          <a:ext cx="9601200" cy="5064805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4800600">
                  <a:extLst>
                    <a:ext uri="{9D8B030D-6E8A-4147-A177-3AD203B41FA5}">
                      <a16:colId xmlns:a16="http://schemas.microsoft.com/office/drawing/2014/main" val="3649468495"/>
                    </a:ext>
                  </a:extLst>
                </a:gridCol>
                <a:gridCol w="4800600">
                  <a:extLst>
                    <a:ext uri="{9D8B030D-6E8A-4147-A177-3AD203B41FA5}">
                      <a16:colId xmlns:a16="http://schemas.microsoft.com/office/drawing/2014/main" val="1471436296"/>
                    </a:ext>
                  </a:extLst>
                </a:gridCol>
              </a:tblGrid>
              <a:tr h="737057">
                <a:tc>
                  <a:txBody>
                    <a:bodyPr/>
                    <a:lstStyle/>
                    <a:p>
                      <a:pPr algn="ctr"/>
                      <a:r>
                        <a:rPr lang="en-IT" sz="3600" dirty="0">
                          <a:latin typeface="Baskerville Old Face" panose="02020602080505020303" pitchFamily="18" charset="77"/>
                        </a:rPr>
                        <a:t>TRUST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3600" dirty="0">
                          <a:latin typeface="Baskerville Old Face" panose="02020602080505020303" pitchFamily="18" charset="77"/>
                        </a:rPr>
                        <a:t>RELIANCE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6969439"/>
                  </a:ext>
                </a:extLst>
              </a:tr>
              <a:tr h="914207">
                <a:tc>
                  <a:txBody>
                    <a:bodyPr/>
                    <a:lstStyle/>
                    <a:p>
                      <a:pPr algn="ctr"/>
                      <a:r>
                        <a:rPr lang="en-IT" sz="2800" dirty="0">
                          <a:latin typeface="Baskerville Old Face" panose="02020602080505020303" pitchFamily="18" charset="77"/>
                        </a:rPr>
                        <a:t>DEGNO DI FIDUCIA [TRUSTWORTHY]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2800" dirty="0">
                          <a:latin typeface="Baskerville Old Face" panose="02020602080505020303" pitchFamily="18" charset="77"/>
                        </a:rPr>
                        <a:t>AFFIDABILE </a:t>
                      </a:r>
                    </a:p>
                    <a:p>
                      <a:pPr algn="ctr"/>
                      <a:r>
                        <a:rPr lang="en-IT" sz="2800" dirty="0">
                          <a:latin typeface="Baskerville Old Face" panose="02020602080505020303" pitchFamily="18" charset="77"/>
                        </a:rPr>
                        <a:t>[RELIABLE]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448999"/>
                  </a:ext>
                </a:extLst>
              </a:tr>
              <a:tr h="845717">
                <a:tc>
                  <a:txBody>
                    <a:bodyPr/>
                    <a:lstStyle/>
                    <a:p>
                      <a:pPr algn="ctr"/>
                      <a:r>
                        <a:rPr lang="en-IT" sz="2800" dirty="0">
                          <a:latin typeface="Baskerville Old Face" panose="02020602080505020303" pitchFamily="18" charset="77"/>
                        </a:rPr>
                        <a:t>FUTURO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2800" dirty="0">
                          <a:latin typeface="Baskerville Old Face" panose="02020602080505020303" pitchFamily="18" charset="77"/>
                        </a:rPr>
                        <a:t>PASSATO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099116"/>
                  </a:ext>
                </a:extLst>
              </a:tr>
              <a:tr h="845717">
                <a:tc>
                  <a:txBody>
                    <a:bodyPr/>
                    <a:lstStyle/>
                    <a:p>
                      <a:pPr algn="ctr"/>
                      <a:r>
                        <a:rPr lang="en-IT" sz="2800" dirty="0">
                          <a:latin typeface="Baskerville Old Face" panose="02020602080505020303" pitchFamily="18" charset="77"/>
                        </a:rPr>
                        <a:t>PERSONA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2800" dirty="0">
                          <a:latin typeface="Baskerville Old Face" panose="02020602080505020303" pitchFamily="18" charset="77"/>
                        </a:rPr>
                        <a:t>PROCESSO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16734"/>
                  </a:ext>
                </a:extLst>
              </a:tr>
              <a:tr h="845717">
                <a:tc>
                  <a:txBody>
                    <a:bodyPr/>
                    <a:lstStyle/>
                    <a:p>
                      <a:pPr algn="ctr"/>
                      <a:r>
                        <a:rPr lang="en-IT" sz="2800" dirty="0">
                          <a:latin typeface="Baskerville Old Face" panose="02020602080505020303" pitchFamily="18" charset="77"/>
                        </a:rPr>
                        <a:t>GLOBALE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2800" dirty="0">
                          <a:latin typeface="Baskerville Old Face" panose="02020602080505020303" pitchFamily="18" charset="77"/>
                        </a:rPr>
                        <a:t>SETTORIALE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4638332"/>
                  </a:ext>
                </a:extLst>
              </a:tr>
              <a:tr h="845717">
                <a:tc>
                  <a:txBody>
                    <a:bodyPr/>
                    <a:lstStyle/>
                    <a:p>
                      <a:pPr algn="ctr"/>
                      <a:r>
                        <a:rPr lang="en-IT" sz="2800" dirty="0">
                          <a:latin typeface="Baskerville Old Face" panose="02020602080505020303" pitchFamily="18" charset="77"/>
                        </a:rPr>
                        <a:t>TRADIMENTO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2800" dirty="0">
                          <a:latin typeface="Baskerville Old Face" panose="02020602080505020303" pitchFamily="18" charset="77"/>
                        </a:rPr>
                        <a:t>IMPREVISTO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89502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074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0FD235-BED4-4F8D-ADE6-32273E698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9950" y="800100"/>
            <a:ext cx="9601200" cy="1485900"/>
          </a:xfrm>
        </p:spPr>
        <p:txBody>
          <a:bodyPr/>
          <a:lstStyle/>
          <a:p>
            <a:r>
              <a:rPr lang="it-IT" dirty="0"/>
              <a:t>GLI ASSIOMI DELLA COMUNICAZIONE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A2C8D7E-EA5E-4E9B-B324-124C1BFC1F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3. LA NATURA DI UNA RELAZIONE DIPENDE DALLA PUNTEGGIATURA  DELLA SEQUENZA DI EVENTI </a:t>
            </a:r>
          </a:p>
          <a:p>
            <a:r>
              <a:rPr lang="it-IT" dirty="0"/>
              <a:t>4. LA COMUNICAZIONE UMANA È SIA NUMERICA CHE ANALOGICA. IL LINGUAGGIO NUMERICO HA UNA SINTASSI LOGICA MOLTO EFFICACE MA MANCA DI UNA SEMANTICA ADEGUATA PER LA RELAZIONE; IL LINGUAGGIO ANALOGICO HA  UNA SEMANTICA MA NON HA UNA SINTASSI ADEGUATA PER DEFINIRE IN MODO NON AMBIGUO LA NATURA DELLE RELAZIONI. </a:t>
            </a:r>
          </a:p>
          <a:p>
            <a:r>
              <a:rPr lang="it-IT" dirty="0"/>
              <a:t>5. POSIZIONAMENTO</a:t>
            </a:r>
          </a:p>
        </p:txBody>
      </p:sp>
    </p:spTree>
    <p:extLst>
      <p:ext uri="{BB962C8B-B14F-4D97-AF65-F5344CB8AC3E}">
        <p14:creationId xmlns:p14="http://schemas.microsoft.com/office/powerpoint/2010/main" val="3254757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A98AC0-5955-4918-B7C9-1557A7A4F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ANALOGICO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8B74879-DB4A-460F-9B7C-83084420F0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LA COMUNICAZIONE È SIA VERBALE (O NUMERICA) SIA NON VERBALE (O ANALOGICA).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NON VERBALE:       CINESTESI</a:t>
            </a:r>
          </a:p>
          <a:p>
            <a:pPr marL="0" indent="0">
              <a:buNone/>
            </a:pPr>
            <a:r>
              <a:rPr lang="it-IT" dirty="0"/>
              <a:t>                                 POSIZIONE DEL CORPO </a:t>
            </a:r>
          </a:p>
          <a:p>
            <a:pPr marL="0" indent="0">
              <a:buNone/>
            </a:pPr>
            <a:r>
              <a:rPr lang="it-IT" dirty="0"/>
              <a:t>                                 GESTI</a:t>
            </a:r>
          </a:p>
          <a:p>
            <a:pPr marL="0" indent="0">
              <a:buNone/>
            </a:pPr>
            <a:r>
              <a:rPr lang="it-IT" dirty="0"/>
              <a:t>                                 ESPRESSIONE DEL VISO      </a:t>
            </a:r>
          </a:p>
          <a:p>
            <a:pPr marL="0" indent="0">
              <a:buNone/>
            </a:pPr>
            <a:r>
              <a:rPr lang="it-IT" dirty="0"/>
              <a:t>                                 INFLESSIONI DELLA VOCE </a:t>
            </a:r>
          </a:p>
          <a:p>
            <a:pPr marL="0" indent="0">
              <a:buNone/>
            </a:pPr>
            <a:r>
              <a:rPr lang="it-IT" dirty="0"/>
              <a:t>                                 SEQUENZA, RITMO, CADENZA DELLE PAROLE</a:t>
            </a:r>
          </a:p>
          <a:p>
            <a:pPr marL="0" indent="0">
              <a:buNone/>
            </a:pPr>
            <a:r>
              <a:rPr lang="it-IT" dirty="0"/>
              <a:t>                              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9611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4"/>
          <p:cNvSpPr txBox="1">
            <a:spLocks noGrp="1"/>
          </p:cNvSpPr>
          <p:nvPr>
            <p:ph type="ctrTitle"/>
          </p:nvPr>
        </p:nvSpPr>
        <p:spPr>
          <a:xfrm>
            <a:off x="1915050" y="1273802"/>
            <a:ext cx="8361300" cy="1012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/>
              <a:t>ANALOGICO VS NUMERICO</a:t>
            </a:r>
            <a:endParaRPr sz="3200" dirty="0"/>
          </a:p>
        </p:txBody>
      </p:sp>
      <p:sp>
        <p:nvSpPr>
          <p:cNvPr id="102" name="Google Shape;102;p14"/>
          <p:cNvSpPr txBox="1">
            <a:spLocks noGrp="1"/>
          </p:cNvSpPr>
          <p:nvPr>
            <p:ph type="subTitle" idx="1"/>
          </p:nvPr>
        </p:nvSpPr>
        <p:spPr>
          <a:xfrm>
            <a:off x="1806424" y="2285994"/>
            <a:ext cx="7705200" cy="27567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25450" lvl="0" indent="-342900" algn="just" rtl="0">
              <a:spcBef>
                <a:spcPts val="0"/>
              </a:spcBef>
              <a:spcAft>
                <a:spcPts val="0"/>
              </a:spcAft>
              <a:buSzPts val="2300"/>
              <a:buFont typeface="Wingdings" panose="05000000000000000000" pitchFamily="2" charset="2"/>
              <a:buChar char="§"/>
            </a:pPr>
            <a:r>
              <a:rPr lang="it-IT" sz="1800" dirty="0"/>
              <a:t>CONVENZIONALITÀ E ARBITRARIETÀ DELLA COMUNICAZIONE NUMERICA/NON ARBITRARIETÀ E NON CONVENZIONALITÀ  DI QUELLA ANALOGICA</a:t>
            </a:r>
          </a:p>
          <a:p>
            <a:pPr marL="425450" lvl="0" indent="-342900" algn="just" rtl="0">
              <a:spcBef>
                <a:spcPts val="0"/>
              </a:spcBef>
              <a:spcAft>
                <a:spcPts val="0"/>
              </a:spcAft>
              <a:buSzPts val="2300"/>
              <a:buFont typeface="Wingdings" panose="05000000000000000000" pitchFamily="2" charset="2"/>
              <a:buChar char="§"/>
            </a:pPr>
            <a:r>
              <a:rPr lang="it-IT" sz="1800" dirty="0"/>
              <a:t>CAPACITÀ DI ASTRAZIONE DELLA COMUNICAZIONE NUMERICA/ASSENZA DI ASTRAZIONE E DI NEGAZIONE DI QUELLA ANALOGICA</a:t>
            </a:r>
          </a:p>
          <a:p>
            <a:pPr marL="425450" lvl="0" indent="-342900" algn="just" rtl="0">
              <a:spcBef>
                <a:spcPts val="0"/>
              </a:spcBef>
              <a:spcAft>
                <a:spcPts val="0"/>
              </a:spcAft>
              <a:buSzPts val="2300"/>
              <a:buFont typeface="Wingdings" panose="05000000000000000000" pitchFamily="2" charset="2"/>
              <a:buChar char="§"/>
            </a:pPr>
            <a:r>
              <a:rPr lang="it-IT" sz="1800" dirty="0"/>
              <a:t>IL LIGUAGGIO ANALOGICO È COSTITUTIVAMENTE AMBIGUO, CONTROVERSO, VAGO, MORFOLOGICO, INESATTO. </a:t>
            </a:r>
          </a:p>
          <a:p>
            <a:pPr marL="425450" lvl="0" indent="-342900" algn="just" rtl="0">
              <a:spcBef>
                <a:spcPts val="0"/>
              </a:spcBef>
              <a:spcAft>
                <a:spcPts val="0"/>
              </a:spcAft>
              <a:buSzPts val="2300"/>
              <a:buFont typeface="Wingdings" panose="05000000000000000000" pitchFamily="2" charset="2"/>
              <a:buChar char="§"/>
            </a:pPr>
            <a:r>
              <a:rPr lang="it-IT" sz="1800" dirty="0"/>
              <a:t>DIPENDENZA DAL CONTESTO DEL LINGUAGGIO ANALOGICO</a:t>
            </a:r>
          </a:p>
          <a:p>
            <a:pPr marL="425450" lvl="0" indent="-342900" algn="just" rtl="0">
              <a:spcBef>
                <a:spcPts val="0"/>
              </a:spcBef>
              <a:spcAft>
                <a:spcPts val="0"/>
              </a:spcAft>
              <a:buSzPts val="2300"/>
              <a:buFont typeface="Wingdings" panose="05000000000000000000" pitchFamily="2" charset="2"/>
              <a:buChar char="§"/>
            </a:pPr>
            <a:endParaRPr lang="it-IT" sz="2400" dirty="0"/>
          </a:p>
          <a:p>
            <a:pPr marL="425450" lvl="0" indent="-342900" algn="just" rtl="0">
              <a:spcBef>
                <a:spcPts val="0"/>
              </a:spcBef>
              <a:spcAft>
                <a:spcPts val="0"/>
              </a:spcAft>
              <a:buSzPts val="2300"/>
              <a:buFont typeface="Wingdings" panose="05000000000000000000" pitchFamily="2" charset="2"/>
              <a:buChar char="§"/>
            </a:pP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65130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1FF7C3-9B82-4EAD-997F-A3C1627AA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dirty="0"/>
              <a:t>SIMMETRIA VS COMPLEMENTARIETÀ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D5E8200-E7B4-41A2-B600-709A7C0A82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>
                <a:solidFill>
                  <a:srgbClr val="191B0E"/>
                </a:solidFill>
              </a:rPr>
              <a:t>TUTTI GLI SCAMBI DI COMUNICAZIONE SONO SIMMETRICI O COMPLEMENTARI A SECONDA CHE SIANO BASATI SULL’ UGUAGLIANZA O SULLA DIFFERENZA. </a:t>
            </a:r>
          </a:p>
          <a:p>
            <a:pPr marL="0" indent="0">
              <a:buNone/>
            </a:pP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79069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4"/>
          <p:cNvSpPr txBox="1">
            <a:spLocks noGrp="1"/>
          </p:cNvSpPr>
          <p:nvPr>
            <p:ph type="ctrTitle"/>
          </p:nvPr>
        </p:nvSpPr>
        <p:spPr>
          <a:xfrm>
            <a:off x="1915050" y="1273802"/>
            <a:ext cx="8361300" cy="1012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/>
              <a:t>RETROAZIONE </a:t>
            </a:r>
            <a:endParaRPr sz="3600" dirty="0"/>
          </a:p>
        </p:txBody>
      </p:sp>
      <p:sp>
        <p:nvSpPr>
          <p:cNvPr id="102" name="Google Shape;102;p14"/>
          <p:cNvSpPr txBox="1">
            <a:spLocks noGrp="1"/>
          </p:cNvSpPr>
          <p:nvPr>
            <p:ph type="subTitle" idx="1"/>
          </p:nvPr>
        </p:nvSpPr>
        <p:spPr>
          <a:xfrm>
            <a:off x="1806424" y="2285994"/>
            <a:ext cx="7705200" cy="27567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74650" algn="just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it-IT" sz="2400" dirty="0"/>
              <a:t>SISTEMI MONADICI E LINEARI VS SISTEMI RELAZIONALI E RETROATTIVI </a:t>
            </a:r>
          </a:p>
          <a:p>
            <a:pPr marL="457200" lvl="0" indent="-374650" algn="just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it-IT" sz="2400" dirty="0"/>
              <a:t>FENOMENO DELLA OMEOSTASI</a:t>
            </a:r>
          </a:p>
          <a:p>
            <a:pPr marL="457200" lvl="0" indent="-374650" algn="just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it-IT" sz="2400" dirty="0"/>
              <a:t>FENOMENO DELLA RIDONDANZA  </a:t>
            </a:r>
          </a:p>
          <a:p>
            <a:pPr marL="457200" lvl="0" indent="-374650" algn="just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it-IT" sz="2400" dirty="0"/>
              <a:t>CIRCOLARITÀ E APERTURA</a:t>
            </a: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3409589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5"/>
          <p:cNvSpPr txBox="1">
            <a:spLocks noGrp="1"/>
          </p:cNvSpPr>
          <p:nvPr>
            <p:ph type="title"/>
          </p:nvPr>
        </p:nvSpPr>
        <p:spPr>
          <a:xfrm>
            <a:off x="6389914" y="685800"/>
            <a:ext cx="5127172" cy="1485900"/>
          </a:xfrm>
          <a:prstGeom prst="rect">
            <a:avLst/>
          </a:prstGeom>
        </p:spPr>
        <p:txBody>
          <a:bodyPr spcFirstLastPara="1" lIns="91425" tIns="45700" rIns="91425" bIns="45700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 </a:t>
            </a:r>
          </a:p>
        </p:txBody>
      </p:sp>
      <p:sp>
        <p:nvSpPr>
          <p:cNvPr id="119" name="Rectangle 114">
            <a:extLst>
              <a:ext uri="{FF2B5EF4-FFF2-40B4-BE49-F238E27FC236}">
                <a16:creationId xmlns:a16="http://schemas.microsoft.com/office/drawing/2014/main" id="{A67E2D8A-19BE-48A0-889C-CCAC02348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Immagine 6" descr="Immagine che contiene uomo, fotografia, persona, cravatta&#10;&#10;Descrizione generata automaticamente">
            <a:extLst>
              <a:ext uri="{FF2B5EF4-FFF2-40B4-BE49-F238E27FC236}">
                <a16:creationId xmlns:a16="http://schemas.microsoft.com/office/drawing/2014/main" id="{9F3D45FB-300C-4108-9C77-F5CA923B2C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1023562" y="726424"/>
            <a:ext cx="5071256" cy="5085111"/>
          </a:xfrm>
          <a:prstGeom prst="rect">
            <a:avLst/>
          </a:prstGeom>
        </p:spPr>
      </p:pic>
      <p:sp>
        <p:nvSpPr>
          <p:cNvPr id="110" name="Google Shape;110;p15"/>
          <p:cNvSpPr txBox="1">
            <a:spLocks noGrp="1"/>
          </p:cNvSpPr>
          <p:nvPr>
            <p:ph idx="1"/>
          </p:nvPr>
        </p:nvSpPr>
        <p:spPr>
          <a:xfrm>
            <a:off x="6389914" y="2286000"/>
            <a:ext cx="5127172" cy="3581400"/>
          </a:xfrm>
          <a:prstGeom prst="rect">
            <a:avLst/>
          </a:prstGeom>
        </p:spPr>
        <p:txBody>
          <a:bodyPr spcFirstLastPara="1" lIns="91425" tIns="45700" rIns="91425" bIns="45700" anchorCtr="0">
            <a:normAutofit/>
          </a:bodyPr>
          <a:lstStyle/>
          <a:p>
            <a:pPr marL="0" lvl="0" indent="0" rtl="0">
              <a:spcBef>
                <a:spcPts val="1000"/>
              </a:spcBef>
              <a:spcAft>
                <a:spcPts val="200"/>
              </a:spcAft>
              <a:buNone/>
            </a:pPr>
            <a:endParaRPr lang="it-IT" sz="1300" dirty="0"/>
          </a:p>
          <a:p>
            <a:pPr marL="0" lvl="0" indent="0" rtl="0">
              <a:spcBef>
                <a:spcPts val="1000"/>
              </a:spcBef>
              <a:spcAft>
                <a:spcPts val="200"/>
              </a:spcAft>
              <a:buNone/>
            </a:pPr>
            <a:r>
              <a:rPr lang="it-IT" sz="1300" dirty="0"/>
              <a:t>«L’essere «presso il mondo», come esistenziale, non può mai significare qualcosa come l’essere-presente-insieme di cose che si presentano dentro il mondo. Non c’è qualcosa come «essere l’uno accanto all’altro» di un ente detto «Esserci» e di un altro detto «mondo». È vero che a volte cerchiamo di esprimere la vicinanza di due semplici-presenze, dicendo, ad esempio, «La tavola sta ‘presso’ la porta», «La seggiola ‘tocca’ la parete. Ma non si può, a rigor di termini, parlare di ‘toccare’; e non certo perché in fondo un’ispezione accurata accerterebbe sempre un interspazio fra la sedia e la parete, ma perché la sedia non può toccare la parete per principio, anche nel caso in cui l’interspazio sia nullo. Il toccare ‘presuppone’ che la parete possa </a:t>
            </a:r>
            <a:r>
              <a:rPr lang="it-IT" sz="1300" i="1" dirty="0"/>
              <a:t>essere incontrata </a:t>
            </a:r>
            <a:r>
              <a:rPr lang="it-IT" sz="1300" dirty="0"/>
              <a:t>«dalla» sedia.</a:t>
            </a:r>
          </a:p>
        </p:txBody>
      </p:sp>
    </p:spTree>
    <p:extLst>
      <p:ext uri="{BB962C8B-B14F-4D97-AF65-F5344CB8AC3E}">
        <p14:creationId xmlns:p14="http://schemas.microsoft.com/office/powerpoint/2010/main" val="224006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53CADD6-7672-4A42-A34B-ADB4F715B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SIMBOLO E SINTOMO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4A2EE18-92C9-4AB2-874E-C689EF9F8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CONCEZIONE SEMIOLOGICA: CONCEZIONE FORMALIZZATA E ATEMPORALE, EMERGENZA DI UN PENSIERO RAPPRESENTAZIONALE INTRINSECAMENTE SINTATTICO E SVINCOLATO DALLE FORMA MIMETICHE TIPICHE DEL MONDO ANIMALE.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CONCEZIONE SINTOMATOLOGICA: GLI INVARIANTI SONO SEDIMENTATI IN PROCESSI COGNITIVI, ESPERIENZE STORICHE E PRATICHE CONCETTUALI CHE SI RADICANO IN UN TERRENO PRE-CATEGORIALE </a:t>
            </a:r>
            <a:r>
              <a:rPr lang="it-IT"/>
              <a:t>E PRE-LINGUISTICO E IN UNA DIMENSIONE TEMPORALE.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66495942"/>
      </p:ext>
    </p:extLst>
  </p:cSld>
  <p:clrMapOvr>
    <a:masterClrMapping/>
  </p:clrMapOvr>
</p:sld>
</file>

<file path=ppt/theme/theme1.xml><?xml version="1.0" encoding="utf-8"?>
<a:theme xmlns:a="http://schemas.openxmlformats.org/drawingml/2006/main" name="Ritaglio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Crop">
  <a:themeElements>
    <a:clrScheme name="Crop">
      <a:dk1>
        <a:srgbClr val="000000"/>
      </a:dk1>
      <a:lt1>
        <a:srgbClr val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1535</TotalTime>
  <Words>993</Words>
  <Application>Microsoft Office PowerPoint</Application>
  <PresentationFormat>Widescreen</PresentationFormat>
  <Paragraphs>123</Paragraphs>
  <Slides>20</Slides>
  <Notes>12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20</vt:i4>
      </vt:variant>
    </vt:vector>
  </HeadingPairs>
  <TitlesOfParts>
    <vt:vector size="27" baseType="lpstr">
      <vt:lpstr>Franklin Gothic Book</vt:lpstr>
      <vt:lpstr>Arial</vt:lpstr>
      <vt:lpstr>Wingdings</vt:lpstr>
      <vt:lpstr>Baskerville Old Face</vt:lpstr>
      <vt:lpstr>Libre Franklin</vt:lpstr>
      <vt:lpstr>Ritaglio</vt:lpstr>
      <vt:lpstr>Crop</vt:lpstr>
      <vt:lpstr> </vt:lpstr>
      <vt:lpstr>COMUNICAZIONE</vt:lpstr>
      <vt:lpstr>GLI ASSIOMI DELLA COMUNICAZIONE </vt:lpstr>
      <vt:lpstr>ANALOGICO</vt:lpstr>
      <vt:lpstr>ANALOGICO VS NUMERICO</vt:lpstr>
      <vt:lpstr>SIMMETRIA VS COMPLEMENTARIETÀ</vt:lpstr>
      <vt:lpstr>RETROAZIONE </vt:lpstr>
      <vt:lpstr> </vt:lpstr>
      <vt:lpstr>SIMBOLO E SINTOMO</vt:lpstr>
      <vt:lpstr> VITA AFFETTIVA</vt:lpstr>
      <vt:lpstr> DOMINIO AFFETTIVO </vt:lpstr>
      <vt:lpstr>LA VARIETÀ DELLA SFERA AFFETTIVA</vt:lpstr>
      <vt:lpstr>EMOZIONI ≠ DESIDERI</vt:lpstr>
      <vt:lpstr>EMOZIONI ≠ UMORI</vt:lpstr>
      <vt:lpstr>EMOZIONI ≠ SENTIMENTI</vt:lpstr>
      <vt:lpstr>LA VARIETÀ DELLA SFERA AFFETTIVA</vt:lpstr>
      <vt:lpstr> CARATTERISTICHE STRUTTURALI DELLE EMOZIONI</vt:lpstr>
      <vt:lpstr>FIDUCIA</vt:lpstr>
      <vt:lpstr>DUE TIPI DI FIDUCIA</vt:lpstr>
      <vt:lpstr>LA FIDUCIA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Roberta Lanfredini</dc:creator>
  <cp:lastModifiedBy>Roberta Lanfredini</cp:lastModifiedBy>
  <cp:revision>50</cp:revision>
  <dcterms:created xsi:type="dcterms:W3CDTF">2020-04-22T12:27:48Z</dcterms:created>
  <dcterms:modified xsi:type="dcterms:W3CDTF">2020-05-04T12:49:46Z</dcterms:modified>
</cp:coreProperties>
</file>