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0" r:id="rId4"/>
    <p:sldId id="268" r:id="rId5"/>
    <p:sldId id="269" r:id="rId6"/>
    <p:sldId id="271" r:id="rId7"/>
    <p:sldId id="259" r:id="rId8"/>
    <p:sldId id="258" r:id="rId9"/>
    <p:sldId id="260" r:id="rId10"/>
    <p:sldId id="265" r:id="rId11"/>
    <p:sldId id="257" r:id="rId12"/>
    <p:sldId id="261" r:id="rId13"/>
    <p:sldId id="262" r:id="rId14"/>
    <p:sldId id="272" r:id="rId15"/>
    <p:sldId id="273" r:id="rId16"/>
    <p:sldId id="263" r:id="rId17"/>
    <p:sldId id="26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2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namu.moe/w/%EB%8D%B0%EC%9D%B4%EB%B9%84%EB%93%9C%20%ED%9D%84" TargetMode="External"/><Relationship Id="rId7" Type="http://schemas.openxmlformats.org/officeDocument/2006/relationships/hyperlink" Target="https://giuliodesantis.com/2012/02/07/cartesio-e-il-dubbio-patologico-di-giulio-de-santis-psicologo-milano-bologna-san-benedetto-del-tronto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sargonauta.blogspot.com/2014/04/fenomenologia-trascendental.html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news-town.it/mondo/6616-l-anniversario-della-morte-di-kant-il-ricordo-di-colecchi-e-il-messaggio-dall-abruzzo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-town.it/mondo/6616-l-anniversario-della-morte-di-kant-il-ricordo-di-colecchi-e-il-messaggio-dall-abruzzo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scienceblogs.com.br/eccemedicus/2009/04/merleau-ponty/" TargetMode="External"/><Relationship Id="rId7" Type="http://schemas.openxmlformats.org/officeDocument/2006/relationships/hyperlink" Target="http://www.pensament.com/filoxarxa/filoxarxa/nou01f7.h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s://vesaire.org/jean-paul-sartre-politik-uyanisini-anlatiyor/" TargetMode="External"/><Relationship Id="rId4" Type="http://schemas.openxmlformats.org/officeDocument/2006/relationships/image" Target="../media/image14.jpg"/><Relationship Id="rId9" Type="http://schemas.openxmlformats.org/officeDocument/2006/relationships/hyperlink" Target="http://www.scielo.org.mx/scielo.php?script=sci_arttext&amp;pid=S1665-70632015000300144&amp;lng=p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ssa.it/filosofi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enomenologi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lwebb.net/History/Twentieth/Continental/Phenomenology/Husserl/Husserl.ht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bpd.wordpress.com/2010/07/12/la-critica-ilustrada-de-husserl-a-la-ciencia-modern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monamaggiorelli.com/tag/martin-heidegger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uliodesantis.com/2012/02/07/cartesio-e-il-dubbio-patologico-di-giulio-de-santis-psicologo-milano-bologna-san-benedetto-del-tronto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B%8D%B0%EC%9D%B4%EB%B9%84%EB%93%9C%20%ED%9D%8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osophypages.com/ph/berk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5A30DB-D98C-46B3-A885-7DD12CF1C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86" y="4332575"/>
            <a:ext cx="6667283" cy="1284453"/>
          </a:xfrm>
        </p:spPr>
        <p:txBody>
          <a:bodyPr anchor="b">
            <a:normAutofit/>
          </a:bodyPr>
          <a:lstStyle/>
          <a:p>
            <a:r>
              <a:rPr lang="it-IT" sz="4800" dirty="0" err="1"/>
              <a:t>husserl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6F729D-1404-410A-B679-E8132DA8F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5286" y="5617029"/>
            <a:ext cx="6667283" cy="489386"/>
          </a:xfrm>
        </p:spPr>
        <p:txBody>
          <a:bodyPr anchor="t">
            <a:normAutofit/>
          </a:bodyPr>
          <a:lstStyle/>
          <a:p>
            <a:endParaRPr lang="it-IT" sz="2000"/>
          </a:p>
        </p:txBody>
      </p:sp>
      <p:pic>
        <p:nvPicPr>
          <p:cNvPr id="20" name="Immagine 19" descr="Immagine che contiene persona, abbigliamento, cravatta, uomo&#10;&#10;Descrizione generata automaticamente">
            <a:extLst>
              <a:ext uri="{FF2B5EF4-FFF2-40B4-BE49-F238E27FC236}">
                <a16:creationId xmlns:a16="http://schemas.microsoft.com/office/drawing/2014/main" id="{16D9CB0B-E3E0-42D8-A799-85C3D96A8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82" r="7736" b="4"/>
          <a:stretch/>
        </p:blipFill>
        <p:spPr>
          <a:xfrm>
            <a:off x="7" y="10"/>
            <a:ext cx="3953173" cy="3603159"/>
          </a:xfrm>
          <a:prstGeom prst="rect">
            <a:avLst/>
          </a:prstGeom>
        </p:spPr>
      </p:pic>
      <p:pic>
        <p:nvPicPr>
          <p:cNvPr id="11" name="Immagine 10" descr="Immagine che contiene uomo, maglietta&#10;&#10;Descrizione generata automaticamente">
            <a:extLst>
              <a:ext uri="{FF2B5EF4-FFF2-40B4-BE49-F238E27FC236}">
                <a16:creationId xmlns:a16="http://schemas.microsoft.com/office/drawing/2014/main" id="{EA4316C0-0A30-4AC1-949E-EEA2D84C6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9698" r="33447" b="-1"/>
          <a:stretch/>
        </p:blipFill>
        <p:spPr>
          <a:xfrm>
            <a:off x="4114039" y="-1"/>
            <a:ext cx="3963922" cy="3603171"/>
          </a:xfrm>
          <a:prstGeom prst="rect">
            <a:avLst/>
          </a:prstGeom>
        </p:spPr>
      </p:pic>
      <p:pic>
        <p:nvPicPr>
          <p:cNvPr id="17" name="Immagine 16" descr="Immagine che contiene persona, edificio, donna, tenendo&#10;&#10;Descrizione generata automaticamente">
            <a:extLst>
              <a:ext uri="{FF2B5EF4-FFF2-40B4-BE49-F238E27FC236}">
                <a16:creationId xmlns:a16="http://schemas.microsoft.com/office/drawing/2014/main" id="{E7FB1D7D-D263-465C-B392-5996845229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1" b="25690"/>
          <a:stretch/>
        </p:blipFill>
        <p:spPr>
          <a:xfrm>
            <a:off x="8228071" y="10"/>
            <a:ext cx="3963922" cy="3603159"/>
          </a:xfrm>
          <a:prstGeom prst="rect">
            <a:avLst/>
          </a:prstGeom>
        </p:spPr>
      </p:pic>
      <p:pic>
        <p:nvPicPr>
          <p:cNvPr id="23" name="Immagine 22" descr="Immagine che contiene uomo, abbigliamento, guardando, indossando&#10;&#10;Descrizione generata automaticamente">
            <a:extLst>
              <a:ext uri="{FF2B5EF4-FFF2-40B4-BE49-F238E27FC236}">
                <a16:creationId xmlns:a16="http://schemas.microsoft.com/office/drawing/2014/main" id="{8CFE401A-746C-445A-821A-3F1BDCAA71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3429"/>
          <a:stretch/>
        </p:blipFill>
        <p:spPr>
          <a:xfrm>
            <a:off x="2" y="3752849"/>
            <a:ext cx="3953173" cy="3105151"/>
          </a:xfrm>
          <a:prstGeom prst="rect">
            <a:avLst/>
          </a:prstGeom>
        </p:spPr>
      </p:pic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246C5244-D093-4A7D-A584-16112DCD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272533" y="3928371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Freeform: Shape 32">
            <a:extLst>
              <a:ext uri="{FF2B5EF4-FFF2-40B4-BE49-F238E27FC236}">
                <a16:creationId xmlns:a16="http://schemas.microsoft.com/office/drawing/2014/main" id="{E143443B-89B2-40A6-9815-5707140D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80235" y="5080476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8DB9A9-1261-47A9-AE18-2C86AB3E80EB}"/>
              </a:ext>
            </a:extLst>
          </p:cNvPr>
          <p:cNvSpPr txBox="1"/>
          <p:nvPr/>
        </p:nvSpPr>
        <p:spPr>
          <a:xfrm>
            <a:off x="7870853" y="3403115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92A10D8-6709-4B37-9C66-EEA63D7D4C01}"/>
              </a:ext>
            </a:extLst>
          </p:cNvPr>
          <p:cNvSpPr txBox="1"/>
          <p:nvPr/>
        </p:nvSpPr>
        <p:spPr>
          <a:xfrm>
            <a:off x="11523709" y="3306357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63CB602-74BA-413C-A0AA-95F1DA0F7422}"/>
              </a:ext>
            </a:extLst>
          </p:cNvPr>
          <p:cNvSpPr txBox="1"/>
          <p:nvPr/>
        </p:nvSpPr>
        <p:spPr>
          <a:xfrm>
            <a:off x="3746072" y="3403114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5D55BD2-252D-48C7-AB8E-D7C5D491CE47}"/>
              </a:ext>
            </a:extLst>
          </p:cNvPr>
          <p:cNvSpPr txBox="1"/>
          <p:nvPr/>
        </p:nvSpPr>
        <p:spPr>
          <a:xfrm>
            <a:off x="2747960" y="6632758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25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213B41-AC9B-4E61-BEED-FF4C168A8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1B3329-2122-4817-9CCB-4CB121D0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Esse</a:t>
            </a:r>
            <a:r>
              <a:rPr lang="en-US" sz="720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720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percepi</a:t>
            </a:r>
            <a:endParaRPr lang="en-US" sz="7200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D8BB75D5-93A7-4EC9-A2FB-DCBDE6DE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628FBD9F-3B86-4C98-8F77-383320737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4DB4361-EE04-4270-976C-B7290A7D6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62" y="1555194"/>
            <a:ext cx="9797173" cy="17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2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0B4F3-26E6-4B97-A586-0CF5AACB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TRASCENDENTALE – CONDIZIONI DI POSSIBILITÁ</a:t>
            </a:r>
          </a:p>
        </p:txBody>
      </p:sp>
      <p:pic>
        <p:nvPicPr>
          <p:cNvPr id="5" name="Segnaposto contenuto 4" descr="Immagine che contiene uomo, abbigliamento, guardando, indossando&#10;&#10;Descrizione generata automaticamente">
            <a:extLst>
              <a:ext uri="{FF2B5EF4-FFF2-40B4-BE49-F238E27FC236}">
                <a16:creationId xmlns:a16="http://schemas.microsoft.com/office/drawing/2014/main" id="{DD004F8B-3E51-4F51-A6A3-AE912F507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3114" y="2286000"/>
            <a:ext cx="5258172" cy="35814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8EB6B4-14ED-4E26-9630-647D5F536FCE}"/>
              </a:ext>
            </a:extLst>
          </p:cNvPr>
          <p:cNvSpPr txBox="1"/>
          <p:nvPr/>
        </p:nvSpPr>
        <p:spPr>
          <a:xfrm>
            <a:off x="3543114" y="5867400"/>
            <a:ext cx="5258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3" tooltip="http://news-town.it/mondo/6616-l-anniversario-della-morte-di-kant-il-ricordo-di-colecchi-e-il-messaggio-dall-abruzzo.html"/>
              </a:rPr>
              <a:t>Questa foto</a:t>
            </a:r>
            <a:r>
              <a:rPr lang="it-IT" sz="900" dirty="0"/>
              <a:t> di Autore sconosciuto è concesso in licenza da </a:t>
            </a:r>
            <a:r>
              <a:rPr lang="it-IT" sz="900" dirty="0">
                <a:hlinkClick r:id="rId4" tooltip="https://creativecommons.org/licenses/by-nc/3.0/"/>
              </a:rPr>
              <a:t>CC BY-NC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15050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D7D7F0C-622D-4D84-A68D-C1AF54B6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91C8E0-B2E0-4A64-813A-00D1CB43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it-IT" sz="4400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it-IT" sz="440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4400"/>
          </a:p>
        </p:txBody>
      </p:sp>
      <p:pic>
        <p:nvPicPr>
          <p:cNvPr id="29" name="Segnaposto contenuto 28" descr="Immagine che contiene uomo, persona, cravatta, tuta&#10;&#10;Descrizione generata automaticamente">
            <a:extLst>
              <a:ext uri="{FF2B5EF4-FFF2-40B4-BE49-F238E27FC236}">
                <a16:creationId xmlns:a16="http://schemas.microsoft.com/office/drawing/2014/main" id="{ACDA13A7-FD3E-4EC5-A675-B24AC3A9C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46269" y="264915"/>
            <a:ext cx="3133725" cy="2895600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A2E7B6-CE50-4B96-A981-2A025073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Immagine 16" descr="Immagine che contiene persona, uomo, occhiali, interni&#10;&#10;Descrizione generata automaticamente">
            <a:extLst>
              <a:ext uri="{FF2B5EF4-FFF2-40B4-BE49-F238E27FC236}">
                <a16:creationId xmlns:a16="http://schemas.microsoft.com/office/drawing/2014/main" id="{21B04A61-F915-4922-A522-B6A471157A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-6578" r="10452"/>
          <a:stretch/>
        </p:blipFill>
        <p:spPr>
          <a:xfrm>
            <a:off x="6185263" y="3697485"/>
            <a:ext cx="3206127" cy="2547071"/>
          </a:xfrm>
          <a:prstGeom prst="rect">
            <a:avLst/>
          </a:prstGeom>
        </p:spPr>
      </p:pic>
      <p:pic>
        <p:nvPicPr>
          <p:cNvPr id="14" name="Immagine 13" descr="Immagine che contiene cravatta, uomo, persona, indossando&#10;&#10;Descrizione generata automaticamente">
            <a:extLst>
              <a:ext uri="{FF2B5EF4-FFF2-40B4-BE49-F238E27FC236}">
                <a16:creationId xmlns:a16="http://schemas.microsoft.com/office/drawing/2014/main" id="{31EFAB1E-7EEA-42D9-911B-614ECBF2C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55659" y="3706152"/>
            <a:ext cx="1919054" cy="270452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517E85-D353-47A6-A45C-DA06C4980DD4}"/>
              </a:ext>
            </a:extLst>
          </p:cNvPr>
          <p:cNvSpPr txBox="1"/>
          <p:nvPr/>
        </p:nvSpPr>
        <p:spPr>
          <a:xfrm>
            <a:off x="11984892" y="6870700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F32120F-1949-43AF-9F4B-F5A495A1E768}"/>
              </a:ext>
            </a:extLst>
          </p:cNvPr>
          <p:cNvSpPr txBox="1"/>
          <p:nvPr/>
        </p:nvSpPr>
        <p:spPr>
          <a:xfrm>
            <a:off x="12199460" y="6889918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FA1C2D6-21C4-41A5-AB01-EB78014FB31D}"/>
              </a:ext>
            </a:extLst>
          </p:cNvPr>
          <p:cNvSpPr txBox="1"/>
          <p:nvPr/>
        </p:nvSpPr>
        <p:spPr>
          <a:xfrm>
            <a:off x="10684968" y="3152846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Segnaposto contenuto 4" descr="Immagine che contiene uomo, finestra, persona, vecchio&#10;&#10;Descrizione generata automaticamente">
            <a:extLst>
              <a:ext uri="{FF2B5EF4-FFF2-40B4-BE49-F238E27FC236}">
                <a16:creationId xmlns:a16="http://schemas.microsoft.com/office/drawing/2014/main" id="{6E580B32-09A5-4656-A36A-5FEFCE7F4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89919" y="155208"/>
            <a:ext cx="2890849" cy="29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97C123-D350-4E1C-96A8-E82AD887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ATTEGGIAMENTO NATURALE</a:t>
            </a:r>
            <a:br>
              <a:rPr lang="it-IT" dirty="0"/>
            </a:br>
            <a:br>
              <a:rPr lang="it-IT" dirty="0"/>
            </a:br>
            <a:r>
              <a:rPr lang="it-IT" sz="2400" dirty="0"/>
              <a:t>Sezione II, Capitolo II, §27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51F210-54AE-4FE4-A49F-82FB611EA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it-IT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cominceremo le nostre considerazioni come uomini che vivono naturalmente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«Io ho coscienza di un mondo, che si estende infinitamente nello spazio e che è stato soggetto a un infinito divenire nel tempo. Averne coscienza significa anzitutto  che io trovo il mondo immediatamente e intuitivamente dinanzi a me, che ne ho esperienza. Grazie alle diverse modalità della percezione sensibile, al vedere, al toccare, all’udire, ecc. le cose corporee sono in una certa ripartizione spaziale </a:t>
            </a:r>
            <a:r>
              <a:rPr lang="it-IT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per me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 sono alla mano [</a:t>
            </a:r>
            <a:r>
              <a:rPr lang="it-IT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vorhanden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in senso letterale e figurato, sia che io presti o non presti loro un’attenzione particolare, sia che io mi occupi o no di esse prendendole in considerazione, pensando, avvertendole affettivamente, rendendole oggetto della volontà» (Idee I, p. 61).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84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E15DDB-62A2-4250-94EC-A0E5BA1E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MONDO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926A11-0C1C-4E31-95B0-1640E282D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«Ciò che è attualmente percepito, ciò che è più o meno chiaramente compresente e determinato è in parte attraversato, in parte circondato da un </a:t>
            </a:r>
            <a:r>
              <a:rPr lang="it-IT" i="1" dirty="0"/>
              <a:t>orizzonte di realtà indeterminata offerta alla coscienza in maniera oscura</a:t>
            </a:r>
            <a:r>
              <a:rPr lang="it-IT" dirty="0"/>
              <a:t>. In questo orizzonte io posso affondare, con risultati variabili, i raggi dello sguardo chiarificatore dell’attenzione. (…) Ciò che mi sta attorno in maniera indeterminata è del resto infinito. L’orizzonte nebuloso, che non può mai essere completamente determinato è necessariamente presente» (p. 62)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DETERMINATEZZA/INDETERMINATEZZA – ORIZZONTE (spaziale e temporale)– ATTUALITÁ/INATTUALITÁ</a:t>
            </a:r>
          </a:p>
        </p:txBody>
      </p:sp>
    </p:spTree>
    <p:extLst>
      <p:ext uri="{BB962C8B-B14F-4D97-AF65-F5344CB8AC3E}">
        <p14:creationId xmlns:p14="http://schemas.microsoft.com/office/powerpoint/2010/main" val="130365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7678B5-D590-4C4D-A33C-A34A2A7A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sz="3200" dirty="0"/>
              <a:t>TESI GENERALE DELL’ATTEGGIAMENTO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A6BF8B-FA8A-4C1B-99DB-B89C0C0B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«Io trovo la «realtà», e la parola stessa lo dice, come esistente e la assumo come esistente, così come essa mi si offre. Qualunque nostro dubbio o ripudio di dati del mondo naturale non modifica affatto la tesi generale dell’atteggiamento naturale. Il mondo è sempre presente come realtà; può rivelarsi qua o là «diverso» da come lo intendevo, questo o quell’elemento va per così dire cancellato da esso a titolo di «parvenza», «allucinazione» e simili; ma, nel senso della tesi generale, esso è sempre mondo esistente» (p. 67)</a:t>
            </a:r>
          </a:p>
        </p:txBody>
      </p:sp>
    </p:spTree>
    <p:extLst>
      <p:ext uri="{BB962C8B-B14F-4D97-AF65-F5344CB8AC3E}">
        <p14:creationId xmlns:p14="http://schemas.microsoft.com/office/powerpoint/2010/main" val="4151324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103BB3-0227-42B9-9FB2-9BD16A131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MUTAMENTO ATTEGGIAMENTO NATURALE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EC39D1-0355-4062-A8BB-D0A63BDF5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Invece di permanere in questo atteggiamento, noi vogliamo mutarlo radicalmente</a:t>
            </a:r>
            <a:r>
              <a:rPr lang="it-I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(§ 31, p. 67).</a:t>
            </a:r>
          </a:p>
          <a:p>
            <a:pPr>
              <a:spcAft>
                <a:spcPts val="0"/>
              </a:spcAft>
            </a:pPr>
            <a:endParaRPr lang="it-IT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it-IT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it-IT" sz="4800" b="1" dirty="0">
              <a:solidFill>
                <a:srgbClr val="191B0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it-IT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?                                                             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18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FE1403-B1EB-4FD4-A33E-6E3B82A0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ἐποχή</a:t>
            </a:r>
            <a:r>
              <a:rPr lang="it-IT" dirty="0"/>
              <a:t> FENOMENOLOGICA E DUBBIO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E107D1-631F-4BC1-9BA3-E806DAAAE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 «È anche evidente che il </a:t>
            </a:r>
            <a:r>
              <a:rPr lang="it-IT" i="1" dirty="0"/>
              <a:t>tentativo</a:t>
            </a:r>
            <a:r>
              <a:rPr lang="it-IT" dirty="0"/>
              <a:t> di mettere in dubbio qualcosa dato alla coscienza come «alla mano» comporta un certo annullamento o superamento [</a:t>
            </a:r>
            <a:r>
              <a:rPr lang="it-IT" dirty="0" err="1"/>
              <a:t>Aufhebung</a:t>
            </a:r>
            <a:r>
              <a:rPr lang="it-IT" dirty="0"/>
              <a:t>] della tesi; e questo appunto ci interessa. Non si tratta di una conversione della tesi nell’antitesi, della posizione nella negazione; e nemmeno si tratta di trasformare la tesi in supposizione, in propensione, in indecisione, in dubbio (preso in qualunque senso): simili cose non dipendono dal nostro libero arbitrio» (p. 69)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3710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B79F2-DF0B-4E47-BAE9-D2B81608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191B0E"/>
                </a:solidFill>
              </a:rPr>
              <a:t>ἐποχή</a:t>
            </a:r>
            <a:r>
              <a:rPr lang="it-IT" dirty="0">
                <a:solidFill>
                  <a:srgbClr val="191B0E"/>
                </a:solidFill>
              </a:rPr>
              <a:t> FENOMENOLOGICA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05E635-54D8-4AD4-BADD-543ECEC6D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«Si tratta di qualcosa di assolutamente caratteristico. Noi non rinunciamo alla tesi che abbiamo posta, non modifichiamo la nostra convinzione (…). E tuttavia essa subisce una modificazione, in quanto, mentre la tesi permane in sé quella che è, noi per così dire la mettiamo «fuori gioco», la mettiamo «fuori circuito», «tra parentesi».</a:t>
            </a:r>
          </a:p>
          <a:p>
            <a:r>
              <a:rPr lang="it-IT" dirty="0"/>
              <a:t>(…) Questa espressione e altre parallele rappresentano invece indicazioni che alludono a una determinata peculiare modalità della coscienza, che si aggiunge alla semplice tesi originaria (…) e, sempre in maniera peculiare, le fa subire una conversione di valore. Questa conversione di valore è cosa di nostra piena libertà» (p. 69). </a:t>
            </a:r>
          </a:p>
        </p:txBody>
      </p:sp>
    </p:spTree>
    <p:extLst>
      <p:ext uri="{BB962C8B-B14F-4D97-AF65-F5344CB8AC3E}">
        <p14:creationId xmlns:p14="http://schemas.microsoft.com/office/powerpoint/2010/main" val="3306188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1E8166-51DF-4538-9F32-2FBF7BBB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191B0E"/>
                </a:solidFill>
              </a:rPr>
              <a:t>ἐποχή</a:t>
            </a:r>
            <a:r>
              <a:rPr lang="it-IT" dirty="0">
                <a:solidFill>
                  <a:srgbClr val="191B0E"/>
                </a:solidFill>
              </a:rPr>
              <a:t> FENOMENOLOGICA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149FE7-B14D-4AAD-913A-2DA16723C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«Riguardo a </a:t>
            </a:r>
            <a:r>
              <a:rPr lang="it-IT" i="1" dirty="0"/>
              <a:t>ogni</a:t>
            </a:r>
            <a:r>
              <a:rPr lang="it-IT" dirty="0"/>
              <a:t> tesi noi possiamo esercitare in piena libertà questa peculiare </a:t>
            </a:r>
            <a:r>
              <a:rPr lang="it-IT" dirty="0" err="1"/>
              <a:t>epoché</a:t>
            </a:r>
            <a:r>
              <a:rPr lang="it-IT" dirty="0"/>
              <a:t>, una certa sospensione di giudizio, che è compatibile con l’indiscussa, o magari indiscutibile, perché evidente, convinzione della verità. La tesi viene «posta fuori gioco», messa fra parentesi. (…)</a:t>
            </a:r>
          </a:p>
          <a:p>
            <a:r>
              <a:rPr lang="it-IT" i="1" dirty="0"/>
              <a:t>Ogni</a:t>
            </a:r>
            <a:r>
              <a:rPr lang="it-IT" dirty="0"/>
              <a:t> tesi relativa a tale oggettualità deve essere posta fuori circuito e trasformata nella corrispondente modificazione «tra parentesi» (p. 71)</a:t>
            </a:r>
          </a:p>
          <a:p>
            <a:r>
              <a:rPr lang="it-IT" dirty="0"/>
              <a:t>«Del resto, a voler essere precisi, l’immagine delle parentesi si adatta sulle prime meglio alla sfera degli oggetti, mentre l’espressione del mettere fuori gioco conviene alla sfera degli atti o della coscienza» (pp. 70-71)</a:t>
            </a:r>
          </a:p>
        </p:txBody>
      </p:sp>
    </p:spTree>
    <p:extLst>
      <p:ext uri="{BB962C8B-B14F-4D97-AF65-F5344CB8AC3E}">
        <p14:creationId xmlns:p14="http://schemas.microsoft.com/office/powerpoint/2010/main" val="132632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93D97C6-63EF-4CA6-B01D-25E2772DC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30E0C5-2118-46E4-952A-4F46FD67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it-IT" sz="4400"/>
              <a:t>FRA MATEMATICA E FILOSOFIA</a:t>
            </a:r>
          </a:p>
        </p:txBody>
      </p:sp>
      <p:pic>
        <p:nvPicPr>
          <p:cNvPr id="12" name="Immagine 11" descr="Immagine che contiene gatto, interni, sedendo, fotografia&#10;&#10;Descrizione generata automaticamente">
            <a:extLst>
              <a:ext uri="{FF2B5EF4-FFF2-40B4-BE49-F238E27FC236}">
                <a16:creationId xmlns:a16="http://schemas.microsoft.com/office/drawing/2014/main" id="{4CE4BD28-2FBB-4C9B-B8CF-F523BAD09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4276" y="1386988"/>
            <a:ext cx="3093388" cy="408327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DA4A40B-EDCE-42FC-B189-AEFB4F82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6D4B84-CF6C-47B2-A060-67F9FFEB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lvl="0"/>
            <a:r>
              <a:rPr lang="it-IT" sz="1900"/>
              <a:t>1859 a </a:t>
            </a:r>
            <a:r>
              <a:rPr lang="it-IT" sz="1900" err="1"/>
              <a:t>Prossnitz</a:t>
            </a:r>
            <a:r>
              <a:rPr lang="it-IT" sz="1900"/>
              <a:t> in Moravia da una famiglia di commercianti ebrei</a:t>
            </a:r>
          </a:p>
          <a:p>
            <a:pPr lvl="0"/>
            <a:r>
              <a:rPr lang="it-IT" sz="1900"/>
              <a:t>1876 studio dell’astronomia Università di Lipsia</a:t>
            </a:r>
          </a:p>
          <a:p>
            <a:pPr lvl="0"/>
            <a:r>
              <a:rPr lang="it-IT" sz="1900"/>
              <a:t>Conobbe qui </a:t>
            </a:r>
            <a:r>
              <a:rPr lang="it-IT" sz="1900" err="1"/>
              <a:t>tomas</a:t>
            </a:r>
            <a:r>
              <a:rPr lang="it-IT" sz="1900"/>
              <a:t> </a:t>
            </a:r>
            <a:r>
              <a:rPr lang="it-IT" sz="1900" err="1"/>
              <a:t>Masaryk</a:t>
            </a:r>
            <a:r>
              <a:rPr lang="it-IT" sz="1900"/>
              <a:t>, filosofo, sociologo, politico (fu lui il primo presidente della Cecoslovacchia)</a:t>
            </a:r>
          </a:p>
          <a:p>
            <a:pPr lvl="0"/>
            <a:r>
              <a:rPr lang="it-IT" sz="1900"/>
              <a:t>1878 trasferimento a Berlino dove studia con </a:t>
            </a:r>
            <a:r>
              <a:rPr lang="it-IT" sz="1900" err="1"/>
              <a:t>Weierstrass</a:t>
            </a:r>
            <a:r>
              <a:rPr lang="it-IT" sz="1900"/>
              <a:t> e </a:t>
            </a:r>
            <a:r>
              <a:rPr lang="it-IT" sz="1900" err="1"/>
              <a:t>Kronecker</a:t>
            </a:r>
            <a:endParaRPr lang="it-IT" sz="1900"/>
          </a:p>
          <a:p>
            <a:pPr lvl="0"/>
            <a:r>
              <a:rPr lang="it-IT" sz="1900"/>
              <a:t>1881 trasferimento a Vienna </a:t>
            </a:r>
          </a:p>
          <a:p>
            <a:pPr lvl="0"/>
            <a:r>
              <a:rPr lang="it-IT" sz="1900"/>
              <a:t>1883 laurea sul calcolo delle variazioni</a:t>
            </a:r>
          </a:p>
          <a:p>
            <a:endParaRPr lang="it-IT" sz="19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B4BBC7-3FCF-4F20-973B-CCE4AE1EFFDC}"/>
              </a:ext>
            </a:extLst>
          </p:cNvPr>
          <p:cNvSpPr txBox="1"/>
          <p:nvPr/>
        </p:nvSpPr>
        <p:spPr>
          <a:xfrm>
            <a:off x="11344811" y="5527927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77FC41-9099-47EA-9B89-C90679653F85}"/>
              </a:ext>
            </a:extLst>
          </p:cNvPr>
          <p:cNvSpPr txBox="1"/>
          <p:nvPr/>
        </p:nvSpPr>
        <p:spPr>
          <a:xfrm>
            <a:off x="4452583" y="5454000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it-IT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714EA-2619-4794-A97A-BA1F6879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 FUORI GIOCO – MESSA FRA PARENTESI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7279AD-27B7-44FC-826A-94D2982ED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«Noi mettiamo fuori gioco la tesi generale inerente all’essenza dell’atteggiamento naturale, mettiamo tra parentesi quanto essa abbraccia sotto l’aspetto ontico, dunque </a:t>
            </a:r>
            <a:r>
              <a:rPr lang="it-IT" i="1" dirty="0"/>
              <a:t>l’intero mondo naturale</a:t>
            </a:r>
            <a:r>
              <a:rPr lang="it-IT" dirty="0"/>
              <a:t>, che è costantemente «qui per noi», «alla mano», e che continuerà a permanere come realtà per la coscienza, anche se noi decidiamo di metterlo fra parentesi» 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SOSPENSIONE – MODIFICAZIONE – MESSA FUORI GIOCO – MESSA FRA PARENTESI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RIDUZIONE FENOMENOLOGICA</a:t>
            </a:r>
          </a:p>
        </p:txBody>
      </p:sp>
    </p:spTree>
    <p:extLst>
      <p:ext uri="{BB962C8B-B14F-4D97-AF65-F5344CB8AC3E}">
        <p14:creationId xmlns:p14="http://schemas.microsoft.com/office/powerpoint/2010/main" val="2757243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ACC376-BFE1-4E78-A084-2461B33E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RIDUZIONE FENOMENOLOGICA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85768-BB93-48FE-972E-B508B7834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 VISSUTO (ERLEBNIS)                                                               OGGETTO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COSCIENZA (BEWUSSTSEIN)                                                          MONDO</a:t>
            </a:r>
          </a:p>
        </p:txBody>
      </p:sp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7AA080E4-E129-41F3-B361-DB37977584C3}"/>
              </a:ext>
            </a:extLst>
          </p:cNvPr>
          <p:cNvSpPr/>
          <p:nvPr/>
        </p:nvSpPr>
        <p:spPr>
          <a:xfrm>
            <a:off x="5864469" y="238271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           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EFD9BA-4544-47DD-9AC8-90487579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57" y="4392028"/>
            <a:ext cx="101812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1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EFD09A-BFE5-4293-A045-E58D2651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it-IT" dirty="0"/>
              <a:t>INCONTRO CON BRENTANO</a:t>
            </a:r>
          </a:p>
        </p:txBody>
      </p:sp>
      <p:pic>
        <p:nvPicPr>
          <p:cNvPr id="5" name="Immagine 4" descr="Immagine che contiene uomo, persona, tuta, vecchio&#10;&#10;Descrizione generata automaticamente">
            <a:extLst>
              <a:ext uri="{FF2B5EF4-FFF2-40B4-BE49-F238E27FC236}">
                <a16:creationId xmlns:a16="http://schemas.microsoft.com/office/drawing/2014/main" id="{65963E1E-5CDF-4424-9D92-4524E4A74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69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890A7C-F0F5-44A3-B9A8-BC53C8E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/>
          </a:bodyPr>
          <a:lstStyle/>
          <a:p>
            <a:pPr lvl="0"/>
            <a:r>
              <a:rPr lang="it-IT" sz="2000"/>
              <a:t>1884 incontra </a:t>
            </a:r>
            <a:r>
              <a:rPr lang="it-IT" sz="2000" err="1"/>
              <a:t>Brentano</a:t>
            </a:r>
            <a:r>
              <a:rPr lang="it-IT" sz="2000"/>
              <a:t>, sempre su suggerimento di </a:t>
            </a:r>
            <a:r>
              <a:rPr lang="it-IT" sz="2000" err="1"/>
              <a:t>Masaryk</a:t>
            </a:r>
            <a:endParaRPr lang="it-IT" sz="2000"/>
          </a:p>
          <a:p>
            <a:pPr lvl="0"/>
            <a:r>
              <a:rPr lang="it-IT" sz="2000"/>
              <a:t>Intenzionalità</a:t>
            </a:r>
          </a:p>
          <a:p>
            <a:pPr lvl="0"/>
            <a:r>
              <a:rPr lang="it-IT" sz="2000"/>
              <a:t>Studio di Bolzano, su suggerimento di </a:t>
            </a:r>
            <a:r>
              <a:rPr lang="it-IT" sz="2000" err="1"/>
              <a:t>Brentano</a:t>
            </a:r>
            <a:r>
              <a:rPr lang="it-IT" sz="2000"/>
              <a:t> </a:t>
            </a:r>
          </a:p>
          <a:p>
            <a:pPr lvl="0"/>
            <a:r>
              <a:rPr lang="it-IT" sz="2000" err="1"/>
              <a:t>Antipsicologismo</a:t>
            </a:r>
            <a:r>
              <a:rPr lang="it-IT" sz="2000"/>
              <a:t> </a:t>
            </a:r>
          </a:p>
          <a:p>
            <a:pPr marL="0" lvl="0" indent="0">
              <a:spcAft>
                <a:spcPts val="1000"/>
              </a:spcAft>
              <a:buNone/>
            </a:pPr>
            <a:r>
              <a:rPr lang="it-IT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sz="20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2A11B3-D697-4E7B-8292-E36466D7565F}"/>
              </a:ext>
            </a:extLst>
          </p:cNvPr>
          <p:cNvSpPr txBox="1"/>
          <p:nvPr/>
        </p:nvSpPr>
        <p:spPr>
          <a:xfrm>
            <a:off x="4188815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it-IT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2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44C06B-DE68-46FD-BEF5-5FA59C50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38" y="990600"/>
            <a:ext cx="5958837" cy="1485900"/>
          </a:xfrm>
        </p:spPr>
        <p:txBody>
          <a:bodyPr>
            <a:normAutofit/>
          </a:bodyPr>
          <a:lstStyle/>
          <a:p>
            <a:r>
              <a:rPr lang="it-IT" dirty="0"/>
              <a:t>MATURITA’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DC8E5F-A574-439F-9007-DD75C6AFC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Ricerche Logiche (1900)</a:t>
            </a:r>
          </a:p>
          <a:p>
            <a:pPr>
              <a:spcAft>
                <a:spcPts val="1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1906 Gottinga </a:t>
            </a:r>
          </a:p>
          <a:p>
            <a:pPr>
              <a:spcAft>
                <a:spcPts val="1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1906-1907 – mette a punto la riduzione fenomenologica</a:t>
            </a:r>
          </a:p>
          <a:p>
            <a:pPr>
              <a:spcAft>
                <a:spcPts val="1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1910-11 Lezioni su  I problemi fondamentali della fenomenologia</a:t>
            </a:r>
          </a:p>
          <a:p>
            <a:pPr>
              <a:spcAft>
                <a:spcPts val="1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Gruppo di studiosi che si ritrovano nella ricerca fenomenologica. Movimento fenomenologico</a:t>
            </a:r>
          </a:p>
          <a:p>
            <a:pPr>
              <a:spcAft>
                <a:spcPts val="1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1913 Idee per una fenomenologia pura  e per una filosofia fenomenologica</a:t>
            </a:r>
          </a:p>
          <a:p>
            <a:pPr>
              <a:spcAft>
                <a:spcPts val="10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1916 morte del figlio nella prima guerra mondiale</a:t>
            </a:r>
          </a:p>
          <a:p>
            <a:endParaRPr lang="it-IT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magine 4" descr="Immagine che contiene uomo, persona, fotografia, indossando&#10;&#10;Descrizione generata automaticamente">
            <a:extLst>
              <a:ext uri="{FF2B5EF4-FFF2-40B4-BE49-F238E27FC236}">
                <a16:creationId xmlns:a16="http://schemas.microsoft.com/office/drawing/2014/main" id="{F3490F63-6E68-4B57-8411-8225D6C11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2340" y="1271756"/>
            <a:ext cx="3299579" cy="431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42FD08-3D57-4631-BBD5-78AE50D5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it-IT" sz="4400"/>
              <a:t>L’ALLIEVO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8A41A6-7AA6-4F46-AD96-208F12BC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it-IT" sz="2000" dirty="0"/>
              <a:t>1916 Friburgo, succede alla cattedra di </a:t>
            </a:r>
            <a:r>
              <a:rPr lang="it-IT" sz="2000" dirty="0" err="1"/>
              <a:t>Rickert</a:t>
            </a:r>
            <a:endParaRPr lang="it-IT" sz="2000" dirty="0"/>
          </a:p>
          <a:p>
            <a:r>
              <a:rPr lang="it-IT" sz="2000" dirty="0"/>
              <a:t>Incontro con Heidegger</a:t>
            </a:r>
          </a:p>
          <a:p>
            <a:r>
              <a:rPr lang="it-IT" sz="2000" dirty="0"/>
              <a:t>Critica di Heidegger alla soggettività trascendentale. Passaggio da una analisi </a:t>
            </a:r>
            <a:r>
              <a:rPr lang="it-IT" sz="2000" dirty="0" err="1"/>
              <a:t>coscienzialistica</a:t>
            </a:r>
            <a:r>
              <a:rPr lang="it-IT" sz="2000" dirty="0"/>
              <a:t> a una analisi ontologica, al problema del senso dell’essere dell’ente. </a:t>
            </a:r>
          </a:p>
          <a:p>
            <a:r>
              <a:rPr lang="it-IT" sz="2000" dirty="0"/>
              <a:t>1926 massimo apice della sua ricerca. </a:t>
            </a:r>
          </a:p>
          <a:p>
            <a:endParaRPr lang="it-IT" sz="2000" dirty="0"/>
          </a:p>
        </p:txBody>
      </p:sp>
      <p:pic>
        <p:nvPicPr>
          <p:cNvPr id="5" name="Immagine 4" descr="Immagine che contiene uomo, persona, cravatta, occhiali&#10;&#10;Descrizione generata automaticamente">
            <a:extLst>
              <a:ext uri="{FF2B5EF4-FFF2-40B4-BE49-F238E27FC236}">
                <a16:creationId xmlns:a16="http://schemas.microsoft.com/office/drawing/2014/main" id="{A626EC44-2C36-46CC-92B6-6C5885DDF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235" r="2" b="14074"/>
          <a:stretch/>
        </p:blipFill>
        <p:spPr>
          <a:xfrm>
            <a:off x="7612260" y="-1"/>
            <a:ext cx="4579739" cy="3438457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magine 7" descr="Immagine che contiene persona, uomo, fotografia, nero&#10;&#10;Descrizione generata automaticamente">
            <a:extLst>
              <a:ext uri="{FF2B5EF4-FFF2-40B4-BE49-F238E27FC236}">
                <a16:creationId xmlns:a16="http://schemas.microsoft.com/office/drawing/2014/main" id="{B9BEC8B3-6698-4145-92BD-0854F19B9C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8570" r="1" b="35571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36A4A3-E1DA-4DED-96D4-6254F9C1DF96}"/>
              </a:ext>
            </a:extLst>
          </p:cNvPr>
          <p:cNvSpPr txBox="1"/>
          <p:nvPr/>
        </p:nvSpPr>
        <p:spPr>
          <a:xfrm>
            <a:off x="11984891" y="6667402"/>
            <a:ext cx="2071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47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8EA8A6-2421-4FED-B77F-C7ABE049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it-IT" sz="4400"/>
              <a:t>L’ULTIMA FASE DELLA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6C11E8-1784-42E5-9044-8E154528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it-IT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 di Heidegger a Husserl, che verrà poi tolta nelle ristampe successive</a:t>
            </a:r>
          </a:p>
          <a:p>
            <a:pPr>
              <a:spcAft>
                <a:spcPts val="1000"/>
              </a:spcAft>
            </a:pPr>
            <a:r>
              <a:rPr lang="it-IT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buio. Interdizione dal frequentare le biblioteche</a:t>
            </a:r>
          </a:p>
          <a:p>
            <a:pPr>
              <a:spcAft>
                <a:spcPts val="1000"/>
              </a:spcAft>
            </a:pPr>
            <a:r>
              <a:rPr lang="it-IT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Heidegger rettore a Friburgo per un breve periodo</a:t>
            </a:r>
          </a:p>
          <a:p>
            <a:pPr>
              <a:spcAft>
                <a:spcPts val="1000"/>
              </a:spcAft>
            </a:pPr>
            <a:r>
              <a:rPr lang="it-IT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1928 pensionamento. Succede Heidegger</a:t>
            </a:r>
          </a:p>
          <a:p>
            <a:pPr>
              <a:spcAft>
                <a:spcPts val="1000"/>
              </a:spcAft>
            </a:pPr>
            <a:r>
              <a:rPr lang="it-IT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destino degli infiniti manoscritti</a:t>
            </a:r>
          </a:p>
          <a:p>
            <a:pPr>
              <a:spcAft>
                <a:spcPts val="1000"/>
              </a:spcAft>
            </a:pPr>
            <a:r>
              <a:rPr lang="it-IT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morte nel 38</a:t>
            </a:r>
          </a:p>
          <a:p>
            <a:endParaRPr lang="it-IT" sz="1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CFC9CB-26BD-49F0-AF3D-70F7B147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1605652"/>
            <a:ext cx="3299579" cy="36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FCBA40-C315-470B-A19C-2490B4741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 – ATTEGGIAMENTO INNATURALE </a:t>
            </a:r>
          </a:p>
        </p:txBody>
      </p:sp>
      <p:pic>
        <p:nvPicPr>
          <p:cNvPr id="5" name="Segnaposto contenuto 4" descr="Immagine che contiene persona, edificio, donna, tenendo&#10;&#10;Descrizione generata automaticamente">
            <a:extLst>
              <a:ext uri="{FF2B5EF4-FFF2-40B4-BE49-F238E27FC236}">
                <a16:creationId xmlns:a16="http://schemas.microsoft.com/office/drawing/2014/main" id="{375CBD76-7A98-47BD-A39C-8CE17C8C8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09198" y="2286000"/>
            <a:ext cx="2926003" cy="35814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C44B74-3725-4472-999C-A3BB2E2F6528}"/>
              </a:ext>
            </a:extLst>
          </p:cNvPr>
          <p:cNvSpPr txBox="1"/>
          <p:nvPr/>
        </p:nvSpPr>
        <p:spPr>
          <a:xfrm>
            <a:off x="4632998" y="5867400"/>
            <a:ext cx="2926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3699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74553-ED1B-43F9-A322-5F38BB92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FEDELTÁ ALL’ESPERIENZA</a:t>
            </a:r>
          </a:p>
        </p:txBody>
      </p:sp>
      <p:pic>
        <p:nvPicPr>
          <p:cNvPr id="5" name="Segnaposto contenuto 4" descr="Immagine che contiene persona, abbigliamento, cravatta, uomo&#10;&#10;Descrizione generata automaticamente">
            <a:extLst>
              <a:ext uri="{FF2B5EF4-FFF2-40B4-BE49-F238E27FC236}">
                <a16:creationId xmlns:a16="http://schemas.microsoft.com/office/drawing/2014/main" id="{004BFCEF-111F-4A64-859A-5892394E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5685" y="2286000"/>
            <a:ext cx="4773029" cy="35814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22DA5B-9A89-4BFA-8B40-3DD4309F11EC}"/>
              </a:ext>
            </a:extLst>
          </p:cNvPr>
          <p:cNvSpPr txBox="1"/>
          <p:nvPr/>
        </p:nvSpPr>
        <p:spPr>
          <a:xfrm>
            <a:off x="3785685" y="5867400"/>
            <a:ext cx="477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92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433AC8-8A78-46AB-B013-07DC9D752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72F6C8-C456-4BF3-A59E-6C130B11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91" y="634028"/>
            <a:ext cx="6221689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ESSE EST PERCEPI 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7E10E69-B2A5-4F8D-A7C0-F958BB7B4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42142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2E4B17F2-7877-4CC5-B6F6-F4147FE7B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magine 3" descr="Immagine che contiene uomo, cravatta, persona, fotografia&#10;&#10;Descrizione generata automaticamente">
            <a:extLst>
              <a:ext uri="{FF2B5EF4-FFF2-40B4-BE49-F238E27FC236}">
                <a16:creationId xmlns:a16="http://schemas.microsoft.com/office/drawing/2014/main" id="{A97678D6-FC21-4C21-A3D7-D3E348EA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403" y="1653243"/>
            <a:ext cx="2719859" cy="37515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944577-B234-48B7-81DE-DB1624B468BB}"/>
              </a:ext>
            </a:extLst>
          </p:cNvPr>
          <p:cNvSpPr txBox="1"/>
          <p:nvPr/>
        </p:nvSpPr>
        <p:spPr>
          <a:xfrm>
            <a:off x="9424896" y="6657945"/>
            <a:ext cx="27671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://www.philosophypages.com/ph/berk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7256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1151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Calibri</vt:lpstr>
      <vt:lpstr>Franklin Gothic Book</vt:lpstr>
      <vt:lpstr>Times New Roman</vt:lpstr>
      <vt:lpstr>Ritaglio</vt:lpstr>
      <vt:lpstr>husserl</vt:lpstr>
      <vt:lpstr>FRA MATEMATICA E FILOSOFIA</vt:lpstr>
      <vt:lpstr>INCONTRO CON BRENTANO</vt:lpstr>
      <vt:lpstr>MATURITA’</vt:lpstr>
      <vt:lpstr>L’ALLIEVO</vt:lpstr>
      <vt:lpstr>L’ULTIMA FASE DELLA VITA</vt:lpstr>
      <vt:lpstr>METODO – ATTEGGIAMENTO INNATURALE </vt:lpstr>
      <vt:lpstr>FEDELTÁ ALL’ESPERIENZA</vt:lpstr>
      <vt:lpstr>ESSE EST PERCEPI </vt:lpstr>
      <vt:lpstr>Esse est percepi</vt:lpstr>
      <vt:lpstr>TRASCENDENTALE – CONDIZIONI DI POSSIBILITÁ</vt:lpstr>
      <vt:lpstr>  </vt:lpstr>
      <vt:lpstr>ATTEGGIAMENTO NATURALE  Sezione II, Capitolo II, §27</vt:lpstr>
      <vt:lpstr>MONDO NATURALE</vt:lpstr>
      <vt:lpstr> TESI GENERALE DELL’ATTEGGIAMENTO NATURALE</vt:lpstr>
      <vt:lpstr>MUTAMENTO ATTEGGIAMENTO NATURALE</vt:lpstr>
      <vt:lpstr>ἐποχή FENOMENOLOGICA E DUBBIO</vt:lpstr>
      <vt:lpstr>ἐποχή FENOMENOLOGICA</vt:lpstr>
      <vt:lpstr>ἐποχή FENOMENOLOGICA</vt:lpstr>
      <vt:lpstr>MESSA FUORI GIOCO – MESSA FRA PARENTESI</vt:lpstr>
      <vt:lpstr>RIDUZIONE FENOMENOLOGICA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husserl</dc:title>
  <dc:creator>roberta lanfredini</dc:creator>
  <cp:lastModifiedBy>roberta lanfredini</cp:lastModifiedBy>
  <cp:revision>11</cp:revision>
  <dcterms:created xsi:type="dcterms:W3CDTF">2019-11-03T16:31:36Z</dcterms:created>
  <dcterms:modified xsi:type="dcterms:W3CDTF">2019-11-08T07:41:20Z</dcterms:modified>
</cp:coreProperties>
</file>