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5274" autoAdjust="0"/>
  </p:normalViewPr>
  <p:slideViewPr>
    <p:cSldViewPr snapToGrid="0">
      <p:cViewPr>
        <p:scale>
          <a:sx n="81" d="100"/>
          <a:sy n="81" d="100"/>
        </p:scale>
        <p:origin x="-90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0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04BE7-8929-4CB5-BD4E-C25B2526AD66}" type="datetimeFigureOut">
              <a:rPr lang="cs-CZ" smtClean="0"/>
              <a:t>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C7190-ED40-4802-9D28-7BEB7AEF26D5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218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5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6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53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8095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76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01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8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1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9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4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0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8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Jurisdiction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a </a:t>
            </a:r>
            <a:r>
              <a:rPr lang="it-IT" dirty="0" err="1" smtClean="0"/>
              <a:t>broad</a:t>
            </a:r>
            <a:r>
              <a:rPr lang="it-IT" dirty="0" smtClean="0"/>
              <a:t> </a:t>
            </a:r>
            <a:r>
              <a:rPr lang="it-IT" dirty="0" err="1" smtClean="0"/>
              <a:t>sense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exercise</a:t>
            </a:r>
            <a:r>
              <a:rPr lang="it-IT" dirty="0" smtClean="0"/>
              <a:t> of State authority/</a:t>
            </a:r>
            <a:r>
              <a:rPr lang="it-IT" dirty="0" err="1" smtClean="0"/>
              <a:t>powers</a:t>
            </a:r>
            <a:r>
              <a:rPr lang="it-IT" dirty="0" smtClean="0"/>
              <a:t> (legislative, executive, </a:t>
            </a:r>
            <a:r>
              <a:rPr lang="it-IT" dirty="0" err="1" smtClean="0"/>
              <a:t>judicial</a:t>
            </a:r>
            <a:r>
              <a:rPr lang="it-IT" dirty="0" smtClean="0"/>
              <a:t>); </a:t>
            </a:r>
            <a:r>
              <a:rPr lang="it-IT" dirty="0" err="1" smtClean="0"/>
              <a:t>cf</a:t>
            </a:r>
            <a:r>
              <a:rPr lang="it-IT" dirty="0" smtClean="0"/>
              <a:t>. for </a:t>
            </a:r>
            <a:r>
              <a:rPr lang="it-IT" dirty="0" err="1" smtClean="0"/>
              <a:t>example</a:t>
            </a:r>
            <a:r>
              <a:rPr lang="it-IT" dirty="0" smtClean="0"/>
              <a:t> </a:t>
            </a:r>
            <a:r>
              <a:rPr lang="it-IT" dirty="0" err="1" smtClean="0"/>
              <a:t>Article</a:t>
            </a:r>
            <a:r>
              <a:rPr lang="it-IT" dirty="0" smtClean="0"/>
              <a:t> 1 of the </a:t>
            </a:r>
            <a:r>
              <a:rPr lang="it-IT" dirty="0" err="1" smtClean="0"/>
              <a:t>European</a:t>
            </a:r>
            <a:r>
              <a:rPr lang="it-IT" dirty="0" smtClean="0"/>
              <a:t> Convention of Human </a:t>
            </a:r>
            <a:r>
              <a:rPr lang="it-IT" dirty="0" err="1" smtClean="0"/>
              <a:t>Rights</a:t>
            </a:r>
            <a:endParaRPr lang="it-IT" dirty="0" smtClean="0"/>
          </a:p>
          <a:p>
            <a:r>
              <a:rPr lang="it-IT" dirty="0" smtClean="0"/>
              <a:t>In a </a:t>
            </a:r>
            <a:r>
              <a:rPr lang="it-IT" dirty="0" err="1" smtClean="0"/>
              <a:t>narrower</a:t>
            </a:r>
            <a:r>
              <a:rPr lang="it-IT" dirty="0" smtClean="0"/>
              <a:t> </a:t>
            </a:r>
            <a:r>
              <a:rPr lang="it-IT" dirty="0" err="1" smtClean="0"/>
              <a:t>sense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refers</a:t>
            </a:r>
            <a:r>
              <a:rPr lang="it-IT" dirty="0" smtClean="0"/>
              <a:t> to the </a:t>
            </a:r>
            <a:r>
              <a:rPr lang="it-IT" dirty="0" err="1" smtClean="0"/>
              <a:t>exercise</a:t>
            </a:r>
            <a:r>
              <a:rPr lang="it-IT" dirty="0" smtClean="0"/>
              <a:t> of </a:t>
            </a:r>
            <a:r>
              <a:rPr lang="it-IT" dirty="0" err="1" smtClean="0"/>
              <a:t>judicial</a:t>
            </a:r>
            <a:r>
              <a:rPr lang="it-IT" dirty="0" smtClean="0"/>
              <a:t> </a:t>
            </a:r>
            <a:r>
              <a:rPr lang="it-IT" dirty="0" err="1" smtClean="0"/>
              <a:t>power</a:t>
            </a:r>
            <a:r>
              <a:rPr lang="it-IT" dirty="0" smtClean="0"/>
              <a:t> (</a:t>
            </a:r>
            <a:r>
              <a:rPr lang="it-IT" dirty="0" err="1" smtClean="0"/>
              <a:t>cf</a:t>
            </a:r>
            <a:r>
              <a:rPr lang="it-IT" dirty="0" smtClean="0"/>
              <a:t>. for </a:t>
            </a:r>
            <a:r>
              <a:rPr lang="it-IT" dirty="0" err="1" smtClean="0"/>
              <a:t>example</a:t>
            </a:r>
            <a:r>
              <a:rPr lang="it-IT" dirty="0" smtClean="0"/>
              <a:t> </a:t>
            </a:r>
            <a:r>
              <a:rPr lang="it-IT" dirty="0" err="1" smtClean="0"/>
              <a:t>Article</a:t>
            </a:r>
            <a:r>
              <a:rPr lang="it-IT" dirty="0" smtClean="0"/>
              <a:t> 36 of the </a:t>
            </a:r>
            <a:r>
              <a:rPr lang="it-IT" dirty="0" err="1" smtClean="0"/>
              <a:t>Statute</a:t>
            </a:r>
            <a:r>
              <a:rPr lang="it-IT" dirty="0" smtClean="0"/>
              <a:t> of the International Court of </a:t>
            </a:r>
            <a:r>
              <a:rPr lang="it-IT" dirty="0" err="1" smtClean="0"/>
              <a:t>Justice</a:t>
            </a:r>
            <a:r>
              <a:rPr lang="it-IT" dirty="0" smtClean="0"/>
              <a:t>), </a:t>
            </a:r>
            <a:r>
              <a:rPr lang="it-IT" i="1" dirty="0" smtClean="0"/>
              <a:t>on </a:t>
            </a:r>
            <a:r>
              <a:rPr lang="it-IT" i="1" dirty="0" err="1" smtClean="0"/>
              <a:t>which</a:t>
            </a:r>
            <a:r>
              <a:rPr lang="it-IT" i="1" dirty="0" smtClean="0"/>
              <a:t> </a:t>
            </a:r>
            <a:r>
              <a:rPr lang="it-IT" i="1" dirty="0" err="1" smtClean="0"/>
              <a:t>see</a:t>
            </a:r>
            <a:r>
              <a:rPr lang="it-IT" i="1" dirty="0" smtClean="0"/>
              <a:t> the </a:t>
            </a:r>
            <a:r>
              <a:rPr lang="it-IT" i="1" dirty="0" err="1" smtClean="0"/>
              <a:t>following</a:t>
            </a:r>
            <a:r>
              <a:rPr lang="it-IT" i="1" dirty="0" smtClean="0"/>
              <a:t> </a:t>
            </a:r>
            <a:r>
              <a:rPr lang="it-IT" i="1" dirty="0" err="1" smtClean="0"/>
              <a:t>slides</a:t>
            </a:r>
            <a:endParaRPr lang="it-IT" i="1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468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Criminal</a:t>
            </a:r>
            <a:r>
              <a:rPr lang="it-IT" dirty="0" smtClean="0"/>
              <a:t> </a:t>
            </a:r>
            <a:r>
              <a:rPr lang="it-IT" dirty="0" err="1" smtClean="0"/>
              <a:t>jurisdiction</a:t>
            </a:r>
            <a:r>
              <a:rPr lang="it-IT" dirty="0" smtClean="0"/>
              <a:t>: </a:t>
            </a:r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criteria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Territoriality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endParaRPr lang="it-IT" dirty="0" smtClean="0"/>
          </a:p>
          <a:p>
            <a:r>
              <a:rPr lang="it-IT" dirty="0" smtClean="0"/>
              <a:t>Active </a:t>
            </a:r>
            <a:r>
              <a:rPr lang="it-IT" dirty="0" err="1" smtClean="0"/>
              <a:t>nationality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r>
              <a:rPr lang="it-IT" dirty="0" smtClean="0"/>
              <a:t> (</a:t>
            </a:r>
            <a:r>
              <a:rPr lang="it-IT" dirty="0" err="1" smtClean="0"/>
              <a:t>partly</a:t>
            </a:r>
            <a:r>
              <a:rPr lang="it-IT" dirty="0" smtClean="0"/>
              <a:t> </a:t>
            </a:r>
            <a:r>
              <a:rPr lang="it-IT" dirty="0" err="1" smtClean="0"/>
              <a:t>extraterritorial</a:t>
            </a:r>
            <a:r>
              <a:rPr lang="it-IT" dirty="0" smtClean="0"/>
              <a:t>)</a:t>
            </a:r>
          </a:p>
          <a:p>
            <a:r>
              <a:rPr lang="it-IT" dirty="0" smtClean="0"/>
              <a:t>Passive </a:t>
            </a:r>
            <a:r>
              <a:rPr lang="it-IT" dirty="0" err="1" smtClean="0"/>
              <a:t>nationality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r>
              <a:rPr lang="it-IT" dirty="0" smtClean="0"/>
              <a:t> (</a:t>
            </a:r>
            <a:r>
              <a:rPr lang="it-IT" dirty="0" err="1" smtClean="0"/>
              <a:t>partly</a:t>
            </a:r>
            <a:r>
              <a:rPr lang="it-IT" dirty="0" smtClean="0"/>
              <a:t> </a:t>
            </a:r>
            <a:r>
              <a:rPr lang="it-IT" dirty="0" err="1" smtClean="0"/>
              <a:t>extraterritorial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8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Criminal</a:t>
            </a:r>
            <a:r>
              <a:rPr lang="it-IT" dirty="0" smtClean="0"/>
              <a:t> </a:t>
            </a:r>
            <a:r>
              <a:rPr lang="it-IT" dirty="0" err="1" smtClean="0"/>
              <a:t>jurisdiction</a:t>
            </a:r>
            <a:r>
              <a:rPr lang="it-IT" dirty="0" smtClean="0"/>
              <a:t>: special </a:t>
            </a:r>
            <a:r>
              <a:rPr lang="it-IT" dirty="0" err="1" smtClean="0"/>
              <a:t>criteria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Universal </a:t>
            </a:r>
            <a:r>
              <a:rPr lang="it-IT" dirty="0" err="1"/>
              <a:t>jurisdiction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involves</a:t>
            </a:r>
            <a:r>
              <a:rPr lang="it-IT" dirty="0" smtClean="0"/>
              <a:t> by </a:t>
            </a:r>
            <a:r>
              <a:rPr lang="it-IT" dirty="0" err="1" smtClean="0"/>
              <a:t>definition</a:t>
            </a:r>
            <a:r>
              <a:rPr lang="it-IT" dirty="0" smtClean="0"/>
              <a:t> an </a:t>
            </a:r>
            <a:r>
              <a:rPr lang="it-IT" dirty="0" err="1"/>
              <a:t>extraterritorial</a:t>
            </a:r>
            <a:r>
              <a:rPr lang="it-IT" dirty="0"/>
              <a:t> </a:t>
            </a:r>
            <a:r>
              <a:rPr lang="it-IT" dirty="0" err="1"/>
              <a:t>projection</a:t>
            </a:r>
            <a:r>
              <a:rPr lang="it-IT" dirty="0" smtClean="0"/>
              <a:t>):</a:t>
            </a:r>
          </a:p>
          <a:p>
            <a:pPr marL="0" indent="0">
              <a:buNone/>
            </a:pPr>
            <a:r>
              <a:rPr lang="it-IT" dirty="0" smtClean="0"/>
              <a:t>a) </a:t>
            </a:r>
            <a:r>
              <a:rPr lang="it-IT" dirty="0" err="1" smtClean="0"/>
              <a:t>absolute</a:t>
            </a:r>
            <a:r>
              <a:rPr lang="it-IT" dirty="0" smtClean="0"/>
              <a:t>: </a:t>
            </a:r>
            <a:r>
              <a:rPr lang="it-IT" dirty="0" err="1" smtClean="0"/>
              <a:t>it</a:t>
            </a:r>
            <a:r>
              <a:rPr lang="it-IT" smtClean="0"/>
              <a:t> can </a:t>
            </a:r>
            <a:r>
              <a:rPr lang="it-IT" dirty="0" smtClean="0"/>
              <a:t>be </a:t>
            </a:r>
            <a:r>
              <a:rPr lang="it-IT" dirty="0" err="1" smtClean="0"/>
              <a:t>exercised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accused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b) relative: the </a:t>
            </a:r>
            <a:r>
              <a:rPr lang="it-IT" dirty="0" err="1" smtClean="0"/>
              <a:t>presence</a:t>
            </a:r>
            <a:r>
              <a:rPr lang="it-IT" dirty="0" smtClean="0"/>
              <a:t> of the </a:t>
            </a:r>
            <a:r>
              <a:rPr lang="it-IT" dirty="0" err="1" smtClean="0"/>
              <a:t>accused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required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Quasi-</a:t>
            </a:r>
            <a:r>
              <a:rPr lang="it-IT" dirty="0" err="1" smtClean="0"/>
              <a:t>universal</a:t>
            </a:r>
            <a:r>
              <a:rPr lang="it-IT" dirty="0" smtClean="0"/>
              <a:t> </a:t>
            </a:r>
            <a:r>
              <a:rPr lang="it-IT" dirty="0" err="1"/>
              <a:t>jurisdiction</a:t>
            </a:r>
            <a:r>
              <a:rPr lang="it-IT" dirty="0"/>
              <a:t> (</a:t>
            </a:r>
            <a:r>
              <a:rPr lang="it-IT" i="1" u="sng" dirty="0" err="1" smtClean="0"/>
              <a:t>treaty-based</a:t>
            </a:r>
            <a:r>
              <a:rPr lang="it-IT" dirty="0" smtClean="0"/>
              <a:t>; </a:t>
            </a:r>
            <a:r>
              <a:rPr lang="it-IT" dirty="0" err="1" smtClean="0"/>
              <a:t>it</a:t>
            </a:r>
            <a:r>
              <a:rPr lang="it-IT" dirty="0" smtClean="0"/>
              <a:t> can </a:t>
            </a:r>
            <a:r>
              <a:rPr lang="it-IT" dirty="0" err="1" smtClean="0"/>
              <a:t>lead</a:t>
            </a:r>
            <a:r>
              <a:rPr lang="it-IT" dirty="0" smtClean="0"/>
              <a:t> to </a:t>
            </a:r>
            <a:r>
              <a:rPr lang="it-IT" dirty="0"/>
              <a:t>a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extraterritorial</a:t>
            </a:r>
            <a:r>
              <a:rPr lang="it-IT" dirty="0"/>
              <a:t> </a:t>
            </a:r>
            <a:r>
              <a:rPr lang="it-IT" dirty="0" err="1"/>
              <a:t>projection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err="1" smtClean="0"/>
              <a:t>Protective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r>
              <a:rPr lang="it-IT" dirty="0" smtClean="0"/>
              <a:t> = </a:t>
            </a:r>
            <a:r>
              <a:rPr lang="it-IT" dirty="0" err="1" smtClean="0"/>
              <a:t>extraterritorial</a:t>
            </a:r>
            <a:r>
              <a:rPr lang="it-IT" dirty="0" smtClean="0"/>
              <a:t> </a:t>
            </a:r>
            <a:r>
              <a:rPr lang="it-IT" dirty="0" err="1" smtClean="0"/>
              <a:t>jurisdiction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65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jurisdiction</a:t>
            </a:r>
            <a:r>
              <a:rPr lang="it-IT" dirty="0" smtClean="0"/>
              <a:t> (</a:t>
            </a:r>
            <a:r>
              <a:rPr lang="it-IT" i="1" dirty="0" err="1" smtClean="0"/>
              <a:t>extended</a:t>
            </a:r>
            <a:r>
              <a:rPr lang="it-IT" i="1" dirty="0"/>
              <a:t> </a:t>
            </a:r>
            <a:r>
              <a:rPr lang="it-IT" i="1" dirty="0" err="1" smtClean="0"/>
              <a:t>exercise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Stretched</a:t>
            </a:r>
            <a:r>
              <a:rPr lang="it-IT" dirty="0" smtClean="0"/>
              <a:t> </a:t>
            </a:r>
            <a:r>
              <a:rPr lang="it-IT" dirty="0" err="1" smtClean="0"/>
              <a:t>territoriality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r>
              <a:rPr lang="it-IT" dirty="0" smtClean="0"/>
              <a:t> (e.g. </a:t>
            </a:r>
            <a:r>
              <a:rPr lang="it-IT" i="1" dirty="0" smtClean="0"/>
              <a:t>ECJ/Google </a:t>
            </a:r>
            <a:r>
              <a:rPr lang="it-IT" i="1" dirty="0" err="1" smtClean="0"/>
              <a:t>Spain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Effects</a:t>
            </a:r>
            <a:r>
              <a:rPr lang="it-IT" dirty="0" smtClean="0"/>
              <a:t> </a:t>
            </a:r>
            <a:r>
              <a:rPr lang="it-IT" dirty="0" err="1" smtClean="0"/>
              <a:t>doctrine</a:t>
            </a:r>
            <a:endParaRPr lang="it-IT" dirty="0" smtClean="0"/>
          </a:p>
          <a:p>
            <a:r>
              <a:rPr lang="it-IT" dirty="0" smtClean="0"/>
              <a:t>US Alien </a:t>
            </a:r>
            <a:r>
              <a:rPr lang="it-IT" dirty="0" err="1" smtClean="0"/>
              <a:t>Tort</a:t>
            </a:r>
            <a:r>
              <a:rPr lang="it-IT" dirty="0" smtClean="0"/>
              <a:t> </a:t>
            </a:r>
            <a:r>
              <a:rPr lang="it-IT" dirty="0" err="1" smtClean="0"/>
              <a:t>Statute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2783</TotalTime>
  <Words>171</Words>
  <Application>Microsoft Office PowerPoint</Application>
  <PresentationFormat>Personalizzato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Faseta</vt:lpstr>
      <vt:lpstr>Jurisdiction</vt:lpstr>
      <vt:lpstr>Criminal jurisdiction: basic criteria</vt:lpstr>
      <vt:lpstr>Criminal jurisdiction: special criteria</vt:lpstr>
      <vt:lpstr>Civil jurisdiction (extended exercise)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ISIL</dc:title>
  <dc:creator>Radka Havlová</dc:creator>
  <cp:lastModifiedBy>Papi</cp:lastModifiedBy>
  <cp:revision>653</cp:revision>
  <dcterms:created xsi:type="dcterms:W3CDTF">2015-02-10T07:07:45Z</dcterms:created>
  <dcterms:modified xsi:type="dcterms:W3CDTF">2019-11-01T16:47:24Z</dcterms:modified>
</cp:coreProperties>
</file>