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7"/>
  </p:notesMasterIdLst>
  <p:sldIdLst>
    <p:sldId id="256" r:id="rId2"/>
    <p:sldId id="257" r:id="rId3"/>
    <p:sldId id="259" r:id="rId4"/>
    <p:sldId id="285" r:id="rId5"/>
    <p:sldId id="430" r:id="rId6"/>
    <p:sldId id="260" r:id="rId7"/>
    <p:sldId id="283" r:id="rId8"/>
    <p:sldId id="286" r:id="rId9"/>
    <p:sldId id="287" r:id="rId10"/>
    <p:sldId id="288" r:id="rId11"/>
    <p:sldId id="289" r:id="rId12"/>
    <p:sldId id="290" r:id="rId13"/>
    <p:sldId id="431" r:id="rId14"/>
    <p:sldId id="292" r:id="rId15"/>
    <p:sldId id="294" r:id="rId16"/>
    <p:sldId id="295" r:id="rId17"/>
    <p:sldId id="297" r:id="rId18"/>
    <p:sldId id="301" r:id="rId19"/>
    <p:sldId id="298" r:id="rId20"/>
    <p:sldId id="299" r:id="rId21"/>
    <p:sldId id="306" r:id="rId22"/>
    <p:sldId id="307" r:id="rId23"/>
    <p:sldId id="432" r:id="rId24"/>
    <p:sldId id="308" r:id="rId25"/>
    <p:sldId id="309" r:id="rId26"/>
    <p:sldId id="310" r:id="rId27"/>
    <p:sldId id="401" r:id="rId28"/>
    <p:sldId id="402" r:id="rId29"/>
    <p:sldId id="406" r:id="rId30"/>
    <p:sldId id="403" r:id="rId31"/>
    <p:sldId id="392" r:id="rId32"/>
    <p:sldId id="311" r:id="rId33"/>
    <p:sldId id="393" r:id="rId34"/>
    <p:sldId id="394" r:id="rId35"/>
    <p:sldId id="395" r:id="rId36"/>
    <p:sldId id="397" r:id="rId37"/>
    <p:sldId id="398" r:id="rId38"/>
    <p:sldId id="399" r:id="rId39"/>
    <p:sldId id="400" r:id="rId40"/>
    <p:sldId id="404" r:id="rId41"/>
    <p:sldId id="433" r:id="rId42"/>
    <p:sldId id="413" r:id="rId43"/>
    <p:sldId id="412" r:id="rId44"/>
    <p:sldId id="423" r:id="rId45"/>
    <p:sldId id="414" r:id="rId46"/>
    <p:sldId id="415" r:id="rId47"/>
    <p:sldId id="418" r:id="rId48"/>
    <p:sldId id="427" r:id="rId49"/>
    <p:sldId id="426" r:id="rId50"/>
    <p:sldId id="409" r:id="rId51"/>
    <p:sldId id="425" r:id="rId52"/>
    <p:sldId id="419" r:id="rId53"/>
    <p:sldId id="420" r:id="rId54"/>
    <p:sldId id="422" r:id="rId55"/>
    <p:sldId id="429" r:id="rId5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25"/>
    <p:restoredTop sz="93023"/>
  </p:normalViewPr>
  <p:slideViewPr>
    <p:cSldViewPr snapToGrid="0" snapToObjects="1">
      <p:cViewPr varScale="1">
        <p:scale>
          <a:sx n="77" d="100"/>
          <a:sy n="77" d="100"/>
        </p:scale>
        <p:origin x="7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B2E95E-884E-9849-898C-D70318D535EC}" type="datetimeFigureOut">
              <a:rPr lang="it-IT" smtClean="0"/>
              <a:t>27/05/19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010F0E-D9B5-E148-8ACE-1571D5013CDD}" type="slidenum">
              <a:rPr lang="it-IT" smtClean="0"/>
              <a:t>‹N›</a:t>
            </a:fld>
            <a:endParaRPr lang="it-IT"/>
          </a:p>
        </p:txBody>
      </p:sp>
    </p:spTree>
    <p:extLst>
      <p:ext uri="{BB962C8B-B14F-4D97-AF65-F5344CB8AC3E}">
        <p14:creationId xmlns:p14="http://schemas.microsoft.com/office/powerpoint/2010/main" val="2497412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indent="0">
              <a:buNone/>
            </a:pPr>
            <a:r>
              <a:rPr lang="it-IT" dirty="0"/>
              <a:t>Discorso di </a:t>
            </a:r>
            <a:r>
              <a:rPr lang="it-IT" dirty="0" err="1"/>
              <a:t>Lisia</a:t>
            </a:r>
            <a:r>
              <a:rPr lang="it-IT" dirty="0"/>
              <a:t>: «conviene amare chi non ci ama»; Eros </a:t>
            </a:r>
            <a:r>
              <a:rPr lang="it-IT" dirty="0" err="1"/>
              <a:t>paidikos</a:t>
            </a:r>
            <a:r>
              <a:rPr lang="it-IT" dirty="0"/>
              <a:t>, amore </a:t>
            </a:r>
            <a:r>
              <a:rPr lang="it-IT" dirty="0" err="1"/>
              <a:t>omosessule</a:t>
            </a:r>
            <a:r>
              <a:rPr lang="it-IT" dirty="0"/>
              <a:t> non per la </a:t>
            </a:r>
            <a:r>
              <a:rPr lang="it-IT" dirty="0" err="1"/>
              <a:t>genrazione</a:t>
            </a:r>
            <a:r>
              <a:rPr lang="it-IT" dirty="0"/>
              <a:t> del corpo bensì dell’anima ; Discorsi di Socrate: ma la follia d’amore non è un male! mito della biga alata; discorsi sulla retorica («conoscere l’anima di colui a cui si parla») e cioè conoscere anche il </a:t>
            </a:r>
            <a:r>
              <a:rPr lang="it-IT" dirty="0" err="1"/>
              <a:t>pais</a:t>
            </a:r>
            <a:r>
              <a:rPr lang="it-IT" dirty="0"/>
              <a:t> a cui si parla; e sulla scrittura; dottrine non scritte?</a:t>
            </a:r>
          </a:p>
          <a:p>
            <a:endParaRPr lang="it-IT" dirty="0"/>
          </a:p>
        </p:txBody>
      </p:sp>
      <p:sp>
        <p:nvSpPr>
          <p:cNvPr id="4" name="Segnaposto numero diapositiva 3"/>
          <p:cNvSpPr>
            <a:spLocks noGrp="1"/>
          </p:cNvSpPr>
          <p:nvPr>
            <p:ph type="sldNum" sz="quarter" idx="5"/>
          </p:nvPr>
        </p:nvSpPr>
        <p:spPr/>
        <p:txBody>
          <a:bodyPr/>
          <a:lstStyle/>
          <a:p>
            <a:fld id="{BE010F0E-D9B5-E148-8ACE-1571D5013CDD}" type="slidenum">
              <a:rPr lang="it-IT" smtClean="0"/>
              <a:t>25</a:t>
            </a:fld>
            <a:endParaRPr lang="it-IT"/>
          </a:p>
        </p:txBody>
      </p:sp>
    </p:spTree>
    <p:extLst>
      <p:ext uri="{BB962C8B-B14F-4D97-AF65-F5344CB8AC3E}">
        <p14:creationId xmlns:p14="http://schemas.microsoft.com/office/powerpoint/2010/main" val="1603325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Rep  p. 465 467 475</a:t>
            </a:r>
          </a:p>
        </p:txBody>
      </p:sp>
      <p:sp>
        <p:nvSpPr>
          <p:cNvPr id="4" name="Segnaposto numero diapositiva 3"/>
          <p:cNvSpPr>
            <a:spLocks noGrp="1"/>
          </p:cNvSpPr>
          <p:nvPr>
            <p:ph type="sldNum" sz="quarter" idx="5"/>
          </p:nvPr>
        </p:nvSpPr>
        <p:spPr/>
        <p:txBody>
          <a:bodyPr/>
          <a:lstStyle/>
          <a:p>
            <a:fld id="{BE010F0E-D9B5-E148-8ACE-1571D5013CDD}" type="slidenum">
              <a:rPr lang="it-IT" smtClean="0"/>
              <a:t>35</a:t>
            </a:fld>
            <a:endParaRPr lang="it-IT"/>
          </a:p>
        </p:txBody>
      </p:sp>
    </p:spTree>
    <p:extLst>
      <p:ext uri="{BB962C8B-B14F-4D97-AF65-F5344CB8AC3E}">
        <p14:creationId xmlns:p14="http://schemas.microsoft.com/office/powerpoint/2010/main" val="3146872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Rep 1129, 1135</a:t>
            </a:r>
          </a:p>
        </p:txBody>
      </p:sp>
      <p:sp>
        <p:nvSpPr>
          <p:cNvPr id="4" name="Segnaposto numero diapositiva 3"/>
          <p:cNvSpPr>
            <a:spLocks noGrp="1"/>
          </p:cNvSpPr>
          <p:nvPr>
            <p:ph type="sldNum" sz="quarter" idx="5"/>
          </p:nvPr>
        </p:nvSpPr>
        <p:spPr/>
        <p:txBody>
          <a:bodyPr/>
          <a:lstStyle/>
          <a:p>
            <a:fld id="{BE010F0E-D9B5-E148-8ACE-1571D5013CDD}" type="slidenum">
              <a:rPr lang="it-IT" smtClean="0"/>
              <a:t>36</a:t>
            </a:fld>
            <a:endParaRPr lang="it-IT"/>
          </a:p>
        </p:txBody>
      </p:sp>
    </p:spTree>
    <p:extLst>
      <p:ext uri="{BB962C8B-B14F-4D97-AF65-F5344CB8AC3E}">
        <p14:creationId xmlns:p14="http://schemas.microsoft.com/office/powerpoint/2010/main" val="4005753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E010F0E-D9B5-E148-8ACE-1571D5013CDD}" type="slidenum">
              <a:rPr lang="it-IT" smtClean="0"/>
              <a:t>37</a:t>
            </a:fld>
            <a:endParaRPr lang="it-IT"/>
          </a:p>
        </p:txBody>
      </p:sp>
    </p:spTree>
    <p:extLst>
      <p:ext uri="{BB962C8B-B14F-4D97-AF65-F5344CB8AC3E}">
        <p14:creationId xmlns:p14="http://schemas.microsoft.com/office/powerpoint/2010/main" val="174303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0FC692-06C8-234A-9732-B26A22E0A35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19F7EDA-763D-B446-B53E-0A79330F9B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934752A-37B3-BE47-8135-5D269103100F}"/>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5" name="Segnaposto piè di pagina 4">
            <a:extLst>
              <a:ext uri="{FF2B5EF4-FFF2-40B4-BE49-F238E27FC236}">
                <a16:creationId xmlns:a16="http://schemas.microsoft.com/office/drawing/2014/main" id="{6524AECE-BB9B-F14D-BDAD-B2B62CBC0E1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B477D4A-5471-DE4F-A6E4-F8122E45888F}"/>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4007279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066CF1-24AE-294E-A239-9F902CF709D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B62341A-3347-B447-8645-21E00690B7D5}"/>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882B2D1-3A5E-9449-87B5-E73ACA4AB0CD}"/>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5" name="Segnaposto piè di pagina 4">
            <a:extLst>
              <a:ext uri="{FF2B5EF4-FFF2-40B4-BE49-F238E27FC236}">
                <a16:creationId xmlns:a16="http://schemas.microsoft.com/office/drawing/2014/main" id="{8351AF6B-87B1-4541-8321-39ACF7003C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18B3D92-BFE0-A74A-8070-D531A6BDBCD8}"/>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2544688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2163B33-AAF7-FB4B-AB5B-499D3F5924B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B9CF900-5D75-0F44-B52F-6498DA8B67CB}"/>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13429BB-8426-B245-891E-E1400CCD7E4B}"/>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5" name="Segnaposto piè di pagina 4">
            <a:extLst>
              <a:ext uri="{FF2B5EF4-FFF2-40B4-BE49-F238E27FC236}">
                <a16:creationId xmlns:a16="http://schemas.microsoft.com/office/drawing/2014/main" id="{B77E16DF-E078-8247-B248-CA11D63442E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71927C4-C32A-E345-9D63-6A8551DED111}"/>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269283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DC9524-DCB4-5046-9B4B-63506FED632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2178A28-1387-DE4C-AC1E-D2F99573A100}"/>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4DEE280-1CBD-A84C-9B08-A2C661F7FAFA}"/>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5" name="Segnaposto piè di pagina 4">
            <a:extLst>
              <a:ext uri="{FF2B5EF4-FFF2-40B4-BE49-F238E27FC236}">
                <a16:creationId xmlns:a16="http://schemas.microsoft.com/office/drawing/2014/main" id="{27DD37CD-AB5A-1146-B190-57880B5AAB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515C17B-94C5-1943-AF13-FFE4AC3A0A4C}"/>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89364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197E16-553E-D140-ABD1-CF3C24CC87C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CC1FBDE-E731-1C4F-BB3D-A99D90E79A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8535DA2E-633E-0946-B416-9B2CE26C9CAB}"/>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5" name="Segnaposto piè di pagina 4">
            <a:extLst>
              <a:ext uri="{FF2B5EF4-FFF2-40B4-BE49-F238E27FC236}">
                <a16:creationId xmlns:a16="http://schemas.microsoft.com/office/drawing/2014/main" id="{AA13DDB0-46EC-054E-8031-0770D0E0926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7A025D1-456C-9C42-A123-EBA6E37521A7}"/>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4120059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0EF688-8A36-9849-AAE2-C7D51C7E08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38891D2-776D-4948-AD9A-2C3F3176FAFB}"/>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61A4F3C6-260A-4441-989D-540E6493D56A}"/>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CCCC7238-1186-D94B-BEC1-396171ED1852}"/>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6" name="Segnaposto piè di pagina 5">
            <a:extLst>
              <a:ext uri="{FF2B5EF4-FFF2-40B4-BE49-F238E27FC236}">
                <a16:creationId xmlns:a16="http://schemas.microsoft.com/office/drawing/2014/main" id="{553DC5AB-9464-7747-A964-0437B1D9A68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0FD858-EB23-D744-B7F8-AA9D81DE65CE}"/>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327997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E0C560-C978-0547-AED9-2D977C45617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25C5BB4-530B-E045-84F4-45F25AD3E9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AF266A23-5A13-DE46-91AC-DF9CC610116D}"/>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5269AD87-0E79-3445-A01E-3EE8A4F096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2332A779-93D6-9B4E-8033-24B115A72CD9}"/>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4BFCEEDA-8651-7A4C-8892-F4A3613ACA9C}"/>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8" name="Segnaposto piè di pagina 7">
            <a:extLst>
              <a:ext uri="{FF2B5EF4-FFF2-40B4-BE49-F238E27FC236}">
                <a16:creationId xmlns:a16="http://schemas.microsoft.com/office/drawing/2014/main" id="{ADE6B0F8-287D-2B49-941A-61AC92D9101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A7524BE-3B67-4E44-A10E-13676AE77286}"/>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227771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972BBD-2FDE-EA46-8E86-800A97B9F79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1CE3F64-5163-7B4F-80D1-4EBED14443A0}"/>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4" name="Segnaposto piè di pagina 3">
            <a:extLst>
              <a:ext uri="{FF2B5EF4-FFF2-40B4-BE49-F238E27FC236}">
                <a16:creationId xmlns:a16="http://schemas.microsoft.com/office/drawing/2014/main" id="{23860009-1C1D-1A44-BFBA-83C0276B002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5EE8F39-C482-F448-BC76-9B4746B6D27A}"/>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321183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8C8D444-EECC-4144-8D2F-93AD3ABF0BD0}"/>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3" name="Segnaposto piè di pagina 2">
            <a:extLst>
              <a:ext uri="{FF2B5EF4-FFF2-40B4-BE49-F238E27FC236}">
                <a16:creationId xmlns:a16="http://schemas.microsoft.com/office/drawing/2014/main" id="{6905EA91-2EF7-DB47-AFF6-CA5F8F541E8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99BAF02-18D4-8F47-8B7B-52FF1996C990}"/>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252798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E51119-0CB9-C940-A249-6EBAC46569B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217D74B-BCDD-1143-88B2-1059260356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12FDE59E-3F21-ED4A-A6BE-B56934FED3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1CBEE407-4F4C-3841-97C1-8EDD922FCE79}"/>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6" name="Segnaposto piè di pagina 5">
            <a:extLst>
              <a:ext uri="{FF2B5EF4-FFF2-40B4-BE49-F238E27FC236}">
                <a16:creationId xmlns:a16="http://schemas.microsoft.com/office/drawing/2014/main" id="{DA76C78E-62CB-C64B-A483-3B0FAD627C0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8E8AD5E-EE15-5E46-9008-301259FA4806}"/>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3141062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5ACEBD-3080-9D4D-B229-FAE4EFC77CC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59E14BF-0391-9141-B240-7A9EF16704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9D69FF0-DF85-6B41-A420-C3C2F77B1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A7D0207D-E297-DF49-B6A0-2A2F9A074E98}"/>
              </a:ext>
            </a:extLst>
          </p:cNvPr>
          <p:cNvSpPr>
            <a:spLocks noGrp="1"/>
          </p:cNvSpPr>
          <p:nvPr>
            <p:ph type="dt" sz="half" idx="10"/>
          </p:nvPr>
        </p:nvSpPr>
        <p:spPr/>
        <p:txBody>
          <a:bodyPr/>
          <a:lstStyle/>
          <a:p>
            <a:fld id="{CC53AFF6-0D8D-7847-AD18-D46F62BD74E8}" type="datetimeFigureOut">
              <a:rPr lang="it-IT" smtClean="0"/>
              <a:t>27/05/19</a:t>
            </a:fld>
            <a:endParaRPr lang="it-IT"/>
          </a:p>
        </p:txBody>
      </p:sp>
      <p:sp>
        <p:nvSpPr>
          <p:cNvPr id="6" name="Segnaposto piè di pagina 5">
            <a:extLst>
              <a:ext uri="{FF2B5EF4-FFF2-40B4-BE49-F238E27FC236}">
                <a16:creationId xmlns:a16="http://schemas.microsoft.com/office/drawing/2014/main" id="{02EF4BA1-B24B-1F4B-8E02-131CDAE9EEF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67F0E9-37BD-0547-BEB0-A06C3204AD8C}"/>
              </a:ext>
            </a:extLst>
          </p:cNvPr>
          <p:cNvSpPr>
            <a:spLocks noGrp="1"/>
          </p:cNvSpPr>
          <p:nvPr>
            <p:ph type="sldNum" sz="quarter" idx="12"/>
          </p:nvPr>
        </p:nvSpPr>
        <p:spPr/>
        <p:txBody>
          <a:bodyPr/>
          <a:lstStyle/>
          <a:p>
            <a:fld id="{2C33EE8E-3D4B-4747-AA11-D5CC95282A67}" type="slidenum">
              <a:rPr lang="it-IT" smtClean="0"/>
              <a:t>‹N›</a:t>
            </a:fld>
            <a:endParaRPr lang="it-IT"/>
          </a:p>
        </p:txBody>
      </p:sp>
    </p:spTree>
    <p:extLst>
      <p:ext uri="{BB962C8B-B14F-4D97-AF65-F5344CB8AC3E}">
        <p14:creationId xmlns:p14="http://schemas.microsoft.com/office/powerpoint/2010/main" val="965216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9867744-3FC6-2B4A-A6BF-EB2D4290EB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01AA26B-1EC8-F742-BC02-1680E25774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DD558F4-F783-7C42-A29A-D6E44618A6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53AFF6-0D8D-7847-AD18-D46F62BD74E8}" type="datetimeFigureOut">
              <a:rPr lang="it-IT" smtClean="0"/>
              <a:t>27/05/19</a:t>
            </a:fld>
            <a:endParaRPr lang="it-IT"/>
          </a:p>
        </p:txBody>
      </p:sp>
      <p:sp>
        <p:nvSpPr>
          <p:cNvPr id="5" name="Segnaposto piè di pagina 4">
            <a:extLst>
              <a:ext uri="{FF2B5EF4-FFF2-40B4-BE49-F238E27FC236}">
                <a16:creationId xmlns:a16="http://schemas.microsoft.com/office/drawing/2014/main" id="{2CB25BAE-081D-A54C-BCAB-0D6A57DB36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A397BDB-52F3-F24F-85A3-B9ABF45F6A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3EE8E-3D4B-4747-AA11-D5CC95282A67}" type="slidenum">
              <a:rPr lang="it-IT" smtClean="0"/>
              <a:t>‹N›</a:t>
            </a:fld>
            <a:endParaRPr lang="it-IT"/>
          </a:p>
        </p:txBody>
      </p:sp>
    </p:spTree>
    <p:extLst>
      <p:ext uri="{BB962C8B-B14F-4D97-AF65-F5344CB8AC3E}">
        <p14:creationId xmlns:p14="http://schemas.microsoft.com/office/powerpoint/2010/main" val="2789107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C53A1-5100-7C45-847B-C18732328ACF}"/>
              </a:ext>
            </a:extLst>
          </p:cNvPr>
          <p:cNvSpPr>
            <a:spLocks noGrp="1"/>
          </p:cNvSpPr>
          <p:nvPr>
            <p:ph type="ctrTitle"/>
          </p:nvPr>
        </p:nvSpPr>
        <p:spPr/>
        <p:txBody>
          <a:bodyPr/>
          <a:lstStyle/>
          <a:p>
            <a:r>
              <a:rPr lang="it-IT" b="1" dirty="0">
                <a:solidFill>
                  <a:srgbClr val="FF0000"/>
                </a:solidFill>
              </a:rPr>
              <a:t>Storia dell’estetica</a:t>
            </a:r>
          </a:p>
        </p:txBody>
      </p:sp>
      <p:sp>
        <p:nvSpPr>
          <p:cNvPr id="3" name="Sottotitolo 2">
            <a:extLst>
              <a:ext uri="{FF2B5EF4-FFF2-40B4-BE49-F238E27FC236}">
                <a16:creationId xmlns:a16="http://schemas.microsoft.com/office/drawing/2014/main" id="{19F89E07-F1A1-DC47-88FD-1E59586C4994}"/>
              </a:ext>
            </a:extLst>
          </p:cNvPr>
          <p:cNvSpPr>
            <a:spLocks noGrp="1"/>
          </p:cNvSpPr>
          <p:nvPr>
            <p:ph type="subTitle" idx="1"/>
          </p:nvPr>
        </p:nvSpPr>
        <p:spPr/>
        <p:txBody>
          <a:bodyPr/>
          <a:lstStyle/>
          <a:p>
            <a:r>
              <a:rPr lang="it-IT" dirty="0"/>
              <a:t>A.A. 2018/2019, II semestre</a:t>
            </a:r>
          </a:p>
          <a:p>
            <a:r>
              <a:rPr lang="it-IT" dirty="0"/>
              <a:t>Mariagrazia </a:t>
            </a:r>
            <a:r>
              <a:rPr lang="it-IT" dirty="0" err="1"/>
              <a:t>Portera</a:t>
            </a:r>
            <a:endParaRPr lang="it-IT" dirty="0"/>
          </a:p>
        </p:txBody>
      </p:sp>
    </p:spTree>
    <p:extLst>
      <p:ext uri="{BB962C8B-B14F-4D97-AF65-F5344CB8AC3E}">
        <p14:creationId xmlns:p14="http://schemas.microsoft.com/office/powerpoint/2010/main" val="1767446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CBFA49-8013-6443-AD21-208EDC747A3F}"/>
              </a:ext>
            </a:extLst>
          </p:cNvPr>
          <p:cNvSpPr>
            <a:spLocks noGrp="1"/>
          </p:cNvSpPr>
          <p:nvPr>
            <p:ph type="title"/>
          </p:nvPr>
        </p:nvSpPr>
        <p:spPr>
          <a:xfrm>
            <a:off x="653143" y="365125"/>
            <a:ext cx="10515600" cy="1325563"/>
          </a:xfrm>
        </p:spPr>
        <p:txBody>
          <a:bodyPr/>
          <a:lstStyle/>
          <a:p>
            <a:r>
              <a:rPr lang="it-IT" b="1" dirty="0">
                <a:solidFill>
                  <a:srgbClr val="FF0000"/>
                </a:solidFill>
              </a:rPr>
              <a:t>Arti «tecniche» e </a:t>
            </a:r>
            <a:r>
              <a:rPr lang="it-IT" b="1" i="1" dirty="0" err="1">
                <a:solidFill>
                  <a:srgbClr val="FF0000"/>
                </a:solidFill>
              </a:rPr>
              <a:t>mousiké</a:t>
            </a:r>
            <a:r>
              <a:rPr lang="it-IT" b="1" dirty="0">
                <a:solidFill>
                  <a:srgbClr val="FF0000"/>
                </a:solidFill>
              </a:rPr>
              <a:t> </a:t>
            </a:r>
          </a:p>
        </p:txBody>
      </p:sp>
      <p:sp>
        <p:nvSpPr>
          <p:cNvPr id="3" name="Segnaposto contenuto 2">
            <a:extLst>
              <a:ext uri="{FF2B5EF4-FFF2-40B4-BE49-F238E27FC236}">
                <a16:creationId xmlns:a16="http://schemas.microsoft.com/office/drawing/2014/main" id="{A2C2BA27-4696-B74F-96BD-DBD99DB76CEF}"/>
              </a:ext>
            </a:extLst>
          </p:cNvPr>
          <p:cNvSpPr>
            <a:spLocks noGrp="1"/>
          </p:cNvSpPr>
          <p:nvPr>
            <p:ph idx="1"/>
          </p:nvPr>
        </p:nvSpPr>
        <p:spPr>
          <a:xfrm>
            <a:off x="653143" y="1690688"/>
            <a:ext cx="11277600" cy="5167312"/>
          </a:xfrm>
        </p:spPr>
        <p:txBody>
          <a:bodyPr>
            <a:normAutofit/>
          </a:bodyPr>
          <a:lstStyle/>
          <a:p>
            <a:pPr marL="0" indent="0">
              <a:buNone/>
            </a:pPr>
            <a:r>
              <a:rPr lang="it-IT" sz="3000" dirty="0"/>
              <a:t>Architettura, pittura, scultura:  </a:t>
            </a:r>
            <a:r>
              <a:rPr lang="it-IT" sz="3000" b="1" dirty="0"/>
              <a:t>tecniche</a:t>
            </a:r>
            <a:r>
              <a:rPr lang="it-IT" sz="3000" dirty="0"/>
              <a:t>; artigianato</a:t>
            </a:r>
          </a:p>
          <a:p>
            <a:pPr marL="0" indent="0">
              <a:buNone/>
            </a:pPr>
            <a:endParaRPr lang="it-IT" sz="3000" dirty="0"/>
          </a:p>
          <a:p>
            <a:pPr marL="0" indent="0">
              <a:buNone/>
            </a:pPr>
            <a:r>
              <a:rPr lang="it-IT" sz="3000" dirty="0"/>
              <a:t>=/= poesia, musica e danza (+ storia e astronomia): </a:t>
            </a:r>
            <a:r>
              <a:rPr lang="it-IT" sz="3000" b="1" dirty="0" err="1"/>
              <a:t>mousiké</a:t>
            </a:r>
            <a:r>
              <a:rPr lang="it-IT" sz="3000" dirty="0"/>
              <a:t>; arti musive, cioè ispirate dalle Muse, figlie di Zeus; </a:t>
            </a:r>
            <a:r>
              <a:rPr lang="it-IT" sz="3000" b="1" i="1" dirty="0" err="1"/>
              <a:t>enthusiasmòs</a:t>
            </a:r>
            <a:endParaRPr lang="it-IT" sz="3000" b="1" i="1" dirty="0"/>
          </a:p>
          <a:p>
            <a:pPr marL="0" indent="0">
              <a:buNone/>
            </a:pPr>
            <a:endParaRPr lang="it-IT" sz="3000" dirty="0"/>
          </a:p>
          <a:p>
            <a:pPr marL="0" indent="0">
              <a:buNone/>
            </a:pPr>
            <a:r>
              <a:rPr lang="it-IT" sz="3000" dirty="0"/>
              <a:t>Un’unica figura: il </a:t>
            </a:r>
            <a:r>
              <a:rPr lang="it-IT" sz="3000" b="1" i="1" dirty="0" err="1"/>
              <a:t>mousikòs</a:t>
            </a:r>
            <a:r>
              <a:rPr lang="it-IT" sz="3000" dirty="0"/>
              <a:t>, il musico (cultura orale; performativa)</a:t>
            </a:r>
          </a:p>
          <a:p>
            <a:pPr marL="0" indent="0">
              <a:buNone/>
            </a:pPr>
            <a:r>
              <a:rPr lang="it-IT" sz="3000" dirty="0"/>
              <a:t>Il </a:t>
            </a:r>
            <a:r>
              <a:rPr lang="it-IT" sz="3000" b="1" dirty="0" err="1"/>
              <a:t>mousikòs</a:t>
            </a:r>
            <a:r>
              <a:rPr lang="it-IT" sz="3000" dirty="0"/>
              <a:t> ha il compito di ricondurre tutto quanto avviene nel mondo, soprattutto ciò che sembra incomprensibile, all’equilibrio superiore della legge che a tutto presiede: quella luminosa e celeste di Zeus</a:t>
            </a:r>
          </a:p>
          <a:p>
            <a:pPr marL="0" indent="0">
              <a:buNone/>
            </a:pPr>
            <a:endParaRPr lang="it-IT" dirty="0"/>
          </a:p>
        </p:txBody>
      </p:sp>
    </p:spTree>
    <p:extLst>
      <p:ext uri="{BB962C8B-B14F-4D97-AF65-F5344CB8AC3E}">
        <p14:creationId xmlns:p14="http://schemas.microsoft.com/office/powerpoint/2010/main" val="1710514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7CC086-925A-4D47-AD7B-0F367427F465}"/>
              </a:ext>
            </a:extLst>
          </p:cNvPr>
          <p:cNvSpPr>
            <a:spLocks noGrp="1"/>
          </p:cNvSpPr>
          <p:nvPr>
            <p:ph type="title"/>
          </p:nvPr>
        </p:nvSpPr>
        <p:spPr/>
        <p:txBody>
          <a:bodyPr/>
          <a:lstStyle/>
          <a:p>
            <a:r>
              <a:rPr lang="it-IT" b="1" dirty="0">
                <a:solidFill>
                  <a:srgbClr val="FF0000"/>
                </a:solidFill>
              </a:rPr>
              <a:t>Potere psicagogico</a:t>
            </a:r>
          </a:p>
        </p:txBody>
      </p:sp>
      <p:sp>
        <p:nvSpPr>
          <p:cNvPr id="3" name="Segnaposto contenuto 2">
            <a:extLst>
              <a:ext uri="{FF2B5EF4-FFF2-40B4-BE49-F238E27FC236}">
                <a16:creationId xmlns:a16="http://schemas.microsoft.com/office/drawing/2014/main" id="{168EE541-8655-CD49-977E-8DE3702A44C6}"/>
              </a:ext>
            </a:extLst>
          </p:cNvPr>
          <p:cNvSpPr>
            <a:spLocks noGrp="1"/>
          </p:cNvSpPr>
          <p:nvPr>
            <p:ph idx="1"/>
          </p:nvPr>
        </p:nvSpPr>
        <p:spPr/>
        <p:txBody>
          <a:bodyPr/>
          <a:lstStyle/>
          <a:p>
            <a:pPr marL="0" indent="0">
              <a:buNone/>
            </a:pPr>
            <a:r>
              <a:rPr lang="it-IT" dirty="0" err="1"/>
              <a:t>Mousiké</a:t>
            </a:r>
            <a:r>
              <a:rPr lang="it-IT" dirty="0"/>
              <a:t>: capacità di instaurare nell’animo umano la concordia e l’armonia necessarie alla pace sociale e a un comportamento misurato ed equilibrato</a:t>
            </a:r>
          </a:p>
          <a:p>
            <a:pPr marL="0" indent="0">
              <a:buNone/>
            </a:pPr>
            <a:endParaRPr lang="it-IT" dirty="0"/>
          </a:p>
          <a:p>
            <a:pPr marL="0" indent="0">
              <a:buNone/>
            </a:pPr>
            <a:r>
              <a:rPr lang="it-IT" b="1" dirty="0"/>
              <a:t>Catarsi</a:t>
            </a:r>
          </a:p>
          <a:p>
            <a:pPr marL="0" indent="0">
              <a:buNone/>
            </a:pPr>
            <a:endParaRPr lang="it-IT" dirty="0"/>
          </a:p>
          <a:p>
            <a:pPr marL="0" indent="0">
              <a:buNone/>
            </a:pPr>
            <a:r>
              <a:rPr lang="it-IT" dirty="0"/>
              <a:t>Valore </a:t>
            </a:r>
            <a:r>
              <a:rPr lang="it-IT" b="1" dirty="0"/>
              <a:t>psicagogico</a:t>
            </a:r>
            <a:r>
              <a:rPr lang="it-IT" dirty="0"/>
              <a:t> e </a:t>
            </a:r>
            <a:r>
              <a:rPr lang="it-IT" b="1" dirty="0"/>
              <a:t>catartico</a:t>
            </a:r>
            <a:r>
              <a:rPr lang="it-IT" dirty="0"/>
              <a:t> delle </a:t>
            </a:r>
            <a:r>
              <a:rPr lang="it-IT" dirty="0" err="1"/>
              <a:t>musikè</a:t>
            </a:r>
            <a:r>
              <a:rPr lang="it-IT" dirty="0"/>
              <a:t> all’intero dei riti orfici</a:t>
            </a:r>
          </a:p>
        </p:txBody>
      </p:sp>
    </p:spTree>
    <p:extLst>
      <p:ext uri="{BB962C8B-B14F-4D97-AF65-F5344CB8AC3E}">
        <p14:creationId xmlns:p14="http://schemas.microsoft.com/office/powerpoint/2010/main" val="624357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B08E08-4C43-724E-9E96-33E96FE2F971}"/>
              </a:ext>
            </a:extLst>
          </p:cNvPr>
          <p:cNvSpPr>
            <a:spLocks noGrp="1"/>
          </p:cNvSpPr>
          <p:nvPr>
            <p:ph type="title"/>
          </p:nvPr>
        </p:nvSpPr>
        <p:spPr/>
        <p:txBody>
          <a:bodyPr/>
          <a:lstStyle/>
          <a:p>
            <a:r>
              <a:rPr lang="it-IT" b="1" dirty="0" err="1">
                <a:solidFill>
                  <a:srgbClr val="FF0000"/>
                </a:solidFill>
              </a:rPr>
              <a:t>Mìmesis</a:t>
            </a:r>
            <a:endParaRPr lang="it-IT" b="1" dirty="0">
              <a:solidFill>
                <a:srgbClr val="FF0000"/>
              </a:solidFill>
            </a:endParaRPr>
          </a:p>
        </p:txBody>
      </p:sp>
      <p:sp>
        <p:nvSpPr>
          <p:cNvPr id="3" name="Segnaposto contenuto 2">
            <a:extLst>
              <a:ext uri="{FF2B5EF4-FFF2-40B4-BE49-F238E27FC236}">
                <a16:creationId xmlns:a16="http://schemas.microsoft.com/office/drawing/2014/main" id="{58FA3B4B-6D91-F248-BAFC-17C9AF4841B3}"/>
              </a:ext>
            </a:extLst>
          </p:cNvPr>
          <p:cNvSpPr>
            <a:spLocks noGrp="1"/>
          </p:cNvSpPr>
          <p:nvPr>
            <p:ph idx="1"/>
          </p:nvPr>
        </p:nvSpPr>
        <p:spPr/>
        <p:txBody>
          <a:bodyPr>
            <a:normAutofit/>
          </a:bodyPr>
          <a:lstStyle/>
          <a:p>
            <a:pPr marL="0" indent="0">
              <a:buNone/>
            </a:pPr>
            <a:r>
              <a:rPr lang="it-IT" sz="3000" dirty="0"/>
              <a:t>Poesia, musica, danza sono ispirazione divina; quindi </a:t>
            </a:r>
            <a:r>
              <a:rPr lang="it-IT" sz="3000" b="1" dirty="0"/>
              <a:t>NON</a:t>
            </a:r>
            <a:r>
              <a:rPr lang="it-IT" sz="3000" dirty="0"/>
              <a:t> creazione</a:t>
            </a:r>
          </a:p>
          <a:p>
            <a:pPr marL="0" indent="0">
              <a:buNone/>
            </a:pPr>
            <a:endParaRPr lang="it-IT" sz="3000" dirty="0"/>
          </a:p>
          <a:p>
            <a:pPr marL="0" indent="0">
              <a:buNone/>
            </a:pPr>
            <a:r>
              <a:rPr lang="it-IT" sz="3000" dirty="0"/>
              <a:t>Sia le musiche che le tecniche sono imitazione</a:t>
            </a:r>
          </a:p>
          <a:p>
            <a:pPr>
              <a:buFontTx/>
              <a:buChar char="-"/>
            </a:pPr>
            <a:r>
              <a:rPr lang="it-IT" sz="3000" dirty="0"/>
              <a:t>Poesia musica e danza </a:t>
            </a:r>
            <a:r>
              <a:rPr lang="it-IT" sz="3000" b="1" dirty="0"/>
              <a:t>imitano</a:t>
            </a:r>
            <a:r>
              <a:rPr lang="it-IT" sz="3000" dirty="0"/>
              <a:t> l’armonia divina attraverso il dio che le ispira</a:t>
            </a:r>
          </a:p>
          <a:p>
            <a:pPr>
              <a:buFontTx/>
              <a:buChar char="-"/>
            </a:pPr>
            <a:r>
              <a:rPr lang="it-IT" sz="3000" dirty="0"/>
              <a:t>Pittore, scultore, architetto </a:t>
            </a:r>
            <a:r>
              <a:rPr lang="it-IT" sz="3000" b="1" dirty="0"/>
              <a:t>applicano un canone</a:t>
            </a:r>
            <a:r>
              <a:rPr lang="it-IT" sz="3000" dirty="0"/>
              <a:t>, cioè delle regole (es. Canone di </a:t>
            </a:r>
            <a:r>
              <a:rPr lang="it-IT" sz="3000" dirty="0" err="1"/>
              <a:t>Policleto</a:t>
            </a:r>
            <a:r>
              <a:rPr lang="it-IT" sz="3000" dirty="0"/>
              <a:t>; </a:t>
            </a:r>
            <a:r>
              <a:rPr lang="it-IT" sz="3000" i="1" dirty="0"/>
              <a:t>De </a:t>
            </a:r>
            <a:r>
              <a:rPr lang="it-IT" sz="3000" i="1" dirty="0" err="1"/>
              <a:t>Architectura</a:t>
            </a:r>
            <a:r>
              <a:rPr lang="it-IT" sz="3000" i="1" dirty="0"/>
              <a:t> </a:t>
            </a:r>
            <a:r>
              <a:rPr lang="it-IT" sz="3000" dirty="0"/>
              <a:t>di Marco Vitruvio Pollione, I secolo a.C.), che si rifanno alla divina armonia naturale</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637466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D0E1B6B-69C9-074C-BAC1-D2ACB85E7C00}"/>
              </a:ext>
            </a:extLst>
          </p:cNvPr>
          <p:cNvSpPr>
            <a:spLocks noGrp="1"/>
          </p:cNvSpPr>
          <p:nvPr>
            <p:ph idx="1"/>
          </p:nvPr>
        </p:nvSpPr>
        <p:spPr/>
        <p:txBody>
          <a:bodyPr>
            <a:normAutofit/>
          </a:bodyPr>
          <a:lstStyle/>
          <a:p>
            <a:pPr marL="0" indent="0" algn="ctr">
              <a:buNone/>
            </a:pPr>
            <a:r>
              <a:rPr lang="it-IT" sz="4400" dirty="0">
                <a:solidFill>
                  <a:srgbClr val="C00000"/>
                </a:solidFill>
              </a:rPr>
              <a:t>Grecia presocratica </a:t>
            </a:r>
          </a:p>
        </p:txBody>
      </p:sp>
    </p:spTree>
    <p:extLst>
      <p:ext uri="{BB962C8B-B14F-4D97-AF65-F5344CB8AC3E}">
        <p14:creationId xmlns:p14="http://schemas.microsoft.com/office/powerpoint/2010/main" val="591210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2BD886-964C-824C-BDE2-A9DE05234D02}"/>
              </a:ext>
            </a:extLst>
          </p:cNvPr>
          <p:cNvSpPr>
            <a:spLocks noGrp="1"/>
          </p:cNvSpPr>
          <p:nvPr>
            <p:ph type="title"/>
          </p:nvPr>
        </p:nvSpPr>
        <p:spPr/>
        <p:txBody>
          <a:bodyPr/>
          <a:lstStyle/>
          <a:p>
            <a:r>
              <a:rPr lang="it-IT" b="1" dirty="0">
                <a:solidFill>
                  <a:srgbClr val="FF0000"/>
                </a:solidFill>
              </a:rPr>
              <a:t>Pitagora e i pitagorici (V secolo </a:t>
            </a:r>
            <a:r>
              <a:rPr lang="it-IT" b="1" dirty="0" err="1">
                <a:solidFill>
                  <a:srgbClr val="FF0000"/>
                </a:solidFill>
              </a:rPr>
              <a:t>a.C</a:t>
            </a:r>
            <a:r>
              <a:rPr lang="it-IT" b="1" dirty="0">
                <a:solidFill>
                  <a:srgbClr val="FF0000"/>
                </a:solidFill>
              </a:rPr>
              <a:t>)</a:t>
            </a:r>
          </a:p>
        </p:txBody>
      </p:sp>
      <p:sp>
        <p:nvSpPr>
          <p:cNvPr id="3" name="Segnaposto contenuto 2">
            <a:extLst>
              <a:ext uri="{FF2B5EF4-FFF2-40B4-BE49-F238E27FC236}">
                <a16:creationId xmlns:a16="http://schemas.microsoft.com/office/drawing/2014/main" id="{039E38FE-6C09-644E-AEE8-EF6D17908E35}"/>
              </a:ext>
            </a:extLst>
          </p:cNvPr>
          <p:cNvSpPr>
            <a:spLocks noGrp="1"/>
          </p:cNvSpPr>
          <p:nvPr>
            <p:ph idx="1"/>
          </p:nvPr>
        </p:nvSpPr>
        <p:spPr>
          <a:xfrm>
            <a:off x="838200" y="1825624"/>
            <a:ext cx="10515600" cy="4727575"/>
          </a:xfrm>
        </p:spPr>
        <p:txBody>
          <a:bodyPr>
            <a:normAutofit fontScale="92500" lnSpcReduction="10000"/>
          </a:bodyPr>
          <a:lstStyle/>
          <a:p>
            <a:pPr marL="0" indent="0">
              <a:buNone/>
            </a:pPr>
            <a:r>
              <a:rPr lang="it-IT" sz="3200" dirty="0"/>
              <a:t>Armonia = proporzione, cioè «uguaglianza di rapporti», tra le parti e il tutto</a:t>
            </a:r>
          </a:p>
          <a:p>
            <a:pPr marL="0" indent="0">
              <a:buNone/>
            </a:pPr>
            <a:r>
              <a:rPr lang="it-IT" sz="3200" dirty="0"/>
              <a:t>L’idea che la proporzione matematica costituisca la legge dell’ordine e della bellezza del mondo deriva nei pitagorici dallo studio della </a:t>
            </a:r>
            <a:r>
              <a:rPr lang="it-IT" sz="3200" b="1" dirty="0"/>
              <a:t>musica</a:t>
            </a:r>
            <a:r>
              <a:rPr lang="it-IT" sz="3200" dirty="0"/>
              <a:t>.</a:t>
            </a:r>
          </a:p>
          <a:p>
            <a:pPr marL="0" indent="0">
              <a:buNone/>
            </a:pPr>
            <a:r>
              <a:rPr lang="it-IT" sz="3200" dirty="0"/>
              <a:t>Relazione numerica costante tra la lunghezza delle corde della lira e gli accordi fondamentali di ottava, di quinta e di quarta; corrispondente ai rapporti matematici sussistenti tra le distanze dei pianeti e le loro rivoluzioni</a:t>
            </a:r>
          </a:p>
          <a:p>
            <a:pPr>
              <a:buFontTx/>
              <a:buChar char="-"/>
            </a:pPr>
            <a:r>
              <a:rPr lang="it-IT" sz="3200" dirty="0"/>
              <a:t>La musica come </a:t>
            </a:r>
            <a:r>
              <a:rPr lang="it-IT" sz="3200" b="1" dirty="0"/>
              <a:t>scienza dell’armonia</a:t>
            </a:r>
          </a:p>
          <a:p>
            <a:pPr>
              <a:buFontTx/>
              <a:buChar char="-"/>
            </a:pPr>
            <a:r>
              <a:rPr lang="it-IT" sz="3200" dirty="0"/>
              <a:t>La musica come </a:t>
            </a:r>
            <a:r>
              <a:rPr lang="it-IT" sz="3200" b="1" dirty="0"/>
              <a:t>psicagogia</a:t>
            </a:r>
          </a:p>
          <a:p>
            <a:endParaRPr lang="it-IT" dirty="0"/>
          </a:p>
        </p:txBody>
      </p:sp>
    </p:spTree>
    <p:extLst>
      <p:ext uri="{BB962C8B-B14F-4D97-AF65-F5344CB8AC3E}">
        <p14:creationId xmlns:p14="http://schemas.microsoft.com/office/powerpoint/2010/main" val="2187991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6B7448-A7D3-F341-9220-B911EF3BB01B}"/>
              </a:ext>
            </a:extLst>
          </p:cNvPr>
          <p:cNvSpPr>
            <a:spLocks noGrp="1"/>
          </p:cNvSpPr>
          <p:nvPr>
            <p:ph type="title"/>
          </p:nvPr>
        </p:nvSpPr>
        <p:spPr/>
        <p:txBody>
          <a:bodyPr/>
          <a:lstStyle/>
          <a:p>
            <a:r>
              <a:rPr lang="it-IT" b="1" dirty="0">
                <a:solidFill>
                  <a:srgbClr val="FF0000"/>
                </a:solidFill>
              </a:rPr>
              <a:t>Eraclito (540 </a:t>
            </a:r>
            <a:r>
              <a:rPr lang="it-IT" b="1" dirty="0" err="1">
                <a:solidFill>
                  <a:srgbClr val="FF0000"/>
                </a:solidFill>
              </a:rPr>
              <a:t>ca</a:t>
            </a:r>
            <a:r>
              <a:rPr lang="it-IT" b="1" dirty="0">
                <a:solidFill>
                  <a:srgbClr val="FF0000"/>
                </a:solidFill>
              </a:rPr>
              <a:t>. – 480 </a:t>
            </a:r>
            <a:r>
              <a:rPr lang="it-IT" b="1" dirty="0" err="1">
                <a:solidFill>
                  <a:srgbClr val="FF0000"/>
                </a:solidFill>
              </a:rPr>
              <a:t>ca</a:t>
            </a:r>
            <a:r>
              <a:rPr lang="it-IT" b="1" dirty="0">
                <a:solidFill>
                  <a:srgbClr val="FF0000"/>
                </a:solidFill>
              </a:rPr>
              <a:t>. a.C.)</a:t>
            </a:r>
          </a:p>
        </p:txBody>
      </p:sp>
      <p:sp>
        <p:nvSpPr>
          <p:cNvPr id="3" name="Segnaposto contenuto 2">
            <a:extLst>
              <a:ext uri="{FF2B5EF4-FFF2-40B4-BE49-F238E27FC236}">
                <a16:creationId xmlns:a16="http://schemas.microsoft.com/office/drawing/2014/main" id="{E0913708-F8BD-864F-B5A9-04ABE510031E}"/>
              </a:ext>
            </a:extLst>
          </p:cNvPr>
          <p:cNvSpPr>
            <a:spLocks noGrp="1"/>
          </p:cNvSpPr>
          <p:nvPr>
            <p:ph idx="1"/>
          </p:nvPr>
        </p:nvSpPr>
        <p:spPr/>
        <p:txBody>
          <a:bodyPr>
            <a:normAutofit/>
          </a:bodyPr>
          <a:lstStyle/>
          <a:p>
            <a:pPr marL="0" indent="0">
              <a:buNone/>
            </a:pPr>
            <a:r>
              <a:rPr lang="it-IT" sz="3200" dirty="0"/>
              <a:t>Principio dell’</a:t>
            </a:r>
            <a:r>
              <a:rPr lang="it-IT" sz="3200" b="1" dirty="0"/>
              <a:t>armonia cosmica</a:t>
            </a:r>
            <a:r>
              <a:rPr lang="it-IT" sz="3200" dirty="0"/>
              <a:t>: lotta e unità degli opposti</a:t>
            </a:r>
          </a:p>
          <a:p>
            <a:pPr marL="0" indent="0">
              <a:buNone/>
            </a:pPr>
            <a:r>
              <a:rPr lang="it-IT" sz="3200" dirty="0"/>
              <a:t>La </a:t>
            </a:r>
            <a:r>
              <a:rPr lang="it-IT" sz="3200" b="1" dirty="0"/>
              <a:t>tensione dei contrari </a:t>
            </a:r>
            <a:r>
              <a:rPr lang="it-IT" sz="3200" dirty="0"/>
              <a:t>è  al servizio di una superiore e invisibile armonia che coincide con il </a:t>
            </a:r>
            <a:r>
              <a:rPr lang="it-IT" sz="3200" b="1" dirty="0"/>
              <a:t>Logos</a:t>
            </a:r>
            <a:r>
              <a:rPr lang="it-IT" sz="3200" dirty="0"/>
              <a:t> del mondo (= Fuoco), il principio razionale che governa tutte le cose come legge universale e divina</a:t>
            </a:r>
          </a:p>
          <a:p>
            <a:pPr marL="0" indent="0">
              <a:buNone/>
            </a:pPr>
            <a:r>
              <a:rPr lang="it-IT" sz="3200" dirty="0"/>
              <a:t>La musica è espressione, nell’accordo dei discorsi, dell’armonia nascosta che regge il mondo</a:t>
            </a:r>
          </a:p>
        </p:txBody>
      </p:sp>
    </p:spTree>
    <p:extLst>
      <p:ext uri="{BB962C8B-B14F-4D97-AF65-F5344CB8AC3E}">
        <p14:creationId xmlns:p14="http://schemas.microsoft.com/office/powerpoint/2010/main" val="3647945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8D9164-82BF-B041-A13E-C5FB28854F16}"/>
              </a:ext>
            </a:extLst>
          </p:cNvPr>
          <p:cNvSpPr>
            <a:spLocks noGrp="1"/>
          </p:cNvSpPr>
          <p:nvPr>
            <p:ph type="title"/>
          </p:nvPr>
        </p:nvSpPr>
        <p:spPr/>
        <p:txBody>
          <a:bodyPr/>
          <a:lstStyle/>
          <a:p>
            <a:r>
              <a:rPr lang="it-IT" b="1" dirty="0">
                <a:solidFill>
                  <a:srgbClr val="FF0000"/>
                </a:solidFill>
              </a:rPr>
              <a:t>Empedocle (492 - 423 </a:t>
            </a:r>
            <a:r>
              <a:rPr lang="it-IT" b="1" dirty="0" err="1">
                <a:solidFill>
                  <a:srgbClr val="FF0000"/>
                </a:solidFill>
              </a:rPr>
              <a:t>ca</a:t>
            </a:r>
            <a:r>
              <a:rPr lang="it-IT" b="1" dirty="0">
                <a:solidFill>
                  <a:srgbClr val="FF0000"/>
                </a:solidFill>
              </a:rPr>
              <a:t>. a.C.)</a:t>
            </a:r>
          </a:p>
        </p:txBody>
      </p:sp>
      <p:sp>
        <p:nvSpPr>
          <p:cNvPr id="3" name="Segnaposto contenuto 2">
            <a:extLst>
              <a:ext uri="{FF2B5EF4-FFF2-40B4-BE49-F238E27FC236}">
                <a16:creationId xmlns:a16="http://schemas.microsoft.com/office/drawing/2014/main" id="{22EC6108-DC15-C149-8D58-7BEA5A7BCF55}"/>
              </a:ext>
            </a:extLst>
          </p:cNvPr>
          <p:cNvSpPr>
            <a:spLocks noGrp="1"/>
          </p:cNvSpPr>
          <p:nvPr>
            <p:ph idx="1"/>
          </p:nvPr>
        </p:nvSpPr>
        <p:spPr/>
        <p:txBody>
          <a:bodyPr>
            <a:normAutofit/>
          </a:bodyPr>
          <a:lstStyle/>
          <a:p>
            <a:pPr marL="0" indent="0">
              <a:buNone/>
            </a:pPr>
            <a:r>
              <a:rPr lang="it-IT" dirty="0"/>
              <a:t>Quattro radici di tutte le cose; fasi dominate da Amore e Odio</a:t>
            </a:r>
          </a:p>
          <a:p>
            <a:pPr marL="0" indent="0">
              <a:buNone/>
            </a:pPr>
            <a:r>
              <a:rPr lang="it-IT" dirty="0"/>
              <a:t>Il concetto pitagorico di armonia come proporzione matematica tra le parti e il tutto ritorna in Empedocle come </a:t>
            </a:r>
            <a:r>
              <a:rPr lang="it-IT" b="1" dirty="0"/>
              <a:t>mescolanza quantitativamente determinata degli eterni </a:t>
            </a:r>
            <a:r>
              <a:rPr lang="it-IT" dirty="0"/>
              <a:t>e immutabili elementi dell’essere</a:t>
            </a:r>
          </a:p>
          <a:p>
            <a:pPr marL="0" indent="0">
              <a:buNone/>
            </a:pPr>
            <a:r>
              <a:rPr lang="it-IT" b="1" dirty="0"/>
              <a:t>Pittura</a:t>
            </a:r>
            <a:r>
              <a:rPr lang="it-IT" dirty="0"/>
              <a:t>: l’armonia del mondo, data grazie alla mescolanza guidata da Amore delle quattro radici, si riflette nell’opera del pittore, che è in in grado di restituirci tutta la variopinta realtà  attraverso la mescolanza, secondo una determinata misura e quantità, dei quattro colori fondamentali: il bianco, il nero, il rosso e il giallo</a:t>
            </a:r>
          </a:p>
        </p:txBody>
      </p:sp>
    </p:spTree>
    <p:extLst>
      <p:ext uri="{BB962C8B-B14F-4D97-AF65-F5344CB8AC3E}">
        <p14:creationId xmlns:p14="http://schemas.microsoft.com/office/powerpoint/2010/main" val="660681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3A2657-8648-6841-AC03-85904E7A60EA}"/>
              </a:ext>
            </a:extLst>
          </p:cNvPr>
          <p:cNvSpPr>
            <a:spLocks noGrp="1"/>
          </p:cNvSpPr>
          <p:nvPr>
            <p:ph type="title"/>
          </p:nvPr>
        </p:nvSpPr>
        <p:spPr/>
        <p:txBody>
          <a:bodyPr/>
          <a:lstStyle/>
          <a:p>
            <a:r>
              <a:rPr lang="it-IT" b="1" dirty="0">
                <a:solidFill>
                  <a:srgbClr val="FF0000"/>
                </a:solidFill>
              </a:rPr>
              <a:t>Sofistica: </a:t>
            </a:r>
            <a:r>
              <a:rPr lang="it-IT" b="1" dirty="0" err="1">
                <a:solidFill>
                  <a:srgbClr val="FF0000"/>
                </a:solidFill>
              </a:rPr>
              <a:t>Protagora</a:t>
            </a:r>
            <a:r>
              <a:rPr lang="it-IT" b="1" dirty="0">
                <a:solidFill>
                  <a:srgbClr val="FF0000"/>
                </a:solidFill>
              </a:rPr>
              <a:t>, Gorgia</a:t>
            </a:r>
          </a:p>
        </p:txBody>
      </p:sp>
      <p:sp>
        <p:nvSpPr>
          <p:cNvPr id="3" name="Segnaposto contenuto 2">
            <a:extLst>
              <a:ext uri="{FF2B5EF4-FFF2-40B4-BE49-F238E27FC236}">
                <a16:creationId xmlns:a16="http://schemas.microsoft.com/office/drawing/2014/main" id="{8175B379-0564-0A45-B766-969BF2FE9314}"/>
              </a:ext>
            </a:extLst>
          </p:cNvPr>
          <p:cNvSpPr>
            <a:spLocks noGrp="1"/>
          </p:cNvSpPr>
          <p:nvPr>
            <p:ph idx="1"/>
          </p:nvPr>
        </p:nvSpPr>
        <p:spPr/>
        <p:txBody>
          <a:bodyPr/>
          <a:lstStyle/>
          <a:p>
            <a:pPr marL="0" indent="0">
              <a:buNone/>
            </a:pPr>
            <a:r>
              <a:rPr lang="it-IT" dirty="0"/>
              <a:t>V secolo a.C. </a:t>
            </a:r>
          </a:p>
          <a:p>
            <a:pPr marL="0" indent="0">
              <a:buNone/>
            </a:pPr>
            <a:endParaRPr lang="it-IT" dirty="0"/>
          </a:p>
          <a:p>
            <a:pPr marL="0" indent="0">
              <a:buNone/>
            </a:pPr>
            <a:r>
              <a:rPr lang="it-IT" dirty="0"/>
              <a:t>La bellezza smarrisce la sua valenza di legge cosmica valida per tutti; </a:t>
            </a:r>
          </a:p>
          <a:p>
            <a:pPr marL="0" indent="0">
              <a:buNone/>
            </a:pPr>
            <a:r>
              <a:rPr lang="it-IT" dirty="0"/>
              <a:t>si trasforma in qualcosa di essenzialmente relativo alla percezione sensibile di ognuno; </a:t>
            </a:r>
          </a:p>
          <a:p>
            <a:pPr marL="0" indent="0">
              <a:buNone/>
            </a:pPr>
            <a:r>
              <a:rPr lang="it-IT" dirty="0"/>
              <a:t>perde il proprio carattere di assoluta oggettività</a:t>
            </a:r>
          </a:p>
          <a:p>
            <a:endParaRPr lang="it-IT" dirty="0"/>
          </a:p>
        </p:txBody>
      </p:sp>
    </p:spTree>
    <p:extLst>
      <p:ext uri="{BB962C8B-B14F-4D97-AF65-F5344CB8AC3E}">
        <p14:creationId xmlns:p14="http://schemas.microsoft.com/office/powerpoint/2010/main" val="989793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287EAB-66EB-854F-A3C1-38C8E06FFC9A}"/>
              </a:ext>
            </a:extLst>
          </p:cNvPr>
          <p:cNvSpPr>
            <a:spLocks noGrp="1"/>
          </p:cNvSpPr>
          <p:nvPr>
            <p:ph type="title"/>
          </p:nvPr>
        </p:nvSpPr>
        <p:spPr>
          <a:xfrm>
            <a:off x="468085" y="234497"/>
            <a:ext cx="10515600" cy="1325563"/>
          </a:xfrm>
        </p:spPr>
        <p:txBody>
          <a:bodyPr/>
          <a:lstStyle/>
          <a:p>
            <a:r>
              <a:rPr lang="it-IT" b="1" dirty="0" err="1">
                <a:solidFill>
                  <a:srgbClr val="FF0000"/>
                </a:solidFill>
              </a:rPr>
              <a:t>Protagora</a:t>
            </a:r>
            <a:r>
              <a:rPr lang="it-IT" b="1" dirty="0">
                <a:solidFill>
                  <a:srgbClr val="FF0000"/>
                </a:solidFill>
              </a:rPr>
              <a:t> (491– 411 a.C.)</a:t>
            </a:r>
          </a:p>
        </p:txBody>
      </p:sp>
      <p:sp>
        <p:nvSpPr>
          <p:cNvPr id="3" name="Segnaposto contenuto 2">
            <a:extLst>
              <a:ext uri="{FF2B5EF4-FFF2-40B4-BE49-F238E27FC236}">
                <a16:creationId xmlns:a16="http://schemas.microsoft.com/office/drawing/2014/main" id="{20A6D544-7B86-0445-BD8E-64AC7603C496}"/>
              </a:ext>
            </a:extLst>
          </p:cNvPr>
          <p:cNvSpPr>
            <a:spLocks noGrp="1"/>
          </p:cNvSpPr>
          <p:nvPr>
            <p:ph idx="1"/>
          </p:nvPr>
        </p:nvSpPr>
        <p:spPr>
          <a:xfrm>
            <a:off x="468085" y="1560060"/>
            <a:ext cx="10885715" cy="5101997"/>
          </a:xfrm>
        </p:spPr>
        <p:txBody>
          <a:bodyPr>
            <a:normAutofit fontScale="92500" lnSpcReduction="10000"/>
          </a:bodyPr>
          <a:lstStyle/>
          <a:p>
            <a:pPr marL="0" indent="0">
              <a:buNone/>
            </a:pPr>
            <a:r>
              <a:rPr lang="it-IT" dirty="0"/>
              <a:t>Sentimento di </a:t>
            </a:r>
            <a:r>
              <a:rPr lang="it-IT" b="1" dirty="0"/>
              <a:t>piacere</a:t>
            </a:r>
            <a:r>
              <a:rPr lang="it-IT" dirty="0"/>
              <a:t> il principio del bello; </a:t>
            </a:r>
            <a:r>
              <a:rPr lang="it-IT" b="1" dirty="0"/>
              <a:t>nega</a:t>
            </a:r>
            <a:r>
              <a:rPr lang="it-IT" dirty="0"/>
              <a:t> che esista la possibilità di stabilire un </a:t>
            </a:r>
            <a:r>
              <a:rPr lang="it-IT" b="1" dirty="0"/>
              <a:t>criterio oggettivo </a:t>
            </a:r>
            <a:r>
              <a:rPr lang="it-IT" dirty="0"/>
              <a:t>per discriminare ciò che è bello da ciò che è brutto (cfr. </a:t>
            </a:r>
            <a:r>
              <a:rPr lang="it-IT" i="1" dirty="0" err="1"/>
              <a:t>Teeteto</a:t>
            </a:r>
            <a:r>
              <a:rPr lang="it-IT" dirty="0"/>
              <a:t> di Platone)</a:t>
            </a:r>
          </a:p>
          <a:p>
            <a:pPr marL="0" indent="0">
              <a:buNone/>
            </a:pPr>
            <a:r>
              <a:rPr lang="it-IT" dirty="0"/>
              <a:t>- Conformazione psicofisica + educazione</a:t>
            </a:r>
          </a:p>
          <a:p>
            <a:pPr marL="0" indent="0">
              <a:buNone/>
            </a:pPr>
            <a:r>
              <a:rPr lang="it-IT" dirty="0"/>
              <a:t>- Arte = puro artificio retorico-formale</a:t>
            </a:r>
          </a:p>
          <a:p>
            <a:pPr marL="0" indent="0">
              <a:buNone/>
            </a:pPr>
            <a:r>
              <a:rPr lang="it-IT" b="1" dirty="0"/>
              <a:t>Prometeo ed </a:t>
            </a:r>
            <a:r>
              <a:rPr lang="it-IT" b="1" dirty="0" err="1"/>
              <a:t>Epimeteo</a:t>
            </a:r>
            <a:r>
              <a:rPr lang="it-IT" b="1" dirty="0"/>
              <a:t> </a:t>
            </a:r>
            <a:r>
              <a:rPr lang="it-IT" dirty="0"/>
              <a:t>(</a:t>
            </a:r>
            <a:r>
              <a:rPr lang="it-IT" i="1" dirty="0" err="1"/>
              <a:t>Protagora</a:t>
            </a:r>
            <a:r>
              <a:rPr lang="it-IT" dirty="0"/>
              <a:t> di Platone; uomini simili agli dei: capaci di dominare la natura intorno a loro</a:t>
            </a:r>
          </a:p>
          <a:p>
            <a:pPr>
              <a:buFontTx/>
              <a:buChar char="-"/>
            </a:pPr>
            <a:r>
              <a:rPr lang="it-IT" dirty="0"/>
              <a:t>Capaci di formare un mondo </a:t>
            </a:r>
            <a:r>
              <a:rPr lang="it-IT" b="1" dirty="0"/>
              <a:t>altro</a:t>
            </a:r>
            <a:r>
              <a:rPr lang="it-IT" dirty="0"/>
              <a:t> da quello naturale e di operare in modo diverso da come opera il mondo naturale (realizzazione di oggetti inutili, per il solo piacere di produrli e di goderne; nessun valore </a:t>
            </a:r>
            <a:r>
              <a:rPr lang="it-IT" b="1" dirty="0"/>
              <a:t>morale</a:t>
            </a:r>
            <a:r>
              <a:rPr lang="it-IT" dirty="0"/>
              <a:t>)</a:t>
            </a:r>
          </a:p>
          <a:p>
            <a:pPr marL="0" indent="0">
              <a:buNone/>
            </a:pPr>
            <a:r>
              <a:rPr lang="it-IT" dirty="0"/>
              <a:t>La sapienza poetica è conoscenza dei meccanismi linguistici atti a questo scopo (</a:t>
            </a:r>
            <a:r>
              <a:rPr lang="it-IT" b="1" dirty="0"/>
              <a:t>senza</a:t>
            </a:r>
            <a:r>
              <a:rPr lang="it-IT" dirty="0"/>
              <a:t> valore morale)</a:t>
            </a:r>
          </a:p>
          <a:p>
            <a:pPr marL="0" indent="0">
              <a:buNone/>
            </a:pPr>
            <a:r>
              <a:rPr lang="it-IT" b="1" dirty="0" err="1"/>
              <a:t>Orthòtes</a:t>
            </a:r>
            <a:r>
              <a:rPr lang="it-IT" dirty="0"/>
              <a:t>, non </a:t>
            </a:r>
            <a:r>
              <a:rPr lang="it-IT" b="1" dirty="0" err="1"/>
              <a:t>mimesis</a:t>
            </a:r>
            <a:endParaRPr lang="it-IT" b="1" dirty="0"/>
          </a:p>
          <a:p>
            <a:pPr>
              <a:buFontTx/>
              <a:buChar char="-"/>
            </a:pPr>
            <a:endParaRPr lang="it-IT" dirty="0"/>
          </a:p>
          <a:p>
            <a:endParaRPr lang="it-IT" dirty="0"/>
          </a:p>
          <a:p>
            <a:endParaRPr lang="it-IT" dirty="0"/>
          </a:p>
        </p:txBody>
      </p:sp>
    </p:spTree>
    <p:extLst>
      <p:ext uri="{BB962C8B-B14F-4D97-AF65-F5344CB8AC3E}">
        <p14:creationId xmlns:p14="http://schemas.microsoft.com/office/powerpoint/2010/main" val="1374750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BA78A2-218E-1340-89B2-30FF5EB01C3D}"/>
              </a:ext>
            </a:extLst>
          </p:cNvPr>
          <p:cNvSpPr>
            <a:spLocks noGrp="1"/>
          </p:cNvSpPr>
          <p:nvPr>
            <p:ph type="title"/>
          </p:nvPr>
        </p:nvSpPr>
        <p:spPr>
          <a:xfrm>
            <a:off x="609600" y="283029"/>
            <a:ext cx="10961914" cy="1407659"/>
          </a:xfrm>
        </p:spPr>
        <p:txBody>
          <a:bodyPr/>
          <a:lstStyle/>
          <a:p>
            <a:r>
              <a:rPr lang="it-IT" b="1" dirty="0">
                <a:solidFill>
                  <a:srgbClr val="FF0000"/>
                </a:solidFill>
              </a:rPr>
              <a:t>Gorgia (490 – 391/380 a.C.)</a:t>
            </a:r>
          </a:p>
        </p:txBody>
      </p:sp>
      <p:sp>
        <p:nvSpPr>
          <p:cNvPr id="3" name="Segnaposto contenuto 2">
            <a:extLst>
              <a:ext uri="{FF2B5EF4-FFF2-40B4-BE49-F238E27FC236}">
                <a16:creationId xmlns:a16="http://schemas.microsoft.com/office/drawing/2014/main" id="{F942F1EB-E11E-6B42-BC67-FA5960222B7E}"/>
              </a:ext>
            </a:extLst>
          </p:cNvPr>
          <p:cNvSpPr>
            <a:spLocks noGrp="1"/>
          </p:cNvSpPr>
          <p:nvPr>
            <p:ph idx="1"/>
          </p:nvPr>
        </p:nvSpPr>
        <p:spPr>
          <a:xfrm>
            <a:off x="609600" y="1690688"/>
            <a:ext cx="10744200" cy="4486275"/>
          </a:xfrm>
        </p:spPr>
        <p:txBody>
          <a:bodyPr>
            <a:normAutofit fontScale="92500" lnSpcReduction="20000"/>
          </a:bodyPr>
          <a:lstStyle/>
          <a:p>
            <a:pPr marL="0" indent="0">
              <a:buNone/>
            </a:pPr>
            <a:r>
              <a:rPr lang="it-IT" sz="3200" dirty="0"/>
              <a:t>Il linguaggio non rispecchia il </a:t>
            </a:r>
            <a:r>
              <a:rPr lang="it-IT" sz="3200" dirty="0" err="1"/>
              <a:t>signiﬁcato</a:t>
            </a:r>
            <a:r>
              <a:rPr lang="it-IT" sz="3200" dirty="0"/>
              <a:t> dell’essere, ma </a:t>
            </a:r>
            <a:r>
              <a:rPr lang="it-IT" sz="3200" b="1" dirty="0"/>
              <a:t>produce</a:t>
            </a:r>
            <a:r>
              <a:rPr lang="it-IT" sz="3200" dirty="0"/>
              <a:t> questo stesso </a:t>
            </a:r>
            <a:r>
              <a:rPr lang="it-IT" sz="3200" dirty="0" err="1"/>
              <a:t>signiﬁcato</a:t>
            </a:r>
            <a:endParaRPr lang="it-IT" sz="3200" dirty="0"/>
          </a:p>
          <a:p>
            <a:pPr marL="0" indent="0">
              <a:buNone/>
            </a:pPr>
            <a:r>
              <a:rPr lang="it-IT" sz="3200" dirty="0"/>
              <a:t>Non esiste alcun logos oggettivo e immutabile in base al quale sia possibile giudicare la correttezza o meno di quanto esprime il linguaggio</a:t>
            </a:r>
          </a:p>
          <a:p>
            <a:pPr marL="0" indent="0">
              <a:buNone/>
            </a:pPr>
            <a:endParaRPr lang="it-IT" sz="3200" dirty="0"/>
          </a:p>
          <a:p>
            <a:pPr marL="0" indent="0">
              <a:buNone/>
            </a:pPr>
            <a:r>
              <a:rPr lang="it-IT" sz="3200" dirty="0"/>
              <a:t>«La parola è un possente signore, che con corpo piccolissimo e affatto invisibile compie azioni veramente divine: può infatti far cessare il timore, togliere il dolore, produrre gioia ed accrescere la compassione»</a:t>
            </a:r>
          </a:p>
          <a:p>
            <a:pPr marL="0" indent="0">
              <a:buNone/>
            </a:pPr>
            <a:r>
              <a:rPr lang="it-IT" sz="3200" dirty="0"/>
              <a:t>Valore psicagogico della parola (ma non educativo); la parola come farmaco: capace di curare/avvelenare </a:t>
            </a:r>
            <a:r>
              <a:rPr lang="it-IT" sz="3200" b="1" dirty="0"/>
              <a:t>l’animo</a:t>
            </a:r>
          </a:p>
          <a:p>
            <a:endParaRPr lang="it-IT" dirty="0"/>
          </a:p>
        </p:txBody>
      </p:sp>
    </p:spTree>
    <p:extLst>
      <p:ext uri="{BB962C8B-B14F-4D97-AF65-F5344CB8AC3E}">
        <p14:creationId xmlns:p14="http://schemas.microsoft.com/office/powerpoint/2010/main" val="257506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16E0E2-E834-0A44-BCF3-1F1B3ED8BEED}"/>
              </a:ext>
            </a:extLst>
          </p:cNvPr>
          <p:cNvSpPr>
            <a:spLocks noGrp="1"/>
          </p:cNvSpPr>
          <p:nvPr>
            <p:ph type="title"/>
          </p:nvPr>
        </p:nvSpPr>
        <p:spPr/>
        <p:txBody>
          <a:bodyPr/>
          <a:lstStyle/>
          <a:p>
            <a:r>
              <a:rPr lang="it-IT" b="1" dirty="0">
                <a:solidFill>
                  <a:srgbClr val="FF0000"/>
                </a:solidFill>
              </a:rPr>
              <a:t>Argomento del corso</a:t>
            </a:r>
          </a:p>
        </p:txBody>
      </p:sp>
      <p:sp>
        <p:nvSpPr>
          <p:cNvPr id="3" name="Segnaposto contenuto 2">
            <a:extLst>
              <a:ext uri="{FF2B5EF4-FFF2-40B4-BE49-F238E27FC236}">
                <a16:creationId xmlns:a16="http://schemas.microsoft.com/office/drawing/2014/main" id="{94303A74-7D4B-2043-8876-063DD5710A88}"/>
              </a:ext>
            </a:extLst>
          </p:cNvPr>
          <p:cNvSpPr>
            <a:spLocks noGrp="1"/>
          </p:cNvSpPr>
          <p:nvPr>
            <p:ph idx="1"/>
          </p:nvPr>
        </p:nvSpPr>
        <p:spPr/>
        <p:txBody>
          <a:bodyPr/>
          <a:lstStyle/>
          <a:p>
            <a:pPr marL="0" indent="0" algn="just">
              <a:buNone/>
            </a:pPr>
            <a:r>
              <a:rPr lang="it-IT" dirty="0"/>
              <a:t>Il corso introdurrà ai principali temi, problemi, concetti e figure della storia dell’estetica occidentale, dall’antichità classica alla contemporaneità. </a:t>
            </a:r>
          </a:p>
          <a:p>
            <a:pPr marL="0" indent="0" algn="just">
              <a:buNone/>
            </a:pPr>
            <a:r>
              <a:rPr lang="it-IT" dirty="0"/>
              <a:t>Particolare attenzione sarà dedicata, nella parte monografica e attraverso la lettura dei due testi classici indicati, al significato della coppia concettuale bello-sublime quali categorie fondamentali della storia dell’estetica e al problema dell’individualità/universalità del gusto nell’estetica di lingua inglese nel diciottesimo secolo. </a:t>
            </a:r>
          </a:p>
        </p:txBody>
      </p:sp>
    </p:spTree>
    <p:extLst>
      <p:ext uri="{BB962C8B-B14F-4D97-AF65-F5344CB8AC3E}">
        <p14:creationId xmlns:p14="http://schemas.microsoft.com/office/powerpoint/2010/main" val="3841179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E0B7B6-CACD-9D42-B3A9-D6EFE2DEBD4A}"/>
              </a:ext>
            </a:extLst>
          </p:cNvPr>
          <p:cNvSpPr>
            <a:spLocks noGrp="1"/>
          </p:cNvSpPr>
          <p:nvPr>
            <p:ph type="title"/>
          </p:nvPr>
        </p:nvSpPr>
        <p:spPr>
          <a:xfrm>
            <a:off x="500743" y="174171"/>
            <a:ext cx="10853057" cy="1342345"/>
          </a:xfrm>
        </p:spPr>
        <p:txBody>
          <a:bodyPr/>
          <a:lstStyle/>
          <a:p>
            <a:r>
              <a:rPr lang="it-IT" b="1" dirty="0">
                <a:solidFill>
                  <a:srgbClr val="FF0000"/>
                </a:solidFill>
              </a:rPr>
              <a:t>Democrito (460 – 370 a.C.)</a:t>
            </a:r>
          </a:p>
        </p:txBody>
      </p:sp>
      <p:sp>
        <p:nvSpPr>
          <p:cNvPr id="3" name="Segnaposto contenuto 2">
            <a:extLst>
              <a:ext uri="{FF2B5EF4-FFF2-40B4-BE49-F238E27FC236}">
                <a16:creationId xmlns:a16="http://schemas.microsoft.com/office/drawing/2014/main" id="{658E0FFA-62A1-0D4E-A945-4D77DB188594}"/>
              </a:ext>
            </a:extLst>
          </p:cNvPr>
          <p:cNvSpPr>
            <a:spLocks noGrp="1"/>
          </p:cNvSpPr>
          <p:nvPr>
            <p:ph idx="1"/>
          </p:nvPr>
        </p:nvSpPr>
        <p:spPr>
          <a:xfrm>
            <a:off x="598714" y="1414916"/>
            <a:ext cx="10657114" cy="5167312"/>
          </a:xfrm>
        </p:spPr>
        <p:txBody>
          <a:bodyPr>
            <a:normAutofit fontScale="92500" lnSpcReduction="10000"/>
          </a:bodyPr>
          <a:lstStyle/>
          <a:p>
            <a:pPr marL="0" indent="0">
              <a:buNone/>
            </a:pPr>
            <a:r>
              <a:rPr lang="it-IT" dirty="0"/>
              <a:t>Teoria relativistica del bello, strettamente connessa alle sue concezioni ontologiche e gnoseologiche </a:t>
            </a:r>
          </a:p>
          <a:p>
            <a:pPr marL="0" indent="0">
              <a:buNone/>
            </a:pPr>
            <a:r>
              <a:rPr lang="it-IT" dirty="0"/>
              <a:t>Le sensazioni sono il frutto di un’interazione tra soggetto e oggetto e, come tali, ci fanno conoscere non ciò che sono realmente le cose ma </a:t>
            </a:r>
            <a:r>
              <a:rPr lang="it-IT" b="1" dirty="0"/>
              <a:t>come esse ci appaiono</a:t>
            </a:r>
          </a:p>
          <a:p>
            <a:pPr marL="0" indent="0">
              <a:buNone/>
            </a:pPr>
            <a:r>
              <a:rPr lang="it-IT" b="1" dirty="0"/>
              <a:t>Arte = essenzialmente tecnica, </a:t>
            </a:r>
            <a:r>
              <a:rPr lang="it-IT" b="1" u="sng" dirty="0"/>
              <a:t>ma</a:t>
            </a:r>
            <a:r>
              <a:rPr lang="it-IT" b="1" dirty="0"/>
              <a:t> valore della </a:t>
            </a:r>
            <a:r>
              <a:rPr lang="it-IT" b="1" dirty="0" err="1"/>
              <a:t>mimesis</a:t>
            </a:r>
            <a:r>
              <a:rPr lang="it-IT" b="1" dirty="0"/>
              <a:t>: </a:t>
            </a:r>
            <a:r>
              <a:rPr lang="it-IT" dirty="0"/>
              <a:t>Gli uomini primitivi, non ancora dotati di personali risorse, svilupparono la propria operatività prendendo ad esempio quella degli animali, dai quali hanno appreso tutte le attività più essenziali: </a:t>
            </a:r>
          </a:p>
          <a:p>
            <a:pPr marL="0" indent="0">
              <a:buNone/>
            </a:pPr>
            <a:r>
              <a:rPr lang="it-IT" dirty="0"/>
              <a:t>«Noi abbiamo imparato dagli animali tutte le attività più importanti: dal ragno l’arte del tessere e del rammendare, dalla rondine quella di costruire case e dagli uccelli canori, il cigno e l’usignolo, il canto»</a:t>
            </a:r>
          </a:p>
          <a:p>
            <a:pPr marL="0" indent="0">
              <a:buNone/>
            </a:pPr>
            <a:r>
              <a:rPr lang="it-IT" dirty="0"/>
              <a:t>Tecnica produttiva volta a costruire oggetti </a:t>
            </a:r>
            <a:r>
              <a:rPr lang="it-IT" b="1" dirty="0"/>
              <a:t>non immediatamente esistenti </a:t>
            </a:r>
            <a:r>
              <a:rPr lang="it-IT" dirty="0"/>
              <a:t>nella realtà</a:t>
            </a:r>
          </a:p>
          <a:p>
            <a:endParaRPr lang="it-IT" dirty="0"/>
          </a:p>
        </p:txBody>
      </p:sp>
    </p:spTree>
    <p:extLst>
      <p:ext uri="{BB962C8B-B14F-4D97-AF65-F5344CB8AC3E}">
        <p14:creationId xmlns:p14="http://schemas.microsoft.com/office/powerpoint/2010/main" val="325063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3458FD-4AA8-B944-8160-D6B60E0772FD}"/>
              </a:ext>
            </a:extLst>
          </p:cNvPr>
          <p:cNvSpPr>
            <a:spLocks noGrp="1"/>
          </p:cNvSpPr>
          <p:nvPr>
            <p:ph type="title"/>
          </p:nvPr>
        </p:nvSpPr>
        <p:spPr/>
        <p:txBody>
          <a:bodyPr/>
          <a:lstStyle/>
          <a:p>
            <a:r>
              <a:rPr lang="it-IT" b="1" dirty="0" err="1">
                <a:solidFill>
                  <a:srgbClr val="FF0000"/>
                </a:solidFill>
              </a:rPr>
              <a:t>Mimesis</a:t>
            </a:r>
            <a:r>
              <a:rPr lang="it-IT" b="1" dirty="0">
                <a:solidFill>
                  <a:srgbClr val="FF0000"/>
                </a:solidFill>
              </a:rPr>
              <a:t> necessaria e superflua</a:t>
            </a:r>
          </a:p>
        </p:txBody>
      </p:sp>
      <p:sp>
        <p:nvSpPr>
          <p:cNvPr id="3" name="Segnaposto contenuto 2">
            <a:extLst>
              <a:ext uri="{FF2B5EF4-FFF2-40B4-BE49-F238E27FC236}">
                <a16:creationId xmlns:a16="http://schemas.microsoft.com/office/drawing/2014/main" id="{F262E17A-DC75-C842-A347-571E7C856EDE}"/>
              </a:ext>
            </a:extLst>
          </p:cNvPr>
          <p:cNvSpPr>
            <a:spLocks noGrp="1"/>
          </p:cNvSpPr>
          <p:nvPr>
            <p:ph idx="1"/>
          </p:nvPr>
        </p:nvSpPr>
        <p:spPr/>
        <p:txBody>
          <a:bodyPr>
            <a:normAutofit fontScale="92500"/>
          </a:bodyPr>
          <a:lstStyle/>
          <a:p>
            <a:pPr marL="0" indent="0">
              <a:buNone/>
            </a:pPr>
            <a:r>
              <a:rPr lang="it-IT" sz="3200" dirty="0"/>
              <a:t>L’arte si costituisce come </a:t>
            </a:r>
            <a:r>
              <a:rPr lang="it-IT" sz="3200" dirty="0" err="1"/>
              <a:t>mimesis</a:t>
            </a:r>
            <a:r>
              <a:rPr lang="it-IT" sz="3200" dirty="0"/>
              <a:t> produttiva al </a:t>
            </a:r>
            <a:r>
              <a:rPr lang="it-IT" sz="3200" dirty="0" err="1"/>
              <a:t>ﬁne</a:t>
            </a:r>
            <a:r>
              <a:rPr lang="it-IT" sz="3200" dirty="0"/>
              <a:t> di sopperire alle mancanze naturali dell’uomo</a:t>
            </a:r>
          </a:p>
          <a:p>
            <a:pPr marL="0" indent="0">
              <a:buNone/>
            </a:pPr>
            <a:r>
              <a:rPr lang="it-IT" sz="3200" dirty="0"/>
              <a:t>Distinta in </a:t>
            </a:r>
            <a:r>
              <a:rPr lang="it-IT" sz="3200" b="1" dirty="0"/>
              <a:t>necessaria e superflua</a:t>
            </a:r>
            <a:r>
              <a:rPr lang="it-IT" sz="3200" dirty="0"/>
              <a:t>:</a:t>
            </a:r>
          </a:p>
          <a:p>
            <a:pPr marL="0" indent="0">
              <a:buNone/>
            </a:pPr>
            <a:r>
              <a:rPr lang="it-IT" sz="3200" dirty="0"/>
              <a:t>«Democrito afferma che la </a:t>
            </a:r>
            <a:r>
              <a:rPr lang="it-IT" sz="3200" b="1" dirty="0"/>
              <a:t>musica</a:t>
            </a:r>
            <a:r>
              <a:rPr lang="it-IT" sz="3200" dirty="0"/>
              <a:t> è più recente (delle altre arti), e ne spiega la ragione affermando che essa non corrisponde a una necessità ma è nata quando già esisteva il </a:t>
            </a:r>
            <a:r>
              <a:rPr lang="it-IT" sz="3200" b="1" dirty="0"/>
              <a:t>superfluo</a:t>
            </a:r>
            <a:r>
              <a:rPr lang="it-IT" sz="3200" dirty="0"/>
              <a:t>»</a:t>
            </a:r>
          </a:p>
          <a:p>
            <a:pPr marL="0" indent="0">
              <a:buNone/>
            </a:pPr>
            <a:r>
              <a:rPr lang="it-IT" sz="3200" dirty="0"/>
              <a:t>Effetto edonistico, illusionistico (es. interesse di Democrito per l’ottica e gli effetti di luce, applicati alle scenografie teatrali) e – dunque - </a:t>
            </a:r>
            <a:r>
              <a:rPr lang="it-IT" sz="3200" b="1" dirty="0"/>
              <a:t>magico</a:t>
            </a:r>
          </a:p>
          <a:p>
            <a:endParaRPr lang="it-IT" dirty="0"/>
          </a:p>
        </p:txBody>
      </p:sp>
    </p:spTree>
    <p:extLst>
      <p:ext uri="{BB962C8B-B14F-4D97-AF65-F5344CB8AC3E}">
        <p14:creationId xmlns:p14="http://schemas.microsoft.com/office/powerpoint/2010/main" val="968732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81124C-16CE-0844-AFA8-E159023B8FE0}"/>
              </a:ext>
            </a:extLst>
          </p:cNvPr>
          <p:cNvSpPr>
            <a:spLocks noGrp="1"/>
          </p:cNvSpPr>
          <p:nvPr>
            <p:ph type="title"/>
          </p:nvPr>
        </p:nvSpPr>
        <p:spPr/>
        <p:txBody>
          <a:bodyPr/>
          <a:lstStyle/>
          <a:p>
            <a:r>
              <a:rPr lang="it-IT" b="1" dirty="0">
                <a:solidFill>
                  <a:srgbClr val="FF0000"/>
                </a:solidFill>
              </a:rPr>
              <a:t>Funzionalità del bello (Socrate)</a:t>
            </a:r>
          </a:p>
        </p:txBody>
      </p:sp>
      <p:sp>
        <p:nvSpPr>
          <p:cNvPr id="3" name="Segnaposto contenuto 2">
            <a:extLst>
              <a:ext uri="{FF2B5EF4-FFF2-40B4-BE49-F238E27FC236}">
                <a16:creationId xmlns:a16="http://schemas.microsoft.com/office/drawing/2014/main" id="{E3EEBC88-78FC-2442-8BA8-E1FC0F86D493}"/>
              </a:ext>
            </a:extLst>
          </p:cNvPr>
          <p:cNvSpPr>
            <a:spLocks noGrp="1"/>
          </p:cNvSpPr>
          <p:nvPr>
            <p:ph idx="1"/>
          </p:nvPr>
        </p:nvSpPr>
        <p:spPr/>
        <p:txBody>
          <a:bodyPr>
            <a:normAutofit/>
          </a:bodyPr>
          <a:lstStyle/>
          <a:p>
            <a:pPr marL="0" indent="0">
              <a:buNone/>
            </a:pPr>
            <a:r>
              <a:rPr lang="it-IT" dirty="0"/>
              <a:t>Esistono </a:t>
            </a:r>
            <a:r>
              <a:rPr lang="it-IT" b="1" dirty="0"/>
              <a:t>molte</a:t>
            </a:r>
            <a:r>
              <a:rPr lang="it-IT" dirty="0"/>
              <a:t> cose belle ed esse </a:t>
            </a:r>
            <a:r>
              <a:rPr lang="it-IT" b="1" dirty="0"/>
              <a:t>non sono uguali tra loro</a:t>
            </a:r>
            <a:r>
              <a:rPr lang="it-IT" dirty="0"/>
              <a:t>: un bel dardo, ad esempio, non è uguale a un bello scudo, il bel corpo di un lottatore non è uguale al bel corpo di un corridore</a:t>
            </a:r>
          </a:p>
          <a:p>
            <a:pPr marL="0" indent="0">
              <a:buNone/>
            </a:pPr>
            <a:r>
              <a:rPr lang="it-IT" dirty="0"/>
              <a:t>Una cosa è bella quando è conforme alla </a:t>
            </a:r>
            <a:r>
              <a:rPr lang="it-IT" b="1" dirty="0"/>
              <a:t>funzione</a:t>
            </a:r>
            <a:r>
              <a:rPr lang="it-IT" dirty="0"/>
              <a:t> o finalità che le è propria: dunque può apparire bella in un caso e brutta in un altro </a:t>
            </a:r>
          </a:p>
          <a:p>
            <a:pPr marL="0" indent="0">
              <a:buNone/>
            </a:pPr>
            <a:endParaRPr lang="it-IT" b="1" dirty="0"/>
          </a:p>
          <a:p>
            <a:pPr marL="0" indent="0">
              <a:buNone/>
            </a:pPr>
            <a:r>
              <a:rPr lang="it-IT" b="1" dirty="0"/>
              <a:t>Vincolo imitativo dell’arte figurativa</a:t>
            </a:r>
            <a:r>
              <a:rPr lang="it-IT" dirty="0"/>
              <a:t>: immagini di cose già esistenti; ma anche rapporto «emendativo» con la realtà; in senso </a:t>
            </a:r>
            <a:r>
              <a:rPr lang="it-IT" b="1" dirty="0"/>
              <a:t>selettivo</a:t>
            </a:r>
            <a:r>
              <a:rPr lang="it-IT" dirty="0"/>
              <a:t> o in senso </a:t>
            </a:r>
            <a:r>
              <a:rPr lang="it-IT" b="1" dirty="0"/>
              <a:t>ideale (fonti: </a:t>
            </a:r>
            <a:r>
              <a:rPr lang="it-IT" dirty="0"/>
              <a:t>Senofonte, Memorabili; Platone</a:t>
            </a:r>
            <a:r>
              <a:rPr lang="it-IT" b="1" dirty="0"/>
              <a:t>)</a:t>
            </a:r>
          </a:p>
          <a:p>
            <a:endParaRPr lang="it-IT" dirty="0"/>
          </a:p>
        </p:txBody>
      </p:sp>
    </p:spTree>
    <p:extLst>
      <p:ext uri="{BB962C8B-B14F-4D97-AF65-F5344CB8AC3E}">
        <p14:creationId xmlns:p14="http://schemas.microsoft.com/office/powerpoint/2010/main" val="3286051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6C6D7C-0428-5A42-A5F0-67C0A303ECC4}"/>
              </a:ext>
            </a:extLst>
          </p:cNvPr>
          <p:cNvSpPr>
            <a:spLocks noGrp="1"/>
          </p:cNvSpPr>
          <p:nvPr>
            <p:ph type="title"/>
          </p:nvPr>
        </p:nvSpPr>
        <p:spPr>
          <a:xfrm>
            <a:off x="728472" y="2364613"/>
            <a:ext cx="10515600" cy="1325563"/>
          </a:xfrm>
        </p:spPr>
        <p:txBody>
          <a:bodyPr>
            <a:normAutofit/>
          </a:bodyPr>
          <a:lstStyle/>
          <a:p>
            <a:pPr algn="ctr"/>
            <a:r>
              <a:rPr lang="it-IT" sz="4800" b="1" dirty="0">
                <a:solidFill>
                  <a:srgbClr val="C00000"/>
                </a:solidFill>
              </a:rPr>
              <a:t>Platone</a:t>
            </a:r>
          </a:p>
        </p:txBody>
      </p:sp>
    </p:spTree>
    <p:extLst>
      <p:ext uri="{BB962C8B-B14F-4D97-AF65-F5344CB8AC3E}">
        <p14:creationId xmlns:p14="http://schemas.microsoft.com/office/powerpoint/2010/main" val="474964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229035-D60B-F243-B4C8-FF8F6A451787}"/>
              </a:ext>
            </a:extLst>
          </p:cNvPr>
          <p:cNvSpPr>
            <a:spLocks noGrp="1"/>
          </p:cNvSpPr>
          <p:nvPr>
            <p:ph type="title"/>
          </p:nvPr>
        </p:nvSpPr>
        <p:spPr/>
        <p:txBody>
          <a:bodyPr/>
          <a:lstStyle/>
          <a:p>
            <a:r>
              <a:rPr lang="it-IT" b="1" dirty="0">
                <a:solidFill>
                  <a:srgbClr val="FF0000"/>
                </a:solidFill>
              </a:rPr>
              <a:t>Platone (428/427 – 348-347 a.C.)</a:t>
            </a:r>
          </a:p>
        </p:txBody>
      </p:sp>
      <p:sp>
        <p:nvSpPr>
          <p:cNvPr id="3" name="Segnaposto contenuto 2">
            <a:extLst>
              <a:ext uri="{FF2B5EF4-FFF2-40B4-BE49-F238E27FC236}">
                <a16:creationId xmlns:a16="http://schemas.microsoft.com/office/drawing/2014/main" id="{63E9D13B-3A40-BD42-A3C1-9FF72B22833C}"/>
              </a:ext>
            </a:extLst>
          </p:cNvPr>
          <p:cNvSpPr>
            <a:spLocks noGrp="1"/>
          </p:cNvSpPr>
          <p:nvPr>
            <p:ph idx="1"/>
          </p:nvPr>
        </p:nvSpPr>
        <p:spPr/>
        <p:txBody>
          <a:bodyPr>
            <a:normAutofit/>
          </a:bodyPr>
          <a:lstStyle/>
          <a:p>
            <a:pPr marL="0" indent="0">
              <a:buNone/>
            </a:pPr>
            <a:r>
              <a:rPr lang="it-IT" sz="3200" dirty="0"/>
              <a:t>Il </a:t>
            </a:r>
            <a:r>
              <a:rPr lang="it-IT" sz="3200" b="1" dirty="0"/>
              <a:t>bello</a:t>
            </a:r>
            <a:r>
              <a:rPr lang="it-IT" sz="3200" dirty="0"/>
              <a:t> non è selezione da singolarità empiriche, bensì rilucere dell’idea</a:t>
            </a:r>
          </a:p>
          <a:p>
            <a:pPr marL="0" indent="0">
              <a:buNone/>
            </a:pPr>
            <a:r>
              <a:rPr lang="it-IT" sz="3200" dirty="0"/>
              <a:t>Idea = vera realtà</a:t>
            </a:r>
          </a:p>
          <a:p>
            <a:pPr marL="0" indent="0">
              <a:buNone/>
            </a:pPr>
            <a:endParaRPr lang="it-IT" sz="3200" dirty="0"/>
          </a:p>
          <a:p>
            <a:pPr marL="0" indent="0">
              <a:buNone/>
            </a:pPr>
            <a:r>
              <a:rPr lang="it-IT" sz="3200" dirty="0"/>
              <a:t>In che modo sarebbe possibile operare una </a:t>
            </a:r>
            <a:r>
              <a:rPr lang="it-IT" sz="3200" b="1" dirty="0"/>
              <a:t>selezione</a:t>
            </a:r>
            <a:r>
              <a:rPr lang="it-IT" sz="3200" dirty="0"/>
              <a:t>, se già non avessimo l’idea del bello dentro di noi?</a:t>
            </a:r>
          </a:p>
          <a:p>
            <a:pPr marL="0" indent="0">
              <a:buNone/>
            </a:pPr>
            <a:endParaRPr lang="it-IT" sz="3200" dirty="0"/>
          </a:p>
          <a:p>
            <a:pPr marL="0" indent="0">
              <a:buNone/>
            </a:pPr>
            <a:r>
              <a:rPr lang="it-IT" sz="3200" dirty="0"/>
              <a:t>«Bello» come idea </a:t>
            </a:r>
            <a:r>
              <a:rPr lang="it-IT" sz="3200" b="1" dirty="0"/>
              <a:t>innata</a:t>
            </a:r>
          </a:p>
        </p:txBody>
      </p:sp>
    </p:spTree>
    <p:extLst>
      <p:ext uri="{BB962C8B-B14F-4D97-AF65-F5344CB8AC3E}">
        <p14:creationId xmlns:p14="http://schemas.microsoft.com/office/powerpoint/2010/main" val="3800464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B5C2CE-EAE8-3843-9F17-DF873E4EE0EC}"/>
              </a:ext>
            </a:extLst>
          </p:cNvPr>
          <p:cNvSpPr>
            <a:spLocks noGrp="1"/>
          </p:cNvSpPr>
          <p:nvPr>
            <p:ph type="title"/>
          </p:nvPr>
        </p:nvSpPr>
        <p:spPr/>
        <p:txBody>
          <a:bodyPr/>
          <a:lstStyle/>
          <a:p>
            <a:r>
              <a:rPr lang="it-IT" b="1" i="1" dirty="0">
                <a:solidFill>
                  <a:srgbClr val="FF0000"/>
                </a:solidFill>
              </a:rPr>
              <a:t>Fedro</a:t>
            </a:r>
          </a:p>
        </p:txBody>
      </p:sp>
      <p:sp>
        <p:nvSpPr>
          <p:cNvPr id="3" name="Segnaposto contenuto 2">
            <a:extLst>
              <a:ext uri="{FF2B5EF4-FFF2-40B4-BE49-F238E27FC236}">
                <a16:creationId xmlns:a16="http://schemas.microsoft.com/office/drawing/2014/main" id="{19921607-064A-1C47-9121-8CF899A69162}"/>
              </a:ext>
            </a:extLst>
          </p:cNvPr>
          <p:cNvSpPr>
            <a:spLocks noGrp="1"/>
          </p:cNvSpPr>
          <p:nvPr>
            <p:ph idx="1"/>
          </p:nvPr>
        </p:nvSpPr>
        <p:spPr>
          <a:xfrm>
            <a:off x="838200" y="1690688"/>
            <a:ext cx="10515600" cy="4906055"/>
          </a:xfrm>
        </p:spPr>
        <p:txBody>
          <a:bodyPr>
            <a:normAutofit/>
          </a:bodyPr>
          <a:lstStyle/>
          <a:p>
            <a:pPr marL="0" indent="0">
              <a:buNone/>
            </a:pPr>
            <a:r>
              <a:rPr lang="it-IT" sz="3200" dirty="0"/>
              <a:t>«allora la Bellezza </a:t>
            </a:r>
            <a:r>
              <a:rPr lang="it-IT" sz="3200" b="1" dirty="0"/>
              <a:t>brillava in tutta luce </a:t>
            </a:r>
            <a:r>
              <a:rPr lang="it-IT" sz="3200" dirty="0"/>
              <a:t>quando nella beata schiera ne godevamo la </a:t>
            </a:r>
            <a:r>
              <a:rPr lang="it-IT" sz="3200" dirty="0" err="1"/>
              <a:t>beatiﬁca</a:t>
            </a:r>
            <a:r>
              <a:rPr lang="it-IT" sz="3200" dirty="0"/>
              <a:t> visione, noi al seguito di Zeus, altri di un altro dio, ed eravamo iniziati a quella iniziazione che si può ben dire la più </a:t>
            </a:r>
            <a:r>
              <a:rPr lang="it-IT" sz="3200" dirty="0" err="1"/>
              <a:t>beatiﬁca</a:t>
            </a:r>
            <a:r>
              <a:rPr lang="it-IT" sz="3200" dirty="0"/>
              <a:t> di tutte; e la celebravamo integri ed </a:t>
            </a:r>
            <a:r>
              <a:rPr lang="it-IT" sz="3200" b="1" dirty="0"/>
              <a:t>inesperti dei mali </a:t>
            </a:r>
            <a:r>
              <a:rPr lang="it-IT" sz="3200" dirty="0"/>
              <a:t>che in seguito ci avrebbero attesi, in misterica contemplazione </a:t>
            </a:r>
            <a:r>
              <a:rPr lang="it-IT" sz="3200" b="1" dirty="0"/>
              <a:t>di integre e semplici, immobili e venerabili forme</a:t>
            </a:r>
            <a:r>
              <a:rPr lang="it-IT" sz="3200" dirty="0"/>
              <a:t>, </a:t>
            </a:r>
            <a:r>
              <a:rPr lang="it-IT" sz="3200" b="1" dirty="0"/>
              <a:t>immersi in una luce pura</a:t>
            </a:r>
            <a:r>
              <a:rPr lang="it-IT" sz="3200" dirty="0"/>
              <a:t>, noi stessi puri e privi di questa tomba che ci portiamo in giro col nome di corpo»</a:t>
            </a:r>
            <a:endParaRPr lang="it-IT" dirty="0"/>
          </a:p>
          <a:p>
            <a:endParaRPr lang="it-IT" dirty="0"/>
          </a:p>
        </p:txBody>
      </p:sp>
    </p:spTree>
    <p:extLst>
      <p:ext uri="{BB962C8B-B14F-4D97-AF65-F5344CB8AC3E}">
        <p14:creationId xmlns:p14="http://schemas.microsoft.com/office/powerpoint/2010/main" val="2024517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5758B3-80C9-4141-8D0E-1C1C33C7D92C}"/>
              </a:ext>
            </a:extLst>
          </p:cNvPr>
          <p:cNvSpPr>
            <a:spLocks noGrp="1"/>
          </p:cNvSpPr>
          <p:nvPr>
            <p:ph type="title"/>
          </p:nvPr>
        </p:nvSpPr>
        <p:spPr/>
        <p:txBody>
          <a:bodyPr/>
          <a:lstStyle/>
          <a:p>
            <a:r>
              <a:rPr lang="it-IT" b="1" dirty="0">
                <a:solidFill>
                  <a:srgbClr val="FF0000"/>
                </a:solidFill>
              </a:rPr>
              <a:t>Funzione mediatrice del bello</a:t>
            </a:r>
          </a:p>
        </p:txBody>
      </p:sp>
      <p:sp>
        <p:nvSpPr>
          <p:cNvPr id="3" name="Segnaposto contenuto 2">
            <a:extLst>
              <a:ext uri="{FF2B5EF4-FFF2-40B4-BE49-F238E27FC236}">
                <a16:creationId xmlns:a16="http://schemas.microsoft.com/office/drawing/2014/main" id="{8581762B-B631-3C42-8AE7-821D8F6ECF2E}"/>
              </a:ext>
            </a:extLst>
          </p:cNvPr>
          <p:cNvSpPr>
            <a:spLocks noGrp="1"/>
          </p:cNvSpPr>
          <p:nvPr>
            <p:ph idx="1"/>
          </p:nvPr>
        </p:nvSpPr>
        <p:spPr/>
        <p:txBody>
          <a:bodyPr>
            <a:normAutofit/>
          </a:bodyPr>
          <a:lstStyle/>
          <a:p>
            <a:pPr marL="0" indent="0">
              <a:buNone/>
            </a:pPr>
            <a:r>
              <a:rPr lang="it-IT" sz="3600" dirty="0"/>
              <a:t>A livello intellegibile: </a:t>
            </a:r>
          </a:p>
          <a:p>
            <a:pPr marL="0" indent="0">
              <a:buNone/>
            </a:pPr>
            <a:r>
              <a:rPr lang="it-IT" sz="3600" b="1" dirty="0"/>
              <a:t>Bello Vero Bene</a:t>
            </a:r>
          </a:p>
          <a:p>
            <a:pPr marL="0" indent="0">
              <a:buNone/>
            </a:pPr>
            <a:endParaRPr lang="it-IT" sz="3600" dirty="0"/>
          </a:p>
          <a:p>
            <a:pPr marL="0" indent="0">
              <a:buNone/>
            </a:pPr>
            <a:r>
              <a:rPr lang="it-IT" sz="3600" dirty="0"/>
              <a:t>A livello sensibile: </a:t>
            </a:r>
          </a:p>
          <a:p>
            <a:pPr marL="0" indent="0">
              <a:buNone/>
            </a:pPr>
            <a:r>
              <a:rPr lang="it-IT" sz="3600" dirty="0"/>
              <a:t>L’idea del bello è l’unica tra tutte le idee ad essere immediatamente accessibile al più acuto dei nostri sensi corporei: la vista.</a:t>
            </a:r>
          </a:p>
          <a:p>
            <a:pPr marL="0" indent="0">
              <a:buNone/>
            </a:pPr>
            <a:endParaRPr lang="it-IT" dirty="0"/>
          </a:p>
        </p:txBody>
      </p:sp>
    </p:spTree>
    <p:extLst>
      <p:ext uri="{BB962C8B-B14F-4D97-AF65-F5344CB8AC3E}">
        <p14:creationId xmlns:p14="http://schemas.microsoft.com/office/powerpoint/2010/main" val="1062509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997FFB-FDC8-E048-9F0E-E01B470F837C}"/>
              </a:ext>
            </a:extLst>
          </p:cNvPr>
          <p:cNvSpPr>
            <a:spLocks noGrp="1"/>
          </p:cNvSpPr>
          <p:nvPr>
            <p:ph type="title"/>
          </p:nvPr>
        </p:nvSpPr>
        <p:spPr/>
        <p:txBody>
          <a:bodyPr/>
          <a:lstStyle/>
          <a:p>
            <a:r>
              <a:rPr lang="it-IT" b="1" dirty="0">
                <a:solidFill>
                  <a:srgbClr val="FF0000"/>
                </a:solidFill>
              </a:rPr>
              <a:t>Eros e bellezza</a:t>
            </a:r>
          </a:p>
        </p:txBody>
      </p:sp>
      <p:sp>
        <p:nvSpPr>
          <p:cNvPr id="3" name="Segnaposto contenuto 2">
            <a:extLst>
              <a:ext uri="{FF2B5EF4-FFF2-40B4-BE49-F238E27FC236}">
                <a16:creationId xmlns:a16="http://schemas.microsoft.com/office/drawing/2014/main" id="{0F29266C-74DB-9D4E-A165-BE4244279FB7}"/>
              </a:ext>
            </a:extLst>
          </p:cNvPr>
          <p:cNvSpPr>
            <a:spLocks noGrp="1"/>
          </p:cNvSpPr>
          <p:nvPr>
            <p:ph idx="1"/>
          </p:nvPr>
        </p:nvSpPr>
        <p:spPr/>
        <p:txBody>
          <a:bodyPr/>
          <a:lstStyle/>
          <a:p>
            <a:pPr marL="0" indent="0">
              <a:buNone/>
            </a:pPr>
            <a:endParaRPr lang="it-IT" dirty="0"/>
          </a:p>
          <a:p>
            <a:pPr marL="0" indent="0">
              <a:buNone/>
            </a:pPr>
            <a:r>
              <a:rPr lang="it-IT" sz="3400" dirty="0"/>
              <a:t>La visione della bellezza sensibile risveglia il ricordo della «Pianura della verità»; l’anima «riprende» le ali</a:t>
            </a:r>
          </a:p>
          <a:p>
            <a:pPr marL="0" indent="0">
              <a:buNone/>
            </a:pPr>
            <a:endParaRPr lang="it-IT" sz="3400" dirty="0"/>
          </a:p>
          <a:p>
            <a:pPr marL="0" indent="0">
              <a:buNone/>
            </a:pPr>
            <a:endParaRPr lang="it-IT" sz="3400" dirty="0"/>
          </a:p>
          <a:p>
            <a:pPr marL="0" indent="0">
              <a:buNone/>
            </a:pPr>
            <a:r>
              <a:rPr lang="it-IT" sz="3400" dirty="0"/>
              <a:t>[</a:t>
            </a:r>
            <a:r>
              <a:rPr lang="it-IT" sz="3400" dirty="0" err="1"/>
              <a:t>n.b.</a:t>
            </a:r>
            <a:r>
              <a:rPr lang="it-IT" sz="3400" dirty="0"/>
              <a:t> Definizione di bellezza di E. Burke: «Bello è ciò che suscita, in chi lo contempla, sentimenti di affezione e di amore»]</a:t>
            </a:r>
          </a:p>
        </p:txBody>
      </p:sp>
    </p:spTree>
    <p:extLst>
      <p:ext uri="{BB962C8B-B14F-4D97-AF65-F5344CB8AC3E}">
        <p14:creationId xmlns:p14="http://schemas.microsoft.com/office/powerpoint/2010/main" val="204386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44B0E5-059F-EF48-858C-8EB4C52AE63C}"/>
              </a:ext>
            </a:extLst>
          </p:cNvPr>
          <p:cNvSpPr>
            <a:spLocks noGrp="1"/>
          </p:cNvSpPr>
          <p:nvPr>
            <p:ph type="title"/>
          </p:nvPr>
        </p:nvSpPr>
        <p:spPr>
          <a:xfrm>
            <a:off x="838200" y="176666"/>
            <a:ext cx="10515600" cy="1325563"/>
          </a:xfrm>
        </p:spPr>
        <p:txBody>
          <a:bodyPr/>
          <a:lstStyle/>
          <a:p>
            <a:r>
              <a:rPr lang="it-IT" b="1" dirty="0">
                <a:solidFill>
                  <a:srgbClr val="FF0000"/>
                </a:solidFill>
              </a:rPr>
              <a:t>Simposio</a:t>
            </a:r>
          </a:p>
        </p:txBody>
      </p:sp>
      <p:sp>
        <p:nvSpPr>
          <p:cNvPr id="3" name="Segnaposto contenuto 2">
            <a:extLst>
              <a:ext uri="{FF2B5EF4-FFF2-40B4-BE49-F238E27FC236}">
                <a16:creationId xmlns:a16="http://schemas.microsoft.com/office/drawing/2014/main" id="{79411572-AC2A-3D4B-BEE9-A1434C44E4FB}"/>
              </a:ext>
            </a:extLst>
          </p:cNvPr>
          <p:cNvSpPr>
            <a:spLocks noGrp="1"/>
          </p:cNvSpPr>
          <p:nvPr>
            <p:ph idx="1"/>
          </p:nvPr>
        </p:nvSpPr>
        <p:spPr>
          <a:xfrm>
            <a:off x="838200" y="1502229"/>
            <a:ext cx="10515600" cy="4942114"/>
          </a:xfrm>
        </p:spPr>
        <p:txBody>
          <a:bodyPr>
            <a:normAutofit/>
          </a:bodyPr>
          <a:lstStyle/>
          <a:p>
            <a:pPr marL="0" indent="0">
              <a:buNone/>
            </a:pPr>
            <a:r>
              <a:rPr lang="it-IT" dirty="0"/>
              <a:t>Poeta </a:t>
            </a:r>
            <a:r>
              <a:rPr lang="it-IT" b="1" dirty="0"/>
              <a:t>Agatone</a:t>
            </a:r>
            <a:r>
              <a:rPr lang="it-IT" dirty="0"/>
              <a:t>, festeggiamenti per la sua vittoria agli agoni tragici (416 a.C.)</a:t>
            </a:r>
          </a:p>
          <a:p>
            <a:pPr marL="0" indent="0">
              <a:buNone/>
            </a:pPr>
            <a:r>
              <a:rPr lang="it-IT" b="1" dirty="0"/>
              <a:t>Narrazione di narrazione</a:t>
            </a:r>
            <a:r>
              <a:rPr lang="it-IT" dirty="0"/>
              <a:t>: il narratore </a:t>
            </a:r>
            <a:r>
              <a:rPr lang="it-IT" b="1" dirty="0" err="1"/>
              <a:t>Apollodoro</a:t>
            </a:r>
            <a:r>
              <a:rPr lang="it-IT" dirty="0"/>
              <a:t> («che non si ricorda bene») non ha partecipato direttamente al Simposio, ma riporta ciò che rammenta del racconto di un discepolo di Socrate, </a:t>
            </a:r>
            <a:r>
              <a:rPr lang="it-IT" b="1" dirty="0"/>
              <a:t>Aristodemo</a:t>
            </a:r>
            <a:r>
              <a:rPr lang="it-IT" dirty="0"/>
              <a:t>, che vi ha partecipato</a:t>
            </a:r>
          </a:p>
          <a:p>
            <a:pPr marL="0" indent="0">
              <a:buNone/>
            </a:pPr>
            <a:r>
              <a:rPr lang="it-IT" dirty="0"/>
              <a:t>«Elogio di Eros»</a:t>
            </a:r>
          </a:p>
          <a:p>
            <a:pPr marL="0" indent="0">
              <a:buNone/>
            </a:pPr>
            <a:r>
              <a:rPr lang="it-IT" b="1" dirty="0"/>
              <a:t>Fedro</a:t>
            </a:r>
            <a:r>
              <a:rPr lang="it-IT" dirty="0"/>
              <a:t> (discorso introduttivo); </a:t>
            </a:r>
            <a:r>
              <a:rPr lang="it-IT" b="1" dirty="0"/>
              <a:t>Pausania</a:t>
            </a:r>
            <a:r>
              <a:rPr lang="it-IT" dirty="0"/>
              <a:t> (Eros «volgare, Eros celeste); </a:t>
            </a:r>
            <a:r>
              <a:rPr lang="it-IT" b="1" dirty="0" err="1"/>
              <a:t>Erissimaco</a:t>
            </a:r>
            <a:r>
              <a:rPr lang="it-IT" dirty="0"/>
              <a:t> (medico; potenza dell’amore come armonia e temperanza) </a:t>
            </a:r>
            <a:r>
              <a:rPr lang="it-IT" b="1" dirty="0"/>
              <a:t>Aristofane</a:t>
            </a:r>
            <a:r>
              <a:rPr lang="it-IT" dirty="0"/>
              <a:t> (mito dell’androgino) </a:t>
            </a:r>
            <a:r>
              <a:rPr lang="it-IT" b="1" dirty="0"/>
              <a:t>Agatone</a:t>
            </a:r>
            <a:r>
              <a:rPr lang="it-IT" dirty="0"/>
              <a:t> </a:t>
            </a:r>
            <a:r>
              <a:rPr lang="it-IT" b="1" dirty="0"/>
              <a:t>Socrate</a:t>
            </a:r>
            <a:r>
              <a:rPr lang="it-IT" dirty="0"/>
              <a:t> </a:t>
            </a:r>
            <a:r>
              <a:rPr lang="it-IT" b="1" dirty="0"/>
              <a:t>Alcibiade</a:t>
            </a:r>
            <a:r>
              <a:rPr lang="it-IT" dirty="0"/>
              <a:t> (discorso sull’amante/amato, non sull’amore: cioè su Socrate)</a:t>
            </a:r>
          </a:p>
        </p:txBody>
      </p:sp>
    </p:spTree>
    <p:extLst>
      <p:ext uri="{BB962C8B-B14F-4D97-AF65-F5344CB8AC3E}">
        <p14:creationId xmlns:p14="http://schemas.microsoft.com/office/powerpoint/2010/main" val="3447894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8057F9C2-FE75-C548-92E1-F0099284D471}"/>
              </a:ext>
            </a:extLst>
          </p:cNvPr>
          <p:cNvPicPr>
            <a:picLocks noGrp="1" noChangeAspect="1"/>
          </p:cNvPicPr>
          <p:nvPr>
            <p:ph idx="1"/>
          </p:nvPr>
        </p:nvPicPr>
        <p:blipFill>
          <a:blip r:embed="rId2"/>
          <a:stretch>
            <a:fillRect/>
          </a:stretch>
        </p:blipFill>
        <p:spPr>
          <a:xfrm>
            <a:off x="1510033" y="609600"/>
            <a:ext cx="8987424" cy="5385594"/>
          </a:xfrm>
        </p:spPr>
      </p:pic>
    </p:spTree>
    <p:extLst>
      <p:ext uri="{BB962C8B-B14F-4D97-AF65-F5344CB8AC3E}">
        <p14:creationId xmlns:p14="http://schemas.microsoft.com/office/powerpoint/2010/main" val="62768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8D8326-A7AE-3646-8B0B-CD8929907490}"/>
              </a:ext>
            </a:extLst>
          </p:cNvPr>
          <p:cNvSpPr>
            <a:spLocks noGrp="1"/>
          </p:cNvSpPr>
          <p:nvPr>
            <p:ph type="title"/>
          </p:nvPr>
        </p:nvSpPr>
        <p:spPr/>
        <p:txBody>
          <a:bodyPr/>
          <a:lstStyle/>
          <a:p>
            <a:r>
              <a:rPr lang="it-IT" b="1" dirty="0">
                <a:solidFill>
                  <a:srgbClr val="FF0000"/>
                </a:solidFill>
              </a:rPr>
              <a:t>Libri di testo</a:t>
            </a:r>
          </a:p>
        </p:txBody>
      </p:sp>
      <p:sp>
        <p:nvSpPr>
          <p:cNvPr id="3" name="Segnaposto contenuto 2">
            <a:extLst>
              <a:ext uri="{FF2B5EF4-FFF2-40B4-BE49-F238E27FC236}">
                <a16:creationId xmlns:a16="http://schemas.microsoft.com/office/drawing/2014/main" id="{4419EA1D-6A30-954D-A3CE-575C1DFCCB34}"/>
              </a:ext>
            </a:extLst>
          </p:cNvPr>
          <p:cNvSpPr>
            <a:spLocks noGrp="1"/>
          </p:cNvSpPr>
          <p:nvPr>
            <p:ph idx="1"/>
          </p:nvPr>
        </p:nvSpPr>
        <p:spPr>
          <a:xfrm>
            <a:off x="838200" y="1524000"/>
            <a:ext cx="10515600" cy="5138057"/>
          </a:xfrm>
        </p:spPr>
        <p:txBody>
          <a:bodyPr>
            <a:normAutofit/>
          </a:bodyPr>
          <a:lstStyle/>
          <a:p>
            <a:pPr marL="0" indent="0">
              <a:buNone/>
            </a:pPr>
            <a:r>
              <a:rPr lang="it-IT" dirty="0"/>
              <a:t>1. </a:t>
            </a:r>
            <a:r>
              <a:rPr lang="it-IT" b="1" dirty="0"/>
              <a:t>Manuale</a:t>
            </a:r>
            <a:r>
              <a:rPr lang="it-IT" dirty="0"/>
              <a:t>: </a:t>
            </a:r>
            <a:r>
              <a:rPr lang="it-IT" dirty="0" err="1"/>
              <a:t>F</a:t>
            </a:r>
            <a:r>
              <a:rPr lang="it-IT" dirty="0"/>
              <a:t>. Desideri – C. Cantelli, </a:t>
            </a:r>
            <a:r>
              <a:rPr lang="it-IT" i="1" dirty="0"/>
              <a:t>Storia dell'estetica occidentale. Da Omero alle neuroscienze</a:t>
            </a:r>
            <a:r>
              <a:rPr lang="it-IT" dirty="0"/>
              <a:t>, Carocci, Roma 2012/3. Si raccomanda la lettura dell'intero volume; per l'esame lo studente dovrà, in particolare, dimostrare approfondita conoscenze dei seguenti paragrafi: 1.1.; 1.3.; 1.5.; 1.6.; 1.8.; 2.1.; 2.2.; 2.5.; 3.1.; 3.2.; 3.5.; 3.6.; 4.1.; 4.2.; 4.3.; 4.6.; 4.7; 5.1.; 5.2.; 5.4; 5.5.; 5.6.; 5.7; 6.1.; 6.2.; 6.4.; 6.7.; 6.9; 6.12; 7.1.; 7.2.; 7.3.; 7.7.; 7.10. </a:t>
            </a:r>
          </a:p>
          <a:p>
            <a:pPr marL="0" indent="0">
              <a:buNone/>
            </a:pPr>
            <a:r>
              <a:rPr lang="it-IT" dirty="0"/>
              <a:t>2. </a:t>
            </a:r>
            <a:r>
              <a:rPr lang="it-IT" b="1" dirty="0"/>
              <a:t>Letture</a:t>
            </a:r>
            <a:r>
              <a:rPr lang="it-IT" dirty="0"/>
              <a:t>: </a:t>
            </a:r>
          </a:p>
          <a:p>
            <a:pPr marL="0" indent="0">
              <a:buNone/>
            </a:pPr>
            <a:r>
              <a:rPr lang="it-IT" dirty="0"/>
              <a:t>E. Burke, </a:t>
            </a:r>
            <a:r>
              <a:rPr lang="it-IT" i="1" dirty="0"/>
              <a:t>Inchiesta sul bello e sul sublime</a:t>
            </a:r>
            <a:r>
              <a:rPr lang="it-IT" dirty="0"/>
              <a:t>, </a:t>
            </a:r>
            <a:r>
              <a:rPr lang="it-IT" dirty="0" err="1"/>
              <a:t>Aesthetica</a:t>
            </a:r>
            <a:r>
              <a:rPr lang="it-IT" dirty="0"/>
              <a:t> Edizioni, Palermo 2002; </a:t>
            </a:r>
          </a:p>
          <a:p>
            <a:pPr marL="0" indent="0">
              <a:buNone/>
            </a:pPr>
            <a:r>
              <a:rPr lang="it-IT" dirty="0"/>
              <a:t>D. Hume, </a:t>
            </a:r>
            <a:r>
              <a:rPr lang="it-IT" i="1" dirty="0"/>
              <a:t>La regola del gusto e altri saggi</a:t>
            </a:r>
            <a:r>
              <a:rPr lang="it-IT" dirty="0"/>
              <a:t>, </a:t>
            </a:r>
            <a:r>
              <a:rPr lang="it-IT" dirty="0" err="1"/>
              <a:t>Abscondita</a:t>
            </a:r>
            <a:r>
              <a:rPr lang="it-IT" dirty="0"/>
              <a:t>, Milano 2017. </a:t>
            </a:r>
          </a:p>
          <a:p>
            <a:endParaRPr lang="it-IT" dirty="0"/>
          </a:p>
        </p:txBody>
      </p:sp>
    </p:spTree>
    <p:extLst>
      <p:ext uri="{BB962C8B-B14F-4D97-AF65-F5344CB8AC3E}">
        <p14:creationId xmlns:p14="http://schemas.microsoft.com/office/powerpoint/2010/main" val="42914086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00BDF2B-9D2D-2041-AA09-42FB72EFDC6E}"/>
              </a:ext>
            </a:extLst>
          </p:cNvPr>
          <p:cNvSpPr>
            <a:spLocks noGrp="1"/>
          </p:cNvSpPr>
          <p:nvPr>
            <p:ph idx="1"/>
          </p:nvPr>
        </p:nvSpPr>
        <p:spPr>
          <a:xfrm>
            <a:off x="838200" y="957943"/>
            <a:ext cx="10515600" cy="5219020"/>
          </a:xfrm>
        </p:spPr>
        <p:txBody>
          <a:bodyPr>
            <a:normAutofit/>
          </a:bodyPr>
          <a:lstStyle/>
          <a:p>
            <a:pPr marL="0" indent="0" algn="ctr">
              <a:buNone/>
            </a:pPr>
            <a:r>
              <a:rPr lang="it-IT" sz="3200" dirty="0"/>
              <a:t>Discorso di Socrate: </a:t>
            </a:r>
            <a:r>
              <a:rPr lang="it-IT" sz="3200" b="1" dirty="0" err="1"/>
              <a:t>Diotima</a:t>
            </a:r>
            <a:r>
              <a:rPr lang="it-IT" sz="3200" b="1" dirty="0"/>
              <a:t> di </a:t>
            </a:r>
            <a:r>
              <a:rPr lang="it-IT" sz="3200" b="1" dirty="0" err="1"/>
              <a:t>Mantinea</a:t>
            </a:r>
            <a:endParaRPr lang="it-IT" sz="3200" b="1" dirty="0"/>
          </a:p>
          <a:p>
            <a:pPr marL="0" indent="0" algn="ctr">
              <a:buNone/>
            </a:pPr>
            <a:endParaRPr lang="it-IT" sz="3200" b="1" dirty="0"/>
          </a:p>
          <a:p>
            <a:pPr marL="0" indent="0" algn="ctr">
              <a:buNone/>
            </a:pPr>
            <a:r>
              <a:rPr lang="it-IT" sz="3200" dirty="0"/>
              <a:t>Eros demone</a:t>
            </a:r>
          </a:p>
          <a:p>
            <a:pPr marL="0" indent="0" algn="ctr">
              <a:buNone/>
            </a:pPr>
            <a:r>
              <a:rPr lang="it-IT" sz="3200" dirty="0"/>
              <a:t>Eros figlio di Penia e </a:t>
            </a:r>
            <a:r>
              <a:rPr lang="it-IT" sz="3200" dirty="0" err="1"/>
              <a:t>Poros</a:t>
            </a:r>
            <a:endParaRPr lang="it-IT" sz="3200" dirty="0"/>
          </a:p>
          <a:p>
            <a:pPr marL="0" indent="0" algn="ctr">
              <a:buNone/>
            </a:pPr>
            <a:r>
              <a:rPr lang="it-IT" sz="3200" dirty="0"/>
              <a:t>Eros filosofo</a:t>
            </a:r>
          </a:p>
          <a:p>
            <a:pPr marL="0" indent="0" algn="ctr">
              <a:buNone/>
            </a:pPr>
            <a:endParaRPr lang="it-IT" sz="3200" dirty="0"/>
          </a:p>
          <a:p>
            <a:pPr marL="0" indent="0" algn="ctr">
              <a:buNone/>
            </a:pPr>
            <a:r>
              <a:rPr lang="it-IT" sz="3200" dirty="0"/>
              <a:t>La «scala d’amore»:</a:t>
            </a:r>
          </a:p>
          <a:p>
            <a:pPr marL="0" indent="0" algn="ctr">
              <a:buNone/>
            </a:pPr>
            <a:r>
              <a:rPr lang="it-IT" sz="3200" dirty="0"/>
              <a:t>Corpo – tutti i corpi – anime – attività umane – scienze – Bello in sé</a:t>
            </a:r>
          </a:p>
        </p:txBody>
      </p:sp>
    </p:spTree>
    <p:extLst>
      <p:ext uri="{BB962C8B-B14F-4D97-AF65-F5344CB8AC3E}">
        <p14:creationId xmlns:p14="http://schemas.microsoft.com/office/powerpoint/2010/main" val="3231811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27E88BD-B1EF-C941-88B6-2810FE93A155}"/>
              </a:ext>
            </a:extLst>
          </p:cNvPr>
          <p:cNvSpPr>
            <a:spLocks noGrp="1"/>
          </p:cNvSpPr>
          <p:nvPr>
            <p:ph idx="1"/>
          </p:nvPr>
        </p:nvSpPr>
        <p:spPr>
          <a:xfrm>
            <a:off x="239486" y="500742"/>
            <a:ext cx="11691258" cy="6357257"/>
          </a:xfrm>
        </p:spPr>
        <p:txBody>
          <a:bodyPr>
            <a:normAutofit fontScale="62500" lnSpcReduction="20000"/>
          </a:bodyPr>
          <a:lstStyle/>
          <a:p>
            <a:pPr marL="0" indent="0">
              <a:lnSpc>
                <a:spcPct val="120000"/>
              </a:lnSpc>
              <a:buNone/>
            </a:pPr>
            <a:r>
              <a:rPr lang="it-IT" sz="4000" dirty="0"/>
              <a:t>«Chi è stato educato </a:t>
            </a:r>
            <a:r>
              <a:rPr lang="it-IT" sz="4000" dirty="0" err="1"/>
              <a:t>ﬁno</a:t>
            </a:r>
            <a:r>
              <a:rPr lang="it-IT" sz="4000" dirty="0"/>
              <a:t> a questo punto nelle cose d’amore, contemplando una dopo l’altra, e nel modo giusto le cose belle, quando ormai sta per giungere al termine delle cose d’amore, </a:t>
            </a:r>
            <a:r>
              <a:rPr lang="it-IT" sz="4000" b="1" dirty="0"/>
              <a:t>scorgerà immediatamente qualcosa di bello, per sua natura meraviglioso </a:t>
            </a:r>
            <a:r>
              <a:rPr lang="it-IT" sz="4000" dirty="0"/>
              <a:t>[...]: in primo luogo qualcosa che sempre che non nasce né perisce, non cresce né diminuisce, qualcosa, inoltre, che non è bello da un lato e dall’altro brutto, né talora bello e talora no, né bello in relazione a una cosa e brutto in relazione a un’altra, né bello in una parte e brutto in un’altra parte, né che possa essere bello per alcuni e brutto per altri. E questo bello neppure si mostrerà a lui come un volto, o come delle mani, né come alcun’altra delle cose di cui il corpo partecipa; né gli si mostrerà come un discorso o come una scienza, né come qualcosa che si trovi in qualche cos’altro, per esempio in un essere vivente, oppure in terra o in cielo, o in qualcos’altro, ma si manifesterà in se stesso, per se stesso e con se stesso come forma unica che sempre. Tutte le altre cose belle, invece, partecipano di quello in un modo tale che, mentre esse nascono e periscono, quello in nulla diventa maggiore o minore, né patisce nulla [...]. È  questo il momento nella vita [...] che più di ogni altro è degno di essere vissuto da un uomo, quando egli </a:t>
            </a:r>
            <a:r>
              <a:rPr lang="it-IT" sz="4000" b="1" dirty="0"/>
              <a:t>contempla il bello in sé</a:t>
            </a:r>
            <a:r>
              <a:rPr lang="it-IT" sz="4000" dirty="0"/>
              <a:t>» (Platone, </a:t>
            </a:r>
            <a:r>
              <a:rPr lang="it-IT" sz="4000" i="1" dirty="0"/>
              <a:t>Simposio</a:t>
            </a:r>
            <a:r>
              <a:rPr lang="it-IT" sz="4000" dirty="0"/>
              <a:t>)</a:t>
            </a:r>
          </a:p>
          <a:p>
            <a:pPr marL="0" indent="0">
              <a:buNone/>
            </a:pPr>
            <a:endParaRPr lang="it-IT" b="1" dirty="0"/>
          </a:p>
        </p:txBody>
      </p:sp>
    </p:spTree>
    <p:extLst>
      <p:ext uri="{BB962C8B-B14F-4D97-AF65-F5344CB8AC3E}">
        <p14:creationId xmlns:p14="http://schemas.microsoft.com/office/powerpoint/2010/main" val="3002214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79BF10-8465-8548-836F-00B63384F2C2}"/>
              </a:ext>
            </a:extLst>
          </p:cNvPr>
          <p:cNvSpPr>
            <a:spLocks noGrp="1"/>
          </p:cNvSpPr>
          <p:nvPr>
            <p:ph type="title"/>
          </p:nvPr>
        </p:nvSpPr>
        <p:spPr>
          <a:xfrm>
            <a:off x="555171" y="256267"/>
            <a:ext cx="10515600" cy="1325563"/>
          </a:xfrm>
        </p:spPr>
        <p:txBody>
          <a:bodyPr/>
          <a:lstStyle/>
          <a:p>
            <a:r>
              <a:rPr lang="it-IT" b="1" i="1" dirty="0" err="1">
                <a:solidFill>
                  <a:srgbClr val="FF0000"/>
                </a:solidFill>
              </a:rPr>
              <a:t>Cratilo</a:t>
            </a:r>
            <a:endParaRPr lang="it-IT" b="1" i="1" dirty="0">
              <a:solidFill>
                <a:srgbClr val="FF0000"/>
              </a:solidFill>
            </a:endParaRPr>
          </a:p>
        </p:txBody>
      </p:sp>
      <p:sp>
        <p:nvSpPr>
          <p:cNvPr id="3" name="Segnaposto contenuto 2">
            <a:extLst>
              <a:ext uri="{FF2B5EF4-FFF2-40B4-BE49-F238E27FC236}">
                <a16:creationId xmlns:a16="http://schemas.microsoft.com/office/drawing/2014/main" id="{2F29C52C-B020-684F-A812-46555A2B5029}"/>
              </a:ext>
            </a:extLst>
          </p:cNvPr>
          <p:cNvSpPr>
            <a:spLocks noGrp="1"/>
          </p:cNvSpPr>
          <p:nvPr>
            <p:ph idx="1"/>
          </p:nvPr>
        </p:nvSpPr>
        <p:spPr>
          <a:xfrm>
            <a:off x="555171" y="1581830"/>
            <a:ext cx="10798629" cy="5036684"/>
          </a:xfrm>
        </p:spPr>
        <p:txBody>
          <a:bodyPr>
            <a:normAutofit fontScale="92500" lnSpcReduction="10000"/>
          </a:bodyPr>
          <a:lstStyle/>
          <a:p>
            <a:pPr marL="0" indent="0">
              <a:buNone/>
            </a:pPr>
            <a:r>
              <a:rPr lang="it-IT" sz="3000" i="1" dirty="0" err="1"/>
              <a:t>Kalòs</a:t>
            </a:r>
            <a:r>
              <a:rPr lang="it-IT" sz="3000" dirty="0"/>
              <a:t>: verbo </a:t>
            </a:r>
            <a:r>
              <a:rPr lang="it-IT" sz="3000" i="1" dirty="0" err="1"/>
              <a:t>kalèin</a:t>
            </a:r>
            <a:r>
              <a:rPr lang="it-IT" sz="3000" dirty="0"/>
              <a:t>, che </a:t>
            </a:r>
            <a:r>
              <a:rPr lang="it-IT" sz="3000" dirty="0" err="1"/>
              <a:t>signiﬁca</a:t>
            </a:r>
            <a:r>
              <a:rPr lang="it-IT" sz="3000" dirty="0"/>
              <a:t> non solo «chiamare», «convocare a sé», ma anche «nominare». </a:t>
            </a:r>
          </a:p>
          <a:p>
            <a:pPr marL="0" indent="0">
              <a:buNone/>
            </a:pPr>
            <a:endParaRPr lang="it-IT" sz="3000" dirty="0"/>
          </a:p>
          <a:p>
            <a:pPr marL="0" indent="0">
              <a:buNone/>
            </a:pPr>
            <a:r>
              <a:rPr lang="it-IT" sz="3000" dirty="0"/>
              <a:t>sia capacità di  </a:t>
            </a:r>
            <a:r>
              <a:rPr lang="it-IT" sz="3000" b="1" dirty="0"/>
              <a:t>ridestare</a:t>
            </a:r>
            <a:r>
              <a:rPr lang="it-IT" sz="3000" dirty="0"/>
              <a:t> l’attenzione della nostra anima in virtù delle sue manifestazioni sensibili </a:t>
            </a:r>
          </a:p>
          <a:p>
            <a:pPr marL="0" indent="0">
              <a:buNone/>
            </a:pPr>
            <a:r>
              <a:rPr lang="it-IT" sz="3000" dirty="0"/>
              <a:t>sia ruolo decisivo dell’intelletto nel </a:t>
            </a:r>
            <a:r>
              <a:rPr lang="it-IT" sz="3000" b="1" dirty="0"/>
              <a:t>riconoscimento</a:t>
            </a:r>
            <a:r>
              <a:rPr lang="it-IT" sz="3000" dirty="0"/>
              <a:t> del bello.</a:t>
            </a:r>
          </a:p>
          <a:p>
            <a:pPr marL="0" indent="0">
              <a:buNone/>
            </a:pPr>
            <a:endParaRPr lang="it-IT" sz="3000" dirty="0"/>
          </a:p>
          <a:p>
            <a:pPr marL="0" indent="0">
              <a:buNone/>
            </a:pPr>
            <a:r>
              <a:rPr lang="it-IT" sz="3000" dirty="0"/>
              <a:t>Nominare = conferire senso; azione dell’intelletto</a:t>
            </a:r>
          </a:p>
          <a:p>
            <a:pPr marL="0" indent="0">
              <a:buNone/>
            </a:pPr>
            <a:endParaRPr lang="it-IT" sz="3000" dirty="0"/>
          </a:p>
          <a:p>
            <a:pPr marL="0" indent="0">
              <a:buNone/>
            </a:pPr>
            <a:r>
              <a:rPr lang="it-IT" sz="3000" dirty="0"/>
              <a:t>«</a:t>
            </a:r>
            <a:r>
              <a:rPr lang="it-IT" sz="3000" dirty="0" err="1"/>
              <a:t>Kalèin</a:t>
            </a:r>
            <a:r>
              <a:rPr lang="it-IT" sz="3000" dirty="0"/>
              <a:t>» = «denominazione propria della </a:t>
            </a:r>
            <a:r>
              <a:rPr lang="it-IT" sz="3000" dirty="0" err="1"/>
              <a:t>diànoia</a:t>
            </a:r>
            <a:r>
              <a:rPr lang="it-IT" sz="3000" dirty="0"/>
              <a:t>», cioè dell’intelletto nel suo esercizio</a:t>
            </a:r>
          </a:p>
          <a:p>
            <a:endParaRPr lang="it-IT" dirty="0"/>
          </a:p>
        </p:txBody>
      </p:sp>
    </p:spTree>
    <p:extLst>
      <p:ext uri="{BB962C8B-B14F-4D97-AF65-F5344CB8AC3E}">
        <p14:creationId xmlns:p14="http://schemas.microsoft.com/office/powerpoint/2010/main" val="1210896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30EEAD1-9F61-1343-9EF6-98CB59C3809A}"/>
              </a:ext>
            </a:extLst>
          </p:cNvPr>
          <p:cNvSpPr>
            <a:spLocks noGrp="1"/>
          </p:cNvSpPr>
          <p:nvPr>
            <p:ph idx="1"/>
          </p:nvPr>
        </p:nvSpPr>
        <p:spPr>
          <a:xfrm>
            <a:off x="838200" y="805543"/>
            <a:ext cx="10515600" cy="5371420"/>
          </a:xfrm>
        </p:spPr>
        <p:txBody>
          <a:bodyPr>
            <a:normAutofit/>
          </a:bodyPr>
          <a:lstStyle/>
          <a:p>
            <a:pPr marL="0" indent="0">
              <a:buNone/>
            </a:pPr>
            <a:endParaRPr lang="it-IT" dirty="0"/>
          </a:p>
          <a:p>
            <a:pPr marL="0" indent="0">
              <a:buNone/>
            </a:pPr>
            <a:r>
              <a:rPr lang="it-IT" sz="3400" b="1" u="sng" dirty="0"/>
              <a:t>Due direzioni:</a:t>
            </a:r>
          </a:p>
          <a:p>
            <a:pPr marL="0" indent="0">
              <a:buNone/>
            </a:pPr>
            <a:endParaRPr lang="it-IT" sz="3400" dirty="0"/>
          </a:p>
          <a:p>
            <a:pPr marL="0" indent="0">
              <a:buNone/>
            </a:pPr>
            <a:r>
              <a:rPr lang="it-IT" sz="3400" b="1" dirty="0"/>
              <a:t>Dal «basso» all’«alto»</a:t>
            </a:r>
            <a:r>
              <a:rPr lang="it-IT" sz="3400" dirty="0"/>
              <a:t>, dalla bellezza sensibile alla vera bellezza intelligibile</a:t>
            </a:r>
          </a:p>
          <a:p>
            <a:pPr marL="0" indent="0">
              <a:buNone/>
            </a:pPr>
            <a:r>
              <a:rPr lang="it-IT" sz="3400" b="1" dirty="0"/>
              <a:t>Dall’ «alto» al «basso», </a:t>
            </a:r>
            <a:r>
              <a:rPr lang="it-IT" sz="3400" dirty="0"/>
              <a:t>il bello si sottrae a ogni definizione possibile («il vasto mare del bello») e può così raccogliere in uno, sotto di sé, il proprio molteplice manifestarsi, può conferire intelligibilità al dominio sensibile, alla vita e al comportamento dell’uomo</a:t>
            </a:r>
          </a:p>
          <a:p>
            <a:pPr marL="0" indent="0">
              <a:buNone/>
            </a:pPr>
            <a:endParaRPr lang="it-IT" dirty="0"/>
          </a:p>
        </p:txBody>
      </p:sp>
    </p:spTree>
    <p:extLst>
      <p:ext uri="{BB962C8B-B14F-4D97-AF65-F5344CB8AC3E}">
        <p14:creationId xmlns:p14="http://schemas.microsoft.com/office/powerpoint/2010/main" val="4250419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6DD5FD-785B-A64F-B457-E7DC9ABB1C4D}"/>
              </a:ext>
            </a:extLst>
          </p:cNvPr>
          <p:cNvSpPr>
            <a:spLocks noGrp="1"/>
          </p:cNvSpPr>
          <p:nvPr>
            <p:ph type="title"/>
          </p:nvPr>
        </p:nvSpPr>
        <p:spPr>
          <a:xfrm>
            <a:off x="566057" y="365125"/>
            <a:ext cx="10787743" cy="1325563"/>
          </a:xfrm>
        </p:spPr>
        <p:txBody>
          <a:bodyPr/>
          <a:lstStyle/>
          <a:p>
            <a:r>
              <a:rPr lang="it-IT" b="1" dirty="0">
                <a:solidFill>
                  <a:srgbClr val="FF0000"/>
                </a:solidFill>
              </a:rPr>
              <a:t>Bellezza = Proporzione</a:t>
            </a:r>
          </a:p>
        </p:txBody>
      </p:sp>
      <p:sp>
        <p:nvSpPr>
          <p:cNvPr id="3" name="Segnaposto contenuto 2">
            <a:extLst>
              <a:ext uri="{FF2B5EF4-FFF2-40B4-BE49-F238E27FC236}">
                <a16:creationId xmlns:a16="http://schemas.microsoft.com/office/drawing/2014/main" id="{74BF8170-5624-3747-AC5F-0C9B9DD5D4C2}"/>
              </a:ext>
            </a:extLst>
          </p:cNvPr>
          <p:cNvSpPr>
            <a:spLocks noGrp="1"/>
          </p:cNvSpPr>
          <p:nvPr>
            <p:ph idx="1"/>
          </p:nvPr>
        </p:nvSpPr>
        <p:spPr/>
        <p:txBody>
          <a:bodyPr>
            <a:normAutofit/>
          </a:bodyPr>
          <a:lstStyle/>
          <a:p>
            <a:pPr marL="0" indent="0">
              <a:buNone/>
            </a:pPr>
            <a:r>
              <a:rPr lang="it-IT" sz="3400" dirty="0"/>
              <a:t>Come si manifesta il bello nel suo rapporto tra idea e fenomeno? </a:t>
            </a:r>
          </a:p>
          <a:p>
            <a:pPr marL="0" indent="0">
              <a:buNone/>
            </a:pPr>
            <a:endParaRPr lang="it-IT" sz="3400" dirty="0"/>
          </a:p>
          <a:p>
            <a:pPr marL="0" indent="0">
              <a:buNone/>
            </a:pPr>
            <a:r>
              <a:rPr lang="it-IT" sz="3400" dirty="0"/>
              <a:t>Come </a:t>
            </a:r>
            <a:r>
              <a:rPr lang="it-IT" sz="3400" b="1" i="1" dirty="0"/>
              <a:t>proporzione</a:t>
            </a:r>
          </a:p>
          <a:p>
            <a:pPr marL="0" indent="0">
              <a:buNone/>
            </a:pPr>
            <a:endParaRPr lang="it-IT" sz="3400" dirty="0"/>
          </a:p>
          <a:p>
            <a:pPr marL="0" indent="0">
              <a:buNone/>
            </a:pPr>
            <a:r>
              <a:rPr lang="it-IT" sz="3400" dirty="0"/>
              <a:t>«il più bello dei legami» (</a:t>
            </a:r>
            <a:r>
              <a:rPr lang="it-IT" sz="3400" b="1" i="1" dirty="0" err="1"/>
              <a:t>Timeo</a:t>
            </a:r>
            <a:r>
              <a:rPr lang="it-IT" sz="3400" dirty="0"/>
              <a:t>)</a:t>
            </a:r>
          </a:p>
        </p:txBody>
      </p:sp>
    </p:spTree>
    <p:extLst>
      <p:ext uri="{BB962C8B-B14F-4D97-AF65-F5344CB8AC3E}">
        <p14:creationId xmlns:p14="http://schemas.microsoft.com/office/powerpoint/2010/main" val="2336692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AB8AAD-70EA-C045-82DF-A7BD31837936}"/>
              </a:ext>
            </a:extLst>
          </p:cNvPr>
          <p:cNvSpPr>
            <a:spLocks noGrp="1"/>
          </p:cNvSpPr>
          <p:nvPr>
            <p:ph type="title"/>
          </p:nvPr>
        </p:nvSpPr>
        <p:spPr>
          <a:xfrm>
            <a:off x="348343" y="154895"/>
            <a:ext cx="11005457" cy="1325563"/>
          </a:xfrm>
        </p:spPr>
        <p:txBody>
          <a:bodyPr/>
          <a:lstStyle/>
          <a:p>
            <a:r>
              <a:rPr lang="it-IT" b="1" dirty="0">
                <a:solidFill>
                  <a:srgbClr val="FF0000"/>
                </a:solidFill>
              </a:rPr>
              <a:t>«Invasamento» poetico</a:t>
            </a:r>
          </a:p>
        </p:txBody>
      </p:sp>
      <p:sp>
        <p:nvSpPr>
          <p:cNvPr id="3" name="Segnaposto contenuto 2">
            <a:extLst>
              <a:ext uri="{FF2B5EF4-FFF2-40B4-BE49-F238E27FC236}">
                <a16:creationId xmlns:a16="http://schemas.microsoft.com/office/drawing/2014/main" id="{3D950D66-E875-E147-A2C4-1A7B4859ECF4}"/>
              </a:ext>
            </a:extLst>
          </p:cNvPr>
          <p:cNvSpPr>
            <a:spLocks noGrp="1"/>
          </p:cNvSpPr>
          <p:nvPr>
            <p:ph idx="1"/>
          </p:nvPr>
        </p:nvSpPr>
        <p:spPr>
          <a:xfrm>
            <a:off x="500743" y="1480458"/>
            <a:ext cx="11212286" cy="4696506"/>
          </a:xfrm>
        </p:spPr>
        <p:txBody>
          <a:bodyPr>
            <a:normAutofit fontScale="92500" lnSpcReduction="10000"/>
          </a:bodyPr>
          <a:lstStyle/>
          <a:p>
            <a:pPr marL="0" indent="0">
              <a:buNone/>
            </a:pPr>
            <a:r>
              <a:rPr lang="it-IT" i="1" dirty="0"/>
              <a:t>Ione</a:t>
            </a:r>
            <a:r>
              <a:rPr lang="it-IT" dirty="0"/>
              <a:t> e </a:t>
            </a:r>
            <a:r>
              <a:rPr lang="it-IT" i="1" dirty="0"/>
              <a:t>Fedro</a:t>
            </a:r>
          </a:p>
          <a:p>
            <a:pPr marL="0" indent="0">
              <a:buNone/>
            </a:pPr>
            <a:r>
              <a:rPr lang="it-IT" dirty="0"/>
              <a:t>entusiasmo </a:t>
            </a:r>
            <a:r>
              <a:rPr lang="it-IT" b="1" dirty="0"/>
              <a:t>poetico</a:t>
            </a:r>
            <a:r>
              <a:rPr lang="it-IT" dirty="0"/>
              <a:t> ed eccitamento </a:t>
            </a:r>
            <a:r>
              <a:rPr lang="it-IT" b="1" dirty="0"/>
              <a:t>erotico</a:t>
            </a:r>
          </a:p>
          <a:p>
            <a:pPr marL="0" indent="0">
              <a:buNone/>
            </a:pPr>
            <a:r>
              <a:rPr lang="it-IT" dirty="0"/>
              <a:t>I poeti «</a:t>
            </a:r>
            <a:r>
              <a:rPr lang="it-IT" b="1" dirty="0"/>
              <a:t>non parlano per arte, ma per un potere divino</a:t>
            </a:r>
            <a:r>
              <a:rPr lang="it-IT" dirty="0"/>
              <a:t>»</a:t>
            </a:r>
          </a:p>
          <a:p>
            <a:pPr marL="0" indent="0">
              <a:buNone/>
            </a:pPr>
            <a:r>
              <a:rPr lang="it-IT" dirty="0"/>
              <a:t>Come l’entusiasmo/eccitamento erotico non è solo per il piacere (ma per sollevarsi dalla dimensione del sensibile a quello dell’intellegibile), allo stesso modo </a:t>
            </a:r>
            <a:r>
              <a:rPr lang="it-IT" b="1" dirty="0"/>
              <a:t>l’entusiasmo poetico non è solo per il divertimento, bensì per educare</a:t>
            </a:r>
          </a:p>
          <a:p>
            <a:pPr marL="0" indent="0">
              <a:buNone/>
            </a:pPr>
            <a:endParaRPr lang="it-IT" dirty="0"/>
          </a:p>
          <a:p>
            <a:pPr marL="0" indent="0">
              <a:buNone/>
            </a:pPr>
            <a:r>
              <a:rPr lang="it-IT" dirty="0"/>
              <a:t>		</a:t>
            </a:r>
            <a:r>
              <a:rPr lang="it-IT" sz="3200" dirty="0"/>
              <a:t>Valore </a:t>
            </a:r>
            <a:r>
              <a:rPr lang="it-IT" sz="3200" b="1" dirty="0"/>
              <a:t>educativo</a:t>
            </a:r>
            <a:r>
              <a:rPr lang="it-IT" sz="3200" dirty="0"/>
              <a:t> della poesia (</a:t>
            </a:r>
            <a:r>
              <a:rPr lang="it-IT" sz="3200" b="1" i="1" dirty="0"/>
              <a:t>Repubblica</a:t>
            </a:r>
            <a:r>
              <a:rPr lang="it-IT" sz="3200" dirty="0"/>
              <a:t>, II, III) </a:t>
            </a:r>
          </a:p>
          <a:p>
            <a:pPr>
              <a:buFontTx/>
              <a:buChar char="-"/>
            </a:pPr>
            <a:r>
              <a:rPr lang="it-IT" sz="3200" dirty="0"/>
              <a:t>Per i guerrieri; </a:t>
            </a:r>
            <a:r>
              <a:rPr lang="it-IT" sz="3200" i="1" dirty="0" err="1"/>
              <a:t>mousiké</a:t>
            </a:r>
            <a:r>
              <a:rPr lang="it-IT" sz="3200" dirty="0"/>
              <a:t> (solo armonie frigie e doriche; solo lira e cetra); contro la poesia omerica (es. rappresentazioni dell’Ade)</a:t>
            </a:r>
          </a:p>
          <a:p>
            <a:pPr>
              <a:buFontTx/>
              <a:buChar char="-"/>
            </a:pPr>
            <a:r>
              <a:rPr lang="it-IT" sz="3200" dirty="0"/>
              <a:t>Per i filosofi: predispone all’apprendimento delle matematiche</a:t>
            </a:r>
          </a:p>
          <a:p>
            <a:pPr marL="0" indent="0">
              <a:buNone/>
            </a:pPr>
            <a:endParaRPr lang="it-IT" dirty="0"/>
          </a:p>
        </p:txBody>
      </p:sp>
      <p:sp>
        <p:nvSpPr>
          <p:cNvPr id="4" name="Freccia destra 3">
            <a:extLst>
              <a:ext uri="{FF2B5EF4-FFF2-40B4-BE49-F238E27FC236}">
                <a16:creationId xmlns:a16="http://schemas.microsoft.com/office/drawing/2014/main" id="{811395FC-79E3-9242-B965-60C2566A1707}"/>
              </a:ext>
            </a:extLst>
          </p:cNvPr>
          <p:cNvSpPr/>
          <p:nvPr/>
        </p:nvSpPr>
        <p:spPr>
          <a:xfrm>
            <a:off x="1023258" y="4419599"/>
            <a:ext cx="978408" cy="2451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43624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EEEC6-8605-8342-ADA9-CAC60E40138C}"/>
              </a:ext>
            </a:extLst>
          </p:cNvPr>
          <p:cNvSpPr>
            <a:spLocks noGrp="1"/>
          </p:cNvSpPr>
          <p:nvPr>
            <p:ph type="title"/>
          </p:nvPr>
        </p:nvSpPr>
        <p:spPr/>
        <p:txBody>
          <a:bodyPr/>
          <a:lstStyle/>
          <a:p>
            <a:r>
              <a:rPr lang="it-IT" b="1" dirty="0">
                <a:solidFill>
                  <a:srgbClr val="FF0000"/>
                </a:solidFill>
              </a:rPr>
              <a:t>Critica alla poesia come </a:t>
            </a:r>
            <a:r>
              <a:rPr lang="it-IT" b="1" dirty="0" err="1">
                <a:solidFill>
                  <a:srgbClr val="FF0000"/>
                </a:solidFill>
              </a:rPr>
              <a:t>mìmesis</a:t>
            </a:r>
            <a:r>
              <a:rPr lang="it-IT" dirty="0"/>
              <a:t>: </a:t>
            </a:r>
            <a:r>
              <a:rPr lang="it-IT" b="1" i="1" dirty="0"/>
              <a:t>Rep</a:t>
            </a:r>
            <a:r>
              <a:rPr lang="it-IT" dirty="0"/>
              <a:t>, X</a:t>
            </a:r>
          </a:p>
        </p:txBody>
      </p:sp>
      <p:sp>
        <p:nvSpPr>
          <p:cNvPr id="3" name="Segnaposto contenuto 2">
            <a:extLst>
              <a:ext uri="{FF2B5EF4-FFF2-40B4-BE49-F238E27FC236}">
                <a16:creationId xmlns:a16="http://schemas.microsoft.com/office/drawing/2014/main" id="{E5320129-BC4D-284F-9DF1-50BFB1E8B51F}"/>
              </a:ext>
            </a:extLst>
          </p:cNvPr>
          <p:cNvSpPr>
            <a:spLocks noGrp="1"/>
          </p:cNvSpPr>
          <p:nvPr>
            <p:ph idx="1"/>
          </p:nvPr>
        </p:nvSpPr>
        <p:spPr/>
        <p:txBody>
          <a:bodyPr/>
          <a:lstStyle/>
          <a:p>
            <a:pPr marL="0" indent="0">
              <a:buNone/>
            </a:pPr>
            <a:r>
              <a:rPr lang="it-IT" sz="3200" dirty="0"/>
              <a:t>Elogiata per il suo valore psicagogico – educativo, la poesia (specialmente omerica) è tuttavia fatta oggetto di </a:t>
            </a:r>
            <a:r>
              <a:rPr lang="it-IT" sz="3200" b="1" dirty="0"/>
              <a:t>critiche</a:t>
            </a:r>
            <a:r>
              <a:rPr lang="it-IT" sz="3200" dirty="0"/>
              <a:t> molto dure nel libro X della Repubblica</a:t>
            </a:r>
          </a:p>
          <a:p>
            <a:pPr marL="0" indent="0">
              <a:buNone/>
            </a:pPr>
            <a:endParaRPr lang="it-IT" sz="3200" dirty="0"/>
          </a:p>
          <a:p>
            <a:pPr marL="0" indent="0">
              <a:buNone/>
            </a:pPr>
            <a:r>
              <a:rPr lang="it-IT" sz="3200" dirty="0"/>
              <a:t>Il poeta come il pittore; l’uso dello specchio e la «copia di copia»</a:t>
            </a:r>
          </a:p>
          <a:p>
            <a:pPr marL="0" indent="0">
              <a:buNone/>
            </a:pPr>
            <a:endParaRPr lang="it-IT" dirty="0"/>
          </a:p>
        </p:txBody>
      </p:sp>
    </p:spTree>
    <p:extLst>
      <p:ext uri="{BB962C8B-B14F-4D97-AF65-F5344CB8AC3E}">
        <p14:creationId xmlns:p14="http://schemas.microsoft.com/office/powerpoint/2010/main" val="3834101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97279E-D248-1D43-87E8-A726C10C8FDA}"/>
              </a:ext>
            </a:extLst>
          </p:cNvPr>
          <p:cNvSpPr>
            <a:spLocks noGrp="1"/>
          </p:cNvSpPr>
          <p:nvPr>
            <p:ph type="title"/>
          </p:nvPr>
        </p:nvSpPr>
        <p:spPr>
          <a:xfrm>
            <a:off x="402771" y="212725"/>
            <a:ext cx="10515600" cy="1325563"/>
          </a:xfrm>
        </p:spPr>
        <p:txBody>
          <a:bodyPr/>
          <a:lstStyle/>
          <a:p>
            <a:r>
              <a:rPr lang="it-IT" dirty="0" err="1"/>
              <a:t>Mìmesis</a:t>
            </a:r>
            <a:r>
              <a:rPr lang="it-IT" dirty="0"/>
              <a:t>, </a:t>
            </a:r>
            <a:r>
              <a:rPr lang="it-IT" b="1" i="1" dirty="0">
                <a:solidFill>
                  <a:srgbClr val="FF0000"/>
                </a:solidFill>
              </a:rPr>
              <a:t>Sofista</a:t>
            </a:r>
          </a:p>
        </p:txBody>
      </p:sp>
      <p:sp>
        <p:nvSpPr>
          <p:cNvPr id="3" name="Segnaposto contenuto 2">
            <a:extLst>
              <a:ext uri="{FF2B5EF4-FFF2-40B4-BE49-F238E27FC236}">
                <a16:creationId xmlns:a16="http://schemas.microsoft.com/office/drawing/2014/main" id="{60F1AB75-7E54-D14D-8BE1-16DBE902B7C4}"/>
              </a:ext>
            </a:extLst>
          </p:cNvPr>
          <p:cNvSpPr>
            <a:spLocks noGrp="1"/>
          </p:cNvSpPr>
          <p:nvPr>
            <p:ph idx="1"/>
          </p:nvPr>
        </p:nvSpPr>
        <p:spPr>
          <a:xfrm>
            <a:off x="609600" y="1349829"/>
            <a:ext cx="11364686" cy="5508171"/>
          </a:xfrm>
        </p:spPr>
        <p:txBody>
          <a:bodyPr>
            <a:normAutofit fontScale="92500" lnSpcReduction="10000"/>
          </a:bodyPr>
          <a:lstStyle/>
          <a:p>
            <a:pPr marL="0" indent="0">
              <a:buNone/>
            </a:pPr>
            <a:r>
              <a:rPr lang="it-IT" dirty="0"/>
              <a:t>Suddivisione delle arti in </a:t>
            </a:r>
          </a:p>
          <a:p>
            <a:pPr marL="0" indent="0">
              <a:buNone/>
            </a:pPr>
            <a:r>
              <a:rPr lang="it-IT" b="1" dirty="0" err="1"/>
              <a:t>ctetiche</a:t>
            </a:r>
            <a:r>
              <a:rPr lang="it-IT" dirty="0"/>
              <a:t> (</a:t>
            </a:r>
            <a:r>
              <a:rPr lang="it-IT" dirty="0" err="1"/>
              <a:t>ktàomai</a:t>
            </a:r>
            <a:r>
              <a:rPr lang="it-IT" dirty="0"/>
              <a:t>: «acquistare, procacciarsi, procurarsi»), cioè acquisire qualcosa che </a:t>
            </a:r>
            <a:r>
              <a:rPr lang="it-IT" b="1" dirty="0"/>
              <a:t>già</a:t>
            </a:r>
            <a:r>
              <a:rPr lang="it-IT" dirty="0"/>
              <a:t> esiste in natura (la caccia e la pesca, ad esempio),</a:t>
            </a:r>
          </a:p>
          <a:p>
            <a:pPr marL="0" indent="0">
              <a:buNone/>
            </a:pPr>
            <a:r>
              <a:rPr lang="it-IT" b="1" dirty="0"/>
              <a:t>poietiche</a:t>
            </a:r>
            <a:r>
              <a:rPr lang="it-IT" dirty="0"/>
              <a:t>, finalizzate a produrre cose che </a:t>
            </a:r>
            <a:r>
              <a:rPr lang="it-IT" b="1" dirty="0"/>
              <a:t>non</a:t>
            </a:r>
            <a:r>
              <a:rPr lang="it-IT" dirty="0"/>
              <a:t> esistono in natura. </a:t>
            </a:r>
          </a:p>
          <a:p>
            <a:pPr marL="0" indent="0">
              <a:buNone/>
            </a:pPr>
            <a:endParaRPr lang="it-IT" dirty="0"/>
          </a:p>
          <a:p>
            <a:pPr marL="0" indent="0">
              <a:buNone/>
            </a:pPr>
            <a:r>
              <a:rPr lang="it-IT" dirty="0"/>
              <a:t>Tra le arti poietiche:  </a:t>
            </a:r>
          </a:p>
          <a:p>
            <a:pPr marL="0" indent="0">
              <a:buNone/>
            </a:pPr>
            <a:r>
              <a:rPr lang="it-IT" dirty="0"/>
              <a:t>arti </a:t>
            </a:r>
            <a:r>
              <a:rPr lang="it-IT" b="1" dirty="0"/>
              <a:t>realmente produttive </a:t>
            </a:r>
            <a:r>
              <a:rPr lang="it-IT" dirty="0"/>
              <a:t>(fabbricano oggetti utili all’uomo, come vestiti, edifici, strumenti ecc.) e </a:t>
            </a:r>
          </a:p>
          <a:p>
            <a:pPr marL="0" indent="0">
              <a:buNone/>
            </a:pPr>
            <a:r>
              <a:rPr lang="it-IT" dirty="0"/>
              <a:t>arti </a:t>
            </a:r>
            <a:r>
              <a:rPr lang="it-IT" b="1" dirty="0"/>
              <a:t>mimetiche</a:t>
            </a:r>
            <a:r>
              <a:rPr lang="it-IT" dirty="0"/>
              <a:t> o imitative (come la pittura e la scultura; producono immagini di oggetti già esistenti)</a:t>
            </a:r>
          </a:p>
          <a:p>
            <a:pPr marL="0" indent="0">
              <a:buNone/>
            </a:pPr>
            <a:r>
              <a:rPr lang="it-IT" dirty="0"/>
              <a:t>Due forme di </a:t>
            </a:r>
            <a:r>
              <a:rPr lang="it-IT" dirty="0" err="1"/>
              <a:t>mìmesis</a:t>
            </a:r>
            <a:r>
              <a:rPr lang="it-IT" dirty="0"/>
              <a:t>: </a:t>
            </a:r>
          </a:p>
          <a:p>
            <a:pPr marL="0" indent="0">
              <a:buNone/>
            </a:pPr>
            <a:r>
              <a:rPr lang="it-IT" b="1" dirty="0"/>
              <a:t>Icastica</a:t>
            </a:r>
            <a:r>
              <a:rPr lang="it-IT" dirty="0"/>
              <a:t> (realizza immagini fedeli alle cose imitate)</a:t>
            </a:r>
          </a:p>
          <a:p>
            <a:pPr marL="0" indent="0">
              <a:buNone/>
            </a:pPr>
            <a:r>
              <a:rPr lang="it-IT" b="1" dirty="0"/>
              <a:t>Fantastica</a:t>
            </a:r>
            <a:r>
              <a:rPr lang="it-IT" dirty="0"/>
              <a:t> (illusoria)</a:t>
            </a:r>
          </a:p>
          <a:p>
            <a:endParaRPr lang="it-IT" dirty="0"/>
          </a:p>
        </p:txBody>
      </p:sp>
    </p:spTree>
    <p:extLst>
      <p:ext uri="{BB962C8B-B14F-4D97-AF65-F5344CB8AC3E}">
        <p14:creationId xmlns:p14="http://schemas.microsoft.com/office/powerpoint/2010/main" val="2634688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8E83C36-580C-414E-9D94-913C44E0C8E9}"/>
              </a:ext>
            </a:extLst>
          </p:cNvPr>
          <p:cNvSpPr>
            <a:spLocks noGrp="1"/>
          </p:cNvSpPr>
          <p:nvPr>
            <p:ph idx="1"/>
          </p:nvPr>
        </p:nvSpPr>
        <p:spPr>
          <a:xfrm>
            <a:off x="348343" y="478971"/>
            <a:ext cx="11495314" cy="5697992"/>
          </a:xfrm>
        </p:spPr>
        <p:txBody>
          <a:bodyPr>
            <a:normAutofit fontScale="92500"/>
          </a:bodyPr>
          <a:lstStyle/>
          <a:p>
            <a:pPr marL="0" indent="0">
              <a:buNone/>
            </a:pPr>
            <a:endParaRPr lang="it-IT" dirty="0"/>
          </a:p>
          <a:p>
            <a:pPr marL="0" indent="0">
              <a:buNone/>
            </a:pPr>
            <a:r>
              <a:rPr lang="it-IT" dirty="0"/>
              <a:t>Lo scandalo dell’arte, poetica o figurativa, non consiste dunque nel suo carattere imitativo, cioè nel fatto che è immagine di qualcosa (che già esiste) bensì </a:t>
            </a:r>
            <a:r>
              <a:rPr lang="it-IT" b="1" dirty="0"/>
              <a:t>nel fatto di voler far dimenticare la distanza tra ciò che imita e l’immagine che essa produce</a:t>
            </a:r>
          </a:p>
          <a:p>
            <a:pPr marL="0" indent="0">
              <a:buNone/>
            </a:pPr>
            <a:r>
              <a:rPr lang="it-IT" b="1" dirty="0" err="1"/>
              <a:t>Mimesis</a:t>
            </a:r>
            <a:r>
              <a:rPr lang="it-IT" b="1" dirty="0"/>
              <a:t> «buona» è la </a:t>
            </a:r>
            <a:r>
              <a:rPr lang="it-IT" b="1" dirty="0" err="1"/>
              <a:t>mimesis</a:t>
            </a:r>
            <a:r>
              <a:rPr lang="it-IT" b="1" dirty="0"/>
              <a:t> che non annulla/dissimula tale distanza</a:t>
            </a:r>
            <a:endParaRPr lang="it-IT" dirty="0"/>
          </a:p>
          <a:p>
            <a:pPr marL="0" indent="0">
              <a:buNone/>
            </a:pPr>
            <a:endParaRPr lang="it-IT" dirty="0"/>
          </a:p>
          <a:p>
            <a:pPr marL="0" indent="0">
              <a:buNone/>
            </a:pPr>
            <a:endParaRPr lang="it-IT" dirty="0"/>
          </a:p>
          <a:p>
            <a:pPr marL="0" indent="0">
              <a:buNone/>
            </a:pPr>
            <a:r>
              <a:rPr lang="it-IT" dirty="0"/>
              <a:t>Neo-platonici e </a:t>
            </a:r>
            <a:r>
              <a:rPr lang="it-IT" dirty="0" err="1"/>
              <a:t>Plotino</a:t>
            </a:r>
            <a:r>
              <a:rPr lang="it-IT" dirty="0"/>
              <a:t> (</a:t>
            </a:r>
            <a:r>
              <a:rPr lang="it-IT" dirty="0" err="1"/>
              <a:t>Licopoli</a:t>
            </a:r>
            <a:r>
              <a:rPr lang="it-IT" dirty="0"/>
              <a:t> [Egitto], 205 </a:t>
            </a:r>
            <a:r>
              <a:rPr lang="it-IT" dirty="0" err="1"/>
              <a:t>ca</a:t>
            </a:r>
            <a:r>
              <a:rPr lang="it-IT" dirty="0"/>
              <a:t>.-Campania, 270 </a:t>
            </a:r>
            <a:r>
              <a:rPr lang="it-IT" dirty="0" err="1"/>
              <a:t>ca</a:t>
            </a:r>
            <a:r>
              <a:rPr lang="it-IT" dirty="0"/>
              <a:t>. d.C.)</a:t>
            </a:r>
          </a:p>
          <a:p>
            <a:pPr marL="0" indent="0">
              <a:buNone/>
            </a:pPr>
            <a:r>
              <a:rPr lang="it-IT" dirty="0"/>
              <a:t>Enneadi (54 = 6 X </a:t>
            </a:r>
            <a:r>
              <a:rPr lang="it-IT" b="1" dirty="0"/>
              <a:t>9</a:t>
            </a:r>
            <a:r>
              <a:rPr lang="it-IT" dirty="0"/>
              <a:t>) </a:t>
            </a:r>
          </a:p>
          <a:p>
            <a:pPr marL="0" indent="0">
              <a:buNone/>
            </a:pPr>
            <a:r>
              <a:rPr lang="it-IT" dirty="0"/>
              <a:t>Platone: bello come ordine, misura, simmetria – </a:t>
            </a:r>
            <a:r>
              <a:rPr lang="it-IT" dirty="0" err="1"/>
              <a:t>Plotino</a:t>
            </a:r>
            <a:r>
              <a:rPr lang="it-IT" dirty="0"/>
              <a:t>: bello come traccia, nella forma, dell’Uno; radicalizzazione della spinta ascensionale innescata dal bello (ricongiungimento con il Divino) e progressiva </a:t>
            </a:r>
            <a:r>
              <a:rPr lang="it-IT" dirty="0" err="1"/>
              <a:t>s</a:t>
            </a:r>
            <a:r>
              <a:rPr lang="it-IT" dirty="0"/>
              <a:t>-materializzazione dell’opera d’arte bella</a:t>
            </a:r>
          </a:p>
        </p:txBody>
      </p:sp>
    </p:spTree>
    <p:extLst>
      <p:ext uri="{BB962C8B-B14F-4D97-AF65-F5344CB8AC3E}">
        <p14:creationId xmlns:p14="http://schemas.microsoft.com/office/powerpoint/2010/main" val="3062448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5CE8507-E9BD-5E47-9AE7-00C06F0E7F12}"/>
              </a:ext>
            </a:extLst>
          </p:cNvPr>
          <p:cNvSpPr>
            <a:spLocks noGrp="1"/>
          </p:cNvSpPr>
          <p:nvPr>
            <p:ph idx="1"/>
          </p:nvPr>
        </p:nvSpPr>
        <p:spPr>
          <a:xfrm>
            <a:off x="304800" y="370114"/>
            <a:ext cx="11887200" cy="6198735"/>
          </a:xfrm>
        </p:spPr>
        <p:txBody>
          <a:bodyPr>
            <a:normAutofit fontScale="92500" lnSpcReduction="10000"/>
          </a:bodyPr>
          <a:lstStyle/>
          <a:p>
            <a:pPr marL="0" indent="0">
              <a:buNone/>
            </a:pPr>
            <a:r>
              <a:rPr lang="it-IT" dirty="0"/>
              <a:t>«Che cos’è dunque questa bellezza nei corpi? Questo noi dovremo indagare innanzitutto [...]. Tutti, per così dire, affermano che la bellezza visibile consiste in una simmetria delle parti, le une rispetto alle altre e all’insieme, cui si aggiungono delle belle tinte; e così negli esseri considerati come in tutti gli altri la bellezza consisterebbe nella loro simmetria e nella loro misura; per costoro l’essere bello non sarà semplice, ma soltanto e necessariamente composto; il tutto poi sarà bello, ma le sue parti, singolarmente prese, non saranno belle, ma solo nella loro unione, perché questa sia bella. Però è  necessario che anche le parti siano belle, se è bello l’insieme: una cosa bella difatti non </a:t>
            </a:r>
            <a:r>
              <a:rPr lang="it-IT" dirty="0" err="1"/>
              <a:t>é</a:t>
            </a:r>
            <a:r>
              <a:rPr lang="it-IT" dirty="0"/>
              <a:t> composta di parti brutte, ma tutto ciò che vi è contenuto è bello. </a:t>
            </a:r>
          </a:p>
          <a:p>
            <a:pPr marL="0" indent="0">
              <a:buNone/>
            </a:pPr>
            <a:r>
              <a:rPr lang="it-IT" dirty="0"/>
              <a:t>E poi per costoro, i bei colori, come la luce del sole, sarebbero privi di bellezza perché sono semplici e non traggono la loro bellezza dalla simmetria delle parti. E l’oro, come è bello? E lo splendore degli astri che si vede di notte, perché bello? Similmente la bellezza di un suono semplice sarà tolta  eppure ciascuno dei suoni che fanno parte di un bello insieme, è spesso bello in sé. E quando lo stesso viso, rimanendo sempre identica la sua simmetria, ci appare ora brutto ora bello, non si dovrà forse dire che la bellezza che è nelle proporzioni è diversa da queste e che il viso ben proporzionato è bello per altra cosa?»</a:t>
            </a:r>
          </a:p>
          <a:p>
            <a:endParaRPr lang="it-IT" dirty="0"/>
          </a:p>
          <a:p>
            <a:endParaRPr lang="it-IT" dirty="0"/>
          </a:p>
        </p:txBody>
      </p:sp>
    </p:spTree>
    <p:extLst>
      <p:ext uri="{BB962C8B-B14F-4D97-AF65-F5344CB8AC3E}">
        <p14:creationId xmlns:p14="http://schemas.microsoft.com/office/powerpoint/2010/main" val="163751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19E21E-CC87-F341-8D8B-F122E2D3E12B}"/>
              </a:ext>
            </a:extLst>
          </p:cNvPr>
          <p:cNvSpPr>
            <a:spLocks noGrp="1"/>
          </p:cNvSpPr>
          <p:nvPr>
            <p:ph type="title"/>
          </p:nvPr>
        </p:nvSpPr>
        <p:spPr/>
        <p:txBody>
          <a:bodyPr/>
          <a:lstStyle/>
          <a:p>
            <a:r>
              <a:rPr lang="it-IT" b="1" dirty="0">
                <a:solidFill>
                  <a:srgbClr val="FF0000"/>
                </a:solidFill>
              </a:rPr>
              <a:t>Verifica dell’apprendimento: </a:t>
            </a:r>
          </a:p>
        </p:txBody>
      </p:sp>
      <p:sp>
        <p:nvSpPr>
          <p:cNvPr id="3" name="Segnaposto contenuto 2">
            <a:extLst>
              <a:ext uri="{FF2B5EF4-FFF2-40B4-BE49-F238E27FC236}">
                <a16:creationId xmlns:a16="http://schemas.microsoft.com/office/drawing/2014/main" id="{E294DE1D-340B-924C-89A9-380210B23CEE}"/>
              </a:ext>
            </a:extLst>
          </p:cNvPr>
          <p:cNvSpPr>
            <a:spLocks noGrp="1"/>
          </p:cNvSpPr>
          <p:nvPr>
            <p:ph idx="1"/>
          </p:nvPr>
        </p:nvSpPr>
        <p:spPr>
          <a:xfrm>
            <a:off x="838200" y="1690688"/>
            <a:ext cx="10515600" cy="4486275"/>
          </a:xfrm>
        </p:spPr>
        <p:txBody>
          <a:bodyPr/>
          <a:lstStyle/>
          <a:p>
            <a:pPr marL="0" indent="0">
              <a:buNone/>
            </a:pPr>
            <a:r>
              <a:rPr lang="it-IT" dirty="0"/>
              <a:t>La verifica dell’apprendimento avverrà attraverso </a:t>
            </a:r>
            <a:r>
              <a:rPr lang="it-IT" b="1" dirty="0"/>
              <a:t>esame orale</a:t>
            </a:r>
            <a:r>
              <a:rPr lang="it-IT" dirty="0"/>
              <a:t>. </a:t>
            </a:r>
          </a:p>
          <a:p>
            <a:pPr marL="0" indent="0" algn="just">
              <a:buNone/>
            </a:pPr>
            <a:r>
              <a:rPr lang="it-IT" dirty="0"/>
              <a:t>L’esame verrà diviso in due parti nello stesso appello: una prima parte generale relativa alla </a:t>
            </a:r>
            <a:r>
              <a:rPr lang="it-IT" i="1" dirty="0"/>
              <a:t>Storia dell’estetica</a:t>
            </a:r>
            <a:r>
              <a:rPr lang="it-IT" dirty="0"/>
              <a:t> (2-3 domande), una seconda parte relativa ai testi oggetto della trattazione monografica (2-3 domande). </a:t>
            </a:r>
          </a:p>
          <a:p>
            <a:pPr marL="0" indent="0" algn="just">
              <a:buNone/>
            </a:pPr>
            <a:r>
              <a:rPr lang="it-IT" dirty="0"/>
              <a:t>La valutazione complessiva terrà conto dell’informazione precisa e dettagliata circa i contenuti del corso e della correttezza dell’espressione linguistica e del lessico; della riflessione critica sui contenuti; della partecipazione attiva a lezione. La durata dell’esame sarà di circa 20 minuti.</a:t>
            </a:r>
          </a:p>
          <a:p>
            <a:endParaRPr lang="it-IT" dirty="0"/>
          </a:p>
        </p:txBody>
      </p:sp>
    </p:spTree>
    <p:extLst>
      <p:ext uri="{BB962C8B-B14F-4D97-AF65-F5344CB8AC3E}">
        <p14:creationId xmlns:p14="http://schemas.microsoft.com/office/powerpoint/2010/main" val="8043003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00CFA4-5757-6E42-87C1-9685B7D4320E}"/>
              </a:ext>
            </a:extLst>
          </p:cNvPr>
          <p:cNvSpPr>
            <a:spLocks noGrp="1"/>
          </p:cNvSpPr>
          <p:nvPr>
            <p:ph type="title"/>
          </p:nvPr>
        </p:nvSpPr>
        <p:spPr/>
        <p:txBody>
          <a:bodyPr/>
          <a:lstStyle/>
          <a:p>
            <a:r>
              <a:rPr lang="it-IT" dirty="0"/>
              <a:t>Testi citati</a:t>
            </a:r>
          </a:p>
        </p:txBody>
      </p:sp>
      <p:sp>
        <p:nvSpPr>
          <p:cNvPr id="3" name="Segnaposto contenuto 2">
            <a:extLst>
              <a:ext uri="{FF2B5EF4-FFF2-40B4-BE49-F238E27FC236}">
                <a16:creationId xmlns:a16="http://schemas.microsoft.com/office/drawing/2014/main" id="{A6E5A069-30A7-0B4F-9AA5-748CCEAD1DD2}"/>
              </a:ext>
            </a:extLst>
          </p:cNvPr>
          <p:cNvSpPr>
            <a:spLocks noGrp="1"/>
          </p:cNvSpPr>
          <p:nvPr>
            <p:ph idx="1"/>
          </p:nvPr>
        </p:nvSpPr>
        <p:spPr/>
        <p:txBody>
          <a:bodyPr/>
          <a:lstStyle/>
          <a:p>
            <a:pPr marL="0" indent="0">
              <a:buNone/>
            </a:pPr>
            <a:r>
              <a:rPr lang="it-IT" dirty="0"/>
              <a:t>Platone, </a:t>
            </a:r>
            <a:r>
              <a:rPr lang="it-IT" b="1" i="1" dirty="0"/>
              <a:t>Fedro</a:t>
            </a:r>
            <a:r>
              <a:rPr lang="it-IT" dirty="0"/>
              <a:t>, testo a fronte, a cura di P. Pucci, B. Centrone, Laterza, Roma-Bari 1998, 246a - 252b</a:t>
            </a:r>
          </a:p>
          <a:p>
            <a:pPr marL="0" indent="0">
              <a:buNone/>
            </a:pPr>
            <a:r>
              <a:rPr lang="it-IT" dirty="0"/>
              <a:t>Platone, </a:t>
            </a:r>
            <a:r>
              <a:rPr lang="it-IT" b="1" i="1" dirty="0"/>
              <a:t>Simposio</a:t>
            </a:r>
            <a:r>
              <a:rPr lang="it-IT" dirty="0"/>
              <a:t>, testo a fronte, a cura di G. Reale, Milano, Bompiani 2000, 189c – 193e / 201d – 212d</a:t>
            </a:r>
          </a:p>
          <a:p>
            <a:pPr marL="0" indent="0">
              <a:buNone/>
            </a:pPr>
            <a:r>
              <a:rPr lang="it-IT" dirty="0"/>
              <a:t>Platone, </a:t>
            </a:r>
            <a:r>
              <a:rPr lang="it-IT" b="1" i="1" dirty="0"/>
              <a:t>Repubblica</a:t>
            </a:r>
            <a:r>
              <a:rPr lang="it-IT" dirty="0"/>
              <a:t>, testo a fronte, a cura di M. </a:t>
            </a:r>
            <a:r>
              <a:rPr lang="it-IT" dirty="0" err="1"/>
              <a:t>Vegetti</a:t>
            </a:r>
            <a:r>
              <a:rPr lang="it-IT" dirty="0"/>
              <a:t>, BUR, Milano 2006, libri III e X. </a:t>
            </a:r>
          </a:p>
        </p:txBody>
      </p:sp>
    </p:spTree>
    <p:extLst>
      <p:ext uri="{BB962C8B-B14F-4D97-AF65-F5344CB8AC3E}">
        <p14:creationId xmlns:p14="http://schemas.microsoft.com/office/powerpoint/2010/main" val="2990754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714D8C-6C80-1446-94A5-D5548E1E2D00}"/>
              </a:ext>
            </a:extLst>
          </p:cNvPr>
          <p:cNvSpPr>
            <a:spLocks noGrp="1"/>
          </p:cNvSpPr>
          <p:nvPr>
            <p:ph type="title"/>
          </p:nvPr>
        </p:nvSpPr>
        <p:spPr>
          <a:xfrm>
            <a:off x="728472" y="2608453"/>
            <a:ext cx="10515600" cy="1325563"/>
          </a:xfrm>
        </p:spPr>
        <p:txBody>
          <a:bodyPr>
            <a:normAutofit/>
          </a:bodyPr>
          <a:lstStyle/>
          <a:p>
            <a:pPr algn="ctr"/>
            <a:r>
              <a:rPr lang="it-IT" sz="4800" b="1" dirty="0">
                <a:solidFill>
                  <a:srgbClr val="C00000"/>
                </a:solidFill>
              </a:rPr>
              <a:t>Aristotele</a:t>
            </a:r>
          </a:p>
        </p:txBody>
      </p:sp>
    </p:spTree>
    <p:extLst>
      <p:ext uri="{BB962C8B-B14F-4D97-AF65-F5344CB8AC3E}">
        <p14:creationId xmlns:p14="http://schemas.microsoft.com/office/powerpoint/2010/main" val="715616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2B310F-B893-BA42-A903-4C7720E0C414}"/>
              </a:ext>
            </a:extLst>
          </p:cNvPr>
          <p:cNvSpPr>
            <a:spLocks noGrp="1"/>
          </p:cNvSpPr>
          <p:nvPr>
            <p:ph type="title"/>
          </p:nvPr>
        </p:nvSpPr>
        <p:spPr>
          <a:xfrm>
            <a:off x="707136" y="210629"/>
            <a:ext cx="10515600" cy="1325563"/>
          </a:xfrm>
        </p:spPr>
        <p:txBody>
          <a:bodyPr/>
          <a:lstStyle/>
          <a:p>
            <a:r>
              <a:rPr lang="it-IT" b="1" dirty="0">
                <a:solidFill>
                  <a:srgbClr val="C00000"/>
                </a:solidFill>
              </a:rPr>
              <a:t>Forma ideale e forma «incarnata»</a:t>
            </a:r>
          </a:p>
        </p:txBody>
      </p:sp>
      <p:sp>
        <p:nvSpPr>
          <p:cNvPr id="3" name="Segnaposto contenuto 2">
            <a:extLst>
              <a:ext uri="{FF2B5EF4-FFF2-40B4-BE49-F238E27FC236}">
                <a16:creationId xmlns:a16="http://schemas.microsoft.com/office/drawing/2014/main" id="{97774166-7387-744F-A587-F16F1B3A9676}"/>
              </a:ext>
            </a:extLst>
          </p:cNvPr>
          <p:cNvSpPr>
            <a:spLocks noGrp="1"/>
          </p:cNvSpPr>
          <p:nvPr>
            <p:ph idx="1"/>
          </p:nvPr>
        </p:nvSpPr>
        <p:spPr>
          <a:xfrm>
            <a:off x="707136" y="1536192"/>
            <a:ext cx="11131296" cy="5321808"/>
          </a:xfrm>
        </p:spPr>
        <p:txBody>
          <a:bodyPr>
            <a:normAutofit fontScale="85000" lnSpcReduction="20000"/>
          </a:bodyPr>
          <a:lstStyle/>
          <a:p>
            <a:pPr marL="0" indent="0">
              <a:buNone/>
            </a:pPr>
            <a:r>
              <a:rPr lang="it-IT" dirty="0"/>
              <a:t>(</a:t>
            </a:r>
            <a:r>
              <a:rPr lang="it-IT" dirty="0" err="1"/>
              <a:t>Stagira</a:t>
            </a:r>
            <a:r>
              <a:rPr lang="it-IT" dirty="0"/>
              <a:t>, 384-Calcide, 322 a.C.)</a:t>
            </a:r>
          </a:p>
          <a:p>
            <a:pPr marL="0" indent="0">
              <a:buNone/>
            </a:pPr>
            <a:r>
              <a:rPr lang="it-IT" sz="3000" dirty="0"/>
              <a:t>Ciascun individuo è un «</a:t>
            </a:r>
            <a:r>
              <a:rPr lang="it-IT" sz="3000" b="1" dirty="0"/>
              <a:t>sinolo</a:t>
            </a:r>
            <a:r>
              <a:rPr lang="it-IT" sz="3000" dirty="0"/>
              <a:t>», una unità inscindibile di materia e forma: non esiste forma che non sia forma di una materia; non esiste materia che non contenga virtualmente una forma e che non tenda ad essa come suo </a:t>
            </a:r>
            <a:r>
              <a:rPr lang="it-IT" sz="3000" dirty="0" err="1"/>
              <a:t>ﬁne</a:t>
            </a:r>
            <a:r>
              <a:rPr lang="it-IT" sz="3000" dirty="0"/>
              <a:t> da realizzare.</a:t>
            </a:r>
          </a:p>
          <a:p>
            <a:pPr marL="0" indent="0">
              <a:buNone/>
            </a:pPr>
            <a:r>
              <a:rPr lang="it-IT" sz="3000" dirty="0"/>
              <a:t>Il </a:t>
            </a:r>
            <a:r>
              <a:rPr lang="it-IT" sz="3000" b="1" dirty="0"/>
              <a:t>bello</a:t>
            </a:r>
            <a:r>
              <a:rPr lang="it-IT" sz="3000" dirty="0"/>
              <a:t> perde la connotazione platonica di un’idea </a:t>
            </a:r>
            <a:r>
              <a:rPr lang="it-IT" sz="3000" b="1" dirty="0"/>
              <a:t>trascendente</a:t>
            </a:r>
            <a:r>
              <a:rPr lang="it-IT" sz="3000" dirty="0"/>
              <a:t> e viene </a:t>
            </a:r>
            <a:r>
              <a:rPr lang="it-IT" sz="3000" dirty="0" err="1"/>
              <a:t>identiﬁcato</a:t>
            </a:r>
            <a:r>
              <a:rPr lang="it-IT" sz="3000" dirty="0"/>
              <a:t> con la </a:t>
            </a:r>
            <a:r>
              <a:rPr lang="it-IT" sz="3000" b="1" dirty="0"/>
              <a:t>bellezza formale </a:t>
            </a:r>
            <a:r>
              <a:rPr lang="it-IT" sz="3000" dirty="0"/>
              <a:t>che diventa riconoscibile in una cosa quando essa raggiunge il suo fine interno</a:t>
            </a:r>
          </a:p>
          <a:p>
            <a:pPr marL="0" indent="0">
              <a:buNone/>
            </a:pPr>
            <a:r>
              <a:rPr lang="it-IT" sz="3000" dirty="0"/>
              <a:t>Le forme non sono realtà trascendenti, bensì immanenti alla materia, come loro </a:t>
            </a:r>
            <a:r>
              <a:rPr lang="it-IT" sz="3000" b="1" dirty="0"/>
              <a:t>fine</a:t>
            </a:r>
            <a:r>
              <a:rPr lang="it-IT" sz="3000" dirty="0"/>
              <a:t> interno</a:t>
            </a:r>
          </a:p>
          <a:p>
            <a:pPr marL="0" indent="0">
              <a:buNone/>
            </a:pPr>
            <a:r>
              <a:rPr lang="it-IT" sz="3000" dirty="0"/>
              <a:t>Dalla perfetta corrispondenza </a:t>
            </a:r>
            <a:r>
              <a:rPr lang="it-IT" sz="3000" b="1" dirty="0"/>
              <a:t>tra la forma esterna della cosa e la forma interna </a:t>
            </a:r>
            <a:r>
              <a:rPr lang="it-IT" sz="3000" dirty="0"/>
              <a:t>che la definisce e la costituisce come tale, consegue quella connessione di piacere e conoscenza che, secondo Aristotele, contraddistingue l’esperienza del bello.</a:t>
            </a:r>
          </a:p>
          <a:p>
            <a:pPr marL="0" indent="0">
              <a:buNone/>
            </a:pPr>
            <a:r>
              <a:rPr lang="it-IT" sz="3000" dirty="0"/>
              <a:t>PIACERE </a:t>
            </a:r>
            <a:r>
              <a:rPr lang="it-IT" sz="3000" b="1" dirty="0"/>
              <a:t>SENSIBILE</a:t>
            </a:r>
            <a:r>
              <a:rPr lang="it-IT" sz="3000" dirty="0"/>
              <a:t> (aspetto, forma esteriore) e PIACERE che deriva dal </a:t>
            </a:r>
            <a:r>
              <a:rPr lang="it-IT" sz="3000" b="1" dirty="0"/>
              <a:t>RICONOSCIMENTO</a:t>
            </a:r>
            <a:r>
              <a:rPr lang="it-IT" sz="3000" dirty="0"/>
              <a:t> della forma interna, cioè del fine</a:t>
            </a:r>
          </a:p>
          <a:p>
            <a:endParaRPr lang="it-IT" dirty="0"/>
          </a:p>
        </p:txBody>
      </p:sp>
    </p:spTree>
    <p:extLst>
      <p:ext uri="{BB962C8B-B14F-4D97-AF65-F5344CB8AC3E}">
        <p14:creationId xmlns:p14="http://schemas.microsoft.com/office/powerpoint/2010/main" val="859865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9B0D06-0F60-284E-88FA-892BE86C518A}"/>
              </a:ext>
            </a:extLst>
          </p:cNvPr>
          <p:cNvSpPr>
            <a:spLocks noGrp="1"/>
          </p:cNvSpPr>
          <p:nvPr>
            <p:ph type="title"/>
          </p:nvPr>
        </p:nvSpPr>
        <p:spPr>
          <a:xfrm>
            <a:off x="522514" y="1"/>
            <a:ext cx="10831286" cy="1690688"/>
          </a:xfrm>
        </p:spPr>
        <p:txBody>
          <a:bodyPr/>
          <a:lstStyle/>
          <a:p>
            <a:r>
              <a:rPr lang="it-IT" dirty="0" err="1">
                <a:solidFill>
                  <a:srgbClr val="FF0000"/>
                </a:solidFill>
              </a:rPr>
              <a:t>Mimesis</a:t>
            </a:r>
            <a:r>
              <a:rPr lang="it-IT" dirty="0">
                <a:solidFill>
                  <a:srgbClr val="FF0000"/>
                </a:solidFill>
              </a:rPr>
              <a:t>, natura e arte</a:t>
            </a:r>
          </a:p>
        </p:txBody>
      </p:sp>
      <p:sp>
        <p:nvSpPr>
          <p:cNvPr id="3" name="Segnaposto contenuto 2">
            <a:extLst>
              <a:ext uri="{FF2B5EF4-FFF2-40B4-BE49-F238E27FC236}">
                <a16:creationId xmlns:a16="http://schemas.microsoft.com/office/drawing/2014/main" id="{677763C4-7D37-444E-957F-534E53940D0D}"/>
              </a:ext>
            </a:extLst>
          </p:cNvPr>
          <p:cNvSpPr>
            <a:spLocks noGrp="1"/>
          </p:cNvSpPr>
          <p:nvPr>
            <p:ph idx="1"/>
          </p:nvPr>
        </p:nvSpPr>
        <p:spPr>
          <a:xfrm>
            <a:off x="522514" y="1328928"/>
            <a:ext cx="11450030" cy="5529072"/>
          </a:xfrm>
        </p:spPr>
        <p:txBody>
          <a:bodyPr>
            <a:normAutofit lnSpcReduction="10000"/>
          </a:bodyPr>
          <a:lstStyle/>
          <a:p>
            <a:pPr marL="0" indent="0">
              <a:buNone/>
            </a:pPr>
            <a:r>
              <a:rPr lang="it-IT" dirty="0"/>
              <a:t>Arte = </a:t>
            </a:r>
            <a:r>
              <a:rPr lang="it-IT" dirty="0" err="1"/>
              <a:t>tèchne</a:t>
            </a:r>
            <a:r>
              <a:rPr lang="it-IT" dirty="0"/>
              <a:t>; produrre ordinatamente </a:t>
            </a:r>
            <a:r>
              <a:rPr lang="it-IT" b="1" dirty="0"/>
              <a:t>in vista di un fine </a:t>
            </a:r>
            <a:r>
              <a:rPr lang="it-IT" dirty="0"/>
              <a:t>(= natura)</a:t>
            </a:r>
          </a:p>
          <a:p>
            <a:pPr marL="0" indent="0">
              <a:buNone/>
            </a:pPr>
            <a:r>
              <a:rPr lang="it-IT" dirty="0"/>
              <a:t>«Ogni arte riguarda il </a:t>
            </a:r>
            <a:r>
              <a:rPr lang="it-IT" b="1" i="1" dirty="0"/>
              <a:t>far venire all’essere e progettare</a:t>
            </a:r>
            <a:r>
              <a:rPr lang="it-IT" dirty="0"/>
              <a:t>, cioè il considerare in che modo può venire all’essere qualche oggetto di quelli che possono essere e non essere, e di quelli </a:t>
            </a:r>
            <a:r>
              <a:rPr lang="it-IT" b="1" dirty="0"/>
              <a:t>il cui principio è in chi produce</a:t>
            </a:r>
            <a:r>
              <a:rPr lang="it-IT" dirty="0"/>
              <a:t> e non in ciò che è prodotto», come in natura (</a:t>
            </a:r>
            <a:r>
              <a:rPr lang="it-IT" i="1" dirty="0" err="1"/>
              <a:t>Eth</a:t>
            </a:r>
            <a:r>
              <a:rPr lang="it-IT" i="1" dirty="0"/>
              <a:t>. </a:t>
            </a:r>
            <a:r>
              <a:rPr lang="it-IT" i="1" dirty="0" err="1"/>
              <a:t>Nic</a:t>
            </a:r>
            <a:r>
              <a:rPr lang="it-IT" dirty="0"/>
              <a:t>) </a:t>
            </a:r>
          </a:p>
          <a:p>
            <a:pPr marL="0" indent="0">
              <a:buNone/>
            </a:pPr>
            <a:r>
              <a:rPr lang="it-IT" dirty="0"/>
              <a:t>Produzione secondo ragione: «Poiché non c’è nessun’arte che non sia una disposizione ragionata alla produzione, e non c’è nessuna disposizione ragionata alla produzione che non sia un’arte, arte sarà lo stesso che «</a:t>
            </a:r>
            <a:r>
              <a:rPr lang="it-IT" b="1" dirty="0"/>
              <a:t>disposizione ragionata secondo verità alla produzione</a:t>
            </a:r>
            <a:r>
              <a:rPr lang="it-IT" dirty="0"/>
              <a:t>», </a:t>
            </a:r>
            <a:r>
              <a:rPr lang="it-IT" i="1" dirty="0" err="1"/>
              <a:t>Eth</a:t>
            </a:r>
            <a:r>
              <a:rPr lang="it-IT" i="1" dirty="0"/>
              <a:t>. </a:t>
            </a:r>
            <a:r>
              <a:rPr lang="it-IT" i="1" dirty="0" err="1"/>
              <a:t>Nic</a:t>
            </a:r>
            <a:r>
              <a:rPr lang="it-IT" i="1" dirty="0"/>
              <a:t>.</a:t>
            </a:r>
          </a:p>
          <a:p>
            <a:pPr marL="0" indent="0">
              <a:buNone/>
            </a:pPr>
            <a:r>
              <a:rPr lang="it-IT" dirty="0"/>
              <a:t>Prolungamento della </a:t>
            </a:r>
            <a:r>
              <a:rPr lang="it-IT" b="1" dirty="0" err="1"/>
              <a:t>physis</a:t>
            </a:r>
            <a:r>
              <a:rPr lang="it-IT" dirty="0"/>
              <a:t> naturale; </a:t>
            </a:r>
            <a:r>
              <a:rPr lang="it-IT" i="1" dirty="0"/>
              <a:t>Fisica</a:t>
            </a:r>
            <a:r>
              <a:rPr lang="it-IT" dirty="0"/>
              <a:t>, «Insomma, </a:t>
            </a:r>
            <a:r>
              <a:rPr lang="it-IT" b="1" dirty="0"/>
              <a:t>alcune cose che la natura è incapace di effettuare l’arte le compie; altre, invece, le imita</a:t>
            </a:r>
            <a:r>
              <a:rPr lang="it-IT" dirty="0"/>
              <a:t>»</a:t>
            </a:r>
          </a:p>
          <a:p>
            <a:pPr marL="0" indent="0">
              <a:buNone/>
            </a:pPr>
            <a:r>
              <a:rPr lang="it-IT" dirty="0" err="1"/>
              <a:t>Mimesis</a:t>
            </a:r>
            <a:r>
              <a:rPr lang="it-IT" dirty="0"/>
              <a:t> artistica =/= rispecchiamento dei prodotti di natura, bensì </a:t>
            </a:r>
            <a:r>
              <a:rPr lang="it-IT" b="1" dirty="0"/>
              <a:t>= </a:t>
            </a:r>
            <a:r>
              <a:rPr lang="it-IT" dirty="0"/>
              <a:t>potenza produttrice della natura, anche </a:t>
            </a:r>
            <a:r>
              <a:rPr lang="it-IT" b="1" dirty="0"/>
              <a:t>perfezionatrice</a:t>
            </a:r>
          </a:p>
        </p:txBody>
      </p:sp>
    </p:spTree>
    <p:extLst>
      <p:ext uri="{BB962C8B-B14F-4D97-AF65-F5344CB8AC3E}">
        <p14:creationId xmlns:p14="http://schemas.microsoft.com/office/powerpoint/2010/main" val="1141006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38EAFA-08B9-574D-824A-EFE1758F5E09}"/>
              </a:ext>
            </a:extLst>
          </p:cNvPr>
          <p:cNvSpPr>
            <a:spLocks noGrp="1"/>
          </p:cNvSpPr>
          <p:nvPr>
            <p:ph type="title"/>
          </p:nvPr>
        </p:nvSpPr>
        <p:spPr/>
        <p:txBody>
          <a:bodyPr/>
          <a:lstStyle/>
          <a:p>
            <a:r>
              <a:rPr lang="it-IT" b="1" dirty="0">
                <a:solidFill>
                  <a:srgbClr val="FF0000"/>
                </a:solidFill>
              </a:rPr>
              <a:t>Poetica</a:t>
            </a:r>
          </a:p>
        </p:txBody>
      </p:sp>
      <p:sp>
        <p:nvSpPr>
          <p:cNvPr id="3" name="Segnaposto contenuto 2">
            <a:extLst>
              <a:ext uri="{FF2B5EF4-FFF2-40B4-BE49-F238E27FC236}">
                <a16:creationId xmlns:a16="http://schemas.microsoft.com/office/drawing/2014/main" id="{BD7E0C93-9B7A-5048-A7F1-DC2D43987E84}"/>
              </a:ext>
            </a:extLst>
          </p:cNvPr>
          <p:cNvSpPr>
            <a:spLocks noGrp="1"/>
          </p:cNvSpPr>
          <p:nvPr>
            <p:ph idx="1"/>
          </p:nvPr>
        </p:nvSpPr>
        <p:spPr/>
        <p:txBody>
          <a:bodyPr>
            <a:normAutofit/>
          </a:bodyPr>
          <a:lstStyle/>
          <a:p>
            <a:pPr marL="0" indent="0">
              <a:buNone/>
            </a:pPr>
            <a:r>
              <a:rPr lang="it-IT" dirty="0"/>
              <a:t>Scritta probabilmente nei primi anni del secondo soggiorno ateniese di Aristotele, verso il 330 a.C.</a:t>
            </a:r>
          </a:p>
          <a:p>
            <a:pPr marL="0" indent="0">
              <a:buNone/>
            </a:pPr>
            <a:r>
              <a:rPr lang="it-IT" dirty="0"/>
              <a:t>Il catalogo delle opere di Aristotele trasmessoci da Diogene Laerzio parla di una </a:t>
            </a:r>
            <a:r>
              <a:rPr lang="it-IT" i="1" dirty="0"/>
              <a:t>Poetica</a:t>
            </a:r>
            <a:r>
              <a:rPr lang="it-IT" dirty="0"/>
              <a:t> in </a:t>
            </a:r>
            <a:r>
              <a:rPr lang="it-IT" b="1" dirty="0"/>
              <a:t>due</a:t>
            </a:r>
            <a:r>
              <a:rPr lang="it-IT" dirty="0"/>
              <a:t> libri</a:t>
            </a:r>
          </a:p>
          <a:p>
            <a:pPr marL="0" indent="0">
              <a:buNone/>
            </a:pPr>
            <a:endParaRPr lang="it-IT" dirty="0"/>
          </a:p>
          <a:p>
            <a:pPr marL="0" indent="0" algn="ctr">
              <a:buNone/>
            </a:pPr>
            <a:r>
              <a:rPr lang="it-IT" dirty="0"/>
              <a:t>Riabilitazione delle </a:t>
            </a:r>
            <a:r>
              <a:rPr lang="it-IT" b="1" dirty="0"/>
              <a:t>passioni</a:t>
            </a:r>
            <a:r>
              <a:rPr lang="it-IT" dirty="0"/>
              <a:t> (attraverso la catarsi) </a:t>
            </a:r>
          </a:p>
          <a:p>
            <a:pPr marL="0" indent="0" algn="ctr">
              <a:buNone/>
            </a:pPr>
            <a:r>
              <a:rPr lang="it-IT" dirty="0"/>
              <a:t>Valorizzazione delle proprietà intellettuali/</a:t>
            </a:r>
            <a:r>
              <a:rPr lang="it-IT" b="1" dirty="0"/>
              <a:t>conoscitive</a:t>
            </a:r>
            <a:r>
              <a:rPr lang="it-IT" dirty="0"/>
              <a:t> dell’arte (arte </a:t>
            </a:r>
            <a:r>
              <a:rPr lang="it-IT" b="1" dirty="0"/>
              <a:t>umana</a:t>
            </a:r>
            <a:r>
              <a:rPr lang="it-IT" dirty="0"/>
              <a:t>; vs </a:t>
            </a:r>
            <a:r>
              <a:rPr lang="it-IT" dirty="0" err="1"/>
              <a:t>enthusiasmòs</a:t>
            </a:r>
            <a:r>
              <a:rPr lang="it-IT" dirty="0"/>
              <a:t>)</a:t>
            </a:r>
          </a:p>
          <a:p>
            <a:pPr marL="0" indent="0" algn="ctr">
              <a:buNone/>
            </a:pPr>
            <a:r>
              <a:rPr lang="it-IT" dirty="0"/>
              <a:t>«Potenza» </a:t>
            </a:r>
            <a:r>
              <a:rPr lang="it-IT" b="1" dirty="0"/>
              <a:t>universale</a:t>
            </a:r>
            <a:r>
              <a:rPr lang="it-IT" dirty="0"/>
              <a:t> dell’arte</a:t>
            </a:r>
          </a:p>
          <a:p>
            <a:pPr marL="0" indent="0">
              <a:buNone/>
            </a:pPr>
            <a:endParaRPr lang="it-IT" dirty="0"/>
          </a:p>
        </p:txBody>
      </p:sp>
    </p:spTree>
    <p:extLst>
      <p:ext uri="{BB962C8B-B14F-4D97-AF65-F5344CB8AC3E}">
        <p14:creationId xmlns:p14="http://schemas.microsoft.com/office/powerpoint/2010/main" val="24277043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D698BE-95CA-6E4F-ACCA-C0AB63AEE4B6}"/>
              </a:ext>
            </a:extLst>
          </p:cNvPr>
          <p:cNvSpPr>
            <a:spLocks noGrp="1"/>
          </p:cNvSpPr>
          <p:nvPr>
            <p:ph type="title"/>
          </p:nvPr>
        </p:nvSpPr>
        <p:spPr/>
        <p:txBody>
          <a:bodyPr/>
          <a:lstStyle/>
          <a:p>
            <a:r>
              <a:rPr lang="it-IT" b="1" dirty="0">
                <a:solidFill>
                  <a:srgbClr val="FF0000"/>
                </a:solidFill>
              </a:rPr>
              <a:t>Poetica II</a:t>
            </a:r>
          </a:p>
        </p:txBody>
      </p:sp>
      <p:sp>
        <p:nvSpPr>
          <p:cNvPr id="3" name="Segnaposto contenuto 2">
            <a:extLst>
              <a:ext uri="{FF2B5EF4-FFF2-40B4-BE49-F238E27FC236}">
                <a16:creationId xmlns:a16="http://schemas.microsoft.com/office/drawing/2014/main" id="{FF96AAC5-460D-0A4E-A2C4-6DABFB1808D9}"/>
              </a:ext>
            </a:extLst>
          </p:cNvPr>
          <p:cNvSpPr>
            <a:spLocks noGrp="1"/>
          </p:cNvSpPr>
          <p:nvPr>
            <p:ph idx="1"/>
          </p:nvPr>
        </p:nvSpPr>
        <p:spPr>
          <a:xfrm>
            <a:off x="838200" y="1825625"/>
            <a:ext cx="11073384" cy="4351338"/>
          </a:xfrm>
        </p:spPr>
        <p:txBody>
          <a:bodyPr>
            <a:normAutofit/>
          </a:bodyPr>
          <a:lstStyle/>
          <a:p>
            <a:pPr marL="0" indent="0">
              <a:buNone/>
            </a:pPr>
            <a:r>
              <a:rPr lang="it-IT" dirty="0"/>
              <a:t>In 26 </a:t>
            </a:r>
            <a:r>
              <a:rPr lang="it-IT" dirty="0" err="1"/>
              <a:t>capp</a:t>
            </a:r>
            <a:endParaRPr lang="it-IT" dirty="0"/>
          </a:p>
          <a:p>
            <a:pPr marL="0" indent="0">
              <a:buNone/>
            </a:pPr>
            <a:endParaRPr lang="it-IT" dirty="0"/>
          </a:p>
          <a:p>
            <a:pPr marL="0" indent="0">
              <a:buNone/>
            </a:pPr>
            <a:r>
              <a:rPr lang="it-IT" dirty="0" err="1"/>
              <a:t>Capp</a:t>
            </a:r>
            <a:r>
              <a:rPr lang="it-IT" dirty="0"/>
              <a:t>. 1-3: nel quadro di una teoria generale dell’arte come imitazione,</a:t>
            </a:r>
          </a:p>
          <a:p>
            <a:pPr marL="0" indent="0">
              <a:buNone/>
            </a:pPr>
            <a:r>
              <a:rPr lang="it-IT" dirty="0"/>
              <a:t> a) diversi </a:t>
            </a:r>
            <a:r>
              <a:rPr lang="it-IT" b="1" dirty="0"/>
              <a:t>mezzi</a:t>
            </a:r>
            <a:r>
              <a:rPr lang="it-IT" dirty="0"/>
              <a:t> dell’imitazione; </a:t>
            </a:r>
          </a:p>
          <a:p>
            <a:pPr marL="0" indent="0">
              <a:buNone/>
            </a:pPr>
            <a:r>
              <a:rPr lang="it-IT" dirty="0"/>
              <a:t>b) diversi </a:t>
            </a:r>
            <a:r>
              <a:rPr lang="it-IT" b="1" dirty="0"/>
              <a:t>oggetti</a:t>
            </a:r>
            <a:r>
              <a:rPr lang="it-IT" dirty="0"/>
              <a:t> dell’imitazione; </a:t>
            </a:r>
          </a:p>
          <a:p>
            <a:pPr marL="0" indent="0">
              <a:buNone/>
            </a:pPr>
            <a:r>
              <a:rPr lang="it-IT" dirty="0"/>
              <a:t>c) diversi </a:t>
            </a:r>
            <a:r>
              <a:rPr lang="it-IT" b="1" dirty="0"/>
              <a:t>modi</a:t>
            </a:r>
            <a:r>
              <a:rPr lang="it-IT" dirty="0"/>
              <a:t> dell’imitazione</a:t>
            </a:r>
          </a:p>
          <a:p>
            <a:pPr marL="0" indent="0">
              <a:buNone/>
            </a:pPr>
            <a:r>
              <a:rPr lang="it-IT" dirty="0"/>
              <a:t>Cap. 4: cause naturali della tragedia: </a:t>
            </a:r>
            <a:r>
              <a:rPr lang="it-IT" b="1" dirty="0"/>
              <a:t>Piacere conoscitivo dell’imitazione</a:t>
            </a:r>
          </a:p>
        </p:txBody>
      </p:sp>
    </p:spTree>
    <p:extLst>
      <p:ext uri="{BB962C8B-B14F-4D97-AF65-F5344CB8AC3E}">
        <p14:creationId xmlns:p14="http://schemas.microsoft.com/office/powerpoint/2010/main" val="12013549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24D9CD-A249-EA48-A077-CF428EE9A888}"/>
              </a:ext>
            </a:extLst>
          </p:cNvPr>
          <p:cNvSpPr>
            <a:spLocks noGrp="1"/>
          </p:cNvSpPr>
          <p:nvPr>
            <p:ph type="title"/>
          </p:nvPr>
        </p:nvSpPr>
        <p:spPr/>
        <p:txBody>
          <a:bodyPr/>
          <a:lstStyle/>
          <a:p>
            <a:r>
              <a:rPr lang="it-IT" b="1" dirty="0">
                <a:solidFill>
                  <a:srgbClr val="FF0000"/>
                </a:solidFill>
              </a:rPr>
              <a:t>Definizione di tragedia</a:t>
            </a:r>
          </a:p>
        </p:txBody>
      </p:sp>
      <p:sp>
        <p:nvSpPr>
          <p:cNvPr id="3" name="Segnaposto contenuto 2">
            <a:extLst>
              <a:ext uri="{FF2B5EF4-FFF2-40B4-BE49-F238E27FC236}">
                <a16:creationId xmlns:a16="http://schemas.microsoft.com/office/drawing/2014/main" id="{1CE8EF4C-60FE-C64F-910B-56E26A41174A}"/>
              </a:ext>
            </a:extLst>
          </p:cNvPr>
          <p:cNvSpPr>
            <a:spLocks noGrp="1"/>
          </p:cNvSpPr>
          <p:nvPr>
            <p:ph idx="1"/>
          </p:nvPr>
        </p:nvSpPr>
        <p:spPr/>
        <p:txBody>
          <a:bodyPr/>
          <a:lstStyle/>
          <a:p>
            <a:pPr marL="0" indent="0">
              <a:buNone/>
            </a:pPr>
            <a:r>
              <a:rPr lang="it-IT" dirty="0"/>
              <a:t>Cap. 6:</a:t>
            </a:r>
          </a:p>
          <a:p>
            <a:pPr marL="0" indent="0">
              <a:buNone/>
            </a:pPr>
            <a:r>
              <a:rPr lang="it-IT" dirty="0"/>
              <a:t>«Tragedia è </a:t>
            </a:r>
            <a:r>
              <a:rPr lang="it-IT" b="1" dirty="0"/>
              <a:t>imitazione di un’azione </a:t>
            </a:r>
            <a:r>
              <a:rPr lang="it-IT" dirty="0"/>
              <a:t>seria e compiuta, avente una sua </a:t>
            </a:r>
            <a:r>
              <a:rPr lang="it-IT" b="1" dirty="0"/>
              <a:t>grandezza</a:t>
            </a:r>
            <a:r>
              <a:rPr lang="it-IT" dirty="0"/>
              <a:t>, in un </a:t>
            </a:r>
            <a:r>
              <a:rPr lang="it-IT" b="1" dirty="0"/>
              <a:t>linguaggio</a:t>
            </a:r>
            <a:r>
              <a:rPr lang="it-IT" dirty="0"/>
              <a:t> condito da ornamenti, separatamente per </a:t>
            </a:r>
            <a:r>
              <a:rPr lang="it-IT" b="1" dirty="0"/>
              <a:t>ciascun elemento nelle sue parti</a:t>
            </a:r>
            <a:r>
              <a:rPr lang="it-IT" dirty="0"/>
              <a:t>, </a:t>
            </a:r>
            <a:r>
              <a:rPr lang="it-IT" b="1" dirty="0"/>
              <a:t>di persone che agiscono </a:t>
            </a:r>
            <a:r>
              <a:rPr lang="it-IT" dirty="0"/>
              <a:t>e non tramite una narrazione, che attraverso </a:t>
            </a:r>
            <a:r>
              <a:rPr lang="it-IT" b="1" dirty="0"/>
              <a:t>la pietà e la paura </a:t>
            </a:r>
            <a:r>
              <a:rPr lang="it-IT" dirty="0"/>
              <a:t>produce la purificazione (</a:t>
            </a:r>
            <a:r>
              <a:rPr lang="it-IT" dirty="0" err="1"/>
              <a:t>katharsis</a:t>
            </a:r>
            <a:r>
              <a:rPr lang="it-IT" dirty="0"/>
              <a:t>) di questi sentimenti</a:t>
            </a:r>
          </a:p>
          <a:p>
            <a:pPr marL="0" indent="0">
              <a:buNone/>
            </a:pPr>
            <a:r>
              <a:rPr lang="it-IT" dirty="0"/>
              <a:t>[…] La tragedia dunque ha necessariamente </a:t>
            </a:r>
            <a:r>
              <a:rPr lang="it-IT" b="1" dirty="0"/>
              <a:t>sei parti</a:t>
            </a:r>
            <a:r>
              <a:rPr lang="it-IT" dirty="0"/>
              <a:t>, che determinano le sue qualità: la </a:t>
            </a:r>
            <a:r>
              <a:rPr lang="it-IT" b="1" dirty="0"/>
              <a:t>trama</a:t>
            </a:r>
            <a:r>
              <a:rPr lang="it-IT" dirty="0"/>
              <a:t>, i </a:t>
            </a:r>
            <a:r>
              <a:rPr lang="it-IT" b="1" dirty="0"/>
              <a:t>caratteri</a:t>
            </a:r>
            <a:r>
              <a:rPr lang="it-IT" dirty="0"/>
              <a:t>, la </a:t>
            </a:r>
            <a:r>
              <a:rPr lang="it-IT" b="1" dirty="0"/>
              <a:t>dizione</a:t>
            </a:r>
            <a:r>
              <a:rPr lang="it-IT" dirty="0"/>
              <a:t>, il </a:t>
            </a:r>
            <a:r>
              <a:rPr lang="it-IT" b="1" dirty="0"/>
              <a:t>pensiero</a:t>
            </a:r>
            <a:r>
              <a:rPr lang="it-IT" dirty="0"/>
              <a:t>, lo </a:t>
            </a:r>
            <a:r>
              <a:rPr lang="it-IT" b="1" dirty="0"/>
              <a:t>spettacolo</a:t>
            </a:r>
            <a:r>
              <a:rPr lang="it-IT" dirty="0"/>
              <a:t> e la </a:t>
            </a:r>
            <a:r>
              <a:rPr lang="it-IT" b="1" dirty="0"/>
              <a:t>musica</a:t>
            </a:r>
            <a:r>
              <a:rPr lang="it-IT" dirty="0"/>
              <a:t>»</a:t>
            </a:r>
          </a:p>
          <a:p>
            <a:pPr marL="0" indent="0">
              <a:buNone/>
            </a:pPr>
            <a:r>
              <a:rPr lang="it-IT" dirty="0"/>
              <a:t>Cfr. </a:t>
            </a:r>
            <a:r>
              <a:rPr lang="it-IT" i="1" dirty="0"/>
              <a:t>Poetica</a:t>
            </a:r>
            <a:r>
              <a:rPr lang="it-IT" dirty="0"/>
              <a:t>, </a:t>
            </a:r>
            <a:r>
              <a:rPr lang="it-IT" b="1" dirty="0"/>
              <a:t>1450 b</a:t>
            </a:r>
          </a:p>
        </p:txBody>
      </p:sp>
    </p:spTree>
    <p:extLst>
      <p:ext uri="{BB962C8B-B14F-4D97-AF65-F5344CB8AC3E}">
        <p14:creationId xmlns:p14="http://schemas.microsoft.com/office/powerpoint/2010/main" val="9514446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B8F59-A6B6-8C47-8F28-EE992E9B8E2E}"/>
              </a:ext>
            </a:extLst>
          </p:cNvPr>
          <p:cNvSpPr>
            <a:spLocks noGrp="1"/>
          </p:cNvSpPr>
          <p:nvPr>
            <p:ph type="title"/>
          </p:nvPr>
        </p:nvSpPr>
        <p:spPr/>
        <p:txBody>
          <a:bodyPr/>
          <a:lstStyle/>
          <a:p>
            <a:r>
              <a:rPr lang="it-IT" b="1" dirty="0">
                <a:solidFill>
                  <a:srgbClr val="FF0000"/>
                </a:solidFill>
              </a:rPr>
              <a:t>Bellezza; unità di tempo e d’azione</a:t>
            </a:r>
          </a:p>
        </p:txBody>
      </p:sp>
      <p:sp>
        <p:nvSpPr>
          <p:cNvPr id="3" name="Segnaposto contenuto 2">
            <a:extLst>
              <a:ext uri="{FF2B5EF4-FFF2-40B4-BE49-F238E27FC236}">
                <a16:creationId xmlns:a16="http://schemas.microsoft.com/office/drawing/2014/main" id="{C2CF83E2-2499-154E-B3E7-B321DE48944C}"/>
              </a:ext>
            </a:extLst>
          </p:cNvPr>
          <p:cNvSpPr>
            <a:spLocks noGrp="1"/>
          </p:cNvSpPr>
          <p:nvPr>
            <p:ph idx="1"/>
          </p:nvPr>
        </p:nvSpPr>
        <p:spPr/>
        <p:txBody>
          <a:bodyPr>
            <a:normAutofit fontScale="92500" lnSpcReduction="10000"/>
          </a:bodyPr>
          <a:lstStyle/>
          <a:p>
            <a:pPr marL="0" indent="0">
              <a:buNone/>
            </a:pPr>
            <a:r>
              <a:rPr lang="it-IT" dirty="0"/>
              <a:t>Bellezza = </a:t>
            </a:r>
            <a:r>
              <a:rPr lang="it-IT" b="1" dirty="0"/>
              <a:t>disposizione ordinata </a:t>
            </a:r>
            <a:r>
              <a:rPr lang="it-IT" dirty="0"/>
              <a:t>e </a:t>
            </a:r>
            <a:r>
              <a:rPr lang="it-IT" b="1" dirty="0"/>
              <a:t>grandezza</a:t>
            </a:r>
          </a:p>
          <a:p>
            <a:pPr marL="0" indent="0">
              <a:buNone/>
            </a:pPr>
            <a:r>
              <a:rPr lang="it-IT" dirty="0"/>
              <a:t>«Si è stabilito che la tragedia è imitazione di un’azione compiuta e intera, dotata di una certa </a:t>
            </a:r>
            <a:r>
              <a:rPr lang="it-IT" b="1" dirty="0"/>
              <a:t>grandezza</a:t>
            </a:r>
            <a:r>
              <a:rPr lang="it-IT" dirty="0"/>
              <a:t> […] Intero è ciò che ha un inizio, una fase mediana e una conclusione […] Le trame ben composte non devono cominciare finire come capita […]</a:t>
            </a:r>
          </a:p>
          <a:p>
            <a:pPr marL="0" indent="0">
              <a:buNone/>
            </a:pPr>
            <a:r>
              <a:rPr lang="it-IT" dirty="0"/>
              <a:t>Inoltre il bello, sia animato o sia tutto ciò che è composto di parti, deve non solo avere queste parti ordinate, </a:t>
            </a:r>
            <a:r>
              <a:rPr lang="it-IT" b="1" dirty="0"/>
              <a:t>ma possedere una grandezza non casuale</a:t>
            </a:r>
            <a:r>
              <a:rPr lang="it-IT" dirty="0"/>
              <a:t>. Il bello è infatti tale per grandezza e disposizione: un bell’animale non può essere minuscolo (perché la vista si confonde in tempi che sono quasi impercettibili) né gigantesco, perché in questo caso non si dà una vista complessiva, e chi guarda perde l’unità e l’interezza […] Così anche le trame devono avere una loro lunghezza, abbracciabile con la memoria»</a:t>
            </a:r>
          </a:p>
        </p:txBody>
      </p:sp>
    </p:spTree>
    <p:extLst>
      <p:ext uri="{BB962C8B-B14F-4D97-AF65-F5344CB8AC3E}">
        <p14:creationId xmlns:p14="http://schemas.microsoft.com/office/powerpoint/2010/main" val="42256118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D523E1-70AF-AE47-9BC3-292DC3FDDC38}"/>
              </a:ext>
            </a:extLst>
          </p:cNvPr>
          <p:cNvSpPr>
            <a:spLocks noGrp="1"/>
          </p:cNvSpPr>
          <p:nvPr>
            <p:ph type="title"/>
          </p:nvPr>
        </p:nvSpPr>
        <p:spPr>
          <a:xfrm>
            <a:off x="478436" y="0"/>
            <a:ext cx="10515600" cy="1325563"/>
          </a:xfrm>
        </p:spPr>
        <p:txBody>
          <a:bodyPr/>
          <a:lstStyle/>
          <a:p>
            <a:r>
              <a:rPr lang="it-IT" b="1" dirty="0">
                <a:solidFill>
                  <a:srgbClr val="FF0000"/>
                </a:solidFill>
              </a:rPr>
              <a:t>I personaggi della tragedia</a:t>
            </a:r>
          </a:p>
        </p:txBody>
      </p:sp>
      <p:sp>
        <p:nvSpPr>
          <p:cNvPr id="3" name="Segnaposto contenuto 2">
            <a:extLst>
              <a:ext uri="{FF2B5EF4-FFF2-40B4-BE49-F238E27FC236}">
                <a16:creationId xmlns:a16="http://schemas.microsoft.com/office/drawing/2014/main" id="{34E91EB3-BB42-D34F-A36D-3309442808AE}"/>
              </a:ext>
            </a:extLst>
          </p:cNvPr>
          <p:cNvSpPr>
            <a:spLocks noGrp="1"/>
          </p:cNvSpPr>
          <p:nvPr>
            <p:ph idx="1"/>
          </p:nvPr>
        </p:nvSpPr>
        <p:spPr>
          <a:xfrm>
            <a:off x="661316" y="1008534"/>
            <a:ext cx="10769184" cy="4979935"/>
          </a:xfrm>
        </p:spPr>
        <p:txBody>
          <a:bodyPr>
            <a:noAutofit/>
          </a:bodyPr>
          <a:lstStyle/>
          <a:p>
            <a:pPr marL="0" indent="0">
              <a:buNone/>
            </a:pPr>
            <a:r>
              <a:rPr lang="it-IT" b="1" dirty="0"/>
              <a:t>Migliori</a:t>
            </a:r>
            <a:r>
              <a:rPr lang="it-IT" dirty="0"/>
              <a:t>, non peggiori, di noi</a:t>
            </a:r>
          </a:p>
          <a:p>
            <a:pPr marL="0" indent="0">
              <a:buNone/>
            </a:pPr>
            <a:r>
              <a:rPr lang="it-IT" dirty="0"/>
              <a:t>Non «personaggi positivi che passano dalla fortuna alla sfortuna: questo non ispira né pietà né terrore ma ripugnanza.</a:t>
            </a:r>
          </a:p>
          <a:p>
            <a:pPr marL="0" indent="0">
              <a:buNone/>
            </a:pPr>
            <a:r>
              <a:rPr lang="it-IT" dirty="0"/>
              <a:t>Neppure di devono </a:t>
            </a:r>
            <a:r>
              <a:rPr lang="it-IT" b="1" dirty="0"/>
              <a:t>rappresentare malvagi che passano dalla sfortuna alla fortuna</a:t>
            </a:r>
            <a:r>
              <a:rPr lang="it-IT" dirty="0"/>
              <a:t>: questa più di ogni altra situazione è aliena alla tragedia […] Ma neppure </a:t>
            </a:r>
            <a:r>
              <a:rPr lang="it-IT" b="1" dirty="0"/>
              <a:t>un personaggio fortemente negativo che passa dalla fortuna alla sfortuna</a:t>
            </a:r>
            <a:r>
              <a:rPr lang="it-IT" dirty="0"/>
              <a:t>: questa situazione soddisfa sì il senso morale, ma non la pietà né la paura, perché la prima spetta a chi soffre immeritatamente, l’altra si ha per il proprio simile (la pietà per l’innocente, la paura per il simile), e dunque questo evento non ispirerà né pietà né paura. Non resta che un </a:t>
            </a:r>
            <a:r>
              <a:rPr lang="it-IT" b="1" dirty="0"/>
              <a:t>tipo d’uomo intermedio: quello che […] cade nella sfortuna non per vizio o malvagità, ma per un qualunque errore</a:t>
            </a:r>
            <a:r>
              <a:rPr lang="it-IT" dirty="0"/>
              <a:t>, come, tra quelli che ebbero grande fama e sfortuna, </a:t>
            </a:r>
            <a:r>
              <a:rPr lang="it-IT" u="sng" dirty="0"/>
              <a:t>Edipo</a:t>
            </a:r>
            <a:r>
              <a:rPr lang="it-IT" dirty="0"/>
              <a:t>»                </a:t>
            </a:r>
            <a:r>
              <a:rPr lang="it-IT" i="1" dirty="0"/>
              <a:t>Poetica</a:t>
            </a:r>
            <a:r>
              <a:rPr lang="it-IT" dirty="0"/>
              <a:t>, 1453a</a:t>
            </a:r>
          </a:p>
        </p:txBody>
      </p:sp>
    </p:spTree>
    <p:extLst>
      <p:ext uri="{BB962C8B-B14F-4D97-AF65-F5344CB8AC3E}">
        <p14:creationId xmlns:p14="http://schemas.microsoft.com/office/powerpoint/2010/main" val="37201570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CA8E89-81A6-2E44-8C35-50E23D170116}"/>
              </a:ext>
            </a:extLst>
          </p:cNvPr>
          <p:cNvSpPr>
            <a:spLocks noGrp="1"/>
          </p:cNvSpPr>
          <p:nvPr>
            <p:ph type="title"/>
          </p:nvPr>
        </p:nvSpPr>
        <p:spPr/>
        <p:txBody>
          <a:bodyPr/>
          <a:lstStyle/>
          <a:p>
            <a:r>
              <a:rPr lang="it-IT" b="1" dirty="0">
                <a:solidFill>
                  <a:srgbClr val="FF0000"/>
                </a:solidFill>
              </a:rPr>
              <a:t>Pietà e terrore</a:t>
            </a:r>
          </a:p>
        </p:txBody>
      </p:sp>
      <p:sp>
        <p:nvSpPr>
          <p:cNvPr id="3" name="Segnaposto contenuto 2">
            <a:extLst>
              <a:ext uri="{FF2B5EF4-FFF2-40B4-BE49-F238E27FC236}">
                <a16:creationId xmlns:a16="http://schemas.microsoft.com/office/drawing/2014/main" id="{8B97D70D-D60D-C145-AEBA-4D7C3AA1686F}"/>
              </a:ext>
            </a:extLst>
          </p:cNvPr>
          <p:cNvSpPr>
            <a:spLocks noGrp="1"/>
          </p:cNvSpPr>
          <p:nvPr>
            <p:ph idx="1"/>
          </p:nvPr>
        </p:nvSpPr>
        <p:spPr/>
        <p:txBody>
          <a:bodyPr/>
          <a:lstStyle/>
          <a:p>
            <a:pPr marL="0" indent="0">
              <a:buNone/>
            </a:pPr>
            <a:r>
              <a:rPr lang="it-IT" dirty="0"/>
              <a:t>«Ciò che ispira paura e pietà può prodursi come effetto dello spettacolo, ma può anche prodursi semplicemente dal sistema degli eventi, e questo è preferibile, e caratterizza un poeta migliore. Infatti la trama deve essere composta in modo che, </a:t>
            </a:r>
            <a:r>
              <a:rPr lang="it-IT" b="1" dirty="0"/>
              <a:t>anche senza vedere</a:t>
            </a:r>
            <a:r>
              <a:rPr lang="it-IT" dirty="0"/>
              <a:t>, chi ascolta i fatti avvenuti deve rabbrividire e provare pietà»</a:t>
            </a:r>
          </a:p>
          <a:p>
            <a:pPr marL="0" indent="0">
              <a:buNone/>
            </a:pPr>
            <a:endParaRPr lang="it-IT" dirty="0"/>
          </a:p>
          <a:p>
            <a:pPr marL="0" indent="0">
              <a:buNone/>
            </a:pPr>
            <a:r>
              <a:rPr lang="it-IT" dirty="0"/>
              <a:t>Relazioni familiari e sciagure che si producono all’interno dei rapporti affettivi (cap. 14)</a:t>
            </a:r>
          </a:p>
        </p:txBody>
      </p:sp>
    </p:spTree>
    <p:extLst>
      <p:ext uri="{BB962C8B-B14F-4D97-AF65-F5344CB8AC3E}">
        <p14:creationId xmlns:p14="http://schemas.microsoft.com/office/powerpoint/2010/main" val="478972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002473-94D3-1749-ADCA-F9E72A9C68CB}"/>
              </a:ext>
            </a:extLst>
          </p:cNvPr>
          <p:cNvSpPr>
            <a:spLocks noGrp="1"/>
          </p:cNvSpPr>
          <p:nvPr>
            <p:ph idx="1"/>
          </p:nvPr>
        </p:nvSpPr>
        <p:spPr/>
        <p:txBody>
          <a:bodyPr/>
          <a:lstStyle/>
          <a:p>
            <a:pPr marL="0" indent="0" algn="ctr">
              <a:buNone/>
            </a:pPr>
            <a:r>
              <a:rPr lang="it-IT" sz="4800" dirty="0">
                <a:solidFill>
                  <a:srgbClr val="C00000"/>
                </a:solidFill>
              </a:rPr>
              <a:t>Estetica: note introduttive</a:t>
            </a:r>
          </a:p>
          <a:p>
            <a:endParaRPr lang="it-IT" dirty="0"/>
          </a:p>
        </p:txBody>
      </p:sp>
    </p:spTree>
    <p:extLst>
      <p:ext uri="{BB962C8B-B14F-4D97-AF65-F5344CB8AC3E}">
        <p14:creationId xmlns:p14="http://schemas.microsoft.com/office/powerpoint/2010/main" val="35449160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41E666-E056-8242-976D-BAB39000E6A3}"/>
              </a:ext>
            </a:extLst>
          </p:cNvPr>
          <p:cNvSpPr>
            <a:spLocks noGrp="1"/>
          </p:cNvSpPr>
          <p:nvPr>
            <p:ph type="title"/>
          </p:nvPr>
        </p:nvSpPr>
        <p:spPr>
          <a:xfrm>
            <a:off x="424543" y="154894"/>
            <a:ext cx="10515600" cy="1325563"/>
          </a:xfrm>
        </p:spPr>
        <p:txBody>
          <a:bodyPr/>
          <a:lstStyle/>
          <a:p>
            <a:r>
              <a:rPr lang="it-IT" dirty="0">
                <a:solidFill>
                  <a:srgbClr val="FF0000"/>
                </a:solidFill>
              </a:rPr>
              <a:t>Omeopatia delle passioni</a:t>
            </a:r>
          </a:p>
        </p:txBody>
      </p:sp>
      <p:sp>
        <p:nvSpPr>
          <p:cNvPr id="3" name="Segnaposto contenuto 2">
            <a:extLst>
              <a:ext uri="{FF2B5EF4-FFF2-40B4-BE49-F238E27FC236}">
                <a16:creationId xmlns:a16="http://schemas.microsoft.com/office/drawing/2014/main" id="{C593176D-0CE2-6545-9591-F6654D381A6E}"/>
              </a:ext>
            </a:extLst>
          </p:cNvPr>
          <p:cNvSpPr>
            <a:spLocks noGrp="1"/>
          </p:cNvSpPr>
          <p:nvPr>
            <p:ph idx="1"/>
          </p:nvPr>
        </p:nvSpPr>
        <p:spPr>
          <a:xfrm>
            <a:off x="424543" y="1480456"/>
            <a:ext cx="10929257" cy="5377543"/>
          </a:xfrm>
        </p:spPr>
        <p:txBody>
          <a:bodyPr>
            <a:normAutofit/>
          </a:bodyPr>
          <a:lstStyle/>
          <a:p>
            <a:pPr marL="0" indent="0">
              <a:buNone/>
            </a:pPr>
            <a:r>
              <a:rPr lang="it-IT" dirty="0"/>
              <a:t>[vs allopatia platonica]</a:t>
            </a:r>
          </a:p>
          <a:p>
            <a:pPr marL="0" indent="0">
              <a:buNone/>
            </a:pPr>
            <a:r>
              <a:rPr lang="it-IT" dirty="0"/>
              <a:t>«Le emozioni, che colpiscono con forza alcune anime, esistono in tutte, ma differiscono per la minore o maggiore intensità, ad es. la pietà, la paura e anche l’entusiasmo: ci sono infatti, taluni, soggetti a questo perturbamento e, come effetto delle melodie sacre, noi li vediamo costoro, quando sono ricorsi alle melodie che trascinano l’anima fuori di lei, </a:t>
            </a:r>
            <a:r>
              <a:rPr lang="it-IT" b="1" dirty="0"/>
              <a:t>ridotti a uno stato normale, come se avessero ricevuto una cura o una purificazione</a:t>
            </a:r>
            <a:r>
              <a:rPr lang="it-IT" dirty="0"/>
              <a:t>. Questo stesso effetto necessariamente devono provare quelli che hanno pietà, paura e, insomma, questi affetti in generale, e gli altri, nei limiti in cui ognuno ne partecipa, e per tutti deve esserci una qualche purificazione e un sollievo accompagnato da piacere»</a:t>
            </a:r>
          </a:p>
          <a:p>
            <a:pPr marL="0" indent="0">
              <a:buNone/>
            </a:pPr>
            <a:r>
              <a:rPr lang="it-IT" dirty="0"/>
              <a:t>Aristotele, </a:t>
            </a:r>
            <a:r>
              <a:rPr lang="it-IT" i="1" dirty="0"/>
              <a:t>Politica</a:t>
            </a:r>
            <a:r>
              <a:rPr lang="it-IT" dirty="0"/>
              <a:t>, 1342 a3 </a:t>
            </a:r>
            <a:r>
              <a:rPr lang="it-IT" dirty="0" err="1"/>
              <a:t>ss</a:t>
            </a:r>
            <a:r>
              <a:rPr lang="it-IT" dirty="0"/>
              <a:t> </a:t>
            </a:r>
          </a:p>
          <a:p>
            <a:pPr marL="0" indent="0">
              <a:buNone/>
            </a:pPr>
            <a:endParaRPr lang="it-IT" dirty="0"/>
          </a:p>
        </p:txBody>
      </p:sp>
    </p:spTree>
    <p:extLst>
      <p:ext uri="{BB962C8B-B14F-4D97-AF65-F5344CB8AC3E}">
        <p14:creationId xmlns:p14="http://schemas.microsoft.com/office/powerpoint/2010/main" val="7993969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47CF2-D9C4-B345-89D3-AFBC0948B127}"/>
              </a:ext>
            </a:extLst>
          </p:cNvPr>
          <p:cNvSpPr>
            <a:spLocks noGrp="1"/>
          </p:cNvSpPr>
          <p:nvPr>
            <p:ph type="title"/>
          </p:nvPr>
        </p:nvSpPr>
        <p:spPr>
          <a:xfrm>
            <a:off x="424543" y="95327"/>
            <a:ext cx="11179628" cy="1325563"/>
          </a:xfrm>
        </p:spPr>
        <p:txBody>
          <a:bodyPr/>
          <a:lstStyle/>
          <a:p>
            <a:r>
              <a:rPr lang="it-IT" b="1" dirty="0">
                <a:solidFill>
                  <a:srgbClr val="FF0000"/>
                </a:solidFill>
              </a:rPr>
              <a:t>Poesia e storia</a:t>
            </a:r>
          </a:p>
        </p:txBody>
      </p:sp>
      <p:sp>
        <p:nvSpPr>
          <p:cNvPr id="3" name="Segnaposto contenuto 2">
            <a:extLst>
              <a:ext uri="{FF2B5EF4-FFF2-40B4-BE49-F238E27FC236}">
                <a16:creationId xmlns:a16="http://schemas.microsoft.com/office/drawing/2014/main" id="{F0FBB450-7852-B14D-A731-64F5A10782FA}"/>
              </a:ext>
            </a:extLst>
          </p:cNvPr>
          <p:cNvSpPr>
            <a:spLocks noGrp="1"/>
          </p:cNvSpPr>
          <p:nvPr>
            <p:ph idx="1"/>
          </p:nvPr>
        </p:nvSpPr>
        <p:spPr>
          <a:xfrm>
            <a:off x="653143" y="1420890"/>
            <a:ext cx="10700657" cy="5174782"/>
          </a:xfrm>
        </p:spPr>
        <p:txBody>
          <a:bodyPr>
            <a:normAutofit/>
          </a:bodyPr>
          <a:lstStyle/>
          <a:p>
            <a:pPr marL="0" indent="0">
              <a:buNone/>
            </a:pPr>
            <a:r>
              <a:rPr lang="it-IT" dirty="0"/>
              <a:t>«Compito del poeta non è dire ciò che è avvenuto ma ciò che potrebbe avvenire, vale a dire ciò </a:t>
            </a:r>
            <a:r>
              <a:rPr lang="it-IT" b="1" dirty="0"/>
              <a:t>che è possibile secondo verosimiglianza o necessità</a:t>
            </a:r>
            <a:r>
              <a:rPr lang="it-IT" dirty="0"/>
              <a:t>. Lo storico e il poeta non differiscono tra loro per il fatto di esprimersi in versi o in prosa – si potrebbero mettere in versi le storie di Erodoto, e in versi come in prosa resterebbero comunque storia – ma differiscono in quanto uno dice le cose accadute e l’altro quelle che potrebbero accadere. </a:t>
            </a:r>
            <a:r>
              <a:rPr lang="it-IT" b="1" dirty="0"/>
              <a:t>Per questo motivo la poesia è più filosofica e più seria della storia, perché la poesia si occupa piuttosto dell’universale, mentre la storia racconta i particolari</a:t>
            </a:r>
            <a:r>
              <a:rPr lang="it-IT" dirty="0"/>
              <a:t>. Appartiene all’universale il fatto che a qualcuno capiti di dire o di fare certe cose secondo verosimiglianza o necessità, e a questo mira la poesia, aggiungendo successivamente i nomi; appartiene invece al particolare dire cosa ha fatto o cosa è capitato ad Alcibiade»</a:t>
            </a:r>
          </a:p>
        </p:txBody>
      </p:sp>
    </p:spTree>
    <p:extLst>
      <p:ext uri="{BB962C8B-B14F-4D97-AF65-F5344CB8AC3E}">
        <p14:creationId xmlns:p14="http://schemas.microsoft.com/office/powerpoint/2010/main" val="31945010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E13AC8-F4B4-B64F-A494-03645AB2CB56}"/>
              </a:ext>
            </a:extLst>
          </p:cNvPr>
          <p:cNvSpPr>
            <a:spLocks noGrp="1"/>
          </p:cNvSpPr>
          <p:nvPr>
            <p:ph type="title"/>
          </p:nvPr>
        </p:nvSpPr>
        <p:spPr>
          <a:xfrm>
            <a:off x="555172" y="190954"/>
            <a:ext cx="10515600" cy="1325563"/>
          </a:xfrm>
        </p:spPr>
        <p:txBody>
          <a:bodyPr/>
          <a:lstStyle/>
          <a:p>
            <a:r>
              <a:rPr lang="it-IT" b="1" dirty="0">
                <a:solidFill>
                  <a:srgbClr val="FF0000"/>
                </a:solidFill>
              </a:rPr>
              <a:t>La redenzione dell’accidentale</a:t>
            </a:r>
          </a:p>
        </p:txBody>
      </p:sp>
      <p:sp>
        <p:nvSpPr>
          <p:cNvPr id="3" name="Segnaposto contenuto 2">
            <a:extLst>
              <a:ext uri="{FF2B5EF4-FFF2-40B4-BE49-F238E27FC236}">
                <a16:creationId xmlns:a16="http://schemas.microsoft.com/office/drawing/2014/main" id="{84F4E41F-3118-DB4F-BAA7-A62E3DBB35D3}"/>
              </a:ext>
            </a:extLst>
          </p:cNvPr>
          <p:cNvSpPr>
            <a:spLocks noGrp="1"/>
          </p:cNvSpPr>
          <p:nvPr>
            <p:ph idx="1"/>
          </p:nvPr>
        </p:nvSpPr>
        <p:spPr>
          <a:xfrm>
            <a:off x="740229" y="1516517"/>
            <a:ext cx="10613571" cy="4660446"/>
          </a:xfrm>
        </p:spPr>
        <p:txBody>
          <a:bodyPr>
            <a:normAutofit fontScale="92500"/>
          </a:bodyPr>
          <a:lstStyle/>
          <a:p>
            <a:pPr marL="0" indent="0">
              <a:buNone/>
            </a:pPr>
            <a:r>
              <a:rPr lang="it-IT" dirty="0"/>
              <a:t>LA POESIA COME MIMESIS DEL VERO: il possibile secondo verosimiglianza e necessità </a:t>
            </a:r>
          </a:p>
          <a:p>
            <a:pPr marL="0" indent="0">
              <a:buNone/>
            </a:pPr>
            <a:r>
              <a:rPr lang="it-IT" dirty="0"/>
              <a:t>La tragedia </a:t>
            </a:r>
            <a:r>
              <a:rPr lang="it-IT" b="1" dirty="0"/>
              <a:t>illumina e porta a emergenza la struttura «logica» </a:t>
            </a:r>
            <a:r>
              <a:rPr lang="it-IT" dirty="0"/>
              <a:t>che sottintende gli eventi: è il suo compito maggiore</a:t>
            </a:r>
          </a:p>
          <a:p>
            <a:pPr marL="0" indent="0">
              <a:buNone/>
            </a:pPr>
            <a:endParaRPr lang="it-IT" dirty="0"/>
          </a:p>
          <a:p>
            <a:pPr marL="0" indent="0">
              <a:buNone/>
            </a:pPr>
            <a:endParaRPr lang="it-IT" dirty="0"/>
          </a:p>
          <a:p>
            <a:pPr marL="0" indent="0">
              <a:buNone/>
            </a:pPr>
            <a:r>
              <a:rPr lang="it-IT" dirty="0"/>
              <a:t>«Peripezia e riconoscimento bisogna che scaturiscano </a:t>
            </a:r>
            <a:r>
              <a:rPr lang="it-IT" b="1" dirty="0"/>
              <a:t>direttamente</a:t>
            </a:r>
            <a:r>
              <a:rPr lang="it-IT" dirty="0"/>
              <a:t> dall’intima struttura della favola, </a:t>
            </a:r>
            <a:r>
              <a:rPr lang="it-IT" b="1" dirty="0"/>
              <a:t>in modo cioè che siano la conseguenza o verosimile o necessaria dei fatti precedenti </a:t>
            </a:r>
            <a:r>
              <a:rPr lang="it-IT" dirty="0"/>
              <a:t>[…]</a:t>
            </a:r>
          </a:p>
          <a:p>
            <a:pPr marL="0" indent="0">
              <a:buNone/>
            </a:pPr>
            <a:r>
              <a:rPr lang="it-IT" dirty="0"/>
              <a:t>Perché c’è molta differenza che un fatto avvenga in conseguenza di un altro o che avvenga semplicemente dopo di un altro» (</a:t>
            </a:r>
            <a:r>
              <a:rPr lang="it-IT" i="1" dirty="0"/>
              <a:t>Poetica</a:t>
            </a:r>
            <a:r>
              <a:rPr lang="it-IT" dirty="0"/>
              <a:t>, 1552 a 19-22)</a:t>
            </a:r>
          </a:p>
        </p:txBody>
      </p:sp>
      <p:sp>
        <p:nvSpPr>
          <p:cNvPr id="4" name="Freccia giù 3">
            <a:extLst>
              <a:ext uri="{FF2B5EF4-FFF2-40B4-BE49-F238E27FC236}">
                <a16:creationId xmlns:a16="http://schemas.microsoft.com/office/drawing/2014/main" id="{53E7BD2E-A894-3D4E-9099-89705EAC1120}"/>
              </a:ext>
            </a:extLst>
          </p:cNvPr>
          <p:cNvSpPr/>
          <p:nvPr/>
        </p:nvSpPr>
        <p:spPr>
          <a:xfrm>
            <a:off x="5266481" y="3233281"/>
            <a:ext cx="312516" cy="6134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548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F66681-526E-FE4A-84F3-9398EC29E109}"/>
              </a:ext>
            </a:extLst>
          </p:cNvPr>
          <p:cNvSpPr>
            <a:spLocks noGrp="1"/>
          </p:cNvSpPr>
          <p:nvPr>
            <p:ph type="title"/>
          </p:nvPr>
        </p:nvSpPr>
        <p:spPr/>
        <p:txBody>
          <a:bodyPr/>
          <a:lstStyle/>
          <a:p>
            <a:r>
              <a:rPr lang="it-IT" b="1" dirty="0">
                <a:solidFill>
                  <a:srgbClr val="FF0000"/>
                </a:solidFill>
              </a:rPr>
              <a:t>La redenzione dell’accidentale II</a:t>
            </a:r>
          </a:p>
        </p:txBody>
      </p:sp>
      <p:sp>
        <p:nvSpPr>
          <p:cNvPr id="3" name="Segnaposto contenuto 2">
            <a:extLst>
              <a:ext uri="{FF2B5EF4-FFF2-40B4-BE49-F238E27FC236}">
                <a16:creationId xmlns:a16="http://schemas.microsoft.com/office/drawing/2014/main" id="{79A1D6C9-95F6-8644-991A-10BE5A723C52}"/>
              </a:ext>
            </a:extLst>
          </p:cNvPr>
          <p:cNvSpPr>
            <a:spLocks noGrp="1"/>
          </p:cNvSpPr>
          <p:nvPr>
            <p:ph idx="1"/>
          </p:nvPr>
        </p:nvSpPr>
        <p:spPr>
          <a:xfrm>
            <a:off x="838200" y="1825625"/>
            <a:ext cx="10515600" cy="4771118"/>
          </a:xfrm>
        </p:spPr>
        <p:txBody>
          <a:bodyPr>
            <a:normAutofit/>
          </a:bodyPr>
          <a:lstStyle/>
          <a:p>
            <a:pPr marL="0" indent="0">
              <a:buNone/>
            </a:pPr>
            <a:r>
              <a:rPr lang="it-IT" dirty="0"/>
              <a:t>Il riconoscimento avviene nelle </a:t>
            </a:r>
            <a:r>
              <a:rPr lang="it-IT" b="1" dirty="0"/>
              <a:t>emozioni</a:t>
            </a:r>
          </a:p>
          <a:p>
            <a:pPr marL="0" indent="0">
              <a:buNone/>
            </a:pPr>
            <a:r>
              <a:rPr lang="it-IT" dirty="0"/>
              <a:t>«Questa forma di </a:t>
            </a:r>
            <a:r>
              <a:rPr lang="it-IT" b="1" dirty="0"/>
              <a:t>riconoscimento</a:t>
            </a:r>
            <a:r>
              <a:rPr lang="it-IT" dirty="0"/>
              <a:t>, come anche questa forma di </a:t>
            </a:r>
            <a:r>
              <a:rPr lang="it-IT" b="1" dirty="0"/>
              <a:t>peripezia</a:t>
            </a:r>
            <a:r>
              <a:rPr lang="it-IT" dirty="0"/>
              <a:t>, produrranno sentimenti di pietà e terrore; e sono appunto le azioni che suscitano siffatti sentimenti </a:t>
            </a:r>
            <a:r>
              <a:rPr lang="it-IT" b="1" dirty="0"/>
              <a:t>quelle di cui la tragedia è imitatrice</a:t>
            </a:r>
            <a:r>
              <a:rPr lang="it-IT" dirty="0"/>
              <a:t>»</a:t>
            </a:r>
          </a:p>
          <a:p>
            <a:pPr marL="0" indent="0">
              <a:buNone/>
            </a:pPr>
            <a:endParaRPr lang="it-IT" dirty="0"/>
          </a:p>
          <a:p>
            <a:pPr>
              <a:buFontTx/>
              <a:buChar char="-"/>
            </a:pPr>
            <a:r>
              <a:rPr lang="it-IT" dirty="0"/>
              <a:t>Superamento della concezione «</a:t>
            </a:r>
            <a:r>
              <a:rPr lang="it-IT" b="1" dirty="0"/>
              <a:t>irrazionale</a:t>
            </a:r>
            <a:r>
              <a:rPr lang="it-IT" dirty="0"/>
              <a:t>» del tragico (vs Platone)</a:t>
            </a:r>
          </a:p>
        </p:txBody>
      </p:sp>
    </p:spTree>
    <p:extLst>
      <p:ext uri="{BB962C8B-B14F-4D97-AF65-F5344CB8AC3E}">
        <p14:creationId xmlns:p14="http://schemas.microsoft.com/office/powerpoint/2010/main" val="29208184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61A51E6-EBF3-3145-8D72-B9531FCACD30}"/>
              </a:ext>
            </a:extLst>
          </p:cNvPr>
          <p:cNvSpPr>
            <a:spLocks noGrp="1"/>
          </p:cNvSpPr>
          <p:nvPr>
            <p:ph idx="1"/>
          </p:nvPr>
        </p:nvSpPr>
        <p:spPr>
          <a:xfrm>
            <a:off x="838200" y="478970"/>
            <a:ext cx="10515600" cy="6139543"/>
          </a:xfrm>
        </p:spPr>
        <p:txBody>
          <a:bodyPr>
            <a:normAutofit lnSpcReduction="10000"/>
          </a:bodyPr>
          <a:lstStyle/>
          <a:p>
            <a:pPr marL="0" indent="0">
              <a:buNone/>
            </a:pPr>
            <a:r>
              <a:rPr lang="it-IT" dirty="0"/>
              <a:t>«La struttura del tragico permette il riconoscimento […] di una logica del reale, più profonda di quel che ci appare a prima vista. Attraverso il </a:t>
            </a:r>
            <a:r>
              <a:rPr lang="it-IT" dirty="0" err="1"/>
              <a:t>mythos</a:t>
            </a:r>
            <a:r>
              <a:rPr lang="it-IT" dirty="0"/>
              <a:t>, la </a:t>
            </a:r>
            <a:r>
              <a:rPr lang="it-IT" dirty="0" err="1"/>
              <a:t>mimesis</a:t>
            </a:r>
            <a:r>
              <a:rPr lang="it-IT" dirty="0"/>
              <a:t> riesce a rendere non già la superficie delle cose ma il loro significato latente.</a:t>
            </a:r>
          </a:p>
          <a:p>
            <a:pPr marL="0" indent="0">
              <a:buNone/>
            </a:pPr>
            <a:r>
              <a:rPr lang="it-IT" dirty="0"/>
              <a:t>Si trova qui la risposta più profonda di Aristotele alle critiche mosse alla tragedia da Platone. Non si tratta solo del fatto che le passioni vengono trasfigurate nella catarsi. Si tratta, piuttosto, del fatto </a:t>
            </a:r>
            <a:r>
              <a:rPr lang="it-IT" b="1" dirty="0"/>
              <a:t>che la catarsi stessa è la conseguenza di un processo conoscitivo</a:t>
            </a:r>
            <a:r>
              <a:rPr lang="it-IT" dirty="0"/>
              <a:t>, di un apprendimento, della mimesi </a:t>
            </a:r>
            <a:r>
              <a:rPr lang="it-IT" b="1" dirty="0"/>
              <a:t>come vera e propria </a:t>
            </a:r>
            <a:r>
              <a:rPr lang="it-IT" b="1" dirty="0" err="1"/>
              <a:t>ri</a:t>
            </a:r>
            <a:r>
              <a:rPr lang="it-IT" b="1" dirty="0"/>
              <a:t>-configurazione della realtà</a:t>
            </a:r>
          </a:p>
          <a:p>
            <a:pPr marL="0" indent="0">
              <a:buNone/>
            </a:pPr>
            <a:r>
              <a:rPr lang="it-IT" dirty="0"/>
              <a:t>[…] Il piacere estetico nasce, in ultima analisi, </a:t>
            </a:r>
            <a:r>
              <a:rPr lang="it-IT" b="1" dirty="0"/>
              <a:t>dalla </a:t>
            </a:r>
            <a:r>
              <a:rPr lang="it-IT" b="1" u="sng" dirty="0"/>
              <a:t>sorpresa</a:t>
            </a:r>
            <a:r>
              <a:rPr lang="it-IT" b="1" dirty="0"/>
              <a:t>, dall’</a:t>
            </a:r>
            <a:r>
              <a:rPr lang="it-IT" b="1" u="sng" dirty="0"/>
              <a:t>ammirazione</a:t>
            </a:r>
            <a:r>
              <a:rPr lang="it-IT" b="1" dirty="0"/>
              <a:t> per il fatto che il corso del mondo, ad onta della apparenze, si mostra iscritto in una struttura di significato</a:t>
            </a:r>
            <a:r>
              <a:rPr lang="it-IT" dirty="0"/>
              <a:t>. Il piacere di questa scoperta è ciò che consente la catarsi, la quale è dunque inseparabile dal profilo complessivo della </a:t>
            </a:r>
            <a:r>
              <a:rPr lang="it-IT" dirty="0" err="1"/>
              <a:t>mimesis</a:t>
            </a:r>
            <a:r>
              <a:rPr lang="it-IT" dirty="0"/>
              <a:t>» (G. </a:t>
            </a:r>
            <a:r>
              <a:rPr lang="it-IT" dirty="0" err="1"/>
              <a:t>Carchia</a:t>
            </a:r>
            <a:r>
              <a:rPr lang="it-IT" dirty="0"/>
              <a:t>, </a:t>
            </a:r>
            <a:r>
              <a:rPr lang="it-IT" i="1" dirty="0"/>
              <a:t>L’estetica antica</a:t>
            </a:r>
            <a:r>
              <a:rPr lang="it-IT" dirty="0"/>
              <a:t>, 1999 p. 132)</a:t>
            </a:r>
          </a:p>
          <a:p>
            <a:pPr marL="0" indent="0">
              <a:buNone/>
            </a:pPr>
            <a:endParaRPr lang="it-IT" dirty="0"/>
          </a:p>
        </p:txBody>
      </p:sp>
    </p:spTree>
    <p:extLst>
      <p:ext uri="{BB962C8B-B14F-4D97-AF65-F5344CB8AC3E}">
        <p14:creationId xmlns:p14="http://schemas.microsoft.com/office/powerpoint/2010/main" val="22549269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89F8E34-605D-7B4C-94C9-A93CB70D86A4}"/>
              </a:ext>
            </a:extLst>
          </p:cNvPr>
          <p:cNvSpPr>
            <a:spLocks noGrp="1"/>
          </p:cNvSpPr>
          <p:nvPr>
            <p:ph idx="1"/>
          </p:nvPr>
        </p:nvSpPr>
        <p:spPr>
          <a:xfrm>
            <a:off x="655983" y="496958"/>
            <a:ext cx="11032434" cy="6062868"/>
          </a:xfrm>
        </p:spPr>
        <p:txBody>
          <a:bodyPr>
            <a:normAutofit lnSpcReduction="10000"/>
          </a:bodyPr>
          <a:lstStyle/>
          <a:p>
            <a:pPr marL="0" indent="0">
              <a:buNone/>
            </a:pPr>
            <a:r>
              <a:rPr lang="it-IT" dirty="0"/>
              <a:t>Aristotele: </a:t>
            </a:r>
            <a:r>
              <a:rPr lang="it-IT" b="1" dirty="0"/>
              <a:t>posizione intermedia </a:t>
            </a:r>
            <a:r>
              <a:rPr lang="it-IT" dirty="0"/>
              <a:t>rispetto a quella di Gorgia e di Platone:</a:t>
            </a:r>
          </a:p>
          <a:p>
            <a:r>
              <a:rPr lang="it-IT" dirty="0"/>
              <a:t>La parola poetica come mezzo per eccitare le passioni (</a:t>
            </a:r>
            <a:r>
              <a:rPr lang="it-IT" b="1" dirty="0"/>
              <a:t>Gorgia</a:t>
            </a:r>
            <a:r>
              <a:rPr lang="it-IT" dirty="0"/>
              <a:t>) [«La parola è un possente signore, che con corpo piccolissimo e affatto invisibile compie azioni veramente divine: può infatti far cessare il </a:t>
            </a:r>
            <a:r>
              <a:rPr lang="it-IT" b="1" dirty="0"/>
              <a:t>timore</a:t>
            </a:r>
            <a:r>
              <a:rPr lang="it-IT" dirty="0"/>
              <a:t>, togliere il </a:t>
            </a:r>
            <a:r>
              <a:rPr lang="it-IT" b="1" dirty="0"/>
              <a:t>dolore</a:t>
            </a:r>
            <a:r>
              <a:rPr lang="it-IT" dirty="0"/>
              <a:t>, produrre gioia ed accrescere la </a:t>
            </a:r>
            <a:r>
              <a:rPr lang="it-IT" b="1" dirty="0"/>
              <a:t>compassione</a:t>
            </a:r>
            <a:r>
              <a:rPr lang="it-IT" dirty="0"/>
              <a:t>»]</a:t>
            </a:r>
          </a:p>
          <a:p>
            <a:r>
              <a:rPr lang="it-IT" dirty="0"/>
              <a:t>Critica della poesia mimetica («buona» e «cattiva» </a:t>
            </a:r>
            <a:r>
              <a:rPr lang="it-IT" dirty="0" err="1"/>
              <a:t>mimesis</a:t>
            </a:r>
            <a:r>
              <a:rPr lang="it-IT" dirty="0"/>
              <a:t>) ed eliminazione delle passioni a fini educativi (</a:t>
            </a:r>
            <a:r>
              <a:rPr lang="it-IT" b="1" dirty="0"/>
              <a:t>Platone</a:t>
            </a:r>
            <a:r>
              <a:rPr lang="it-IT" dirty="0"/>
              <a:t>)</a:t>
            </a:r>
          </a:p>
          <a:p>
            <a:pPr marL="0" indent="0">
              <a:buNone/>
            </a:pPr>
            <a:endParaRPr lang="it-IT" dirty="0"/>
          </a:p>
          <a:p>
            <a:pPr marL="0" indent="0">
              <a:buNone/>
            </a:pPr>
            <a:endParaRPr lang="it-IT" dirty="0"/>
          </a:p>
          <a:p>
            <a:pPr marL="0" indent="0">
              <a:buNone/>
            </a:pPr>
            <a:r>
              <a:rPr lang="it-IT" dirty="0"/>
              <a:t>Aristotele: non eliminazione delle passioni, bensì loro purificazione «omeopatica» in senso conoscitivo attraverso il piacere dell’imitazione</a:t>
            </a:r>
          </a:p>
          <a:p>
            <a:pPr marL="0" indent="0">
              <a:buNone/>
            </a:pPr>
            <a:r>
              <a:rPr lang="it-IT" dirty="0"/>
              <a:t>Viene meno il problema della </a:t>
            </a:r>
            <a:r>
              <a:rPr lang="it-IT" dirty="0" err="1"/>
              <a:t>mimesis</a:t>
            </a:r>
            <a:r>
              <a:rPr lang="it-IT" dirty="0"/>
              <a:t> degenerata: lo spettatore non si identifica con il personaggio (= carattere) </a:t>
            </a:r>
            <a:r>
              <a:rPr lang="it-IT" b="1" dirty="0"/>
              <a:t>ma riporta le azioni (</a:t>
            </a:r>
            <a:r>
              <a:rPr lang="it-IT" b="1" dirty="0" err="1"/>
              <a:t>mythos</a:t>
            </a:r>
            <a:r>
              <a:rPr lang="it-IT" b="1" dirty="0"/>
              <a:t>) del personaggio a sé </a:t>
            </a:r>
            <a:endParaRPr lang="it-IT" dirty="0"/>
          </a:p>
          <a:p>
            <a:endParaRPr lang="it-IT" dirty="0"/>
          </a:p>
        </p:txBody>
      </p:sp>
      <p:sp>
        <p:nvSpPr>
          <p:cNvPr id="4" name="Freccia giù 3">
            <a:extLst>
              <a:ext uri="{FF2B5EF4-FFF2-40B4-BE49-F238E27FC236}">
                <a16:creationId xmlns:a16="http://schemas.microsoft.com/office/drawing/2014/main" id="{E49A3652-916C-B740-9551-870A66F10DBC}"/>
              </a:ext>
            </a:extLst>
          </p:cNvPr>
          <p:cNvSpPr/>
          <p:nvPr/>
        </p:nvSpPr>
        <p:spPr>
          <a:xfrm>
            <a:off x="5110017" y="3347918"/>
            <a:ext cx="416689" cy="7176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59735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D545BD-0D87-3247-802D-A25AF06B78C5}"/>
              </a:ext>
            </a:extLst>
          </p:cNvPr>
          <p:cNvSpPr>
            <a:spLocks noGrp="1"/>
          </p:cNvSpPr>
          <p:nvPr>
            <p:ph type="title"/>
          </p:nvPr>
        </p:nvSpPr>
        <p:spPr/>
        <p:txBody>
          <a:bodyPr/>
          <a:lstStyle/>
          <a:p>
            <a:r>
              <a:rPr lang="it-IT" b="1" dirty="0">
                <a:solidFill>
                  <a:srgbClr val="FF0000"/>
                </a:solidFill>
              </a:rPr>
              <a:t>Estetica: antica o moderna?</a:t>
            </a:r>
          </a:p>
        </p:txBody>
      </p:sp>
      <p:sp>
        <p:nvSpPr>
          <p:cNvPr id="3" name="Segnaposto contenuto 2">
            <a:extLst>
              <a:ext uri="{FF2B5EF4-FFF2-40B4-BE49-F238E27FC236}">
                <a16:creationId xmlns:a16="http://schemas.microsoft.com/office/drawing/2014/main" id="{5391441C-E754-1F4B-BC78-E328B55AFA81}"/>
              </a:ext>
            </a:extLst>
          </p:cNvPr>
          <p:cNvSpPr>
            <a:spLocks noGrp="1"/>
          </p:cNvSpPr>
          <p:nvPr>
            <p:ph idx="1"/>
          </p:nvPr>
        </p:nvSpPr>
        <p:spPr/>
        <p:txBody>
          <a:bodyPr/>
          <a:lstStyle/>
          <a:p>
            <a:pPr marL="0" indent="0">
              <a:buNone/>
            </a:pPr>
            <a:r>
              <a:rPr lang="it-IT" dirty="0"/>
              <a:t>Il termine «estetica» deriva dal greco «</a:t>
            </a:r>
            <a:r>
              <a:rPr lang="it-IT" dirty="0" err="1"/>
              <a:t>aisthesis</a:t>
            </a:r>
            <a:r>
              <a:rPr lang="it-IT" dirty="0"/>
              <a:t>», che significa «percezione/sensazione»</a:t>
            </a:r>
          </a:p>
          <a:p>
            <a:pPr marL="0" indent="0">
              <a:buNone/>
            </a:pPr>
            <a:endParaRPr lang="it-IT" dirty="0"/>
          </a:p>
          <a:p>
            <a:pPr marL="0" indent="0">
              <a:buNone/>
            </a:pPr>
            <a:r>
              <a:rPr lang="it-IT" dirty="0"/>
              <a:t>Il </a:t>
            </a:r>
            <a:r>
              <a:rPr lang="it-IT" b="1" dirty="0"/>
              <a:t>battesimo</a:t>
            </a:r>
            <a:r>
              <a:rPr lang="it-IT" dirty="0"/>
              <a:t> «ufficiale» dell’estetica è in un’opera del 1735 (</a:t>
            </a:r>
            <a:r>
              <a:rPr lang="it-IT" i="1" dirty="0"/>
              <a:t>Riflessioni su alcuni aspetti del testo poetico</a:t>
            </a:r>
            <a:r>
              <a:rPr lang="it-IT" dirty="0"/>
              <a:t>, </a:t>
            </a:r>
            <a:r>
              <a:rPr lang="it-IT" i="1" dirty="0" err="1"/>
              <a:t>Meditationes</a:t>
            </a:r>
            <a:r>
              <a:rPr lang="it-IT" i="1" dirty="0"/>
              <a:t> </a:t>
            </a:r>
            <a:r>
              <a:rPr lang="it-IT" i="1" dirty="0" err="1"/>
              <a:t>philosophicae</a:t>
            </a:r>
            <a:r>
              <a:rPr lang="it-IT" i="1" dirty="0"/>
              <a:t> de </a:t>
            </a:r>
            <a:r>
              <a:rPr lang="it-IT" i="1" dirty="0" err="1"/>
              <a:t>nonnullis</a:t>
            </a:r>
            <a:r>
              <a:rPr lang="it-IT" i="1" dirty="0"/>
              <a:t> ad poema </a:t>
            </a:r>
            <a:r>
              <a:rPr lang="it-IT" i="1" dirty="0" err="1"/>
              <a:t>pertinentibus</a:t>
            </a:r>
            <a:r>
              <a:rPr lang="it-IT" dirty="0"/>
              <a:t>) di Alexander </a:t>
            </a:r>
            <a:r>
              <a:rPr lang="it-IT" dirty="0" err="1"/>
              <a:t>Gottlieb</a:t>
            </a:r>
            <a:r>
              <a:rPr lang="it-IT" dirty="0"/>
              <a:t> </a:t>
            </a:r>
            <a:r>
              <a:rPr lang="it-IT" dirty="0" err="1"/>
              <a:t>Baumgarten</a:t>
            </a:r>
            <a:r>
              <a:rPr lang="it-IT" dirty="0"/>
              <a:t> (1714-1762)</a:t>
            </a:r>
          </a:p>
          <a:p>
            <a:pPr marL="0" indent="0">
              <a:buNone/>
            </a:pPr>
            <a:r>
              <a:rPr lang="it-IT" dirty="0"/>
              <a:t>Nel 1750 </a:t>
            </a:r>
            <a:r>
              <a:rPr lang="it-IT" dirty="0" err="1"/>
              <a:t>Baumgarten</a:t>
            </a:r>
            <a:r>
              <a:rPr lang="it-IT" dirty="0"/>
              <a:t> pubblica un’opera in due volumi intitolata </a:t>
            </a:r>
            <a:r>
              <a:rPr lang="it-IT" i="1" dirty="0" err="1"/>
              <a:t>Aesthetica</a:t>
            </a:r>
            <a:endParaRPr lang="it-IT" i="1" dirty="0"/>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414966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a:extLst>
              <a:ext uri="{FF2B5EF4-FFF2-40B4-BE49-F238E27FC236}">
                <a16:creationId xmlns:a16="http://schemas.microsoft.com/office/drawing/2014/main" id="{FF4067D6-D205-0A4A-8479-E85B41000E6D}"/>
              </a:ext>
            </a:extLst>
          </p:cNvPr>
          <p:cNvSpPr/>
          <p:nvPr/>
        </p:nvSpPr>
        <p:spPr>
          <a:xfrm>
            <a:off x="5548346" y="1433945"/>
            <a:ext cx="4548249" cy="30163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Teoria della sensibilità</a:t>
            </a:r>
          </a:p>
          <a:p>
            <a:pPr algn="ctr"/>
            <a:r>
              <a:rPr lang="it-IT" dirty="0"/>
              <a:t>(</a:t>
            </a:r>
            <a:r>
              <a:rPr lang="it-IT" dirty="0" err="1"/>
              <a:t>Leibniz</a:t>
            </a:r>
            <a:r>
              <a:rPr lang="it-IT" dirty="0"/>
              <a:t>,</a:t>
            </a:r>
          </a:p>
          <a:p>
            <a:pPr algn="ctr"/>
            <a:r>
              <a:rPr lang="it-IT" dirty="0" err="1"/>
              <a:t>Baumgarten</a:t>
            </a:r>
            <a:r>
              <a:rPr lang="it-IT" dirty="0"/>
              <a:t>…)</a:t>
            </a:r>
          </a:p>
        </p:txBody>
      </p:sp>
      <p:sp>
        <p:nvSpPr>
          <p:cNvPr id="4" name="Ovale 3">
            <a:extLst>
              <a:ext uri="{FF2B5EF4-FFF2-40B4-BE49-F238E27FC236}">
                <a16:creationId xmlns:a16="http://schemas.microsoft.com/office/drawing/2014/main" id="{E1D1D939-C7A4-354C-B855-1217199FA2B6}"/>
              </a:ext>
            </a:extLst>
          </p:cNvPr>
          <p:cNvSpPr/>
          <p:nvPr/>
        </p:nvSpPr>
        <p:spPr>
          <a:xfrm>
            <a:off x="3918198" y="3613666"/>
            <a:ext cx="4500749" cy="28382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Filosofia dell’arte</a:t>
            </a:r>
          </a:p>
          <a:p>
            <a:endParaRPr lang="it-IT" dirty="0"/>
          </a:p>
          <a:p>
            <a:r>
              <a:rPr lang="it-IT" dirty="0"/>
              <a:t>Kant ultimo filosofo del «bello naturale»; </a:t>
            </a:r>
            <a:r>
              <a:rPr lang="it-IT" dirty="0" err="1"/>
              <a:t>Schelling</a:t>
            </a:r>
            <a:r>
              <a:rPr lang="it-IT" dirty="0"/>
              <a:t>, </a:t>
            </a:r>
            <a:r>
              <a:rPr lang="it-IT" dirty="0" err="1"/>
              <a:t>Hegel</a:t>
            </a:r>
            <a:r>
              <a:rPr lang="it-IT" dirty="0"/>
              <a:t> , Schopenhauer, </a:t>
            </a:r>
            <a:r>
              <a:rPr lang="it-IT" dirty="0" err="1"/>
              <a:t>Heidegger</a:t>
            </a:r>
            <a:endParaRPr lang="it-IT" dirty="0"/>
          </a:p>
        </p:txBody>
      </p:sp>
      <p:sp>
        <p:nvSpPr>
          <p:cNvPr id="5" name="Ovale 4">
            <a:extLst>
              <a:ext uri="{FF2B5EF4-FFF2-40B4-BE49-F238E27FC236}">
                <a16:creationId xmlns:a16="http://schemas.microsoft.com/office/drawing/2014/main" id="{82028B6F-85F0-774F-A036-81B52B3E8813}"/>
              </a:ext>
            </a:extLst>
          </p:cNvPr>
          <p:cNvSpPr/>
          <p:nvPr/>
        </p:nvSpPr>
        <p:spPr>
          <a:xfrm>
            <a:off x="1513444" y="1790204"/>
            <a:ext cx="4655128" cy="2660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Teoria della bellezza</a:t>
            </a:r>
          </a:p>
          <a:p>
            <a:pPr algn="ctr"/>
            <a:r>
              <a:rPr lang="it-IT" dirty="0"/>
              <a:t>Platone (bello non è arte bella);</a:t>
            </a:r>
          </a:p>
        </p:txBody>
      </p:sp>
      <p:sp>
        <p:nvSpPr>
          <p:cNvPr id="7" name="Rettangolo 6">
            <a:extLst>
              <a:ext uri="{FF2B5EF4-FFF2-40B4-BE49-F238E27FC236}">
                <a16:creationId xmlns:a16="http://schemas.microsoft.com/office/drawing/2014/main" id="{60A7D821-5A1A-1448-91DD-B11404AFE2DD}"/>
              </a:ext>
            </a:extLst>
          </p:cNvPr>
          <p:cNvSpPr/>
          <p:nvPr/>
        </p:nvSpPr>
        <p:spPr>
          <a:xfrm>
            <a:off x="527861" y="370507"/>
            <a:ext cx="7891086" cy="584775"/>
          </a:xfrm>
          <a:prstGeom prst="rect">
            <a:avLst/>
          </a:prstGeom>
        </p:spPr>
        <p:txBody>
          <a:bodyPr wrap="square">
            <a:spAutoFit/>
          </a:bodyPr>
          <a:lstStyle/>
          <a:p>
            <a:r>
              <a:rPr lang="it-IT" sz="3200" b="1" i="1" dirty="0"/>
              <a:t>Molti modi di intendere l’estetica… </a:t>
            </a:r>
          </a:p>
        </p:txBody>
      </p:sp>
    </p:spTree>
    <p:extLst>
      <p:ext uri="{BB962C8B-B14F-4D97-AF65-F5344CB8AC3E}">
        <p14:creationId xmlns:p14="http://schemas.microsoft.com/office/powerpoint/2010/main" val="1055824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DA2069-6108-3B42-B7EB-ACEB133CD774}"/>
              </a:ext>
            </a:extLst>
          </p:cNvPr>
          <p:cNvSpPr>
            <a:spLocks noGrp="1"/>
          </p:cNvSpPr>
          <p:nvPr>
            <p:ph type="title"/>
          </p:nvPr>
        </p:nvSpPr>
        <p:spPr>
          <a:xfrm>
            <a:off x="500743" y="391886"/>
            <a:ext cx="10853057" cy="1298802"/>
          </a:xfrm>
        </p:spPr>
        <p:txBody>
          <a:bodyPr/>
          <a:lstStyle/>
          <a:p>
            <a:r>
              <a:rPr lang="it-IT" b="1" dirty="0">
                <a:solidFill>
                  <a:srgbClr val="FF0000"/>
                </a:solidFill>
              </a:rPr>
              <a:t>Bellezza nella Grecia </a:t>
            </a:r>
            <a:r>
              <a:rPr lang="it-IT" b="1" dirty="0" err="1">
                <a:solidFill>
                  <a:srgbClr val="FF0000"/>
                </a:solidFill>
              </a:rPr>
              <a:t>pre</a:t>
            </a:r>
            <a:r>
              <a:rPr lang="it-IT" b="1" dirty="0">
                <a:solidFill>
                  <a:srgbClr val="FF0000"/>
                </a:solidFill>
              </a:rPr>
              <a:t>-classica e classica</a:t>
            </a:r>
          </a:p>
        </p:txBody>
      </p:sp>
      <p:sp>
        <p:nvSpPr>
          <p:cNvPr id="3" name="Segnaposto contenuto 2">
            <a:extLst>
              <a:ext uri="{FF2B5EF4-FFF2-40B4-BE49-F238E27FC236}">
                <a16:creationId xmlns:a16="http://schemas.microsoft.com/office/drawing/2014/main" id="{AC358AAD-EAF1-EB43-8A95-83281193E9D8}"/>
              </a:ext>
            </a:extLst>
          </p:cNvPr>
          <p:cNvSpPr>
            <a:spLocks noGrp="1"/>
          </p:cNvSpPr>
          <p:nvPr>
            <p:ph idx="1"/>
          </p:nvPr>
        </p:nvSpPr>
        <p:spPr>
          <a:xfrm>
            <a:off x="500743" y="1850570"/>
            <a:ext cx="10853057" cy="5007430"/>
          </a:xfrm>
        </p:spPr>
        <p:txBody>
          <a:bodyPr>
            <a:normAutofit lnSpcReduction="10000"/>
          </a:bodyPr>
          <a:lstStyle/>
          <a:p>
            <a:pPr marL="0" indent="0">
              <a:buNone/>
            </a:pPr>
            <a:r>
              <a:rPr lang="it-IT" sz="3000" dirty="0"/>
              <a:t>Il bello, prima di essere una proprietà dell’arte, è essenzialmente una caratteristica della </a:t>
            </a:r>
            <a:r>
              <a:rPr lang="it-IT" sz="3000" b="1" dirty="0"/>
              <a:t>natura</a:t>
            </a:r>
            <a:r>
              <a:rPr lang="it-IT" sz="3000" dirty="0"/>
              <a:t>; </a:t>
            </a:r>
          </a:p>
          <a:p>
            <a:pPr marL="0" indent="0">
              <a:buNone/>
            </a:pPr>
            <a:r>
              <a:rPr lang="it-IT" sz="3000" dirty="0"/>
              <a:t>già nel pensiero mitico il bello raccoglie una gamma di </a:t>
            </a:r>
            <a:r>
              <a:rPr lang="it-IT" sz="3000" dirty="0" err="1"/>
              <a:t>signiﬁcati</a:t>
            </a:r>
            <a:r>
              <a:rPr lang="it-IT" sz="3000" dirty="0"/>
              <a:t> di carattere religioso, cosmologico ed etico che non permette di </a:t>
            </a:r>
            <a:r>
              <a:rPr lang="it-IT" sz="3000" dirty="0" err="1"/>
              <a:t>identiﬁcarlo</a:t>
            </a:r>
            <a:r>
              <a:rPr lang="it-IT" sz="3000" dirty="0"/>
              <a:t> con ciò che risulta semplicemente piacevole alla sfera dei sensi.</a:t>
            </a:r>
          </a:p>
          <a:p>
            <a:pPr marL="0" indent="0">
              <a:buNone/>
            </a:pPr>
            <a:r>
              <a:rPr lang="it-IT" sz="3000" b="1" dirty="0"/>
              <a:t>Armonia</a:t>
            </a:r>
            <a:r>
              <a:rPr lang="it-IT" sz="3000" dirty="0"/>
              <a:t> ; </a:t>
            </a:r>
            <a:r>
              <a:rPr lang="it-IT" sz="3000" b="1" i="1" dirty="0" err="1"/>
              <a:t>kòsmos</a:t>
            </a:r>
            <a:endParaRPr lang="it-IT" sz="3000" b="1" i="1" dirty="0"/>
          </a:p>
          <a:p>
            <a:pPr marL="0" indent="0">
              <a:buNone/>
            </a:pPr>
            <a:r>
              <a:rPr lang="it-IT" sz="3000" b="1" dirty="0"/>
              <a:t>Verità</a:t>
            </a:r>
            <a:r>
              <a:rPr lang="it-IT" sz="3000" dirty="0"/>
              <a:t> - </a:t>
            </a:r>
            <a:r>
              <a:rPr lang="it-IT" sz="3000" b="1" dirty="0"/>
              <a:t>Bene</a:t>
            </a:r>
            <a:r>
              <a:rPr lang="it-IT" sz="3000" dirty="0"/>
              <a:t> (</a:t>
            </a:r>
            <a:r>
              <a:rPr lang="it-IT" sz="3000" dirty="0" err="1"/>
              <a:t>kalòs</a:t>
            </a:r>
            <a:r>
              <a:rPr lang="it-IT" sz="3000" dirty="0"/>
              <a:t> </a:t>
            </a:r>
            <a:r>
              <a:rPr lang="it-IT" sz="3000" dirty="0" err="1"/>
              <a:t>kai</a:t>
            </a:r>
            <a:r>
              <a:rPr lang="it-IT" sz="3000" dirty="0"/>
              <a:t> </a:t>
            </a:r>
            <a:r>
              <a:rPr lang="it-IT" sz="3000" dirty="0" err="1"/>
              <a:t>agathòs</a:t>
            </a:r>
            <a:r>
              <a:rPr lang="it-IT" sz="3000" dirty="0"/>
              <a:t>) - </a:t>
            </a:r>
            <a:r>
              <a:rPr lang="it-IT" sz="3000" b="1" dirty="0"/>
              <a:t>Giustizia</a:t>
            </a:r>
            <a:r>
              <a:rPr lang="it-IT" sz="3000" dirty="0"/>
              <a:t> (il giusto ordine della città – della polis - è conformarsi all’ordine più vasto del cosmo intero) - </a:t>
            </a:r>
            <a:r>
              <a:rPr lang="it-IT" sz="3000" b="1" dirty="0"/>
              <a:t>Divino</a:t>
            </a:r>
          </a:p>
          <a:p>
            <a:pPr marL="0" indent="0">
              <a:buNone/>
            </a:pPr>
            <a:r>
              <a:rPr lang="it-IT" sz="3000" dirty="0"/>
              <a:t>«il più giusto è il più bello», «osserva il limite», «nessuna cosa in eccesso»</a:t>
            </a:r>
          </a:p>
          <a:p>
            <a:pPr marL="0" indent="0">
              <a:buNone/>
            </a:pPr>
            <a:endParaRPr lang="it-IT" sz="3000" dirty="0"/>
          </a:p>
          <a:p>
            <a:pPr marL="0" indent="0">
              <a:buNone/>
            </a:pPr>
            <a:endParaRPr lang="it-IT" sz="3000" dirty="0"/>
          </a:p>
          <a:p>
            <a:endParaRPr lang="it-IT" dirty="0"/>
          </a:p>
        </p:txBody>
      </p:sp>
    </p:spTree>
    <p:extLst>
      <p:ext uri="{BB962C8B-B14F-4D97-AF65-F5344CB8AC3E}">
        <p14:creationId xmlns:p14="http://schemas.microsoft.com/office/powerpoint/2010/main" val="926453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AF14AE-4D39-0441-B45B-423D960BD376}"/>
              </a:ext>
            </a:extLst>
          </p:cNvPr>
          <p:cNvSpPr>
            <a:spLocks noGrp="1"/>
          </p:cNvSpPr>
          <p:nvPr>
            <p:ph type="title"/>
          </p:nvPr>
        </p:nvSpPr>
        <p:spPr>
          <a:xfrm>
            <a:off x="544286" y="435429"/>
            <a:ext cx="10809514" cy="1255259"/>
          </a:xfrm>
        </p:spPr>
        <p:txBody>
          <a:bodyPr/>
          <a:lstStyle/>
          <a:p>
            <a:r>
              <a:rPr lang="it-IT" b="1" dirty="0">
                <a:solidFill>
                  <a:srgbClr val="FF0000"/>
                </a:solidFill>
              </a:rPr>
              <a:t>Arte e (è) tecnica</a:t>
            </a:r>
          </a:p>
        </p:txBody>
      </p:sp>
      <p:sp>
        <p:nvSpPr>
          <p:cNvPr id="3" name="Segnaposto contenuto 2">
            <a:extLst>
              <a:ext uri="{FF2B5EF4-FFF2-40B4-BE49-F238E27FC236}">
                <a16:creationId xmlns:a16="http://schemas.microsoft.com/office/drawing/2014/main" id="{118F7694-923A-304C-A613-63934879399E}"/>
              </a:ext>
            </a:extLst>
          </p:cNvPr>
          <p:cNvSpPr>
            <a:spLocks noGrp="1"/>
          </p:cNvSpPr>
          <p:nvPr>
            <p:ph idx="1"/>
          </p:nvPr>
        </p:nvSpPr>
        <p:spPr>
          <a:xfrm>
            <a:off x="544286" y="1690688"/>
            <a:ext cx="10809514" cy="5167312"/>
          </a:xfrm>
        </p:spPr>
        <p:txBody>
          <a:bodyPr>
            <a:normAutofit/>
          </a:bodyPr>
          <a:lstStyle/>
          <a:p>
            <a:pPr marL="0" indent="0">
              <a:buNone/>
            </a:pPr>
            <a:r>
              <a:rPr lang="it-IT" sz="3200" dirty="0"/>
              <a:t>L’arte è essenzialmente </a:t>
            </a:r>
            <a:r>
              <a:rPr lang="it-IT" sz="3200" b="1" i="1" dirty="0" err="1"/>
              <a:t>tèchne</a:t>
            </a:r>
            <a:r>
              <a:rPr lang="it-IT" sz="3200" dirty="0"/>
              <a:t>, tecnica</a:t>
            </a:r>
          </a:p>
          <a:p>
            <a:pPr marL="0" indent="0">
              <a:buNone/>
            </a:pPr>
            <a:r>
              <a:rPr lang="it-IT" sz="3200" dirty="0"/>
              <a:t>dal verbo </a:t>
            </a:r>
            <a:r>
              <a:rPr lang="it-IT" sz="3200" i="1" dirty="0" err="1"/>
              <a:t>tektàinesthai</a:t>
            </a:r>
            <a:r>
              <a:rPr lang="it-IT" sz="3200" i="1" dirty="0"/>
              <a:t>  (</a:t>
            </a:r>
            <a:r>
              <a:rPr lang="it-IT" sz="3200" dirty="0"/>
              <a:t>«congiungere», «costruire»),</a:t>
            </a:r>
          </a:p>
          <a:p>
            <a:pPr marL="0" indent="0">
              <a:buNone/>
            </a:pPr>
            <a:r>
              <a:rPr lang="it-IT" sz="3200" b="1" i="1" dirty="0" err="1"/>
              <a:t>Tèchne</a:t>
            </a:r>
            <a:r>
              <a:rPr lang="it-IT" sz="3200" dirty="0"/>
              <a:t> indica ogni attività umana che, connessa all’uso delle mani e alla trasformazione </a:t>
            </a:r>
            <a:r>
              <a:rPr lang="it-IT" sz="3200" dirty="0" err="1"/>
              <a:t>ﬁsica</a:t>
            </a:r>
            <a:r>
              <a:rPr lang="it-IT" sz="3200" dirty="0"/>
              <a:t> di materiali, abbia carattere </a:t>
            </a:r>
            <a:r>
              <a:rPr lang="it-IT" sz="3200" b="1" dirty="0"/>
              <a:t>poietico</a:t>
            </a:r>
            <a:r>
              <a:rPr lang="it-IT" sz="3200" dirty="0"/>
              <a:t>, cioè produttivo (dal greco </a:t>
            </a:r>
            <a:r>
              <a:rPr lang="it-IT" sz="3200" dirty="0" err="1"/>
              <a:t>poièin</a:t>
            </a:r>
            <a:r>
              <a:rPr lang="it-IT" sz="3200" dirty="0"/>
              <a:t>, «fare», «produrre») </a:t>
            </a:r>
          </a:p>
          <a:p>
            <a:pPr marL="0" indent="0">
              <a:buNone/>
            </a:pPr>
            <a:r>
              <a:rPr lang="it-IT" sz="3200" dirty="0"/>
              <a:t>La </a:t>
            </a:r>
            <a:r>
              <a:rPr lang="it-IT" sz="3200" dirty="0" err="1"/>
              <a:t>tèchne</a:t>
            </a:r>
            <a:r>
              <a:rPr lang="it-IT" sz="3200" dirty="0"/>
              <a:t> è fondata fondata, da un lato, sulla </a:t>
            </a:r>
            <a:r>
              <a:rPr lang="it-IT" sz="3200" b="1" dirty="0"/>
              <a:t>conoscenza delle regole e dei procedimenti </a:t>
            </a:r>
            <a:r>
              <a:rPr lang="it-IT" sz="3200" dirty="0"/>
              <a:t>atti a produrre determinati manufatti e, dall’altro, sulla capacità, migliorabile con </a:t>
            </a:r>
            <a:r>
              <a:rPr lang="it-IT" sz="3200" b="1" dirty="0"/>
              <a:t>l’esercizio</a:t>
            </a:r>
            <a:r>
              <a:rPr lang="it-IT" sz="3200" dirty="0"/>
              <a:t>, di mettere efficacemente in pratica tali regole e procedimenti</a:t>
            </a:r>
          </a:p>
          <a:p>
            <a:endParaRPr lang="it-IT" dirty="0"/>
          </a:p>
        </p:txBody>
      </p:sp>
    </p:spTree>
    <p:extLst>
      <p:ext uri="{BB962C8B-B14F-4D97-AF65-F5344CB8AC3E}">
        <p14:creationId xmlns:p14="http://schemas.microsoft.com/office/powerpoint/2010/main" val="312125632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5613</TotalTime>
  <Words>5131</Words>
  <Application>Microsoft Macintosh PowerPoint</Application>
  <PresentationFormat>Widescreen</PresentationFormat>
  <Paragraphs>289</Paragraphs>
  <Slides>55</Slides>
  <Notes>4</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55</vt:i4>
      </vt:variant>
    </vt:vector>
  </HeadingPairs>
  <TitlesOfParts>
    <vt:vector size="59" baseType="lpstr">
      <vt:lpstr>Arial</vt:lpstr>
      <vt:lpstr>Calibri</vt:lpstr>
      <vt:lpstr>Calibri Light</vt:lpstr>
      <vt:lpstr>Tema di Office</vt:lpstr>
      <vt:lpstr>Storia dell’estetica</vt:lpstr>
      <vt:lpstr>Argomento del corso</vt:lpstr>
      <vt:lpstr>Libri di testo</vt:lpstr>
      <vt:lpstr>Verifica dell’apprendimento: </vt:lpstr>
      <vt:lpstr>Presentazione standard di PowerPoint</vt:lpstr>
      <vt:lpstr>Estetica: antica o moderna?</vt:lpstr>
      <vt:lpstr>Presentazione standard di PowerPoint</vt:lpstr>
      <vt:lpstr>Bellezza nella Grecia pre-classica e classica</vt:lpstr>
      <vt:lpstr>Arte e (è) tecnica</vt:lpstr>
      <vt:lpstr>Arti «tecniche» e mousiké </vt:lpstr>
      <vt:lpstr>Potere psicagogico</vt:lpstr>
      <vt:lpstr>Mìmesis</vt:lpstr>
      <vt:lpstr>Presentazione standard di PowerPoint</vt:lpstr>
      <vt:lpstr>Pitagora e i pitagorici (V secolo a.C)</vt:lpstr>
      <vt:lpstr>Eraclito (540 ca. – 480 ca. a.C.)</vt:lpstr>
      <vt:lpstr>Empedocle (492 - 423 ca. a.C.)</vt:lpstr>
      <vt:lpstr>Sofistica: Protagora, Gorgia</vt:lpstr>
      <vt:lpstr>Protagora (491– 411 a.C.)</vt:lpstr>
      <vt:lpstr>Gorgia (490 – 391/380 a.C.)</vt:lpstr>
      <vt:lpstr>Democrito (460 – 370 a.C.)</vt:lpstr>
      <vt:lpstr>Mimesis necessaria e superflua</vt:lpstr>
      <vt:lpstr>Funzionalità del bello (Socrate)</vt:lpstr>
      <vt:lpstr>Platone</vt:lpstr>
      <vt:lpstr>Platone (428/427 – 348-347 a.C.)</vt:lpstr>
      <vt:lpstr>Fedro</vt:lpstr>
      <vt:lpstr>Funzione mediatrice del bello</vt:lpstr>
      <vt:lpstr>Eros e bellezza</vt:lpstr>
      <vt:lpstr>Simposio</vt:lpstr>
      <vt:lpstr>Presentazione standard di PowerPoint</vt:lpstr>
      <vt:lpstr>Presentazione standard di PowerPoint</vt:lpstr>
      <vt:lpstr>Presentazione standard di PowerPoint</vt:lpstr>
      <vt:lpstr>Cratilo</vt:lpstr>
      <vt:lpstr>Presentazione standard di PowerPoint</vt:lpstr>
      <vt:lpstr>Bellezza = Proporzione</vt:lpstr>
      <vt:lpstr>«Invasamento» poetico</vt:lpstr>
      <vt:lpstr>Critica alla poesia come mìmesis: Rep, X</vt:lpstr>
      <vt:lpstr>Mìmesis, Sofista</vt:lpstr>
      <vt:lpstr>Presentazione standard di PowerPoint</vt:lpstr>
      <vt:lpstr>Presentazione standard di PowerPoint</vt:lpstr>
      <vt:lpstr>Testi citati</vt:lpstr>
      <vt:lpstr>Aristotele</vt:lpstr>
      <vt:lpstr>Forma ideale e forma «incarnata»</vt:lpstr>
      <vt:lpstr>Mimesis, natura e arte</vt:lpstr>
      <vt:lpstr>Poetica</vt:lpstr>
      <vt:lpstr>Poetica II</vt:lpstr>
      <vt:lpstr>Definizione di tragedia</vt:lpstr>
      <vt:lpstr>Bellezza; unità di tempo e d’azione</vt:lpstr>
      <vt:lpstr>I personaggi della tragedia</vt:lpstr>
      <vt:lpstr>Pietà e terrore</vt:lpstr>
      <vt:lpstr>Omeopatia delle passioni</vt:lpstr>
      <vt:lpstr>Poesia e storia</vt:lpstr>
      <vt:lpstr>La redenzione dell’accidentale</vt:lpstr>
      <vt:lpstr>La redenzione dell’accidentale II</vt:lpstr>
      <vt:lpstr>Presentazione standard di PowerPoint</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Mariagrazia Portera</dc:creator>
  <cp:lastModifiedBy>Mariagrazia Portera</cp:lastModifiedBy>
  <cp:revision>205</cp:revision>
  <dcterms:created xsi:type="dcterms:W3CDTF">2019-04-27T17:26:46Z</dcterms:created>
  <dcterms:modified xsi:type="dcterms:W3CDTF">2019-05-27T03:26:54Z</dcterms:modified>
</cp:coreProperties>
</file>