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96" r:id="rId2"/>
    <p:sldId id="431" r:id="rId3"/>
    <p:sldId id="427" r:id="rId4"/>
    <p:sldId id="432" r:id="rId5"/>
    <p:sldId id="434" r:id="rId6"/>
    <p:sldId id="433" r:id="rId7"/>
    <p:sldId id="435" r:id="rId8"/>
    <p:sldId id="436" r:id="rId9"/>
    <p:sldId id="437" r:id="rId10"/>
    <p:sldId id="438" r:id="rId11"/>
    <p:sldId id="439" r:id="rId12"/>
    <p:sldId id="440" r:id="rId13"/>
    <p:sldId id="441" r:id="rId14"/>
    <p:sldId id="442" r:id="rId15"/>
    <p:sldId id="443" r:id="rId16"/>
    <p:sldId id="444" r:id="rId17"/>
    <p:sldId id="445" r:id="rId18"/>
    <p:sldId id="446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108" d="100"/>
          <a:sy n="108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04/04/2019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04/04/2019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04/04/2019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04/04/2019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04/04/2019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04/04/2019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04/04/2019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04/04/2019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04/04/2019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</a:t>
            </a:r>
            <a:r>
              <a:rPr lang="it-IT" sz="2400" dirty="0" smtClean="0"/>
              <a:t>La Legge 3/2012 e la Legge </a:t>
            </a:r>
            <a:r>
              <a:rPr lang="it-IT" sz="2400" dirty="0"/>
              <a:t>F</a:t>
            </a:r>
            <a:r>
              <a:rPr lang="it-IT" sz="2400" dirty="0" smtClean="0"/>
              <a:t>allimentare. </a:t>
            </a:r>
            <a:br>
              <a:rPr lang="it-IT" sz="2400" dirty="0" smtClean="0"/>
            </a:br>
            <a:r>
              <a:rPr lang="it-IT" sz="2400" dirty="0"/>
              <a:t> </a:t>
            </a:r>
            <a:r>
              <a:rPr lang="it-IT" sz="2400" dirty="0" smtClean="0"/>
              <a:t>                                  Comparazione non analogica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r>
              <a:rPr lang="it-IT" dirty="0" smtClean="0"/>
              <a:t>Le condizioni di equilibrio della gestione d’impresa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r>
              <a:rPr lang="it-IT" dirty="0" smtClean="0"/>
              <a:t> Prof. Maria Lucetta Russotto – Università degli Studi di Firenze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KE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Il KE è il tasso di redditività minima attesa da rapportare al ROE. </a:t>
            </a:r>
          </a:p>
          <a:p>
            <a:pPr marL="114300" indent="0" algn="just">
              <a:buNone/>
            </a:pPr>
            <a:r>
              <a:rPr lang="it-IT" dirty="0" smtClean="0"/>
              <a:t>Come si calcola il KE.</a:t>
            </a:r>
          </a:p>
          <a:p>
            <a:pPr marL="114300" indent="0" algn="just">
              <a:buNone/>
            </a:pPr>
            <a:r>
              <a:rPr lang="it-IT" dirty="0" smtClean="0"/>
              <a:t>Prima si calcolano gli elementi che ne fanno parte:</a:t>
            </a:r>
          </a:p>
          <a:p>
            <a:pPr algn="just"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Rf</a:t>
            </a:r>
            <a:r>
              <a:rPr lang="it-IT" dirty="0" smtClean="0"/>
              <a:t> = </a:t>
            </a:r>
            <a:r>
              <a:rPr lang="it-IT" dirty="0" err="1" smtClean="0"/>
              <a:t>Risk</a:t>
            </a:r>
            <a:r>
              <a:rPr lang="it-IT" dirty="0" smtClean="0"/>
              <a:t>-free = Tasso di rendimento dei titoli di Stato.</a:t>
            </a:r>
          </a:p>
          <a:p>
            <a:pPr algn="just"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Rm</a:t>
            </a:r>
            <a:r>
              <a:rPr lang="it-IT" dirty="0" smtClean="0"/>
              <a:t> = Rendimento medio del mercato azionario.</a:t>
            </a:r>
          </a:p>
          <a:p>
            <a:pPr algn="just"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Rp</a:t>
            </a:r>
            <a:r>
              <a:rPr lang="it-IT" dirty="0" smtClean="0"/>
              <a:t> = Rendimento eccedente dato da </a:t>
            </a:r>
            <a:r>
              <a:rPr lang="it-IT" dirty="0" err="1" smtClean="0">
                <a:solidFill>
                  <a:srgbClr val="00B050"/>
                </a:solidFill>
              </a:rPr>
              <a:t>Rm-Rf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 algn="just">
              <a:buFontTx/>
              <a:buChar char="-"/>
            </a:pP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= condizioni di rischio proprie della singola impresa.</a:t>
            </a:r>
          </a:p>
          <a:p>
            <a:pPr algn="just">
              <a:buFontTx/>
              <a:buChar char="-"/>
            </a:pPr>
            <a:endParaRPr lang="it-IT" dirty="0"/>
          </a:p>
          <a:p>
            <a:pPr marL="114300" indent="0" algn="just">
              <a:buNone/>
            </a:pPr>
            <a:r>
              <a:rPr lang="it-IT" dirty="0" err="1" smtClean="0">
                <a:solidFill>
                  <a:srgbClr val="00B050"/>
                </a:solidFill>
              </a:rPr>
              <a:t>Ke</a:t>
            </a:r>
            <a:r>
              <a:rPr lang="it-IT" dirty="0" smtClean="0">
                <a:solidFill>
                  <a:srgbClr val="00B050"/>
                </a:solidFill>
              </a:rPr>
              <a:t> = </a:t>
            </a:r>
            <a:r>
              <a:rPr lang="it-IT" dirty="0" err="1" smtClean="0">
                <a:solidFill>
                  <a:srgbClr val="00B050"/>
                </a:solidFill>
              </a:rPr>
              <a:t>Rf</a:t>
            </a:r>
            <a:r>
              <a:rPr lang="it-IT" dirty="0" smtClean="0">
                <a:solidFill>
                  <a:srgbClr val="00B050"/>
                </a:solidFill>
              </a:rPr>
              <a:t> + Beta x (</a:t>
            </a:r>
            <a:r>
              <a:rPr lang="it-IT" dirty="0" err="1">
                <a:solidFill>
                  <a:srgbClr val="00B050"/>
                </a:solidFill>
              </a:rPr>
              <a:t>R</a:t>
            </a:r>
            <a:r>
              <a:rPr lang="it-IT" dirty="0" err="1" smtClean="0">
                <a:solidFill>
                  <a:srgbClr val="00B050"/>
                </a:solidFill>
              </a:rPr>
              <a:t>m-Rf</a:t>
            </a:r>
            <a:r>
              <a:rPr lang="it-IT" dirty="0" smtClean="0">
                <a:solidFill>
                  <a:srgbClr val="00B050"/>
                </a:solidFill>
              </a:rPr>
              <a:t>)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8146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Punto di pareggio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Il punto di pareggio è  il volume di produzione e vendita critico, ossia il volume al di sotto del quale l’impresa è in perdita e al di sopra del quale consegue un utile.</a:t>
            </a:r>
          </a:p>
          <a:p>
            <a:pPr marL="114300" indent="0" algn="just">
              <a:buNone/>
            </a:pPr>
            <a:r>
              <a:rPr lang="it-IT" dirty="0" smtClean="0"/>
              <a:t>La formula per calcolarlo è:</a:t>
            </a:r>
          </a:p>
          <a:p>
            <a:pPr marL="114300" indent="0" algn="just">
              <a:buNone/>
            </a:pPr>
            <a:r>
              <a:rPr lang="it-IT" dirty="0" smtClean="0"/>
              <a:t>q = quantità</a:t>
            </a:r>
          </a:p>
          <a:p>
            <a:pPr marL="114300" indent="0" algn="just">
              <a:buNone/>
            </a:pPr>
            <a:r>
              <a:rPr lang="it-IT" dirty="0" err="1" smtClean="0"/>
              <a:t>pu</a:t>
            </a:r>
            <a:r>
              <a:rPr lang="it-IT" dirty="0" smtClean="0"/>
              <a:t> = prezzo unitario</a:t>
            </a:r>
          </a:p>
          <a:p>
            <a:pPr marL="114300" indent="0" algn="just">
              <a:buNone/>
            </a:pPr>
            <a:r>
              <a:rPr lang="it-IT" dirty="0" err="1" smtClean="0"/>
              <a:t>cf</a:t>
            </a:r>
            <a:r>
              <a:rPr lang="it-IT" dirty="0" smtClean="0"/>
              <a:t> = costi fissi</a:t>
            </a:r>
          </a:p>
          <a:p>
            <a:pPr marL="114300" indent="0" algn="just">
              <a:buNone/>
            </a:pPr>
            <a:r>
              <a:rPr lang="it-IT" dirty="0" err="1"/>
              <a:t>c</a:t>
            </a:r>
            <a:r>
              <a:rPr lang="it-IT" dirty="0" err="1" smtClean="0"/>
              <a:t>vu</a:t>
            </a:r>
            <a:r>
              <a:rPr lang="it-IT" dirty="0" smtClean="0"/>
              <a:t> = costo variabile medio unitario </a:t>
            </a:r>
            <a:endParaRPr lang="it-IT" dirty="0"/>
          </a:p>
          <a:p>
            <a:pPr marL="114300" indent="0" algn="just">
              <a:buNone/>
            </a:pPr>
            <a:r>
              <a:rPr lang="it-IT" dirty="0">
                <a:solidFill>
                  <a:srgbClr val="00B050"/>
                </a:solidFill>
              </a:rPr>
              <a:t>q</a:t>
            </a:r>
            <a:r>
              <a:rPr lang="it-IT" dirty="0" smtClean="0">
                <a:solidFill>
                  <a:srgbClr val="00B050"/>
                </a:solidFill>
              </a:rPr>
              <a:t> x </a:t>
            </a:r>
            <a:r>
              <a:rPr lang="it-IT" dirty="0" err="1" smtClean="0">
                <a:solidFill>
                  <a:srgbClr val="00B050"/>
                </a:solidFill>
              </a:rPr>
              <a:t>pu</a:t>
            </a:r>
            <a:r>
              <a:rPr lang="it-IT" dirty="0" smtClean="0">
                <a:solidFill>
                  <a:srgbClr val="00B050"/>
                </a:solidFill>
              </a:rPr>
              <a:t> = </a:t>
            </a:r>
            <a:r>
              <a:rPr lang="it-IT" dirty="0" err="1" smtClean="0">
                <a:solidFill>
                  <a:srgbClr val="00B050"/>
                </a:solidFill>
              </a:rPr>
              <a:t>cf</a:t>
            </a:r>
            <a:r>
              <a:rPr lang="it-IT" dirty="0" smtClean="0">
                <a:solidFill>
                  <a:srgbClr val="00B050"/>
                </a:solidFill>
              </a:rPr>
              <a:t> + </a:t>
            </a:r>
            <a:r>
              <a:rPr lang="it-IT" dirty="0" err="1" smtClean="0">
                <a:solidFill>
                  <a:srgbClr val="00B050"/>
                </a:solidFill>
              </a:rPr>
              <a:t>cvu</a:t>
            </a:r>
            <a:r>
              <a:rPr lang="it-IT" dirty="0" smtClean="0">
                <a:solidFill>
                  <a:srgbClr val="00B050"/>
                </a:solidFill>
              </a:rPr>
              <a:t> x q</a:t>
            </a:r>
          </a:p>
          <a:p>
            <a:pPr marL="114300" indent="0" algn="just">
              <a:buNone/>
            </a:pPr>
            <a:r>
              <a:rPr lang="it-IT" dirty="0" smtClean="0"/>
              <a:t>Da cui </a:t>
            </a:r>
          </a:p>
          <a:p>
            <a:pPr marL="114300" indent="0" algn="just">
              <a:buNone/>
            </a:pPr>
            <a:r>
              <a:rPr lang="it-IT" dirty="0" smtClean="0">
                <a:solidFill>
                  <a:srgbClr val="00B050"/>
                </a:solidFill>
              </a:rPr>
              <a:t>q = </a:t>
            </a:r>
            <a:r>
              <a:rPr lang="it-IT" dirty="0" err="1" smtClean="0">
                <a:solidFill>
                  <a:srgbClr val="00B050"/>
                </a:solidFill>
              </a:rPr>
              <a:t>cf</a:t>
            </a:r>
            <a:r>
              <a:rPr lang="it-IT" dirty="0" smtClean="0">
                <a:solidFill>
                  <a:srgbClr val="00B050"/>
                </a:solidFill>
              </a:rPr>
              <a:t> /(</a:t>
            </a:r>
            <a:r>
              <a:rPr lang="it-IT" dirty="0" err="1" smtClean="0">
                <a:solidFill>
                  <a:srgbClr val="00B050"/>
                </a:solidFill>
              </a:rPr>
              <a:t>pu-cvu</a:t>
            </a:r>
            <a:r>
              <a:rPr lang="it-IT" dirty="0" smtClean="0">
                <a:solidFill>
                  <a:srgbClr val="00B050"/>
                </a:solidFill>
              </a:rPr>
              <a:t>)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409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I valori impiegati nel calcolo del punto di pareggio sono valori relativi all’area operativa della gestione: costi operativi, utile operativo.</a:t>
            </a:r>
          </a:p>
          <a:p>
            <a:pPr marL="114300" indent="0" algn="just">
              <a:buNone/>
            </a:pPr>
            <a:r>
              <a:rPr lang="it-IT" dirty="0" smtClean="0"/>
              <a:t>Il volume di produzione necessario per avere un utile soddisfacente è:</a:t>
            </a:r>
          </a:p>
          <a:p>
            <a:pPr marL="114300" indent="0" algn="just">
              <a:buNone/>
            </a:pPr>
            <a:r>
              <a:rPr lang="it-IT" dirty="0">
                <a:solidFill>
                  <a:srgbClr val="00B050"/>
                </a:solidFill>
              </a:rPr>
              <a:t>q</a:t>
            </a:r>
            <a:r>
              <a:rPr lang="it-IT" dirty="0" smtClean="0">
                <a:solidFill>
                  <a:srgbClr val="00B050"/>
                </a:solidFill>
              </a:rPr>
              <a:t> = (utile desiderato + </a:t>
            </a:r>
            <a:r>
              <a:rPr lang="it-IT" dirty="0" err="1" smtClean="0">
                <a:solidFill>
                  <a:srgbClr val="00B050"/>
                </a:solidFill>
              </a:rPr>
              <a:t>cf</a:t>
            </a:r>
            <a:r>
              <a:rPr lang="it-IT" dirty="0" smtClean="0">
                <a:solidFill>
                  <a:srgbClr val="00B050"/>
                </a:solidFill>
              </a:rPr>
              <a:t>)/ (</a:t>
            </a:r>
            <a:r>
              <a:rPr lang="it-IT" dirty="0" err="1" smtClean="0">
                <a:solidFill>
                  <a:srgbClr val="00B050"/>
                </a:solidFill>
              </a:rPr>
              <a:t>pu</a:t>
            </a:r>
            <a:r>
              <a:rPr lang="it-IT" dirty="0" smtClean="0">
                <a:solidFill>
                  <a:srgbClr val="00B050"/>
                </a:solidFill>
              </a:rPr>
              <a:t> – </a:t>
            </a:r>
            <a:r>
              <a:rPr lang="it-IT" dirty="0" err="1" smtClean="0">
                <a:solidFill>
                  <a:srgbClr val="00B050"/>
                </a:solidFill>
              </a:rPr>
              <a:t>cvu</a:t>
            </a:r>
            <a:r>
              <a:rPr lang="it-IT" dirty="0" smtClean="0">
                <a:solidFill>
                  <a:srgbClr val="00B050"/>
                </a:solidFill>
              </a:rPr>
              <a:t>)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3485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Fatturato di pareggio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 smtClean="0"/>
              <a:t>Utilizzando anche i ricavi di vendita abbiamo:</a:t>
            </a:r>
          </a:p>
          <a:p>
            <a:pPr marL="114300" indent="0">
              <a:buNone/>
            </a:pP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fatturato di pareggio = </a:t>
            </a:r>
            <a:r>
              <a:rPr lang="it-IT" dirty="0" err="1" smtClean="0">
                <a:solidFill>
                  <a:srgbClr val="00B050"/>
                </a:solidFill>
              </a:rPr>
              <a:t>cf</a:t>
            </a:r>
            <a:r>
              <a:rPr lang="it-IT" dirty="0" smtClean="0">
                <a:solidFill>
                  <a:srgbClr val="00B050"/>
                </a:solidFill>
              </a:rPr>
              <a:t>/ 	1- (cv/fatturato effettivo)	</a:t>
            </a:r>
          </a:p>
          <a:p>
            <a:pPr marL="114300" indent="0">
              <a:buNone/>
            </a:pPr>
            <a:r>
              <a:rPr lang="it-IT" dirty="0" smtClean="0"/>
              <a:t>Con cv = costo variabile totale</a:t>
            </a:r>
          </a:p>
          <a:p>
            <a:pPr marL="114300" indent="0" algn="just">
              <a:buNone/>
            </a:pPr>
            <a:r>
              <a:rPr lang="it-IT" dirty="0" smtClean="0"/>
              <a:t>Conoscere il fatturato di pareggio aiuta a misurare il </a:t>
            </a:r>
            <a:r>
              <a:rPr lang="it-IT" b="1" dirty="0" smtClean="0"/>
              <a:t>margine di sicurezza</a:t>
            </a:r>
            <a:r>
              <a:rPr lang="it-IT" dirty="0" smtClean="0"/>
              <a:t>, ossia quanto percentualmente i ricavi di vendita si possono ridurre prima di entrare nell’area perdita. Maggiore è il margine di sicurezza, minore è il rischio che l’impresa corre di subire una perdita a causa di una contrazione delle proprie vendite.</a:t>
            </a:r>
          </a:p>
          <a:p>
            <a:pPr marL="114300" indent="0" algn="just">
              <a:buNone/>
            </a:pPr>
            <a:r>
              <a:rPr lang="it-IT" dirty="0" smtClean="0">
                <a:solidFill>
                  <a:srgbClr val="00B050"/>
                </a:solidFill>
              </a:rPr>
              <a:t>Margine di sicurezza = (fatturato effettivo-fatturato di pareggio)/ fatturato effettivo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13</a:t>
            </a:fld>
            <a:endParaRPr lang="it-IT" dirty="0"/>
          </a:p>
        </p:txBody>
      </p:sp>
      <p:sp>
        <p:nvSpPr>
          <p:cNvPr id="7" name="Parentesi quadra aperta 6"/>
          <p:cNvSpPr/>
          <p:nvPr/>
        </p:nvSpPr>
        <p:spPr>
          <a:xfrm>
            <a:off x="4048217" y="2050742"/>
            <a:ext cx="73152" cy="32847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quadra chiusa 7"/>
          <p:cNvSpPr/>
          <p:nvPr/>
        </p:nvSpPr>
        <p:spPr>
          <a:xfrm>
            <a:off x="7306323" y="2050742"/>
            <a:ext cx="45719" cy="32847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580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margine di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Il margine di sicurezza dipende dalla struttura dei costi, ossia dalla ripartizione dei costi operativi fra fissi e variabili. </a:t>
            </a:r>
          </a:p>
          <a:p>
            <a:pPr marL="114300" indent="0" algn="just">
              <a:buNone/>
            </a:pPr>
            <a:r>
              <a:rPr lang="it-IT" dirty="0" smtClean="0"/>
              <a:t>Più rigida è la struttura dei costi cioè maggiore è il peso dei costi fissi, più volatile si presenta la redditività aziendale, </a:t>
            </a:r>
            <a:r>
              <a:rPr lang="it-IT" dirty="0"/>
              <a:t>o</a:t>
            </a:r>
            <a:r>
              <a:rPr lang="it-IT" dirty="0" smtClean="0"/>
              <a:t>ssia piccole riduzioni dei volumi di produzione e vendita danno luogo a forti variazioni di reddito.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12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Break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 smtClean="0"/>
              <a:t>analysis</a:t>
            </a:r>
            <a:r>
              <a:rPr lang="it-IT" dirty="0" smtClean="0"/>
              <a:t> - BEA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La break </a:t>
            </a:r>
            <a:r>
              <a:rPr lang="it-IT" dirty="0" err="1" smtClean="0"/>
              <a:t>even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r>
              <a:rPr lang="it-IT" dirty="0" smtClean="0"/>
              <a:t> (o analisi del punto di equilibrio) consiste nella determinazione matematica o grafica dell’ammontare delle vendite in cui i costi totali (CT) eguagliano i ricavi totali (RT).</a:t>
            </a:r>
          </a:p>
          <a:p>
            <a:pPr marL="114300" indent="0" algn="just">
              <a:buNone/>
            </a:pPr>
            <a:r>
              <a:rPr lang="it-IT" dirty="0" smtClean="0"/>
              <a:t>A tale quantità di merci vendute non vengono conseguiti dunque né profitti né perdite. Il punto di equilibrio si fonda sulla distinzione fra Costi fissi e Costi variabili, dove i primi rimangono costanti al variare della quantità venduta, mentre i secondi sono proporzionali al numero dei prodotto immessi sul mercato.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7971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BEA</a:t>
            </a:r>
            <a:endParaRPr lang="it-IT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875" y="2299318"/>
            <a:ext cx="7377951" cy="3497800"/>
          </a:xfrm>
          <a:prstGeom prst="rect">
            <a:avLst/>
          </a:prstGeo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2388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BEP</a:t>
            </a:r>
            <a:endParaRPr lang="it-IT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2286000"/>
            <a:ext cx="4572000" cy="3429000"/>
          </a:xfrm>
          <a:prstGeom prst="rect">
            <a:avLst/>
          </a:prstGeo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9650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BEA e budget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La BEA trova impiego nella formazione del budget in quanto l’analisi del punto di pareggio, permettendo di unire prezzi, quantità e costi e di verificare il loro effetto sulla redditività aziendale, offre elementi preziosi per programmare gli obiettivi da realizzare nel periodo di </a:t>
            </a:r>
            <a:r>
              <a:rPr lang="it-IT" dirty="0" err="1" smtClean="0"/>
              <a:t>buget</a:t>
            </a:r>
            <a:r>
              <a:rPr lang="it-IT" dirty="0" smtClean="0"/>
              <a:t>, in termini di volume e prezzi di vendita da una parte e volume e prezzi di produzione dall’altra.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35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Condizione di partenza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L’impresa, per svolgere la sua funzione, deve durare nel tempo. E questa condizione è rispettata solo se è in grado si produrre redditi positivi tali da garantire l’equilibrio economico della gestione.</a:t>
            </a:r>
          </a:p>
          <a:p>
            <a:pPr marL="114300" indent="0" algn="just">
              <a:buNone/>
            </a:pPr>
            <a:r>
              <a:rPr lang="it-IT" dirty="0" smtClean="0"/>
              <a:t>E che tali redditi generino flussi finanziati tali da assicurare l’equilibrio finanziario.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01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L’equilibrio economico - EE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endParaRPr lang="it-IT" dirty="0" smtClean="0"/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L’equilibrio economico si studia analizzando le relazioni che intercorrono fra i valori di ricavo e quelli di costo.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586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Disequilibrio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dirty="0" smtClean="0"/>
              <a:t>- Ricavi &lt; Costi</a:t>
            </a:r>
          </a:p>
          <a:p>
            <a:pPr marL="114300" indent="0">
              <a:buNone/>
            </a:pPr>
            <a:r>
              <a:rPr lang="it-IT" dirty="0" smtClean="0"/>
              <a:t>Se i ricavi sono inferiori ai costi, abbiamo un </a:t>
            </a:r>
            <a:r>
              <a:rPr lang="it-IT" dirty="0" smtClean="0">
                <a:solidFill>
                  <a:srgbClr val="FF0000"/>
                </a:solidFill>
              </a:rPr>
              <a:t>disequilibrio economico assoluto.</a:t>
            </a:r>
          </a:p>
          <a:p>
            <a:pPr>
              <a:buFontTx/>
              <a:buChar char="-"/>
            </a:pPr>
            <a:r>
              <a:rPr lang="it-IT" dirty="0" smtClean="0"/>
              <a:t>Ricavi= Costi</a:t>
            </a:r>
          </a:p>
          <a:p>
            <a:pPr marL="114300" indent="0" algn="just">
              <a:buNone/>
            </a:pPr>
            <a:r>
              <a:rPr lang="it-IT" dirty="0" smtClean="0"/>
              <a:t>Se i ricavi sono uguali ai costi</a:t>
            </a:r>
            <a:r>
              <a:rPr lang="it-IT" dirty="0"/>
              <a:t>, </a:t>
            </a:r>
            <a:r>
              <a:rPr lang="it-IT" dirty="0" smtClean="0"/>
              <a:t>abbiamo </a:t>
            </a:r>
            <a:r>
              <a:rPr lang="it-IT" dirty="0"/>
              <a:t>un </a:t>
            </a:r>
            <a:r>
              <a:rPr lang="it-IT" dirty="0">
                <a:solidFill>
                  <a:srgbClr val="FF0000"/>
                </a:solidFill>
              </a:rPr>
              <a:t>disequilibrio economico </a:t>
            </a:r>
            <a:r>
              <a:rPr lang="it-IT" dirty="0" smtClean="0">
                <a:solidFill>
                  <a:srgbClr val="FF0000"/>
                </a:solidFill>
              </a:rPr>
              <a:t>relativo</a:t>
            </a:r>
            <a:r>
              <a:rPr lang="it-IT" dirty="0" smtClean="0"/>
              <a:t>. Infatti viene trascurata la remunerazione del </a:t>
            </a:r>
            <a:r>
              <a:rPr lang="it-IT" i="1" dirty="0" smtClean="0"/>
              <a:t>capitale di rischio, </a:t>
            </a:r>
            <a:r>
              <a:rPr lang="it-IT" dirty="0" smtClean="0"/>
              <a:t>ovvero il capitale di proprietà del soggetto giuridico.</a:t>
            </a:r>
          </a:p>
          <a:p>
            <a:pPr marL="114300" indent="0" algn="just">
              <a:buNone/>
            </a:pPr>
            <a:r>
              <a:rPr lang="it-IT" i="1" dirty="0" smtClean="0"/>
              <a:t> 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617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Componenti della remunerazione del capitale di rischio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Il </a:t>
            </a:r>
            <a:r>
              <a:rPr lang="it-IT" i="1" dirty="0" smtClean="0">
                <a:solidFill>
                  <a:srgbClr val="FF0000"/>
                </a:solidFill>
              </a:rPr>
              <a:t>capitale di rischio </a:t>
            </a:r>
            <a:r>
              <a:rPr lang="it-IT" dirty="0" smtClean="0"/>
              <a:t>è il capitale investito dal soggetto giuridico nell’impresa.</a:t>
            </a:r>
          </a:p>
          <a:p>
            <a:pPr marL="114300" indent="0" algn="just">
              <a:buNone/>
            </a:pPr>
            <a:r>
              <a:rPr lang="it-IT" dirty="0" smtClean="0"/>
              <a:t>La remunerazione del capitale di rischio è data dalla </a:t>
            </a:r>
            <a:r>
              <a:rPr lang="it-IT" i="1" dirty="0" smtClean="0">
                <a:solidFill>
                  <a:srgbClr val="00B050"/>
                </a:solidFill>
              </a:rPr>
              <a:t>remunerazione del puro capitale </a:t>
            </a:r>
            <a:r>
              <a:rPr lang="it-IT" dirty="0" smtClean="0"/>
              <a:t>(ex. il valore che il </a:t>
            </a:r>
            <a:r>
              <a:rPr lang="it-IT" dirty="0"/>
              <a:t>SG </a:t>
            </a:r>
            <a:r>
              <a:rPr lang="it-IT" dirty="0" smtClean="0"/>
              <a:t>ricaverebbe  </a:t>
            </a:r>
            <a:r>
              <a:rPr lang="it-IT" dirty="0"/>
              <a:t>investendo il capitale in modalità di sicura solvibilità </a:t>
            </a:r>
            <a:r>
              <a:rPr lang="it-IT" dirty="0" smtClean="0"/>
              <a:t>quali i Titoli </a:t>
            </a:r>
            <a:r>
              <a:rPr lang="it-IT" dirty="0"/>
              <a:t>di Stato</a:t>
            </a:r>
            <a:r>
              <a:rPr lang="it-IT" dirty="0" smtClean="0"/>
              <a:t>); dalla </a:t>
            </a:r>
            <a:r>
              <a:rPr lang="it-IT" i="1" dirty="0" smtClean="0">
                <a:solidFill>
                  <a:srgbClr val="00B050"/>
                </a:solidFill>
              </a:rPr>
              <a:t>remunerazione del rischio operativo</a:t>
            </a:r>
            <a:r>
              <a:rPr lang="it-IT" dirty="0" smtClean="0"/>
              <a:t> (ex. è più rischiosa un’impresa ove vi siano più costi fissi); dalla </a:t>
            </a:r>
            <a:r>
              <a:rPr lang="it-IT" i="1" dirty="0" smtClean="0">
                <a:solidFill>
                  <a:srgbClr val="00B050"/>
                </a:solidFill>
              </a:rPr>
              <a:t>remunerazione del rischio finanziario</a:t>
            </a:r>
            <a:r>
              <a:rPr lang="it-IT" dirty="0" smtClean="0"/>
              <a:t> (che dipende dalla propensione dell’impresa  a finanziare gli investimenti con capitale proprio o di terzi)</a:t>
            </a:r>
            <a:endParaRPr lang="it-IT" dirty="0"/>
          </a:p>
          <a:p>
            <a:pPr marL="114300" indent="0" algn="just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Maria Lucetta Russotto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642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Equilibrio economico oggettivo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it-IT" dirty="0" smtClean="0"/>
              <a:t>Ricavi = Costi + remunerazione del puro capitale + remunerazione del rischio</a:t>
            </a:r>
          </a:p>
          <a:p>
            <a:pPr marL="114300" indent="0" algn="just">
              <a:buNone/>
            </a:pPr>
            <a:r>
              <a:rPr lang="it-IT" dirty="0" smtClean="0"/>
              <a:t>N.B. – I costi della remunerazione del puro capitale e del rischio sono </a:t>
            </a:r>
            <a:r>
              <a:rPr lang="it-IT" i="1" dirty="0" smtClean="0"/>
              <a:t>Oneri Figurativi</a:t>
            </a:r>
            <a:r>
              <a:rPr lang="it-IT" dirty="0" smtClean="0"/>
              <a:t>.</a:t>
            </a:r>
          </a:p>
          <a:p>
            <a:pPr marL="114300" indent="0" algn="just">
              <a:buNone/>
            </a:pPr>
            <a:r>
              <a:rPr lang="it-IT" dirty="0" smtClean="0"/>
              <a:t>Quindi: Il </a:t>
            </a:r>
            <a:r>
              <a:rPr lang="it-IT" i="1" dirty="0" smtClean="0">
                <a:solidFill>
                  <a:srgbClr val="00B050"/>
                </a:solidFill>
              </a:rPr>
              <a:t>costo del capitale </a:t>
            </a:r>
            <a:r>
              <a:rPr lang="it-IT" dirty="0" smtClean="0"/>
              <a:t>è il rendimento che detto capitale dovrebbe fruttare per remunerare il puro impiego del denaro e il rischio dell’investitore.</a:t>
            </a:r>
          </a:p>
          <a:p>
            <a:pPr marL="114300" indent="0" algn="just">
              <a:buNone/>
            </a:pPr>
            <a:r>
              <a:rPr lang="it-IT" dirty="0" smtClean="0"/>
              <a:t>- Ricavi = costi + oneri figurativi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05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Equilibrio economico soggettivo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it-IT" dirty="0" smtClean="0"/>
              <a:t>Perché un investitore ritenga appetibile l’investimento in un’impresa è necessario che l’equilibrio economico offra qualcosa in più.  </a:t>
            </a:r>
          </a:p>
          <a:p>
            <a:pPr marL="114300" indent="0" algn="just">
              <a:buNone/>
            </a:pPr>
            <a:r>
              <a:rPr lang="it-IT" dirty="0" smtClean="0"/>
              <a:t>Avremo quindi:</a:t>
            </a:r>
          </a:p>
          <a:p>
            <a:pPr marL="114300" indent="0" algn="just">
              <a:buNone/>
            </a:pPr>
            <a:r>
              <a:rPr lang="it-IT" dirty="0" smtClean="0"/>
              <a:t>Ricavi = costi + oneri figurativi + </a:t>
            </a:r>
            <a:r>
              <a:rPr lang="it-IT" dirty="0" err="1" smtClean="0"/>
              <a:t>sovrareddito</a:t>
            </a: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Dove il </a:t>
            </a:r>
            <a:r>
              <a:rPr lang="it-IT" i="1" dirty="0" err="1" smtClean="0">
                <a:solidFill>
                  <a:srgbClr val="00B050"/>
                </a:solidFill>
              </a:rPr>
              <a:t>sovrareddito</a:t>
            </a:r>
            <a:r>
              <a:rPr lang="it-IT" dirty="0" smtClean="0"/>
              <a:t> o </a:t>
            </a:r>
            <a:r>
              <a:rPr lang="it-IT" i="1" dirty="0" smtClean="0">
                <a:solidFill>
                  <a:srgbClr val="00B050"/>
                </a:solidFill>
              </a:rPr>
              <a:t>extra-profitto</a:t>
            </a:r>
            <a:r>
              <a:rPr lang="it-IT" dirty="0" smtClean="0"/>
              <a:t> è il </a:t>
            </a:r>
            <a:r>
              <a:rPr lang="it-IT" i="1" dirty="0" smtClean="0">
                <a:solidFill>
                  <a:srgbClr val="00B050"/>
                </a:solidFill>
              </a:rPr>
              <a:t>surplus di guadagno</a:t>
            </a:r>
            <a:r>
              <a:rPr lang="it-IT" dirty="0" smtClean="0"/>
              <a:t> la cui entità e congruità dipendono dai desideri e dalle aspettative soggettive di ogni individuo.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094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differenti situazioni di equilibrio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Ricavi&lt; Costi   Squilibrio economico assoluto</a:t>
            </a:r>
          </a:p>
          <a:p>
            <a:pPr>
              <a:buFontTx/>
              <a:buChar char="-"/>
            </a:pPr>
            <a:r>
              <a:rPr lang="it-IT" dirty="0" smtClean="0"/>
              <a:t>Ricavi &lt; Costi + oneri figurativi Squilibrio </a:t>
            </a:r>
            <a:r>
              <a:rPr lang="it-IT" dirty="0" err="1" smtClean="0"/>
              <a:t>ec</a:t>
            </a:r>
            <a:r>
              <a:rPr lang="it-IT" dirty="0" smtClean="0"/>
              <a:t>. Relativo</a:t>
            </a:r>
          </a:p>
          <a:p>
            <a:pPr>
              <a:buFontTx/>
              <a:buChar char="-"/>
            </a:pPr>
            <a:r>
              <a:rPr lang="it-IT" dirty="0" smtClean="0"/>
              <a:t>Ricavi </a:t>
            </a:r>
            <a:r>
              <a:rPr lang="it-IT" dirty="0"/>
              <a:t>= Costi + oneri figurativi </a:t>
            </a:r>
            <a:r>
              <a:rPr lang="it-IT" dirty="0" smtClean="0"/>
              <a:t>Equilibrio </a:t>
            </a:r>
            <a:r>
              <a:rPr lang="it-IT" dirty="0" err="1"/>
              <a:t>ec</a:t>
            </a:r>
            <a:r>
              <a:rPr lang="it-IT" dirty="0"/>
              <a:t>. </a:t>
            </a:r>
            <a:r>
              <a:rPr lang="it-IT" dirty="0" smtClean="0"/>
              <a:t>Oggettivo</a:t>
            </a:r>
          </a:p>
          <a:p>
            <a:pPr>
              <a:buFontTx/>
              <a:buChar char="-"/>
            </a:pPr>
            <a:r>
              <a:rPr lang="it-IT" dirty="0"/>
              <a:t>Ricavi </a:t>
            </a:r>
            <a:r>
              <a:rPr lang="it-IT" dirty="0" smtClean="0"/>
              <a:t>&gt; Costi </a:t>
            </a:r>
            <a:r>
              <a:rPr lang="it-IT" dirty="0"/>
              <a:t>+ oneri figurativi Equilibrio </a:t>
            </a:r>
            <a:r>
              <a:rPr lang="it-IT" dirty="0" err="1"/>
              <a:t>ec</a:t>
            </a:r>
            <a:r>
              <a:rPr lang="it-IT" dirty="0"/>
              <a:t>. </a:t>
            </a:r>
            <a:r>
              <a:rPr lang="it-IT" dirty="0" smtClean="0"/>
              <a:t>Soggettivo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098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it-IT" i="1" dirty="0" smtClean="0">
              <a:solidFill>
                <a:srgbClr val="00B050"/>
              </a:solidFill>
            </a:endParaRPr>
          </a:p>
          <a:p>
            <a:pPr marL="114300" indent="0" algn="just">
              <a:buNone/>
            </a:pPr>
            <a:r>
              <a:rPr lang="it-IT" i="1" dirty="0" smtClean="0">
                <a:solidFill>
                  <a:srgbClr val="00B050"/>
                </a:solidFill>
              </a:rPr>
              <a:t>ROE</a:t>
            </a:r>
            <a:r>
              <a:rPr lang="it-IT" dirty="0" smtClean="0"/>
              <a:t> ovvero Return On </a:t>
            </a:r>
            <a:r>
              <a:rPr lang="it-IT" dirty="0" err="1" smtClean="0"/>
              <a:t>Equity</a:t>
            </a:r>
            <a:r>
              <a:rPr lang="it-IT" dirty="0" smtClean="0"/>
              <a:t> è il tasso di remunerazione ed è dato dal rapporto fra reddito netto e capitale netto.</a:t>
            </a:r>
          </a:p>
          <a:p>
            <a:pPr marL="114300" indent="0" algn="just">
              <a:buNone/>
            </a:pPr>
            <a:endParaRPr lang="it-IT" dirty="0"/>
          </a:p>
          <a:p>
            <a:pPr marL="114300" indent="0" algn="just">
              <a:buNone/>
            </a:pPr>
            <a:r>
              <a:rPr lang="it-IT" dirty="0" smtClean="0"/>
              <a:t>Per avere la certezza dell’equilibrio economico dell’impresa dovremo poi  </a:t>
            </a:r>
            <a:r>
              <a:rPr lang="it-IT" i="1" dirty="0" smtClean="0">
                <a:solidFill>
                  <a:srgbClr val="00B050"/>
                </a:solidFill>
              </a:rPr>
              <a:t>mettere il ROE a confronto con il costo del capitale di rischio.</a:t>
            </a:r>
            <a:endParaRPr lang="it-IT" i="1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190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</TotalTime>
  <Words>996</Words>
  <Application>Microsoft Office PowerPoint</Application>
  <PresentationFormat>Presentazione su schermo (4:3)</PresentationFormat>
  <Paragraphs>145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Calibri</vt:lpstr>
      <vt:lpstr>Cambria</vt:lpstr>
      <vt:lpstr>Adiacenza</vt:lpstr>
      <vt:lpstr>                     La Legge 3/2012 e la Legge Fallimentare.                                     Comparazione non analogica</vt:lpstr>
      <vt:lpstr>Condizione di partenza</vt:lpstr>
      <vt:lpstr>L’equilibrio economico - EE</vt:lpstr>
      <vt:lpstr>Disequilibrio economico</vt:lpstr>
      <vt:lpstr>Componenti della remunerazione del capitale di rischio</vt:lpstr>
      <vt:lpstr>Equilibrio economico oggettivo</vt:lpstr>
      <vt:lpstr>Equilibrio economico soggettivo</vt:lpstr>
      <vt:lpstr>Le differenti situazioni di equilibrio economico</vt:lpstr>
      <vt:lpstr>ROE</vt:lpstr>
      <vt:lpstr>Il KE</vt:lpstr>
      <vt:lpstr>Punto di pareggio</vt:lpstr>
      <vt:lpstr>BEP</vt:lpstr>
      <vt:lpstr>Fatturato di pareggio</vt:lpstr>
      <vt:lpstr>Il margine di sicurezza</vt:lpstr>
      <vt:lpstr>Break even analysis - BEA</vt:lpstr>
      <vt:lpstr>BEA</vt:lpstr>
      <vt:lpstr>BEP</vt:lpstr>
      <vt:lpstr>BEA e budget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Maria Lucetta Russotto</cp:lastModifiedBy>
  <cp:revision>252</cp:revision>
  <cp:lastPrinted>2017-03-20T13:14:57Z</cp:lastPrinted>
  <dcterms:created xsi:type="dcterms:W3CDTF">2014-11-20T17:28:56Z</dcterms:created>
  <dcterms:modified xsi:type="dcterms:W3CDTF">2019-04-04T16:05:35Z</dcterms:modified>
</cp:coreProperties>
</file>