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4" r:id="rId1"/>
  </p:sldMasterIdLst>
  <p:notesMasterIdLst>
    <p:notesMasterId r:id="rId15"/>
  </p:notesMasterIdLst>
  <p:sldIdLst>
    <p:sldId id="558" r:id="rId2"/>
    <p:sldId id="522" r:id="rId3"/>
    <p:sldId id="523" r:id="rId4"/>
    <p:sldId id="557" r:id="rId5"/>
    <p:sldId id="462" r:id="rId6"/>
    <p:sldId id="463" r:id="rId7"/>
    <p:sldId id="538" r:id="rId8"/>
    <p:sldId id="437" r:id="rId9"/>
    <p:sldId id="536" r:id="rId10"/>
    <p:sldId id="537" r:id="rId11"/>
    <p:sldId id="559" r:id="rId12"/>
    <p:sldId id="433" r:id="rId13"/>
    <p:sldId id="43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omè Archain" initials="SA" lastIdx="1" clrIdx="0">
    <p:extLst>
      <p:ext uri="{19B8F6BF-5375-455C-9EA6-DF929625EA0E}">
        <p15:presenceInfo xmlns:p15="http://schemas.microsoft.com/office/powerpoint/2012/main" userId="Salomè Archa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549" autoAdjust="0"/>
    <p:restoredTop sz="94599"/>
  </p:normalViewPr>
  <p:slideViewPr>
    <p:cSldViewPr snapToGrid="0" snapToObjects="1">
      <p:cViewPr varScale="1">
        <p:scale>
          <a:sx n="82" d="100"/>
          <a:sy n="82" d="100"/>
        </p:scale>
        <p:origin x="48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52CED-ADB3-4F3F-B08E-58CC768F81B9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AB0E0-F3E3-4DCA-A9F9-38D92C9891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43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A7D8B-85D3-46F7-9B05-744001DB5F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71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8DCC-DB45-3E4F-9FF8-A8367E3AA3C4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B5D3-1347-D240-B5FC-31B79AB90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94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8DCC-DB45-3E4F-9FF8-A8367E3AA3C4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B5D3-1347-D240-B5FC-31B79AB90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2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8DCC-DB45-3E4F-9FF8-A8367E3AA3C4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B5D3-1347-D240-B5FC-31B79AB90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01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8DCC-DB45-3E4F-9FF8-A8367E3AA3C4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B5D3-1347-D240-B5FC-31B79AB90B2B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7289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8DCC-DB45-3E4F-9FF8-A8367E3AA3C4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B5D3-1347-D240-B5FC-31B79AB90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205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8DCC-DB45-3E4F-9FF8-A8367E3AA3C4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B5D3-1347-D240-B5FC-31B79AB90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776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8DCC-DB45-3E4F-9FF8-A8367E3AA3C4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B5D3-1347-D240-B5FC-31B79AB90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722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8DCC-DB45-3E4F-9FF8-A8367E3AA3C4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B5D3-1347-D240-B5FC-31B79AB90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120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8DCC-DB45-3E4F-9FF8-A8367E3AA3C4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B5D3-1347-D240-B5FC-31B79AB90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5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8DCC-DB45-3E4F-9FF8-A8367E3AA3C4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B5D3-1347-D240-B5FC-31B79AB90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49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8DCC-DB45-3E4F-9FF8-A8367E3AA3C4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B5D3-1347-D240-B5FC-31B79AB90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81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8DCC-DB45-3E4F-9FF8-A8367E3AA3C4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B5D3-1347-D240-B5FC-31B79AB90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66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8DCC-DB45-3E4F-9FF8-A8367E3AA3C4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B5D3-1347-D240-B5FC-31B79AB90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95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8DCC-DB45-3E4F-9FF8-A8367E3AA3C4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B5D3-1347-D240-B5FC-31B79AB90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54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8DCC-DB45-3E4F-9FF8-A8367E3AA3C4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B5D3-1347-D240-B5FC-31B79AB90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04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8DCC-DB45-3E4F-9FF8-A8367E3AA3C4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B5D3-1347-D240-B5FC-31B79AB90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56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8DCC-DB45-3E4F-9FF8-A8367E3AA3C4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B5D3-1347-D240-B5FC-31B79AB90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60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F78DCC-DB45-3E4F-9FF8-A8367E3AA3C4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CB5D3-1347-D240-B5FC-31B79AB90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459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gi.it/wp-content/uploads/2019/03/2019_tribunale_FI_residenza_Asilo.pdf" TargetMode="External"/><Relationship Id="rId2" Type="http://schemas.openxmlformats.org/officeDocument/2006/relationships/hyperlink" Target="http://accoglienza.toscana.it/documents/882515/1066939/iscrizione+anagrafica/b476854f-a8d1-4423-8788-cbbc4ba063b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visolavora.it/guidastranieri/sezioni.asp?id_contenuto=765" TargetMode="External"/><Relationship Id="rId2" Type="http://schemas.openxmlformats.org/officeDocument/2006/relationships/hyperlink" Target="http://www.trevisolavora.it/guidastranieri/sezioni.asp?id_contenuto=13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evisolavora.it/guidastranieri/sezioni.asp?id_contenuto=766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7951" y="597160"/>
            <a:ext cx="8229599" cy="2992198"/>
          </a:xfrm>
        </p:spPr>
        <p:txBody>
          <a:bodyPr/>
          <a:lstStyle/>
          <a:p>
            <a:r>
              <a:rPr lang="it-IT" sz="5400" b="1" dirty="0" smtClean="0"/>
              <a:t>Problema iscrizione anagrafica e </a:t>
            </a:r>
            <a:r>
              <a:rPr lang="it-IT" sz="5400" b="1" dirty="0" smtClean="0"/>
              <a:t>possibi</a:t>
            </a:r>
            <a:r>
              <a:rPr lang="it-IT" sz="5400" b="1" dirty="0" smtClean="0"/>
              <a:t>lità di cambio di status</a:t>
            </a:r>
            <a:r>
              <a:rPr lang="it-IT" b="1" dirty="0"/>
              <a:t/>
            </a:r>
            <a:br>
              <a:rPr lang="it-IT" b="1" dirty="0"/>
            </a:br>
            <a:endParaRPr lang="it-IT" sz="2800" b="1" i="1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5501639" y="7276370"/>
          <a:ext cx="10437651" cy="12715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376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71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kern="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Immagine 2" descr="C:\Users\santoro\appdata\roaming\qualcomm\eudora\attach\LOGO-centro+denominazione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509" y="3947131"/>
            <a:ext cx="3686884" cy="216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54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43D1F81-EB18-4303-9443-3DD1E736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160110"/>
            <a:ext cx="7055380" cy="1312074"/>
          </a:xfrm>
        </p:spPr>
        <p:txBody>
          <a:bodyPr/>
          <a:lstStyle/>
          <a:p>
            <a:r>
              <a:rPr lang="it-IT" dirty="0"/>
              <a:t>RICHIESTA </a:t>
            </a:r>
            <a:r>
              <a:rPr lang="it-IT" dirty="0" smtClean="0"/>
              <a:t>CITTADINANZA </a:t>
            </a:r>
            <a:r>
              <a:rPr lang="it-IT" dirty="0"/>
              <a:t>PER </a:t>
            </a:r>
            <a:r>
              <a:rPr lang="it-IT" dirty="0" smtClean="0"/>
              <a:t>RESIDENZA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B051A50-0512-49CD-84EB-1EB9398E8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1472184"/>
            <a:ext cx="8361173" cy="538581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b="1" dirty="0"/>
              <a:t>Requisiti:</a:t>
            </a:r>
            <a:endParaRPr lang="it-IT" dirty="0"/>
          </a:p>
          <a:p>
            <a:pPr algn="just"/>
            <a:r>
              <a:rPr lang="it-IT" b="1" dirty="0"/>
              <a:t>10 anni di residenza legale</a:t>
            </a:r>
            <a:r>
              <a:rPr lang="it-IT" dirty="0"/>
              <a:t> in Italia per i cittadini extra-UE;</a:t>
            </a:r>
          </a:p>
          <a:p>
            <a:pPr algn="just"/>
            <a:r>
              <a:rPr lang="it-IT" b="1" dirty="0"/>
              <a:t>3 anni di residenza legale</a:t>
            </a:r>
            <a:r>
              <a:rPr lang="it-IT" dirty="0"/>
              <a:t> in Italia per i discendenti di cittadini italiani per nascita (sino al secondo grado - nonni) e per i nati in Italia;</a:t>
            </a:r>
          </a:p>
          <a:p>
            <a:pPr algn="just"/>
            <a:r>
              <a:rPr lang="it-IT" b="1" dirty="0"/>
              <a:t>5 anni di residenza legale</a:t>
            </a:r>
            <a:r>
              <a:rPr lang="it-IT" dirty="0"/>
              <a:t> in Italia per gli adottati maggiorenni (da cittadini italiani), </a:t>
            </a:r>
            <a:r>
              <a:rPr lang="it-IT" u="sng" dirty="0"/>
              <a:t>per gli apolidi e per i rifugiati politici e per i figli maggiorenni di genitori naturalizzati italiani</a:t>
            </a:r>
            <a:r>
              <a:rPr lang="it-IT" dirty="0"/>
              <a:t>;&gt;&gt; esclusi </a:t>
            </a:r>
            <a:r>
              <a:rPr lang="it-IT" dirty="0" err="1"/>
              <a:t>pds</a:t>
            </a:r>
            <a:r>
              <a:rPr lang="it-IT" dirty="0"/>
              <a:t> umanitari&gt; 10 anni</a:t>
            </a:r>
          </a:p>
          <a:p>
            <a:pPr algn="just"/>
            <a:r>
              <a:rPr lang="it-IT" b="1" dirty="0"/>
              <a:t>4 anni di residenza legale</a:t>
            </a:r>
            <a:r>
              <a:rPr lang="it-IT" dirty="0"/>
              <a:t> in Italia per i cittadini comunitari;</a:t>
            </a:r>
          </a:p>
          <a:p>
            <a:pPr algn="just"/>
            <a:r>
              <a:rPr lang="it-IT" b="1" dirty="0"/>
              <a:t>5 anni di servizio</a:t>
            </a:r>
            <a:r>
              <a:rPr lang="it-IT" dirty="0"/>
              <a:t>, anche all'estero, alle dipendenze dello Stato Italiano.</a:t>
            </a:r>
          </a:p>
          <a:p>
            <a:pPr marL="0" indent="0" algn="just">
              <a:buNone/>
            </a:pPr>
            <a:r>
              <a:rPr lang="it-IT" b="1" dirty="0"/>
              <a:t>Certificati: </a:t>
            </a:r>
            <a:r>
              <a:rPr lang="it-IT" dirty="0"/>
              <a:t>I rifugiati politici che sono impossibilitati a produrre i medesimi certificati possono presentare un atto di notorietà in sostituzione di quello di </a:t>
            </a:r>
            <a:r>
              <a:rPr lang="it-IT" u="sng" dirty="0"/>
              <a:t>nascita</a:t>
            </a:r>
            <a:r>
              <a:rPr lang="it-IT" dirty="0"/>
              <a:t> e una dichiarazione sostituzione del certificato </a:t>
            </a:r>
            <a:r>
              <a:rPr lang="it-IT" u="sng" dirty="0"/>
              <a:t>penale</a:t>
            </a:r>
            <a:r>
              <a:rPr lang="it-IT" dirty="0"/>
              <a:t>.</a:t>
            </a:r>
          </a:p>
          <a:p>
            <a:pPr marL="0" indent="0" algn="just">
              <a:buNone/>
            </a:pPr>
            <a:r>
              <a:rPr lang="it-IT" b="1" dirty="0"/>
              <a:t>N.B. </a:t>
            </a:r>
            <a:r>
              <a:rPr lang="it-IT" dirty="0"/>
              <a:t>Per tutti i casi, è previsto il possesso di un </a:t>
            </a:r>
            <a:r>
              <a:rPr lang="it-IT" b="1" dirty="0"/>
              <a:t>reddito</a:t>
            </a:r>
            <a:r>
              <a:rPr lang="it-IT" dirty="0"/>
              <a:t> personale (o familiare valutabile discrezionalmente dal Ministero dell'Interno) negli ultimi 3 anni antecedenti a quello di presentazione della domanda&gt; euro 8.500,00 per richiedente senza persone a carico, euro 11.500,00 per richiedente con coniuge a carico, aumentabili de euro 550,00 per ogni ulteriore persona a carico</a:t>
            </a:r>
          </a:p>
        </p:txBody>
      </p:sp>
    </p:spTree>
    <p:extLst>
      <p:ext uri="{BB962C8B-B14F-4D97-AF65-F5344CB8AC3E}">
        <p14:creationId xmlns:p14="http://schemas.microsoft.com/office/powerpoint/2010/main" val="93354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4FB1AE0-5347-4723-8574-4FFCBBE6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269838"/>
            <a:ext cx="7055380" cy="690282"/>
          </a:xfrm>
        </p:spPr>
        <p:txBody>
          <a:bodyPr/>
          <a:lstStyle/>
          <a:p>
            <a:pPr algn="ctr"/>
            <a:r>
              <a:rPr lang="it-IT" b="1" dirty="0"/>
              <a:t>VIAGGI IN EUROPA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2510D71-BC0E-47CB-A02A-0FD742CD5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0" y="1115568"/>
            <a:ext cx="8612241" cy="549624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800" b="1" dirty="0"/>
              <a:t>I</a:t>
            </a:r>
            <a:r>
              <a:rPr lang="it-IT" sz="1800" b="1" dirty="0" smtClean="0"/>
              <a:t>l </a:t>
            </a:r>
            <a:r>
              <a:rPr lang="it-IT" sz="1800" b="1" dirty="0"/>
              <a:t>titolare di protezione internazionale, una volta ottenuto il permesso di soggiorno relativo, può recarsi senza visto per un periodo non superiore a 3 mesi in un Stato UE e in altri paesi dell'area Schengen</a:t>
            </a:r>
            <a:r>
              <a:rPr lang="it-IT" sz="1800" dirty="0"/>
              <a:t> (tra cui la Svizzera) se</a:t>
            </a:r>
            <a:r>
              <a:rPr lang="it-IT" sz="1800" dirty="0" smtClean="0"/>
              <a:t>: </a:t>
            </a:r>
          </a:p>
          <a:p>
            <a:pPr>
              <a:spcBef>
                <a:spcPts val="0"/>
              </a:spcBef>
            </a:pPr>
            <a:r>
              <a:rPr lang="it-IT" sz="1800" dirty="0" smtClean="0"/>
              <a:t>- possiede passaporto e/o titolo di viaggio rilasciato dalla questura competente;</a:t>
            </a:r>
            <a:br>
              <a:rPr lang="it-IT" sz="1800" dirty="0" smtClean="0"/>
            </a:br>
            <a:r>
              <a:rPr lang="it-IT" sz="1800" dirty="0" smtClean="0"/>
              <a:t>- la disponibilità di risorse per il viaggio a/r e per mantenersi durante la permanenza nello Stato;</a:t>
            </a:r>
            <a:br>
              <a:rPr lang="it-IT" sz="1800" dirty="0" smtClean="0"/>
            </a:br>
            <a:r>
              <a:rPr lang="it-IT" sz="1800" dirty="0" smtClean="0"/>
              <a:t>- non risulta pericoloso per l'ordine pubblico e la sicurezza nazionale e ovviamente non è persona segnalata nello Stato dove vuole andare.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 smtClean="0"/>
              <a:t>Nello specifico, la permanenza del rifugiato in uno Stato Schengen per un periodo di tempo superiore, comporta il trasferimento coattivo nel paese che ha riconosciuto la protezione internazionale: per ogni dettaglio ulteriore vedi Regolamento di Dublino II (regolamento CE n. 343/2003).</a:t>
            </a:r>
            <a:br>
              <a:rPr lang="it-IT" sz="1800" dirty="0" smtClean="0"/>
            </a:br>
            <a:r>
              <a:rPr lang="it-IT" sz="1800" dirty="0" smtClean="0"/>
              <a:t>Per quanto riguarda i titolari di protezione internazionale che intendano recarsi in altro paese UE per soggiornarvi stabilmente è necessario attivare una apposita procedura in accordo col Paese di destinazione. Sulla base della normativa:</a:t>
            </a:r>
            <a:br>
              <a:rPr lang="it-IT" sz="1800" dirty="0" smtClean="0"/>
            </a:br>
            <a:r>
              <a:rPr lang="it-IT" sz="1800" dirty="0" smtClean="0"/>
              <a:t>LEGGE 30 luglio 1985, n. 438, Ratifica ed esecuzione dell'accordo europeo sul trasferimento di responsabilità verso i rifugiati, con allegato, adottato a Strasburgo il 16 ottobre 1980.</a:t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63660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D10936F-AF22-456D-A0F3-2990D42A7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60694"/>
            <a:ext cx="7452360" cy="1275498"/>
          </a:xfrm>
        </p:spPr>
        <p:txBody>
          <a:bodyPr/>
          <a:lstStyle/>
          <a:p>
            <a:r>
              <a:rPr lang="it-IT" sz="4000" dirty="0"/>
              <a:t>Spostamenti in UE dopo il riconoscimento dello status 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8567A63-3A90-4188-8BC3-69F94207C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609344"/>
            <a:ext cx="8769096" cy="51431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b="1" dirty="0"/>
              <a:t>1. Titolari di permesso di soggiorno per asilo, protezione sussidiaria o motivi umanitari:</a:t>
            </a:r>
          </a:p>
          <a:p>
            <a:pPr algn="just"/>
            <a:r>
              <a:rPr lang="it-IT" dirty="0"/>
              <a:t>Se a conclusione della procedura di richiesta di asilo, le autorità italiane ti rilasciano un permesso di soggiorno per asilo (status di rifugiato), per protezione sussidiaria </a:t>
            </a:r>
            <a:r>
              <a:rPr lang="it-IT" dirty="0" smtClean="0"/>
              <a:t>(prima anche per </a:t>
            </a:r>
            <a:r>
              <a:rPr lang="it-IT" dirty="0"/>
              <a:t>motivi </a:t>
            </a:r>
            <a:r>
              <a:rPr lang="it-IT" dirty="0" smtClean="0"/>
              <a:t>umanitari), lo straniero può </a:t>
            </a:r>
            <a:r>
              <a:rPr lang="it-IT" dirty="0"/>
              <a:t>entrare e soggiornare regolarmente in un altro Stato dell’UE, per un </a:t>
            </a:r>
            <a:r>
              <a:rPr lang="it-IT" b="1" dirty="0"/>
              <a:t>periodo massimo di 3 mesi </a:t>
            </a:r>
            <a:r>
              <a:rPr lang="it-IT" dirty="0"/>
              <a:t>e comunque mai superiore alla durata massima del permesso di soggiorno, a condizione di: </a:t>
            </a:r>
          </a:p>
          <a:p>
            <a:pPr algn="just"/>
            <a:r>
              <a:rPr lang="it-IT" dirty="0"/>
              <a:t>-possedere il </a:t>
            </a:r>
            <a:r>
              <a:rPr lang="it-IT" u="sng" dirty="0"/>
              <a:t>passaporto</a:t>
            </a:r>
            <a:r>
              <a:rPr lang="it-IT" dirty="0"/>
              <a:t> del </a:t>
            </a:r>
            <a:r>
              <a:rPr lang="it-IT" dirty="0" smtClean="0"/>
              <a:t>suo </a:t>
            </a:r>
            <a:r>
              <a:rPr lang="it-IT" dirty="0"/>
              <a:t>Paese o, in mancanza, un </a:t>
            </a:r>
            <a:r>
              <a:rPr lang="it-IT" u="sng" dirty="0"/>
              <a:t>documento/titolo di viaggio</a:t>
            </a:r>
            <a:r>
              <a:rPr lang="it-IT" dirty="0"/>
              <a:t> rilasciato ai cittadini stranieri da una questura italiana;</a:t>
            </a:r>
          </a:p>
          <a:p>
            <a:pPr algn="just"/>
            <a:r>
              <a:rPr lang="it-IT" dirty="0"/>
              <a:t>-poter dimostrare di avere le </a:t>
            </a:r>
            <a:r>
              <a:rPr lang="it-IT" u="sng" dirty="0"/>
              <a:t>risorse economiche sufficienti </a:t>
            </a:r>
            <a:r>
              <a:rPr lang="it-IT" dirty="0"/>
              <a:t>per il viaggio di andata e ritorno e per </a:t>
            </a:r>
            <a:r>
              <a:rPr lang="it-IT" dirty="0" smtClean="0"/>
              <a:t>mantenersi </a:t>
            </a:r>
            <a:r>
              <a:rPr lang="it-IT" dirty="0"/>
              <a:t>per la durata del soggiorno; </a:t>
            </a:r>
          </a:p>
          <a:p>
            <a:pPr algn="just"/>
            <a:r>
              <a:rPr lang="it-IT" dirty="0"/>
              <a:t>-</a:t>
            </a:r>
            <a:r>
              <a:rPr lang="it-IT" u="sng" dirty="0"/>
              <a:t>non essere considerato pericoloso per l’ordine pubblico e la sicurezza nazionale</a:t>
            </a:r>
            <a:r>
              <a:rPr lang="it-IT" dirty="0"/>
              <a:t> e non risultare nell’elenco nazionale delle persone segnalate del Paese in cui </a:t>
            </a:r>
            <a:r>
              <a:rPr lang="it-IT" dirty="0" smtClean="0"/>
              <a:t>vuole </a:t>
            </a:r>
            <a:r>
              <a:rPr lang="it-IT" dirty="0"/>
              <a:t>andare.</a:t>
            </a:r>
          </a:p>
          <a:p>
            <a:pPr algn="just"/>
            <a:r>
              <a:rPr lang="it-IT" dirty="0"/>
              <a:t>Il soggiorno regolare in questi casi </a:t>
            </a:r>
            <a:r>
              <a:rPr lang="it-IT" b="1" dirty="0"/>
              <a:t>non </a:t>
            </a:r>
            <a:r>
              <a:rPr lang="it-IT" b="1" dirty="0" smtClean="0"/>
              <a:t>dà </a:t>
            </a:r>
            <a:r>
              <a:rPr lang="it-IT" b="1" dirty="0"/>
              <a:t>però diritto di svolgere una regolare attività lavorativa nell’altro Stato europeo </a:t>
            </a:r>
            <a:r>
              <a:rPr lang="it-IT" dirty="0"/>
              <a:t>e in qualsiasi caso di espulsione </a:t>
            </a:r>
            <a:r>
              <a:rPr lang="it-IT" dirty="0" smtClean="0"/>
              <a:t>lo straniero è rinviato </a:t>
            </a:r>
            <a:r>
              <a:rPr lang="it-IT" dirty="0"/>
              <a:t>in Italia.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567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063BE8F-F0D6-4A39-A6CB-F946268D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" y="128016"/>
            <a:ext cx="7644384" cy="1965960"/>
          </a:xfrm>
        </p:spPr>
        <p:txBody>
          <a:bodyPr/>
          <a:lstStyle/>
          <a:p>
            <a:r>
              <a:rPr lang="it-IT" sz="4000" dirty="0" smtClean="0"/>
              <a:t>Spostamenti in UE dopo il riconoscimento dello status - segue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B4DFB35-72C2-49AF-8CA5-814FB7138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2093976"/>
            <a:ext cx="8590436" cy="46585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dirty="0"/>
              <a:t>2) Titolari di permesso di soggiorno UE per soggiornanti di lungo periodo: </a:t>
            </a:r>
          </a:p>
          <a:p>
            <a:pPr algn="just"/>
            <a:r>
              <a:rPr lang="it-IT" dirty="0"/>
              <a:t>Dopo 5 anni di soggiorno regolare (dalla data di presentazione della domanda), se </a:t>
            </a:r>
            <a:r>
              <a:rPr lang="it-IT" dirty="0" smtClean="0"/>
              <a:t>ha </a:t>
            </a:r>
            <a:r>
              <a:rPr lang="it-IT" dirty="0"/>
              <a:t>ottenuto un permesso di soggiorno per asilo o protezione sussidiaria e se </a:t>
            </a:r>
            <a:r>
              <a:rPr lang="it-IT" dirty="0" smtClean="0"/>
              <a:t>soddisfa </a:t>
            </a:r>
            <a:r>
              <a:rPr lang="it-IT" dirty="0"/>
              <a:t>una serie di altri requisiti riguardanti il </a:t>
            </a:r>
            <a:r>
              <a:rPr lang="it-IT" dirty="0" smtClean="0"/>
              <a:t>reddito </a:t>
            </a:r>
            <a:r>
              <a:rPr lang="it-IT" dirty="0"/>
              <a:t>(assegno sociale 5.800 € annui), l'assenza di precedenti penali ecc., </a:t>
            </a:r>
            <a:r>
              <a:rPr lang="it-IT" dirty="0" smtClean="0"/>
              <a:t>potrà </a:t>
            </a:r>
            <a:r>
              <a:rPr lang="it-IT" dirty="0"/>
              <a:t>ottenere un </a:t>
            </a:r>
            <a:r>
              <a:rPr lang="it-IT" u="sng" dirty="0"/>
              <a:t>permesso di soggiorno UE per soggiornanti di lungo periodo</a:t>
            </a:r>
            <a:r>
              <a:rPr lang="it-IT" dirty="0"/>
              <a:t>. </a:t>
            </a:r>
          </a:p>
          <a:p>
            <a:pPr algn="just"/>
            <a:r>
              <a:rPr lang="it-IT" b="1" dirty="0"/>
              <a:t>* Il superamento del test di conoscenza della lingua italiana non è richiesto in caso in cui il richiedente permesso di soggiorno UE per soggiornanti di lungo periodo sia titolare della protezione internazionale. </a:t>
            </a:r>
            <a:r>
              <a:rPr lang="it-IT" dirty="0"/>
              <a:t>Inoltre il permesso è rilasciato anche in assenza della certificazione relativa all’idoneità abitativa. (esclusi </a:t>
            </a:r>
            <a:r>
              <a:rPr lang="it-IT" dirty="0" err="1"/>
              <a:t>pds</a:t>
            </a:r>
            <a:r>
              <a:rPr lang="it-IT" dirty="0"/>
              <a:t> studio, formazione, temporanei, umanitari)</a:t>
            </a:r>
          </a:p>
          <a:p>
            <a:pPr algn="just"/>
            <a:r>
              <a:rPr lang="it-IT" dirty="0"/>
              <a:t>Se sei titolare di un permesso di soggiorno UE per soggiornanti di lungo periodo rilasciato in Italia, puoi entrare e soggiornare regolarmente in un altro Stato dell’UE per un </a:t>
            </a:r>
            <a:r>
              <a:rPr lang="it-IT" b="1" dirty="0"/>
              <a:t>periodo superiore a 3 mesi</a:t>
            </a:r>
            <a:r>
              <a:rPr lang="it-IT" dirty="0"/>
              <a:t>, come lavoratore o come studente o per altri motivi, soltanto se lo Stato europeo in cui </a:t>
            </a:r>
            <a:r>
              <a:rPr lang="it-IT" dirty="0" smtClean="0"/>
              <a:t>vuole stabilirsi </a:t>
            </a:r>
            <a:r>
              <a:rPr lang="it-IT" dirty="0"/>
              <a:t>lo consente in base alle proprie norme e politiche (ad es. alcuni Stati prevedono delle quote massime per i cittadini stranieri titolari di permesso di soggiorno UE per soggiornanti di lungo periodo rilasciato da un altro Paese).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721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70D7027-D23B-47A0-A184-0493149B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RESIDENZA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FBBE535-E5DA-493C-A990-8E9E04AA6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1" y="1143001"/>
            <a:ext cx="8152852" cy="51054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Legge n. 46 approvata il 13.04.2017 e </a:t>
            </a:r>
            <a:r>
              <a:rPr lang="it-IT" b="1" dirty="0"/>
              <a:t>circolare n. 5 del 18 maggio 2017</a:t>
            </a:r>
            <a:r>
              <a:rPr lang="it-IT" dirty="0"/>
              <a:t>, relativa all’iscrizione anagrafica dei richiedenti protezione internazionale:</a:t>
            </a:r>
            <a:br>
              <a:rPr lang="it-IT" dirty="0"/>
            </a:br>
            <a:r>
              <a:rPr lang="it-IT" dirty="0"/>
              <a:t>"Iscrizione anagrafica. </a:t>
            </a:r>
            <a:br>
              <a:rPr lang="it-IT" dirty="0"/>
            </a:br>
            <a:r>
              <a:rPr lang="it-IT" dirty="0"/>
              <a:t>1</a:t>
            </a:r>
            <a:r>
              <a:rPr lang="it-IT" b="1" dirty="0"/>
              <a:t>. Il richiedente protezione internazionale ospitato nei centri </a:t>
            </a:r>
            <a:r>
              <a:rPr lang="it-IT" dirty="0"/>
              <a:t>di cui agli articoli 9, 11 e 14 </a:t>
            </a:r>
            <a:r>
              <a:rPr lang="it-IT" b="1" dirty="0"/>
              <a:t>è iscritto nell'anagrafe della popolazione residente</a:t>
            </a:r>
            <a:r>
              <a:rPr lang="it-IT" dirty="0"/>
              <a:t> ai sensi dell'articolo 5 del regolamento di cui al decreto del Presidente della Repubblica 30 maggio 1989, n. 223, ove non iscritto individualmente.</a:t>
            </a:r>
            <a:br>
              <a:rPr lang="it-IT" dirty="0"/>
            </a:br>
            <a:r>
              <a:rPr lang="it-IT" dirty="0"/>
              <a:t>2. E' fatto obbligo al responsabile della convivenza di dare comunicazione della variazione della convivenza al competente ufficio di anagrafe entro venti giorni dalla data in cui si sono verificati i fatti. </a:t>
            </a:r>
            <a:br>
              <a:rPr lang="it-IT" dirty="0"/>
            </a:br>
            <a:r>
              <a:rPr lang="it-IT" dirty="0"/>
              <a:t>3. La comunicazione, da parte del responsabile della convivenza anagrafica, della revoca delle misure di accoglienza o dell'allontanamento non giustificato del richiedente protezione internazionale costituisce motivo di cancellazione anagrafica con effetto immediato, fermo restando il diritto di essere nuovamente iscritto ai sensi del comma 1."</a:t>
            </a:r>
          </a:p>
        </p:txBody>
      </p:sp>
    </p:spTree>
    <p:extLst>
      <p:ext uri="{BB962C8B-B14F-4D97-AF65-F5344CB8AC3E}">
        <p14:creationId xmlns:p14="http://schemas.microsoft.com/office/powerpoint/2010/main" val="267370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4704CF1-ED4F-409C-886E-69987C27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90866"/>
          </a:xfrm>
        </p:spPr>
        <p:txBody>
          <a:bodyPr/>
          <a:lstStyle/>
          <a:p>
            <a:r>
              <a:rPr lang="it-IT" dirty="0" smtClean="0"/>
              <a:t>L 132/2018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D996135-4B0B-4871-BE08-95DC3E67B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80" y="1481328"/>
            <a:ext cx="7840812" cy="5148071"/>
          </a:xfrm>
        </p:spPr>
        <p:txBody>
          <a:bodyPr>
            <a:normAutofit/>
          </a:bodyPr>
          <a:lstStyle/>
          <a:p>
            <a:r>
              <a:rPr lang="it-IT" b="1" dirty="0"/>
              <a:t>Art. 13              Disposizioni in materia di iscrizione anagrafica.</a:t>
            </a:r>
            <a:endParaRPr lang="it-IT" dirty="0"/>
          </a:p>
          <a:p>
            <a:r>
              <a:rPr lang="it-IT" dirty="0"/>
              <a:t>Il permesso di soggiorno  costituisce  documento  di  riconoscimento, MA non costituisce titolo «automatico» (v. DL 13/2017, art 5 bis </a:t>
            </a:r>
            <a:r>
              <a:rPr lang="it-IT" dirty="0" err="1"/>
              <a:t>dlgs</a:t>
            </a:r>
            <a:r>
              <a:rPr lang="it-IT" dirty="0"/>
              <a:t> 142/2015)  per  l'iscrizione  anagrafica. In ogni caso  l’accesso ai servizi previsti dal presente decreto e  a  quelli comunque erogati sul territorio  ai  sensi  delle  norme  vigenti  </a:t>
            </a:r>
            <a:r>
              <a:rPr lang="it-IT" dirty="0" err="1"/>
              <a:t>e'</a:t>
            </a:r>
            <a:r>
              <a:rPr lang="it-IT" dirty="0"/>
              <a:t> assicurato nel luogo di domicilio.</a:t>
            </a:r>
          </a:p>
          <a:p>
            <a:r>
              <a:rPr lang="it-IT" dirty="0"/>
              <a:t>---L'accesso ai servizi previsti dal presente decreto e a quelli comunque erogati sul territorio ai sensi delle norme vigenti </a:t>
            </a:r>
            <a:r>
              <a:rPr lang="it-IT" dirty="0"/>
              <a:t>è</a:t>
            </a:r>
            <a:r>
              <a:rPr lang="it-IT" dirty="0" smtClean="0"/>
              <a:t> </a:t>
            </a:r>
            <a:r>
              <a:rPr lang="it-IT" dirty="0"/>
              <a:t>assicurato nel luogo di domicilio (EFFETTIVO</a:t>
            </a:r>
            <a:r>
              <a:rPr lang="it-IT" dirty="0" smtClean="0"/>
              <a:t>?)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335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Problema</a:t>
            </a:r>
            <a:r>
              <a:rPr lang="en-GB" dirty="0" smtClean="0"/>
              <a:t> </a:t>
            </a:r>
            <a:r>
              <a:rPr lang="en-GB" dirty="0" err="1" smtClean="0"/>
              <a:t>legittimità</a:t>
            </a:r>
            <a:r>
              <a:rPr lang="en-GB" dirty="0" smtClean="0"/>
              <a:t> non </a:t>
            </a:r>
            <a:r>
              <a:rPr lang="en-GB" dirty="0" err="1" smtClean="0"/>
              <a:t>iscrizione</a:t>
            </a:r>
            <a:r>
              <a:rPr lang="en-GB" dirty="0" smtClean="0"/>
              <a:t> </a:t>
            </a:r>
            <a:r>
              <a:rPr lang="en-GB" dirty="0" err="1" smtClean="0"/>
              <a:t>anagrafica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2024" y="2052925"/>
            <a:ext cx="8129016" cy="4195481"/>
          </a:xfrm>
        </p:spPr>
        <p:txBody>
          <a:bodyPr/>
          <a:lstStyle/>
          <a:p>
            <a:pPr marL="0" indent="0">
              <a:buNone/>
            </a:pPr>
            <a:r>
              <a:rPr lang="it-IT" u="sng" dirty="0" smtClean="0"/>
              <a:t>Le ordinanze di molti Tribunale italiani a partire da quelli di </a:t>
            </a:r>
            <a:r>
              <a:rPr lang="it-IT" u="sng" dirty="0"/>
              <a:t>Firenze e di Bologna hanno </a:t>
            </a:r>
            <a:r>
              <a:rPr lang="it-IT" u="sng" dirty="0" err="1" smtClean="0"/>
              <a:t>affarmato</a:t>
            </a:r>
            <a:r>
              <a:rPr lang="it-IT" u="sng" dirty="0" smtClean="0"/>
              <a:t> il </a:t>
            </a:r>
            <a:r>
              <a:rPr lang="it-IT" u="sng" dirty="0"/>
              <a:t>diritto all’iscrizione anagrafica dei richiedenti asilo.</a:t>
            </a:r>
          </a:p>
          <a:p>
            <a:pPr marL="0" indent="0">
              <a:buNone/>
            </a:pPr>
            <a:r>
              <a:rPr lang="en-GB" dirty="0" smtClean="0"/>
              <a:t>Si </a:t>
            </a:r>
            <a:r>
              <a:rPr lang="en-GB" dirty="0" err="1" smtClean="0"/>
              <a:t>può</a:t>
            </a:r>
            <a:r>
              <a:rPr lang="en-GB" dirty="0" smtClean="0"/>
              <a:t> dire </a:t>
            </a:r>
            <a:r>
              <a:rPr lang="en-GB" dirty="0" err="1" smtClean="0"/>
              <a:t>che</a:t>
            </a:r>
            <a:r>
              <a:rPr lang="en-GB" dirty="0" smtClean="0"/>
              <a:t> la </a:t>
            </a:r>
            <a:r>
              <a:rPr lang="en-GB" dirty="0" err="1" smtClean="0"/>
              <a:t>giurisprudenza</a:t>
            </a:r>
            <a:r>
              <a:rPr lang="en-GB" dirty="0" smtClean="0"/>
              <a:t> quasi </a:t>
            </a:r>
            <a:r>
              <a:rPr lang="en-GB" dirty="0" err="1" smtClean="0"/>
              <a:t>unanime</a:t>
            </a:r>
            <a:r>
              <a:rPr lang="en-GB" dirty="0" smtClean="0"/>
              <a:t> ha </a:t>
            </a:r>
            <a:r>
              <a:rPr lang="en-GB" dirty="0" err="1" smtClean="0"/>
              <a:t>accolto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parere</a:t>
            </a:r>
            <a:r>
              <a:rPr lang="en-GB" dirty="0" smtClean="0"/>
              <a:t> </a:t>
            </a:r>
            <a:r>
              <a:rPr lang="en-GB" dirty="0" err="1" smtClean="0"/>
              <a:t>redatto</a:t>
            </a:r>
            <a:r>
              <a:rPr lang="en-GB" dirty="0" smtClean="0"/>
              <a:t> da </a:t>
            </a:r>
            <a:r>
              <a:rPr lang="en-GB" dirty="0" err="1" smtClean="0"/>
              <a:t>l’Altro</a:t>
            </a:r>
            <a:r>
              <a:rPr lang="en-GB" dirty="0" smtClean="0"/>
              <a:t> Diritto per ANCI Toscana</a:t>
            </a:r>
          </a:p>
          <a:p>
            <a:pPr marL="0" indent="0">
              <a:buNone/>
            </a:pPr>
            <a:r>
              <a:rPr lang="it-IT" dirty="0">
                <a:hlinkClick r:id="rId2"/>
              </a:rPr>
              <a:t>http://</a:t>
            </a:r>
            <a:r>
              <a:rPr lang="it-IT" dirty="0" smtClean="0">
                <a:hlinkClick r:id="rId2"/>
              </a:rPr>
              <a:t>accoglienza.toscana.it/documents/882515/1066939/iscrizione+anagrafica/b476854f-a8d1-4423-8788-cbbc4ba063bc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Qui si può leggere l’ordinanza del Tribunale di Firenze che è la prima in materia</a:t>
            </a:r>
          </a:p>
          <a:p>
            <a:pPr marL="0" indent="0">
              <a:buNone/>
            </a:pPr>
            <a:r>
              <a:rPr lang="it-IT" dirty="0">
                <a:hlinkClick r:id="rId3"/>
              </a:rPr>
              <a:t>https://www.asgi.it/wp-content/uploads/2019/03/2019_tribunale_FI_residenza_Asilo.pdf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49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C62EE10-569C-4C63-AE86-950B34A4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PERMESSI DI SOGGIORNO E ACCESSO AI DIRITTI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90E63A2-6E10-45C4-B740-59BCC28C6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2052925"/>
            <a:ext cx="8778240" cy="45588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b="1" dirty="0"/>
              <a:t>STATUS DI RIFUGIATO:</a:t>
            </a:r>
            <a:endParaRPr lang="it-IT" dirty="0"/>
          </a:p>
          <a:p>
            <a:pPr algn="just"/>
            <a:r>
              <a:rPr lang="it-IT" dirty="0"/>
              <a:t>La Commissione rilascia un provvedimento che consente di ritirare in Questura il permesso di soggiorno per asilo, avente </a:t>
            </a:r>
            <a:r>
              <a:rPr lang="it-IT" b="1" u="sng" dirty="0"/>
              <a:t>durata di 5 anni e rinnovabile ad ogni scadenza</a:t>
            </a: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-Accesso al </a:t>
            </a:r>
            <a:r>
              <a:rPr lang="it-IT" b="1" dirty="0"/>
              <a:t>lavoro</a:t>
            </a:r>
            <a:r>
              <a:rPr lang="it-IT" dirty="0"/>
              <a:t>; Diritto all’</a:t>
            </a:r>
            <a:r>
              <a:rPr lang="it-IT" b="1" dirty="0"/>
              <a:t>assistenza</a:t>
            </a:r>
            <a:r>
              <a:rPr lang="it-IT" dirty="0"/>
              <a:t> sociale e sanitaria; Diritto all’</a:t>
            </a:r>
            <a:r>
              <a:rPr lang="it-IT" b="1" dirty="0"/>
              <a:t>istruzione</a:t>
            </a:r>
            <a:r>
              <a:rPr lang="it-IT" dirty="0"/>
              <a:t> pubblica; Diritto a partecipare all’assegnazione degli </a:t>
            </a:r>
            <a:r>
              <a:rPr lang="it-IT" b="1" dirty="0"/>
              <a:t>alloggi</a:t>
            </a:r>
            <a:r>
              <a:rPr lang="it-IT" dirty="0"/>
              <a:t> pubblici; </a:t>
            </a:r>
          </a:p>
          <a:p>
            <a:pPr algn="just"/>
            <a:r>
              <a:rPr lang="it-IT" dirty="0"/>
              <a:t>-Diritto ad avere il </a:t>
            </a:r>
            <a:r>
              <a:rPr lang="it-IT" b="1" dirty="0"/>
              <a:t>documento di viaggio</a:t>
            </a:r>
            <a:r>
              <a:rPr lang="it-IT" dirty="0"/>
              <a:t>; Diritto al ricongiungimento familiare e matrimonio (nulla osta&gt;UNHCR); Diritto di circolare liberamente all’interno del territorio dell’Unione Europea (esclusi Danimarca e Gran Bretagna) senza alcun visto, per un periodo non superiore a 3 mesi; Diritto al rilascio della patente di guida. </a:t>
            </a:r>
          </a:p>
          <a:p>
            <a:pPr algn="just"/>
            <a:r>
              <a:rPr lang="it-IT" dirty="0"/>
              <a:t>-Diritto a chiedere la </a:t>
            </a:r>
            <a:r>
              <a:rPr lang="it-IT" b="1" dirty="0"/>
              <a:t>cittadinanza</a:t>
            </a:r>
            <a:r>
              <a:rPr lang="it-IT" dirty="0"/>
              <a:t> italiana dopo 5 anni di residenza in Italia;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174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08A341A-9CA9-442E-9412-28BDBB31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PERMESSI DI SOGGIORNO E ACCESSO AI DIRITTI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629CF2A-D720-42D3-AA16-73E6110D6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2053883"/>
            <a:ext cx="8347105" cy="4614203"/>
          </a:xfrm>
        </p:spPr>
        <p:txBody>
          <a:bodyPr>
            <a:normAutofit fontScale="85000" lnSpcReduction="10000"/>
          </a:bodyPr>
          <a:lstStyle/>
          <a:p>
            <a:r>
              <a:rPr lang="it-IT" b="1" dirty="0"/>
              <a:t>PROTEZIONE SUSSIDIARIA:</a:t>
            </a:r>
            <a:endParaRPr lang="it-IT" dirty="0"/>
          </a:p>
          <a:p>
            <a:pPr algn="just"/>
            <a:r>
              <a:rPr lang="it-IT" dirty="0"/>
              <a:t>Il permesso di soggiorno per protezione sussidiaria ha una </a:t>
            </a:r>
            <a:r>
              <a:rPr lang="it-IT" b="1" u="sng" dirty="0"/>
              <a:t>durata di 5 anni </a:t>
            </a:r>
            <a:r>
              <a:rPr lang="it-IT" dirty="0"/>
              <a:t>ed è </a:t>
            </a:r>
            <a:r>
              <a:rPr lang="it-IT" b="1" u="sng" dirty="0"/>
              <a:t>rinnovabile ad ogni scadenza</a:t>
            </a:r>
            <a:r>
              <a:rPr lang="it-IT" dirty="0"/>
              <a:t>, </a:t>
            </a:r>
            <a:r>
              <a:rPr lang="it-IT" u="sng" dirty="0"/>
              <a:t>dopo che la Commissione Territoriale ha rivalutato il caso, talvolta anche senza una nuova audizione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Il permesso di soggiorno per protezione sussidiaria può essere convertito in </a:t>
            </a:r>
            <a:r>
              <a:rPr lang="it-IT" u="sng" dirty="0"/>
              <a:t>permesso di soggiorno per motivi di lavoro</a:t>
            </a:r>
            <a:r>
              <a:rPr lang="it-IT" dirty="0"/>
              <a:t>, nei casi in cui il soggetto sia in possesso di un documento d’identità -passaporto o titolo di viaggio-.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Accesso al </a:t>
            </a:r>
            <a:r>
              <a:rPr lang="it-IT" b="1" dirty="0"/>
              <a:t>lavoro</a:t>
            </a:r>
            <a:r>
              <a:rPr lang="it-IT" dirty="0"/>
              <a:t> (per una durata non superiore la durata del permesso di soggiorno);</a:t>
            </a:r>
          </a:p>
          <a:p>
            <a:pPr algn="just"/>
            <a:r>
              <a:rPr lang="it-IT" dirty="0"/>
              <a:t>Diritto al </a:t>
            </a:r>
            <a:r>
              <a:rPr lang="it-IT" b="1" dirty="0"/>
              <a:t>ricongiungimento</a:t>
            </a:r>
            <a:r>
              <a:rPr lang="it-IT" dirty="0"/>
              <a:t> familiare;</a:t>
            </a:r>
          </a:p>
          <a:p>
            <a:pPr algn="just"/>
            <a:r>
              <a:rPr lang="it-IT" dirty="0"/>
              <a:t>Diritto all’</a:t>
            </a:r>
            <a:r>
              <a:rPr lang="it-IT" b="1" dirty="0"/>
              <a:t>assistenza</a:t>
            </a:r>
            <a:r>
              <a:rPr lang="it-IT" dirty="0"/>
              <a:t> sociale e sanitaria; </a:t>
            </a:r>
          </a:p>
          <a:p>
            <a:pPr algn="just"/>
            <a:r>
              <a:rPr lang="it-IT" dirty="0"/>
              <a:t>Rilascio di un </a:t>
            </a:r>
            <a:r>
              <a:rPr lang="it-IT" b="1" dirty="0"/>
              <a:t>titolo di viaggio </a:t>
            </a:r>
            <a:r>
              <a:rPr lang="it-IT" dirty="0"/>
              <a:t>per stranieri, nei casi in cui non si abbia il passaporto;</a:t>
            </a:r>
          </a:p>
          <a:p>
            <a:pPr algn="just"/>
            <a:r>
              <a:rPr lang="it-IT" dirty="0"/>
              <a:t>Diritto a partecipare all’assegnazione degli </a:t>
            </a:r>
            <a:r>
              <a:rPr lang="it-IT" b="1" dirty="0"/>
              <a:t>alloggi</a:t>
            </a:r>
            <a:r>
              <a:rPr lang="it-IT" dirty="0"/>
              <a:t> pubblici.</a:t>
            </a:r>
          </a:p>
          <a:p>
            <a:pPr algn="just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5743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E2FDE4A-4AC2-4493-9766-F70AD73A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PDS UE soggiornanti lungo periodo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DE2B55B-5011-480C-9431-943572480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2052925"/>
            <a:ext cx="7936914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Con il </a:t>
            </a:r>
            <a:r>
              <a:rPr lang="it-IT" dirty="0" err="1"/>
              <a:t>D.Lgs.</a:t>
            </a:r>
            <a:r>
              <a:rPr lang="it-IT" dirty="0"/>
              <a:t> n. 12 del 13 febbraio 2014 lo Stato Italiano ha dato attuazione alla Direttiva dell’Unione Europea n. 2011/51/UE, estendendo anche ai beneficiari di protezione internazionale la possibilità di accedere al rilascio del permesso di soggiorno per soggiornanti di lungo-periodo con alcune differenze rispetto agli altri cittadini non comunitari. </a:t>
            </a:r>
          </a:p>
          <a:p>
            <a:pPr marL="0" indent="0" algn="just">
              <a:buNone/>
            </a:pPr>
            <a:r>
              <a:rPr lang="it-IT" dirty="0"/>
              <a:t>P</a:t>
            </a:r>
            <a:r>
              <a:rPr lang="it-IT" dirty="0" smtClean="0"/>
              <a:t>er </a:t>
            </a:r>
            <a:r>
              <a:rPr lang="it-IT" dirty="0"/>
              <a:t>i titolari dello status di rifugiato e di protezione sussidiaria </a:t>
            </a:r>
            <a:r>
              <a:rPr lang="it-IT" b="1" dirty="0"/>
              <a:t>il termine di cinque anni richiesto per il rilascio del permesso di soggiorno UE inizia a decorrere dal momento della presentazione della domanda di riconoscimento</a:t>
            </a:r>
            <a:r>
              <a:rPr lang="it-IT" dirty="0"/>
              <a:t>. Inoltre il permesso è rilasciato anche in assenza della certificazione relativa all’idoneità abitativa e non è necessario aver superato il test di conoscenza della lingua italiana. </a:t>
            </a:r>
          </a:p>
        </p:txBody>
      </p:sp>
    </p:spTree>
    <p:extLst>
      <p:ext uri="{BB962C8B-B14F-4D97-AF65-F5344CB8AC3E}">
        <p14:creationId xmlns:p14="http://schemas.microsoft.com/office/powerpoint/2010/main" val="425989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FB5B9FA-0B12-49DD-8923-24334D1D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0"/>
            <a:ext cx="7055380" cy="1294228"/>
          </a:xfrm>
        </p:spPr>
        <p:txBody>
          <a:bodyPr/>
          <a:lstStyle/>
          <a:p>
            <a:r>
              <a:rPr lang="it-IT" dirty="0"/>
              <a:t>RICHIESTA DEL PDS CE LUNGO SOGGIORNANTI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2A3427C-5873-48E2-8A47-CBD94AB64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1" y="1294228"/>
            <a:ext cx="8792307" cy="538792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dirty="0"/>
              <a:t>La </a:t>
            </a:r>
            <a:r>
              <a:rPr lang="it-IT" b="1" u="sng" dirty="0">
                <a:hlinkClick r:id="rId2"/>
              </a:rPr>
              <a:t>Direttiva 2011/51/UE</a:t>
            </a:r>
            <a:r>
              <a:rPr lang="it-IT" dirty="0"/>
              <a:t> modifica la precedente direttiva 2003/109/CE in tema di soggiorno di lungo periodo. La direttiva 2011/51 estende il diritto all'ottenimento del permesso di soggiorno UE per soggiornanti di lungo periodo ai titolari di protezione internazionale.</a:t>
            </a:r>
          </a:p>
          <a:p>
            <a:pPr marL="0" indent="0" algn="just">
              <a:buNone/>
            </a:pPr>
            <a:r>
              <a:rPr lang="it-IT" dirty="0"/>
              <a:t> </a:t>
            </a:r>
            <a:br>
              <a:rPr lang="it-IT" dirty="0"/>
            </a:br>
            <a:r>
              <a:rPr lang="it-IT" dirty="0"/>
              <a:t>Con il d.lgs.13 febbraio 2014, n.12, la Direttiva 2011/51/UE è stata recepita nel nostro ordinamento. Il decreto legislativo, in vigore dall'11/03/2014, modifica </a:t>
            </a:r>
            <a:r>
              <a:rPr lang="it-IT" b="1" u="sng" dirty="0">
                <a:hlinkClick r:id="rId3"/>
              </a:rPr>
              <a:t>l'art. 9</a:t>
            </a:r>
            <a:r>
              <a:rPr lang="it-IT" dirty="0"/>
              <a:t> e </a:t>
            </a:r>
            <a:r>
              <a:rPr lang="it-IT" b="1" u="sng" dirty="0">
                <a:hlinkClick r:id="rId4"/>
              </a:rPr>
              <a:t>l'art. 9-bis T.U. Immigrazione</a:t>
            </a:r>
            <a:r>
              <a:rPr lang="it-IT" dirty="0"/>
              <a:t>, consentendo così il rilascio del permesso di soggiorno UE per soggiornanti di lungo periodo anche ai titolari di protezione internazionale (status di rifugiato o status di protezione sussidiaria) e ai suoi familiari. Lo status riconosciuto verrà indicato sul permesso di soggiorno UE per soggiornanti di lungo periodo, così come la data in cui la protezione è stata riconosciuta.</a:t>
            </a:r>
          </a:p>
          <a:p>
            <a:pPr marL="0" indent="0" algn="just">
              <a:buNone/>
            </a:pPr>
            <a:r>
              <a:rPr lang="it-IT" dirty="0"/>
              <a:t>-5 anni di SOGGIORNO (=PDS) dalla data di presentazione della domanda di protezione internazionale.</a:t>
            </a:r>
          </a:p>
          <a:p>
            <a:pPr marL="0" indent="0">
              <a:buNone/>
            </a:pPr>
            <a:r>
              <a:rPr lang="it-IT" dirty="0"/>
              <a:t>-Esenzione Idoneità alloggiativa</a:t>
            </a:r>
          </a:p>
          <a:p>
            <a:pPr marL="0" indent="0">
              <a:buNone/>
            </a:pPr>
            <a:r>
              <a:rPr lang="it-IT" dirty="0"/>
              <a:t>-Esenzione test italiano</a:t>
            </a:r>
          </a:p>
          <a:p>
            <a:pPr marL="0" indent="0">
              <a:buNone/>
            </a:pPr>
            <a:r>
              <a:rPr lang="it-IT" dirty="0"/>
              <a:t>-Esenzione (in forma limitata di 30,46€) dal pagamento del titolo di soggiorno</a:t>
            </a:r>
          </a:p>
          <a:p>
            <a:pPr marL="0" indent="0">
              <a:buNone/>
            </a:pPr>
            <a:r>
              <a:rPr lang="it-IT" dirty="0"/>
              <a:t>-Certificati del casellario e carichi pendenti (Tribunale)</a:t>
            </a:r>
          </a:p>
          <a:p>
            <a:pPr marL="0" indent="0">
              <a:buNone/>
            </a:pPr>
            <a:r>
              <a:rPr lang="it-IT" dirty="0"/>
              <a:t>-REDDITO (dell’anno precedente a quello della presentazione della domanda)&gt; pari all’assegno sociale annuo </a:t>
            </a:r>
          </a:p>
        </p:txBody>
      </p:sp>
    </p:spTree>
    <p:extLst>
      <p:ext uri="{BB962C8B-B14F-4D97-AF65-F5344CB8AC3E}">
        <p14:creationId xmlns:p14="http://schemas.microsoft.com/office/powerpoint/2010/main" val="9748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7D91E49-C8D3-41E2-9801-5B5C5A939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233262"/>
            <a:ext cx="7241970" cy="1403514"/>
          </a:xfrm>
        </p:spPr>
        <p:txBody>
          <a:bodyPr/>
          <a:lstStyle/>
          <a:p>
            <a:r>
              <a:rPr lang="it-IT" sz="4000" dirty="0"/>
              <a:t>L. </a:t>
            </a:r>
            <a:r>
              <a:rPr lang="it-IT" sz="4000" dirty="0" smtClean="0"/>
              <a:t>91/1992: </a:t>
            </a:r>
            <a:r>
              <a:rPr lang="it-IT" sz="4000" dirty="0"/>
              <a:t>RICHIESTA </a:t>
            </a:r>
            <a:r>
              <a:rPr lang="it-IT" sz="4000" dirty="0"/>
              <a:t>DELLA CITTADINANZA ITALIANA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1B7FA13-2011-48EA-AB3E-66E726C0C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1636776"/>
            <a:ext cx="8000922" cy="4611630"/>
          </a:xfrm>
        </p:spPr>
        <p:txBody>
          <a:bodyPr>
            <a:normAutofit/>
          </a:bodyPr>
          <a:lstStyle/>
          <a:p>
            <a:pPr algn="just"/>
            <a:r>
              <a:rPr lang="it-IT" b="1" dirty="0"/>
              <a:t>La cittadinanza si acquisisce:</a:t>
            </a:r>
          </a:p>
          <a:p>
            <a:pPr algn="just"/>
            <a:r>
              <a:rPr lang="it-IT" dirty="0"/>
              <a:t>1) automaticamente</a:t>
            </a:r>
          </a:p>
          <a:p>
            <a:pPr algn="just"/>
            <a:r>
              <a:rPr lang="it-IT" b="1" dirty="0"/>
              <a:t>Per nascita</a:t>
            </a:r>
            <a:r>
              <a:rPr lang="it-IT" dirty="0"/>
              <a:t> – straniero nato da almeno un genitore italiano</a:t>
            </a:r>
          </a:p>
          <a:p>
            <a:pPr algn="just"/>
            <a:r>
              <a:rPr lang="it-IT" b="1" dirty="0"/>
              <a:t>Per nascita sul territorio italiano</a:t>
            </a:r>
            <a:r>
              <a:rPr lang="it-IT" dirty="0"/>
              <a:t> – straniero nato in Italia al compimento dei 18 anni.</a:t>
            </a:r>
          </a:p>
          <a:p>
            <a:pPr algn="just"/>
            <a:r>
              <a:rPr lang="it-IT" b="1" dirty="0"/>
              <a:t>Per adozione</a:t>
            </a:r>
            <a:r>
              <a:rPr lang="it-IT" dirty="0"/>
              <a:t> – minorenne adottato da cittadino italiano</a:t>
            </a:r>
          </a:p>
          <a:p>
            <a:pPr algn="just"/>
            <a:r>
              <a:rPr lang="it-IT" dirty="0"/>
              <a:t>2) a domanda</a:t>
            </a:r>
          </a:p>
          <a:p>
            <a:pPr algn="just"/>
            <a:r>
              <a:rPr lang="it-IT" b="1" dirty="0"/>
              <a:t>Per Matrimonio</a:t>
            </a:r>
            <a:endParaRPr lang="it-IT" dirty="0"/>
          </a:p>
          <a:p>
            <a:pPr algn="just"/>
            <a:r>
              <a:rPr lang="it-IT" b="1" dirty="0"/>
              <a:t>Per Residenza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8865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9256</TotalTime>
  <Words>1389</Words>
  <Application>Microsoft Office PowerPoint</Application>
  <PresentationFormat>Presentazione su schermo (4:3)</PresentationFormat>
  <Paragraphs>77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Ione</vt:lpstr>
      <vt:lpstr>Problema iscrizione anagrafica e possibilità di cambio di status </vt:lpstr>
      <vt:lpstr>RESIDENZA</vt:lpstr>
      <vt:lpstr>L 132/2018</vt:lpstr>
      <vt:lpstr>Problema legittimità non iscrizione anagrafica </vt:lpstr>
      <vt:lpstr>PERMESSI DI SOGGIORNO E ACCESSO AI DIRITTI </vt:lpstr>
      <vt:lpstr>PERMESSI DI SOGGIORNO E ACCESSO AI DIRITTI</vt:lpstr>
      <vt:lpstr>PDS UE soggiornanti lungo periodo</vt:lpstr>
      <vt:lpstr>RICHIESTA DEL PDS CE LUNGO SOGGIORNANTI</vt:lpstr>
      <vt:lpstr>L. 91/1992: RICHIESTA DELLA CITTADINANZA ITALIANA </vt:lpstr>
      <vt:lpstr>RICHIESTA CITTADINANZA PER RESIDENZA</vt:lpstr>
      <vt:lpstr>VIAGGI IN EUROPA</vt:lpstr>
      <vt:lpstr>Spostamenti in UE dopo il riconoscimento dello status </vt:lpstr>
      <vt:lpstr>Spostamenti in UE dopo il riconoscimento dello status - segue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protezione internazionale</dc:title>
  <dc:creator>Diana</dc:creator>
  <cp:lastModifiedBy>santoro</cp:lastModifiedBy>
  <cp:revision>244</cp:revision>
  <dcterms:created xsi:type="dcterms:W3CDTF">2017-01-12T15:06:45Z</dcterms:created>
  <dcterms:modified xsi:type="dcterms:W3CDTF">2020-04-06T17:18:57Z</dcterms:modified>
</cp:coreProperties>
</file>