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454" r:id="rId2"/>
    <p:sldId id="537" r:id="rId3"/>
    <p:sldId id="538" r:id="rId4"/>
    <p:sldId id="539" r:id="rId5"/>
    <p:sldId id="540" r:id="rId6"/>
    <p:sldId id="518" r:id="rId7"/>
    <p:sldId id="519" r:id="rId8"/>
    <p:sldId id="536" r:id="rId9"/>
    <p:sldId id="543" r:id="rId10"/>
    <p:sldId id="472" r:id="rId11"/>
    <p:sldId id="541" r:id="rId12"/>
    <p:sldId id="455" r:id="rId13"/>
    <p:sldId id="456" r:id="rId14"/>
    <p:sldId id="457" r:id="rId15"/>
    <p:sldId id="466" r:id="rId16"/>
    <p:sldId id="467" r:id="rId17"/>
    <p:sldId id="532" r:id="rId18"/>
    <p:sldId id="533" r:id="rId19"/>
    <p:sldId id="534" r:id="rId20"/>
    <p:sldId id="535" r:id="rId21"/>
    <p:sldId id="458" r:id="rId22"/>
    <p:sldId id="459" r:id="rId23"/>
    <p:sldId id="468" r:id="rId24"/>
    <p:sldId id="331" r:id="rId25"/>
    <p:sldId id="332" r:id="rId26"/>
    <p:sldId id="330" r:id="rId27"/>
    <p:sldId id="333" r:id="rId28"/>
    <p:sldId id="392" r:id="rId29"/>
    <p:sldId id="396" r:id="rId30"/>
    <p:sldId id="393" r:id="rId31"/>
    <p:sldId id="394" r:id="rId32"/>
    <p:sldId id="395" r:id="rId33"/>
    <p:sldId id="339" r:id="rId34"/>
    <p:sldId id="340" r:id="rId35"/>
    <p:sldId id="341" r:id="rId36"/>
    <p:sldId id="346" r:id="rId37"/>
    <p:sldId id="347" r:id="rId38"/>
    <p:sldId id="451" r:id="rId39"/>
    <p:sldId id="452" r:id="rId40"/>
    <p:sldId id="470" r:id="rId41"/>
    <p:sldId id="453" r:id="rId42"/>
    <p:sldId id="471" r:id="rId43"/>
    <p:sldId id="350" r:id="rId44"/>
    <p:sldId id="351" r:id="rId45"/>
    <p:sldId id="404" r:id="rId46"/>
    <p:sldId id="390" r:id="rId47"/>
    <p:sldId id="397" r:id="rId48"/>
    <p:sldId id="402" r:id="rId49"/>
    <p:sldId id="398" r:id="rId50"/>
    <p:sldId id="406" r:id="rId51"/>
    <p:sldId id="399" r:id="rId52"/>
    <p:sldId id="401" r:id="rId53"/>
    <p:sldId id="361" r:id="rId54"/>
    <p:sldId id="362" r:id="rId55"/>
    <p:sldId id="363" r:id="rId56"/>
    <p:sldId id="364" r:id="rId57"/>
    <p:sldId id="365" r:id="rId58"/>
    <p:sldId id="366" r:id="rId59"/>
    <p:sldId id="367" r:id="rId60"/>
    <p:sldId id="368" r:id="rId61"/>
    <p:sldId id="369" r:id="rId62"/>
    <p:sldId id="370" r:id="rId63"/>
    <p:sldId id="512" r:id="rId64"/>
    <p:sldId id="513" r:id="rId65"/>
    <p:sldId id="514" r:id="rId66"/>
    <p:sldId id="515" r:id="rId67"/>
    <p:sldId id="516" r:id="rId68"/>
    <p:sldId id="517" r:id="rId69"/>
    <p:sldId id="473" r:id="rId70"/>
    <p:sldId id="475" r:id="rId71"/>
    <p:sldId id="478" r:id="rId72"/>
    <p:sldId id="476" r:id="rId73"/>
    <p:sldId id="477" r:id="rId74"/>
    <p:sldId id="544" r:id="rId75"/>
    <p:sldId id="545" r:id="rId76"/>
    <p:sldId id="546" r:id="rId77"/>
    <p:sldId id="479" r:id="rId78"/>
    <p:sldId id="480" r:id="rId79"/>
    <p:sldId id="542" r:id="rId8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8B55EF-3E31-4684-BB90-2896EC3433A5}" type="datetimeFigureOut">
              <a:rPr lang="it-IT" smtClean="0"/>
              <a:pPr/>
              <a:t>27/09/2019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4DF932-EF3F-41E0-8C28-68F0D6BC517E}" type="slidenum">
              <a:rPr lang="it-IT" smtClean="0"/>
              <a:pPr/>
              <a:t>‹N›</a:t>
            </a:fld>
            <a:endParaRPr lang="it-IT"/>
          </a:p>
        </p:txBody>
      </p:sp>
    </p:spTree>
    <p:extLst>
      <p:ext uri="{BB962C8B-B14F-4D97-AF65-F5344CB8AC3E}">
        <p14:creationId xmlns:p14="http://schemas.microsoft.com/office/powerpoint/2010/main" val="770877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C9E08F7-FD92-4689-A4DF-5D231AF4C511}" type="slidenum">
              <a:rPr lang="it-IT" altLang="it-IT" smtClean="0">
                <a:latin typeface="Times New Roman" pitchFamily="18" charset="0"/>
                <a:cs typeface="Arial" charset="0"/>
              </a:rPr>
              <a:pPr eaLnBrk="1" hangingPunct="1">
                <a:spcBef>
                  <a:spcPct val="0"/>
                </a:spcBef>
              </a:pPr>
              <a:t>10</a:t>
            </a:fld>
            <a:endParaRPr lang="it-IT" altLang="it-IT">
              <a:latin typeface="Times New Roman" pitchFamily="18" charset="0"/>
              <a:cs typeface="Arial" charset="0"/>
            </a:endParaRPr>
          </a:p>
        </p:txBody>
      </p:sp>
      <p:sp>
        <p:nvSpPr>
          <p:cNvPr id="113667" name="Rectangle 1"/>
          <p:cNvSpPr>
            <a:spLocks noGrp="1" noRot="1" noChangeAspect="1" noChangeArrowheads="1" noTextEdit="1"/>
          </p:cNvSpPr>
          <p:nvPr>
            <p:ph type="sldImg"/>
          </p:nvPr>
        </p:nvSpPr>
        <p:spPr>
          <a:xfrm>
            <a:off x="1588" y="0"/>
            <a:ext cx="1587" cy="1588"/>
          </a:xfrm>
          <a:solidFill>
            <a:srgbClr val="FFFFFF"/>
          </a:solidFill>
          <a:ln/>
        </p:spPr>
      </p:sp>
      <p:sp>
        <p:nvSpPr>
          <p:cNvPr id="11366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p>
            <a:pPr defTabSz="449263" eaLnBrk="1" hangingPunct="1"/>
            <a:endParaRPr lang="it-IT" altLang="it-IT"/>
          </a:p>
        </p:txBody>
      </p:sp>
    </p:spTree>
    <p:extLst>
      <p:ext uri="{BB962C8B-B14F-4D97-AF65-F5344CB8AC3E}">
        <p14:creationId xmlns:p14="http://schemas.microsoft.com/office/powerpoint/2010/main" val="1020382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Arial" charset="0"/>
              </a:defRPr>
            </a:lvl1pPr>
            <a:lvl2pPr marL="742950" indent="-285750" eaLnBrk="0" hangingPunct="0">
              <a:spcBef>
                <a:spcPct val="30000"/>
              </a:spcBef>
              <a:defRPr sz="1200">
                <a:solidFill>
                  <a:schemeClr val="tx1"/>
                </a:solidFill>
                <a:latin typeface="Times New Roman" pitchFamily="18" charset="0"/>
                <a:cs typeface="Arial" charset="0"/>
              </a:defRPr>
            </a:lvl2pPr>
            <a:lvl3pPr marL="1143000" indent="-228600" eaLnBrk="0" hangingPunct="0">
              <a:spcBef>
                <a:spcPct val="30000"/>
              </a:spcBef>
              <a:defRPr sz="1200">
                <a:solidFill>
                  <a:schemeClr val="tx1"/>
                </a:solidFill>
                <a:latin typeface="Times New Roman" pitchFamily="18" charset="0"/>
                <a:cs typeface="Arial" charset="0"/>
              </a:defRPr>
            </a:lvl3pPr>
            <a:lvl4pPr marL="1600200" indent="-228600" eaLnBrk="0" hangingPunct="0">
              <a:spcBef>
                <a:spcPct val="30000"/>
              </a:spcBef>
              <a:defRPr sz="1200">
                <a:solidFill>
                  <a:schemeClr val="tx1"/>
                </a:solidFill>
                <a:latin typeface="Times New Roman" pitchFamily="18" charset="0"/>
                <a:cs typeface="Arial" charset="0"/>
              </a:defRPr>
            </a:lvl4pPr>
            <a:lvl5pPr marL="2057400" indent="-228600" eaLnBrk="0" hangingPunct="0">
              <a:spcBef>
                <a:spcPct val="30000"/>
              </a:spcBef>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pPr eaLnBrk="1" hangingPunct="1">
              <a:spcBef>
                <a:spcPct val="0"/>
              </a:spcBef>
            </a:pPr>
            <a:fld id="{53F7AC68-C377-46B7-A5DC-9A562982B49A}" type="slidenum">
              <a:rPr lang="it-IT" altLang="it-IT" smtClean="0"/>
              <a:pPr eaLnBrk="1" hangingPunct="1">
                <a:spcBef>
                  <a:spcPct val="0"/>
                </a:spcBef>
              </a:pPr>
              <a:t>42</a:t>
            </a:fld>
            <a:endParaRPr lang="it-IT" altLang="it-IT"/>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78ADCFA1-0328-4AD0-AA63-7D645B4DEE38}" type="slidenum">
              <a:rPr lang="it-IT"/>
              <a:pPr/>
              <a:t>69</a:t>
            </a:fld>
            <a:endParaRPr lang="it-IT"/>
          </a:p>
        </p:txBody>
      </p:sp>
      <p:sp>
        <p:nvSpPr>
          <p:cNvPr id="112643" name="Rectangle 2"/>
          <p:cNvSpPr>
            <a:spLocks noGrp="1" noRot="1" noChangeAspect="1" noChangeArrowheads="1" noTextEdit="1"/>
          </p:cNvSpPr>
          <p:nvPr>
            <p:ph type="sldImg"/>
          </p:nvPr>
        </p:nvSpPr>
        <p:spPr/>
      </p:sp>
      <p:sp>
        <p:nvSpPr>
          <p:cNvPr id="112644" name="Rectangle 3"/>
          <p:cNvSpPr>
            <a:spLocks noGrp="1" noChangeArrowheads="1"/>
          </p:cNvSpPr>
          <p:nvPr>
            <p:ph type="body" idx="1"/>
          </p:nvPr>
        </p:nvSpPr>
        <p:spPr>
          <a:noFill/>
          <a:ln/>
        </p:spPr>
        <p:txBody>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E243DCD4-8D2D-4373-9EFC-EAA079C8272E}" type="slidenum">
              <a:rPr lang="it-IT"/>
              <a:pPr/>
              <a:t>70</a:t>
            </a:fld>
            <a:endParaRPr lang="it-IT"/>
          </a:p>
        </p:txBody>
      </p:sp>
      <p:sp>
        <p:nvSpPr>
          <p:cNvPr id="114691" name="Rectangle 2"/>
          <p:cNvSpPr>
            <a:spLocks noGrp="1" noRot="1" noChangeAspect="1" noChangeArrowheads="1" noTextEdit="1"/>
          </p:cNvSpPr>
          <p:nvPr>
            <p:ph type="sldImg"/>
          </p:nvPr>
        </p:nvSpPr>
        <p:spPr/>
      </p:sp>
      <p:sp>
        <p:nvSpPr>
          <p:cNvPr id="114692" name="Rectangle 3"/>
          <p:cNvSpPr>
            <a:spLocks noGrp="1" noChangeArrowheads="1"/>
          </p:cNvSpPr>
          <p:nvPr>
            <p:ph type="body" idx="1"/>
          </p:nvPr>
        </p:nvSpPr>
        <p:spPr>
          <a:noFill/>
          <a:ln/>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0FAD9C87-5715-410E-B4B3-AAE5D658C82D}" type="slidenum">
              <a:rPr lang="it-IT"/>
              <a:pPr/>
              <a:t>72</a:t>
            </a:fld>
            <a:endParaRPr lang="it-IT"/>
          </a:p>
        </p:txBody>
      </p:sp>
      <p:sp>
        <p:nvSpPr>
          <p:cNvPr id="115715" name="Rectangle 2"/>
          <p:cNvSpPr>
            <a:spLocks noGrp="1" noRot="1" noChangeAspect="1" noChangeArrowheads="1" noTextEdit="1"/>
          </p:cNvSpPr>
          <p:nvPr>
            <p:ph type="sldImg"/>
          </p:nvPr>
        </p:nvSpPr>
        <p:spPr/>
      </p:sp>
      <p:sp>
        <p:nvSpPr>
          <p:cNvPr id="115716" name="Rectangle 3"/>
          <p:cNvSpPr>
            <a:spLocks noGrp="1" noChangeArrowheads="1"/>
          </p:cNvSpPr>
          <p:nvPr>
            <p:ph type="body" idx="1"/>
          </p:nvPr>
        </p:nvSpPr>
        <p:spPr>
          <a:noFill/>
          <a:ln/>
        </p:spPr>
        <p:txBody>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fld id="{D15B0465-B574-4779-B9CE-88A530FA8E29}" type="slidenum">
              <a:rPr lang="it-IT"/>
              <a:pPr/>
              <a:t>73</a:t>
            </a:fld>
            <a:endParaRPr lang="it-IT"/>
          </a:p>
        </p:txBody>
      </p:sp>
      <p:sp>
        <p:nvSpPr>
          <p:cNvPr id="116739" name="Rectangle 2"/>
          <p:cNvSpPr>
            <a:spLocks noGrp="1" noRot="1" noChangeAspect="1" noChangeArrowheads="1" noTextEdit="1"/>
          </p:cNvSpPr>
          <p:nvPr>
            <p:ph type="sldImg"/>
          </p:nvPr>
        </p:nvSpPr>
        <p:spPr/>
      </p:sp>
      <p:sp>
        <p:nvSpPr>
          <p:cNvPr id="116740" name="Rectangle 3"/>
          <p:cNvSpPr>
            <a:spLocks noGrp="1" noChangeArrowheads="1"/>
          </p:cNvSpPr>
          <p:nvPr>
            <p:ph type="body" idx="1"/>
          </p:nvPr>
        </p:nvSpPr>
        <p:spPr>
          <a:noFill/>
          <a:ln/>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pPr/>
              <a:t>27/09/2019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pPr/>
              <a:t>27/09/2019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pPr/>
              <a:t>27/09/2019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84644881-BA8A-4118-AC14-F5127230ED06}" type="slidenum">
              <a:rPr lang="it-IT"/>
              <a:pPr>
                <a:defRPr/>
              </a:pPr>
              <a:t>‹N›</a:t>
            </a:fld>
            <a:endParaRPr lang="it-IT"/>
          </a:p>
        </p:txBody>
      </p:sp>
    </p:spTree>
    <p:extLst>
      <p:ext uri="{BB962C8B-B14F-4D97-AF65-F5344CB8AC3E}">
        <p14:creationId xmlns:p14="http://schemas.microsoft.com/office/powerpoint/2010/main" val="4283757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pPr/>
              <a:t>27/09/2019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pPr/>
              <a:t>27/09/2019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F49D355-16BD-4E45-BD9A-5EA878CF7CBD}" type="datetimeFigureOut">
              <a:rPr lang="it-IT" smtClean="0"/>
              <a:pPr/>
              <a:t>27/09/2019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F49D355-16BD-4E45-BD9A-5EA878CF7CBD}" type="datetimeFigureOut">
              <a:rPr lang="it-IT" smtClean="0"/>
              <a:pPr/>
              <a:t>27/09/2019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7F49D355-16BD-4E45-BD9A-5EA878CF7CBD}" type="datetimeFigureOut">
              <a:rPr lang="it-IT" smtClean="0"/>
              <a:pPr/>
              <a:t>27/09/2019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pPr/>
              <a:t>27/09/2019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pPr/>
              <a:t>27/09/2019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pPr/>
              <a:t>27/09/2019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9D355-16BD-4E45-BD9A-5EA878CF7CBD}" type="datetimeFigureOut">
              <a:rPr lang="it-IT" smtClean="0"/>
              <a:pPr/>
              <a:t>27/09/2019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pPr/>
              <a:t>‹N›</a:t>
            </a:fld>
            <a:endParaRPr lang="it-IT"/>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hyperlink" Target="https://www.fanpage.it/politica/franceschini-salvini-che-si-occupa-di-cultura-e-come-erode-che-si-occupa-di-asili/http:/www.fanpage.it/"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rmAutofit/>
          </a:bodyPr>
          <a:lstStyle/>
          <a:p>
            <a:pPr algn="ctr">
              <a:buNone/>
            </a:pPr>
            <a:endParaRPr lang="it-IT" sz="4000" dirty="0">
              <a:latin typeface="Times New Roman" pitchFamily="18" charset="0"/>
              <a:cs typeface="Times New Roman" pitchFamily="18" charset="0"/>
            </a:endParaRPr>
          </a:p>
          <a:p>
            <a:pPr algn="ctr">
              <a:buNone/>
            </a:pPr>
            <a:r>
              <a:rPr lang="it-IT" sz="4000" dirty="0">
                <a:latin typeface="Times New Roman" pitchFamily="18" charset="0"/>
                <a:cs typeface="Times New Roman" pitchFamily="18" charset="0"/>
              </a:rPr>
              <a:t>Matera 2019. </a:t>
            </a:r>
          </a:p>
          <a:p>
            <a:pPr algn="ctr">
              <a:buNone/>
            </a:pPr>
            <a:r>
              <a:rPr lang="it-IT" sz="4000" dirty="0">
                <a:latin typeface="Times New Roman" pitchFamily="18" charset="0"/>
                <a:cs typeface="Times New Roman" pitchFamily="18" charset="0"/>
              </a:rPr>
              <a:t>Da vergogna nazionale </a:t>
            </a:r>
          </a:p>
          <a:p>
            <a:pPr algn="ctr">
              <a:buNone/>
            </a:pPr>
            <a:r>
              <a:rPr lang="it-IT" sz="4000" dirty="0">
                <a:latin typeface="Times New Roman" pitchFamily="18" charset="0"/>
                <a:cs typeface="Times New Roman" pitchFamily="18" charset="0"/>
              </a:rPr>
              <a:t>a patrimonio dell’umanità</a:t>
            </a:r>
            <a:endParaRPr lang="it-IT" dirty="0"/>
          </a:p>
          <a:p>
            <a:endParaRPr lang="it-IT" dirty="0"/>
          </a:p>
          <a:p>
            <a:endParaRPr lang="it-IT" dirty="0"/>
          </a:p>
          <a:p>
            <a:pPr algn="ctr">
              <a:buNone/>
            </a:pPr>
            <a:r>
              <a:rPr lang="it-IT" dirty="0"/>
              <a:t>     </a:t>
            </a:r>
            <a:r>
              <a:rPr lang="it-IT" sz="2400" dirty="0">
                <a:latin typeface="Times New Roman" pitchFamily="18" charset="0"/>
                <a:cs typeface="Times New Roman" pitchFamily="18" charset="0"/>
              </a:rPr>
              <a:t>Tutela dei Beni Culturali, </a:t>
            </a:r>
            <a:r>
              <a:rPr lang="it-IT" sz="2400" dirty="0" err="1">
                <a:latin typeface="Times New Roman" pitchFamily="18" charset="0"/>
                <a:cs typeface="Times New Roman" pitchFamily="18" charset="0"/>
              </a:rPr>
              <a:t>a.a.</a:t>
            </a:r>
            <a:r>
              <a:rPr lang="it-IT" sz="2400" dirty="0">
                <a:latin typeface="Times New Roman" pitchFamily="18" charset="0"/>
                <a:cs typeface="Times New Roman" pitchFamily="18" charset="0"/>
              </a:rPr>
              <a:t> 2018/19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p:nvPr>
        </p:nvSpPr>
        <p:spPr/>
        <p:txBody>
          <a:bodyPr/>
          <a:lstStyle/>
          <a:p>
            <a:pPr eaLnBrk="1" hangingPunct="1"/>
            <a:endParaRPr lang="it-IT" altLang="it-IT"/>
          </a:p>
        </p:txBody>
      </p:sp>
      <p:pic>
        <p:nvPicPr>
          <p:cNvPr id="573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975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4452476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montagna, esterni, cielo, barca&#10;&#10;Descrizione generata automaticamente">
            <a:extLst>
              <a:ext uri="{FF2B5EF4-FFF2-40B4-BE49-F238E27FC236}">
                <a16:creationId xmlns:a16="http://schemas.microsoft.com/office/drawing/2014/main" id="{30259ED2-C18B-496D-9858-64F649072F92}"/>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4701" y="1196752"/>
            <a:ext cx="9157737" cy="3745495"/>
          </a:xfrm>
        </p:spPr>
      </p:pic>
      <p:sp>
        <p:nvSpPr>
          <p:cNvPr id="5" name="CasellaDiTesto 4">
            <a:extLst>
              <a:ext uri="{FF2B5EF4-FFF2-40B4-BE49-F238E27FC236}">
                <a16:creationId xmlns:a16="http://schemas.microsoft.com/office/drawing/2014/main" id="{D2C0B063-3C36-4FE4-BCCA-CA3551DEFDA3}"/>
              </a:ext>
            </a:extLst>
          </p:cNvPr>
          <p:cNvSpPr txBox="1"/>
          <p:nvPr/>
        </p:nvSpPr>
        <p:spPr>
          <a:xfrm>
            <a:off x="467544" y="5517232"/>
            <a:ext cx="6373476" cy="369332"/>
          </a:xfrm>
          <a:prstGeom prst="rect">
            <a:avLst/>
          </a:prstGeom>
          <a:noFill/>
        </p:spPr>
        <p:txBody>
          <a:bodyPr wrap="none" rtlCol="0">
            <a:spAutoFit/>
          </a:bodyPr>
          <a:lstStyle/>
          <a:p>
            <a:r>
              <a:rPr lang="it-IT" dirty="0">
                <a:latin typeface="Times New Roman" panose="02020603050405020304" pitchFamily="18" charset="0"/>
                <a:cs typeface="Times New Roman" panose="02020603050405020304" pitchFamily="18" charset="0"/>
              </a:rPr>
              <a:t>Genova, Viadotto sul Polcevera (Ponte Morandi), 28 giugno 2019</a:t>
            </a:r>
          </a:p>
        </p:txBody>
      </p:sp>
    </p:spTree>
    <p:extLst>
      <p:ext uri="{BB962C8B-B14F-4D97-AF65-F5344CB8AC3E}">
        <p14:creationId xmlns:p14="http://schemas.microsoft.com/office/powerpoint/2010/main" val="1656690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HP Portable Drive\Tutela 2018-19\ponte-morandi-a-genova-Tano-Pecoraro-LaPresse.jpg"/>
          <p:cNvPicPr>
            <a:picLocks noGrp="1" noChangeAspect="1" noChangeArrowheads="1"/>
          </p:cNvPicPr>
          <p:nvPr>
            <p:ph/>
          </p:nvPr>
        </p:nvPicPr>
        <p:blipFill>
          <a:blip r:embed="rId2" cstate="print"/>
          <a:srcRect/>
          <a:stretch>
            <a:fillRect/>
          </a:stretch>
        </p:blipFill>
        <p:spPr bwMode="auto">
          <a:xfrm>
            <a:off x="-67886" y="0"/>
            <a:ext cx="9211885" cy="6139063"/>
          </a:xfrm>
          <a:prstGeom prst="rect">
            <a:avLst/>
          </a:prstGeom>
          <a:noFill/>
        </p:spPr>
      </p:pic>
      <p:sp>
        <p:nvSpPr>
          <p:cNvPr id="4" name="CasellaDiTesto 3"/>
          <p:cNvSpPr txBox="1"/>
          <p:nvPr/>
        </p:nvSpPr>
        <p:spPr>
          <a:xfrm>
            <a:off x="395536" y="6309320"/>
            <a:ext cx="6568016" cy="369332"/>
          </a:xfrm>
          <a:prstGeom prst="rect">
            <a:avLst/>
          </a:prstGeom>
          <a:noFill/>
        </p:spPr>
        <p:txBody>
          <a:bodyPr wrap="square" rtlCol="0">
            <a:spAutoFit/>
          </a:bodyPr>
          <a:lstStyle/>
          <a:p>
            <a:r>
              <a:rPr lang="it-IT" dirty="0">
                <a:latin typeface="Times New Roman" pitchFamily="18" charset="0"/>
                <a:cs typeface="Times New Roman" pitchFamily="18" charset="0"/>
              </a:rPr>
              <a:t>Genova, Ponte Morandi, dal 14 agosto 2018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HP Portable Drive\Tutela 2018-19\ponte-morandi-genova-shutterstock_giovanni-cardillo-845x522.jpg"/>
          <p:cNvPicPr>
            <a:picLocks noGrp="1" noChangeAspect="1" noChangeArrowheads="1"/>
          </p:cNvPicPr>
          <p:nvPr>
            <p:ph/>
          </p:nvPr>
        </p:nvPicPr>
        <p:blipFill>
          <a:blip r:embed="rId2" cstate="print"/>
          <a:srcRect/>
          <a:stretch>
            <a:fillRect/>
          </a:stretch>
        </p:blipFill>
        <p:spPr bwMode="auto">
          <a:xfrm>
            <a:off x="32764" y="116632"/>
            <a:ext cx="9124824" cy="563687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HP Portable Drive\Tutela 2018-19\DkkBhRrX4AET2_E.jpg-large.jpg"/>
          <p:cNvPicPr>
            <a:picLocks noGrp="1" noChangeAspect="1" noChangeArrowheads="1"/>
          </p:cNvPicPr>
          <p:nvPr>
            <p:ph/>
          </p:nvPr>
        </p:nvPicPr>
        <p:blipFill>
          <a:blip r:embed="rId2" cstate="print"/>
          <a:srcRect/>
          <a:stretch>
            <a:fillRect/>
          </a:stretch>
        </p:blipFill>
        <p:spPr bwMode="auto">
          <a:xfrm>
            <a:off x="1259632" y="-199595"/>
            <a:ext cx="5369768" cy="715969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HP Portable Drive\Tutela 2017-18\bridge-san-luis-rey-wilder.jpg"/>
          <p:cNvPicPr>
            <a:picLocks noGrp="1" noChangeAspect="1" noChangeArrowheads="1"/>
          </p:cNvPicPr>
          <p:nvPr>
            <p:ph/>
          </p:nvPr>
        </p:nvPicPr>
        <p:blipFill>
          <a:blip r:embed="rId2" cstate="print"/>
          <a:srcRect/>
          <a:stretch>
            <a:fillRect/>
          </a:stretch>
        </p:blipFill>
        <p:spPr bwMode="auto">
          <a:xfrm>
            <a:off x="1905614" y="476672"/>
            <a:ext cx="3490557" cy="5544616"/>
          </a:xfrm>
          <a:prstGeom prst="rect">
            <a:avLst/>
          </a:prstGeom>
          <a:noFill/>
        </p:spPr>
      </p:pic>
      <p:sp>
        <p:nvSpPr>
          <p:cNvPr id="4" name="CasellaDiTesto 3"/>
          <p:cNvSpPr txBox="1"/>
          <p:nvPr/>
        </p:nvSpPr>
        <p:spPr>
          <a:xfrm>
            <a:off x="5508105" y="5733256"/>
            <a:ext cx="1440159" cy="369332"/>
          </a:xfrm>
          <a:prstGeom prst="rect">
            <a:avLst/>
          </a:prstGeom>
          <a:noFill/>
        </p:spPr>
        <p:txBody>
          <a:bodyPr wrap="square" rtlCol="0">
            <a:spAutoFit/>
          </a:bodyPr>
          <a:lstStyle/>
          <a:p>
            <a:r>
              <a:rPr lang="it-IT" dirty="0">
                <a:latin typeface="Times New Roman" pitchFamily="18" charset="0"/>
                <a:cs typeface="Times New Roman" pitchFamily="18" charset="0"/>
              </a:rPr>
              <a:t>1927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HP Portable Drive\Tutela 2017-18\locandina.jpg"/>
          <p:cNvPicPr>
            <a:picLocks noGrp="1" noChangeAspect="1" noChangeArrowheads="1"/>
          </p:cNvPicPr>
          <p:nvPr>
            <p:ph/>
          </p:nvPr>
        </p:nvPicPr>
        <p:blipFill>
          <a:blip r:embed="rId2" cstate="print"/>
          <a:srcRect/>
          <a:stretch>
            <a:fillRect/>
          </a:stretch>
        </p:blipFill>
        <p:spPr bwMode="auto">
          <a:xfrm>
            <a:off x="2311686" y="260648"/>
            <a:ext cx="4077758" cy="6048672"/>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rmAutofit/>
          </a:bodyPr>
          <a:lstStyle/>
          <a:p>
            <a:pPr>
              <a:buNone/>
            </a:pPr>
            <a:r>
              <a:rPr lang="en-US" dirty="0"/>
              <a:t>    </a:t>
            </a:r>
            <a:r>
              <a:rPr lang="en-US" sz="2800" dirty="0">
                <a:latin typeface="Times New Roman" panose="02020603050405020304" pitchFamily="18" charset="0"/>
                <a:cs typeface="Times New Roman" panose="02020603050405020304" pitchFamily="18" charset="0"/>
              </a:rPr>
              <a:t>Les </a:t>
            </a:r>
            <a:r>
              <a:rPr lang="en-US" sz="2800" dirty="0" err="1">
                <a:latin typeface="Times New Roman" panose="02020603050405020304" pitchFamily="18" charset="0"/>
                <a:cs typeface="Times New Roman" panose="02020603050405020304" pitchFamily="18" charset="0"/>
              </a:rPr>
              <a:t>morts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deviennent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invisibiles</a:t>
            </a:r>
            <a:r>
              <a:rPr lang="en-US" sz="2800" dirty="0">
                <a:latin typeface="Times New Roman" panose="02020603050405020304" pitchFamily="18" charset="0"/>
                <a:cs typeface="Times New Roman" panose="02020603050405020304" pitchFamily="18" charset="0"/>
              </a:rPr>
              <a:t> sans pour </a:t>
            </a:r>
            <a:r>
              <a:rPr lang="en-US" sz="2800" dirty="0" err="1">
                <a:latin typeface="Times New Roman" panose="02020603050405020304" pitchFamily="18" charset="0"/>
                <a:cs typeface="Times New Roman" panose="02020603050405020304" pitchFamily="18" charset="0"/>
              </a:rPr>
              <a:t>cela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être</a:t>
            </a:r>
            <a:r>
              <a:rPr lang="en-US" sz="2800" dirty="0">
                <a:latin typeface="Times New Roman" panose="02020603050405020304" pitchFamily="18" charset="0"/>
                <a:cs typeface="Times New Roman" panose="02020603050405020304" pitchFamily="18" charset="0"/>
              </a:rPr>
              <a:t> des absents. Il en </a:t>
            </a:r>
            <a:r>
              <a:rPr lang="en-US" sz="2800" dirty="0" err="1">
                <a:latin typeface="Times New Roman" panose="02020603050405020304" pitchFamily="18" charset="0"/>
                <a:cs typeface="Times New Roman" panose="02020603050405020304" pitchFamily="18" charset="0"/>
              </a:rPr>
              <a:t>va</a:t>
            </a:r>
            <a:r>
              <a:rPr lang="en-US" sz="2800" dirty="0">
                <a:latin typeface="Times New Roman" panose="02020603050405020304" pitchFamily="18" charset="0"/>
                <a:cs typeface="Times New Roman" panose="02020603050405020304" pitchFamily="18" charset="0"/>
              </a:rPr>
              <a:t> de </a:t>
            </a:r>
            <a:r>
              <a:rPr lang="en-US" sz="2800" dirty="0" err="1">
                <a:latin typeface="Times New Roman" panose="02020603050405020304" pitchFamily="18" charset="0"/>
                <a:cs typeface="Times New Roman" panose="02020603050405020304" pitchFamily="18" charset="0"/>
              </a:rPr>
              <a:t>même</a:t>
            </a:r>
            <a:r>
              <a:rPr lang="en-US" sz="2800" dirty="0">
                <a:latin typeface="Times New Roman" panose="02020603050405020304" pitchFamily="18" charset="0"/>
                <a:cs typeface="Times New Roman" panose="02020603050405020304" pitchFamily="18" charset="0"/>
              </a:rPr>
              <a:t> des monuments </a:t>
            </a:r>
            <a:r>
              <a:rPr lang="en-US" sz="2800" dirty="0" err="1">
                <a:latin typeface="Times New Roman" panose="02020603050405020304" pitchFamily="18" charset="0"/>
                <a:cs typeface="Times New Roman" panose="02020603050405020304" pitchFamily="18" charset="0"/>
              </a:rPr>
              <a:t>disparues</a:t>
            </a:r>
            <a:r>
              <a:rPr lang="en-US" sz="2800" dirty="0">
                <a:latin typeface="Times New Roman" panose="02020603050405020304" pitchFamily="18" charset="0"/>
                <a:cs typeface="Times New Roman" panose="02020603050405020304" pitchFamily="18" charset="0"/>
              </a:rPr>
              <a:t>. Les </a:t>
            </a:r>
            <a:r>
              <a:rPr lang="en-US" sz="2800" dirty="0" err="1">
                <a:latin typeface="Times New Roman" panose="02020603050405020304" pitchFamily="18" charset="0"/>
                <a:cs typeface="Times New Roman" panose="02020603050405020304" pitchFamily="18" charset="0"/>
              </a:rPr>
              <a:t>ruines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vivent</a:t>
            </a:r>
            <a:r>
              <a:rPr lang="en-US" sz="2800" dirty="0">
                <a:latin typeface="Times New Roman" panose="02020603050405020304" pitchFamily="18" charset="0"/>
                <a:cs typeface="Times New Roman" panose="02020603050405020304" pitchFamily="18" charset="0"/>
              </a:rPr>
              <a:t> non </a:t>
            </a:r>
            <a:r>
              <a:rPr lang="en-US" sz="2800" dirty="0" err="1">
                <a:latin typeface="Times New Roman" panose="02020603050405020304" pitchFamily="18" charset="0"/>
                <a:cs typeface="Times New Roman" panose="02020603050405020304" pitchFamily="18" charset="0"/>
              </a:rPr>
              <a:t>seulement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comme</a:t>
            </a:r>
            <a:r>
              <a:rPr lang="en-US" sz="2800" dirty="0">
                <a:latin typeface="Times New Roman" panose="02020603050405020304" pitchFamily="18" charset="0"/>
                <a:cs typeface="Times New Roman" panose="02020603050405020304" pitchFamily="18" charset="0"/>
              </a:rPr>
              <a:t> des </a:t>
            </a:r>
            <a:r>
              <a:rPr lang="en-US" sz="2800" dirty="0" err="1">
                <a:latin typeface="Times New Roman" panose="02020603050405020304" pitchFamily="18" charset="0"/>
                <a:cs typeface="Times New Roman" panose="02020603050405020304" pitchFamily="18" charset="0"/>
              </a:rPr>
              <a:t>spectres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mais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comme</a:t>
            </a:r>
            <a:r>
              <a:rPr lang="en-US" sz="2800" dirty="0">
                <a:latin typeface="Times New Roman" panose="02020603050405020304" pitchFamily="18" charset="0"/>
                <a:cs typeface="Times New Roman" panose="02020603050405020304" pitchFamily="18" charset="0"/>
              </a:rPr>
              <a:t> des </a:t>
            </a:r>
            <a:r>
              <a:rPr lang="en-US" sz="2800" dirty="0" err="1">
                <a:latin typeface="Times New Roman" panose="02020603050405020304" pitchFamily="18" charset="0"/>
                <a:cs typeface="Times New Roman" panose="02020603050405020304" pitchFamily="18" charset="0"/>
              </a:rPr>
              <a:t>êtres</a:t>
            </a:r>
            <a:r>
              <a:rPr lang="en-US" sz="2800" dirty="0">
                <a:latin typeface="Times New Roman" panose="02020603050405020304" pitchFamily="18" charset="0"/>
                <a:cs typeface="Times New Roman" panose="02020603050405020304" pitchFamily="18" charset="0"/>
              </a:rPr>
              <a:t> de chair et de sang, </a:t>
            </a:r>
            <a:r>
              <a:rPr lang="en-US" sz="2800" dirty="0" err="1">
                <a:latin typeface="Times New Roman" panose="02020603050405020304" pitchFamily="18" charset="0"/>
                <a:cs typeface="Times New Roman" panose="02020603050405020304" pitchFamily="18" charset="0"/>
              </a:rPr>
              <a:t>même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lorsque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leur</a:t>
            </a:r>
            <a:r>
              <a:rPr lang="en-US" sz="2800" dirty="0">
                <a:latin typeface="Times New Roman" panose="02020603050405020304" pitchFamily="18" charset="0"/>
                <a:cs typeface="Times New Roman" panose="02020603050405020304" pitchFamily="18" charset="0"/>
              </a:rPr>
              <a:t> trace </a:t>
            </a:r>
            <a:r>
              <a:rPr lang="en-US" sz="2800" dirty="0" err="1">
                <a:latin typeface="Times New Roman" panose="02020603050405020304" pitchFamily="18" charset="0"/>
                <a:cs typeface="Times New Roman" panose="02020603050405020304" pitchFamily="18" charset="0"/>
              </a:rPr>
              <a:t>n'est</a:t>
            </a:r>
            <a:r>
              <a:rPr lang="en-US" sz="2800" dirty="0">
                <a:latin typeface="Times New Roman" panose="02020603050405020304" pitchFamily="18" charset="0"/>
                <a:cs typeface="Times New Roman" panose="02020603050405020304" pitchFamily="18" charset="0"/>
              </a:rPr>
              <a:t> plus </a:t>
            </a:r>
            <a:r>
              <a:rPr lang="en-US" sz="2800" dirty="0" err="1">
                <a:latin typeface="Times New Roman" panose="02020603050405020304" pitchFamily="18" charset="0"/>
                <a:cs typeface="Times New Roman" panose="02020603050405020304" pitchFamily="18" charset="0"/>
              </a:rPr>
              <a:t>apparente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Brisées</a:t>
            </a:r>
            <a:r>
              <a:rPr lang="en-US" sz="2800" dirty="0">
                <a:latin typeface="Times New Roman" panose="02020603050405020304" pitchFamily="18" charset="0"/>
                <a:cs typeface="Times New Roman" panose="02020603050405020304" pitchFamily="18" charset="0"/>
              </a:rPr>
              <a:t>, les </a:t>
            </a:r>
            <a:r>
              <a:rPr lang="en-US" sz="2800" dirty="0" err="1">
                <a:latin typeface="Times New Roman" panose="02020603050405020304" pitchFamily="18" charset="0"/>
                <a:cs typeface="Times New Roman" panose="02020603050405020304" pitchFamily="18" charset="0"/>
              </a:rPr>
              <a:t>pierres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restent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vivantes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lorsque</a:t>
            </a:r>
            <a:r>
              <a:rPr lang="en-US" sz="2800" dirty="0">
                <a:latin typeface="Times New Roman" panose="02020603050405020304" pitchFamily="18" charset="0"/>
                <a:cs typeface="Times New Roman" panose="02020603050405020304" pitchFamily="18" charset="0"/>
              </a:rPr>
              <a:t> le </a:t>
            </a:r>
            <a:r>
              <a:rPr lang="en-US" sz="2800" dirty="0" err="1">
                <a:latin typeface="Times New Roman" panose="02020603050405020304" pitchFamily="18" charset="0"/>
                <a:cs typeface="Times New Roman" panose="02020603050405020304" pitchFamily="18" charset="0"/>
              </a:rPr>
              <a:t>génie</a:t>
            </a:r>
            <a:r>
              <a:rPr lang="en-US" sz="2800" dirty="0">
                <a:latin typeface="Times New Roman" panose="02020603050405020304" pitchFamily="18" charset="0"/>
                <a:cs typeface="Times New Roman" panose="02020603050405020304" pitchFamily="18" charset="0"/>
              </a:rPr>
              <a:t> d'un artiste a </a:t>
            </a:r>
            <a:r>
              <a:rPr lang="en-US" sz="2800" dirty="0" err="1">
                <a:latin typeface="Times New Roman" panose="02020603050405020304" pitchFamily="18" charset="0"/>
                <a:cs typeface="Times New Roman" panose="02020603050405020304" pitchFamily="18" charset="0"/>
              </a:rPr>
              <a:t>su</a:t>
            </a:r>
            <a:r>
              <a:rPr lang="en-US" sz="2800" dirty="0">
                <a:latin typeface="Times New Roman" panose="02020603050405020304" pitchFamily="18" charset="0"/>
                <a:cs typeface="Times New Roman" panose="02020603050405020304" pitchFamily="18" charset="0"/>
              </a:rPr>
              <a:t> les </a:t>
            </a:r>
            <a:r>
              <a:rPr lang="en-US" sz="2800" dirty="0" err="1">
                <a:latin typeface="Times New Roman" panose="02020603050405020304" pitchFamily="18" charset="0"/>
                <a:cs typeface="Times New Roman" panose="02020603050405020304" pitchFamily="18" charset="0"/>
              </a:rPr>
              <a:t>animer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sont</a:t>
            </a:r>
            <a:r>
              <a:rPr lang="en-US" sz="2800" dirty="0">
                <a:latin typeface="Times New Roman" panose="02020603050405020304" pitchFamily="18" charset="0"/>
                <a:cs typeface="Times New Roman" panose="02020603050405020304" pitchFamily="18" charset="0"/>
              </a:rPr>
              <a:t> des </a:t>
            </a:r>
            <a:r>
              <a:rPr lang="en-US" sz="2800" dirty="0" err="1">
                <a:latin typeface="Times New Roman" panose="02020603050405020304" pitchFamily="18" charset="0"/>
                <a:cs typeface="Times New Roman" panose="02020603050405020304" pitchFamily="18" charset="0"/>
              </a:rPr>
              <a:t>anneaux</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d'une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chaîne</a:t>
            </a:r>
            <a:r>
              <a:rPr lang="en-US" sz="2800" dirty="0">
                <a:latin typeface="Times New Roman" panose="02020603050405020304" pitchFamily="18" charset="0"/>
                <a:cs typeface="Times New Roman" panose="02020603050405020304" pitchFamily="18" charset="0"/>
              </a:rPr>
              <a:t> indissoluble, et, </a:t>
            </a:r>
            <a:r>
              <a:rPr lang="en-US" sz="2800" dirty="0" err="1">
                <a:latin typeface="Times New Roman" panose="02020603050405020304" pitchFamily="18" charset="0"/>
                <a:cs typeface="Times New Roman" panose="02020603050405020304" pitchFamily="18" charset="0"/>
              </a:rPr>
              <a:t>s'ils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sont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rompus</a:t>
            </a:r>
            <a:r>
              <a:rPr lang="en-US" sz="2800" dirty="0">
                <a:latin typeface="Times New Roman" panose="02020603050405020304" pitchFamily="18" charset="0"/>
                <a:cs typeface="Times New Roman" panose="02020603050405020304" pitchFamily="18" charset="0"/>
              </a:rPr>
              <a:t>, nous </a:t>
            </a:r>
            <a:r>
              <a:rPr lang="en-US" sz="2800" dirty="0" err="1">
                <a:latin typeface="Times New Roman" panose="02020603050405020304" pitchFamily="18" charset="0"/>
                <a:cs typeface="Times New Roman" panose="02020603050405020304" pitchFamily="18" charset="0"/>
              </a:rPr>
              <a:t>devons</a:t>
            </a:r>
            <a:r>
              <a:rPr lang="en-US" sz="2800" dirty="0">
                <a:latin typeface="Times New Roman" panose="02020603050405020304" pitchFamily="18" charset="0"/>
                <a:cs typeface="Times New Roman" panose="02020603050405020304" pitchFamily="18" charset="0"/>
              </a:rPr>
              <a:t>, pour </a:t>
            </a:r>
            <a:r>
              <a:rPr lang="en-US" sz="2800" dirty="0" err="1">
                <a:latin typeface="Times New Roman" panose="02020603050405020304" pitchFamily="18" charset="0"/>
                <a:cs typeface="Times New Roman" panose="02020603050405020304" pitchFamily="18" charset="0"/>
              </a:rPr>
              <a:t>comprendre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l'évolution</a:t>
            </a:r>
            <a:r>
              <a:rPr lang="en-US" sz="2800" dirty="0">
                <a:latin typeface="Times New Roman" panose="02020603050405020304" pitchFamily="18" charset="0"/>
                <a:cs typeface="Times New Roman" panose="02020603050405020304" pitchFamily="18" charset="0"/>
              </a:rPr>
              <a:t> de </a:t>
            </a:r>
            <a:r>
              <a:rPr lang="en-US" sz="2800" dirty="0" err="1">
                <a:latin typeface="Times New Roman" panose="02020603050405020304" pitchFamily="18" charset="0"/>
                <a:cs typeface="Times New Roman" panose="02020603050405020304" pitchFamily="18" charset="0"/>
              </a:rPr>
              <a:t>l'art</a:t>
            </a:r>
            <a:r>
              <a:rPr lang="en-US" sz="2800" dirty="0">
                <a:latin typeface="Times New Roman" panose="02020603050405020304" pitchFamily="18" charset="0"/>
                <a:cs typeface="Times New Roman" panose="02020603050405020304" pitchFamily="18" charset="0"/>
              </a:rPr>
              <a:t>, les </a:t>
            </a:r>
            <a:r>
              <a:rPr lang="en-US" sz="2800" dirty="0" err="1">
                <a:latin typeface="Times New Roman" panose="02020603050405020304" pitchFamily="18" charset="0"/>
                <a:cs typeface="Times New Roman" panose="02020603050405020304" pitchFamily="18" charset="0"/>
              </a:rPr>
              <a:t>restituer</a:t>
            </a:r>
            <a:r>
              <a:rPr lang="en-US" sz="2800" dirty="0">
                <a:latin typeface="Times New Roman" panose="02020603050405020304" pitchFamily="18" charset="0"/>
                <a:cs typeface="Times New Roman" panose="02020603050405020304" pitchFamily="18" charset="0"/>
              </a:rPr>
              <a:t> par la </a:t>
            </a:r>
            <a:r>
              <a:rPr lang="en-US" sz="2800" dirty="0" err="1">
                <a:latin typeface="Times New Roman" panose="02020603050405020304" pitchFamily="18" charset="0"/>
                <a:cs typeface="Times New Roman" panose="02020603050405020304" pitchFamily="18" charset="0"/>
              </a:rPr>
              <a:t>pensée</a:t>
            </a:r>
            <a:r>
              <a:rPr lang="en-US" sz="2800" dirty="0">
                <a:latin typeface="Times New Roman" panose="02020603050405020304" pitchFamily="18" charset="0"/>
                <a:cs typeface="Times New Roman" panose="02020603050405020304" pitchFamily="18" charset="0"/>
              </a:rPr>
              <a:t>.</a:t>
            </a:r>
            <a:endParaRPr lang="it-IT" sz="2800" dirty="0">
              <a:latin typeface="Times New Roman" panose="02020603050405020304" pitchFamily="18" charset="0"/>
              <a:cs typeface="Times New Roman" panose="02020603050405020304" pitchFamily="18" charset="0"/>
            </a:endParaRPr>
          </a:p>
          <a:p>
            <a:endParaRPr lang="it-IT" sz="2000" dirty="0">
              <a:latin typeface="Times New Roman" panose="02020603050405020304" pitchFamily="18" charset="0"/>
              <a:cs typeface="Times New Roman" panose="02020603050405020304" pitchFamily="18" charset="0"/>
            </a:endParaRPr>
          </a:p>
          <a:p>
            <a:pPr marL="0" indent="0">
              <a:buNone/>
            </a:pPr>
            <a:r>
              <a:rPr lang="it-IT" sz="2000" dirty="0">
                <a:latin typeface="Times New Roman" panose="02020603050405020304" pitchFamily="18" charset="0"/>
                <a:cs typeface="Times New Roman" panose="02020603050405020304" pitchFamily="18" charset="0"/>
              </a:rPr>
              <a:t>Louis </a:t>
            </a:r>
            <a:r>
              <a:rPr lang="it-IT" sz="2000" dirty="0" err="1">
                <a:latin typeface="Times New Roman" panose="02020603050405020304" pitchFamily="18" charset="0"/>
                <a:cs typeface="Times New Roman" panose="02020603050405020304" pitchFamily="18" charset="0"/>
              </a:rPr>
              <a:t>Réau</a:t>
            </a:r>
            <a:r>
              <a:rPr lang="it-IT" sz="2000" dirty="0">
                <a:latin typeface="Times New Roman" panose="02020603050405020304" pitchFamily="18" charset="0"/>
                <a:cs typeface="Times New Roman" panose="02020603050405020304" pitchFamily="18" charset="0"/>
              </a:rPr>
              <a:t>, </a:t>
            </a:r>
            <a:r>
              <a:rPr lang="it-IT" sz="2000" i="1" dirty="0">
                <a:latin typeface="Times New Roman" panose="02020603050405020304" pitchFamily="18" charset="0"/>
                <a:cs typeface="Times New Roman" panose="02020603050405020304" pitchFamily="18" charset="0"/>
              </a:rPr>
              <a:t>Histoire </a:t>
            </a:r>
            <a:r>
              <a:rPr lang="it-IT" sz="2000" i="1" dirty="0" err="1">
                <a:latin typeface="Times New Roman" panose="02020603050405020304" pitchFamily="18" charset="0"/>
                <a:cs typeface="Times New Roman" panose="02020603050405020304" pitchFamily="18" charset="0"/>
              </a:rPr>
              <a:t>du</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vandalisme</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Les</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monuments</a:t>
            </a:r>
            <a:r>
              <a:rPr lang="it-IT" sz="2000" i="1" dirty="0">
                <a:latin typeface="Times New Roman" panose="02020603050405020304" pitchFamily="18" charset="0"/>
                <a:cs typeface="Times New Roman" panose="02020603050405020304" pitchFamily="18" charset="0"/>
              </a:rPr>
              <a:t> </a:t>
            </a:r>
            <a:r>
              <a:rPr lang="it-IT" sz="2000" i="1" dirty="0" err="1">
                <a:latin typeface="Times New Roman" panose="02020603050405020304" pitchFamily="18" charset="0"/>
                <a:cs typeface="Times New Roman" panose="02020603050405020304" pitchFamily="18" charset="0"/>
              </a:rPr>
              <a:t>détruits</a:t>
            </a:r>
            <a:r>
              <a:rPr lang="it-IT" sz="2000" i="1" dirty="0">
                <a:latin typeface="Times New Roman" panose="02020603050405020304" pitchFamily="18" charset="0"/>
                <a:cs typeface="Times New Roman" panose="02020603050405020304" pitchFamily="18" charset="0"/>
              </a:rPr>
              <a:t> de l’art </a:t>
            </a:r>
            <a:r>
              <a:rPr lang="it-IT" sz="2000" i="1" dirty="0" err="1">
                <a:latin typeface="Times New Roman" panose="02020603050405020304" pitchFamily="18" charset="0"/>
                <a:cs typeface="Times New Roman" panose="02020603050405020304" pitchFamily="18" charset="0"/>
              </a:rPr>
              <a:t>français</a:t>
            </a:r>
            <a:r>
              <a:rPr lang="it-IT" sz="2000" dirty="0">
                <a:latin typeface="Times New Roman" panose="02020603050405020304" pitchFamily="18" charset="0"/>
                <a:cs typeface="Times New Roman" panose="02020603050405020304" pitchFamily="18" charset="0"/>
              </a:rPr>
              <a:t>, Paris 1958</a:t>
            </a:r>
          </a:p>
          <a:p>
            <a:endParaRPr lang="it-IT" dirty="0"/>
          </a:p>
        </p:txBody>
      </p:sp>
    </p:spTree>
    <p:extLst>
      <p:ext uri="{BB962C8B-B14F-4D97-AF65-F5344CB8AC3E}">
        <p14:creationId xmlns:p14="http://schemas.microsoft.com/office/powerpoint/2010/main" val="1548080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VandaliIsis\$_35.jpg"/>
          <p:cNvPicPr>
            <a:picLocks noChangeAspect="1" noChangeArrowheads="1"/>
          </p:cNvPicPr>
          <p:nvPr/>
        </p:nvPicPr>
        <p:blipFill>
          <a:blip r:embed="rId2" cstate="print"/>
          <a:srcRect/>
          <a:stretch>
            <a:fillRect/>
          </a:stretch>
        </p:blipFill>
        <p:spPr bwMode="auto">
          <a:xfrm>
            <a:off x="323528" y="157676"/>
            <a:ext cx="5651226" cy="4351444"/>
          </a:xfrm>
          <a:prstGeom prst="rect">
            <a:avLst/>
          </a:prstGeom>
          <a:noFill/>
        </p:spPr>
      </p:pic>
      <p:sp>
        <p:nvSpPr>
          <p:cNvPr id="3" name="CasellaDiTesto 2"/>
          <p:cNvSpPr txBox="1"/>
          <p:nvPr/>
        </p:nvSpPr>
        <p:spPr>
          <a:xfrm>
            <a:off x="323528" y="5013176"/>
            <a:ext cx="9249586" cy="369332"/>
          </a:xfrm>
          <a:prstGeom prst="rect">
            <a:avLst/>
          </a:prstGeom>
          <a:noFill/>
        </p:spPr>
        <p:txBody>
          <a:bodyPr wrap="square" rtlCol="0">
            <a:spAutoFit/>
          </a:bodyPr>
          <a:lstStyle/>
          <a:p>
            <a:r>
              <a:rPr lang="it-IT" dirty="0">
                <a:latin typeface="Times New Roman" pitchFamily="18" charset="0"/>
                <a:cs typeface="Times New Roman" pitchFamily="18" charset="0"/>
              </a:rPr>
              <a:t>Louis </a:t>
            </a:r>
            <a:r>
              <a:rPr lang="it-IT" dirty="0" err="1">
                <a:latin typeface="Times New Roman" pitchFamily="18" charset="0"/>
                <a:cs typeface="Times New Roman" pitchFamily="18" charset="0"/>
              </a:rPr>
              <a:t>Réau</a:t>
            </a:r>
            <a:r>
              <a:rPr lang="it-IT" dirty="0">
                <a:latin typeface="Times New Roman" pitchFamily="18" charset="0"/>
                <a:cs typeface="Times New Roman" pitchFamily="18" charset="0"/>
              </a:rPr>
              <a:t>, </a:t>
            </a:r>
            <a:r>
              <a:rPr lang="it-IT" i="1" dirty="0" err="1">
                <a:latin typeface="Times New Roman" pitchFamily="18" charset="0"/>
                <a:cs typeface="Times New Roman" pitchFamily="18" charset="0"/>
              </a:rPr>
              <a:t>Histoire</a:t>
            </a:r>
            <a:r>
              <a:rPr lang="it-IT" i="1" dirty="0">
                <a:latin typeface="Times New Roman" pitchFamily="18" charset="0"/>
                <a:cs typeface="Times New Roman" pitchFamily="18" charset="0"/>
              </a:rPr>
              <a:t> </a:t>
            </a:r>
            <a:r>
              <a:rPr lang="it-IT" i="1" dirty="0" err="1">
                <a:latin typeface="Times New Roman" pitchFamily="18" charset="0"/>
                <a:cs typeface="Times New Roman" pitchFamily="18" charset="0"/>
              </a:rPr>
              <a:t>du</a:t>
            </a:r>
            <a:r>
              <a:rPr lang="it-IT" i="1" dirty="0">
                <a:latin typeface="Times New Roman" pitchFamily="18" charset="0"/>
                <a:cs typeface="Times New Roman" pitchFamily="18" charset="0"/>
              </a:rPr>
              <a:t> </a:t>
            </a:r>
            <a:r>
              <a:rPr lang="it-IT" i="1" dirty="0" err="1">
                <a:latin typeface="Times New Roman" pitchFamily="18" charset="0"/>
                <a:cs typeface="Times New Roman" pitchFamily="18" charset="0"/>
              </a:rPr>
              <a:t>vandalisme</a:t>
            </a:r>
            <a:r>
              <a:rPr lang="it-IT" i="1" dirty="0">
                <a:latin typeface="Times New Roman" pitchFamily="18" charset="0"/>
                <a:cs typeface="Times New Roman" pitchFamily="18" charset="0"/>
              </a:rPr>
              <a:t>. </a:t>
            </a:r>
            <a:r>
              <a:rPr lang="it-IT" i="1" dirty="0" err="1">
                <a:latin typeface="Times New Roman" pitchFamily="18" charset="0"/>
                <a:cs typeface="Times New Roman" pitchFamily="18" charset="0"/>
              </a:rPr>
              <a:t>Les</a:t>
            </a:r>
            <a:r>
              <a:rPr lang="it-IT" i="1" dirty="0">
                <a:latin typeface="Times New Roman" pitchFamily="18" charset="0"/>
                <a:cs typeface="Times New Roman" pitchFamily="18" charset="0"/>
              </a:rPr>
              <a:t> </a:t>
            </a:r>
            <a:r>
              <a:rPr lang="it-IT" i="1" dirty="0" err="1">
                <a:latin typeface="Times New Roman" pitchFamily="18" charset="0"/>
                <a:cs typeface="Times New Roman" pitchFamily="18" charset="0"/>
              </a:rPr>
              <a:t>monuments</a:t>
            </a:r>
            <a:r>
              <a:rPr lang="it-IT" i="1" dirty="0">
                <a:latin typeface="Times New Roman" pitchFamily="18" charset="0"/>
                <a:cs typeface="Times New Roman" pitchFamily="18" charset="0"/>
              </a:rPr>
              <a:t> </a:t>
            </a:r>
            <a:r>
              <a:rPr lang="it-IT" i="1" dirty="0" err="1">
                <a:latin typeface="Times New Roman" pitchFamily="18" charset="0"/>
                <a:cs typeface="Times New Roman" pitchFamily="18" charset="0"/>
              </a:rPr>
              <a:t>détruits</a:t>
            </a:r>
            <a:r>
              <a:rPr lang="it-IT" i="1" dirty="0">
                <a:latin typeface="Times New Roman" pitchFamily="18" charset="0"/>
                <a:cs typeface="Times New Roman" pitchFamily="18" charset="0"/>
              </a:rPr>
              <a:t> de l’art </a:t>
            </a:r>
            <a:r>
              <a:rPr lang="it-IT" i="1" dirty="0" err="1">
                <a:latin typeface="Times New Roman" pitchFamily="18" charset="0"/>
                <a:cs typeface="Times New Roman" pitchFamily="18" charset="0"/>
              </a:rPr>
              <a:t>français</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Paris</a:t>
            </a:r>
            <a:r>
              <a:rPr lang="it-IT" dirty="0">
                <a:latin typeface="Times New Roman" pitchFamily="18" charset="0"/>
                <a:cs typeface="Times New Roman" pitchFamily="18" charset="0"/>
              </a:rPr>
              <a:t> 1958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VandaliIsis\640px-David_d'Angers-Portrait_de_l'abbé_Grégoire-Musée_des_bx-arts_de_Nancy_(1).jpg"/>
          <p:cNvPicPr>
            <a:picLocks noChangeAspect="1" noChangeArrowheads="1"/>
          </p:cNvPicPr>
          <p:nvPr/>
        </p:nvPicPr>
        <p:blipFill>
          <a:blip r:embed="rId2" cstate="print"/>
          <a:srcRect/>
          <a:stretch>
            <a:fillRect/>
          </a:stretch>
        </p:blipFill>
        <p:spPr bwMode="auto">
          <a:xfrm>
            <a:off x="960926" y="0"/>
            <a:ext cx="5144756" cy="6858000"/>
          </a:xfrm>
          <a:prstGeom prst="rect">
            <a:avLst/>
          </a:prstGeom>
          <a:noFill/>
        </p:spPr>
      </p:pic>
      <p:sp>
        <p:nvSpPr>
          <p:cNvPr id="3" name="CasellaDiTesto 2"/>
          <p:cNvSpPr txBox="1"/>
          <p:nvPr/>
        </p:nvSpPr>
        <p:spPr>
          <a:xfrm>
            <a:off x="6228184" y="3789040"/>
            <a:ext cx="6939596" cy="1200329"/>
          </a:xfrm>
          <a:prstGeom prst="rect">
            <a:avLst/>
          </a:prstGeom>
          <a:noFill/>
        </p:spPr>
        <p:txBody>
          <a:bodyPr wrap="square" rtlCol="0">
            <a:spAutoFit/>
          </a:bodyPr>
          <a:lstStyle/>
          <a:p>
            <a:r>
              <a:rPr lang="it-IT" dirty="0">
                <a:latin typeface="Times New Roman" pitchFamily="18" charset="0"/>
                <a:cs typeface="Times New Roman" pitchFamily="18" charset="0"/>
              </a:rPr>
              <a:t>David d’</a:t>
            </a:r>
            <a:r>
              <a:rPr lang="it-IT" dirty="0" err="1">
                <a:latin typeface="Times New Roman" pitchFamily="18" charset="0"/>
                <a:cs typeface="Times New Roman" pitchFamily="18" charset="0"/>
              </a:rPr>
              <a:t>Angers</a:t>
            </a:r>
            <a:r>
              <a:rPr lang="it-IT" dirty="0">
                <a:latin typeface="Times New Roman" pitchFamily="18" charset="0"/>
                <a:cs typeface="Times New Roman" pitchFamily="18" charset="0"/>
              </a:rPr>
              <a:t>,</a:t>
            </a:r>
          </a:p>
          <a:p>
            <a:r>
              <a:rPr lang="it-IT" i="1" dirty="0">
                <a:latin typeface="Times New Roman" pitchFamily="18" charset="0"/>
                <a:cs typeface="Times New Roman" pitchFamily="18" charset="0"/>
              </a:rPr>
              <a:t>L’</a:t>
            </a:r>
            <a:r>
              <a:rPr lang="it-IT" i="1" dirty="0" err="1">
                <a:latin typeface="Times New Roman" pitchFamily="18" charset="0"/>
                <a:cs typeface="Times New Roman" pitchFamily="18" charset="0"/>
              </a:rPr>
              <a:t>Abbé</a:t>
            </a:r>
            <a:r>
              <a:rPr lang="it-IT" i="1" dirty="0">
                <a:latin typeface="Times New Roman" pitchFamily="18" charset="0"/>
                <a:cs typeface="Times New Roman" pitchFamily="18" charset="0"/>
              </a:rPr>
              <a:t> </a:t>
            </a:r>
            <a:r>
              <a:rPr lang="it-IT" i="1" dirty="0" err="1">
                <a:latin typeface="Times New Roman" pitchFamily="18" charset="0"/>
                <a:cs typeface="Times New Roman" pitchFamily="18" charset="0"/>
              </a:rPr>
              <a:t>Grégoire</a:t>
            </a:r>
            <a:r>
              <a:rPr lang="it-IT" dirty="0">
                <a:latin typeface="Times New Roman" pitchFamily="18" charset="0"/>
                <a:cs typeface="Times New Roman" pitchFamily="18" charset="0"/>
              </a:rPr>
              <a:t>, 1828. </a:t>
            </a:r>
          </a:p>
          <a:p>
            <a:r>
              <a:rPr lang="it-IT" dirty="0">
                <a:latin typeface="Times New Roman" pitchFamily="18" charset="0"/>
                <a:cs typeface="Times New Roman" pitchFamily="18" charset="0"/>
              </a:rPr>
              <a:t>Nancy, </a:t>
            </a:r>
          </a:p>
          <a:p>
            <a:r>
              <a:rPr lang="it-IT" dirty="0" err="1">
                <a:latin typeface="Times New Roman" pitchFamily="18" charset="0"/>
                <a:cs typeface="Times New Roman" pitchFamily="18" charset="0"/>
              </a:rPr>
              <a:t>Musée</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des</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Beaux-Arts</a:t>
            </a:r>
            <a:endParaRPr lang="it-IT" dirty="0">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esterni, cielo, natura, erba&#10;&#10;Descrizione generata automaticamente">
            <a:extLst>
              <a:ext uri="{FF2B5EF4-FFF2-40B4-BE49-F238E27FC236}">
                <a16:creationId xmlns:a16="http://schemas.microsoft.com/office/drawing/2014/main" id="{992478B2-4FF5-4977-8714-3E61F1C220EE}"/>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56158" y="-32190"/>
            <a:ext cx="9200158" cy="5860500"/>
          </a:xfrm>
        </p:spPr>
      </p:pic>
    </p:spTree>
    <p:extLst>
      <p:ext uri="{BB962C8B-B14F-4D97-AF65-F5344CB8AC3E}">
        <p14:creationId xmlns:p14="http://schemas.microsoft.com/office/powerpoint/2010/main" val="583638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179512" y="1008912"/>
            <a:ext cx="8784976"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On ne </a:t>
            </a:r>
            <a:r>
              <a:rPr kumimoji="0" lang="it-IT" sz="2000" b="0" i="0"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peut</a:t>
            </a:r>
            <a:r>
              <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 </a:t>
            </a:r>
            <a:r>
              <a:rPr kumimoji="0" lang="it-IT" sz="2000" b="0" i="0"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inspirer</a:t>
            </a:r>
            <a:r>
              <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 </a:t>
            </a:r>
            <a:r>
              <a:rPr kumimoji="0" lang="it-IT" sz="2000" b="0" i="0"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aux</a:t>
            </a:r>
            <a:r>
              <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 </a:t>
            </a:r>
            <a:r>
              <a:rPr kumimoji="0" lang="it-IT" sz="2000" b="0" i="0"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citoyens</a:t>
            </a:r>
            <a:r>
              <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 </a:t>
            </a:r>
            <a:r>
              <a:rPr kumimoji="0" lang="it-IT" sz="2000" b="0" i="0"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trop</a:t>
            </a:r>
            <a:r>
              <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 d'</a:t>
            </a:r>
            <a:r>
              <a:rPr kumimoji="0" lang="it-IT" sz="2000" b="0" i="0"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honneur</a:t>
            </a:r>
            <a:r>
              <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 pour ce </a:t>
            </a:r>
            <a:r>
              <a:rPr kumimoji="0" lang="it-IT" sz="2000" b="0" i="1"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vandalisme</a:t>
            </a:r>
            <a:r>
              <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 qui ne </a:t>
            </a:r>
            <a:r>
              <a:rPr kumimoji="0" lang="it-IT" sz="2000" b="0" i="0"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connaît</a:t>
            </a:r>
            <a:r>
              <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 </a:t>
            </a:r>
            <a:r>
              <a:rPr kumimoji="0" lang="it-IT" sz="2000" b="0" i="0"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que</a:t>
            </a:r>
            <a:r>
              <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 la </a:t>
            </a:r>
            <a:r>
              <a:rPr kumimoji="0" lang="it-IT" sz="2000" b="0" i="0"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destruction</a:t>
            </a:r>
            <a:r>
              <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a:t>
            </a:r>
            <a:endParaRPr kumimoji="0" lang="it-IT" sz="20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Henri </a:t>
            </a:r>
            <a:r>
              <a:rPr kumimoji="0" lang="it-IT" sz="2000" b="0" i="0"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Grégoire</a:t>
            </a:r>
            <a:r>
              <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 (1750-1831), rapporto presentato alla Convenzione, 14 fruttidoro anno III (31 agosto 1794): si riferiva alla tutela delle iscrizioni romane</a:t>
            </a:r>
            <a:endParaRPr kumimoji="0" lang="it-IT" sz="20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2000" b="0" i="0"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Je</a:t>
            </a:r>
            <a:r>
              <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 créai le </a:t>
            </a:r>
            <a:r>
              <a:rPr kumimoji="0" lang="it-IT" sz="2000" b="0" i="0"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mot</a:t>
            </a:r>
            <a:r>
              <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 pour </a:t>
            </a:r>
            <a:r>
              <a:rPr kumimoji="0" lang="it-IT" sz="2000" b="0" i="0"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tuer</a:t>
            </a:r>
            <a:r>
              <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 la </a:t>
            </a:r>
            <a:r>
              <a:rPr kumimoji="0" lang="it-IT" sz="2000" b="0" i="0"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chose</a:t>
            </a:r>
            <a:endParaRPr kumimoji="0" lang="it-IT" sz="20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sz="2000" b="0" i="1" u="none" strike="noStrike" cap="none" normalizeH="0" baseline="0" dirty="0">
              <a:ln>
                <a:noFill/>
              </a:ln>
              <a:solidFill>
                <a:schemeClr val="tx1"/>
              </a:solidFill>
              <a:effectLst/>
              <a:latin typeface="Times New Roman" pitchFamily="18" charset="0"/>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sz="2000" b="0" i="1" u="none" strike="noStrike" cap="none" normalizeH="0" baseline="0" dirty="0" err="1">
                <a:ln>
                  <a:noFill/>
                </a:ln>
                <a:solidFill>
                  <a:schemeClr val="tx1"/>
                </a:solidFill>
                <a:effectLst/>
                <a:latin typeface="Times New Roman" pitchFamily="18" charset="0"/>
                <a:ea typeface="宋体" pitchFamily="2" charset="-122"/>
                <a:cs typeface="Times New Roman" pitchFamily="18" charset="0"/>
              </a:rPr>
              <a:t>Mémoires</a:t>
            </a:r>
            <a:r>
              <a:rPr kumimoji="0" lang="it-IT" sz="2000" b="0" i="0" u="none" strike="noStrike" cap="none" normalizeH="0" baseline="0" dirty="0">
                <a:ln>
                  <a:noFill/>
                </a:ln>
                <a:solidFill>
                  <a:schemeClr val="tx1"/>
                </a:solidFill>
                <a:effectLst/>
                <a:latin typeface="Times New Roman" pitchFamily="18" charset="0"/>
                <a:ea typeface="宋体" pitchFamily="2" charset="-122"/>
                <a:cs typeface="Times New Roman" pitchFamily="18" charset="0"/>
              </a:rPr>
              <a:t>, pubblicate nel 1837</a:t>
            </a:r>
            <a:r>
              <a:rPr kumimoji="0" lang="it-IT" sz="2000" b="0" i="0" u="none" strike="noStrike" cap="none" normalizeH="0" baseline="0" dirty="0">
                <a:ln>
                  <a:noFill/>
                </a:ln>
                <a:solidFill>
                  <a:schemeClr val="tx1"/>
                </a:solidFill>
                <a:effectLst/>
                <a:latin typeface="Times New Roman" pitchFamily="18" charset="0"/>
                <a:cs typeface="Times New Roman" pitchFamily="18" charset="0"/>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HP Portable Drive\Tutela 2018-19\C_2_fotogallery_3090508_3_image.jpg"/>
          <p:cNvPicPr>
            <a:picLocks noGrp="1" noChangeAspect="1" noChangeArrowheads="1"/>
          </p:cNvPicPr>
          <p:nvPr>
            <p:ph/>
          </p:nvPr>
        </p:nvPicPr>
        <p:blipFill>
          <a:blip r:embed="rId2" cstate="print"/>
          <a:srcRect/>
          <a:stretch>
            <a:fillRect/>
          </a:stretch>
        </p:blipFill>
        <p:spPr bwMode="auto">
          <a:xfrm>
            <a:off x="-46856" y="0"/>
            <a:ext cx="6858000" cy="6858000"/>
          </a:xfrm>
          <a:prstGeom prst="rect">
            <a:avLst/>
          </a:prstGeom>
          <a:noFill/>
        </p:spPr>
      </p:pic>
      <p:sp>
        <p:nvSpPr>
          <p:cNvPr id="2" name="CasellaDiTesto 1">
            <a:extLst>
              <a:ext uri="{FF2B5EF4-FFF2-40B4-BE49-F238E27FC236}">
                <a16:creationId xmlns:a16="http://schemas.microsoft.com/office/drawing/2014/main" id="{3C84FAEB-7E20-44BF-9C66-8A36B61138E0}"/>
              </a:ext>
            </a:extLst>
          </p:cNvPr>
          <p:cNvSpPr txBox="1"/>
          <p:nvPr/>
        </p:nvSpPr>
        <p:spPr>
          <a:xfrm>
            <a:off x="6948264" y="4581128"/>
            <a:ext cx="3428770" cy="923330"/>
          </a:xfrm>
          <a:prstGeom prst="rect">
            <a:avLst/>
          </a:prstGeom>
          <a:noFill/>
        </p:spPr>
        <p:txBody>
          <a:bodyPr wrap="square" rtlCol="0">
            <a:spAutoFit/>
          </a:bodyPr>
          <a:lstStyle/>
          <a:p>
            <a:r>
              <a:rPr lang="it-IT" dirty="0">
                <a:latin typeface="Times New Roman" panose="02020603050405020304" pitchFamily="18" charset="0"/>
                <a:cs typeface="Times New Roman" panose="02020603050405020304" pitchFamily="18" charset="0"/>
              </a:rPr>
              <a:t>Matteo Renzi,</a:t>
            </a:r>
          </a:p>
          <a:p>
            <a:r>
              <a:rPr lang="it-IT" i="1" dirty="0">
                <a:latin typeface="Times New Roman" panose="02020603050405020304" pitchFamily="18" charset="0"/>
                <a:cs typeface="Times New Roman" panose="02020603050405020304" pitchFamily="18" charset="0"/>
              </a:rPr>
              <a:t>Firenze secondo me</a:t>
            </a:r>
            <a:r>
              <a:rPr lang="it-IT" dirty="0">
                <a:latin typeface="Times New Roman" panose="02020603050405020304" pitchFamily="18" charset="0"/>
                <a:cs typeface="Times New Roman" panose="02020603050405020304" pitchFamily="18" charset="0"/>
              </a:rPr>
              <a:t>, </a:t>
            </a:r>
          </a:p>
          <a:p>
            <a:r>
              <a:rPr lang="it-IT" dirty="0">
                <a:latin typeface="Times New Roman" panose="02020603050405020304" pitchFamily="18" charset="0"/>
                <a:cs typeface="Times New Roman" panose="02020603050405020304" pitchFamily="18" charset="0"/>
              </a:rPr>
              <a:t>2018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HP Portable Drive\Tutela 2018-19\http_%2F%2Fmedia.tvblog.it%2F5%2F50a%2Frenzi-florence.png"/>
          <p:cNvPicPr>
            <a:picLocks noGrp="1" noChangeAspect="1" noChangeArrowheads="1"/>
          </p:cNvPicPr>
          <p:nvPr>
            <p:ph/>
          </p:nvPr>
        </p:nvPicPr>
        <p:blipFill>
          <a:blip r:embed="rId2" cstate="print"/>
          <a:srcRect/>
          <a:stretch>
            <a:fillRect/>
          </a:stretch>
        </p:blipFill>
        <p:spPr bwMode="auto">
          <a:xfrm>
            <a:off x="-16547" y="620688"/>
            <a:ext cx="9191175" cy="5472608"/>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Tutela 2015-16\b08781.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108993" y="116632"/>
            <a:ext cx="8938114"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013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Tutela 2015-16\1422011853-merkel-renzi.jpg"/>
          <p:cNvPicPr>
            <a:picLocks noGrp="1" noChangeAspect="1" noChangeArrowheads="1"/>
          </p:cNvPicPr>
          <p:nvPr>
            <p:ph/>
          </p:nvPr>
        </p:nvPicPr>
        <p:blipFill>
          <a:blip r:embed="rId2" cstate="print"/>
          <a:srcRect/>
          <a:stretch>
            <a:fillRect/>
          </a:stretch>
        </p:blipFill>
        <p:spPr bwMode="auto">
          <a:xfrm>
            <a:off x="145369" y="188640"/>
            <a:ext cx="8637191" cy="5752369"/>
          </a:xfrm>
          <a:prstGeom prst="rect">
            <a:avLst/>
          </a:prstGeom>
          <a:noFill/>
        </p:spPr>
      </p:pic>
    </p:spTree>
    <p:extLst>
      <p:ext uri="{BB962C8B-B14F-4D97-AF65-F5344CB8AC3E}">
        <p14:creationId xmlns:p14="http://schemas.microsoft.com/office/powerpoint/2010/main" val="1679830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Tutela 2015-16\AVQ-A-003696-0118.jpg"/>
          <p:cNvPicPr>
            <a:picLocks noGrp="1" noChangeAspect="1" noChangeArrowheads="1"/>
          </p:cNvPicPr>
          <p:nvPr>
            <p:ph/>
          </p:nvPr>
        </p:nvPicPr>
        <p:blipFill>
          <a:blip r:embed="rId2" cstate="print"/>
          <a:srcRect/>
          <a:stretch>
            <a:fillRect/>
          </a:stretch>
        </p:blipFill>
        <p:spPr bwMode="auto">
          <a:xfrm>
            <a:off x="357846" y="332656"/>
            <a:ext cx="7094474" cy="5084373"/>
          </a:xfrm>
          <a:prstGeom prst="rect">
            <a:avLst/>
          </a:prstGeom>
          <a:noFill/>
        </p:spPr>
      </p:pic>
    </p:spTree>
    <p:extLst>
      <p:ext uri="{BB962C8B-B14F-4D97-AF65-F5344CB8AC3E}">
        <p14:creationId xmlns:p14="http://schemas.microsoft.com/office/powerpoint/2010/main" val="3447464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Tutela 2015-16\struth_san_zaccaria__venice_19951335579767233.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87203"/>
            <a:ext cx="7684819" cy="600879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467544" y="6381328"/>
            <a:ext cx="3724161" cy="369332"/>
          </a:xfrm>
          <a:prstGeom prst="rect">
            <a:avLst/>
          </a:prstGeom>
          <a:noFill/>
        </p:spPr>
        <p:txBody>
          <a:bodyPr wrap="none" rtlCol="0">
            <a:spAutoFit/>
          </a:bodyPr>
          <a:lstStyle/>
          <a:p>
            <a:r>
              <a:rPr lang="it-IT" dirty="0">
                <a:latin typeface="Times New Roman" panose="02020603050405020304" pitchFamily="18" charset="0"/>
                <a:cs typeface="Times New Roman" panose="02020603050405020304" pitchFamily="18" charset="0"/>
              </a:rPr>
              <a:t>Thomas </a:t>
            </a:r>
            <a:r>
              <a:rPr lang="it-IT" dirty="0" err="1">
                <a:latin typeface="Times New Roman" panose="02020603050405020304" pitchFamily="18" charset="0"/>
                <a:cs typeface="Times New Roman" panose="02020603050405020304" pitchFamily="18" charset="0"/>
              </a:rPr>
              <a:t>Struth</a:t>
            </a:r>
            <a:r>
              <a:rPr lang="it-IT" dirty="0">
                <a:latin typeface="Times New Roman" panose="02020603050405020304" pitchFamily="18" charset="0"/>
                <a:cs typeface="Times New Roman" panose="02020603050405020304" pitchFamily="18" charset="0"/>
              </a:rPr>
              <a:t>, </a:t>
            </a:r>
            <a:r>
              <a:rPr lang="it-IT" i="1" dirty="0">
                <a:latin typeface="Times New Roman" panose="02020603050405020304" pitchFamily="18" charset="0"/>
                <a:cs typeface="Times New Roman" panose="02020603050405020304" pitchFamily="18" charset="0"/>
              </a:rPr>
              <a:t>San Zaccaria, Venezia</a:t>
            </a:r>
          </a:p>
        </p:txBody>
      </p:sp>
    </p:spTree>
    <p:extLst>
      <p:ext uri="{BB962C8B-B14F-4D97-AF65-F5344CB8AC3E}">
        <p14:creationId xmlns:p14="http://schemas.microsoft.com/office/powerpoint/2010/main" val="1467502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Tutela 2016-17\14379634_1810102352605324_5073054972560847828_o.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158171" y="116632"/>
            <a:ext cx="8731259" cy="583188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23528" y="6237312"/>
            <a:ext cx="3422732" cy="369332"/>
          </a:xfrm>
          <a:prstGeom prst="rect">
            <a:avLst/>
          </a:prstGeom>
          <a:noFill/>
        </p:spPr>
        <p:txBody>
          <a:bodyPr wrap="none" rtlCol="0">
            <a:spAutoFit/>
          </a:bodyPr>
          <a:lstStyle/>
          <a:p>
            <a:r>
              <a:rPr lang="it-IT" dirty="0">
                <a:latin typeface="Times New Roman" panose="02020603050405020304" pitchFamily="18" charset="0"/>
                <a:cs typeface="Times New Roman" panose="02020603050405020304" pitchFamily="18" charset="0"/>
              </a:rPr>
              <a:t>Elliott </a:t>
            </a:r>
            <a:r>
              <a:rPr lang="it-IT" dirty="0" err="1">
                <a:latin typeface="Times New Roman" panose="02020603050405020304" pitchFamily="18" charset="0"/>
                <a:cs typeface="Times New Roman" panose="02020603050405020304" pitchFamily="18" charset="0"/>
              </a:rPr>
              <a:t>Erwitt</a:t>
            </a:r>
            <a:r>
              <a:rPr lang="it-IT" dirty="0">
                <a:latin typeface="Times New Roman" panose="02020603050405020304" pitchFamily="18" charset="0"/>
                <a:cs typeface="Times New Roman" panose="02020603050405020304" pitchFamily="18" charset="0"/>
              </a:rPr>
              <a:t>, Madrid, Prado, 1995</a:t>
            </a:r>
          </a:p>
        </p:txBody>
      </p:sp>
    </p:spTree>
    <p:extLst>
      <p:ext uri="{BB962C8B-B14F-4D97-AF65-F5344CB8AC3E}">
        <p14:creationId xmlns:p14="http://schemas.microsoft.com/office/powerpoint/2010/main" val="3909575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Tutela 2016-17\Erwitt Versailles 1975.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92183" y="116632"/>
            <a:ext cx="8686450" cy="585611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79512" y="6309320"/>
            <a:ext cx="2982611" cy="369332"/>
          </a:xfrm>
          <a:prstGeom prst="rect">
            <a:avLst/>
          </a:prstGeom>
          <a:noFill/>
        </p:spPr>
        <p:txBody>
          <a:bodyPr wrap="none" rtlCol="0">
            <a:spAutoFit/>
          </a:bodyPr>
          <a:lstStyle/>
          <a:p>
            <a:r>
              <a:rPr lang="it-IT" dirty="0">
                <a:latin typeface="Times New Roman" panose="02020603050405020304" pitchFamily="18" charset="0"/>
                <a:cs typeface="Times New Roman" panose="02020603050405020304" pitchFamily="18" charset="0"/>
              </a:rPr>
              <a:t>Elliott </a:t>
            </a:r>
            <a:r>
              <a:rPr lang="it-IT" dirty="0" err="1">
                <a:latin typeface="Times New Roman" panose="02020603050405020304" pitchFamily="18" charset="0"/>
                <a:cs typeface="Times New Roman" panose="02020603050405020304" pitchFamily="18" charset="0"/>
              </a:rPr>
              <a:t>Erwitt</a:t>
            </a:r>
            <a:r>
              <a:rPr lang="it-IT" dirty="0">
                <a:latin typeface="Times New Roman" panose="02020603050405020304" pitchFamily="18" charset="0"/>
                <a:cs typeface="Times New Roman" panose="02020603050405020304" pitchFamily="18" charset="0"/>
              </a:rPr>
              <a:t>, Versailles, 1975</a:t>
            </a:r>
          </a:p>
        </p:txBody>
      </p:sp>
    </p:spTree>
    <p:extLst>
      <p:ext uri="{BB962C8B-B14F-4D97-AF65-F5344CB8AC3E}">
        <p14:creationId xmlns:p14="http://schemas.microsoft.com/office/powerpoint/2010/main" val="149131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Tutela 2016-17\0087fd5902f80eb7fd46d62cbba34746.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144017" y="116632"/>
            <a:ext cx="8922547"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922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persona, esterni, cielo, edificio&#10;&#10;Descrizione generata automaticamente">
            <a:extLst>
              <a:ext uri="{FF2B5EF4-FFF2-40B4-BE49-F238E27FC236}">
                <a16:creationId xmlns:a16="http://schemas.microsoft.com/office/drawing/2014/main" id="{AAA0FA47-62A2-4CBB-B87A-7757CD82984C}"/>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29059" y="332656"/>
            <a:ext cx="9255344" cy="5206131"/>
          </a:xfrm>
        </p:spPr>
      </p:pic>
      <p:sp>
        <p:nvSpPr>
          <p:cNvPr id="5" name="CasellaDiTesto 4">
            <a:extLst>
              <a:ext uri="{FF2B5EF4-FFF2-40B4-BE49-F238E27FC236}">
                <a16:creationId xmlns:a16="http://schemas.microsoft.com/office/drawing/2014/main" id="{379F4CF1-0ABF-4DDE-8F84-AF146BEBF8F5}"/>
              </a:ext>
            </a:extLst>
          </p:cNvPr>
          <p:cNvSpPr txBox="1"/>
          <p:nvPr/>
        </p:nvSpPr>
        <p:spPr>
          <a:xfrm>
            <a:off x="395536" y="5949280"/>
            <a:ext cx="2536207" cy="369332"/>
          </a:xfrm>
          <a:prstGeom prst="rect">
            <a:avLst/>
          </a:prstGeom>
          <a:noFill/>
        </p:spPr>
        <p:txBody>
          <a:bodyPr wrap="none" rtlCol="0">
            <a:spAutoFit/>
          </a:bodyPr>
          <a:lstStyle/>
          <a:p>
            <a:r>
              <a:rPr lang="it-IT" dirty="0">
                <a:latin typeface="Times New Roman" panose="02020603050405020304" pitchFamily="18" charset="0"/>
                <a:cs typeface="Times New Roman" panose="02020603050405020304" pitchFamily="18" charset="0"/>
              </a:rPr>
              <a:t>Matera, 19 gennaio 2019</a:t>
            </a:r>
          </a:p>
        </p:txBody>
      </p:sp>
    </p:spTree>
    <p:extLst>
      <p:ext uri="{BB962C8B-B14F-4D97-AF65-F5344CB8AC3E}">
        <p14:creationId xmlns:p14="http://schemas.microsoft.com/office/powerpoint/2010/main" val="1351339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Tutela 2016-17\locandina.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61006"/>
            <a:ext cx="4728552" cy="6755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022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Tutela 2016-17\francofonia-film-1-454x575.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1924746" y="0"/>
            <a:ext cx="54148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132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Tutela 2016-17\FRANCOFONIA-locandina.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1763687" y="0"/>
            <a:ext cx="4824537" cy="688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956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p:cNvSpPr>
            <a:spLocks noGrp="1"/>
          </p:cNvSpPr>
          <p:nvPr>
            <p:ph type="title"/>
          </p:nvPr>
        </p:nvSpPr>
        <p:spPr/>
        <p:txBody>
          <a:bodyPr/>
          <a:lstStyle/>
          <a:p>
            <a:pPr eaLnBrk="1" hangingPunct="1"/>
            <a:endParaRPr lang="it-IT" altLang="it-IT"/>
          </a:p>
        </p:txBody>
      </p:sp>
      <p:pic>
        <p:nvPicPr>
          <p:cNvPr id="15363" name="Picture 2" descr="O:\Tutela 2013\A_15.jpg"/>
          <p:cNvPicPr>
            <a:picLocks noGrp="1" noChangeAspect="1" noChangeArrowheads="1"/>
          </p:cNvPicPr>
          <p:nvPr>
            <p:ph idx="1"/>
          </p:nvPr>
        </p:nvPicPr>
        <p:blipFill>
          <a:blip r:embed="rId3" cstate="print"/>
          <a:srcRect/>
          <a:stretch>
            <a:fillRect/>
          </a:stretch>
        </p:blipFill>
        <p:spPr>
          <a:xfrm>
            <a:off x="82550" y="69850"/>
            <a:ext cx="9061450" cy="6026150"/>
          </a:xfrm>
          <a:noFill/>
        </p:spPr>
      </p:pic>
      <p:sp>
        <p:nvSpPr>
          <p:cNvPr id="15364" name="CasellaDiTesto 4"/>
          <p:cNvSpPr txBox="1">
            <a:spLocks noChangeArrowheads="1"/>
          </p:cNvSpPr>
          <p:nvPr/>
        </p:nvSpPr>
        <p:spPr bwMode="auto">
          <a:xfrm>
            <a:off x="323850" y="6308725"/>
            <a:ext cx="5543550" cy="369332"/>
          </a:xfrm>
          <a:prstGeom prst="rect">
            <a:avLst/>
          </a:prstGeom>
          <a:noFill/>
          <a:ln w="9525">
            <a:noFill/>
            <a:miter lim="800000"/>
            <a:headEnd/>
            <a:tailEnd/>
          </a:ln>
        </p:spPr>
        <p:txBody>
          <a:bodyPr>
            <a:spAutoFit/>
          </a:bodyPr>
          <a:lstStyle/>
          <a:p>
            <a:r>
              <a:rPr lang="it-IT" altLang="it-IT" dirty="0">
                <a:latin typeface="Book Antiqua" pitchFamily="18" charset="0"/>
              </a:rPr>
              <a:t>Mostar, ponte  sulla </a:t>
            </a:r>
            <a:r>
              <a:rPr lang="it-IT" altLang="it-IT" dirty="0" err="1">
                <a:latin typeface="Book Antiqua" pitchFamily="18" charset="0"/>
              </a:rPr>
              <a:t>Narenta</a:t>
            </a:r>
            <a:r>
              <a:rPr lang="it-IT" altLang="it-IT" dirty="0">
                <a:latin typeface="Book Antiqua" pitchFamily="18" charset="0"/>
              </a:rPr>
              <a:t>, dopo il novembre 1993</a:t>
            </a:r>
          </a:p>
        </p:txBody>
      </p:sp>
    </p:spTree>
    <p:extLst>
      <p:ext uri="{BB962C8B-B14F-4D97-AF65-F5344CB8AC3E}">
        <p14:creationId xmlns:p14="http://schemas.microsoft.com/office/powerpoint/2010/main" val="2557119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p:cNvSpPr>
            <a:spLocks noGrp="1"/>
          </p:cNvSpPr>
          <p:nvPr>
            <p:ph type="title"/>
          </p:nvPr>
        </p:nvSpPr>
        <p:spPr/>
        <p:txBody>
          <a:bodyPr/>
          <a:lstStyle/>
          <a:p>
            <a:pPr eaLnBrk="1" hangingPunct="1"/>
            <a:endParaRPr lang="it-IT" altLang="it-IT"/>
          </a:p>
        </p:txBody>
      </p:sp>
      <p:pic>
        <p:nvPicPr>
          <p:cNvPr id="16387" name="Picture 2" descr="O:\Tutela 2013\800px-Mostar_Old_Town_Panorama_2007.jpg"/>
          <p:cNvPicPr>
            <a:picLocks noGrp="1" noChangeAspect="1" noChangeArrowheads="1"/>
          </p:cNvPicPr>
          <p:nvPr>
            <p:ph idx="1"/>
          </p:nvPr>
        </p:nvPicPr>
        <p:blipFill>
          <a:blip r:embed="rId3" cstate="print"/>
          <a:srcRect/>
          <a:stretch>
            <a:fillRect/>
          </a:stretch>
        </p:blipFill>
        <p:spPr>
          <a:xfrm>
            <a:off x="-100013" y="0"/>
            <a:ext cx="9244013" cy="6192838"/>
          </a:xfrm>
          <a:noFill/>
        </p:spPr>
      </p:pic>
      <p:sp>
        <p:nvSpPr>
          <p:cNvPr id="16388" name="CasellaDiTesto 4"/>
          <p:cNvSpPr txBox="1">
            <a:spLocks noChangeArrowheads="1"/>
          </p:cNvSpPr>
          <p:nvPr/>
        </p:nvSpPr>
        <p:spPr bwMode="auto">
          <a:xfrm>
            <a:off x="323850" y="6237288"/>
            <a:ext cx="8777288" cy="400050"/>
          </a:xfrm>
          <a:prstGeom prst="rect">
            <a:avLst/>
          </a:prstGeom>
          <a:noFill/>
          <a:ln w="9525">
            <a:noFill/>
            <a:miter lim="800000"/>
            <a:headEnd/>
            <a:tailEnd/>
          </a:ln>
        </p:spPr>
        <p:txBody>
          <a:bodyPr>
            <a:spAutoFit/>
          </a:bodyPr>
          <a:lstStyle/>
          <a:p>
            <a:r>
              <a:rPr lang="it-IT" altLang="it-IT" sz="2000" dirty="0">
                <a:latin typeface="Book Antiqua" pitchFamily="18" charset="0"/>
              </a:rPr>
              <a:t>Mostar, il ponte dopo il luglio 2004 (Patrimonio Unesco dal 2005)</a:t>
            </a:r>
          </a:p>
        </p:txBody>
      </p:sp>
    </p:spTree>
    <p:extLst>
      <p:ext uri="{BB962C8B-B14F-4D97-AF65-F5344CB8AC3E}">
        <p14:creationId xmlns:p14="http://schemas.microsoft.com/office/powerpoint/2010/main" val="2147950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endParaRPr lang="it-IT"/>
          </a:p>
        </p:txBody>
      </p:sp>
      <p:pic>
        <p:nvPicPr>
          <p:cNvPr id="5122" name="Picture 2" descr="C:\Users\PC\Desktop\Biblioteche 8 giugno\biblioteca-sarajevo.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16632"/>
            <a:ext cx="9155220" cy="610194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323528" y="6309320"/>
            <a:ext cx="1800200" cy="369332"/>
          </a:xfrm>
          <a:prstGeom prst="rect">
            <a:avLst/>
          </a:prstGeom>
          <a:noFill/>
        </p:spPr>
        <p:txBody>
          <a:bodyPr wrap="square" rtlCol="0">
            <a:spAutoFit/>
          </a:bodyPr>
          <a:lstStyle/>
          <a:p>
            <a:r>
              <a:rPr lang="it-IT" dirty="0">
                <a:latin typeface="Times New Roman" pitchFamily="18" charset="0"/>
                <a:cs typeface="Times New Roman" pitchFamily="18" charset="0"/>
              </a:rPr>
              <a:t>Sarajevo, 1992</a:t>
            </a:r>
          </a:p>
        </p:txBody>
      </p:sp>
    </p:spTree>
    <p:extLst>
      <p:ext uri="{BB962C8B-B14F-4D97-AF65-F5344CB8AC3E}">
        <p14:creationId xmlns:p14="http://schemas.microsoft.com/office/powerpoint/2010/main" val="1604907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ottorato\Desktop\Tammam Azzam, Siria (da Domus).png"/>
          <p:cNvPicPr>
            <a:picLocks noGrp="1" noChangeAspect="1" noChangeArrowheads="1"/>
          </p:cNvPicPr>
          <p:nvPr>
            <p:ph/>
          </p:nvPr>
        </p:nvPicPr>
        <p:blipFill>
          <a:blip r:embed="rId2" cstate="print"/>
          <a:srcRect/>
          <a:stretch>
            <a:fillRect/>
          </a:stretch>
        </p:blipFill>
        <p:spPr bwMode="auto">
          <a:xfrm>
            <a:off x="494851" y="0"/>
            <a:ext cx="6795248" cy="6858000"/>
          </a:xfrm>
          <a:prstGeom prst="rect">
            <a:avLst/>
          </a:prstGeom>
          <a:noFill/>
        </p:spPr>
      </p:pic>
      <p:sp>
        <p:nvSpPr>
          <p:cNvPr id="4" name="CasellaDiTesto 3"/>
          <p:cNvSpPr txBox="1"/>
          <p:nvPr/>
        </p:nvSpPr>
        <p:spPr>
          <a:xfrm>
            <a:off x="7308304" y="5085184"/>
            <a:ext cx="3020574" cy="646331"/>
          </a:xfrm>
          <a:prstGeom prst="rect">
            <a:avLst/>
          </a:prstGeom>
          <a:noFill/>
        </p:spPr>
        <p:txBody>
          <a:bodyPr wrap="square" rtlCol="0">
            <a:spAutoFit/>
          </a:bodyPr>
          <a:lstStyle/>
          <a:p>
            <a:r>
              <a:rPr lang="it-IT" dirty="0" err="1">
                <a:latin typeface="Times New Roman" pitchFamily="18" charset="0"/>
                <a:cs typeface="Times New Roman" pitchFamily="18" charset="0"/>
              </a:rPr>
              <a:t>Tammam</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Azzam</a:t>
            </a:r>
            <a:r>
              <a:rPr lang="it-IT" dirty="0">
                <a:latin typeface="Times New Roman" pitchFamily="18" charset="0"/>
                <a:cs typeface="Times New Roman" pitchFamily="18" charset="0"/>
              </a:rPr>
              <a:t>, </a:t>
            </a:r>
          </a:p>
          <a:p>
            <a:r>
              <a:rPr lang="it-IT" dirty="0">
                <a:latin typeface="Times New Roman" pitchFamily="18" charset="0"/>
                <a:cs typeface="Times New Roman" pitchFamily="18" charset="0"/>
              </a:rPr>
              <a:t>Siria-Dubai, 2015</a:t>
            </a:r>
          </a:p>
        </p:txBody>
      </p:sp>
    </p:spTree>
    <p:extLst>
      <p:ext uri="{BB962C8B-B14F-4D97-AF65-F5344CB8AC3E}">
        <p14:creationId xmlns:p14="http://schemas.microsoft.com/office/powerpoint/2010/main" val="1823886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Tutela 2015-16\07172013061030_B_.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353120" y="188640"/>
            <a:ext cx="7876480" cy="590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381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098" name="Picture 2" descr="E:\HP Portable Drive\Kermes\1.jpg"/>
          <p:cNvPicPr>
            <a:picLocks noGrp="1" noChangeAspect="1" noChangeArrowheads="1"/>
          </p:cNvPicPr>
          <p:nvPr>
            <p:ph idx="1"/>
          </p:nvPr>
        </p:nvPicPr>
        <p:blipFill>
          <a:blip r:embed="rId2" cstate="print"/>
          <a:srcRect/>
          <a:stretch>
            <a:fillRect/>
          </a:stretch>
        </p:blipFill>
        <p:spPr bwMode="auto">
          <a:xfrm>
            <a:off x="-1" y="0"/>
            <a:ext cx="9237677" cy="6055995"/>
          </a:xfrm>
          <a:prstGeom prst="rect">
            <a:avLst/>
          </a:prstGeom>
          <a:noFill/>
        </p:spPr>
      </p:pic>
      <p:sp>
        <p:nvSpPr>
          <p:cNvPr id="5" name="CasellaDiTesto 4"/>
          <p:cNvSpPr txBox="1"/>
          <p:nvPr/>
        </p:nvSpPr>
        <p:spPr>
          <a:xfrm>
            <a:off x="107504" y="6381328"/>
            <a:ext cx="7475764" cy="369332"/>
          </a:xfrm>
          <a:prstGeom prst="rect">
            <a:avLst/>
          </a:prstGeom>
          <a:noFill/>
        </p:spPr>
        <p:txBody>
          <a:bodyPr wrap="none" rtlCol="0">
            <a:spAutoFit/>
          </a:bodyPr>
          <a:lstStyle/>
          <a:p>
            <a:r>
              <a:rPr lang="it-IT" dirty="0" err="1">
                <a:latin typeface="Times New Roman" pitchFamily="18" charset="0"/>
                <a:cs typeface="Times New Roman" pitchFamily="18" charset="0"/>
              </a:rPr>
              <a:t>Manu</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Larcenet</a:t>
            </a:r>
            <a:r>
              <a:rPr lang="it-IT" dirty="0">
                <a:latin typeface="Times New Roman" pitchFamily="18" charset="0"/>
                <a:cs typeface="Times New Roman" pitchFamily="18" charset="0"/>
              </a:rPr>
              <a:t>, </a:t>
            </a:r>
            <a:r>
              <a:rPr lang="it-IT" i="1" dirty="0">
                <a:latin typeface="Times New Roman" pitchFamily="18" charset="0"/>
                <a:cs typeface="Times New Roman" pitchFamily="18" charset="0"/>
              </a:rPr>
              <a:t>La linea del fronte</a:t>
            </a:r>
            <a:r>
              <a:rPr lang="it-IT" dirty="0">
                <a:latin typeface="Times New Roman" pitchFamily="18" charset="0"/>
                <a:cs typeface="Times New Roman" pitchFamily="18" charset="0"/>
              </a:rPr>
              <a:t>,  </a:t>
            </a:r>
            <a:r>
              <a:rPr lang="it-IT" dirty="0" err="1">
                <a:latin typeface="Times New Roman" pitchFamily="18" charset="0"/>
                <a:cs typeface="Times New Roman" pitchFamily="18" charset="0"/>
              </a:rPr>
              <a:t>Coconino</a:t>
            </a:r>
            <a:r>
              <a:rPr lang="it-IT" dirty="0">
                <a:latin typeface="Times New Roman" pitchFamily="18" charset="0"/>
                <a:cs typeface="Times New Roman" pitchFamily="18" charset="0"/>
              </a:rPr>
              <a:t> Press, Roma 2018 (ed. or. 2004)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122" name="Picture 2" descr="E:\HP Portable Drive\Kermes\Linea del fronte 2.jpg"/>
          <p:cNvPicPr>
            <a:picLocks noGrp="1" noChangeAspect="1" noChangeArrowheads="1"/>
          </p:cNvPicPr>
          <p:nvPr>
            <p:ph idx="1"/>
          </p:nvPr>
        </p:nvPicPr>
        <p:blipFill>
          <a:blip r:embed="rId2" cstate="print"/>
          <a:srcRect/>
          <a:stretch>
            <a:fillRect/>
          </a:stretch>
        </p:blipFill>
        <p:spPr bwMode="auto">
          <a:xfrm>
            <a:off x="1709623" y="0"/>
            <a:ext cx="5081352"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cielo, persona, esterni, abbigliamento accademico&#10;&#10;Descrizione generata automaticamente">
            <a:extLst>
              <a:ext uri="{FF2B5EF4-FFF2-40B4-BE49-F238E27FC236}">
                <a16:creationId xmlns:a16="http://schemas.microsoft.com/office/drawing/2014/main" id="{42153A7A-E343-4F1F-8D18-F9F80CC31627}"/>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21264" y="374676"/>
            <a:ext cx="9122736" cy="5188285"/>
          </a:xfrm>
        </p:spPr>
      </p:pic>
    </p:spTree>
    <p:extLst>
      <p:ext uri="{BB962C8B-B14F-4D97-AF65-F5344CB8AC3E}">
        <p14:creationId xmlns:p14="http://schemas.microsoft.com/office/powerpoint/2010/main" val="713473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N:\Campi di battaglia medievali\1991021.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79375" y="0"/>
            <a:ext cx="7653338" cy="5122863"/>
          </a:xfrm>
          <a:noFill/>
        </p:spPr>
      </p:pic>
      <p:sp>
        <p:nvSpPr>
          <p:cNvPr id="33795" name="CasellaDiTesto 3"/>
          <p:cNvSpPr txBox="1">
            <a:spLocks noChangeArrowheads="1"/>
          </p:cNvSpPr>
          <p:nvPr/>
        </p:nvSpPr>
        <p:spPr bwMode="auto">
          <a:xfrm>
            <a:off x="323850" y="5445125"/>
            <a:ext cx="3992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Arial" charset="0"/>
              </a:defRPr>
            </a:lvl1pPr>
            <a:lvl2pPr marL="742950" indent="-285750" eaLnBrk="0" hangingPunct="0">
              <a:spcBef>
                <a:spcPct val="20000"/>
              </a:spcBef>
              <a:buChar char="–"/>
              <a:defRPr sz="2800">
                <a:solidFill>
                  <a:schemeClr val="tx1"/>
                </a:solidFill>
                <a:latin typeface="Times New Roman" pitchFamily="18" charset="0"/>
                <a:cs typeface="Arial" charset="0"/>
              </a:defRPr>
            </a:lvl2pPr>
            <a:lvl3pPr marL="1143000" indent="-228600" eaLnBrk="0" hangingPunct="0">
              <a:spcBef>
                <a:spcPct val="20000"/>
              </a:spcBef>
              <a:buChar char="•"/>
              <a:defRPr sz="2400">
                <a:solidFill>
                  <a:schemeClr val="tx1"/>
                </a:solidFill>
                <a:latin typeface="Times New Roman" pitchFamily="18" charset="0"/>
                <a:cs typeface="Arial" charset="0"/>
              </a:defRPr>
            </a:lvl3pPr>
            <a:lvl4pPr marL="1600200" indent="-228600" eaLnBrk="0" hangingPunct="0">
              <a:spcBef>
                <a:spcPct val="20000"/>
              </a:spcBef>
              <a:buChar char="–"/>
              <a:defRPr sz="2000">
                <a:solidFill>
                  <a:schemeClr val="tx1"/>
                </a:solidFill>
                <a:latin typeface="Times New Roman" pitchFamily="18" charset="0"/>
                <a:cs typeface="Arial" charset="0"/>
              </a:defRPr>
            </a:lvl4pPr>
            <a:lvl5pPr marL="2057400" indent="-228600" eaLnBrk="0" hangingPunct="0">
              <a:spcBef>
                <a:spcPct val="20000"/>
              </a:spcBef>
              <a:buChar char="»"/>
              <a:defRPr sz="2000">
                <a:solidFill>
                  <a:schemeClr val="tx1"/>
                </a:solidFill>
                <a:latin typeface="Times New Roman" pitchFamily="18" charset="0"/>
                <a:cs typeface="Arial"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Arial"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Arial"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Arial"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Arial" charset="0"/>
              </a:defRPr>
            </a:lvl9pPr>
          </a:lstStyle>
          <a:p>
            <a:pPr eaLnBrk="1" hangingPunct="1">
              <a:spcBef>
                <a:spcPct val="0"/>
              </a:spcBef>
              <a:buFontTx/>
              <a:buNone/>
            </a:pPr>
            <a:r>
              <a:rPr lang="it-IT" altLang="it-IT" sz="1800" dirty="0"/>
              <a:t>Kenneth </a:t>
            </a:r>
            <a:r>
              <a:rPr lang="it-IT" altLang="it-IT" sz="1800" dirty="0" err="1"/>
              <a:t>Jarecke</a:t>
            </a:r>
            <a:r>
              <a:rPr lang="it-IT" altLang="it-IT" sz="1800" dirty="0"/>
              <a:t>, </a:t>
            </a:r>
            <a:r>
              <a:rPr lang="it-IT" altLang="it-IT" sz="1800" i="1" dirty="0"/>
              <a:t>Soldato iracheno</a:t>
            </a:r>
            <a:r>
              <a:rPr lang="it-IT" altLang="it-IT" sz="1800" dirty="0"/>
              <a:t>, 1991</a:t>
            </a:r>
          </a:p>
        </p:txBody>
      </p:sp>
      <p:sp>
        <p:nvSpPr>
          <p:cNvPr id="33796" name="CasellaDiTesto 4"/>
          <p:cNvSpPr txBox="1">
            <a:spLocks noChangeArrowheads="1"/>
          </p:cNvSpPr>
          <p:nvPr/>
        </p:nvSpPr>
        <p:spPr bwMode="auto">
          <a:xfrm>
            <a:off x="395288" y="5876925"/>
            <a:ext cx="6307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cs typeface="Arial" charset="0"/>
              </a:defRPr>
            </a:lvl1pPr>
            <a:lvl2pPr marL="742950" indent="-285750" eaLnBrk="0" hangingPunct="0">
              <a:spcBef>
                <a:spcPct val="20000"/>
              </a:spcBef>
              <a:buChar char="–"/>
              <a:defRPr sz="2800">
                <a:solidFill>
                  <a:schemeClr val="tx1"/>
                </a:solidFill>
                <a:latin typeface="Times New Roman" pitchFamily="18" charset="0"/>
                <a:cs typeface="Arial" charset="0"/>
              </a:defRPr>
            </a:lvl2pPr>
            <a:lvl3pPr marL="1143000" indent="-228600" eaLnBrk="0" hangingPunct="0">
              <a:spcBef>
                <a:spcPct val="20000"/>
              </a:spcBef>
              <a:buChar char="•"/>
              <a:defRPr sz="2400">
                <a:solidFill>
                  <a:schemeClr val="tx1"/>
                </a:solidFill>
                <a:latin typeface="Times New Roman" pitchFamily="18" charset="0"/>
                <a:cs typeface="Arial" charset="0"/>
              </a:defRPr>
            </a:lvl3pPr>
            <a:lvl4pPr marL="1600200" indent="-228600" eaLnBrk="0" hangingPunct="0">
              <a:spcBef>
                <a:spcPct val="20000"/>
              </a:spcBef>
              <a:buChar char="–"/>
              <a:defRPr sz="2000">
                <a:solidFill>
                  <a:schemeClr val="tx1"/>
                </a:solidFill>
                <a:latin typeface="Times New Roman" pitchFamily="18" charset="0"/>
                <a:cs typeface="Arial" charset="0"/>
              </a:defRPr>
            </a:lvl4pPr>
            <a:lvl5pPr marL="2057400" indent="-228600" eaLnBrk="0" hangingPunct="0">
              <a:spcBef>
                <a:spcPct val="20000"/>
              </a:spcBef>
              <a:buChar char="»"/>
              <a:defRPr sz="2000">
                <a:solidFill>
                  <a:schemeClr val="tx1"/>
                </a:solidFill>
                <a:latin typeface="Times New Roman" pitchFamily="18" charset="0"/>
                <a:cs typeface="Arial"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Arial"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Arial"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Arial"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Arial" charset="0"/>
              </a:defRPr>
            </a:lvl9pPr>
          </a:lstStyle>
          <a:p>
            <a:pPr eaLnBrk="1" hangingPunct="1">
              <a:spcBef>
                <a:spcPct val="0"/>
              </a:spcBef>
              <a:buFontTx/>
              <a:buNone/>
            </a:pPr>
            <a:r>
              <a:rPr lang="it-IT" altLang="it-IT" sz="1800" i="1" dirty="0" err="1"/>
              <a:t>If</a:t>
            </a:r>
            <a:r>
              <a:rPr lang="it-IT" altLang="it-IT" sz="1800" i="1" dirty="0"/>
              <a:t>  I </a:t>
            </a:r>
            <a:r>
              <a:rPr lang="it-IT" altLang="it-IT" sz="1800" i="1" dirty="0" err="1"/>
              <a:t>don’t</a:t>
            </a:r>
            <a:r>
              <a:rPr lang="it-IT" altLang="it-IT" sz="1800" i="1" dirty="0"/>
              <a:t> </a:t>
            </a:r>
            <a:r>
              <a:rPr lang="it-IT" altLang="it-IT" sz="1800" i="1" dirty="0" err="1"/>
              <a:t>photograph</a:t>
            </a:r>
            <a:r>
              <a:rPr lang="it-IT" altLang="it-IT" sz="1800" i="1" dirty="0"/>
              <a:t> </a:t>
            </a:r>
            <a:r>
              <a:rPr lang="it-IT" altLang="it-IT" sz="1800" i="1" dirty="0" err="1"/>
              <a:t>this</a:t>
            </a:r>
            <a:r>
              <a:rPr lang="it-IT" altLang="it-IT" sz="1800" i="1" dirty="0"/>
              <a:t>, </a:t>
            </a:r>
            <a:r>
              <a:rPr lang="it-IT" altLang="it-IT" sz="1800" i="1" dirty="0" err="1"/>
              <a:t>people</a:t>
            </a:r>
            <a:r>
              <a:rPr lang="it-IT" altLang="it-IT" sz="1800" i="1" dirty="0"/>
              <a:t> </a:t>
            </a:r>
            <a:r>
              <a:rPr lang="it-IT" altLang="it-IT" sz="1800" i="1" dirty="0" err="1"/>
              <a:t>like</a:t>
            </a:r>
            <a:r>
              <a:rPr lang="it-IT" altLang="it-IT" sz="1800" i="1" dirty="0"/>
              <a:t> </a:t>
            </a:r>
            <a:r>
              <a:rPr lang="it-IT" altLang="it-IT" sz="1800" i="1" dirty="0" err="1"/>
              <a:t>my</a:t>
            </a:r>
            <a:r>
              <a:rPr lang="it-IT" altLang="it-IT" sz="1800" i="1" dirty="0"/>
              <a:t> </a:t>
            </a:r>
            <a:r>
              <a:rPr lang="it-IT" altLang="it-IT" sz="1800" i="1" dirty="0" err="1"/>
              <a:t>mom</a:t>
            </a:r>
            <a:r>
              <a:rPr lang="it-IT" altLang="it-IT" sz="1800" i="1" dirty="0"/>
              <a:t> </a:t>
            </a:r>
          </a:p>
          <a:p>
            <a:pPr eaLnBrk="1" hangingPunct="1">
              <a:spcBef>
                <a:spcPct val="0"/>
              </a:spcBef>
              <a:buFontTx/>
              <a:buNone/>
            </a:pPr>
            <a:r>
              <a:rPr lang="it-IT" altLang="it-IT" sz="1800" i="1" dirty="0" err="1"/>
              <a:t>will</a:t>
            </a:r>
            <a:r>
              <a:rPr lang="it-IT" altLang="it-IT" sz="1800" i="1" dirty="0"/>
              <a:t> </a:t>
            </a:r>
            <a:r>
              <a:rPr lang="it-IT" altLang="it-IT" sz="1800" i="1" dirty="0" err="1"/>
              <a:t>think</a:t>
            </a:r>
            <a:r>
              <a:rPr lang="it-IT" altLang="it-IT" sz="1800" i="1" dirty="0"/>
              <a:t> war </a:t>
            </a:r>
            <a:r>
              <a:rPr lang="it-IT" altLang="it-IT" sz="1800" i="1" dirty="0" err="1"/>
              <a:t>is</a:t>
            </a:r>
            <a:r>
              <a:rPr lang="it-IT" altLang="it-IT" sz="1800" i="1" dirty="0"/>
              <a:t> </a:t>
            </a:r>
            <a:r>
              <a:rPr lang="it-IT" altLang="it-IT" sz="1800" i="1" dirty="0" err="1"/>
              <a:t>what</a:t>
            </a:r>
            <a:r>
              <a:rPr lang="it-IT" altLang="it-IT" sz="1800" i="1" dirty="0"/>
              <a:t> </a:t>
            </a:r>
            <a:r>
              <a:rPr lang="it-IT" altLang="it-IT" sz="1800" i="1" dirty="0" err="1"/>
              <a:t>they</a:t>
            </a:r>
            <a:r>
              <a:rPr lang="it-IT" altLang="it-IT" sz="1800" i="1" dirty="0"/>
              <a:t> </a:t>
            </a:r>
            <a:r>
              <a:rPr lang="it-IT" altLang="it-IT" sz="1800" i="1" dirty="0" err="1"/>
              <a:t>see</a:t>
            </a:r>
            <a:r>
              <a:rPr lang="it-IT" altLang="it-IT" sz="1800" i="1" dirty="0"/>
              <a:t> on T.V.</a:t>
            </a:r>
          </a:p>
        </p:txBody>
      </p:sp>
    </p:spTree>
    <p:extLst>
      <p:ext uri="{BB962C8B-B14F-4D97-AF65-F5344CB8AC3E}">
        <p14:creationId xmlns:p14="http://schemas.microsoft.com/office/powerpoint/2010/main" val="1931541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146" name="Picture 2" descr="E:\HP Portable Drive\Kermes\2.jpg"/>
          <p:cNvPicPr>
            <a:picLocks noGrp="1" noChangeAspect="1" noChangeArrowheads="1"/>
          </p:cNvPicPr>
          <p:nvPr>
            <p:ph idx="1"/>
          </p:nvPr>
        </p:nvPicPr>
        <p:blipFill>
          <a:blip r:embed="rId2" cstate="print"/>
          <a:srcRect/>
          <a:stretch>
            <a:fillRect/>
          </a:stretch>
        </p:blipFill>
        <p:spPr bwMode="auto">
          <a:xfrm>
            <a:off x="683568" y="0"/>
            <a:ext cx="5164038" cy="6885384"/>
          </a:xfrm>
          <a:prstGeom prst="rect">
            <a:avLst/>
          </a:prstGeom>
          <a:noFill/>
        </p:spPr>
      </p:pic>
      <p:sp>
        <p:nvSpPr>
          <p:cNvPr id="5" name="CasellaDiTesto 4"/>
          <p:cNvSpPr txBox="1"/>
          <p:nvPr/>
        </p:nvSpPr>
        <p:spPr>
          <a:xfrm>
            <a:off x="5868144" y="5301208"/>
            <a:ext cx="3704932" cy="923330"/>
          </a:xfrm>
          <a:prstGeom prst="rect">
            <a:avLst/>
          </a:prstGeom>
          <a:noFill/>
        </p:spPr>
        <p:txBody>
          <a:bodyPr wrap="square" rtlCol="0">
            <a:spAutoFit/>
          </a:bodyPr>
          <a:lstStyle/>
          <a:p>
            <a:r>
              <a:rPr lang="it-IT" dirty="0" err="1">
                <a:latin typeface="Times New Roman" pitchFamily="18" charset="0"/>
                <a:cs typeface="Times New Roman" pitchFamily="18" charset="0"/>
              </a:rPr>
              <a:t>Verdun</a:t>
            </a:r>
            <a:r>
              <a:rPr lang="it-IT" dirty="0">
                <a:latin typeface="Times New Roman" pitchFamily="18" charset="0"/>
                <a:cs typeface="Times New Roman" pitchFamily="18" charset="0"/>
              </a:rPr>
              <a:t>, </a:t>
            </a:r>
          </a:p>
          <a:p>
            <a:r>
              <a:rPr lang="it-IT" dirty="0">
                <a:latin typeface="Times New Roman" pitchFamily="18" charset="0"/>
                <a:cs typeface="Times New Roman" pitchFamily="18" charset="0"/>
              </a:rPr>
              <a:t>sito del villaggio di </a:t>
            </a:r>
            <a:r>
              <a:rPr lang="it-IT" dirty="0" err="1">
                <a:latin typeface="Times New Roman" pitchFamily="18" charset="0"/>
                <a:cs typeface="Times New Roman" pitchFamily="18" charset="0"/>
              </a:rPr>
              <a:t>Douaumont</a:t>
            </a:r>
            <a:r>
              <a:rPr lang="it-IT" dirty="0">
                <a:latin typeface="Times New Roman" pitchFamily="18" charset="0"/>
                <a:cs typeface="Times New Roman" pitchFamily="18" charset="0"/>
              </a:rPr>
              <a:t>, </a:t>
            </a:r>
          </a:p>
          <a:p>
            <a:r>
              <a:rPr lang="it-IT" dirty="0">
                <a:latin typeface="Times New Roman" pitchFamily="18" charset="0"/>
                <a:cs typeface="Times New Roman" pitchFamily="18" charset="0"/>
              </a:rPr>
              <a:t>distrutto nel 1916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p:nvPr>
        </p:nvSpPr>
        <p:spPr/>
        <p:txBody>
          <a:bodyPr/>
          <a:lstStyle/>
          <a:p>
            <a:pPr eaLnBrk="1" hangingPunct="1"/>
            <a:endParaRPr lang="it-IT" altLang="it-IT" dirty="0"/>
          </a:p>
        </p:txBody>
      </p:sp>
      <p:pic>
        <p:nvPicPr>
          <p:cNvPr id="32771" name="Picture 3" descr="Immag0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9063"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 Box 4"/>
          <p:cNvSpPr txBox="1">
            <a:spLocks noChangeArrowheads="1"/>
          </p:cNvSpPr>
          <p:nvPr/>
        </p:nvSpPr>
        <p:spPr bwMode="auto">
          <a:xfrm>
            <a:off x="7000875" y="5465763"/>
            <a:ext cx="21431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cs typeface="Arial" charset="0"/>
              </a:defRPr>
            </a:lvl1pPr>
            <a:lvl2pPr marL="742950" indent="-285750" eaLnBrk="0" hangingPunct="0">
              <a:spcBef>
                <a:spcPct val="20000"/>
              </a:spcBef>
              <a:buChar char="–"/>
              <a:defRPr sz="2800">
                <a:solidFill>
                  <a:schemeClr val="tx1"/>
                </a:solidFill>
                <a:latin typeface="Times New Roman" pitchFamily="18" charset="0"/>
                <a:cs typeface="Arial" charset="0"/>
              </a:defRPr>
            </a:lvl2pPr>
            <a:lvl3pPr marL="1143000" indent="-228600" eaLnBrk="0" hangingPunct="0">
              <a:spcBef>
                <a:spcPct val="20000"/>
              </a:spcBef>
              <a:buChar char="•"/>
              <a:defRPr sz="2400">
                <a:solidFill>
                  <a:schemeClr val="tx1"/>
                </a:solidFill>
                <a:latin typeface="Times New Roman" pitchFamily="18" charset="0"/>
                <a:cs typeface="Arial" charset="0"/>
              </a:defRPr>
            </a:lvl3pPr>
            <a:lvl4pPr marL="1600200" indent="-228600" eaLnBrk="0" hangingPunct="0">
              <a:spcBef>
                <a:spcPct val="20000"/>
              </a:spcBef>
              <a:buChar char="–"/>
              <a:defRPr sz="2000">
                <a:solidFill>
                  <a:schemeClr val="tx1"/>
                </a:solidFill>
                <a:latin typeface="Times New Roman" pitchFamily="18" charset="0"/>
                <a:cs typeface="Arial" charset="0"/>
              </a:defRPr>
            </a:lvl4pPr>
            <a:lvl5pPr marL="2057400" indent="-228600" eaLnBrk="0" hangingPunct="0">
              <a:spcBef>
                <a:spcPct val="20000"/>
              </a:spcBef>
              <a:buChar char="»"/>
              <a:defRPr sz="2000">
                <a:solidFill>
                  <a:schemeClr val="tx1"/>
                </a:solidFill>
                <a:latin typeface="Times New Roman" pitchFamily="18" charset="0"/>
                <a:cs typeface="Arial"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Arial"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Arial"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Arial"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Arial" charset="0"/>
              </a:defRPr>
            </a:lvl9pPr>
          </a:lstStyle>
          <a:p>
            <a:pPr eaLnBrk="1" hangingPunct="1">
              <a:spcBef>
                <a:spcPct val="0"/>
              </a:spcBef>
              <a:buFontTx/>
              <a:buNone/>
            </a:pPr>
            <a:r>
              <a:rPr lang="it-IT" altLang="it-IT" sz="1800" dirty="0" err="1"/>
              <a:t>Bourget</a:t>
            </a:r>
            <a:r>
              <a:rPr lang="it-IT" altLang="it-IT" sz="1800" dirty="0"/>
              <a:t> </a:t>
            </a:r>
            <a:r>
              <a:rPr lang="it-IT" altLang="it-IT" sz="1800" dirty="0" err="1"/>
              <a:t>du</a:t>
            </a:r>
            <a:r>
              <a:rPr lang="it-IT" altLang="it-IT" sz="1800" dirty="0"/>
              <a:t> </a:t>
            </a:r>
            <a:r>
              <a:rPr lang="it-IT" altLang="it-IT" sz="1800" dirty="0" err="1"/>
              <a:t>Lac</a:t>
            </a:r>
            <a:r>
              <a:rPr lang="it-IT" altLang="it-IT" sz="1800" dirty="0"/>
              <a:t>, </a:t>
            </a:r>
          </a:p>
          <a:p>
            <a:pPr eaLnBrk="1" hangingPunct="1">
              <a:spcBef>
                <a:spcPct val="0"/>
              </a:spcBef>
              <a:buFontTx/>
              <a:buNone/>
            </a:pPr>
            <a:r>
              <a:rPr lang="it-IT" altLang="it-IT" sz="1800" dirty="0"/>
              <a:t>Savoia</a:t>
            </a:r>
          </a:p>
          <a:p>
            <a:pPr eaLnBrk="1" hangingPunct="1">
              <a:spcBef>
                <a:spcPct val="0"/>
              </a:spcBef>
              <a:buFontTx/>
              <a:buNone/>
            </a:pPr>
            <a:endParaRPr lang="it-IT" altLang="it-IT" sz="1800" dirty="0"/>
          </a:p>
        </p:txBody>
      </p:sp>
    </p:spTree>
    <p:extLst>
      <p:ext uri="{BB962C8B-B14F-4D97-AF65-F5344CB8AC3E}">
        <p14:creationId xmlns:p14="http://schemas.microsoft.com/office/powerpoint/2010/main" val="1029936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122" name="Picture 2" descr="F:\Tutela 2016-17\20160923_15564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0795" y="-73256"/>
            <a:ext cx="5198441" cy="6931256"/>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516216" y="5661248"/>
            <a:ext cx="2319546" cy="369332"/>
          </a:xfrm>
          <a:prstGeom prst="rect">
            <a:avLst/>
          </a:prstGeom>
          <a:noFill/>
        </p:spPr>
        <p:txBody>
          <a:bodyPr wrap="none" rtlCol="0">
            <a:spAutoFit/>
          </a:bodyPr>
          <a:lstStyle/>
          <a:p>
            <a:r>
              <a:rPr lang="it-IT" dirty="0">
                <a:latin typeface="Times New Roman" panose="02020603050405020304" pitchFamily="18" charset="0"/>
                <a:cs typeface="Times New Roman" panose="02020603050405020304" pitchFamily="18" charset="0"/>
              </a:rPr>
              <a:t>Roma, settembre 2016</a:t>
            </a:r>
          </a:p>
        </p:txBody>
      </p:sp>
    </p:spTree>
    <p:extLst>
      <p:ext uri="{BB962C8B-B14F-4D97-AF65-F5344CB8AC3E}">
        <p14:creationId xmlns:p14="http://schemas.microsoft.com/office/powerpoint/2010/main" val="4254792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146" name="Picture 2" descr="F:\Tutela 2016-17\20160923_15565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5368" y="0"/>
            <a:ext cx="9171864" cy="687889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23528" y="5949280"/>
            <a:ext cx="6328848" cy="646331"/>
          </a:xfrm>
          <a:prstGeom prst="rect">
            <a:avLst/>
          </a:prstGeom>
          <a:noFill/>
        </p:spPr>
        <p:txBody>
          <a:bodyPr wrap="none" rtlCol="0">
            <a:spAutoFit/>
          </a:bodyPr>
          <a:lstStyle/>
          <a:p>
            <a:r>
              <a:rPr lang="it-IT" dirty="0">
                <a:latin typeface="Times New Roman" panose="02020603050405020304" pitchFamily="18" charset="0"/>
                <a:cs typeface="Times New Roman" panose="02020603050405020304" pitchFamily="18" charset="0"/>
              </a:rPr>
              <a:t>William </a:t>
            </a:r>
            <a:r>
              <a:rPr lang="it-IT" dirty="0" err="1">
                <a:latin typeface="Times New Roman" panose="02020603050405020304" pitchFamily="18" charset="0"/>
                <a:cs typeface="Times New Roman" panose="02020603050405020304" pitchFamily="18" charset="0"/>
              </a:rPr>
              <a:t>Kentridge</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Triumph</a:t>
            </a:r>
            <a:r>
              <a:rPr lang="it-IT" i="1" dirty="0">
                <a:latin typeface="Times New Roman" panose="02020603050405020304" pitchFamily="18" charset="0"/>
                <a:cs typeface="Times New Roman" panose="02020603050405020304" pitchFamily="18" charset="0"/>
              </a:rPr>
              <a:t> and </a:t>
            </a:r>
            <a:r>
              <a:rPr lang="it-IT" i="1" dirty="0" err="1">
                <a:latin typeface="Times New Roman" panose="02020603050405020304" pitchFamily="18" charset="0"/>
                <a:cs typeface="Times New Roman" panose="02020603050405020304" pitchFamily="18" charset="0"/>
              </a:rPr>
              <a:t>Laments</a:t>
            </a:r>
            <a:r>
              <a:rPr lang="it-IT" i="1" dirty="0">
                <a:latin typeface="Times New Roman" panose="02020603050405020304" pitchFamily="18" charset="0"/>
                <a:cs typeface="Times New Roman" panose="02020603050405020304" pitchFamily="18" charset="0"/>
              </a:rPr>
              <a:t>: un progetto per Roma</a:t>
            </a:r>
            <a:r>
              <a:rPr lang="it-IT" dirty="0">
                <a:latin typeface="Times New Roman" panose="02020603050405020304" pitchFamily="18" charset="0"/>
                <a:cs typeface="Times New Roman" panose="02020603050405020304" pitchFamily="18" charset="0"/>
              </a:rPr>
              <a:t>, </a:t>
            </a:r>
          </a:p>
          <a:p>
            <a:r>
              <a:rPr lang="it-IT" dirty="0">
                <a:latin typeface="Times New Roman" panose="02020603050405020304" pitchFamily="18" charset="0"/>
                <a:cs typeface="Times New Roman" panose="02020603050405020304" pitchFamily="18" charset="0"/>
              </a:rPr>
              <a:t>inaugurata il 21 aprile 2016</a:t>
            </a:r>
          </a:p>
        </p:txBody>
      </p:sp>
    </p:spTree>
    <p:extLst>
      <p:ext uri="{BB962C8B-B14F-4D97-AF65-F5344CB8AC3E}">
        <p14:creationId xmlns:p14="http://schemas.microsoft.com/office/powerpoint/2010/main" val="832693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3314" name="Picture 2" descr="F:\Tutela 2016-17\kenk 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3507" y="2204864"/>
            <a:ext cx="9256868" cy="298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9925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457200" y="1052736"/>
            <a:ext cx="8229600" cy="5073427"/>
          </a:xfrm>
        </p:spPr>
        <p:txBody>
          <a:bodyPr/>
          <a:lstStyle/>
          <a:p>
            <a:r>
              <a:rPr lang="it-IT" i="1" dirty="0">
                <a:latin typeface="Times New Roman" panose="02020603050405020304" pitchFamily="18" charset="0"/>
                <a:cs typeface="Times New Roman" panose="02020603050405020304" pitchFamily="18" charset="0"/>
              </a:rPr>
              <a:t>La mia speranza è che, mentre le persone si troveranno a camminare lungo questi 500 metri, esse possano riconoscere immagini di una storia sia familiare ma anche reinterpretata. E questo rifletterà la maniera complessa nella quale la città si rappresenta… Cercando il senso della storia a partire dai suoi frammenti, troviamo un trionfo in una sconfitta e una sconfitta in un trionfo</a:t>
            </a:r>
            <a:r>
              <a:rPr lang="it-IT" i="1" dirty="0"/>
              <a:t>.</a:t>
            </a:r>
            <a:endParaRPr lang="it-IT" dirty="0"/>
          </a:p>
        </p:txBody>
      </p:sp>
    </p:spTree>
    <p:extLst>
      <p:ext uri="{BB962C8B-B14F-4D97-AF65-F5344CB8AC3E}">
        <p14:creationId xmlns:p14="http://schemas.microsoft.com/office/powerpoint/2010/main" val="38754147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7170" name="Picture 2" descr="F:\Tutela 2016-17\1650518_larcan.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6632"/>
            <a:ext cx="8352928" cy="5568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482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12290" name="Picture 2" descr="F:\Tutela 2016-17\William-Kentridge-Fiume-Tevere-Triumphs-And-Laments-Street-Art-Tour-Roma-ROVESCIO-2016-03-13-0004-Version-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000" y="333375"/>
            <a:ext cx="9279973" cy="5111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940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8194" name="Picture 2" descr="F:\Tutela 2016-17\71ebc01a-66e7-4c0e-ac61-7693f706bd19_medium.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88640"/>
            <a:ext cx="8110980"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310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esterni, persona, edificio, uomo&#10;&#10;Descrizione generata automaticamente">
            <a:extLst>
              <a:ext uri="{FF2B5EF4-FFF2-40B4-BE49-F238E27FC236}">
                <a16:creationId xmlns:a16="http://schemas.microsoft.com/office/drawing/2014/main" id="{C59D54D1-A25C-4957-B535-4D6FAFE9336C}"/>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11047" y="188640"/>
            <a:ext cx="9133989" cy="6336704"/>
          </a:xfrm>
        </p:spPr>
      </p:pic>
    </p:spTree>
    <p:extLst>
      <p:ext uri="{BB962C8B-B14F-4D97-AF65-F5344CB8AC3E}">
        <p14:creationId xmlns:p14="http://schemas.microsoft.com/office/powerpoint/2010/main" val="819138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42" name="Picture 2" descr="F:\Tutela 2016-17\triumphs-and-laments-william-kentridge-tevereterno-roma-smartraveller-blog-2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260648"/>
            <a:ext cx="8852559"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0897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9218" name="Picture 2" descr="F:\Tutela 2016-17\griot-mag-triumphs-and-laments-william-kentridge-roma-natale-di-roma-rome-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48702"/>
            <a:ext cx="8845679" cy="5877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506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1266" name="Picture 2" descr="F:\Tutela 2016-17\PPP-Ok-1200x48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6167" y="1916832"/>
            <a:ext cx="8980673" cy="3592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118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E:\Tutela 2013\Eva Frapiccini, Muri di piombo, 2005-07.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23850" y="204788"/>
            <a:ext cx="8424863" cy="5494337"/>
          </a:xfrm>
          <a:noFill/>
        </p:spPr>
      </p:pic>
      <p:sp>
        <p:nvSpPr>
          <p:cNvPr id="76803" name="CasellaDiTesto 2"/>
          <p:cNvSpPr txBox="1">
            <a:spLocks noChangeArrowheads="1"/>
          </p:cNvSpPr>
          <p:nvPr/>
        </p:nvSpPr>
        <p:spPr bwMode="auto">
          <a:xfrm>
            <a:off x="539750" y="6165850"/>
            <a:ext cx="4262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800" dirty="0">
                <a:latin typeface="Times New Roman" panose="02020603050405020304" pitchFamily="18" charset="0"/>
                <a:cs typeface="Times New Roman" panose="02020603050405020304" pitchFamily="18" charset="0"/>
              </a:rPr>
              <a:t>Eva </a:t>
            </a:r>
            <a:r>
              <a:rPr lang="it-IT" altLang="it-IT" sz="1800" dirty="0" err="1">
                <a:latin typeface="Times New Roman" pitchFamily="18" charset="0"/>
                <a:cs typeface="Times New Roman" pitchFamily="18" charset="0"/>
              </a:rPr>
              <a:t>Frapiccini</a:t>
            </a:r>
            <a:r>
              <a:rPr lang="it-IT" altLang="it-IT" sz="1800" dirty="0">
                <a:latin typeface="Times New Roman" pitchFamily="18" charset="0"/>
                <a:cs typeface="Times New Roman" pitchFamily="18" charset="0"/>
              </a:rPr>
              <a:t>, </a:t>
            </a:r>
            <a:r>
              <a:rPr lang="it-IT" altLang="it-IT" sz="1800" i="1" dirty="0">
                <a:latin typeface="Times New Roman" pitchFamily="18" charset="0"/>
                <a:cs typeface="Times New Roman" pitchFamily="18" charset="0"/>
              </a:rPr>
              <a:t>Muri di piombo</a:t>
            </a:r>
            <a:r>
              <a:rPr lang="it-IT" altLang="it-IT" sz="1800" dirty="0">
                <a:latin typeface="Times New Roman" pitchFamily="18" charset="0"/>
                <a:cs typeface="Times New Roman" pitchFamily="18" charset="0"/>
              </a:rPr>
              <a:t>, 2005-2007</a:t>
            </a:r>
          </a:p>
        </p:txBody>
      </p:sp>
    </p:spTree>
    <p:extLst>
      <p:ext uri="{BB962C8B-B14F-4D97-AF65-F5344CB8AC3E}">
        <p14:creationId xmlns:p14="http://schemas.microsoft.com/office/powerpoint/2010/main" val="33122847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E:\Tutela 2013\05.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823913" y="836613"/>
            <a:ext cx="7546975" cy="5040312"/>
          </a:xfrm>
          <a:noFill/>
        </p:spPr>
      </p:pic>
    </p:spTree>
    <p:extLst>
      <p:ext uri="{BB962C8B-B14F-4D97-AF65-F5344CB8AC3E}">
        <p14:creationId xmlns:p14="http://schemas.microsoft.com/office/powerpoint/2010/main" val="7551431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E:\Tutela 2013\P1350527.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2195513" y="39688"/>
            <a:ext cx="4908550" cy="6818312"/>
          </a:xfrm>
          <a:noFill/>
        </p:spPr>
      </p:pic>
    </p:spTree>
    <p:extLst>
      <p:ext uri="{BB962C8B-B14F-4D97-AF65-F5344CB8AC3E}">
        <p14:creationId xmlns:p14="http://schemas.microsoft.com/office/powerpoint/2010/main" val="912176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E:\Tutela 2013\mostra_67_3.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708150" y="476250"/>
            <a:ext cx="5545138" cy="5545138"/>
          </a:xfrm>
          <a:noFill/>
        </p:spPr>
      </p:pic>
    </p:spTree>
    <p:extLst>
      <p:ext uri="{BB962C8B-B14F-4D97-AF65-F5344CB8AC3E}">
        <p14:creationId xmlns:p14="http://schemas.microsoft.com/office/powerpoint/2010/main" val="457082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E:\Tutela 2013\mostra_67_2.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908175" y="676275"/>
            <a:ext cx="5416550" cy="5416550"/>
          </a:xfrm>
          <a:noFill/>
        </p:spPr>
      </p:pic>
    </p:spTree>
    <p:extLst>
      <p:ext uri="{BB962C8B-B14F-4D97-AF65-F5344CB8AC3E}">
        <p14:creationId xmlns:p14="http://schemas.microsoft.com/office/powerpoint/2010/main" val="1691997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E:\Tutela 2013\04-roma-via-mario-fani-copy.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763713" y="534988"/>
            <a:ext cx="5565775" cy="5557837"/>
          </a:xfrm>
          <a:noFill/>
        </p:spPr>
      </p:pic>
    </p:spTree>
    <p:extLst>
      <p:ext uri="{BB962C8B-B14F-4D97-AF65-F5344CB8AC3E}">
        <p14:creationId xmlns:p14="http://schemas.microsoft.com/office/powerpoint/2010/main" val="7219541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E:\Tutela 2013\07-genova-via-fracchia-copy.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908175" y="676275"/>
            <a:ext cx="5345113" cy="5345113"/>
          </a:xfrm>
          <a:noFill/>
        </p:spPr>
      </p:pic>
    </p:spTree>
    <p:extLst>
      <p:ext uri="{BB962C8B-B14F-4D97-AF65-F5344CB8AC3E}">
        <p14:creationId xmlns:p14="http://schemas.microsoft.com/office/powerpoint/2010/main" val="4271969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contenuto 1"/>
          <p:cNvSpPr>
            <a:spLocks noGrp="1"/>
          </p:cNvSpPr>
          <p:nvPr>
            <p:ph/>
          </p:nvPr>
        </p:nvSpPr>
        <p:spPr>
          <a:xfrm>
            <a:off x="304800" y="115888"/>
            <a:ext cx="8382000" cy="6010275"/>
          </a:xfrm>
        </p:spPr>
        <p:txBody>
          <a:bodyPr>
            <a:normAutofit lnSpcReduction="10000"/>
          </a:bodyPr>
          <a:lstStyle/>
          <a:p>
            <a:r>
              <a:rPr lang="it-IT" altLang="it-IT" sz="2400" dirty="0">
                <a:latin typeface="Times New Roman" pitchFamily="18" charset="0"/>
                <a:cs typeface="Times New Roman" pitchFamily="18" charset="0"/>
              </a:rPr>
              <a:t>L'Italia possiede:</a:t>
            </a:r>
          </a:p>
          <a:p>
            <a:r>
              <a:rPr lang="it-IT" altLang="it-IT" sz="2400" dirty="0">
                <a:latin typeface="Times New Roman" pitchFamily="18" charset="0"/>
                <a:cs typeface="Times New Roman" pitchFamily="18" charset="0"/>
              </a:rPr>
              <a:t>Fra il 60 e il 70% dei beni culturali mondiali (Rapporto Eurispes 2006)</a:t>
            </a:r>
          </a:p>
          <a:p>
            <a:r>
              <a:rPr lang="it-IT" altLang="it-IT" sz="2400" dirty="0">
                <a:latin typeface="Times New Roman" pitchFamily="18" charset="0"/>
                <a:cs typeface="Times New Roman" pitchFamily="18" charset="0"/>
              </a:rPr>
              <a:t>Fra il 55 e il 60 % del patrimonio culturale mondiale (Andrea </a:t>
            </a:r>
            <a:r>
              <a:rPr lang="it-IT" altLang="it-IT" sz="2400" dirty="0" err="1">
                <a:latin typeface="Times New Roman" pitchFamily="18" charset="0"/>
                <a:cs typeface="Times New Roman" pitchFamily="18" charset="0"/>
              </a:rPr>
              <a:t>Marcucci</a:t>
            </a:r>
            <a:r>
              <a:rPr lang="it-IT" altLang="it-IT" sz="2400" dirty="0">
                <a:latin typeface="Times New Roman" pitchFamily="18" charset="0"/>
                <a:cs typeface="Times New Roman" pitchFamily="18" charset="0"/>
              </a:rPr>
              <a:t>, allora sottosegretario, 2007)</a:t>
            </a:r>
          </a:p>
          <a:p>
            <a:r>
              <a:rPr lang="it-IT" altLang="it-IT" sz="2400" dirty="0">
                <a:latin typeface="Times New Roman" pitchFamily="18" charset="0"/>
                <a:cs typeface="Times New Roman" pitchFamily="18" charset="0"/>
              </a:rPr>
              <a:t>La maggior parte delle opere d'arte presenti nel mondo (Sandro Bondi, 2008)</a:t>
            </a:r>
          </a:p>
          <a:p>
            <a:r>
              <a:rPr lang="it-IT" altLang="it-IT" sz="2400" dirty="0">
                <a:latin typeface="Times New Roman" pitchFamily="18" charset="0"/>
                <a:cs typeface="Times New Roman" pitchFamily="18" charset="0"/>
              </a:rPr>
              <a:t>Il 72%  del patrimonio culturale europeo e il 50% di quello mondiale (Silvio Berlusconi, 2008)</a:t>
            </a:r>
          </a:p>
          <a:p>
            <a:r>
              <a:rPr lang="it-IT" altLang="it-IT" sz="2400" dirty="0">
                <a:latin typeface="Times New Roman" pitchFamily="18" charset="0"/>
                <a:cs typeface="Times New Roman" pitchFamily="18" charset="0"/>
              </a:rPr>
              <a:t>Il 70% dei beni mondiali (Maria Vittoria Brambilla, allora ministro, 2011) </a:t>
            </a:r>
          </a:p>
          <a:p>
            <a:r>
              <a:rPr lang="it-IT" altLang="it-IT" sz="2400" dirty="0">
                <a:latin typeface="Times New Roman" pitchFamily="18" charset="0"/>
                <a:cs typeface="Times New Roman" pitchFamily="18" charset="0"/>
              </a:rPr>
              <a:t>Il 60% dei beni culturali mondiali; di questi, il 60% in Magna Grecia e di questi ancora il 60% in Sicilia (Enrico La Loggia, allora ministro, 2001)</a:t>
            </a:r>
          </a:p>
          <a:p>
            <a:r>
              <a:rPr lang="it-IT" altLang="it-IT" sz="2400" dirty="0">
                <a:latin typeface="Times New Roman" pitchFamily="18" charset="0"/>
                <a:cs typeface="Times New Roman" pitchFamily="18" charset="0"/>
              </a:rPr>
              <a:t>Roma ha il 30-40% dei beni culturali del mondo (Mario </a:t>
            </a:r>
            <a:r>
              <a:rPr lang="it-IT" altLang="it-IT" sz="2400" dirty="0" err="1">
                <a:latin typeface="Times New Roman" pitchFamily="18" charset="0"/>
                <a:cs typeface="Times New Roman" pitchFamily="18" charset="0"/>
              </a:rPr>
              <a:t>Cutrufo</a:t>
            </a:r>
            <a:r>
              <a:rPr lang="it-IT" altLang="it-IT" sz="2400" dirty="0">
                <a:latin typeface="Times New Roman" pitchFamily="18" charset="0"/>
                <a:cs typeface="Times New Roman" pitchFamily="18" charset="0"/>
              </a:rPr>
              <a:t>, allora vicesindaco, 2008)</a:t>
            </a:r>
          </a:p>
          <a:p>
            <a:pPr>
              <a:buFontTx/>
              <a:buNone/>
            </a:pPr>
            <a:endParaRPr lang="it-IT" altLang="it-IT" sz="2000" dirty="0">
              <a:latin typeface="Times New Roman" pitchFamily="18" charset="0"/>
              <a:cs typeface="Times New Roman"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E:\Tutela 2013\06-torino-via-biella-copy.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908175" y="676275"/>
            <a:ext cx="5129213" cy="5129213"/>
          </a:xfrm>
          <a:noFill/>
        </p:spPr>
      </p:pic>
    </p:spTree>
    <p:extLst>
      <p:ext uri="{BB962C8B-B14F-4D97-AF65-F5344CB8AC3E}">
        <p14:creationId xmlns:p14="http://schemas.microsoft.com/office/powerpoint/2010/main" val="27249365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E:\Tutela 2013\mostra_67_1.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763713" y="531813"/>
            <a:ext cx="5705475" cy="5705475"/>
          </a:xfrm>
          <a:noFill/>
        </p:spPr>
      </p:pic>
    </p:spTree>
    <p:extLst>
      <p:ext uri="{BB962C8B-B14F-4D97-AF65-F5344CB8AC3E}">
        <p14:creationId xmlns:p14="http://schemas.microsoft.com/office/powerpoint/2010/main" val="3248818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E:\Tutela 2013\09-roma,-via-tiepolo-copy.jpg"/>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1908175" y="673100"/>
            <a:ext cx="5126038" cy="5132388"/>
          </a:xfrm>
          <a:noFill/>
        </p:spPr>
      </p:pic>
    </p:spTree>
    <p:extLst>
      <p:ext uri="{BB962C8B-B14F-4D97-AF65-F5344CB8AC3E}">
        <p14:creationId xmlns:p14="http://schemas.microsoft.com/office/powerpoint/2010/main" val="720737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E:\HP Portable Drive\Tutela 2017-18\Orwell31.jpg"/>
          <p:cNvPicPr>
            <a:picLocks noChangeAspect="1" noChangeArrowheads="1"/>
          </p:cNvPicPr>
          <p:nvPr/>
        </p:nvPicPr>
        <p:blipFill>
          <a:blip r:embed="rId2" cstate="print"/>
          <a:srcRect/>
          <a:stretch>
            <a:fillRect/>
          </a:stretch>
        </p:blipFill>
        <p:spPr bwMode="auto">
          <a:xfrm>
            <a:off x="-20638" y="0"/>
            <a:ext cx="9164638" cy="5748338"/>
          </a:xfrm>
          <a:prstGeom prst="rect">
            <a:avLst/>
          </a:prstGeom>
          <a:noFill/>
          <a:ln w="9525">
            <a:noFill/>
            <a:miter lim="800000"/>
            <a:headEnd/>
            <a:tailEnd/>
          </a:ln>
        </p:spPr>
      </p:pic>
      <p:sp>
        <p:nvSpPr>
          <p:cNvPr id="43011" name="CasellaDiTesto 2"/>
          <p:cNvSpPr txBox="1">
            <a:spLocks noChangeArrowheads="1"/>
          </p:cNvSpPr>
          <p:nvPr/>
        </p:nvSpPr>
        <p:spPr bwMode="auto">
          <a:xfrm>
            <a:off x="0" y="6021388"/>
            <a:ext cx="6789738" cy="369887"/>
          </a:xfrm>
          <a:prstGeom prst="rect">
            <a:avLst/>
          </a:prstGeom>
          <a:noFill/>
          <a:ln w="9525">
            <a:noFill/>
            <a:miter lim="800000"/>
            <a:headEnd/>
            <a:tailEnd/>
          </a:ln>
        </p:spPr>
        <p:txBody>
          <a:bodyPr>
            <a:spAutoFit/>
          </a:bodyPr>
          <a:lstStyle/>
          <a:p>
            <a:r>
              <a:rPr lang="it-IT" sz="1800" dirty="0">
                <a:latin typeface="Times New Roman" pitchFamily="18" charset="0"/>
                <a:cs typeface="Times New Roman" pitchFamily="18" charset="0"/>
              </a:rPr>
              <a:t>Francesco Fossati, </a:t>
            </a:r>
            <a:r>
              <a:rPr lang="it-IT" sz="1800" i="1" dirty="0" err="1">
                <a:latin typeface="Times New Roman" pitchFamily="18" charset="0"/>
                <a:cs typeface="Times New Roman" pitchFamily="18" charset="0"/>
              </a:rPr>
              <a:t>Fake</a:t>
            </a:r>
            <a:r>
              <a:rPr lang="it-IT" sz="1800" i="1" dirty="0">
                <a:latin typeface="Times New Roman" pitchFamily="18" charset="0"/>
                <a:cs typeface="Times New Roman" pitchFamily="18" charset="0"/>
              </a:rPr>
              <a:t> </a:t>
            </a:r>
            <a:r>
              <a:rPr lang="it-IT" sz="1800" i="1" dirty="0" err="1">
                <a:latin typeface="Times New Roman" pitchFamily="18" charset="0"/>
                <a:cs typeface="Times New Roman" pitchFamily="18" charset="0"/>
              </a:rPr>
              <a:t>History</a:t>
            </a:r>
            <a:r>
              <a:rPr lang="it-IT" sz="1800" dirty="0">
                <a:latin typeface="Times New Roman" pitchFamily="18" charset="0"/>
                <a:cs typeface="Times New Roman" pitchFamily="18" charset="0"/>
              </a:rPr>
              <a:t>, 2015. Carrara (nove edifici diversi)</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E:\HP Portable Drive\Tutela 2017-18\wilde1.jpg"/>
          <p:cNvPicPr>
            <a:picLocks noChangeAspect="1" noChangeArrowheads="1"/>
          </p:cNvPicPr>
          <p:nvPr/>
        </p:nvPicPr>
        <p:blipFill>
          <a:blip r:embed="rId2" cstate="print"/>
          <a:srcRect/>
          <a:stretch>
            <a:fillRect/>
          </a:stretch>
        </p:blipFill>
        <p:spPr bwMode="auto">
          <a:xfrm>
            <a:off x="-73025" y="0"/>
            <a:ext cx="9248775" cy="616585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E:\HP Portable Drive\Tutela 2017-18\Bunuel1.jpg"/>
          <p:cNvPicPr>
            <a:picLocks noChangeAspect="1" noChangeArrowheads="1"/>
          </p:cNvPicPr>
          <p:nvPr/>
        </p:nvPicPr>
        <p:blipFill>
          <a:blip r:embed="rId2" cstate="print"/>
          <a:srcRect/>
          <a:stretch>
            <a:fillRect/>
          </a:stretch>
        </p:blipFill>
        <p:spPr bwMode="auto">
          <a:xfrm>
            <a:off x="-236538" y="0"/>
            <a:ext cx="9617076" cy="68580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E:\HP Portable Drive\Tutela 2017-18\Monet1.jpg"/>
          <p:cNvPicPr>
            <a:picLocks noChangeAspect="1" noChangeArrowheads="1"/>
          </p:cNvPicPr>
          <p:nvPr/>
        </p:nvPicPr>
        <p:blipFill>
          <a:blip r:embed="rId2" cstate="print"/>
          <a:srcRect/>
          <a:stretch>
            <a:fillRect/>
          </a:stretch>
        </p:blipFill>
        <p:spPr bwMode="auto">
          <a:xfrm>
            <a:off x="-222250" y="-98425"/>
            <a:ext cx="9477375" cy="6119813"/>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E:\HP Portable Drive\Tutela 2017-18\Kounellis31.jpg"/>
          <p:cNvPicPr>
            <a:picLocks noChangeAspect="1" noChangeArrowheads="1"/>
          </p:cNvPicPr>
          <p:nvPr/>
        </p:nvPicPr>
        <p:blipFill>
          <a:blip r:embed="rId2" cstate="print"/>
          <a:srcRect/>
          <a:stretch>
            <a:fillRect/>
          </a:stretch>
        </p:blipFill>
        <p:spPr bwMode="auto">
          <a:xfrm>
            <a:off x="-250825" y="-257175"/>
            <a:ext cx="9885363" cy="6494463"/>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E:\HP Portable Drive\Tutela 2017-18\Pasolini31.jpg"/>
          <p:cNvPicPr>
            <a:picLocks noChangeAspect="1" noChangeArrowheads="1"/>
          </p:cNvPicPr>
          <p:nvPr/>
        </p:nvPicPr>
        <p:blipFill>
          <a:blip r:embed="rId2" cstate="print"/>
          <a:srcRect/>
          <a:stretch>
            <a:fillRect/>
          </a:stretch>
        </p:blipFill>
        <p:spPr bwMode="auto">
          <a:xfrm>
            <a:off x="-127000" y="0"/>
            <a:ext cx="9398000" cy="685800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800px-Axum_area_steli_1936"/>
          <p:cNvPicPr>
            <a:picLocks noGrp="1" noChangeAspect="1" noChangeArrowheads="1"/>
          </p:cNvPicPr>
          <p:nvPr>
            <p:ph/>
          </p:nvPr>
        </p:nvPicPr>
        <p:blipFill>
          <a:blip r:embed="rId3" cstate="print"/>
          <a:srcRect/>
          <a:stretch>
            <a:fillRect/>
          </a:stretch>
        </p:blipFill>
        <p:spPr>
          <a:xfrm>
            <a:off x="0" y="657225"/>
            <a:ext cx="9144000" cy="5086350"/>
          </a:xfrm>
        </p:spPr>
      </p:pic>
      <p:sp>
        <p:nvSpPr>
          <p:cNvPr id="32771" name="CasellaDiTesto 1"/>
          <p:cNvSpPr txBox="1">
            <a:spLocks noChangeArrowheads="1"/>
          </p:cNvSpPr>
          <p:nvPr/>
        </p:nvSpPr>
        <p:spPr bwMode="auto">
          <a:xfrm>
            <a:off x="468313" y="6165850"/>
            <a:ext cx="2100262" cy="369332"/>
          </a:xfrm>
          <a:prstGeom prst="rect">
            <a:avLst/>
          </a:prstGeom>
          <a:noFill/>
          <a:ln w="9525">
            <a:noFill/>
            <a:miter lim="800000"/>
            <a:headEnd/>
            <a:tailEnd/>
          </a:ln>
        </p:spPr>
        <p:txBody>
          <a:bodyPr>
            <a:spAutoFit/>
          </a:bodyPr>
          <a:lstStyle/>
          <a:p>
            <a:r>
              <a:rPr lang="it-IT" dirty="0">
                <a:latin typeface="Book Antiqua" panose="02040602050305030304" pitchFamily="18" charset="0"/>
              </a:rPr>
              <a:t>Axum, ante 1936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contenuto 1"/>
          <p:cNvSpPr>
            <a:spLocks noGrp="1"/>
          </p:cNvSpPr>
          <p:nvPr>
            <p:ph/>
          </p:nvPr>
        </p:nvSpPr>
        <p:spPr/>
        <p:txBody>
          <a:bodyPr>
            <a:normAutofit fontScale="92500" lnSpcReduction="20000"/>
          </a:bodyPr>
          <a:lstStyle/>
          <a:p>
            <a:r>
              <a:rPr lang="it-IT" altLang="it-IT" sz="2800" dirty="0">
                <a:latin typeface="Times New Roman" pitchFamily="18" charset="0"/>
                <a:cs typeface="Times New Roman" pitchFamily="18" charset="0"/>
              </a:rPr>
              <a:t>    </a:t>
            </a:r>
            <a:r>
              <a:rPr lang="it-IT" altLang="it-IT" sz="2600" dirty="0">
                <a:latin typeface="Times New Roman" pitchFamily="18" charset="0"/>
                <a:cs typeface="Times New Roman" pitchFamily="18" charset="0"/>
              </a:rPr>
              <a:t>L’UNESCO ha finora iscritto nella lista del Patrimonio dell’umanità un totale di </a:t>
            </a:r>
            <a:r>
              <a:rPr lang="it-IT" sz="2600" dirty="0">
                <a:latin typeface="Times New Roman" panose="02020603050405020304" pitchFamily="18" charset="0"/>
                <a:cs typeface="Times New Roman" pitchFamily="18" charset="0"/>
              </a:rPr>
              <a:t>1121 siti (di cui 869 beni culturali, 213 naturali e 39 misti, </a:t>
            </a:r>
            <a:r>
              <a:rPr lang="it-IT" altLang="it-IT" sz="2600" dirty="0">
                <a:latin typeface="Times New Roman" pitchFamily="18" charset="0"/>
                <a:cs typeface="Times New Roman" pitchFamily="18" charset="0"/>
              </a:rPr>
              <a:t>presenti in 167 Paesi del mondo.</a:t>
            </a:r>
          </a:p>
          <a:p>
            <a:endParaRPr lang="it-IT" altLang="it-IT" sz="2600" dirty="0">
              <a:latin typeface="Times New Roman" pitchFamily="18" charset="0"/>
              <a:cs typeface="Times New Roman" pitchFamily="18" charset="0"/>
            </a:endParaRPr>
          </a:p>
          <a:p>
            <a:r>
              <a:rPr lang="it-IT" altLang="it-IT" sz="2600" dirty="0">
                <a:latin typeface="Times New Roman" pitchFamily="18" charset="0"/>
                <a:cs typeface="Times New Roman" pitchFamily="18" charset="0"/>
              </a:rPr>
              <a:t>    L’Italia detiene 55 siti, come la Cina. Seguono Spagna (48), Germania (46), Francia (45), India (38), Messico (35), Regno Unito (32), Russia (29), Iran (23), Stati Uniti (23), Giappone (23), Brasile (22), Australia (20), Canada (20), Grecia (18), Turchia (18), Portogallo (17), Polonia (16), Svezia (15).</a:t>
            </a:r>
          </a:p>
          <a:p>
            <a:endParaRPr lang="it-IT" altLang="it-IT" sz="2600" dirty="0">
              <a:latin typeface="Times New Roman" pitchFamily="18" charset="0"/>
              <a:cs typeface="Times New Roman" pitchFamily="18" charset="0"/>
            </a:endParaRPr>
          </a:p>
          <a:p>
            <a:r>
              <a:rPr lang="it-IT" altLang="it-IT" sz="2600" dirty="0">
                <a:latin typeface="Times New Roman" pitchFamily="18" charset="0"/>
                <a:cs typeface="Times New Roman" pitchFamily="18" charset="0"/>
              </a:rPr>
              <a:t>Matera è patrimonio dell’umanità dal 1993</a:t>
            </a:r>
          </a:p>
          <a:p>
            <a:r>
              <a:rPr lang="it-IT" altLang="it-IT" sz="2600" dirty="0">
                <a:latin typeface="Times New Roman" pitchFamily="18" charset="0"/>
                <a:cs typeface="Times New Roman" pitchFamily="18" charset="0"/>
              </a:rPr>
              <a:t>Ultimi siti entrati nella lista: Ivrea, città industriale del XX secolo (2018); Colline del Prosecco di Conegliano e Valdobbiadene (2019)</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A00077312"/>
          <p:cNvPicPr>
            <a:picLocks noGrp="1" noChangeAspect="1" noChangeArrowheads="1"/>
          </p:cNvPicPr>
          <p:nvPr>
            <p:ph/>
          </p:nvPr>
        </p:nvPicPr>
        <p:blipFill>
          <a:blip r:embed="rId3" cstate="print"/>
          <a:srcRect/>
          <a:stretch>
            <a:fillRect/>
          </a:stretch>
        </p:blipFill>
        <p:spPr>
          <a:xfrm>
            <a:off x="1447800" y="896938"/>
            <a:ext cx="6248400" cy="4603750"/>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E:\Tutela 2013\Tutela2012\ETIOPIA_PR_11009321_medium.jpg"/>
          <p:cNvPicPr>
            <a:picLocks noGrp="1" noChangeAspect="1" noChangeArrowheads="1"/>
          </p:cNvPicPr>
          <p:nvPr>
            <p:ph/>
          </p:nvPr>
        </p:nvPicPr>
        <p:blipFill>
          <a:blip r:embed="rId2" cstate="print"/>
          <a:srcRect/>
          <a:stretch>
            <a:fillRect/>
          </a:stretch>
        </p:blipFill>
        <p:spPr>
          <a:xfrm>
            <a:off x="760413" y="481013"/>
            <a:ext cx="7620000" cy="5715000"/>
          </a:xfr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2_giugno_2002-Axum"/>
          <p:cNvPicPr>
            <a:picLocks noGrp="1" noChangeAspect="1" noChangeArrowheads="1"/>
          </p:cNvPicPr>
          <p:nvPr>
            <p:ph/>
          </p:nvPr>
        </p:nvPicPr>
        <p:blipFill>
          <a:blip r:embed="rId3" cstate="print"/>
          <a:srcRect/>
          <a:stretch>
            <a:fillRect/>
          </a:stretch>
        </p:blipFill>
        <p:spPr>
          <a:xfrm>
            <a:off x="0" y="0"/>
            <a:ext cx="9144000" cy="6858000"/>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450px-Rome_Stele"/>
          <p:cNvPicPr>
            <a:picLocks noGrp="1" noChangeAspect="1" noChangeArrowheads="1"/>
          </p:cNvPicPr>
          <p:nvPr>
            <p:ph/>
          </p:nvPr>
        </p:nvPicPr>
        <p:blipFill>
          <a:blip r:embed="rId3" cstate="print"/>
          <a:srcRect/>
          <a:stretch>
            <a:fillRect/>
          </a:stretch>
        </p:blipFill>
        <p:spPr>
          <a:xfrm>
            <a:off x="2170113" y="0"/>
            <a:ext cx="5145087" cy="6858000"/>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CC94EA15-DF90-4F8F-964C-DD2D38A27B86}"/>
              </a:ext>
            </a:extLst>
          </p:cNvPr>
          <p:cNvSpPr>
            <a:spLocks noGrp="1"/>
          </p:cNvSpPr>
          <p:nvPr>
            <p:ph/>
          </p:nvPr>
        </p:nvSpPr>
        <p:spPr/>
        <p:txBody>
          <a:bodyPr>
            <a:normAutofit fontScale="55000" lnSpcReduction="20000"/>
          </a:bodyPr>
          <a:lstStyle/>
          <a:p>
            <a:pPr fontAlgn="base"/>
            <a:r>
              <a:rPr lang="it-IT" dirty="0">
                <a:latin typeface="Times New Roman" panose="02020603050405020304" pitchFamily="18" charset="0"/>
                <a:cs typeface="Times New Roman" panose="02020603050405020304" pitchFamily="18" charset="0"/>
              </a:rPr>
              <a:t>Il 13 dicembre 2018 l’</a:t>
            </a:r>
            <a:r>
              <a:rPr lang="it-IT" b="1" dirty="0">
                <a:latin typeface="Times New Roman" panose="02020603050405020304" pitchFamily="18" charset="0"/>
                <a:cs typeface="Times New Roman" panose="02020603050405020304" pitchFamily="18" charset="0"/>
              </a:rPr>
              <a:t>Assemblea generale delle Nazioni Unite</a:t>
            </a: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ONU</a:t>
            </a:r>
            <a:r>
              <a:rPr lang="it-IT" dirty="0">
                <a:latin typeface="Times New Roman" panose="02020603050405020304" pitchFamily="18" charset="0"/>
                <a:cs typeface="Times New Roman" panose="02020603050405020304" pitchFamily="18" charset="0"/>
              </a:rPr>
              <a:t>) ha adottato, all’unanimità, su iniziativa greca, una risoluzione (la</a:t>
            </a:r>
            <a:br>
              <a:rPr lang="it-IT" dirty="0">
                <a:latin typeface="Times New Roman" panose="02020603050405020304" pitchFamily="18" charset="0"/>
                <a:cs typeface="Times New Roman" panose="02020603050405020304" pitchFamily="18" charset="0"/>
              </a:rPr>
            </a:br>
            <a:r>
              <a:rPr lang="it-IT" b="1" dirty="0">
                <a:latin typeface="Times New Roman" panose="02020603050405020304" pitchFamily="18" charset="0"/>
                <a:cs typeface="Times New Roman" panose="02020603050405020304" pitchFamily="18" charset="0"/>
              </a:rPr>
              <a:t>A/RES/73/130</a:t>
            </a:r>
            <a:r>
              <a:rPr lang="it-IT" dirty="0">
                <a:latin typeface="Times New Roman" panose="02020603050405020304" pitchFamily="18" charset="0"/>
                <a:cs typeface="Times New Roman" panose="02020603050405020304" pitchFamily="18" charset="0"/>
              </a:rPr>
              <a:t>) su “</a:t>
            </a:r>
            <a:r>
              <a:rPr lang="it-IT" b="1" dirty="0">
                <a:latin typeface="Times New Roman" panose="02020603050405020304" pitchFamily="18" charset="0"/>
                <a:cs typeface="Times New Roman" panose="02020603050405020304" pitchFamily="18" charset="0"/>
              </a:rPr>
              <a:t>Il ritorno o la restituzione dei beni culturali ai paesi di origine</a:t>
            </a:r>
            <a:r>
              <a:rPr lang="it-IT" dirty="0">
                <a:latin typeface="Times New Roman" panose="02020603050405020304" pitchFamily="18" charset="0"/>
                <a:cs typeface="Times New Roman" panose="02020603050405020304" pitchFamily="18" charset="0"/>
              </a:rPr>
              <a:t>“.</a:t>
            </a:r>
          </a:p>
          <a:p>
            <a:pPr fontAlgn="base"/>
            <a:r>
              <a:rPr lang="it-IT" dirty="0">
                <a:latin typeface="Times New Roman" panose="02020603050405020304" pitchFamily="18" charset="0"/>
                <a:cs typeface="Times New Roman" panose="02020603050405020304" pitchFamily="18" charset="0"/>
              </a:rPr>
              <a:t>La risoluzione in questione, che comprende anche il ritorno dei marmi del </a:t>
            </a:r>
            <a:r>
              <a:rPr lang="it-IT" b="1" dirty="0">
                <a:latin typeface="Times New Roman" panose="02020603050405020304" pitchFamily="18" charset="0"/>
                <a:cs typeface="Times New Roman" panose="02020603050405020304" pitchFamily="18" charset="0"/>
              </a:rPr>
              <a:t>Partenone</a:t>
            </a:r>
            <a:r>
              <a:rPr lang="it-IT" dirty="0">
                <a:latin typeface="Times New Roman" panose="02020603050405020304" pitchFamily="18" charset="0"/>
                <a:cs typeface="Times New Roman" panose="02020603050405020304" pitchFamily="18" charset="0"/>
              </a:rPr>
              <a:t>, è stata ampiamente sostenuta da tutte le commissioni degli Stati membri, 105 dei quali hanno introdotto congiuntamente il progetto di risoluzione. </a:t>
            </a:r>
          </a:p>
          <a:p>
            <a:pPr fontAlgn="base"/>
            <a:r>
              <a:rPr lang="it-IT" dirty="0">
                <a:latin typeface="Times New Roman" panose="02020603050405020304" pitchFamily="18" charset="0"/>
                <a:cs typeface="Times New Roman" panose="02020603050405020304" pitchFamily="18" charset="0"/>
              </a:rPr>
              <a:t>In particolare, la risoluzione sottolinea la responsabilità degli Stati membri di combattere il traffico illecito di beni culturali durante i periodi di pace e di guerra, alla luce anche dei recenti conflitti in Medio Oriente che hanno portato e continuano a portare alla distruzione, al saccheggio, al furto e al traffico illecito di beni culturali di inestimabile valore per lo stato depredato, traffici le cui transazioni avvengono, in particolare, attraverso internet.</a:t>
            </a:r>
          </a:p>
          <a:p>
            <a:pPr fontAlgn="base"/>
            <a:r>
              <a:rPr lang="it-IT" dirty="0">
                <a:latin typeface="Times New Roman" panose="02020603050405020304" pitchFamily="18" charset="0"/>
                <a:cs typeface="Times New Roman" panose="02020603050405020304" pitchFamily="18" charset="0"/>
              </a:rPr>
              <a:t>La risoluzione condanna le azioni illegali summenzionate e prende atto della connessione tra traffico di beni culturali e finanziamento del terrorismo; invita gli Stati a salvaguardare la proprietà culturale, non solo adottando misure di protezione adeguate, ma anche </a:t>
            </a:r>
            <a:r>
              <a:rPr lang="it-IT" b="1" dirty="0">
                <a:latin typeface="Times New Roman" panose="02020603050405020304" pitchFamily="18" charset="0"/>
                <a:cs typeface="Times New Roman" panose="02020603050405020304" pitchFamily="18" charset="0"/>
              </a:rPr>
              <a:t>restituendo beni culturali rubati o commercializzati illecitamente ai paesi di origine</a:t>
            </a:r>
            <a:r>
              <a:rPr lang="it-IT" dirty="0">
                <a:latin typeface="Times New Roman" panose="02020603050405020304" pitchFamily="18" charset="0"/>
                <a:cs typeface="Times New Roman" panose="02020603050405020304" pitchFamily="18" charset="0"/>
              </a:rPr>
              <a:t>. </a:t>
            </a:r>
          </a:p>
          <a:p>
            <a:endParaRPr lang="it-IT" dirty="0"/>
          </a:p>
        </p:txBody>
      </p:sp>
    </p:spTree>
    <p:extLst>
      <p:ext uri="{BB962C8B-B14F-4D97-AF65-F5344CB8AC3E}">
        <p14:creationId xmlns:p14="http://schemas.microsoft.com/office/powerpoint/2010/main" val="23243830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esterni, cielo, edificio, rovina&#10;&#10;Descrizione generata automaticamente">
            <a:extLst>
              <a:ext uri="{FF2B5EF4-FFF2-40B4-BE49-F238E27FC236}">
                <a16:creationId xmlns:a16="http://schemas.microsoft.com/office/drawing/2014/main" id="{DC2A8A3E-854F-4F26-A318-CDDF281DE0FB}"/>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78810" y="404664"/>
            <a:ext cx="9335620" cy="5050570"/>
          </a:xfrm>
        </p:spPr>
      </p:pic>
    </p:spTree>
    <p:extLst>
      <p:ext uri="{BB962C8B-B14F-4D97-AF65-F5344CB8AC3E}">
        <p14:creationId xmlns:p14="http://schemas.microsoft.com/office/powerpoint/2010/main" val="29258400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Immagine che contiene edificio, parete, interni&#10;&#10;Descrizione generata automaticamente">
            <a:extLst>
              <a:ext uri="{FF2B5EF4-FFF2-40B4-BE49-F238E27FC236}">
                <a16:creationId xmlns:a16="http://schemas.microsoft.com/office/drawing/2014/main" id="{E616B2EB-2ED2-4F64-9688-299EB0609BAE}"/>
              </a:ext>
            </a:extLst>
          </p:cNvPr>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54357" y="125192"/>
            <a:ext cx="9198357" cy="5680071"/>
          </a:xfrm>
        </p:spPr>
      </p:pic>
    </p:spTree>
    <p:extLst>
      <p:ext uri="{BB962C8B-B14F-4D97-AF65-F5344CB8AC3E}">
        <p14:creationId xmlns:p14="http://schemas.microsoft.com/office/powerpoint/2010/main" val="8854648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normAutofit fontScale="92500"/>
          </a:bodyPr>
          <a:lstStyle/>
          <a:p>
            <a:r>
              <a:rPr lang="it-IT" dirty="0">
                <a:latin typeface="Times New Roman" pitchFamily="18" charset="0"/>
                <a:cs typeface="Times New Roman" pitchFamily="18" charset="0"/>
              </a:rPr>
              <a:t>Carlo Tosco, </a:t>
            </a:r>
            <a:r>
              <a:rPr lang="it-IT" i="1" dirty="0">
                <a:latin typeface="Times New Roman" pitchFamily="18" charset="0"/>
                <a:cs typeface="Times New Roman" pitchFamily="18" charset="0"/>
              </a:rPr>
              <a:t>I beni culturali. Storia, tutela e valorizzazione</a:t>
            </a:r>
            <a:r>
              <a:rPr lang="it-IT" dirty="0">
                <a:latin typeface="Times New Roman" pitchFamily="18" charset="0"/>
                <a:cs typeface="Times New Roman" pitchFamily="18" charset="0"/>
              </a:rPr>
              <a:t>, Il Mulino, Bologna 2014.</a:t>
            </a:r>
          </a:p>
          <a:p>
            <a:r>
              <a:rPr lang="it-IT" dirty="0">
                <a:latin typeface="Times New Roman" pitchFamily="18" charset="0"/>
                <a:cs typeface="Times New Roman" pitchFamily="18" charset="0"/>
              </a:rPr>
              <a:t>Salvatore </a:t>
            </a:r>
            <a:r>
              <a:rPr lang="it-IT" dirty="0" err="1">
                <a:latin typeface="Times New Roman" pitchFamily="18" charset="0"/>
                <a:cs typeface="Times New Roman" pitchFamily="18" charset="0"/>
              </a:rPr>
              <a:t>Settis</a:t>
            </a:r>
            <a:r>
              <a:rPr lang="it-IT" dirty="0">
                <a:latin typeface="Times New Roman" pitchFamily="18" charset="0"/>
                <a:cs typeface="Times New Roman" pitchFamily="18" charset="0"/>
              </a:rPr>
              <a:t>, </a:t>
            </a:r>
            <a:r>
              <a:rPr lang="it-IT" i="1" dirty="0">
                <a:latin typeface="Times New Roman" pitchFamily="18" charset="0"/>
                <a:cs typeface="Times New Roman" pitchFamily="18" charset="0"/>
              </a:rPr>
              <a:t>Paesaggio costituzione cemento. La battaglia per l’ambiente contro il degrado civile</a:t>
            </a:r>
            <a:r>
              <a:rPr lang="it-IT" dirty="0">
                <a:latin typeface="Times New Roman" pitchFamily="18" charset="0"/>
                <a:cs typeface="Times New Roman" pitchFamily="18" charset="0"/>
              </a:rPr>
              <a:t>, Einaudi, Torino 2010.</a:t>
            </a:r>
          </a:p>
          <a:p>
            <a:r>
              <a:rPr lang="it-IT" dirty="0">
                <a:latin typeface="Times New Roman" pitchFamily="18" charset="0"/>
                <a:cs typeface="Times New Roman" pitchFamily="18" charset="0"/>
              </a:rPr>
              <a:t>Cosimo Damiano Fonseca, Rosalba Demetrio, Grazia Guadagno, </a:t>
            </a:r>
            <a:r>
              <a:rPr lang="it-IT" i="1" dirty="0">
                <a:latin typeface="Times New Roman" pitchFamily="18" charset="0"/>
                <a:cs typeface="Times New Roman" pitchFamily="18" charset="0"/>
              </a:rPr>
              <a:t>Matera</a:t>
            </a:r>
            <a:r>
              <a:rPr lang="it-IT" dirty="0">
                <a:latin typeface="Times New Roman" pitchFamily="18" charset="0"/>
                <a:cs typeface="Times New Roman" pitchFamily="18" charset="0"/>
              </a:rPr>
              <a:t> (Le città nella storia d'Italia), Laterza, Bari 2003.</a:t>
            </a:r>
          </a:p>
          <a:p>
            <a:r>
              <a:rPr lang="it-IT" dirty="0">
                <a:latin typeface="Times New Roman" pitchFamily="18" charset="0"/>
                <a:cs typeface="Times New Roman" pitchFamily="18" charset="0"/>
              </a:rPr>
              <a:t>Ai laureandi si consiglia: Fulvio Cervini, </a:t>
            </a:r>
            <a:r>
              <a:rPr lang="it-IT" i="1" dirty="0">
                <a:latin typeface="Times New Roman" pitchFamily="18" charset="0"/>
                <a:cs typeface="Times New Roman" pitchFamily="18" charset="0"/>
              </a:rPr>
              <a:t>Tesi e malintesi. Piccolo dizionario ad uso dei laureandi</a:t>
            </a:r>
            <a:r>
              <a:rPr lang="it-IT" dirty="0">
                <a:latin typeface="Times New Roman" pitchFamily="18" charset="0"/>
                <a:cs typeface="Times New Roman" pitchFamily="18" charset="0"/>
              </a:rPr>
              <a:t>, Felici, </a:t>
            </a:r>
            <a:r>
              <a:rPr lang="it-IT" dirty="0" err="1">
                <a:latin typeface="Times New Roman" pitchFamily="18" charset="0"/>
                <a:cs typeface="Times New Roman" pitchFamily="18" charset="0"/>
              </a:rPr>
              <a:t>Ghezzano</a:t>
            </a:r>
            <a:r>
              <a:rPr lang="it-IT" dirty="0">
                <a:latin typeface="Times New Roman" pitchFamily="18" charset="0"/>
                <a:cs typeface="Times New Roman" pitchFamily="18" charset="0"/>
              </a:rPr>
              <a:t> 2012.</a:t>
            </a:r>
          </a:p>
          <a:p>
            <a:endParaRPr lang="it-IT"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0"/>
            <a:ext cx="7772400" cy="6741368"/>
          </a:xfrm>
        </p:spPr>
        <p:txBody>
          <a:bodyPr>
            <a:normAutofit fontScale="32500" lnSpcReduction="20000"/>
          </a:bodyPr>
          <a:lstStyle/>
          <a:p>
            <a:r>
              <a:rPr lang="it-IT" sz="6200" dirty="0">
                <a:latin typeface="Times New Roman" pitchFamily="18" charset="0"/>
                <a:cs typeface="Times New Roman" pitchFamily="18" charset="0"/>
              </a:rPr>
              <a:t>Bisogna inoltre leggere, a scelta, uno dei seguenti saggi:</a:t>
            </a:r>
          </a:p>
          <a:p>
            <a:endParaRPr lang="it-IT" sz="6200" dirty="0">
              <a:latin typeface="Times New Roman" pitchFamily="18" charset="0"/>
              <a:cs typeface="Times New Roman" pitchFamily="18" charset="0"/>
            </a:endParaRPr>
          </a:p>
          <a:p>
            <a:r>
              <a:rPr lang="it-IT" sz="6200" dirty="0">
                <a:latin typeface="Times New Roman" pitchFamily="18" charset="0"/>
                <a:cs typeface="Times New Roman" pitchFamily="18" charset="0"/>
              </a:rPr>
              <a:t>Marco </a:t>
            </a:r>
            <a:r>
              <a:rPr lang="it-IT" sz="6200" dirty="0" err="1">
                <a:latin typeface="Times New Roman" pitchFamily="18" charset="0"/>
                <a:cs typeface="Times New Roman" pitchFamily="18" charset="0"/>
              </a:rPr>
              <a:t>Armiero</a:t>
            </a:r>
            <a:r>
              <a:rPr lang="it-IT" sz="6200" dirty="0">
                <a:latin typeface="Times New Roman" pitchFamily="18" charset="0"/>
                <a:cs typeface="Times New Roman" pitchFamily="18" charset="0"/>
              </a:rPr>
              <a:t>, </a:t>
            </a:r>
            <a:r>
              <a:rPr lang="it-IT" sz="6200" i="1" dirty="0">
                <a:latin typeface="Times New Roman" pitchFamily="18" charset="0"/>
                <a:cs typeface="Times New Roman" pitchFamily="18" charset="0"/>
              </a:rPr>
              <a:t>Le montagne della patria. Natura e nazione nella storia d’Italia. Secoli XIX e XX</a:t>
            </a:r>
            <a:r>
              <a:rPr lang="it-IT" sz="6200" dirty="0">
                <a:latin typeface="Times New Roman" pitchFamily="18" charset="0"/>
                <a:cs typeface="Times New Roman" pitchFamily="18" charset="0"/>
              </a:rPr>
              <a:t>, Einaudi, Torino 2013.</a:t>
            </a:r>
          </a:p>
          <a:p>
            <a:r>
              <a:rPr lang="it-IT" sz="6200" dirty="0">
                <a:latin typeface="Times New Roman" pitchFamily="18" charset="0"/>
                <a:cs typeface="Times New Roman" pitchFamily="18" charset="0"/>
              </a:rPr>
              <a:t>Carla Barbati, Marco Cammelli, Lorenzo Casini, Giuseppe </a:t>
            </a:r>
            <a:r>
              <a:rPr lang="it-IT" sz="6200" dirty="0" err="1">
                <a:latin typeface="Times New Roman" pitchFamily="18" charset="0"/>
                <a:cs typeface="Times New Roman" pitchFamily="18" charset="0"/>
              </a:rPr>
              <a:t>Piperata</a:t>
            </a:r>
            <a:r>
              <a:rPr lang="it-IT" sz="6200" dirty="0">
                <a:latin typeface="Times New Roman" pitchFamily="18" charset="0"/>
                <a:cs typeface="Times New Roman" pitchFamily="18" charset="0"/>
              </a:rPr>
              <a:t>, Girolamo </a:t>
            </a:r>
            <a:r>
              <a:rPr lang="it-IT" sz="6200" dirty="0" err="1">
                <a:latin typeface="Times New Roman" pitchFamily="18" charset="0"/>
                <a:cs typeface="Times New Roman" pitchFamily="18" charset="0"/>
              </a:rPr>
              <a:t>Sciullo</a:t>
            </a:r>
            <a:r>
              <a:rPr lang="it-IT" sz="6200" dirty="0">
                <a:latin typeface="Times New Roman" pitchFamily="18" charset="0"/>
                <a:cs typeface="Times New Roman" pitchFamily="18" charset="0"/>
              </a:rPr>
              <a:t>, </a:t>
            </a:r>
            <a:r>
              <a:rPr lang="it-IT" sz="6200" i="1" dirty="0">
                <a:latin typeface="Times New Roman" pitchFamily="18" charset="0"/>
                <a:cs typeface="Times New Roman" pitchFamily="18" charset="0"/>
              </a:rPr>
              <a:t>Diritto del patrimonio culturale</a:t>
            </a:r>
            <a:r>
              <a:rPr lang="it-IT" sz="6200" dirty="0">
                <a:latin typeface="Times New Roman" pitchFamily="18" charset="0"/>
                <a:cs typeface="Times New Roman" pitchFamily="18" charset="0"/>
              </a:rPr>
              <a:t>, Il Mulino, Bologna 2017.</a:t>
            </a:r>
          </a:p>
          <a:p>
            <a:r>
              <a:rPr lang="it-IT" sz="6200" dirty="0">
                <a:latin typeface="Times New Roman" pitchFamily="18" charset="0"/>
                <a:cs typeface="Times New Roman" pitchFamily="18" charset="0"/>
              </a:rPr>
              <a:t>Mario </a:t>
            </a:r>
            <a:r>
              <a:rPr lang="it-IT" sz="6200" dirty="0" err="1">
                <a:latin typeface="Times New Roman" pitchFamily="18" charset="0"/>
                <a:cs typeface="Times New Roman" pitchFamily="18" charset="0"/>
              </a:rPr>
              <a:t>Bencivenni</a:t>
            </a:r>
            <a:r>
              <a:rPr lang="it-IT" sz="6200" dirty="0">
                <a:latin typeface="Times New Roman" pitchFamily="18" charset="0"/>
                <a:cs typeface="Times New Roman" pitchFamily="18" charset="0"/>
              </a:rPr>
              <a:t>, Riccardo Dalla Negra, Paola Grifoni, </a:t>
            </a:r>
            <a:r>
              <a:rPr lang="it-IT" sz="6200" i="1" dirty="0">
                <a:latin typeface="Times New Roman" pitchFamily="18" charset="0"/>
                <a:cs typeface="Times New Roman" pitchFamily="18" charset="0"/>
              </a:rPr>
              <a:t>Monumenti e istituzioni, parte I, La nascita del servizio di tutela dei monumenti in Italia 1860-1880</a:t>
            </a:r>
            <a:r>
              <a:rPr lang="it-IT" sz="6200" dirty="0">
                <a:latin typeface="Times New Roman" pitchFamily="18" charset="0"/>
                <a:cs typeface="Times New Roman" pitchFamily="18" charset="0"/>
              </a:rPr>
              <a:t>, Alinea, Firenze 1987.</a:t>
            </a:r>
          </a:p>
          <a:p>
            <a:r>
              <a:rPr lang="it-IT" sz="6200" dirty="0">
                <a:latin typeface="Times New Roman" pitchFamily="18" charset="0"/>
                <a:cs typeface="Times New Roman" pitchFamily="18" charset="0"/>
              </a:rPr>
              <a:t>Cesare Brandi, </a:t>
            </a:r>
            <a:r>
              <a:rPr lang="it-IT" sz="6200" i="1" dirty="0">
                <a:latin typeface="Times New Roman" pitchFamily="18" charset="0"/>
                <a:cs typeface="Times New Roman" pitchFamily="18" charset="0"/>
              </a:rPr>
              <a:t>Il patrimonio insidiato. Scritti sulla tutela del paesaggio e dell’arte</a:t>
            </a:r>
            <a:r>
              <a:rPr lang="it-IT" sz="6200" dirty="0">
                <a:latin typeface="Times New Roman" pitchFamily="18" charset="0"/>
                <a:cs typeface="Times New Roman" pitchFamily="18" charset="0"/>
              </a:rPr>
              <a:t>, a cura di Massimiliano </a:t>
            </a:r>
            <a:r>
              <a:rPr lang="it-IT" sz="6200" dirty="0" err="1">
                <a:latin typeface="Times New Roman" pitchFamily="18" charset="0"/>
                <a:cs typeface="Times New Roman" pitchFamily="18" charset="0"/>
              </a:rPr>
              <a:t>Capati</a:t>
            </a:r>
            <a:r>
              <a:rPr lang="it-IT" sz="6200" dirty="0">
                <a:latin typeface="Times New Roman" pitchFamily="18" charset="0"/>
                <a:cs typeface="Times New Roman" pitchFamily="18" charset="0"/>
              </a:rPr>
              <a:t>, Editori Riuniti, Roma 2001.</a:t>
            </a:r>
          </a:p>
          <a:p>
            <a:r>
              <a:rPr lang="it-IT" sz="6200" dirty="0">
                <a:latin typeface="Times New Roman" pitchFamily="18" charset="0"/>
                <a:cs typeface="Times New Roman" pitchFamily="18" charset="0"/>
              </a:rPr>
              <a:t>Lorenzo </a:t>
            </a:r>
            <a:r>
              <a:rPr lang="it-IT" sz="6200" dirty="0" err="1">
                <a:latin typeface="Times New Roman" pitchFamily="18" charset="0"/>
                <a:cs typeface="Times New Roman" pitchFamily="18" charset="0"/>
              </a:rPr>
              <a:t>Carletti</a:t>
            </a:r>
            <a:r>
              <a:rPr lang="it-IT" sz="6200" dirty="0">
                <a:latin typeface="Times New Roman" pitchFamily="18" charset="0"/>
                <a:cs typeface="Times New Roman" pitchFamily="18" charset="0"/>
              </a:rPr>
              <a:t>, Cristiano </a:t>
            </a:r>
            <a:r>
              <a:rPr lang="it-IT" sz="6200" dirty="0" err="1">
                <a:latin typeface="Times New Roman" pitchFamily="18" charset="0"/>
                <a:cs typeface="Times New Roman" pitchFamily="18" charset="0"/>
              </a:rPr>
              <a:t>Giometti</a:t>
            </a:r>
            <a:r>
              <a:rPr lang="it-IT" sz="6200" dirty="0">
                <a:latin typeface="Times New Roman" pitchFamily="18" charset="0"/>
                <a:cs typeface="Times New Roman" pitchFamily="18" charset="0"/>
              </a:rPr>
              <a:t>, </a:t>
            </a:r>
            <a:r>
              <a:rPr lang="it-IT" sz="6200" i="1" dirty="0">
                <a:latin typeface="Times New Roman" pitchFamily="18" charset="0"/>
                <a:cs typeface="Times New Roman" pitchFamily="18" charset="0"/>
              </a:rPr>
              <a:t>Raffaello on the road. Rinascimento e propaganda fascista in America (1938-40)</a:t>
            </a:r>
            <a:r>
              <a:rPr lang="it-IT" sz="6200" dirty="0">
                <a:latin typeface="Times New Roman" pitchFamily="18" charset="0"/>
                <a:cs typeface="Times New Roman" pitchFamily="18" charset="0"/>
              </a:rPr>
              <a:t>, </a:t>
            </a:r>
            <a:r>
              <a:rPr lang="it-IT" sz="6200" dirty="0" err="1">
                <a:latin typeface="Times New Roman" pitchFamily="18" charset="0"/>
                <a:cs typeface="Times New Roman" pitchFamily="18" charset="0"/>
              </a:rPr>
              <a:t>Carocci</a:t>
            </a:r>
            <a:r>
              <a:rPr lang="it-IT" sz="6200" dirty="0">
                <a:latin typeface="Times New Roman" pitchFamily="18" charset="0"/>
                <a:cs typeface="Times New Roman" pitchFamily="18" charset="0"/>
              </a:rPr>
              <a:t>, Roma 2016.</a:t>
            </a:r>
          </a:p>
          <a:p>
            <a:r>
              <a:rPr lang="it-IT" sz="6200" dirty="0">
                <a:latin typeface="Times New Roman" pitchFamily="18" charset="0"/>
                <a:cs typeface="Times New Roman" pitchFamily="18" charset="0"/>
              </a:rPr>
              <a:t>Alessandro </a:t>
            </a:r>
            <a:r>
              <a:rPr lang="it-IT" sz="6200" dirty="0" err="1">
                <a:latin typeface="Times New Roman" pitchFamily="18" charset="0"/>
                <a:cs typeface="Times New Roman" pitchFamily="18" charset="0"/>
              </a:rPr>
              <a:t>Coppellotti</a:t>
            </a:r>
            <a:r>
              <a:rPr lang="it-IT" sz="6200" dirty="0">
                <a:latin typeface="Times New Roman" pitchFamily="18" charset="0"/>
                <a:cs typeface="Times New Roman" pitchFamily="18" charset="0"/>
              </a:rPr>
              <a:t>, </a:t>
            </a:r>
            <a:r>
              <a:rPr lang="it-IT" sz="6200" i="1" dirty="0">
                <a:latin typeface="Times New Roman" pitchFamily="18" charset="0"/>
                <a:cs typeface="Times New Roman" pitchFamily="18" charset="0"/>
              </a:rPr>
              <a:t>Scritti scelti di architettura e di museografia</a:t>
            </a:r>
            <a:r>
              <a:rPr lang="it-IT" sz="6200" dirty="0">
                <a:latin typeface="Times New Roman" pitchFamily="18" charset="0"/>
                <a:cs typeface="Times New Roman" pitchFamily="18" charset="0"/>
              </a:rPr>
              <a:t>, </a:t>
            </a:r>
            <a:r>
              <a:rPr lang="it-IT" sz="6200" dirty="0" err="1">
                <a:latin typeface="Times New Roman" pitchFamily="18" charset="0"/>
                <a:cs typeface="Times New Roman" pitchFamily="18" charset="0"/>
              </a:rPr>
              <a:t>Edifir</a:t>
            </a:r>
            <a:r>
              <a:rPr lang="it-IT" sz="6200" dirty="0">
                <a:latin typeface="Times New Roman" pitchFamily="18" charset="0"/>
                <a:cs typeface="Times New Roman" pitchFamily="18" charset="0"/>
              </a:rPr>
              <a:t>, Firenze 2009. </a:t>
            </a:r>
          </a:p>
          <a:p>
            <a:r>
              <a:rPr lang="it-IT" sz="6200" dirty="0">
                <a:latin typeface="Times New Roman" pitchFamily="18" charset="0"/>
                <a:cs typeface="Times New Roman" pitchFamily="18" charset="0"/>
              </a:rPr>
              <a:t>Andrea Emiliani</a:t>
            </a:r>
            <a:r>
              <a:rPr lang="it-IT" sz="6200" i="1" dirty="0">
                <a:latin typeface="Times New Roman" pitchFamily="18" charset="0"/>
                <a:cs typeface="Times New Roman" pitchFamily="18" charset="0"/>
              </a:rPr>
              <a:t>, Leggi, bandi e provvedimenti per la tutela dei beni artistici e culturali negli antichi stati italiani 1571-1860</a:t>
            </a:r>
            <a:r>
              <a:rPr lang="it-IT" sz="6200" dirty="0">
                <a:latin typeface="Times New Roman" pitchFamily="18" charset="0"/>
                <a:cs typeface="Times New Roman" pitchFamily="18" charset="0"/>
              </a:rPr>
              <a:t>, Nuova Alfa, Bologna 1996 (I ed. 1976).</a:t>
            </a:r>
          </a:p>
          <a:p>
            <a:r>
              <a:rPr lang="it-IT" sz="6200" dirty="0">
                <a:latin typeface="Times New Roman" pitchFamily="18" charset="0"/>
                <a:cs typeface="Times New Roman" pitchFamily="18" charset="0"/>
              </a:rPr>
              <a:t>Matteo </a:t>
            </a:r>
            <a:r>
              <a:rPr lang="it-IT" sz="6200" dirty="0" err="1">
                <a:latin typeface="Times New Roman" pitchFamily="18" charset="0"/>
                <a:cs typeface="Times New Roman" pitchFamily="18" charset="0"/>
              </a:rPr>
              <a:t>Giancotti</a:t>
            </a:r>
            <a:r>
              <a:rPr lang="it-IT" sz="6200" dirty="0">
                <a:latin typeface="Times New Roman" pitchFamily="18" charset="0"/>
                <a:cs typeface="Times New Roman" pitchFamily="18" charset="0"/>
              </a:rPr>
              <a:t>, </a:t>
            </a:r>
            <a:r>
              <a:rPr lang="it-IT" sz="6200" i="1" dirty="0">
                <a:latin typeface="Times New Roman" pitchFamily="18" charset="0"/>
                <a:cs typeface="Times New Roman" pitchFamily="18" charset="0"/>
              </a:rPr>
              <a:t>Paesaggi del trauma</a:t>
            </a:r>
            <a:r>
              <a:rPr lang="it-IT" sz="6200" dirty="0">
                <a:latin typeface="Times New Roman" pitchFamily="18" charset="0"/>
                <a:cs typeface="Times New Roman" pitchFamily="18" charset="0"/>
              </a:rPr>
              <a:t>, Bompiani, Milano 2017.</a:t>
            </a:r>
          </a:p>
          <a:p>
            <a:r>
              <a:rPr lang="it-IT" sz="6200" dirty="0">
                <a:latin typeface="Times New Roman" pitchFamily="18" charset="0"/>
                <a:cs typeface="Times New Roman" pitchFamily="18" charset="0"/>
              </a:rPr>
              <a:t>Antonella </a:t>
            </a:r>
            <a:r>
              <a:rPr lang="it-IT" sz="6200" dirty="0" err="1">
                <a:latin typeface="Times New Roman" pitchFamily="18" charset="0"/>
                <a:cs typeface="Times New Roman" pitchFamily="18" charset="0"/>
              </a:rPr>
              <a:t>Gioli</a:t>
            </a:r>
            <a:r>
              <a:rPr lang="it-IT" sz="6200" dirty="0">
                <a:latin typeface="Times New Roman" pitchFamily="18" charset="0"/>
                <a:cs typeface="Times New Roman" pitchFamily="18" charset="0"/>
              </a:rPr>
              <a:t>, </a:t>
            </a:r>
            <a:r>
              <a:rPr lang="it-IT" sz="6200" i="1" dirty="0">
                <a:latin typeface="Times New Roman" pitchFamily="18" charset="0"/>
                <a:cs typeface="Times New Roman" pitchFamily="18" charset="0"/>
              </a:rPr>
              <a:t>La Certosa di Calci nella Grande Guerra. Riuso e Tutela tra Pisa e l’Italia</a:t>
            </a:r>
            <a:r>
              <a:rPr lang="it-IT" sz="6200" dirty="0">
                <a:latin typeface="Times New Roman" pitchFamily="18" charset="0"/>
                <a:cs typeface="Times New Roman" pitchFamily="18" charset="0"/>
              </a:rPr>
              <a:t>, Firenze, </a:t>
            </a:r>
            <a:r>
              <a:rPr lang="it-IT" sz="6200" dirty="0" err="1">
                <a:latin typeface="Times New Roman" pitchFamily="18" charset="0"/>
                <a:cs typeface="Times New Roman" pitchFamily="18" charset="0"/>
              </a:rPr>
              <a:t>Edifir</a:t>
            </a:r>
            <a:r>
              <a:rPr lang="it-IT" sz="6200" dirty="0">
                <a:latin typeface="Times New Roman" pitchFamily="18" charset="0"/>
                <a:cs typeface="Times New Roman" pitchFamily="18" charset="0"/>
              </a:rPr>
              <a:t>, Firenze 2015.</a:t>
            </a:r>
          </a:p>
          <a:p>
            <a:endParaRPr lang="it-IT"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15937B30-A9D4-48FE-A92F-64E2D920FB8D}"/>
              </a:ext>
            </a:extLst>
          </p:cNvPr>
          <p:cNvSpPr>
            <a:spLocks noGrp="1"/>
          </p:cNvSpPr>
          <p:nvPr>
            <p:ph/>
          </p:nvPr>
        </p:nvSpPr>
        <p:spPr>
          <a:xfrm>
            <a:off x="685800" y="404664"/>
            <a:ext cx="7772400" cy="5691336"/>
          </a:xfrm>
        </p:spPr>
        <p:txBody>
          <a:bodyPr>
            <a:normAutofit fontScale="40000" lnSpcReduction="20000"/>
          </a:bodyPr>
          <a:lstStyle/>
          <a:p>
            <a:r>
              <a:rPr lang="it-IT" sz="4200" dirty="0">
                <a:latin typeface="Times New Roman" pitchFamily="18" charset="0"/>
                <a:cs typeface="Times New Roman" pitchFamily="18" charset="0"/>
              </a:rPr>
              <a:t>Daniele </a:t>
            </a:r>
            <a:r>
              <a:rPr lang="it-IT" sz="4200" dirty="0" err="1">
                <a:latin typeface="Times New Roman" pitchFamily="18" charset="0"/>
                <a:cs typeface="Times New Roman" pitchFamily="18" charset="0"/>
              </a:rPr>
              <a:t>Jallà</a:t>
            </a:r>
            <a:r>
              <a:rPr lang="it-IT" sz="4200" dirty="0">
                <a:latin typeface="Times New Roman" pitchFamily="18" charset="0"/>
                <a:cs typeface="Times New Roman" pitchFamily="18" charset="0"/>
              </a:rPr>
              <a:t>, </a:t>
            </a:r>
            <a:r>
              <a:rPr lang="it-IT" sz="4200" i="1" dirty="0">
                <a:latin typeface="Times New Roman" pitchFamily="18" charset="0"/>
                <a:cs typeface="Times New Roman" pitchFamily="18" charset="0"/>
              </a:rPr>
              <a:t>Il museo contemporaneo. Introduzione al nuovo sistema museale italiano</a:t>
            </a:r>
            <a:r>
              <a:rPr lang="it-IT" sz="4200" dirty="0">
                <a:latin typeface="Times New Roman" pitchFamily="18" charset="0"/>
                <a:cs typeface="Times New Roman" pitchFamily="18" charset="0"/>
              </a:rPr>
              <a:t>, Utet Libreria, Torino 2000.</a:t>
            </a:r>
          </a:p>
          <a:p>
            <a:r>
              <a:rPr lang="it-IT" sz="4200" dirty="0">
                <a:latin typeface="Times New Roman" pitchFamily="18" charset="0"/>
                <a:cs typeface="Times New Roman" pitchFamily="18" charset="0"/>
              </a:rPr>
              <a:t>Maria Cecilia Mazzi, </a:t>
            </a:r>
            <a:r>
              <a:rPr lang="it-IT" sz="4200" i="1" dirty="0">
                <a:latin typeface="Times New Roman" pitchFamily="18" charset="0"/>
                <a:cs typeface="Times New Roman" pitchFamily="18" charset="0"/>
              </a:rPr>
              <a:t>In viaggio con le muse. Spazi e modelli del museo</a:t>
            </a:r>
            <a:r>
              <a:rPr lang="it-IT" sz="4200" dirty="0">
                <a:latin typeface="Times New Roman" pitchFamily="18" charset="0"/>
                <a:cs typeface="Times New Roman" pitchFamily="18" charset="0"/>
              </a:rPr>
              <a:t>, </a:t>
            </a:r>
            <a:r>
              <a:rPr lang="it-IT" sz="4200" dirty="0" err="1">
                <a:latin typeface="Times New Roman" pitchFamily="18" charset="0"/>
                <a:cs typeface="Times New Roman" pitchFamily="18" charset="0"/>
              </a:rPr>
              <a:t>Edifir</a:t>
            </a:r>
            <a:r>
              <a:rPr lang="it-IT" sz="4200" dirty="0">
                <a:latin typeface="Times New Roman" pitchFamily="18" charset="0"/>
                <a:cs typeface="Times New Roman" pitchFamily="18" charset="0"/>
              </a:rPr>
              <a:t>, Firenze 2008 (I ed. 2005).</a:t>
            </a:r>
          </a:p>
          <a:p>
            <a:r>
              <a:rPr lang="it-IT" sz="4200" dirty="0">
                <a:latin typeface="Times New Roman" pitchFamily="18" charset="0"/>
                <a:cs typeface="Times New Roman" pitchFamily="18" charset="0"/>
              </a:rPr>
              <a:t>Alessandro Pergoli Campanelli, </a:t>
            </a:r>
            <a:r>
              <a:rPr lang="it-IT" sz="4200" i="1" dirty="0">
                <a:latin typeface="Times New Roman" pitchFamily="18" charset="0"/>
                <a:cs typeface="Times New Roman" pitchFamily="18" charset="0"/>
              </a:rPr>
              <a:t>La nascita del restauro. Dall’antichità all’alto Medioevo</a:t>
            </a:r>
            <a:r>
              <a:rPr lang="it-IT" sz="4200" dirty="0">
                <a:latin typeface="Times New Roman" pitchFamily="18" charset="0"/>
                <a:cs typeface="Times New Roman" pitchFamily="18" charset="0"/>
              </a:rPr>
              <a:t>, </a:t>
            </a:r>
            <a:r>
              <a:rPr lang="it-IT" sz="4200" dirty="0" err="1">
                <a:latin typeface="Times New Roman" pitchFamily="18" charset="0"/>
                <a:cs typeface="Times New Roman" pitchFamily="18" charset="0"/>
              </a:rPr>
              <a:t>Jaca</a:t>
            </a:r>
            <a:r>
              <a:rPr lang="it-IT" sz="4200" dirty="0">
                <a:latin typeface="Times New Roman" pitchFamily="18" charset="0"/>
                <a:cs typeface="Times New Roman" pitchFamily="18" charset="0"/>
              </a:rPr>
              <a:t> Book, Milano 2015.</a:t>
            </a:r>
          </a:p>
          <a:p>
            <a:r>
              <a:rPr lang="it-IT" sz="4200" dirty="0">
                <a:latin typeface="Times New Roman" pitchFamily="18" charset="0"/>
                <a:cs typeface="Times New Roman" pitchFamily="18" charset="0"/>
              </a:rPr>
              <a:t>Massimo Quaini, </a:t>
            </a:r>
            <a:r>
              <a:rPr lang="it-IT" sz="4200" i="1" dirty="0">
                <a:latin typeface="Times New Roman" pitchFamily="18" charset="0"/>
                <a:cs typeface="Times New Roman" pitchFamily="18" charset="0"/>
              </a:rPr>
              <a:t>L’ombra del paesaggio. L’orizzonte di un’utopia conviviale</a:t>
            </a:r>
            <a:r>
              <a:rPr lang="it-IT" sz="4200" dirty="0">
                <a:latin typeface="Times New Roman" pitchFamily="18" charset="0"/>
                <a:cs typeface="Times New Roman" pitchFamily="18" charset="0"/>
              </a:rPr>
              <a:t>, </a:t>
            </a:r>
            <a:r>
              <a:rPr lang="it-IT" sz="4200" dirty="0" err="1">
                <a:latin typeface="Times New Roman" pitchFamily="18" charset="0"/>
                <a:cs typeface="Times New Roman" pitchFamily="18" charset="0"/>
              </a:rPr>
              <a:t>Diabasis</a:t>
            </a:r>
            <a:r>
              <a:rPr lang="it-IT" sz="4200" dirty="0">
                <a:latin typeface="Times New Roman" pitchFamily="18" charset="0"/>
                <a:cs typeface="Times New Roman" pitchFamily="18" charset="0"/>
              </a:rPr>
              <a:t>, Reggio Emilia 2006.</a:t>
            </a:r>
          </a:p>
          <a:p>
            <a:r>
              <a:rPr lang="it-IT" sz="4200" dirty="0">
                <a:latin typeface="Times New Roman" pitchFamily="18" charset="0"/>
                <a:cs typeface="Times New Roman" pitchFamily="18" charset="0"/>
              </a:rPr>
              <a:t>Carlo Ludovico </a:t>
            </a:r>
            <a:r>
              <a:rPr lang="it-IT" sz="4200" dirty="0" err="1">
                <a:latin typeface="Times New Roman" pitchFamily="18" charset="0"/>
                <a:cs typeface="Times New Roman" pitchFamily="18" charset="0"/>
              </a:rPr>
              <a:t>Ragghianti</a:t>
            </a:r>
            <a:r>
              <a:rPr lang="it-IT" sz="4200" dirty="0">
                <a:latin typeface="Times New Roman" pitchFamily="18" charset="0"/>
                <a:cs typeface="Times New Roman" pitchFamily="18" charset="0"/>
              </a:rPr>
              <a:t>, </a:t>
            </a:r>
            <a:r>
              <a:rPr lang="it-IT" sz="4200" i="1" dirty="0">
                <a:latin typeface="Times New Roman" pitchFamily="18" charset="0"/>
                <a:cs typeface="Times New Roman" pitchFamily="18" charset="0"/>
              </a:rPr>
              <a:t>Il valore del patrimonio culturale. Scritti dal 1935 al 1987</a:t>
            </a:r>
            <a:r>
              <a:rPr lang="it-IT" sz="4200" dirty="0">
                <a:latin typeface="Times New Roman" pitchFamily="18" charset="0"/>
                <a:cs typeface="Times New Roman" pitchFamily="18" charset="0"/>
              </a:rPr>
              <a:t>, a cura di Monica Naldi ed Emanuele Pellegrini, Felici, Ghezzano 2010.</a:t>
            </a:r>
          </a:p>
          <a:p>
            <a:r>
              <a:rPr lang="it-IT" sz="4200" dirty="0">
                <a:latin typeface="Times New Roman" pitchFamily="18" charset="0"/>
                <a:cs typeface="Times New Roman" pitchFamily="18" charset="0"/>
              </a:rPr>
              <a:t>Andreina Ricci, </a:t>
            </a:r>
            <a:r>
              <a:rPr lang="it-IT" sz="4200" i="1" dirty="0">
                <a:latin typeface="Times New Roman" pitchFamily="18" charset="0"/>
                <a:cs typeface="Times New Roman" pitchFamily="18" charset="0"/>
              </a:rPr>
              <a:t>Attorno alla nuda pietra. Archeologia e città tra identità e progetto</a:t>
            </a:r>
            <a:r>
              <a:rPr lang="it-IT" sz="4200" dirty="0">
                <a:latin typeface="Times New Roman" pitchFamily="18" charset="0"/>
                <a:cs typeface="Times New Roman" pitchFamily="18" charset="0"/>
              </a:rPr>
              <a:t>, Donzelli, Roma 2006.</a:t>
            </a:r>
          </a:p>
          <a:p>
            <a:r>
              <a:rPr lang="it-IT" sz="4200" i="1" dirty="0">
                <a:latin typeface="Times New Roman" pitchFamily="18" charset="0"/>
                <a:cs typeface="Times New Roman" pitchFamily="18" charset="0"/>
              </a:rPr>
              <a:t>Storia dell’arte e catastrofi. Spazio, tempi, società</a:t>
            </a:r>
            <a:r>
              <a:rPr lang="it-IT" sz="4200" dirty="0">
                <a:latin typeface="Times New Roman" pitchFamily="18" charset="0"/>
                <a:cs typeface="Times New Roman" pitchFamily="18" charset="0"/>
              </a:rPr>
              <a:t>, a cura di Carmen Belmonte, Elisabetta Scirocco, Gerhard </a:t>
            </a:r>
            <a:r>
              <a:rPr lang="it-IT" sz="4200" dirty="0" err="1">
                <a:latin typeface="Times New Roman" pitchFamily="18" charset="0"/>
                <a:cs typeface="Times New Roman" pitchFamily="18" charset="0"/>
              </a:rPr>
              <a:t>Wolf</a:t>
            </a:r>
            <a:r>
              <a:rPr lang="it-IT" sz="4200" dirty="0">
                <a:latin typeface="Times New Roman" pitchFamily="18" charset="0"/>
                <a:cs typeface="Times New Roman" pitchFamily="18" charset="0"/>
              </a:rPr>
              <a:t>, Marsilio, Venezia 2019.</a:t>
            </a:r>
          </a:p>
          <a:p>
            <a:r>
              <a:rPr lang="it-IT" sz="4200" dirty="0">
                <a:latin typeface="Times New Roman" pitchFamily="18" charset="0"/>
                <a:cs typeface="Times New Roman" pitchFamily="18" charset="0"/>
              </a:rPr>
              <a:t>Un volume a scelta della collana </a:t>
            </a:r>
            <a:r>
              <a:rPr lang="it-IT" sz="4200" i="1" dirty="0">
                <a:latin typeface="Times New Roman" pitchFamily="18" charset="0"/>
                <a:cs typeface="Times New Roman" pitchFamily="18" charset="0"/>
              </a:rPr>
              <a:t>I teatri storici della Toscana: censimento documentario e architettonico</a:t>
            </a:r>
            <a:r>
              <a:rPr lang="it-IT" sz="4200" dirty="0">
                <a:latin typeface="Times New Roman" pitchFamily="18" charset="0"/>
                <a:cs typeface="Times New Roman" pitchFamily="18" charset="0"/>
              </a:rPr>
              <a:t>, a cura di Elvira </a:t>
            </a:r>
            <a:r>
              <a:rPr lang="it-IT" sz="4200" dirty="0" err="1">
                <a:latin typeface="Times New Roman" pitchFamily="18" charset="0"/>
                <a:cs typeface="Times New Roman" pitchFamily="18" charset="0"/>
              </a:rPr>
              <a:t>Garbero</a:t>
            </a:r>
            <a:r>
              <a:rPr lang="it-IT" sz="4200" dirty="0">
                <a:latin typeface="Times New Roman" pitchFamily="18" charset="0"/>
                <a:cs typeface="Times New Roman" pitchFamily="18" charset="0"/>
              </a:rPr>
              <a:t> Zorzi e Luigi Zangheri, Giunta Regionale Toscana, Marsilio, Venezia 1990-2000.</a:t>
            </a:r>
          </a:p>
          <a:p>
            <a:r>
              <a:rPr lang="it-IT" sz="4200" dirty="0">
                <a:latin typeface="Times New Roman" pitchFamily="18" charset="0"/>
                <a:cs typeface="Times New Roman" pitchFamily="18" charset="0"/>
              </a:rPr>
              <a:t>Marino </a:t>
            </a:r>
            <a:r>
              <a:rPr lang="it-IT" sz="4200" dirty="0" err="1">
                <a:latin typeface="Times New Roman" pitchFamily="18" charset="0"/>
                <a:cs typeface="Times New Roman" pitchFamily="18" charset="0"/>
              </a:rPr>
              <a:t>Narpozzi</a:t>
            </a:r>
            <a:r>
              <a:rPr lang="it-IT" sz="4200" dirty="0">
                <a:latin typeface="Times New Roman" pitchFamily="18" charset="0"/>
                <a:cs typeface="Times New Roman" pitchFamily="18" charset="0"/>
              </a:rPr>
              <a:t>, </a:t>
            </a:r>
            <a:r>
              <a:rPr lang="it-IT" sz="4200" i="1" dirty="0">
                <a:latin typeface="Times New Roman" pitchFamily="18" charset="0"/>
                <a:cs typeface="Times New Roman" pitchFamily="18" charset="0"/>
              </a:rPr>
              <a:t>Teatri. Architetture 1980-2005</a:t>
            </a:r>
            <a:r>
              <a:rPr lang="it-IT" sz="4200" dirty="0">
                <a:latin typeface="Times New Roman" pitchFamily="18" charset="0"/>
                <a:cs typeface="Times New Roman" pitchFamily="18" charset="0"/>
              </a:rPr>
              <a:t>, Federico Motta, Milano 2006.</a:t>
            </a:r>
          </a:p>
          <a:p>
            <a:r>
              <a:rPr lang="it-IT" sz="4200" dirty="0">
                <a:latin typeface="Times New Roman" pitchFamily="18" charset="0"/>
                <a:cs typeface="Times New Roman" pitchFamily="18" charset="0"/>
              </a:rPr>
              <a:t>Orietta Lanzarini, </a:t>
            </a:r>
            <a:r>
              <a:rPr lang="it-IT" sz="4200" i="1" dirty="0">
                <a:latin typeface="Times New Roman" pitchFamily="18" charset="0"/>
                <a:cs typeface="Times New Roman" pitchFamily="18" charset="0"/>
              </a:rPr>
              <a:t>Teatri e luoghi per lo spettacolo</a:t>
            </a:r>
            <a:r>
              <a:rPr lang="it-IT" sz="4200" dirty="0">
                <a:latin typeface="Times New Roman" pitchFamily="18" charset="0"/>
                <a:cs typeface="Times New Roman" pitchFamily="18" charset="0"/>
              </a:rPr>
              <a:t>, Electa Mondadori, Milano 2008.</a:t>
            </a:r>
          </a:p>
          <a:p>
            <a:pPr marL="0" indent="0">
              <a:buNone/>
            </a:pPr>
            <a:r>
              <a:rPr lang="it-IT" sz="4200" dirty="0">
                <a:latin typeface="Times New Roman" pitchFamily="18" charset="0"/>
                <a:cs typeface="Times New Roman" pitchFamily="18" charset="0"/>
              </a:rPr>
              <a:t> </a:t>
            </a:r>
          </a:p>
          <a:p>
            <a:endParaRPr lang="it-IT" dirty="0"/>
          </a:p>
        </p:txBody>
      </p:sp>
    </p:spTree>
    <p:extLst>
      <p:ext uri="{BB962C8B-B14F-4D97-AF65-F5344CB8AC3E}">
        <p14:creationId xmlns:p14="http://schemas.microsoft.com/office/powerpoint/2010/main" val="3225211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4EA70F38-EDFB-4C72-A071-4F5619F9AF20}"/>
              </a:ext>
            </a:extLst>
          </p:cNvPr>
          <p:cNvSpPr>
            <a:spLocks noGrp="1"/>
          </p:cNvSpPr>
          <p:nvPr>
            <p:ph/>
          </p:nvPr>
        </p:nvSpPr>
        <p:spPr/>
        <p:txBody>
          <a:bodyPr>
            <a:normAutofit fontScale="70000" lnSpcReduction="20000"/>
          </a:bodyPr>
          <a:lstStyle/>
          <a:p>
            <a:r>
              <a:rPr lang="it-IT" dirty="0">
                <a:latin typeface="Times New Roman" panose="02020603050405020304" pitchFamily="18" charset="0"/>
                <a:cs typeface="Times New Roman" panose="02020603050405020304" pitchFamily="18" charset="0"/>
              </a:rPr>
              <a:t>"Tra un mese sarà già al lavoro il ministro del Tesoro dei Beni culturali, lo chiameremo così". Non solo il M5S si occupa della squadra dei ministri, ma ci pensa pure il leader della Lega e candidato premier Matteo Salvini, durante una conferenza stampa alla Camera sul programma del Carroccio per i beni </a:t>
            </a:r>
            <a:r>
              <a:rPr lang="it-IT" dirty="0" err="1">
                <a:latin typeface="Times New Roman" panose="02020603050405020304" pitchFamily="18" charset="0"/>
                <a:cs typeface="Times New Roman" panose="02020603050405020304" pitchFamily="18" charset="0"/>
              </a:rPr>
              <a:t>culturali."Con</a:t>
            </a:r>
            <a:r>
              <a:rPr lang="it-IT" dirty="0">
                <a:latin typeface="Times New Roman" panose="02020603050405020304" pitchFamily="18" charset="0"/>
                <a:cs typeface="Times New Roman" panose="02020603050405020304" pitchFamily="18" charset="0"/>
              </a:rPr>
              <a:t> la cultura – ha spiegato Salvini – non solo si guadagna ma si danno posti di lavoro. I numeri parlano, abbiamo sul territorio, 7.000 chiese, 4.000 palazzi storici, 2.000 monumenti, 1.000 monumenti dell'antichità, 500 giardini storici e 3.000 musei. Un patrimonio non sempre valorizzato anzi spesso cadente. I cinque anni di attività di governo per la gestione di questo tesoro porteranno in dote introiti e posti di lavoro". Il leader della Lega ha ricordato che "il patrimonio artistico italiano è la metà di quello mondiale". </a:t>
            </a:r>
          </a:p>
          <a:p>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https://www.fanpage.it/politica/franceschini-salvini-che-si-occupa-di-cultura-e-come-erode-che-si-occupa-di-asili/http://www.fanpage.it/</a:t>
            </a:r>
            <a:r>
              <a:rPr lang="it-IT" dirty="0">
                <a:latin typeface="Times New Roman" panose="02020603050405020304" pitchFamily="18" charset="0"/>
                <a:cs typeface="Times New Roman" panose="02020603050405020304" pitchFamily="18" charset="0"/>
              </a:rPr>
              <a:t> 28 febbraio 2018</a:t>
            </a:r>
          </a:p>
        </p:txBody>
      </p:sp>
    </p:spTree>
    <p:extLst>
      <p:ext uri="{BB962C8B-B14F-4D97-AF65-F5344CB8AC3E}">
        <p14:creationId xmlns:p14="http://schemas.microsoft.com/office/powerpoint/2010/main" val="3561632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CC441775-6B57-4F1A-9116-8B95B5DA1F84}"/>
              </a:ext>
            </a:extLst>
          </p:cNvPr>
          <p:cNvSpPr>
            <a:spLocks noGrp="1"/>
          </p:cNvSpPr>
          <p:nvPr>
            <p:ph/>
          </p:nvPr>
        </p:nvSpPr>
        <p:spPr/>
        <p:txBody>
          <a:bodyPr>
            <a:normAutofit fontScale="55000" lnSpcReduction="20000"/>
          </a:bodyPr>
          <a:lstStyle/>
          <a:p>
            <a:r>
              <a:rPr lang="it-IT" dirty="0">
                <a:latin typeface="Times New Roman" panose="02020603050405020304" pitchFamily="18" charset="0"/>
                <a:cs typeface="Times New Roman" panose="02020603050405020304" pitchFamily="18" charset="0"/>
              </a:rPr>
              <a:t>"Se mezza Europa ci investe in quell'indirizzo lì ... Sono stato vent'anni alle fiere in Germania. In Olanda è uguale, in Francia è uguale: troviamo le donne in vetrina. È turismo anche quello, c'è la gente così, se no non ci starebbero". Rilanciare il turismo in </a:t>
            </a:r>
            <a:r>
              <a:rPr lang="it-IT" b="1" dirty="0">
                <a:latin typeface="Times New Roman" panose="02020603050405020304" pitchFamily="18" charset="0"/>
                <a:cs typeface="Times New Roman" panose="02020603050405020304" pitchFamily="18" charset="0"/>
              </a:rPr>
              <a:t>Toscana</a:t>
            </a:r>
            <a:r>
              <a:rPr lang="it-IT" dirty="0">
                <a:latin typeface="Times New Roman" panose="02020603050405020304" pitchFamily="18" charset="0"/>
                <a:cs typeface="Times New Roman" panose="02020603050405020304" pitchFamily="18" charset="0"/>
              </a:rPr>
              <a:t> mettendo le donne in vetrina. Questa, in sintesi, un passaggio del discorso dal consigliere regionale toscano della Lega </a:t>
            </a:r>
            <a:r>
              <a:rPr lang="it-IT" b="1" dirty="0">
                <a:latin typeface="Times New Roman" panose="02020603050405020304" pitchFamily="18" charset="0"/>
                <a:cs typeface="Times New Roman" panose="02020603050405020304" pitchFamily="18" charset="0"/>
              </a:rPr>
              <a:t>Roberto Salvini</a:t>
            </a:r>
            <a:r>
              <a:rPr lang="it-IT" dirty="0">
                <a:latin typeface="Times New Roman" panose="02020603050405020304" pitchFamily="18" charset="0"/>
                <a:cs typeface="Times New Roman" panose="02020603050405020304" pitchFamily="18" charset="0"/>
              </a:rPr>
              <a:t> durante una seduta della commissione sviluppo economico in</a:t>
            </a:r>
            <a:r>
              <a:rPr lang="it-IT" b="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Consiglio regionale</a:t>
            </a:r>
            <a:r>
              <a:rPr lang="it-IT" b="1" dirty="0">
                <a:latin typeface="Times New Roman" panose="02020603050405020304" pitchFamily="18" charset="0"/>
                <a:cs typeface="Times New Roman" panose="02020603050405020304" pitchFamily="18" charset="0"/>
              </a:rPr>
              <a:t>.</a:t>
            </a:r>
            <a:r>
              <a:rPr lang="it-IT" dirty="0">
                <a:latin typeface="Times New Roman" panose="02020603050405020304" pitchFamily="18" charset="0"/>
                <a:cs typeface="Times New Roman" panose="02020603050405020304" pitchFamily="18" charset="0"/>
              </a:rPr>
              <a:t> A denunciare il caso la vice capogruppo del Partito Democratico, </a:t>
            </a:r>
            <a:r>
              <a:rPr lang="it-IT" b="1" dirty="0" err="1">
                <a:latin typeface="Times New Roman" panose="02020603050405020304" pitchFamily="18" charset="0"/>
                <a:cs typeface="Times New Roman" panose="02020603050405020304" pitchFamily="18" charset="0"/>
              </a:rPr>
              <a:t>Monia</a:t>
            </a:r>
            <a:r>
              <a:rPr lang="it-IT" b="1" dirty="0">
                <a:latin typeface="Times New Roman" panose="02020603050405020304" pitchFamily="18" charset="0"/>
                <a:cs typeface="Times New Roman" panose="02020603050405020304" pitchFamily="18" charset="0"/>
              </a:rPr>
              <a:t> </a:t>
            </a:r>
            <a:r>
              <a:rPr lang="it-IT" b="1" dirty="0" err="1">
                <a:latin typeface="Times New Roman" panose="02020603050405020304" pitchFamily="18" charset="0"/>
                <a:cs typeface="Times New Roman" panose="02020603050405020304" pitchFamily="18" charset="0"/>
              </a:rPr>
              <a:t>Monni</a:t>
            </a:r>
            <a:r>
              <a:rPr lang="it-IT" dirty="0">
                <a:latin typeface="Times New Roman" panose="02020603050405020304" pitchFamily="18" charset="0"/>
                <a:cs typeface="Times New Roman" panose="02020603050405020304" pitchFamily="18" charset="0"/>
              </a:rPr>
              <a:t>, che ha postato il video dell'intervento di Salvini sul suo profilo Facebook. Al centro della riunione, che si è svolta mercoledì, la legge regionale sul turismo e in particolare il rilancio del settore termale, che interessa soprattutto la zona di Montecatini.</a:t>
            </a:r>
          </a:p>
          <a:p>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"Turismo, terme, gioco. Cosa va a cercare uno quando va in villeggiatura? Un ubriacone va a cercare una cantina, ma c'è anche altra gente che va a cercare altre cose" ragiona Salvini in un altro momento del suo intervento. Un'uscita sessista che ha provocato decine di reazioni. "Sono sinceramente indignata. E come me i miei colleghi", ribadisce </a:t>
            </a:r>
            <a:r>
              <a:rPr lang="it-IT" dirty="0" err="1">
                <a:latin typeface="Times New Roman" panose="02020603050405020304" pitchFamily="18" charset="0"/>
                <a:cs typeface="Times New Roman" panose="02020603050405020304" pitchFamily="18" charset="0"/>
              </a:rPr>
              <a:t>Monni</a:t>
            </a:r>
            <a:r>
              <a:rPr lang="it-IT" dirty="0">
                <a:latin typeface="Times New Roman" panose="02020603050405020304" pitchFamily="18" charset="0"/>
                <a:cs typeface="Times New Roman" panose="02020603050405020304" pitchFamily="18" charset="0"/>
              </a:rPr>
              <a:t> che ha scritto una lettera al presidente del consiglio regionale invitandolo a prendere le distanze dalle </a:t>
            </a:r>
            <a:r>
              <a:rPr lang="it-IT" dirty="0" err="1">
                <a:latin typeface="Times New Roman" panose="02020603050405020304" pitchFamily="18" charset="0"/>
                <a:cs typeface="Times New Roman" panose="02020603050405020304" pitchFamily="18" charset="0"/>
              </a:rPr>
              <a:t>dichirazioni</a:t>
            </a:r>
            <a:r>
              <a:rPr lang="it-IT" dirty="0">
                <a:latin typeface="Times New Roman" panose="02020603050405020304" pitchFamily="18" charset="0"/>
                <a:cs typeface="Times New Roman" panose="02020603050405020304" pitchFamily="18" charset="0"/>
              </a:rPr>
              <a:t> del consigliere leghista".</a:t>
            </a:r>
          </a:p>
          <a:p>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La Repubblica, 19 settembre 2019  </a:t>
            </a:r>
          </a:p>
        </p:txBody>
      </p:sp>
    </p:spTree>
    <p:extLst>
      <p:ext uri="{BB962C8B-B14F-4D97-AF65-F5344CB8AC3E}">
        <p14:creationId xmlns:p14="http://schemas.microsoft.com/office/powerpoint/2010/main" val="88342577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718</TotalTime>
  <Words>1250</Words>
  <Application>Microsoft Office PowerPoint</Application>
  <PresentationFormat>Presentazione su schermo (4:3)</PresentationFormat>
  <Paragraphs>111</Paragraphs>
  <Slides>79</Slides>
  <Notes>8</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79</vt:i4>
      </vt:variant>
    </vt:vector>
  </HeadingPairs>
  <TitlesOfParts>
    <vt:vector size="84" baseType="lpstr">
      <vt:lpstr>Arial</vt:lpstr>
      <vt:lpstr>Book Antiqua</vt:lpstr>
      <vt:lpstr>Calibri</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Medioevo persistente.  Modelli e linguaggi  della scultura romanica in Casentino</dc:title>
  <dc:creator>PC</dc:creator>
  <cp:lastModifiedBy>Fulvio Cervini</cp:lastModifiedBy>
  <cp:revision>56</cp:revision>
  <dcterms:created xsi:type="dcterms:W3CDTF">2015-05-14T14:38:05Z</dcterms:created>
  <dcterms:modified xsi:type="dcterms:W3CDTF">2019-09-27T06:19:38Z</dcterms:modified>
</cp:coreProperties>
</file>