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80" r:id="rId2"/>
    <p:sldId id="269" r:id="rId3"/>
    <p:sldId id="289" r:id="rId4"/>
    <p:sldId id="288" r:id="rId5"/>
    <p:sldId id="290" r:id="rId6"/>
    <p:sldId id="268" r:id="rId7"/>
    <p:sldId id="263" r:id="rId8"/>
    <p:sldId id="267" r:id="rId9"/>
    <p:sldId id="262" r:id="rId10"/>
    <p:sldId id="261" r:id="rId11"/>
    <p:sldId id="260" r:id="rId12"/>
    <p:sldId id="272" r:id="rId13"/>
    <p:sldId id="271" r:id="rId14"/>
    <p:sldId id="259" r:id="rId15"/>
    <p:sldId id="273" r:id="rId16"/>
    <p:sldId id="258" r:id="rId17"/>
    <p:sldId id="283" r:id="rId18"/>
    <p:sldId id="274" r:id="rId19"/>
    <p:sldId id="266" r:id="rId20"/>
    <p:sldId id="291" r:id="rId21"/>
    <p:sldId id="286" r:id="rId22"/>
    <p:sldId id="292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0" autoAdjust="0"/>
    <p:restoredTop sz="92781"/>
  </p:normalViewPr>
  <p:slideViewPr>
    <p:cSldViewPr snapToGrid="0" snapToObjects="1">
      <p:cViewPr varScale="1">
        <p:scale>
          <a:sx n="56" d="100"/>
          <a:sy n="56" d="100"/>
        </p:scale>
        <p:origin x="3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0F8CF-5B11-794C-93CD-B69404A1F0E4}" type="datetimeFigureOut">
              <a:rPr lang="it-IT" smtClean="0"/>
              <a:t>22/10/18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99DAF-8305-6A47-AE54-E5619D083D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3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613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887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0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22/10/18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13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22/10/18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62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22/10/18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41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22/10/18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98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22/10/18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16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22/10/18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8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22/10/18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22/10/18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05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22/10/18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5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22/10/18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20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22/10/18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3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69E5B-8066-5642-B19C-F71317A5DA23}" type="datetimeFigureOut">
              <a:rPr lang="it-IT" smtClean="0"/>
              <a:t>22/10/18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170E-F42C-EB45-81BD-7E7F6439C0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62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Documento_di_Microsoft_Word.docx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7939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2930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3072582" y="5005964"/>
            <a:ext cx="6995936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sz="1600" b="1" dirty="0">
                <a:solidFill>
                  <a:srgbClr val="376092"/>
                </a:solidFill>
              </a:rPr>
              <a:t>ESRALE</a:t>
            </a:r>
          </a:p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sz="1600" b="1" dirty="0">
                <a:solidFill>
                  <a:srgbClr val="376092"/>
                </a:solidFill>
              </a:rPr>
              <a:t>   European Studies and Research  in Adult Learning and Education</a:t>
            </a:r>
          </a:p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sz="1600" b="1" dirty="0">
                <a:solidFill>
                  <a:srgbClr val="376092"/>
                </a:solidFill>
              </a:rPr>
              <a:t>Project Number: 540117-LLP-1-2013-1-DE-ERASMUS-EQMC  </a:t>
            </a:r>
          </a:p>
        </p:txBody>
      </p:sp>
      <p:sp>
        <p:nvSpPr>
          <p:cNvPr id="53" name="Shape 53"/>
          <p:cNvSpPr/>
          <p:nvPr/>
        </p:nvSpPr>
        <p:spPr>
          <a:xfrm>
            <a:off x="7703574" y="6474363"/>
            <a:ext cx="296442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dirty="0"/>
              <a:t>University  of Florence  201</a:t>
            </a:r>
            <a:r>
              <a:rPr lang="it-IT" dirty="0"/>
              <a:t>7</a:t>
            </a:r>
            <a:endParaRPr dirty="0"/>
          </a:p>
        </p:txBody>
      </p:sp>
      <p:sp>
        <p:nvSpPr>
          <p:cNvPr id="54" name="Shape 54"/>
          <p:cNvSpPr/>
          <p:nvPr/>
        </p:nvSpPr>
        <p:spPr>
          <a:xfrm>
            <a:off x="3072580" y="2339171"/>
            <a:ext cx="6995936" cy="369332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1" algn="r">
              <a:defRPr sz="1800" b="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00005D"/>
                </a:solidFill>
                <a:sym typeface="Avenir Roman"/>
              </a:rPr>
              <a:t>Academic</a:t>
            </a:r>
            <a:r>
              <a:rPr lang="it-IT" sz="2400" dirty="0">
                <a:solidFill>
                  <a:srgbClr val="00005D"/>
                </a:solidFill>
                <a:sym typeface="Avenir Roman"/>
              </a:rPr>
              <a:t> </a:t>
            </a:r>
            <a:r>
              <a:rPr lang="it-IT" sz="2400" dirty="0" err="1">
                <a:solidFill>
                  <a:srgbClr val="00005D"/>
                </a:solidFill>
                <a:sym typeface="Avenir Roman"/>
              </a:rPr>
              <a:t>Writing</a:t>
            </a:r>
            <a:endParaRPr sz="2400" dirty="0">
              <a:solidFill>
                <a:srgbClr val="00005D"/>
              </a:solidFill>
              <a:sym typeface="Avenir Roman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5402826" y="2932535"/>
            <a:ext cx="466569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endParaRPr sz="2000" b="1" dirty="0">
              <a:solidFill>
                <a:srgbClr val="376092"/>
              </a:solidFill>
            </a:endParaRPr>
          </a:p>
        </p:txBody>
      </p:sp>
      <p:pic>
        <p:nvPicPr>
          <p:cNvPr id="56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66021" y="1179373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962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002060"/>
                </a:solidFill>
              </a:rPr>
              <a:t>Introduction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</a:t>
            </a:r>
            <a:r>
              <a:rPr lang="it-IT" dirty="0" err="1">
                <a:solidFill>
                  <a:srgbClr val="002060"/>
                </a:solidFill>
              </a:rPr>
              <a:t>A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ddress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t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problem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question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</a:t>
            </a:r>
            <a:r>
              <a:rPr lang="it-IT" dirty="0" err="1">
                <a:solidFill>
                  <a:srgbClr val="002060"/>
                </a:solidFill>
              </a:rPr>
              <a:t>provide</a:t>
            </a:r>
            <a:r>
              <a:rPr lang="it-IT" dirty="0">
                <a:solidFill>
                  <a:srgbClr val="002060"/>
                </a:solidFill>
              </a:rPr>
              <a:t> a brief </a:t>
            </a:r>
            <a:r>
              <a:rPr lang="it-IT" dirty="0" err="1">
                <a:solidFill>
                  <a:srgbClr val="002060"/>
                </a:solidFill>
              </a:rPr>
              <a:t>context</a:t>
            </a:r>
            <a:r>
              <a:rPr lang="it-IT" dirty="0">
                <a:solidFill>
                  <a:srgbClr val="002060"/>
                </a:solidFill>
              </a:rPr>
              <a:t> to the </a:t>
            </a:r>
            <a:r>
              <a:rPr lang="it-IT" dirty="0" err="1">
                <a:solidFill>
                  <a:srgbClr val="002060"/>
                </a:solidFill>
              </a:rPr>
              <a:t>reader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summary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all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previous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on the </a:t>
            </a:r>
            <a:r>
              <a:rPr lang="it-IT" dirty="0" err="1">
                <a:solidFill>
                  <a:srgbClr val="002060"/>
                </a:solidFill>
              </a:rPr>
              <a:t>same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topic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</a:t>
            </a:r>
            <a:r>
              <a:rPr lang="it-IT" dirty="0" err="1">
                <a:solidFill>
                  <a:srgbClr val="002060"/>
                </a:solidFill>
              </a:rPr>
              <a:t>Identify</a:t>
            </a:r>
            <a:r>
              <a:rPr lang="it-IT" dirty="0">
                <a:solidFill>
                  <a:srgbClr val="002060"/>
                </a:solidFill>
              </a:rPr>
              <a:t> new </a:t>
            </a:r>
            <a:r>
              <a:rPr lang="it-IT" dirty="0" err="1">
                <a:solidFill>
                  <a:srgbClr val="002060"/>
                </a:solidFill>
              </a:rPr>
              <a:t>solutions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limits</a:t>
            </a:r>
            <a:r>
              <a:rPr lang="it-IT" dirty="0">
                <a:solidFill>
                  <a:srgbClr val="002060"/>
                </a:solidFill>
              </a:rPr>
              <a:t> for </a:t>
            </a:r>
            <a:r>
              <a:rPr lang="it-IT" dirty="0" err="1">
                <a:solidFill>
                  <a:srgbClr val="002060"/>
                </a:solidFill>
              </a:rPr>
              <a:t>conducting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presentation</a:t>
            </a:r>
            <a:r>
              <a:rPr lang="it-IT" dirty="0">
                <a:solidFill>
                  <a:srgbClr val="002060"/>
                </a:solidFill>
              </a:rPr>
              <a:t> of the </a:t>
            </a:r>
            <a:r>
              <a:rPr lang="it-IT" dirty="0" err="1">
                <a:solidFill>
                  <a:srgbClr val="002060"/>
                </a:solidFill>
              </a:rPr>
              <a:t>elements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make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different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other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published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works</a:t>
            </a:r>
            <a:r>
              <a:rPr lang="it-IT" dirty="0">
                <a:solidFill>
                  <a:srgbClr val="002060"/>
                </a:solidFill>
              </a:rPr>
              <a:t>; </a:t>
            </a:r>
            <a:r>
              <a:rPr lang="it-IT" dirty="0" err="1">
                <a:solidFill>
                  <a:srgbClr val="002060"/>
                </a:solidFill>
              </a:rPr>
              <a:t>explain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how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challenge</a:t>
            </a:r>
            <a:r>
              <a:rPr lang="it-IT" dirty="0">
                <a:solidFill>
                  <a:srgbClr val="002060"/>
                </a:solidFill>
              </a:rPr>
              <a:t> or </a:t>
            </a:r>
            <a:r>
              <a:rPr lang="it-IT" dirty="0" err="1">
                <a:solidFill>
                  <a:srgbClr val="002060"/>
                </a:solidFill>
              </a:rPr>
              <a:t>expand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others</a:t>
            </a:r>
            <a:r>
              <a:rPr lang="it-IT" dirty="0">
                <a:solidFill>
                  <a:srgbClr val="002060"/>
                </a:solidFill>
              </a:rPr>
              <a:t>’ </a:t>
            </a:r>
            <a:r>
              <a:rPr lang="it-IT" dirty="0" err="1">
                <a:solidFill>
                  <a:srgbClr val="002060"/>
                </a:solidFill>
              </a:rPr>
              <a:t>findings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 err="1">
                <a:solidFill>
                  <a:srgbClr val="002060"/>
                </a:solidFill>
                <a:sym typeface="Calibri"/>
              </a:rPr>
              <a:t>Description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of the general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research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design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421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2515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err="1">
                <a:solidFill>
                  <a:srgbClr val="002060"/>
                </a:solidFill>
              </a:rPr>
              <a:t>Methods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br>
              <a:rPr lang="it-IT" b="1" dirty="0">
                <a:solidFill>
                  <a:srgbClr val="002060"/>
                </a:solidFill>
              </a:rPr>
            </a:br>
            <a:endParaRPr lang="it-IT" sz="31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098" y="2628581"/>
            <a:ext cx="10864702" cy="3548381"/>
          </a:xfrm>
        </p:spPr>
        <p:txBody>
          <a:bodyPr/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  <a:sym typeface="Calibri"/>
              </a:rPr>
              <a:t>To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describe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how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problem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was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investigated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include </a:t>
            </a:r>
            <a:r>
              <a:rPr lang="it-IT" dirty="0" err="1">
                <a:solidFill>
                  <a:srgbClr val="002060"/>
                </a:solidFill>
              </a:rPr>
              <a:t>detailed</a:t>
            </a:r>
            <a:r>
              <a:rPr lang="it-IT" dirty="0">
                <a:solidFill>
                  <a:srgbClr val="002060"/>
                </a:solidFill>
              </a:rPr>
              <a:t> information in </a:t>
            </a:r>
            <a:r>
              <a:rPr lang="it-IT" dirty="0" err="1">
                <a:solidFill>
                  <a:srgbClr val="002060"/>
                </a:solidFill>
              </a:rPr>
              <a:t>order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ease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comprehension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other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authors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could</a:t>
            </a:r>
            <a:r>
              <a:rPr lang="it-IT" dirty="0">
                <a:solidFill>
                  <a:srgbClr val="002060"/>
                </a:solidFill>
              </a:rPr>
              <a:t> be </a:t>
            </a:r>
            <a:r>
              <a:rPr lang="it-IT" dirty="0" err="1">
                <a:solidFill>
                  <a:srgbClr val="002060"/>
                </a:solidFill>
              </a:rPr>
              <a:t>interested</a:t>
            </a:r>
            <a:r>
              <a:rPr lang="it-IT" dirty="0">
                <a:solidFill>
                  <a:srgbClr val="002060"/>
                </a:solidFill>
              </a:rPr>
              <a:t> in </a:t>
            </a:r>
            <a:r>
              <a:rPr lang="it-IT" dirty="0" err="1">
                <a:solidFill>
                  <a:srgbClr val="002060"/>
                </a:solidFill>
              </a:rPr>
              <a:t>continuing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Do </a:t>
            </a:r>
            <a:r>
              <a:rPr lang="it-IT" dirty="0" err="1">
                <a:solidFill>
                  <a:srgbClr val="002060"/>
                </a:solidFill>
              </a:rPr>
              <a:t>not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describe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previously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published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procedures</a:t>
            </a:r>
            <a:r>
              <a:rPr lang="it-IT" dirty="0">
                <a:solidFill>
                  <a:srgbClr val="002060"/>
                </a:solidFill>
              </a:rPr>
              <a:t>/ </a:t>
            </a:r>
            <a:r>
              <a:rPr lang="it-IT" dirty="0" err="1">
                <a:solidFill>
                  <a:srgbClr val="002060"/>
                </a:solidFill>
              </a:rPr>
              <a:t>describe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already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published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methods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name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method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cite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it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 err="1">
                <a:solidFill>
                  <a:srgbClr val="002060"/>
                </a:solidFill>
                <a:sym typeface="Calibri"/>
              </a:rPr>
              <a:t>Identify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equipment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and the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materials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used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kind</a:t>
            </a:r>
            <a:r>
              <a:rPr lang="it-IT" dirty="0">
                <a:solidFill>
                  <a:srgbClr val="002060"/>
                </a:solidFill>
              </a:rPr>
              <a:t> of data </a:t>
            </a:r>
            <a:r>
              <a:rPr lang="it-IT" dirty="0" err="1">
                <a:solidFill>
                  <a:srgbClr val="002060"/>
                </a:solidFill>
              </a:rPr>
              <a:t>were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recorded</a:t>
            </a:r>
            <a:r>
              <a:rPr lang="it-IT" dirty="0">
                <a:solidFill>
                  <a:srgbClr val="002060"/>
                </a:solidFill>
              </a:rPr>
              <a:t>? How?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are the </a:t>
            </a:r>
            <a:r>
              <a:rPr lang="it-IT" dirty="0" err="1">
                <a:solidFill>
                  <a:srgbClr val="002060"/>
                </a:solidFill>
              </a:rPr>
              <a:t>measurements</a:t>
            </a:r>
            <a:r>
              <a:rPr lang="it-IT" dirty="0">
                <a:solidFill>
                  <a:srgbClr val="002060"/>
                </a:solidFill>
              </a:rPr>
              <a:t> and data </a:t>
            </a:r>
            <a:r>
              <a:rPr lang="it-IT" dirty="0" err="1">
                <a:solidFill>
                  <a:srgbClr val="002060"/>
                </a:solidFill>
              </a:rPr>
              <a:t>collection</a:t>
            </a:r>
            <a:r>
              <a:rPr lang="it-IT" dirty="0">
                <a:solidFill>
                  <a:srgbClr val="002060"/>
                </a:solidFill>
              </a:rPr>
              <a:t>?</a:t>
            </a:r>
            <a:endParaRPr lang="it-IT" dirty="0">
              <a:solidFill>
                <a:srgbClr val="002060"/>
              </a:solidFill>
              <a:sym typeface="Calibri"/>
            </a:endParaRPr>
          </a:p>
          <a:p>
            <a:endParaRPr lang="it-IT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6959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The quali-quantitative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4870" y="2353469"/>
            <a:ext cx="10515600" cy="3548381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- </a:t>
            </a:r>
            <a:r>
              <a:rPr lang="it-IT" dirty="0" err="1">
                <a:solidFill>
                  <a:srgbClr val="002060"/>
                </a:solidFill>
              </a:rPr>
              <a:t>Pedagogy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can </a:t>
            </a:r>
            <a:r>
              <a:rPr lang="it-IT" dirty="0" err="1">
                <a:solidFill>
                  <a:srgbClr val="002060"/>
                </a:solidFill>
              </a:rPr>
              <a:t>always</a:t>
            </a:r>
            <a:r>
              <a:rPr lang="it-IT" dirty="0">
                <a:solidFill>
                  <a:srgbClr val="002060"/>
                </a:solidFill>
              </a:rPr>
              <a:t> be qualitative, quantitative, quali-quantitative.</a:t>
            </a:r>
          </a:p>
          <a:p>
            <a:pPr marL="0" indent="0" algn="ctr">
              <a:buNone/>
            </a:pPr>
            <a:r>
              <a:rPr lang="it-IT" dirty="0" err="1">
                <a:solidFill>
                  <a:srgbClr val="002060"/>
                </a:solidFill>
              </a:rPr>
              <a:t>We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prefer</a:t>
            </a:r>
            <a:r>
              <a:rPr lang="it-IT" dirty="0">
                <a:solidFill>
                  <a:srgbClr val="002060"/>
                </a:solidFill>
              </a:rPr>
              <a:t> to use the qualitative data and </a:t>
            </a:r>
            <a:r>
              <a:rPr lang="it-IT" dirty="0" err="1">
                <a:solidFill>
                  <a:srgbClr val="002060"/>
                </a:solidFill>
              </a:rPr>
              <a:t>leave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theoretical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framework</a:t>
            </a:r>
            <a:r>
              <a:rPr lang="it-IT" dirty="0">
                <a:solidFill>
                  <a:srgbClr val="002060"/>
                </a:solidFill>
              </a:rPr>
              <a:t>/</a:t>
            </a:r>
            <a:r>
              <a:rPr lang="it-IT" dirty="0" err="1">
                <a:solidFill>
                  <a:srgbClr val="002060"/>
                </a:solidFill>
              </a:rPr>
              <a:t>context</a:t>
            </a:r>
            <a:r>
              <a:rPr lang="it-IT" dirty="0">
                <a:solidFill>
                  <a:srgbClr val="002060"/>
                </a:solidFill>
              </a:rPr>
              <a:t> in the </a:t>
            </a:r>
            <a:r>
              <a:rPr lang="it-IT" dirty="0" err="1">
                <a:solidFill>
                  <a:srgbClr val="002060"/>
                </a:solidFill>
              </a:rPr>
              <a:t>introduction</a:t>
            </a:r>
            <a:r>
              <a:rPr lang="it-IT" dirty="0">
                <a:solidFill>
                  <a:srgbClr val="002060"/>
                </a:solidFill>
              </a:rPr>
              <a:t>/state of the art.</a:t>
            </a:r>
          </a:p>
          <a:p>
            <a:pPr marL="0" indent="0" algn="ctr">
              <a:buNone/>
            </a:pPr>
            <a:r>
              <a:rPr lang="it-IT" dirty="0" err="1">
                <a:solidFill>
                  <a:srgbClr val="002060"/>
                </a:solidFill>
              </a:rPr>
              <a:t>Usually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we</a:t>
            </a:r>
            <a:r>
              <a:rPr lang="it-IT" dirty="0">
                <a:solidFill>
                  <a:srgbClr val="002060"/>
                </a:solidFill>
              </a:rPr>
              <a:t> use </a:t>
            </a:r>
            <a:r>
              <a:rPr lang="it-IT" dirty="0" err="1">
                <a:solidFill>
                  <a:srgbClr val="002060"/>
                </a:solidFill>
              </a:rPr>
              <a:t>Grounded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theory</a:t>
            </a:r>
            <a:r>
              <a:rPr lang="it-IT" dirty="0">
                <a:solidFill>
                  <a:srgbClr val="002060"/>
                </a:solidFill>
              </a:rPr>
              <a:t>, narrative </a:t>
            </a:r>
            <a:r>
              <a:rPr lang="it-IT" dirty="0" err="1">
                <a:solidFill>
                  <a:srgbClr val="002060"/>
                </a:solidFill>
              </a:rPr>
              <a:t>inquiry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err="1">
                <a:solidFill>
                  <a:srgbClr val="002060"/>
                </a:solidFill>
              </a:rPr>
              <a:t>phenomenological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inquiry</a:t>
            </a: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-Your </a:t>
            </a:r>
            <a:r>
              <a:rPr lang="it-IT" dirty="0" err="1">
                <a:solidFill>
                  <a:srgbClr val="002060"/>
                </a:solidFill>
              </a:rPr>
              <a:t>choice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should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depend</a:t>
            </a:r>
            <a:r>
              <a:rPr lang="it-IT" dirty="0">
                <a:solidFill>
                  <a:srgbClr val="002060"/>
                </a:solidFill>
              </a:rPr>
              <a:t> to the </a:t>
            </a:r>
            <a:r>
              <a:rPr lang="it-IT" dirty="0" err="1">
                <a:solidFill>
                  <a:srgbClr val="002060"/>
                </a:solidFill>
              </a:rPr>
              <a:t>object</a:t>
            </a:r>
            <a:r>
              <a:rPr lang="it-IT" dirty="0">
                <a:solidFill>
                  <a:srgbClr val="002060"/>
                </a:solidFill>
              </a:rPr>
              <a:t>  of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62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002060"/>
                </a:solidFill>
              </a:rPr>
              <a:t>Strength</a:t>
            </a:r>
            <a:r>
              <a:rPr lang="it-IT" b="1" dirty="0">
                <a:solidFill>
                  <a:srgbClr val="002060"/>
                </a:solidFill>
              </a:rPr>
              <a:t> of </a:t>
            </a:r>
            <a:r>
              <a:rPr lang="it-IT" b="1" dirty="0" err="1">
                <a:solidFill>
                  <a:srgbClr val="002060"/>
                </a:solidFill>
              </a:rPr>
              <a:t>quantitave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research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  <a:sym typeface="Calibri"/>
              </a:rPr>
              <a:t>Objective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and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Comparable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data</a:t>
            </a:r>
          </a:p>
          <a:p>
            <a:pPr marL="457200" indent="-457200" algn="just" latinLnBrk="1" hangingPunct="0"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</a:rPr>
              <a:t>Helps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avoid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stereotypes</a:t>
            </a:r>
            <a:endParaRPr lang="it-IT" dirty="0">
              <a:solidFill>
                <a:srgbClr val="002060"/>
              </a:solidFill>
              <a:sym typeface="Calibri"/>
            </a:endParaRPr>
          </a:p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</a:rPr>
              <a:t>Facility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collect</a:t>
            </a:r>
            <a:r>
              <a:rPr lang="it-IT" dirty="0">
                <a:solidFill>
                  <a:srgbClr val="002060"/>
                </a:solidFill>
              </a:rPr>
              <a:t> a </a:t>
            </a:r>
            <a:r>
              <a:rPr lang="it-IT" dirty="0" err="1">
                <a:solidFill>
                  <a:srgbClr val="002060"/>
                </a:solidFill>
              </a:rPr>
              <a:t>huge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amount</a:t>
            </a:r>
            <a:r>
              <a:rPr lang="it-IT" dirty="0">
                <a:solidFill>
                  <a:srgbClr val="002060"/>
                </a:solidFill>
              </a:rPr>
              <a:t> of data in a short </a:t>
            </a:r>
            <a:r>
              <a:rPr lang="it-IT" dirty="0" err="1">
                <a:solidFill>
                  <a:srgbClr val="002060"/>
                </a:solidFill>
              </a:rPr>
              <a:t>period</a:t>
            </a:r>
            <a:r>
              <a:rPr lang="it-IT" dirty="0">
                <a:solidFill>
                  <a:srgbClr val="002060"/>
                </a:solidFill>
              </a:rPr>
              <a:t> (high </a:t>
            </a:r>
            <a:r>
              <a:rPr lang="it-IT" dirty="0" err="1">
                <a:solidFill>
                  <a:srgbClr val="002060"/>
                </a:solidFill>
              </a:rPr>
              <a:t>representativeness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consistency</a:t>
            </a:r>
            <a:r>
              <a:rPr lang="it-IT" dirty="0">
                <a:solidFill>
                  <a:srgbClr val="002060"/>
                </a:solidFill>
              </a:rPr>
              <a:t>) </a:t>
            </a:r>
            <a:endParaRPr lang="it-IT" dirty="0">
              <a:solidFill>
                <a:srgbClr val="002060"/>
              </a:solidFill>
              <a:sym typeface="Calibri"/>
            </a:endParaRPr>
          </a:p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</a:rPr>
              <a:t>Identification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indexes</a:t>
            </a:r>
            <a:r>
              <a:rPr lang="it-IT" dirty="0">
                <a:solidFill>
                  <a:srgbClr val="002060"/>
                </a:solidFill>
              </a:rPr>
              <a:t> for the </a:t>
            </a:r>
            <a:r>
              <a:rPr lang="it-IT" dirty="0" err="1">
                <a:solidFill>
                  <a:srgbClr val="002060"/>
                </a:solidFill>
              </a:rPr>
              <a:t>analysis</a:t>
            </a:r>
            <a:r>
              <a:rPr lang="it-IT" dirty="0">
                <a:solidFill>
                  <a:srgbClr val="002060"/>
                </a:solidFill>
              </a:rPr>
              <a:t> of trends and </a:t>
            </a:r>
            <a:r>
              <a:rPr lang="it-IT" dirty="0" err="1">
                <a:solidFill>
                  <a:srgbClr val="002060"/>
                </a:solidFill>
              </a:rPr>
              <a:t>evolution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process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</a:rPr>
              <a:t>Data can be </a:t>
            </a:r>
            <a:r>
              <a:rPr lang="it-IT" dirty="0" err="1">
                <a:solidFill>
                  <a:srgbClr val="002060"/>
                </a:solidFill>
              </a:rPr>
              <a:t>presented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through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graphs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tables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that</a:t>
            </a:r>
            <a:r>
              <a:rPr lang="it-IT" dirty="0">
                <a:solidFill>
                  <a:srgbClr val="002060"/>
                </a:solidFill>
              </a:rPr>
              <a:t> can help to </a:t>
            </a:r>
            <a:r>
              <a:rPr lang="it-IT" dirty="0" err="1">
                <a:solidFill>
                  <a:srgbClr val="002060"/>
                </a:solidFill>
              </a:rPr>
              <a:t>highlight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explicit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linkages</a:t>
            </a:r>
            <a:r>
              <a:rPr lang="it-IT" dirty="0">
                <a:solidFill>
                  <a:srgbClr val="002060"/>
                </a:solidFill>
              </a:rPr>
              <a:t>/cause and </a:t>
            </a:r>
            <a:r>
              <a:rPr lang="it-IT" dirty="0" err="1">
                <a:solidFill>
                  <a:srgbClr val="002060"/>
                </a:solidFill>
              </a:rPr>
              <a:t>effect</a:t>
            </a:r>
            <a:r>
              <a:rPr lang="it-IT" dirty="0">
                <a:solidFill>
                  <a:srgbClr val="002060"/>
                </a:solidFill>
              </a:rPr>
              <a:t> relations/relations </a:t>
            </a:r>
            <a:r>
              <a:rPr lang="it-IT" dirty="0" err="1">
                <a:solidFill>
                  <a:srgbClr val="002060"/>
                </a:solidFill>
              </a:rPr>
              <a:t>between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variables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169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002060"/>
                </a:solidFill>
              </a:rPr>
              <a:t>Strength</a:t>
            </a:r>
            <a:r>
              <a:rPr lang="it-IT" b="1" dirty="0">
                <a:solidFill>
                  <a:srgbClr val="002060"/>
                </a:solidFill>
              </a:rPr>
              <a:t> of qualitative procedure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Highlight</a:t>
            </a:r>
            <a:r>
              <a:rPr lang="it-IT" sz="2400" dirty="0">
                <a:solidFill>
                  <a:srgbClr val="002060"/>
                </a:solidFill>
              </a:rPr>
              <a:t> “</a:t>
            </a:r>
            <a:r>
              <a:rPr lang="it-IT" sz="2400" dirty="0" err="1">
                <a:solidFill>
                  <a:srgbClr val="002060"/>
                </a:solidFill>
              </a:rPr>
              <a:t>embedded</a:t>
            </a:r>
            <a:r>
              <a:rPr lang="it-IT" sz="2400" dirty="0">
                <a:solidFill>
                  <a:srgbClr val="002060"/>
                </a:solidFill>
              </a:rPr>
              <a:t>” or “</a:t>
            </a:r>
            <a:r>
              <a:rPr lang="it-IT" sz="2400" dirty="0" err="1">
                <a:solidFill>
                  <a:srgbClr val="002060"/>
                </a:solidFill>
              </a:rPr>
              <a:t>hidden</a:t>
            </a:r>
            <a:r>
              <a:rPr lang="it-IT" sz="2400" dirty="0">
                <a:solidFill>
                  <a:srgbClr val="002060"/>
                </a:solidFill>
              </a:rPr>
              <a:t>” </a:t>
            </a:r>
            <a:r>
              <a:rPr lang="it-IT" sz="2400" dirty="0" err="1">
                <a:solidFill>
                  <a:srgbClr val="002060"/>
                </a:solidFill>
              </a:rPr>
              <a:t>knowledge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about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people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situations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that</a:t>
            </a:r>
            <a:r>
              <a:rPr lang="it-IT" sz="2400" dirty="0">
                <a:solidFill>
                  <a:srgbClr val="002060"/>
                </a:solidFill>
              </a:rPr>
              <a:t> are </a:t>
            </a:r>
            <a:r>
              <a:rPr lang="it-IT" sz="2400" dirty="0" err="1">
                <a:solidFill>
                  <a:srgbClr val="002060"/>
                </a:solidFill>
              </a:rPr>
              <a:t>either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not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even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know</a:t>
            </a:r>
            <a:r>
              <a:rPr lang="it-IT" sz="2400" dirty="0">
                <a:solidFill>
                  <a:srgbClr val="002060"/>
                </a:solidFill>
              </a:rPr>
              <a:t> to the </a:t>
            </a:r>
            <a:r>
              <a:rPr lang="it-IT" sz="2400" dirty="0" err="1">
                <a:solidFill>
                  <a:srgbClr val="002060"/>
                </a:solidFill>
              </a:rPr>
              <a:t>persons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themselves</a:t>
            </a:r>
            <a:r>
              <a:rPr lang="it-IT" sz="2400" dirty="0">
                <a:solidFill>
                  <a:srgbClr val="002060"/>
                </a:solidFill>
              </a:rPr>
              <a:t> or </a:t>
            </a:r>
            <a:r>
              <a:rPr lang="it-IT" sz="2400" dirty="0" err="1">
                <a:solidFill>
                  <a:srgbClr val="002060"/>
                </a:solidFill>
              </a:rPr>
              <a:t>they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would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rather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not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say</a:t>
            </a:r>
            <a:r>
              <a:rPr lang="it-IT" sz="2400" dirty="0">
                <a:solidFill>
                  <a:srgbClr val="002060"/>
                </a:solidFill>
              </a:rPr>
              <a:t> so </a:t>
            </a:r>
            <a:r>
              <a:rPr lang="it-IT" sz="2400" dirty="0" err="1">
                <a:solidFill>
                  <a:srgbClr val="002060"/>
                </a:solidFill>
              </a:rPr>
              <a:t>openly</a:t>
            </a:r>
            <a:r>
              <a:rPr lang="it-IT" sz="2400" dirty="0">
                <a:solidFill>
                  <a:srgbClr val="002060"/>
                </a:solidFill>
              </a:rPr>
              <a:t> (</a:t>
            </a:r>
            <a:r>
              <a:rPr lang="it-IT" sz="2400" dirty="0" err="1">
                <a:solidFill>
                  <a:srgbClr val="002060"/>
                </a:solidFill>
              </a:rPr>
              <a:t>deep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analysis</a:t>
            </a:r>
            <a:r>
              <a:rPr lang="it-IT" sz="2400" dirty="0">
                <a:solidFill>
                  <a:srgbClr val="002060"/>
                </a:solidFill>
              </a:rPr>
              <a:t> of the social and </a:t>
            </a:r>
            <a:r>
              <a:rPr lang="it-IT" sz="2400" dirty="0" err="1">
                <a:solidFill>
                  <a:srgbClr val="002060"/>
                </a:solidFill>
              </a:rPr>
              <a:t>biographical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context</a:t>
            </a:r>
            <a:r>
              <a:rPr lang="it-IT" sz="2400" dirty="0">
                <a:solidFill>
                  <a:srgbClr val="002060"/>
                </a:solidFill>
              </a:rPr>
              <a:t>)</a:t>
            </a:r>
          </a:p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Identify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relationships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which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would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not</a:t>
            </a:r>
            <a:r>
              <a:rPr lang="it-IT" sz="2400" dirty="0">
                <a:solidFill>
                  <a:srgbClr val="002060"/>
                </a:solidFill>
              </a:rPr>
              <a:t> be </a:t>
            </a:r>
            <a:r>
              <a:rPr lang="it-IT" sz="2400" dirty="0" err="1">
                <a:solidFill>
                  <a:srgbClr val="002060"/>
                </a:solidFill>
              </a:rPr>
              <a:t>recognizable</a:t>
            </a:r>
            <a:r>
              <a:rPr lang="it-IT" sz="2400" dirty="0">
                <a:solidFill>
                  <a:srgbClr val="002060"/>
                </a:solidFill>
              </a:rPr>
              <a:t> from “</a:t>
            </a:r>
            <a:r>
              <a:rPr lang="it-IT" sz="2400" dirty="0" err="1">
                <a:solidFill>
                  <a:srgbClr val="002060"/>
                </a:solidFill>
              </a:rPr>
              <a:t>outside</a:t>
            </a:r>
            <a:r>
              <a:rPr lang="it-IT" sz="2400" dirty="0">
                <a:solidFill>
                  <a:srgbClr val="002060"/>
                </a:solidFill>
              </a:rPr>
              <a:t>”</a:t>
            </a:r>
          </a:p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>
                <a:solidFill>
                  <a:srgbClr val="002060"/>
                </a:solidFill>
              </a:rPr>
              <a:t>Formulate </a:t>
            </a:r>
            <a:r>
              <a:rPr lang="it-IT" sz="2400" dirty="0" err="1">
                <a:solidFill>
                  <a:srgbClr val="002060"/>
                </a:solidFill>
              </a:rPr>
              <a:t>plausible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hypotheses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about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relationships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factors</a:t>
            </a:r>
            <a:r>
              <a:rPr lang="it-IT" sz="2400" dirty="0">
                <a:solidFill>
                  <a:srgbClr val="002060"/>
                </a:solidFill>
              </a:rPr>
              <a:t> on </a:t>
            </a:r>
            <a:r>
              <a:rPr lang="it-IT" sz="2400" dirty="0" err="1">
                <a:solidFill>
                  <a:srgbClr val="002060"/>
                </a:solidFill>
              </a:rPr>
              <a:t>which</a:t>
            </a:r>
            <a:r>
              <a:rPr lang="it-IT" sz="2400" dirty="0">
                <a:solidFill>
                  <a:srgbClr val="002060"/>
                </a:solidFill>
              </a:rPr>
              <a:t> no </a:t>
            </a:r>
            <a:r>
              <a:rPr lang="it-IT" sz="2400" dirty="0" err="1">
                <a:solidFill>
                  <a:srgbClr val="002060"/>
                </a:solidFill>
              </a:rPr>
              <a:t>further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findings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were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available</a:t>
            </a:r>
            <a:r>
              <a:rPr lang="it-IT" sz="2400" dirty="0">
                <a:solidFill>
                  <a:srgbClr val="002060"/>
                </a:solidFill>
              </a:rPr>
              <a:t> up to date</a:t>
            </a:r>
          </a:p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Build</a:t>
            </a:r>
            <a:r>
              <a:rPr lang="it-IT" sz="2400" dirty="0">
                <a:solidFill>
                  <a:srgbClr val="002060"/>
                </a:solidFill>
              </a:rPr>
              <a:t> up a </a:t>
            </a:r>
            <a:r>
              <a:rPr lang="it-IT" sz="2400" dirty="0" err="1">
                <a:solidFill>
                  <a:srgbClr val="002060"/>
                </a:solidFill>
              </a:rPr>
              <a:t>relationship</a:t>
            </a:r>
            <a:r>
              <a:rPr lang="it-IT" sz="2400" dirty="0">
                <a:solidFill>
                  <a:srgbClr val="002060"/>
                </a:solidFill>
              </a:rPr>
              <a:t> with the “</a:t>
            </a:r>
            <a:r>
              <a:rPr lang="it-IT" sz="2400" dirty="0" err="1">
                <a:solidFill>
                  <a:srgbClr val="002060"/>
                </a:solidFill>
              </a:rPr>
              <a:t>reserach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objects</a:t>
            </a:r>
            <a:r>
              <a:rPr lang="it-IT" sz="2400" dirty="0">
                <a:solidFill>
                  <a:srgbClr val="002060"/>
                </a:solidFill>
              </a:rPr>
              <a:t>”, </a:t>
            </a:r>
            <a:r>
              <a:rPr lang="it-IT" sz="2400" dirty="0" err="1">
                <a:solidFill>
                  <a:srgbClr val="002060"/>
                </a:solidFill>
              </a:rPr>
              <a:t>interested</a:t>
            </a:r>
            <a:r>
              <a:rPr lang="it-IT" sz="2400" dirty="0">
                <a:solidFill>
                  <a:srgbClr val="002060"/>
                </a:solidFill>
              </a:rPr>
              <a:t> in a </a:t>
            </a:r>
            <a:r>
              <a:rPr lang="it-IT" sz="2400" dirty="0" err="1">
                <a:solidFill>
                  <a:srgbClr val="002060"/>
                </a:solidFill>
              </a:rPr>
              <a:t>participatory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approach</a:t>
            </a:r>
            <a:r>
              <a:rPr lang="it-IT" sz="2400" dirty="0">
                <a:solidFill>
                  <a:srgbClr val="002060"/>
                </a:solidFill>
              </a:rPr>
              <a:t> and in joint </a:t>
            </a:r>
            <a:r>
              <a:rPr lang="it-IT" sz="2400" dirty="0" err="1">
                <a:solidFill>
                  <a:srgbClr val="002060"/>
                </a:solidFill>
              </a:rPr>
              <a:t>gaining</a:t>
            </a:r>
            <a:r>
              <a:rPr lang="it-IT" sz="2400" dirty="0">
                <a:solidFill>
                  <a:srgbClr val="002060"/>
                </a:solidFill>
              </a:rPr>
              <a:t> of </a:t>
            </a:r>
            <a:r>
              <a:rPr lang="it-IT" sz="2400" dirty="0" err="1">
                <a:solidFill>
                  <a:srgbClr val="002060"/>
                </a:solidFill>
              </a:rPr>
              <a:t>knowledge</a:t>
            </a:r>
            <a:endParaRPr lang="it-IT" sz="2400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184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002060"/>
                </a:solidFill>
              </a:rPr>
              <a:t>Techniques</a:t>
            </a:r>
            <a:r>
              <a:rPr lang="it-IT" b="1" dirty="0">
                <a:solidFill>
                  <a:srgbClr val="002060"/>
                </a:solidFill>
              </a:rPr>
              <a:t>: </a:t>
            </a:r>
            <a:r>
              <a:rPr lang="it-IT" b="1" dirty="0" err="1">
                <a:solidFill>
                  <a:srgbClr val="002060"/>
                </a:solidFill>
              </a:rPr>
              <a:t>tools</a:t>
            </a:r>
            <a:r>
              <a:rPr lang="it-IT" b="1" dirty="0">
                <a:solidFill>
                  <a:srgbClr val="002060"/>
                </a:solidFill>
              </a:rPr>
              <a:t> for the data </a:t>
            </a:r>
            <a:r>
              <a:rPr lang="it-IT" b="1" dirty="0" err="1">
                <a:solidFill>
                  <a:srgbClr val="002060"/>
                </a:solidFill>
              </a:rPr>
              <a:t>collection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315468">
              <a:spcBef>
                <a:spcPts val="400"/>
              </a:spcBef>
              <a:defRPr sz="1800"/>
            </a:pPr>
            <a:r>
              <a:rPr lang="it-IT" sz="3200" dirty="0">
                <a:solidFill>
                  <a:srgbClr val="002060"/>
                </a:solidFill>
              </a:rPr>
              <a:t>Qualitative </a:t>
            </a:r>
            <a:r>
              <a:rPr lang="it-IT" sz="3200" dirty="0" err="1">
                <a:solidFill>
                  <a:srgbClr val="002060"/>
                </a:solidFill>
              </a:rPr>
              <a:t>research</a:t>
            </a:r>
            <a:endParaRPr lang="it-IT" sz="3200" dirty="0">
              <a:solidFill>
                <a:srgbClr val="002060"/>
              </a:solidFill>
            </a:endParaRP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Observation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Interview</a:t>
            </a:r>
            <a:r>
              <a:rPr lang="it-IT" sz="2000" dirty="0">
                <a:solidFill>
                  <a:srgbClr val="002060"/>
                </a:solidFill>
              </a:rPr>
              <a:t> (</a:t>
            </a:r>
            <a:r>
              <a:rPr lang="it-IT" sz="2000" dirty="0" err="1">
                <a:solidFill>
                  <a:srgbClr val="002060"/>
                </a:solidFill>
              </a:rPr>
              <a:t>Individual</a:t>
            </a:r>
            <a:r>
              <a:rPr lang="it-IT" sz="2000" dirty="0">
                <a:solidFill>
                  <a:srgbClr val="002060"/>
                </a:solidFill>
              </a:rPr>
              <a:t> in </a:t>
            </a:r>
            <a:r>
              <a:rPr lang="it-IT" sz="2000" dirty="0" err="1">
                <a:solidFill>
                  <a:srgbClr val="002060"/>
                </a:solidFill>
              </a:rPr>
              <a:t>depth</a:t>
            </a:r>
            <a:r>
              <a:rPr lang="it-IT" sz="2000" dirty="0">
                <a:solidFill>
                  <a:srgbClr val="002060"/>
                </a:solidFill>
              </a:rPr>
              <a:t>- </a:t>
            </a:r>
            <a:r>
              <a:rPr lang="it-IT" sz="2000" dirty="0" err="1">
                <a:solidFill>
                  <a:srgbClr val="002060"/>
                </a:solidFill>
              </a:rPr>
              <a:t>interview</a:t>
            </a:r>
            <a:r>
              <a:rPr lang="it-IT" sz="2000" dirty="0">
                <a:solidFill>
                  <a:srgbClr val="002060"/>
                </a:solidFill>
              </a:rPr>
              <a:t>, Focus Group, Telephone </a:t>
            </a:r>
            <a:r>
              <a:rPr lang="it-IT" sz="2000" dirty="0" err="1">
                <a:solidFill>
                  <a:srgbClr val="002060"/>
                </a:solidFill>
              </a:rPr>
              <a:t>interview</a:t>
            </a:r>
            <a:r>
              <a:rPr lang="it-IT" sz="2000" dirty="0">
                <a:solidFill>
                  <a:srgbClr val="002060"/>
                </a:solidFill>
              </a:rPr>
              <a:t>),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>
                <a:solidFill>
                  <a:srgbClr val="002060"/>
                </a:solidFill>
              </a:rPr>
              <a:t>Analysis of the </a:t>
            </a:r>
            <a:r>
              <a:rPr lang="it-IT" sz="2000" dirty="0" err="1">
                <a:solidFill>
                  <a:srgbClr val="002060"/>
                </a:solidFill>
              </a:rPr>
              <a:t>conversation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Collections</a:t>
            </a:r>
            <a:r>
              <a:rPr lang="it-IT" sz="2000" dirty="0">
                <a:solidFill>
                  <a:srgbClr val="002060"/>
                </a:solidFill>
              </a:rPr>
              <a:t> of self narrative </a:t>
            </a:r>
            <a:r>
              <a:rPr lang="it-IT" sz="2000" dirty="0" err="1">
                <a:solidFill>
                  <a:srgbClr val="002060"/>
                </a:solidFill>
              </a:rPr>
              <a:t>analysis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Autobiographical</a:t>
            </a:r>
            <a:r>
              <a:rPr lang="it-IT" sz="2000" dirty="0">
                <a:solidFill>
                  <a:srgbClr val="002060"/>
                </a:solidFill>
              </a:rPr>
              <a:t> data</a:t>
            </a:r>
          </a:p>
          <a:p>
            <a:pPr lvl="0" algn="just" defTabSz="315468">
              <a:spcBef>
                <a:spcPts val="400"/>
              </a:spcBef>
              <a:defRPr sz="1800"/>
            </a:pPr>
            <a:endParaRPr lang="it-IT" sz="3600" dirty="0">
              <a:solidFill>
                <a:srgbClr val="002060"/>
              </a:solidFill>
            </a:endParaRPr>
          </a:p>
          <a:p>
            <a:pPr lvl="0" algn="just" defTabSz="315468">
              <a:spcBef>
                <a:spcPts val="400"/>
              </a:spcBef>
              <a:defRPr sz="1800"/>
            </a:pPr>
            <a:r>
              <a:rPr lang="it-IT" sz="3200" dirty="0">
                <a:solidFill>
                  <a:srgbClr val="002060"/>
                </a:solidFill>
              </a:rPr>
              <a:t>Quantitative </a:t>
            </a:r>
            <a:r>
              <a:rPr lang="it-IT" sz="3200" dirty="0" err="1">
                <a:solidFill>
                  <a:srgbClr val="002060"/>
                </a:solidFill>
              </a:rPr>
              <a:t>research</a:t>
            </a:r>
            <a:r>
              <a:rPr lang="it-IT" sz="3200" dirty="0">
                <a:solidFill>
                  <a:srgbClr val="002060"/>
                </a:solidFill>
              </a:rPr>
              <a:t> 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Survey</a:t>
            </a:r>
            <a:r>
              <a:rPr lang="it-IT" sz="2000" dirty="0">
                <a:solidFill>
                  <a:srgbClr val="002060"/>
                </a:solidFill>
              </a:rPr>
              <a:t> Data, 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Observation</a:t>
            </a:r>
            <a:r>
              <a:rPr lang="it-IT" sz="2000" dirty="0">
                <a:solidFill>
                  <a:srgbClr val="002060"/>
                </a:solidFill>
              </a:rPr>
              <a:t> data, 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Experimental</a:t>
            </a:r>
            <a:r>
              <a:rPr lang="it-IT" sz="2000" dirty="0">
                <a:solidFill>
                  <a:srgbClr val="002060"/>
                </a:solidFill>
              </a:rPr>
              <a:t> Data</a:t>
            </a:r>
          </a:p>
          <a:p>
            <a:endParaRPr lang="it-IT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6280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870" y="917244"/>
            <a:ext cx="10515600" cy="1325563"/>
          </a:xfrm>
        </p:spPr>
        <p:txBody>
          <a:bodyPr/>
          <a:lstStyle/>
          <a:p>
            <a:r>
              <a:rPr lang="it-IT" b="1" dirty="0" err="1">
                <a:solidFill>
                  <a:srgbClr val="002060"/>
                </a:solidFill>
              </a:rPr>
              <a:t>Example</a:t>
            </a:r>
            <a:r>
              <a:rPr lang="it-IT" b="1" dirty="0">
                <a:solidFill>
                  <a:srgbClr val="002060"/>
                </a:solidFill>
              </a:rPr>
              <a:t> of qualitative and quantitative </a:t>
            </a:r>
            <a:r>
              <a:rPr lang="it-IT" b="1" dirty="0" err="1">
                <a:solidFill>
                  <a:srgbClr val="002060"/>
                </a:solidFill>
              </a:rPr>
              <a:t>research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3823494"/>
          </a:xfrm>
        </p:spPr>
        <p:txBody>
          <a:bodyPr>
            <a:normAutofit/>
          </a:bodyPr>
          <a:lstStyle/>
          <a:p>
            <a:pPr lvl="0" algn="just" defTabSz="420623">
              <a:spcBef>
                <a:spcPts val="600"/>
              </a:spcBef>
              <a:defRPr sz="1800"/>
            </a:pP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Evidence-based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, qualitative data</a:t>
            </a: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Data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collected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in-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depth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interviews</a:t>
            </a:r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Data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collected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Focus Group</a:t>
            </a:r>
          </a:p>
          <a:p>
            <a:pPr lvl="0" algn="just" defTabSz="420623">
              <a:spcBef>
                <a:spcPts val="600"/>
              </a:spcBef>
              <a:defRPr sz="1800"/>
            </a:pPr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defTabSz="420623">
              <a:spcBef>
                <a:spcPts val="600"/>
              </a:spcBef>
              <a:defRPr sz="1800"/>
            </a:pP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Evidence-based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, quanti-qualitativa data</a:t>
            </a: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Data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collected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interviews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/Focus Group and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statistical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data</a:t>
            </a: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defTabSz="420623">
              <a:spcBef>
                <a:spcPts val="600"/>
              </a:spcBef>
              <a:defRPr sz="1800"/>
            </a:pP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on the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topic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history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or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philosophy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pedagogy</a:t>
            </a:r>
            <a:endParaRPr lang="it-IT" sz="24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Literature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review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412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002060"/>
                </a:solidFill>
              </a:rPr>
              <a:t>Results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3823494"/>
          </a:xfrm>
        </p:spPr>
        <p:txBody>
          <a:bodyPr>
            <a:normAutofit/>
          </a:bodyPr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>
                <a:solidFill>
                  <a:srgbClr val="002060"/>
                </a:solidFill>
                <a:sym typeface="Calibri"/>
              </a:rPr>
              <a:t>Include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your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data of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primary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importance</a:t>
            </a:r>
            <a:endParaRPr lang="it-IT" sz="2400" dirty="0">
              <a:solidFill>
                <a:srgbClr val="002060"/>
              </a:solidFill>
              <a:sym typeface="Calibri"/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Be </a:t>
            </a:r>
            <a:r>
              <a:rPr lang="it-IT" sz="2400" dirty="0" err="1">
                <a:solidFill>
                  <a:srgbClr val="002060"/>
                </a:solidFill>
              </a:rPr>
              <a:t>clear</a:t>
            </a:r>
            <a:r>
              <a:rPr lang="it-IT" sz="2400" dirty="0">
                <a:solidFill>
                  <a:srgbClr val="002060"/>
                </a:solidFill>
              </a:rPr>
              <a:t> and easy to </a:t>
            </a:r>
            <a:r>
              <a:rPr lang="it-IT" sz="2400" dirty="0" err="1">
                <a:solidFill>
                  <a:srgbClr val="002060"/>
                </a:solidFill>
              </a:rPr>
              <a:t>understand</a:t>
            </a: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  <a:sym typeface="Calibri"/>
              </a:rPr>
              <a:t>Highlight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main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findings</a:t>
            </a:r>
            <a:endParaRPr lang="it-IT" sz="2400" dirty="0">
              <a:solidFill>
                <a:srgbClr val="002060"/>
              </a:solidFill>
              <a:sym typeface="Calibri"/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Feature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unexpected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findings</a:t>
            </a: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>
                <a:solidFill>
                  <a:srgbClr val="002060"/>
                </a:solidFill>
                <a:sym typeface="Calibri"/>
              </a:rPr>
              <a:t>Include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illlustrations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and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figures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,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if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necessary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.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Make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it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efficient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.  </a:t>
            </a:r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1872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002060"/>
                </a:solidFill>
              </a:rPr>
              <a:t>Discussion</a:t>
            </a:r>
            <a:r>
              <a:rPr lang="it-IT" b="1" dirty="0">
                <a:solidFill>
                  <a:srgbClr val="002060"/>
                </a:solidFill>
              </a:rPr>
              <a:t> and </a:t>
            </a:r>
            <a:r>
              <a:rPr lang="it-IT" b="1" dirty="0" err="1">
                <a:solidFill>
                  <a:srgbClr val="002060"/>
                </a:solidFill>
              </a:rPr>
              <a:t>Conclusion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Interpretation</a:t>
            </a:r>
            <a:r>
              <a:rPr lang="it-IT" sz="2400" dirty="0">
                <a:solidFill>
                  <a:srgbClr val="002060"/>
                </a:solidFill>
              </a:rPr>
              <a:t> of the </a:t>
            </a:r>
            <a:r>
              <a:rPr lang="it-IT" sz="2400" dirty="0" err="1">
                <a:solidFill>
                  <a:srgbClr val="002060"/>
                </a:solidFill>
              </a:rPr>
              <a:t>results</a:t>
            </a: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  <a:sym typeface="Calibri"/>
              </a:rPr>
              <a:t>Make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th</a:t>
            </a:r>
            <a:r>
              <a:rPr lang="it-IT" sz="2400" dirty="0">
                <a:solidFill>
                  <a:srgbClr val="002060"/>
                </a:solidFill>
              </a:rPr>
              <a:t>e </a:t>
            </a:r>
            <a:r>
              <a:rPr lang="it-IT" sz="2400" dirty="0" err="1">
                <a:solidFill>
                  <a:srgbClr val="002060"/>
                </a:solidFill>
              </a:rPr>
              <a:t>discussion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correspond</a:t>
            </a:r>
            <a:r>
              <a:rPr lang="it-IT" sz="2400" dirty="0">
                <a:solidFill>
                  <a:srgbClr val="002060"/>
                </a:solidFill>
              </a:rPr>
              <a:t> to the </a:t>
            </a:r>
            <a:r>
              <a:rPr lang="it-IT" sz="2400" dirty="0" err="1">
                <a:solidFill>
                  <a:srgbClr val="002060"/>
                </a:solidFill>
              </a:rPr>
              <a:t>results</a:t>
            </a: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Compare </a:t>
            </a:r>
            <a:r>
              <a:rPr lang="it-IT" sz="2400" dirty="0" err="1">
                <a:solidFill>
                  <a:srgbClr val="002060"/>
                </a:solidFill>
              </a:rPr>
              <a:t>published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works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results</a:t>
            </a:r>
            <a:r>
              <a:rPr lang="it-IT" sz="2400" dirty="0">
                <a:solidFill>
                  <a:srgbClr val="002060"/>
                </a:solidFill>
              </a:rPr>
              <a:t> with </a:t>
            </a:r>
            <a:r>
              <a:rPr lang="it-IT" sz="2400" dirty="0" err="1">
                <a:solidFill>
                  <a:srgbClr val="002060"/>
                </a:solidFill>
              </a:rPr>
              <a:t>your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own</a:t>
            </a:r>
            <a:endParaRPr lang="it-IT" sz="2400" dirty="0">
              <a:solidFill>
                <a:srgbClr val="002060"/>
              </a:solidFill>
            </a:endParaRPr>
          </a:p>
          <a:p>
            <a:pPr algn="just" defTabSz="457200" latinLnBrk="1" hangingPunct="0">
              <a:lnSpc>
                <a:spcPct val="100000"/>
              </a:lnSpc>
              <a:spcBef>
                <a:spcPts val="0"/>
              </a:spcBef>
            </a:pP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Be </a:t>
            </a:r>
            <a:r>
              <a:rPr lang="it-IT" sz="2000" dirty="0" err="1">
                <a:solidFill>
                  <a:srgbClr val="002060"/>
                </a:solidFill>
              </a:rPr>
              <a:t>careful</a:t>
            </a:r>
            <a:r>
              <a:rPr lang="it-IT" sz="2000" dirty="0">
                <a:solidFill>
                  <a:srgbClr val="002060"/>
                </a:solidFill>
              </a:rPr>
              <a:t>! 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make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statements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that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you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cannot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demostrate</a:t>
            </a:r>
            <a:r>
              <a:rPr lang="it-IT" sz="2000" dirty="0">
                <a:solidFill>
                  <a:srgbClr val="002060"/>
                </a:solidFill>
              </a:rPr>
              <a:t> with data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use non-</a:t>
            </a:r>
            <a:r>
              <a:rPr lang="it-IT" sz="2000" dirty="0" err="1">
                <a:solidFill>
                  <a:srgbClr val="002060"/>
                </a:solidFill>
              </a:rPr>
              <a:t>specific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expression</a:t>
            </a:r>
            <a:endParaRPr lang="it-IT" sz="20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use new </a:t>
            </a:r>
            <a:r>
              <a:rPr lang="it-IT" sz="2000" dirty="0" err="1">
                <a:solidFill>
                  <a:srgbClr val="002060"/>
                </a:solidFill>
              </a:rPr>
              <a:t>terms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already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defined</a:t>
            </a:r>
            <a:r>
              <a:rPr lang="it-IT" sz="2000" dirty="0">
                <a:solidFill>
                  <a:srgbClr val="002060"/>
                </a:solidFill>
              </a:rPr>
              <a:t> or </a:t>
            </a:r>
            <a:r>
              <a:rPr lang="it-IT" sz="2000" dirty="0" err="1">
                <a:solidFill>
                  <a:srgbClr val="002060"/>
                </a:solidFill>
              </a:rPr>
              <a:t>mentioned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use </a:t>
            </a:r>
            <a:r>
              <a:rPr lang="it-IT" sz="2000" dirty="0" err="1">
                <a:solidFill>
                  <a:srgbClr val="002060"/>
                </a:solidFill>
              </a:rPr>
              <a:t>imagination</a:t>
            </a:r>
            <a:r>
              <a:rPr lang="it-IT" sz="2000" dirty="0">
                <a:solidFill>
                  <a:srgbClr val="002060"/>
                </a:solidFill>
              </a:rPr>
              <a:t> to </a:t>
            </a:r>
            <a:r>
              <a:rPr lang="it-IT" sz="2000" dirty="0" err="1">
                <a:solidFill>
                  <a:srgbClr val="002060"/>
                </a:solidFill>
              </a:rPr>
              <a:t>interpret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your</a:t>
            </a:r>
            <a:r>
              <a:rPr lang="it-IT" sz="2000" dirty="0">
                <a:solidFill>
                  <a:srgbClr val="002060"/>
                </a:solidFill>
              </a:rPr>
              <a:t> data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it-IT" sz="2400" dirty="0">
              <a:solidFill>
                <a:srgbClr val="002060"/>
              </a:solidFill>
            </a:endParaRPr>
          </a:p>
          <a:p>
            <a:pPr algn="just" defTabSz="457200" latinLnBrk="1" hangingPunct="0">
              <a:lnSpc>
                <a:spcPct val="100000"/>
              </a:lnSpc>
              <a:spcBef>
                <a:spcPts val="0"/>
              </a:spcBef>
            </a:pPr>
            <a:r>
              <a:rPr lang="it-IT" sz="2400" dirty="0" err="1">
                <a:solidFill>
                  <a:srgbClr val="002060"/>
                </a:solidFill>
              </a:rPr>
              <a:t>Conclusion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will</a:t>
            </a:r>
            <a:r>
              <a:rPr lang="it-IT" sz="2400" dirty="0">
                <a:solidFill>
                  <a:srgbClr val="002060"/>
                </a:solidFill>
              </a:rPr>
              <a:t> help </a:t>
            </a:r>
            <a:r>
              <a:rPr lang="it-IT" sz="2400" dirty="0" err="1">
                <a:solidFill>
                  <a:srgbClr val="002060"/>
                </a:solidFill>
              </a:rPr>
              <a:t>you</a:t>
            </a:r>
            <a:r>
              <a:rPr lang="it-IT" sz="2400" dirty="0">
                <a:solidFill>
                  <a:srgbClr val="002060"/>
                </a:solidFill>
              </a:rPr>
              <a:t> to </a:t>
            </a:r>
            <a:r>
              <a:rPr lang="it-IT" sz="2400" dirty="0" err="1">
                <a:solidFill>
                  <a:srgbClr val="002060"/>
                </a:solidFill>
              </a:rPr>
              <a:t>provide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justification</a:t>
            </a:r>
            <a:r>
              <a:rPr lang="it-IT" sz="2400" dirty="0">
                <a:solidFill>
                  <a:srgbClr val="002060"/>
                </a:solidFill>
              </a:rPr>
              <a:t> for </a:t>
            </a:r>
            <a:r>
              <a:rPr lang="it-IT" sz="2400" dirty="0" err="1">
                <a:solidFill>
                  <a:srgbClr val="002060"/>
                </a:solidFill>
              </a:rPr>
              <a:t>your</a:t>
            </a:r>
            <a:r>
              <a:rPr lang="it-IT" sz="2400" dirty="0">
                <a:solidFill>
                  <a:srgbClr val="002060"/>
                </a:solidFill>
              </a:rPr>
              <a:t> work and </a:t>
            </a:r>
            <a:r>
              <a:rPr lang="it-IT" sz="2400" dirty="0" err="1">
                <a:solidFill>
                  <a:srgbClr val="002060"/>
                </a:solidFill>
              </a:rPr>
              <a:t>present</a:t>
            </a:r>
            <a:r>
              <a:rPr lang="it-IT" sz="2400" dirty="0">
                <a:solidFill>
                  <a:srgbClr val="002060"/>
                </a:solidFill>
              </a:rPr>
              <a:t> future </a:t>
            </a:r>
            <a:r>
              <a:rPr lang="it-IT" sz="2400" dirty="0" err="1">
                <a:solidFill>
                  <a:srgbClr val="002060"/>
                </a:solidFill>
              </a:rPr>
              <a:t>perspectives</a:t>
            </a:r>
            <a:r>
              <a:rPr lang="it-IT" sz="2400" dirty="0">
                <a:solidFill>
                  <a:srgbClr val="002060"/>
                </a:solidFill>
              </a:rPr>
              <a:t>.</a:t>
            </a:r>
          </a:p>
          <a:p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293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40238"/>
            <a:ext cx="10515600" cy="1325563"/>
          </a:xfrm>
        </p:spPr>
        <p:txBody>
          <a:bodyPr/>
          <a:lstStyle/>
          <a:p>
            <a:r>
              <a:rPr lang="it-IT" b="1" dirty="0" err="1">
                <a:solidFill>
                  <a:srgbClr val="002060"/>
                </a:solidFill>
              </a:rPr>
              <a:t>Exercise</a:t>
            </a:r>
            <a:r>
              <a:rPr lang="it-IT" b="1" dirty="0">
                <a:solidFill>
                  <a:srgbClr val="002060"/>
                </a:solidFill>
              </a:rPr>
              <a:t> 1 – </a:t>
            </a:r>
            <a:r>
              <a:rPr lang="it-IT" b="1" dirty="0" err="1">
                <a:solidFill>
                  <a:srgbClr val="002060"/>
                </a:solidFill>
              </a:rPr>
              <a:t>Individual</a:t>
            </a:r>
            <a:r>
              <a:rPr lang="it-IT" b="1" dirty="0">
                <a:solidFill>
                  <a:srgbClr val="002060"/>
                </a:solidFill>
              </a:rPr>
              <a:t> Work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72167"/>
            <a:ext cx="10515600" cy="3873990"/>
          </a:xfrm>
        </p:spPr>
        <p:txBody>
          <a:bodyPr>
            <a:normAutofit/>
          </a:bodyPr>
          <a:lstStyle/>
          <a:p>
            <a:r>
              <a:rPr lang="it-IT" sz="4000" dirty="0" err="1">
                <a:solidFill>
                  <a:srgbClr val="002060"/>
                </a:solidFill>
              </a:rPr>
              <a:t>Please</a:t>
            </a:r>
            <a:r>
              <a:rPr lang="it-IT" sz="4000" dirty="0">
                <a:solidFill>
                  <a:srgbClr val="002060"/>
                </a:solidFill>
              </a:rPr>
              <a:t> elaborate the idea of </a:t>
            </a:r>
            <a:r>
              <a:rPr lang="it-IT" sz="4000" dirty="0" err="1">
                <a:solidFill>
                  <a:srgbClr val="002060"/>
                </a:solidFill>
              </a:rPr>
              <a:t>your</a:t>
            </a:r>
            <a:r>
              <a:rPr lang="it-IT" sz="4000" dirty="0">
                <a:solidFill>
                  <a:srgbClr val="002060"/>
                </a:solidFill>
              </a:rPr>
              <a:t> </a:t>
            </a:r>
            <a:r>
              <a:rPr lang="it-IT" sz="4000" dirty="0" err="1">
                <a:solidFill>
                  <a:srgbClr val="002060"/>
                </a:solidFill>
              </a:rPr>
              <a:t>research</a:t>
            </a:r>
            <a:r>
              <a:rPr lang="it-IT" sz="4000" dirty="0">
                <a:solidFill>
                  <a:srgbClr val="002060"/>
                </a:solidFill>
              </a:rPr>
              <a:t> </a:t>
            </a:r>
            <a:r>
              <a:rPr lang="it-IT" sz="4000" dirty="0" err="1">
                <a:solidFill>
                  <a:srgbClr val="002060"/>
                </a:solidFill>
              </a:rPr>
              <a:t>paper</a:t>
            </a:r>
            <a:r>
              <a:rPr lang="it-IT" sz="4000" dirty="0">
                <a:solidFill>
                  <a:srgbClr val="002060"/>
                </a:solidFill>
              </a:rPr>
              <a:t> </a:t>
            </a:r>
            <a:r>
              <a:rPr lang="it-IT" sz="4000" dirty="0" err="1">
                <a:solidFill>
                  <a:srgbClr val="002060"/>
                </a:solidFill>
              </a:rPr>
              <a:t>starting</a:t>
            </a:r>
            <a:r>
              <a:rPr lang="it-IT" sz="4000" dirty="0">
                <a:solidFill>
                  <a:srgbClr val="002060"/>
                </a:solidFill>
              </a:rPr>
              <a:t> from:</a:t>
            </a:r>
          </a:p>
          <a:p>
            <a:pPr lvl="2"/>
            <a:r>
              <a:rPr lang="it-IT" sz="3200" dirty="0">
                <a:solidFill>
                  <a:srgbClr val="002060"/>
                </a:solidFill>
              </a:rPr>
              <a:t>Idea</a:t>
            </a:r>
          </a:p>
          <a:p>
            <a:pPr lvl="2"/>
            <a:r>
              <a:rPr lang="it-IT" sz="3200" dirty="0" err="1">
                <a:solidFill>
                  <a:srgbClr val="002060"/>
                </a:solidFill>
              </a:rPr>
              <a:t>Topic</a:t>
            </a:r>
            <a:endParaRPr lang="it-IT" sz="3200" dirty="0">
              <a:solidFill>
                <a:srgbClr val="002060"/>
              </a:solidFill>
            </a:endParaRPr>
          </a:p>
          <a:p>
            <a:pPr lvl="2"/>
            <a:r>
              <a:rPr lang="it-IT" sz="3200" dirty="0" err="1">
                <a:solidFill>
                  <a:srgbClr val="002060"/>
                </a:solidFill>
              </a:rPr>
              <a:t>Keywords</a:t>
            </a:r>
            <a:endParaRPr lang="it-IT" sz="3200" dirty="0">
              <a:solidFill>
                <a:srgbClr val="002060"/>
              </a:solidFill>
            </a:endParaRPr>
          </a:p>
          <a:p>
            <a:pPr lvl="2"/>
            <a:r>
              <a:rPr lang="it-IT" sz="3200" dirty="0">
                <a:solidFill>
                  <a:srgbClr val="002060"/>
                </a:solidFill>
              </a:rPr>
              <a:t>Title</a:t>
            </a:r>
          </a:p>
          <a:p>
            <a:pPr lvl="2"/>
            <a:r>
              <a:rPr lang="it-IT" sz="3200" dirty="0" err="1">
                <a:solidFill>
                  <a:srgbClr val="002060"/>
                </a:solidFill>
              </a:rPr>
              <a:t>Abstract</a:t>
            </a:r>
            <a:r>
              <a:rPr lang="it-IT" sz="3200" dirty="0">
                <a:solidFill>
                  <a:srgbClr val="002060"/>
                </a:solidFill>
              </a:rPr>
              <a:t> (5-10 </a:t>
            </a:r>
            <a:r>
              <a:rPr lang="it-IT" sz="3200" dirty="0" err="1">
                <a:solidFill>
                  <a:srgbClr val="002060"/>
                </a:solidFill>
              </a:rPr>
              <a:t>lines</a:t>
            </a:r>
            <a:r>
              <a:rPr lang="it-IT" sz="3200" dirty="0">
                <a:solidFill>
                  <a:srgbClr val="002060"/>
                </a:solidFill>
              </a:rPr>
              <a:t>)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sellaDiTesto 5"/>
          <p:cNvSpPr txBox="1"/>
          <p:nvPr/>
        </p:nvSpPr>
        <p:spPr>
          <a:xfrm>
            <a:off x="838200" y="5807592"/>
            <a:ext cx="1051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/>
              <a:t>You</a:t>
            </a:r>
            <a:r>
              <a:rPr lang="it-IT" sz="3200" b="1" dirty="0"/>
              <a:t> </a:t>
            </a:r>
            <a:r>
              <a:rPr lang="it-IT" sz="3200" b="1" dirty="0" err="1"/>
              <a:t>have</a:t>
            </a:r>
            <a:r>
              <a:rPr lang="it-IT" sz="3200" b="1" dirty="0"/>
              <a:t> 15 minutes for </a:t>
            </a:r>
            <a:r>
              <a:rPr lang="it-IT" sz="3200" b="1" dirty="0" err="1"/>
              <a:t>working</a:t>
            </a:r>
            <a:r>
              <a:rPr lang="it-IT" sz="3200" b="1" dirty="0"/>
              <a:t> </a:t>
            </a:r>
            <a:r>
              <a:rPr lang="it-IT" sz="3200" b="1" dirty="0" err="1"/>
              <a:t>individually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11252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870" y="640238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  <a:defRPr sz="1800" b="0">
                <a:solidFill>
                  <a:srgbClr val="000000"/>
                </a:solidFill>
              </a:defRPr>
            </a:pPr>
            <a:endParaRPr lang="it-IT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  <a:p>
            <a:pPr marL="342900" lvl="0" indent="-342900" algn="just">
              <a:buFont typeface="+mj-lt"/>
              <a:buAutoNum type="arabicPeriod"/>
              <a:defRPr sz="1800" b="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Introduction</a:t>
            </a: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  <a:p>
            <a:pPr marL="342900" lvl="0" indent="-342900" algn="just">
              <a:buFont typeface="+mj-lt"/>
              <a:buAutoNum type="arabicPeriod"/>
              <a:defRPr sz="1800" b="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Structure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of a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research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paper</a:t>
            </a: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  <a:p>
            <a:pPr marL="342900" lvl="0" indent="-342900" algn="just">
              <a:buFont typeface="+mj-lt"/>
              <a:buAutoNum type="arabicPeriod"/>
              <a:defRPr sz="1800" b="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Exercises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and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group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discussion</a:t>
            </a: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88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27906"/>
            <a:ext cx="5092699" cy="3155054"/>
          </a:xfrm>
        </p:spPr>
        <p:txBody>
          <a:bodyPr>
            <a:normAutofit/>
          </a:bodyPr>
          <a:lstStyle/>
          <a:p>
            <a:r>
              <a:rPr lang="it-IT" b="1" dirty="0" err="1">
                <a:solidFill>
                  <a:srgbClr val="002060"/>
                </a:solidFill>
                <a:latin typeface="Calibri"/>
                <a:cs typeface="Calibri"/>
              </a:rPr>
              <a:t>Exercise</a:t>
            </a:r>
            <a:r>
              <a:rPr lang="it-IT" b="1" dirty="0">
                <a:solidFill>
                  <a:srgbClr val="002060"/>
                </a:solidFill>
                <a:latin typeface="Calibri"/>
                <a:cs typeface="Calibri"/>
              </a:rPr>
              <a:t> 1 – </a:t>
            </a:r>
            <a:r>
              <a:rPr lang="it-IT" b="1" dirty="0" err="1">
                <a:solidFill>
                  <a:srgbClr val="002060"/>
                </a:solidFill>
                <a:latin typeface="Calibri"/>
                <a:cs typeface="Calibri"/>
              </a:rPr>
              <a:t>Individual</a:t>
            </a:r>
            <a:r>
              <a:rPr lang="it-IT" b="1" dirty="0">
                <a:solidFill>
                  <a:srgbClr val="002060"/>
                </a:solidFill>
                <a:latin typeface="Calibri"/>
                <a:cs typeface="Calibri"/>
              </a:rPr>
              <a:t> Work</a:t>
            </a:r>
            <a:br>
              <a:rPr lang="it-IT" b="1" dirty="0">
                <a:solidFill>
                  <a:srgbClr val="002060"/>
                </a:solidFill>
                <a:latin typeface="Calibri"/>
                <a:cs typeface="Calibri"/>
              </a:rPr>
            </a:br>
            <a:br>
              <a:rPr lang="it-IT" b="1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it-IT" dirty="0" err="1">
                <a:solidFill>
                  <a:srgbClr val="002060"/>
                </a:solidFill>
                <a:latin typeface="Calibri"/>
                <a:cs typeface="Calibri"/>
              </a:rPr>
              <a:t>Example</a:t>
            </a:r>
            <a:endParaRPr lang="it-IT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8" name="Immagine 7" descr="Screenshot abstra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48" y="-21072"/>
            <a:ext cx="7372352" cy="68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52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99095"/>
            <a:ext cx="10515600" cy="1325563"/>
          </a:xfrm>
        </p:spPr>
        <p:txBody>
          <a:bodyPr/>
          <a:lstStyle/>
          <a:p>
            <a:r>
              <a:rPr lang="it-IT" b="1" dirty="0" err="1"/>
              <a:t>Structure</a:t>
            </a:r>
            <a:r>
              <a:rPr lang="it-IT" b="1" dirty="0"/>
              <a:t> of a </a:t>
            </a:r>
            <a:r>
              <a:rPr lang="it-IT" b="1" dirty="0" err="1"/>
              <a:t>research</a:t>
            </a:r>
            <a:r>
              <a:rPr lang="it-IT" b="1" dirty="0"/>
              <a:t> </a:t>
            </a:r>
            <a:r>
              <a:rPr lang="it-IT" b="1" dirty="0" err="1"/>
              <a:t>paper</a:t>
            </a:r>
            <a:endParaRPr lang="it-IT" b="1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13846"/>
              </p:ext>
            </p:extLst>
          </p:nvPr>
        </p:nvGraphicFramePr>
        <p:xfrm>
          <a:off x="1985699" y="1724658"/>
          <a:ext cx="7284735" cy="4861325"/>
        </p:xfrm>
        <a:graphic>
          <a:graphicData uri="http://schemas.openxmlformats.org/drawingml/2006/table">
            <a:tbl>
              <a:tblPr firstRow="1" bandRow="1"/>
              <a:tblGrid>
                <a:gridCol w="215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6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Purpose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Title and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Clearly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content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Author(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recognition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of the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Abstract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done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(150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 and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highlight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keywords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to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understand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topic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Introduction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problem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scientific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researches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Methodology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Mehod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Techiques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how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data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were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collected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Results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discovered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Discussion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Analysis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Analyses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data and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describes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the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implications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of the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findings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633"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Acknowledgements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Ensures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those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who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helped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in the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research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are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recognised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6303"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References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supporting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materials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Ensures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published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works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are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recognised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424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87906"/>
            <a:ext cx="10515600" cy="1325563"/>
          </a:xfrm>
        </p:spPr>
        <p:txBody>
          <a:bodyPr/>
          <a:lstStyle/>
          <a:p>
            <a:r>
              <a:rPr lang="it-IT" b="1" dirty="0" err="1">
                <a:solidFill>
                  <a:srgbClr val="002060"/>
                </a:solidFill>
                <a:latin typeface="Calibri"/>
                <a:cs typeface="Calibri"/>
              </a:rPr>
              <a:t>Conclusion</a:t>
            </a:r>
            <a:endParaRPr lang="it-IT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To conclude </a:t>
            </a:r>
            <a:r>
              <a:rPr lang="it-IT" dirty="0" err="1">
                <a:solidFill>
                  <a:srgbClr val="002060"/>
                </a:solidFill>
              </a:rPr>
              <a:t>this</a:t>
            </a:r>
            <a:r>
              <a:rPr lang="it-IT" dirty="0">
                <a:solidFill>
                  <a:srgbClr val="002060"/>
                </a:solidFill>
              </a:rPr>
              <a:t> session </a:t>
            </a:r>
            <a:r>
              <a:rPr lang="it-IT" dirty="0" err="1">
                <a:solidFill>
                  <a:srgbClr val="002060"/>
                </a:solidFill>
              </a:rPr>
              <a:t>we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ask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</a:t>
            </a:r>
            <a:r>
              <a:rPr lang="it-IT" dirty="0">
                <a:solidFill>
                  <a:srgbClr val="002060"/>
                </a:solidFill>
              </a:rPr>
              <a:t> to:</a:t>
            </a:r>
          </a:p>
          <a:p>
            <a:r>
              <a:rPr lang="it-IT" dirty="0">
                <a:solidFill>
                  <a:srgbClr val="002060"/>
                </a:solidFill>
              </a:rPr>
              <a:t>Share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impression</a:t>
            </a:r>
            <a:r>
              <a:rPr lang="it-IT" dirty="0">
                <a:solidFill>
                  <a:srgbClr val="002060"/>
                </a:solidFill>
              </a:rPr>
              <a:t>  and </a:t>
            </a:r>
            <a:r>
              <a:rPr lang="it-IT" dirty="0" err="1">
                <a:solidFill>
                  <a:srgbClr val="002060"/>
                </a:solidFill>
              </a:rPr>
              <a:t>reflections</a:t>
            </a:r>
            <a:r>
              <a:rPr lang="it-IT" dirty="0">
                <a:solidFill>
                  <a:srgbClr val="002060"/>
                </a:solidFill>
              </a:rPr>
              <a:t> on the </a:t>
            </a:r>
            <a:r>
              <a:rPr lang="it-IT" dirty="0" err="1">
                <a:solidFill>
                  <a:srgbClr val="002060"/>
                </a:solidFill>
              </a:rPr>
              <a:t>exercises</a:t>
            </a:r>
            <a:r>
              <a:rPr lang="it-IT" dirty="0">
                <a:solidFill>
                  <a:srgbClr val="002060"/>
                </a:solidFill>
              </a:rPr>
              <a:t>,</a:t>
            </a:r>
          </a:p>
          <a:p>
            <a:r>
              <a:rPr lang="it-IT" dirty="0">
                <a:solidFill>
                  <a:srgbClr val="002060"/>
                </a:solidFill>
              </a:rPr>
              <a:t>Pose some </a:t>
            </a:r>
            <a:r>
              <a:rPr lang="it-IT" dirty="0" err="1">
                <a:solidFill>
                  <a:srgbClr val="002060"/>
                </a:solidFill>
              </a:rPr>
              <a:t>questions</a:t>
            </a:r>
            <a:r>
              <a:rPr lang="it-IT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441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8239431" y="6474363"/>
            <a:ext cx="315326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201</a:t>
            </a:r>
            <a:r>
              <a:rPr lang="it-IT"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Shape 62"/>
          <p:cNvSpPr/>
          <p:nvPr/>
        </p:nvSpPr>
        <p:spPr>
          <a:xfrm>
            <a:off x="413101" y="2645220"/>
            <a:ext cx="10769403" cy="143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Why is it important to </a:t>
            </a:r>
            <a:r>
              <a:rPr lang="it-IT" sz="4800" dirty="0" err="1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know</a:t>
            </a:r>
            <a:r>
              <a:rPr lang="it-IT" sz="4800" dirty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how</a:t>
            </a:r>
            <a:r>
              <a:rPr lang="it-IT" sz="4800" dirty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0" algn="ctr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lang="it-IT" sz="4800" dirty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it-IT" sz="4800" dirty="0" err="1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think</a:t>
            </a:r>
            <a:r>
              <a:rPr lang="it-IT" sz="4800" dirty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it-IT" sz="4800" dirty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4800" dirty="0" err="1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good</a:t>
            </a:r>
            <a:r>
              <a:rPr lang="it-IT" sz="4800" dirty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scientific</a:t>
            </a:r>
            <a:r>
              <a:rPr lang="it-IT" sz="4800" dirty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project</a:t>
            </a:r>
            <a:r>
              <a:rPr lang="it-IT" sz="48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? </a:t>
            </a:r>
          </a:p>
        </p:txBody>
      </p:sp>
      <p:pic>
        <p:nvPicPr>
          <p:cNvPr id="63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89361" y="1179373"/>
            <a:ext cx="993143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413100" y="978499"/>
            <a:ext cx="10115208" cy="1261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ctr" rtl="0" latinLnBrk="1" hangingPunct="0"/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importance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academic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writing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2800" b="1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ctr" rtl="0" latinLnBrk="1" hangingPunct="0"/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Thinking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project</a:t>
            </a:r>
            <a:endParaRPr lang="it-IT" sz="2800" b="1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5" y="4427257"/>
            <a:ext cx="46736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3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39"/>
            <a:ext cx="12192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8239431" y="6474363"/>
            <a:ext cx="315326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201</a:t>
            </a:r>
            <a:r>
              <a:rPr lang="it-IT"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Shape 62"/>
          <p:cNvSpPr/>
          <p:nvPr/>
        </p:nvSpPr>
        <p:spPr>
          <a:xfrm>
            <a:off x="477215" y="2872140"/>
            <a:ext cx="8434704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it-IT" sz="36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Where</a:t>
            </a:r>
            <a:r>
              <a:rPr lang="it-IT" sz="36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do </a:t>
            </a:r>
            <a:r>
              <a:rPr lang="it-IT" sz="36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you</a:t>
            </a:r>
            <a:r>
              <a:rPr lang="it-IT" sz="36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extrapolate a </a:t>
            </a:r>
            <a:r>
              <a:rPr lang="it-IT" sz="36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36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idea?</a:t>
            </a:r>
          </a:p>
          <a:p>
            <a:pPr lvl="0" algn="just">
              <a:lnSpc>
                <a:spcPct val="150000"/>
              </a:lnSpc>
              <a:defRPr sz="1800" b="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Exercise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Please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discuss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topic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pairs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down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You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have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5 minutes).</a:t>
            </a:r>
          </a:p>
        </p:txBody>
      </p:sp>
      <p:pic>
        <p:nvPicPr>
          <p:cNvPr id="63" name="image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89361" y="1179373"/>
            <a:ext cx="993143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477213" y="1179373"/>
            <a:ext cx="9482667" cy="1692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just" rtl="0" latinLnBrk="1" hangingPunct="0"/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importance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academic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writing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2800" b="1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rtl="0" latinLnBrk="1" hangingPunct="0"/>
            <a:endParaRPr lang="it-IT" sz="2800" b="1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rtl="0" latinLnBrk="1" hangingPunct="0"/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Thinking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project</a:t>
            </a:r>
            <a:endParaRPr lang="it-IT" sz="2800" b="1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61" y="4439554"/>
            <a:ext cx="3455467" cy="18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1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39"/>
            <a:ext cx="12192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8239431" y="6474363"/>
            <a:ext cx="315326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201</a:t>
            </a:r>
            <a:r>
              <a:rPr lang="it-IT"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Shape 62"/>
          <p:cNvSpPr/>
          <p:nvPr/>
        </p:nvSpPr>
        <p:spPr>
          <a:xfrm>
            <a:off x="700164" y="2722158"/>
            <a:ext cx="10791673" cy="362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34210" lvl="0" indent="-334210" algn="just">
              <a:lnSpc>
                <a:spcPct val="120000"/>
              </a:lnSpc>
              <a:buSzPct val="100000"/>
              <a:buAutoNum type="arabicParenR"/>
              <a:defRPr sz="1800" b="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Methodology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the base of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Contents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, the base of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theory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, the base of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development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Knowledge in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>
              <a:lnSpc>
                <a:spcPct val="120000"/>
              </a:lnSpc>
              <a:defRPr sz="1800" b="0">
                <a:solidFill>
                  <a:srgbClr val="000000"/>
                </a:solidFill>
              </a:defRPr>
            </a:pP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34210" lvl="0" indent="-334210" algn="just">
              <a:lnSpc>
                <a:spcPct val="120000"/>
              </a:lnSpc>
              <a:buSzPct val="100000"/>
              <a:buAutoNum type="arabicParenR" startAt="2"/>
              <a:defRPr sz="1800" b="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its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Methodology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are part of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Lifelong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Learning Course of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every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type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job</a:t>
            </a:r>
          </a:p>
          <a:p>
            <a:pPr lvl="0" algn="just">
              <a:lnSpc>
                <a:spcPct val="120000"/>
              </a:lnSpc>
              <a:defRPr sz="1800" b="0">
                <a:solidFill>
                  <a:srgbClr val="000000"/>
                </a:solidFill>
              </a:defRPr>
            </a:pP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34210" lvl="0" indent="-334210" algn="just">
              <a:lnSpc>
                <a:spcPct val="120000"/>
              </a:lnSpc>
              <a:buSzPct val="100000"/>
              <a:buAutoNum type="arabicParenR" startAt="3"/>
              <a:defRPr sz="1800" b="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its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Methodology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give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good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deep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framework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to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Professionalization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Work</a:t>
            </a:r>
          </a:p>
        </p:txBody>
      </p:sp>
      <p:pic>
        <p:nvPicPr>
          <p:cNvPr id="63" name="image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896122" y="1179373"/>
            <a:ext cx="993143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355742" y="1101609"/>
            <a:ext cx="10115208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just" rtl="0" latinLnBrk="1" hangingPunct="0"/>
            <a:r>
              <a:rPr lang="it-IT" sz="32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32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importance</a:t>
            </a:r>
            <a:r>
              <a:rPr lang="it-IT" sz="32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32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academic</a:t>
            </a:r>
            <a:r>
              <a:rPr lang="it-IT" sz="32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32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writing</a:t>
            </a:r>
            <a:r>
              <a:rPr lang="it-IT" sz="32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sz="32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32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32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3200" b="1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it-IT" sz="2800" b="1" i="0" u="none" strike="noStrike" cap="none" spc="0" normalizeH="0" dirty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2800" b="1" i="0" u="none" strike="noStrike" cap="none" spc="0" normalizeH="0" dirty="0" err="1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Reasons</a:t>
            </a:r>
            <a:r>
              <a:rPr kumimoji="0" lang="it-IT" sz="2800" b="1" i="0" u="none" strike="noStrike" cap="none" spc="0" normalizeH="0" dirty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kumimoji="0" lang="it-IT" sz="2800" b="1" i="0" u="none" strike="noStrike" cap="none" spc="0" normalizeH="0" dirty="0" err="1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Methodology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72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99095"/>
            <a:ext cx="10515600" cy="1325563"/>
          </a:xfrm>
        </p:spPr>
        <p:txBody>
          <a:bodyPr/>
          <a:lstStyle/>
          <a:p>
            <a:r>
              <a:rPr lang="it-IT" b="1" dirty="0" err="1"/>
              <a:t>Structure</a:t>
            </a:r>
            <a:r>
              <a:rPr lang="it-IT" b="1" dirty="0"/>
              <a:t> of a </a:t>
            </a:r>
            <a:r>
              <a:rPr lang="it-IT" b="1" dirty="0" err="1"/>
              <a:t>academic</a:t>
            </a:r>
            <a:r>
              <a:rPr lang="it-IT" b="1" dirty="0"/>
              <a:t> </a:t>
            </a:r>
            <a:r>
              <a:rPr lang="it-IT" b="1" dirty="0" err="1"/>
              <a:t>paper</a:t>
            </a:r>
            <a:endParaRPr lang="it-IT" b="1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36076"/>
              </p:ext>
            </p:extLst>
          </p:nvPr>
        </p:nvGraphicFramePr>
        <p:xfrm>
          <a:off x="676653" y="1496853"/>
          <a:ext cx="10677146" cy="5345167"/>
        </p:xfrm>
        <a:graphic>
          <a:graphicData uri="http://schemas.openxmlformats.org/drawingml/2006/table">
            <a:tbl>
              <a:tblPr firstRow="1" bandRow="1"/>
              <a:tblGrid>
                <a:gridCol w="226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1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Research</a:t>
                      </a:r>
                      <a:r>
                        <a:rPr lang="it-IT" sz="1600" b="0" i="0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paper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Purpose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Title and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Title and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Clearly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content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Author(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Author(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recognition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of the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Abstract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Abstract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done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(150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 and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highlight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keywords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to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understand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topic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Introduction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Introduction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problem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scientific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researches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Methodology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Mehod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Techiques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how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data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were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collected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3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Results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discovered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Conclusion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Discussion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Analysis</a:t>
                      </a: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  <a:sym typeface="Calibri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Analyses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data and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describes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the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implications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of the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findings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0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Acknowledgements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Acknowledgements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Ensures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those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who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helped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in the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research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are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recognised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31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References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supporting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materials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References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supporting</a:t>
                      </a:r>
                      <a:r>
                        <a:rPr lang="it-IT" sz="1600" b="0" i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materials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Ensures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published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works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are </a:t>
                      </a:r>
                      <a:r>
                        <a:rPr lang="it-IT" sz="1600" b="0" i="0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recognised</a:t>
                      </a:r>
                      <a:r>
                        <a:rPr lang="it-IT" sz="1600" b="0" i="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85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47401"/>
            <a:ext cx="10515600" cy="1325563"/>
          </a:xfrm>
        </p:spPr>
        <p:txBody>
          <a:bodyPr/>
          <a:lstStyle/>
          <a:p>
            <a:r>
              <a:rPr lang="it-IT" b="1" dirty="0" err="1">
                <a:solidFill>
                  <a:srgbClr val="002060"/>
                </a:solidFill>
              </a:rPr>
              <a:t>Writing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process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sellaDiTesto 5"/>
          <p:cNvSpPr txBox="1"/>
          <p:nvPr/>
        </p:nvSpPr>
        <p:spPr>
          <a:xfrm>
            <a:off x="1329224" y="1626893"/>
            <a:ext cx="9207795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err="1">
                <a:solidFill>
                  <a:srgbClr val="002060"/>
                </a:solidFill>
              </a:rPr>
              <a:t>Introduction</a:t>
            </a:r>
            <a:r>
              <a:rPr lang="it-IT" b="1" dirty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1. </a:t>
            </a:r>
            <a:r>
              <a:rPr lang="it-IT" dirty="0" err="1">
                <a:solidFill>
                  <a:srgbClr val="002060"/>
                </a:solidFill>
              </a:rPr>
              <a:t>Why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important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known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about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topic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3.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hypotheses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4.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objectives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sz="2000" b="1" dirty="0" err="1">
                <a:solidFill>
                  <a:srgbClr val="002060"/>
                </a:solidFill>
              </a:rPr>
              <a:t>Methodology</a:t>
            </a:r>
            <a:r>
              <a:rPr lang="it-IT" sz="2000" b="1" dirty="0">
                <a:solidFill>
                  <a:srgbClr val="002060"/>
                </a:solidFill>
              </a:rPr>
              <a:t> and </a:t>
            </a:r>
            <a:r>
              <a:rPr lang="it-IT" sz="2000" b="1" dirty="0" err="1">
                <a:solidFill>
                  <a:srgbClr val="002060"/>
                </a:solidFill>
              </a:rPr>
              <a:t>Methods</a:t>
            </a:r>
            <a:r>
              <a:rPr lang="it-IT" sz="2000" b="1" dirty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1.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methodology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did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</a:t>
            </a:r>
            <a:r>
              <a:rPr lang="it-IT" dirty="0">
                <a:solidFill>
                  <a:srgbClr val="002060"/>
                </a:solidFill>
              </a:rPr>
              <a:t> use?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Who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were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subjects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study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3.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was</a:t>
            </a:r>
            <a:r>
              <a:rPr lang="it-IT" dirty="0">
                <a:solidFill>
                  <a:srgbClr val="002060"/>
                </a:solidFill>
              </a:rPr>
              <a:t> the design of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4.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method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did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follow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sz="2000" b="1" dirty="0" err="1">
                <a:solidFill>
                  <a:srgbClr val="002060"/>
                </a:solidFill>
              </a:rPr>
              <a:t>Results</a:t>
            </a:r>
            <a:r>
              <a:rPr lang="it-IT" sz="2000" b="1" dirty="0">
                <a:solidFill>
                  <a:srgbClr val="002060"/>
                </a:solidFill>
              </a:rPr>
              <a:t>		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1.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most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significant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supporting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sz="2000" b="1" dirty="0" err="1">
                <a:solidFill>
                  <a:srgbClr val="002060"/>
                </a:solidFill>
              </a:rPr>
              <a:t>Discussion</a:t>
            </a:r>
            <a:r>
              <a:rPr lang="it-IT" sz="2000" b="1" dirty="0">
                <a:solidFill>
                  <a:srgbClr val="002060"/>
                </a:solidFill>
              </a:rPr>
              <a:t> and </a:t>
            </a:r>
            <a:r>
              <a:rPr lang="it-IT" sz="2000" b="1" dirty="0" err="1">
                <a:solidFill>
                  <a:srgbClr val="002060"/>
                </a:solidFill>
              </a:rPr>
              <a:t>Conclusions</a:t>
            </a:r>
            <a:r>
              <a:rPr lang="it-IT" sz="2000" b="1" dirty="0">
                <a:solidFill>
                  <a:srgbClr val="002060"/>
                </a:solidFill>
              </a:rPr>
              <a:t>		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1.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the </a:t>
            </a:r>
            <a:r>
              <a:rPr lang="it-IT" dirty="0" err="1">
                <a:solidFill>
                  <a:srgbClr val="002060"/>
                </a:solidFill>
              </a:rPr>
              <a:t>studies</a:t>
            </a:r>
            <a:r>
              <a:rPr lang="it-IT" dirty="0">
                <a:solidFill>
                  <a:srgbClr val="002060"/>
                </a:solidFill>
              </a:rPr>
              <a:t> major </a:t>
            </a:r>
            <a:r>
              <a:rPr lang="it-IT" dirty="0" err="1">
                <a:solidFill>
                  <a:srgbClr val="002060"/>
                </a:solidFill>
              </a:rPr>
              <a:t>findings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significance</a:t>
            </a:r>
            <a:r>
              <a:rPr lang="it-IT" dirty="0">
                <a:solidFill>
                  <a:srgbClr val="002060"/>
                </a:solidFill>
              </a:rPr>
              <a:t>/</a:t>
            </a:r>
            <a:r>
              <a:rPr lang="it-IT" dirty="0" err="1">
                <a:solidFill>
                  <a:srgbClr val="002060"/>
                </a:solidFill>
              </a:rPr>
              <a:t>implication</a:t>
            </a:r>
            <a:r>
              <a:rPr lang="it-IT" dirty="0">
                <a:solidFill>
                  <a:srgbClr val="002060"/>
                </a:solidFill>
              </a:rPr>
              <a:t> of the </a:t>
            </a:r>
            <a:r>
              <a:rPr lang="it-IT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?</a:t>
            </a:r>
            <a:r>
              <a:rPr lang="it-IT" b="1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1259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Title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2060"/>
                </a:solidFill>
              </a:rPr>
              <a:t>Describes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thesis’s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content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clearly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including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keywords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advertisement</a:t>
            </a:r>
            <a:r>
              <a:rPr lang="it-IT" dirty="0">
                <a:solidFill>
                  <a:srgbClr val="002060"/>
                </a:solidFill>
              </a:rPr>
              <a:t> for the </a:t>
            </a:r>
            <a:r>
              <a:rPr lang="it-IT" dirty="0" err="1">
                <a:solidFill>
                  <a:srgbClr val="002060"/>
                </a:solidFill>
              </a:rPr>
              <a:t>thesis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r>
              <a:rPr lang="it-IT" dirty="0">
                <a:solidFill>
                  <a:srgbClr val="002060"/>
                </a:solidFill>
              </a:rPr>
              <a:t>Do </a:t>
            </a:r>
            <a:r>
              <a:rPr lang="it-IT" dirty="0" err="1">
                <a:solidFill>
                  <a:srgbClr val="002060"/>
                </a:solidFill>
              </a:rPr>
              <a:t>not</a:t>
            </a:r>
            <a:r>
              <a:rPr lang="it-IT" dirty="0">
                <a:solidFill>
                  <a:srgbClr val="002060"/>
                </a:solidFill>
              </a:rPr>
              <a:t> use </a:t>
            </a:r>
            <a:r>
              <a:rPr lang="it-IT" dirty="0" err="1">
                <a:solidFill>
                  <a:srgbClr val="002060"/>
                </a:solidFill>
              </a:rPr>
              <a:t>abbreviations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>
                <a:solidFill>
                  <a:srgbClr val="002060"/>
                </a:solidFill>
              </a:rPr>
              <a:t>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engines</a:t>
            </a:r>
            <a:r>
              <a:rPr lang="it-IT" dirty="0">
                <a:solidFill>
                  <a:srgbClr val="002060"/>
                </a:solidFill>
              </a:rPr>
              <a:t>/</a:t>
            </a:r>
            <a:r>
              <a:rPr lang="it-IT" dirty="0" err="1">
                <a:solidFill>
                  <a:srgbClr val="002060"/>
                </a:solidFill>
              </a:rPr>
              <a:t>indexing</a:t>
            </a:r>
            <a:r>
              <a:rPr lang="it-IT" dirty="0">
                <a:solidFill>
                  <a:srgbClr val="002060"/>
                </a:solidFill>
              </a:rPr>
              <a:t> database </a:t>
            </a:r>
            <a:r>
              <a:rPr lang="it-IT" dirty="0" err="1">
                <a:solidFill>
                  <a:srgbClr val="002060"/>
                </a:solidFill>
              </a:rPr>
              <a:t>depend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understand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how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write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title</a:t>
            </a:r>
            <a:r>
              <a:rPr lang="it-IT" dirty="0">
                <a:solidFill>
                  <a:srgbClr val="002060"/>
                </a:solidFill>
              </a:rPr>
              <a:t> with </a:t>
            </a:r>
            <a:r>
              <a:rPr lang="it-IT" dirty="0" err="1">
                <a:solidFill>
                  <a:srgbClr val="002060"/>
                </a:solidFill>
              </a:rPr>
              <a:t>accuracy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782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002060"/>
                </a:solidFill>
              </a:rPr>
              <a:t>Abstract</a:t>
            </a:r>
            <a:r>
              <a:rPr lang="it-IT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96853"/>
            <a:ext cx="10515600" cy="2990087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  <a:sym typeface="Calibri"/>
              </a:rPr>
              <a:t>It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helps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to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briefly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summarize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content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of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thesis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: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research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question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,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method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,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results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and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conclusions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Make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interesting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understandable</a:t>
            </a: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Authors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generally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write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abstract</a:t>
            </a:r>
            <a:r>
              <a:rPr lang="it-IT" sz="2400" dirty="0">
                <a:solidFill>
                  <a:srgbClr val="002060"/>
                </a:solidFill>
              </a:rPr>
              <a:t> last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final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step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because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has</a:t>
            </a:r>
            <a:r>
              <a:rPr lang="it-IT" sz="2400" dirty="0">
                <a:solidFill>
                  <a:srgbClr val="002060"/>
                </a:solidFill>
              </a:rPr>
              <a:t> to be </a:t>
            </a:r>
            <a:r>
              <a:rPr lang="it-IT" sz="2400" dirty="0" err="1">
                <a:solidFill>
                  <a:srgbClr val="002060"/>
                </a:solidFill>
              </a:rPr>
              <a:t>specific</a:t>
            </a:r>
            <a:r>
              <a:rPr lang="it-IT" sz="2400" dirty="0">
                <a:solidFill>
                  <a:srgbClr val="002060"/>
                </a:solidFill>
              </a:rPr>
              <a:t> and accurate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Keep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brief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possible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831590"/>
              </p:ext>
            </p:extLst>
          </p:nvPr>
        </p:nvGraphicFramePr>
        <p:xfrm>
          <a:off x="7575202" y="4509284"/>
          <a:ext cx="1074220" cy="143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Documento" r:id="rId5" imgW="5219700" imgH="6985000" progId="Word.Document.12">
                  <p:embed/>
                </p:oleObj>
              </mc:Choice>
              <mc:Fallback>
                <p:oleObj name="Documento" r:id="rId5" imgW="5219700" imgH="698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75202" y="4509284"/>
                        <a:ext cx="1074220" cy="143777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302323" y="4880004"/>
            <a:ext cx="5507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002060"/>
                </a:solidFill>
              </a:rPr>
              <a:t>Abstract</a:t>
            </a:r>
            <a:r>
              <a:rPr lang="it-IT" sz="2400" b="1" dirty="0">
                <a:solidFill>
                  <a:srgbClr val="002060"/>
                </a:solidFill>
              </a:rPr>
              <a:t> of the </a:t>
            </a:r>
            <a:r>
              <a:rPr lang="it-IT" sz="2400" b="1" dirty="0" err="1">
                <a:solidFill>
                  <a:srgbClr val="002060"/>
                </a:solidFill>
              </a:rPr>
              <a:t>EMP&amp;Co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research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endParaRPr lang="it-IT" sz="2400" b="1" dirty="0">
              <a:solidFill>
                <a:srgbClr val="002060"/>
              </a:solidFill>
              <a:sym typeface="Calibri"/>
            </a:endParaRPr>
          </a:p>
          <a:p>
            <a:endParaRPr lang="it-IT" dirty="0"/>
          </a:p>
        </p:txBody>
      </p:sp>
      <p:sp>
        <p:nvSpPr>
          <p:cNvPr id="10" name="Freccia destra 9"/>
          <p:cNvSpPr/>
          <p:nvPr/>
        </p:nvSpPr>
        <p:spPr>
          <a:xfrm>
            <a:off x="5847907" y="4869713"/>
            <a:ext cx="1360967" cy="493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51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1136</Words>
  <Application>Microsoft Macintosh PowerPoint</Application>
  <PresentationFormat>Widescreen</PresentationFormat>
  <Paragraphs>195</Paragraphs>
  <Slides>22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Arial Bold</vt:lpstr>
      <vt:lpstr>Avenir Roman</vt:lpstr>
      <vt:lpstr>Calibri</vt:lpstr>
      <vt:lpstr>Calibri Light</vt:lpstr>
      <vt:lpstr>Tema di Office</vt:lpstr>
      <vt:lpstr>Documento di Microsoft Word</vt:lpstr>
      <vt:lpstr>Presentazione standard di PowerPoint</vt:lpstr>
      <vt:lpstr>Index</vt:lpstr>
      <vt:lpstr>Presentazione standard di PowerPoint</vt:lpstr>
      <vt:lpstr>Presentazione standard di PowerPoint</vt:lpstr>
      <vt:lpstr>Presentazione standard di PowerPoint</vt:lpstr>
      <vt:lpstr>Structure of a academic paper</vt:lpstr>
      <vt:lpstr>Writing process</vt:lpstr>
      <vt:lpstr>Title</vt:lpstr>
      <vt:lpstr>Abstract </vt:lpstr>
      <vt:lpstr>Introduction</vt:lpstr>
      <vt:lpstr>Methods  </vt:lpstr>
      <vt:lpstr>The quali-quantitative research</vt:lpstr>
      <vt:lpstr>Strength of quantitave research</vt:lpstr>
      <vt:lpstr>Strength of qualitative procedure</vt:lpstr>
      <vt:lpstr>Techniques: tools for the data collection</vt:lpstr>
      <vt:lpstr>Example of qualitative and quantitative research</vt:lpstr>
      <vt:lpstr>Results</vt:lpstr>
      <vt:lpstr>Discussion and Conclusion</vt:lpstr>
      <vt:lpstr>Exercise 1 – Individual Work</vt:lpstr>
      <vt:lpstr>Exercise 1 – Individual Work  Example</vt:lpstr>
      <vt:lpstr>Structure of a research paper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gaia gioli</dc:creator>
  <cp:lastModifiedBy>Carlo  Terzaroli</cp:lastModifiedBy>
  <cp:revision>45</cp:revision>
  <dcterms:created xsi:type="dcterms:W3CDTF">2015-09-16T19:54:45Z</dcterms:created>
  <dcterms:modified xsi:type="dcterms:W3CDTF">2018-10-22T07:23:00Z</dcterms:modified>
</cp:coreProperties>
</file>