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24"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1181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oglio_di_lavoro_di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it-IT"/>
              <a:t>indicatori di sviluppo politico ed economico</a:t>
            </a:r>
          </a:p>
        </c:rich>
      </c:tx>
      <c:layout/>
      <c:overlay val="0"/>
    </c:title>
    <c:autoTitleDeleted val="0"/>
    <c:plotArea>
      <c:layout/>
      <c:lineChart>
        <c:grouping val="standard"/>
        <c:varyColors val="0"/>
        <c:ser>
          <c:idx val="0"/>
          <c:order val="0"/>
          <c:tx>
            <c:strRef>
              <c:f>Foglio1!$B$1</c:f>
              <c:strCache>
                <c:ptCount val="1"/>
                <c:pt idx="0">
                  <c:v>% lav agr</c:v>
                </c:pt>
              </c:strCache>
            </c:strRef>
          </c:tx>
          <c:cat>
            <c:numRef>
              <c:f>Foglio1!$A$2:$A$6</c:f>
              <c:numCache>
                <c:formatCode>General</c:formatCode>
                <c:ptCount val="5"/>
                <c:pt idx="0">
                  <c:v>1870</c:v>
                </c:pt>
                <c:pt idx="1">
                  <c:v>1900</c:v>
                </c:pt>
                <c:pt idx="2">
                  <c:v>1914</c:v>
                </c:pt>
                <c:pt idx="3">
                  <c:v>1925</c:v>
                </c:pt>
                <c:pt idx="4">
                  <c:v>1938</c:v>
                </c:pt>
              </c:numCache>
            </c:numRef>
          </c:cat>
          <c:val>
            <c:numRef>
              <c:f>Foglio1!$B$2:$B$6</c:f>
              <c:numCache>
                <c:formatCode>General</c:formatCode>
                <c:ptCount val="5"/>
                <c:pt idx="0">
                  <c:v>50.3</c:v>
                </c:pt>
                <c:pt idx="1">
                  <c:v>47.5</c:v>
                </c:pt>
                <c:pt idx="2">
                  <c:v>42.7</c:v>
                </c:pt>
                <c:pt idx="3">
                  <c:v>35.200000000000003</c:v>
                </c:pt>
                <c:pt idx="4">
                  <c:v>29.9</c:v>
                </c:pt>
              </c:numCache>
            </c:numRef>
          </c:val>
          <c:smooth val="0"/>
          <c:extLst>
            <c:ext xmlns:c16="http://schemas.microsoft.com/office/drawing/2014/chart" uri="{C3380CC4-5D6E-409C-BE32-E72D297353CC}">
              <c16:uniqueId val="{00000000-4759-476D-B405-00E2495EF0D5}"/>
            </c:ext>
          </c:extLst>
        </c:ser>
        <c:ser>
          <c:idx val="1"/>
          <c:order val="1"/>
          <c:tx>
            <c:strRef>
              <c:f>Foglio1!$C$1</c:f>
              <c:strCache>
                <c:ptCount val="1"/>
                <c:pt idx="0">
                  <c:v>PIL $x10</c:v>
                </c:pt>
              </c:strCache>
            </c:strRef>
          </c:tx>
          <c:cat>
            <c:numRef>
              <c:f>Foglio1!$A$2:$A$6</c:f>
              <c:numCache>
                <c:formatCode>General</c:formatCode>
                <c:ptCount val="5"/>
                <c:pt idx="0">
                  <c:v>1870</c:v>
                </c:pt>
                <c:pt idx="1">
                  <c:v>1900</c:v>
                </c:pt>
                <c:pt idx="2">
                  <c:v>1914</c:v>
                </c:pt>
                <c:pt idx="3">
                  <c:v>1925</c:v>
                </c:pt>
                <c:pt idx="4">
                  <c:v>1938</c:v>
                </c:pt>
              </c:numCache>
            </c:numRef>
          </c:cat>
          <c:val>
            <c:numRef>
              <c:f>Foglio1!$C$2:$C$6</c:f>
              <c:numCache>
                <c:formatCode>General</c:formatCode>
                <c:ptCount val="5"/>
                <c:pt idx="0">
                  <c:v>33.300000000000004</c:v>
                </c:pt>
                <c:pt idx="1">
                  <c:v>63.3</c:v>
                </c:pt>
                <c:pt idx="2">
                  <c:v>86.2</c:v>
                </c:pt>
                <c:pt idx="3">
                  <c:v>84.5</c:v>
                </c:pt>
                <c:pt idx="4">
                  <c:v>104.5</c:v>
                </c:pt>
              </c:numCache>
            </c:numRef>
          </c:val>
          <c:smooth val="0"/>
          <c:extLst>
            <c:ext xmlns:c16="http://schemas.microsoft.com/office/drawing/2014/chart" uri="{C3380CC4-5D6E-409C-BE32-E72D297353CC}">
              <c16:uniqueId val="{00000001-4759-476D-B405-00E2495EF0D5}"/>
            </c:ext>
          </c:extLst>
        </c:ser>
        <c:ser>
          <c:idx val="2"/>
          <c:order val="2"/>
          <c:tx>
            <c:strRef>
              <c:f>Foglio1!$D$1</c:f>
              <c:strCache>
                <c:ptCount val="1"/>
                <c:pt idx="0">
                  <c:v>% Voto</c:v>
                </c:pt>
              </c:strCache>
            </c:strRef>
          </c:tx>
          <c:cat>
            <c:numRef>
              <c:f>Foglio1!$A$2:$A$6</c:f>
              <c:numCache>
                <c:formatCode>General</c:formatCode>
                <c:ptCount val="5"/>
                <c:pt idx="0">
                  <c:v>1870</c:v>
                </c:pt>
                <c:pt idx="1">
                  <c:v>1900</c:v>
                </c:pt>
                <c:pt idx="2">
                  <c:v>1914</c:v>
                </c:pt>
                <c:pt idx="3">
                  <c:v>1925</c:v>
                </c:pt>
                <c:pt idx="4">
                  <c:v>1938</c:v>
                </c:pt>
              </c:numCache>
            </c:numRef>
          </c:cat>
          <c:val>
            <c:numRef>
              <c:f>Foglio1!$D$2:$D$6</c:f>
              <c:numCache>
                <c:formatCode>General</c:formatCode>
                <c:ptCount val="5"/>
                <c:pt idx="0">
                  <c:v>37</c:v>
                </c:pt>
                <c:pt idx="1">
                  <c:v>43</c:v>
                </c:pt>
                <c:pt idx="2">
                  <c:v>44</c:v>
                </c:pt>
                <c:pt idx="3">
                  <c:v>93</c:v>
                </c:pt>
                <c:pt idx="4">
                  <c:v>97</c:v>
                </c:pt>
              </c:numCache>
            </c:numRef>
          </c:val>
          <c:smooth val="0"/>
          <c:extLst>
            <c:ext xmlns:c16="http://schemas.microsoft.com/office/drawing/2014/chart" uri="{C3380CC4-5D6E-409C-BE32-E72D297353CC}">
              <c16:uniqueId val="{00000002-4759-476D-B405-00E2495EF0D5}"/>
            </c:ext>
          </c:extLst>
        </c:ser>
        <c:ser>
          <c:idx val="3"/>
          <c:order val="3"/>
          <c:tx>
            <c:strRef>
              <c:f>Foglio1!$E$1</c:f>
              <c:strCache>
                <c:ptCount val="1"/>
                <c:pt idx="0">
                  <c:v>Colonna1</c:v>
                </c:pt>
              </c:strCache>
            </c:strRef>
          </c:tx>
          <c:cat>
            <c:numRef>
              <c:f>Foglio1!$A$2:$A$6</c:f>
              <c:numCache>
                <c:formatCode>General</c:formatCode>
                <c:ptCount val="5"/>
                <c:pt idx="0">
                  <c:v>1870</c:v>
                </c:pt>
                <c:pt idx="1">
                  <c:v>1900</c:v>
                </c:pt>
                <c:pt idx="2">
                  <c:v>1914</c:v>
                </c:pt>
                <c:pt idx="3">
                  <c:v>1925</c:v>
                </c:pt>
                <c:pt idx="4">
                  <c:v>1938</c:v>
                </c:pt>
              </c:numCache>
            </c:numRef>
          </c:cat>
          <c:val>
            <c:numRef>
              <c:f>Foglio1!$E$2:$E$6</c:f>
              <c:numCache>
                <c:formatCode>General</c:formatCode>
                <c:ptCount val="5"/>
              </c:numCache>
            </c:numRef>
          </c:val>
          <c:smooth val="0"/>
          <c:extLst>
            <c:ext xmlns:c16="http://schemas.microsoft.com/office/drawing/2014/chart" uri="{C3380CC4-5D6E-409C-BE32-E72D297353CC}">
              <c16:uniqueId val="{00000003-4759-476D-B405-00E2495EF0D5}"/>
            </c:ext>
          </c:extLst>
        </c:ser>
        <c:dLbls>
          <c:showLegendKey val="0"/>
          <c:showVal val="0"/>
          <c:showCatName val="0"/>
          <c:showSerName val="0"/>
          <c:showPercent val="0"/>
          <c:showBubbleSize val="0"/>
        </c:dLbls>
        <c:marker val="1"/>
        <c:smooth val="0"/>
        <c:axId val="69594112"/>
        <c:axId val="81281792"/>
      </c:lineChart>
      <c:catAx>
        <c:axId val="69594112"/>
        <c:scaling>
          <c:orientation val="minMax"/>
        </c:scaling>
        <c:delete val="0"/>
        <c:axPos val="b"/>
        <c:numFmt formatCode="General" sourceLinked="1"/>
        <c:majorTickMark val="none"/>
        <c:minorTickMark val="none"/>
        <c:tickLblPos val="nextTo"/>
        <c:crossAx val="81281792"/>
        <c:crosses val="autoZero"/>
        <c:auto val="1"/>
        <c:lblAlgn val="ctr"/>
        <c:lblOffset val="100"/>
        <c:noMultiLvlLbl val="0"/>
      </c:catAx>
      <c:valAx>
        <c:axId val="81281792"/>
        <c:scaling>
          <c:orientation val="minMax"/>
        </c:scaling>
        <c:delete val="0"/>
        <c:axPos val="l"/>
        <c:majorGridlines/>
        <c:numFmt formatCode="General" sourceLinked="1"/>
        <c:majorTickMark val="none"/>
        <c:minorTickMark val="none"/>
        <c:tickLblPos val="nextTo"/>
        <c:spPr>
          <a:ln w="9525">
            <a:noFill/>
          </a:ln>
        </c:spPr>
        <c:crossAx val="69594112"/>
        <c:crosses val="autoZero"/>
        <c:crossBetween val="between"/>
      </c:valAx>
    </c:plotArea>
    <c:legend>
      <c:legendPos val="b"/>
      <c:legendEntry>
        <c:idx val="3"/>
        <c:delete val="1"/>
      </c:legendEntry>
      <c:layout/>
      <c:overlay val="0"/>
      <c:txPr>
        <a:bodyPr/>
        <a:lstStyle/>
        <a:p>
          <a:pPr>
            <a:defRPr sz="1200"/>
          </a:pPr>
          <a:endParaRPr lang="it-IT"/>
        </a:p>
      </c:txPr>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22/10/2018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916833"/>
            <a:ext cx="7774632" cy="1872208"/>
          </a:xfrm>
          <a:ln>
            <a:solidFill>
              <a:schemeClr val="bg1"/>
            </a:solidFill>
          </a:ln>
        </p:spPr>
        <p:txBody>
          <a:bodyPr/>
          <a:lstStyle/>
          <a:p>
            <a:pPr algn="l"/>
            <a:r>
              <a:rPr lang="it-IT" smtClean="0"/>
              <a:t>     </a:t>
            </a:r>
            <a:r>
              <a:rPr lang="it-IT" b="1" smtClean="0">
                <a:solidFill>
                  <a:schemeClr val="accent3">
                    <a:lumMod val="50000"/>
                  </a:schemeClr>
                </a:solidFill>
                <a:latin typeface="Aparajita" pitchFamily="34" charset="0"/>
                <a:cs typeface="Aparajita" pitchFamily="34" charset="0"/>
              </a:rPr>
              <a:t>DANIMARCA</a:t>
            </a:r>
            <a:r>
              <a:rPr lang="it-IT" smtClean="0">
                <a:solidFill>
                  <a:schemeClr val="accent3">
                    <a:lumMod val="50000"/>
                  </a:schemeClr>
                </a:solidFill>
                <a:latin typeface="Aparajita" pitchFamily="34" charset="0"/>
                <a:cs typeface="Aparajita" pitchFamily="34" charset="0"/>
              </a:rPr>
              <a:t> </a:t>
            </a:r>
            <a:endParaRPr lang="it-IT">
              <a:solidFill>
                <a:schemeClr val="accent3">
                  <a:lumMod val="50000"/>
                </a:schemeClr>
              </a:solidFill>
              <a:latin typeface="Aparajita" pitchFamily="34" charset="0"/>
              <a:cs typeface="Aparajita" pitchFamily="34" charset="0"/>
            </a:endParaRPr>
          </a:p>
        </p:txBody>
      </p:sp>
      <p:sp>
        <p:nvSpPr>
          <p:cNvPr id="3" name="Sottotitolo 2"/>
          <p:cNvSpPr>
            <a:spLocks noGrp="1"/>
          </p:cNvSpPr>
          <p:nvPr>
            <p:ph type="subTitle" idx="1"/>
          </p:nvPr>
        </p:nvSpPr>
        <p:spPr/>
        <p:txBody>
          <a:bodyPr>
            <a:normAutofit/>
          </a:bodyPr>
          <a:lstStyle/>
          <a:p>
            <a:endParaRPr lang="it-IT" smtClean="0">
              <a:solidFill>
                <a:schemeClr val="accent3">
                  <a:lumMod val="50000"/>
                </a:schemeClr>
              </a:solidFill>
              <a:latin typeface="AngsanaUPC" pitchFamily="18" charset="-34"/>
              <a:cs typeface="AngsanaUPC" pitchFamily="18" charset="-34"/>
            </a:endParaRPr>
          </a:p>
          <a:p>
            <a:r>
              <a:rPr lang="it-IT" b="1" smtClean="0">
                <a:solidFill>
                  <a:schemeClr val="accent3">
                    <a:lumMod val="50000"/>
                  </a:schemeClr>
                </a:solidFill>
                <a:latin typeface="AngsanaUPC" pitchFamily="18" charset="-34"/>
                <a:cs typeface="AngsanaUPC" pitchFamily="18" charset="-34"/>
              </a:rPr>
              <a:t>LE RELAZIONI INDUSTRIALI TRA LE DUE GUERRE MONDIALI </a:t>
            </a:r>
            <a:endParaRPr lang="it-IT" b="1">
              <a:solidFill>
                <a:schemeClr val="accent3">
                  <a:lumMod val="50000"/>
                </a:schemeClr>
              </a:solidFill>
              <a:latin typeface="AngsanaUPC" pitchFamily="18" charset="-34"/>
              <a:cs typeface="AngsanaUPC" pitchFamily="18" charset="-34"/>
            </a:endParaRPr>
          </a:p>
        </p:txBody>
      </p:sp>
      <p:pic>
        <p:nvPicPr>
          <p:cNvPr id="4" name="Immagine 3" descr="https://upload.wikimedia.org/wikipedia/commons/f/f9/Denmark_rel99.jpg"/>
          <p:cNvPicPr/>
          <p:nvPr/>
        </p:nvPicPr>
        <p:blipFill>
          <a:blip r:embed="rId2" cstate="print"/>
          <a:srcRect/>
          <a:stretch>
            <a:fillRect/>
          </a:stretch>
        </p:blipFill>
        <p:spPr bwMode="auto">
          <a:xfrm>
            <a:off x="4932040" y="1246879"/>
            <a:ext cx="3673450" cy="25067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smtClean="0"/>
              <a:t>Alla vigilia della seconda guerra mondiale</a:t>
            </a:r>
            <a:r>
              <a:rPr lang="it-IT" sz="2400" smtClean="0"/>
              <a:t/>
            </a:r>
            <a:br>
              <a:rPr lang="it-IT" sz="2400" smtClean="0"/>
            </a:br>
            <a:endParaRPr lang="it-IT" sz="2400"/>
          </a:p>
        </p:txBody>
      </p:sp>
      <p:sp>
        <p:nvSpPr>
          <p:cNvPr id="3" name="Segnaposto contenuto 2"/>
          <p:cNvSpPr>
            <a:spLocks noGrp="1"/>
          </p:cNvSpPr>
          <p:nvPr>
            <p:ph idx="1"/>
          </p:nvPr>
        </p:nvSpPr>
        <p:spPr>
          <a:xfrm>
            <a:off x="683568" y="980728"/>
            <a:ext cx="7848872" cy="5616624"/>
          </a:xfrm>
        </p:spPr>
        <p:txBody>
          <a:bodyPr>
            <a:normAutofit fontScale="32500" lnSpcReduction="20000"/>
          </a:bodyPr>
          <a:lstStyle/>
          <a:p>
            <a:pPr>
              <a:buNone/>
            </a:pPr>
            <a:endParaRPr lang="it-IT" sz="4900" b="1" u="sng" dirty="0" smtClean="0"/>
          </a:p>
          <a:p>
            <a:pPr>
              <a:buNone/>
            </a:pPr>
            <a:r>
              <a:rPr lang="it-IT" sz="4900" b="1" u="sng" dirty="0" smtClean="0"/>
              <a:t>I sindacati dei lavoratori </a:t>
            </a:r>
          </a:p>
          <a:p>
            <a:pPr>
              <a:buNone/>
            </a:pPr>
            <a:endParaRPr lang="it-IT" sz="4900" b="1" u="sng" dirty="0" smtClean="0"/>
          </a:p>
          <a:p>
            <a:pPr algn="just">
              <a:buNone/>
            </a:pPr>
            <a:r>
              <a:rPr lang="it-IT" sz="4900" dirty="0" smtClean="0"/>
              <a:t>Le organizzazioni sindacali tra il 1925 e il 1938 sviluppano ulteriormente il loro grado di articolazione, grazie allo sviluppo di presenze integrate a livello aziendale, dove persiste il sistema </a:t>
            </a:r>
            <a:r>
              <a:rPr lang="it-IT" sz="4900" dirty="0" err="1" smtClean="0"/>
              <a:t>Tillidsman</a:t>
            </a:r>
            <a:r>
              <a:rPr lang="it-IT" sz="4900" dirty="0" smtClean="0"/>
              <a:t>. La Danimarca pur carente di un sindacato industriale è stata spesso imitata dagli altri paesi scandinavi che hanno raggiunto una maggiore centralizzazione.</a:t>
            </a:r>
          </a:p>
          <a:p>
            <a:pPr algn="just">
              <a:buNone/>
            </a:pPr>
            <a:r>
              <a:rPr lang="it-IT" sz="4900" dirty="0" smtClean="0"/>
              <a:t>Nei confronti delle strutture affiliate, il </a:t>
            </a:r>
            <a:r>
              <a:rPr lang="it-IT" sz="4900" dirty="0" err="1" smtClean="0"/>
              <a:t>DsF</a:t>
            </a:r>
            <a:r>
              <a:rPr lang="it-IT" sz="4900" dirty="0" smtClean="0"/>
              <a:t> conquista poteri di contrattazione centrale. Il tipo di autorità interna nei confronti dei gruppi locali, singoli iscritti, </a:t>
            </a:r>
            <a:r>
              <a:rPr lang="it-IT" sz="4900" dirty="0" err="1" smtClean="0"/>
              <a:t>ecc</a:t>
            </a:r>
            <a:r>
              <a:rPr lang="it-IT" sz="4900" dirty="0" smtClean="0"/>
              <a:t>,  è centralizzata. </a:t>
            </a:r>
          </a:p>
          <a:p>
            <a:pPr algn="just">
              <a:buNone/>
            </a:pPr>
            <a:r>
              <a:rPr lang="it-IT" sz="4900" dirty="0" smtClean="0"/>
              <a:t> I lavoratori  danesi </a:t>
            </a:r>
            <a:r>
              <a:rPr lang="it-IT" sz="4900" dirty="0" err="1" smtClean="0"/>
              <a:t>isritti</a:t>
            </a:r>
            <a:r>
              <a:rPr lang="it-IT" sz="4900" dirty="0" smtClean="0"/>
              <a:t> ai sindacati affiliati </a:t>
            </a:r>
            <a:r>
              <a:rPr lang="it-IT" sz="4900" dirty="0" smtClean="0"/>
              <a:t>alla </a:t>
            </a:r>
            <a:r>
              <a:rPr lang="it-IT" sz="4900" dirty="0" smtClean="0"/>
              <a:t>principale confederazione </a:t>
            </a:r>
            <a:r>
              <a:rPr lang="it-IT" sz="4900" dirty="0"/>
              <a:t>(72) </a:t>
            </a:r>
            <a:r>
              <a:rPr lang="it-IT" sz="4900" dirty="0" smtClean="0"/>
              <a:t>sono </a:t>
            </a:r>
            <a:r>
              <a:rPr lang="it-IT" sz="4900" dirty="0" smtClean="0"/>
              <a:t>il 92,20% del totale e la forza lavoro dipendente il 38,05%, sorpassati in questo periodo  dagli altri paesi scandinavi – </a:t>
            </a:r>
            <a:r>
              <a:rPr lang="it-IT" sz="4900" dirty="0" smtClean="0"/>
              <a:t>Svezia </a:t>
            </a:r>
            <a:r>
              <a:rPr lang="it-IT" sz="4900" dirty="0" smtClean="0"/>
              <a:t>55,06 e Norvegia 57,25% </a:t>
            </a:r>
          </a:p>
          <a:p>
            <a:pPr algn="just">
              <a:buNone/>
            </a:pPr>
            <a:r>
              <a:rPr lang="it-IT" sz="4900" dirty="0" smtClean="0"/>
              <a:t>Importante </a:t>
            </a:r>
            <a:r>
              <a:rPr lang="it-IT" sz="4900" dirty="0" smtClean="0"/>
              <a:t>il coinvolgimento del sindacato nella gestione delle pensioni  (beni monopolistici).</a:t>
            </a:r>
          </a:p>
          <a:p>
            <a:pPr algn="just">
              <a:buNone/>
            </a:pPr>
            <a:endParaRPr lang="it-IT" sz="4900" dirty="0" smtClean="0"/>
          </a:p>
          <a:p>
            <a:pPr algn="just">
              <a:buNone/>
            </a:pPr>
            <a:r>
              <a:rPr lang="it-IT" sz="4900" b="1" u="sng" dirty="0" smtClean="0"/>
              <a:t>Le organizzazioni degli imprenditori  </a:t>
            </a:r>
          </a:p>
          <a:p>
            <a:pPr algn="just">
              <a:buNone/>
            </a:pPr>
            <a:endParaRPr lang="it-IT" sz="4900" b="1" u="sng" dirty="0" smtClean="0"/>
          </a:p>
          <a:p>
            <a:pPr algn="just">
              <a:buNone/>
            </a:pPr>
            <a:r>
              <a:rPr lang="it-IT" sz="4900" dirty="0" smtClean="0"/>
              <a:t>Le organizzazioni dei datori di lavoro, tendono anch’esse  a una maggiore articolazione.  </a:t>
            </a:r>
          </a:p>
          <a:p>
            <a:pPr algn="just">
              <a:buNone/>
            </a:pPr>
            <a:r>
              <a:rPr lang="it-IT" sz="4900" dirty="0" smtClean="0"/>
              <a:t>La DA  coordina gli imprenditori nella contrattazione collettiva a livello nazionale con la </a:t>
            </a:r>
            <a:r>
              <a:rPr lang="it-IT" sz="4900" dirty="0" err="1" smtClean="0"/>
              <a:t>DsF</a:t>
            </a:r>
            <a:r>
              <a:rPr lang="it-IT" sz="4900" dirty="0" smtClean="0"/>
              <a:t>. </a:t>
            </a:r>
          </a:p>
          <a:p>
            <a:pPr algn="just">
              <a:buNone/>
            </a:pPr>
            <a:r>
              <a:rPr lang="it-IT" sz="4900" dirty="0" smtClean="0"/>
              <a:t>L’altra attività associativa coordina la reazione degli imprenditori alle difficoltà economiche di portata mondiale. </a:t>
            </a:r>
          </a:p>
          <a:p>
            <a:pPr algn="just">
              <a:buNone/>
            </a:pPr>
            <a:r>
              <a:rPr lang="it-IT" sz="4900" dirty="0" smtClean="0"/>
              <a:t>Il loro raggio d’azione è ampio e consolidato anche se a livello politico gli sviluppi sembrano essere sfavorevoli agli imprenditori</a:t>
            </a:r>
          </a:p>
          <a:p>
            <a:pPr algn="just">
              <a:buNone/>
            </a:pPr>
            <a:r>
              <a:rPr lang="it-IT" sz="4900" dirty="0" smtClean="0"/>
              <a:t> </a:t>
            </a:r>
            <a:r>
              <a:rPr lang="it-IT" sz="4000" dirty="0" smtClean="0"/>
              <a:t/>
            </a:r>
            <a:br>
              <a:rPr lang="it-IT" sz="4000" dirty="0" smtClean="0"/>
            </a:br>
            <a:endParaRPr lang="it-IT" sz="4000" dirty="0" smtClean="0"/>
          </a:p>
          <a:p>
            <a:pPr algn="just"/>
            <a:endParaRPr lang="it-IT" b="1" u="sng" dirty="0" smtClean="0"/>
          </a:p>
          <a:p>
            <a:pPr algn="just"/>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smtClean="0"/>
              <a:t>Alla vigilia della seconda guerra mondiale</a:t>
            </a:r>
            <a:endParaRPr lang="it-IT" sz="2400"/>
          </a:p>
        </p:txBody>
      </p:sp>
      <p:sp>
        <p:nvSpPr>
          <p:cNvPr id="3" name="Segnaposto contenuto 2"/>
          <p:cNvSpPr>
            <a:spLocks noGrp="1"/>
          </p:cNvSpPr>
          <p:nvPr>
            <p:ph idx="1"/>
          </p:nvPr>
        </p:nvSpPr>
        <p:spPr/>
        <p:txBody>
          <a:bodyPr>
            <a:normAutofit fontScale="70000" lnSpcReduction="20000"/>
          </a:bodyPr>
          <a:lstStyle/>
          <a:p>
            <a:pPr algn="just"/>
            <a:r>
              <a:rPr lang="it-IT" u="sng" dirty="0" smtClean="0"/>
              <a:t>Relazioni sindacali e conflittualità</a:t>
            </a:r>
            <a:r>
              <a:rPr lang="it-IT" i="1" dirty="0" smtClean="0"/>
              <a:t>.</a:t>
            </a:r>
          </a:p>
          <a:p>
            <a:pPr algn="just">
              <a:buNone/>
            </a:pPr>
            <a:r>
              <a:rPr lang="it-IT" dirty="0" smtClean="0"/>
              <a:t>Il sistema di relazioni industriali si consolida, siamo oramai agli inizi del modello </a:t>
            </a:r>
            <a:r>
              <a:rPr lang="it-IT" dirty="0" err="1" smtClean="0"/>
              <a:t>neocorporativo</a:t>
            </a:r>
            <a:r>
              <a:rPr lang="it-IT" dirty="0" smtClean="0"/>
              <a:t>, ormai quasi formalizzato. </a:t>
            </a:r>
            <a:r>
              <a:rPr lang="it-IT" dirty="0" smtClean="0"/>
              <a:t>Vige </a:t>
            </a:r>
            <a:r>
              <a:rPr lang="it-IT" dirty="0" smtClean="0"/>
              <a:t>la contrattazione nazionale tra DA e </a:t>
            </a:r>
            <a:r>
              <a:rPr lang="it-IT" dirty="0" err="1" smtClean="0"/>
              <a:t>DsF</a:t>
            </a:r>
            <a:r>
              <a:rPr lang="it-IT" dirty="0" smtClean="0"/>
              <a:t> e </a:t>
            </a:r>
            <a:r>
              <a:rPr lang="it-IT" smtClean="0"/>
              <a:t>il </a:t>
            </a:r>
            <a:r>
              <a:rPr lang="it-IT" smtClean="0"/>
              <a:t>Governo, </a:t>
            </a:r>
            <a:r>
              <a:rPr lang="it-IT" dirty="0" smtClean="0"/>
              <a:t>che consulta le associazioni dei lavoratori e degli imprenditori su tutti i temi di maggior rilievo. Lo spazio politico nei quali le organizzazioni si muovono si è notevolmente ampliato.</a:t>
            </a:r>
          </a:p>
          <a:p>
            <a:pPr algn="just">
              <a:buNone/>
            </a:pPr>
            <a:r>
              <a:rPr lang="it-IT" dirty="0" smtClean="0"/>
              <a:t>Il contesto è il seguente:</a:t>
            </a:r>
          </a:p>
          <a:p>
            <a:pPr algn="just"/>
            <a:r>
              <a:rPr lang="it-IT" dirty="0" smtClean="0"/>
              <a:t>crescente tensione internazionale </a:t>
            </a:r>
          </a:p>
          <a:p>
            <a:pPr algn="just"/>
            <a:r>
              <a:rPr lang="it-IT" dirty="0" smtClean="0"/>
              <a:t>i paesi scandinavi sono caratterizzati da una forte crisi economica che porta alla coalizione politiche che uniscono gli interessi dei lavoratori con quelli dei proprietari terrieri </a:t>
            </a:r>
          </a:p>
          <a:p>
            <a:pPr algn="just"/>
            <a:r>
              <a:rPr lang="it-IT" dirty="0" smtClean="0"/>
              <a:t>la conflittualità industriale è alta</a:t>
            </a:r>
          </a:p>
          <a:p>
            <a:pPr algn="just"/>
            <a:r>
              <a:rPr lang="it-IT" dirty="0" smtClean="0"/>
              <a:t>le confederazioni sono indotte ad accettare esplicitamente un ruolo attivo nel mantenimento della pace sociale e dell’ordine nazionale</a:t>
            </a:r>
            <a:endParaRPr lang="it-IT" u="sng"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a:solidFill>
            <a:schemeClr val="accent3">
              <a:lumMod val="60000"/>
              <a:lumOff val="40000"/>
            </a:schemeClr>
          </a:solidFill>
          <a:ln w="19050">
            <a:solidFill>
              <a:schemeClr val="accent3">
                <a:lumMod val="75000"/>
              </a:schemeClr>
            </a:solidFill>
          </a:ln>
          <a:effectLst>
            <a:outerShdw blurRad="50800" dist="38100" dir="2700000" algn="tl" rotWithShape="0">
              <a:prstClr val="black">
                <a:alpha val="40000"/>
              </a:prstClr>
            </a:outerShdw>
          </a:effectLst>
        </p:spPr>
        <p:txBody>
          <a:bodyPr>
            <a:noAutofit/>
          </a:bodyPr>
          <a:lstStyle/>
          <a:p>
            <a:r>
              <a:rPr lang="it-IT" sz="3200" smtClean="0"/>
              <a:t>Alla vigilia della 1^ guerra mondiale - 1914</a:t>
            </a:r>
            <a:endParaRPr lang="it-IT" sz="3200"/>
          </a:p>
        </p:txBody>
      </p:sp>
      <p:sp>
        <p:nvSpPr>
          <p:cNvPr id="3" name="Segnaposto contenuto 2"/>
          <p:cNvSpPr>
            <a:spLocks noGrp="1"/>
          </p:cNvSpPr>
          <p:nvPr>
            <p:ph idx="1"/>
          </p:nvPr>
        </p:nvSpPr>
        <p:spPr>
          <a:xfrm>
            <a:off x="457200" y="1196752"/>
            <a:ext cx="8229600" cy="5256584"/>
          </a:xfrm>
          <a:solidFill>
            <a:schemeClr val="accent3">
              <a:lumMod val="60000"/>
              <a:lumOff val="40000"/>
            </a:schemeClr>
          </a:solidFill>
          <a:ln w="19050">
            <a:solidFill>
              <a:schemeClr val="accent3">
                <a:lumMod val="50000"/>
              </a:schemeClr>
            </a:solidFill>
          </a:ln>
          <a:effectLst/>
        </p:spPr>
        <p:txBody>
          <a:bodyPr>
            <a:normAutofit/>
          </a:bodyPr>
          <a:lstStyle/>
          <a:p>
            <a:pPr algn="just">
              <a:buNone/>
            </a:pPr>
            <a:r>
              <a:rPr lang="it-IT" sz="1400" dirty="0" smtClean="0"/>
              <a:t> </a:t>
            </a:r>
          </a:p>
          <a:p>
            <a:pPr algn="just">
              <a:buNone/>
            </a:pPr>
            <a:r>
              <a:rPr lang="it-IT" sz="1600" dirty="0" smtClean="0"/>
              <a:t>La Danimarca si trova secondo il modello di </a:t>
            </a:r>
            <a:r>
              <a:rPr lang="it-IT" sz="1600" dirty="0" err="1" smtClean="0"/>
              <a:t>Crouch</a:t>
            </a:r>
            <a:r>
              <a:rPr lang="it-IT" sz="1600" dirty="0" smtClean="0"/>
              <a:t> già indirizzata nel III Quadrante “neocorporativismo con lavoro forte”.  Il potere delle organizzazioni sindacali dei lavoratori e il livello di articolazione delle organizzazioni del capitale e del lavoro che rappresentano le 2 variabili del modello sono </a:t>
            </a:r>
            <a:r>
              <a:rPr lang="it-IT" sz="1600" dirty="0" err="1" smtClean="0"/>
              <a:t>sono</a:t>
            </a:r>
            <a:r>
              <a:rPr lang="it-IT" sz="1600" dirty="0" smtClean="0"/>
              <a:t> quindi entrambi alti. </a:t>
            </a:r>
          </a:p>
          <a:p>
            <a:pPr algn="just"/>
            <a:r>
              <a:rPr lang="it-IT" sz="1600" dirty="0" smtClean="0"/>
              <a:t>Mentre il significato della prima variabile è intuitiva perché  si riferisce  al  potere dei lavoratori, senza il quale non è possibile il corporativismo contrattato, il concetto di articolazione vuole  indicare non solo che le organizzazioni hanno tante strutture interne, ma che i diversi livelli delle strutture (centrale, settoriale, territoriale, aziendale, ecc.) si comportano in modo coerente rispetto alle decisioni. Ciò implica che ci siano dei flussi di comunicazione tra i vari livelli e la capacità di costruire una strategia unitaria.</a:t>
            </a:r>
          </a:p>
          <a:p>
            <a:pPr algn="just">
              <a:buNone/>
            </a:pPr>
            <a:r>
              <a:rPr lang="it-IT" sz="1600" dirty="0" smtClean="0"/>
              <a:t>La situazione della Danimarca è anomala: il paese presenta un’economia prevalentemente agricola, senza uno sviluppo industriale. Il 42,7% della forza lavoro totale </a:t>
            </a:r>
            <a:r>
              <a:rPr lang="it-IT" sz="1600" dirty="0" err="1" smtClean="0"/>
              <a:t>é</a:t>
            </a:r>
            <a:r>
              <a:rPr lang="it-IT" sz="1600" dirty="0" smtClean="0"/>
              <a:t> occupato nei campi e gli altri settori trainanti sono il piccolo commercio e, in rapida crescita il settore terziario.  La  democrazia  è piuttosto  avanzata. l’Intesa Fondamentale, presente già dal 1900 circa, non riguarda certamente l’agricoltura, ma i sindacati artigiani e i proprietari di alcune aziende di manifattura tradizionale e il lavoro artigiano.  Il PIL </a:t>
            </a:r>
            <a:r>
              <a:rPr lang="it-IT" sz="1600" dirty="0" smtClean="0"/>
              <a:t>pro-capite </a:t>
            </a:r>
            <a:r>
              <a:rPr lang="it-IT" sz="1600" dirty="0" smtClean="0"/>
              <a:t>di 862 </a:t>
            </a:r>
            <a:r>
              <a:rPr lang="it-IT" sz="1600" dirty="0" smtClean="0"/>
              <a:t>dollari/1960 </a:t>
            </a:r>
            <a:r>
              <a:rPr lang="it-IT" sz="1600" dirty="0" smtClean="0"/>
              <a:t>indica un paese avanzato anche in termini di ricchezza. Va sottolineato che l’agricoltura danese non si  basa sui contadini o sul latifondo, ma sui piccoli proprietari terrieri e sui coltivatori diretti.</a:t>
            </a:r>
            <a:endParaRPr lang="it-IT"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sz="1400" dirty="0" smtClean="0"/>
              <a:t>Gli indicatori dello sviluppo </a:t>
            </a:r>
            <a:r>
              <a:rPr lang="it-IT" sz="1400" dirty="0" err="1" smtClean="0"/>
              <a:t>ecoonomico</a:t>
            </a:r>
            <a:r>
              <a:rPr lang="it-IT" sz="1400" dirty="0" smtClean="0"/>
              <a:t> che </a:t>
            </a:r>
            <a:r>
              <a:rPr lang="it-IT" sz="1400" dirty="0" err="1" smtClean="0"/>
              <a:t>Crouch</a:t>
            </a:r>
            <a:r>
              <a:rPr lang="it-IT" sz="1400" dirty="0" smtClean="0"/>
              <a:t>  prende in considerazione sono i seguenti:</a:t>
            </a:r>
            <a:br>
              <a:rPr lang="it-IT" sz="1400" dirty="0" smtClean="0"/>
            </a:br>
            <a:r>
              <a:rPr lang="it-IT" sz="1400" dirty="0" smtClean="0"/>
              <a:t>-  la % di lavoro agricolo sul totale della forza lavoro, </a:t>
            </a:r>
            <a:br>
              <a:rPr lang="it-IT" sz="1400" dirty="0" smtClean="0"/>
            </a:br>
            <a:r>
              <a:rPr lang="it-IT" sz="1400" dirty="0" smtClean="0"/>
              <a:t>- il </a:t>
            </a:r>
            <a:r>
              <a:rPr lang="it-IT" sz="1400" dirty="0" smtClean="0"/>
              <a:t>PIL in dollari rapportati all’anno 1960 </a:t>
            </a:r>
            <a:br>
              <a:rPr lang="it-IT" sz="1400" dirty="0" smtClean="0"/>
            </a:br>
            <a:r>
              <a:rPr lang="it-IT" sz="1400" dirty="0" smtClean="0"/>
              <a:t>-  la %  di votanti sul totale dei maschi adulti fino al 1915 e poi sul totale di maschi e femmine</a:t>
            </a:r>
            <a:endParaRPr lang="it-IT" sz="1400" dirty="0"/>
          </a:p>
        </p:txBody>
      </p:sp>
      <p:graphicFrame>
        <p:nvGraphicFramePr>
          <p:cNvPr id="6" name="Segnaposto contenuto 5"/>
          <p:cNvGraphicFramePr>
            <a:graphicFrameLocks noGrp="1"/>
          </p:cNvGraphicFramePr>
          <p:nvPr>
            <p:ph idx="1"/>
          </p:nvPr>
        </p:nvGraphicFramePr>
        <p:xfrm>
          <a:off x="683568" y="1772816"/>
          <a:ext cx="8003232" cy="435334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404664"/>
            <a:ext cx="8229600" cy="778098"/>
          </a:xfrm>
        </p:spPr>
        <p:txBody>
          <a:bodyPr>
            <a:normAutofit/>
          </a:bodyPr>
          <a:lstStyle/>
          <a:p>
            <a:r>
              <a:rPr lang="it-IT" sz="2400" b="1" smtClean="0"/>
              <a:t>Situazione alla vigilia della Grande Guerra - 1914</a:t>
            </a:r>
            <a:endParaRPr lang="it-IT" sz="2400" b="1"/>
          </a:p>
        </p:txBody>
      </p:sp>
      <p:sp>
        <p:nvSpPr>
          <p:cNvPr id="3" name="Segnaposto contenuto 2"/>
          <p:cNvSpPr>
            <a:spLocks noGrp="1"/>
          </p:cNvSpPr>
          <p:nvPr>
            <p:ph idx="1"/>
          </p:nvPr>
        </p:nvSpPr>
        <p:spPr>
          <a:xfrm>
            <a:off x="457200" y="1124744"/>
            <a:ext cx="8229600" cy="5001419"/>
          </a:xfrm>
        </p:spPr>
        <p:txBody>
          <a:bodyPr>
            <a:normAutofit fontScale="92500" lnSpcReduction="20000"/>
          </a:bodyPr>
          <a:lstStyle/>
          <a:p>
            <a:pPr>
              <a:buNone/>
            </a:pPr>
            <a:r>
              <a:rPr lang="it-IT" sz="2200" b="1" u="sng" dirty="0" smtClean="0"/>
              <a:t>Potere delle organizzazioni sindacali dei lavoratori</a:t>
            </a:r>
          </a:p>
          <a:p>
            <a:pPr>
              <a:buNone/>
            </a:pPr>
            <a:endParaRPr lang="it-IT" sz="1900" b="1" u="sng" dirty="0" smtClean="0"/>
          </a:p>
          <a:p>
            <a:pPr algn="just">
              <a:buNone/>
            </a:pPr>
            <a:r>
              <a:rPr lang="it-IT" sz="1900" dirty="0" smtClean="0"/>
              <a:t>Nel 1914 (e/o negli anni immediatamente precedenti) gli iscritti ai sindacati conosciuti sono il 13,02% della forza lavoro e il 19,72% della forza lavoro dipendente. La % di voto popolare che va ai partiti vicini agli interessi del lavoro è del 29,6, su un elettorato pari all’87,8% della popolazione adulta maschile, per cui i lavoratori potevano contare su una presenza significativa nelle istituzioni. E’ del 1910 la legge sul tribunale del lavoro.</a:t>
            </a:r>
            <a:r>
              <a:rPr lang="it-IT" sz="2000" dirty="0" smtClean="0"/>
              <a:t> </a:t>
            </a:r>
          </a:p>
          <a:p>
            <a:pPr algn="just">
              <a:buNone/>
            </a:pPr>
            <a:r>
              <a:rPr lang="it-IT" sz="2000" dirty="0" smtClean="0"/>
              <a:t>La Danimarca sviluppa un’organizzazione sindacale abbastanza articolata che conta elevate percentuali di lavoratori sindacalizzati: il 77,9% è iscritto a sindacati affiliati alla principale confederazione e la forza lavoro iscritta a tale sindacato è il 10,14% della forza lavoro. </a:t>
            </a:r>
          </a:p>
          <a:p>
            <a:pPr algn="just">
              <a:buNone/>
            </a:pPr>
            <a:r>
              <a:rPr lang="it-IT" sz="2000" dirty="0" smtClean="0"/>
              <a:t>La </a:t>
            </a:r>
            <a:r>
              <a:rPr lang="it-IT" sz="2000" dirty="0" err="1" smtClean="0"/>
              <a:t>DsF</a:t>
            </a:r>
            <a:r>
              <a:rPr lang="it-IT" sz="2000" dirty="0" smtClean="0"/>
              <a:t> controlla il fondo per gli scioperi ma non la contrattazione. La tipologia dominante tra le strutture affiliate (50) è cooperativa, generale. Il tipo di autorità interna nei confronti di gruppi locali e dei singoli iscritti è relativamente </a:t>
            </a:r>
            <a:r>
              <a:rPr lang="it-IT" sz="2000" dirty="0" smtClean="0"/>
              <a:t>centralizzata</a:t>
            </a:r>
            <a:r>
              <a:rPr lang="it-IT" sz="2000" dirty="0"/>
              <a:t>.</a:t>
            </a:r>
            <a:endParaRPr lang="it-IT" sz="2000" dirty="0" smtClean="0"/>
          </a:p>
          <a:p>
            <a:pPr algn="just">
              <a:buNone/>
            </a:pPr>
            <a:r>
              <a:rPr lang="it-IT" sz="2000" dirty="0" smtClean="0"/>
              <a:t>Solamente in Danimarca i sindacati dei lavoratori sono organizzati a livello aziendale con un ruolo importante, dove anziché avere un atteggiamento conflittuale cooperano con i datori di lavoro.  </a:t>
            </a:r>
          </a:p>
          <a:p>
            <a:pPr>
              <a:buNone/>
            </a:pPr>
            <a:endParaRPr lang="it-IT" sz="1900" dirty="0" smtClean="0"/>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sz="2400" b="1" smtClean="0"/>
              <a:t>Situazione alla vigilia della Grande Guerra - 1914</a:t>
            </a:r>
            <a:endParaRPr lang="it-IT" sz="2400"/>
          </a:p>
        </p:txBody>
      </p:sp>
      <p:sp>
        <p:nvSpPr>
          <p:cNvPr id="3" name="Segnaposto contenuto 2"/>
          <p:cNvSpPr>
            <a:spLocks noGrp="1"/>
          </p:cNvSpPr>
          <p:nvPr>
            <p:ph idx="1"/>
          </p:nvPr>
        </p:nvSpPr>
        <p:spPr>
          <a:xfrm>
            <a:off x="457200" y="1340768"/>
            <a:ext cx="8229600" cy="4785395"/>
          </a:xfrm>
        </p:spPr>
        <p:txBody>
          <a:bodyPr>
            <a:normAutofit fontScale="55000" lnSpcReduction="20000"/>
          </a:bodyPr>
          <a:lstStyle/>
          <a:p>
            <a:pPr>
              <a:buNone/>
            </a:pPr>
            <a:r>
              <a:rPr lang="it-IT" b="1" u="sng" smtClean="0"/>
              <a:t>Potere delle organizzazioni degli imprenditori</a:t>
            </a:r>
          </a:p>
          <a:p>
            <a:pPr>
              <a:buNone/>
            </a:pPr>
            <a:endParaRPr lang="it-IT" smtClean="0"/>
          </a:p>
          <a:p>
            <a:pPr algn="just">
              <a:buNone/>
            </a:pPr>
            <a:r>
              <a:rPr lang="it-IT" smtClean="0"/>
              <a:t>Le organizzazioni datoriali si erano organizzate in seguito al conflitto industriale di fine XIX secolo e raggiunsero velocemente un certo livello di solidità e di disciplina interna.</a:t>
            </a:r>
          </a:p>
          <a:p>
            <a:pPr algn="just">
              <a:buNone/>
            </a:pPr>
            <a:r>
              <a:rPr lang="it-IT" smtClean="0"/>
              <a:t>Esse sono dominate dalle piccole aziende, fino a poco tempo prima artigianali e prevedevano fondi a sostegno degli scioperi.</a:t>
            </a:r>
          </a:p>
          <a:p>
            <a:pPr algn="just">
              <a:buNone/>
            </a:pPr>
            <a:r>
              <a:rPr lang="it-IT" smtClean="0"/>
              <a:t>I datori di lavoro fanno quindi parte di organizzazioni degli interessi forti e centralizzate, a loro volta associate con rappresentanze di categoria, che hanno allacciato rapporti stretti con il governo.  </a:t>
            </a:r>
          </a:p>
          <a:p>
            <a:pPr algn="just">
              <a:buNone/>
            </a:pPr>
            <a:r>
              <a:rPr lang="it-IT" smtClean="0"/>
              <a:t>Insistono sulla necessità di negoziare con i sindacati a livello nazionale e intersettoriale: come raggio d’azione cercano di imporre un piano di contrattazione nazionale intraprendendo dure battaglie, ricorrendo all’arma della serrata per sostenere la loro richiesta di centralizzazione. </a:t>
            </a:r>
          </a:p>
          <a:p>
            <a:pPr algn="just">
              <a:buNone/>
            </a:pPr>
            <a:r>
              <a:rPr lang="it-IT" smtClean="0"/>
              <a:t>Allo stesso tempo sembravano accettare l’esistenza delle organizzazioni dei lavoratori, ritenendo che le relazioni centralizzate fossero il modo migliore di farvi fronte. </a:t>
            </a:r>
          </a:p>
          <a:p>
            <a:pPr algn="just">
              <a:buNone/>
            </a:pPr>
            <a:r>
              <a:rPr lang="it-IT" smtClean="0"/>
              <a:t>La DA ha facoltà di avviare rapporti con i sindacati. </a:t>
            </a:r>
          </a:p>
          <a:p>
            <a:pPr algn="just">
              <a:buNone/>
            </a:pPr>
            <a:r>
              <a:rPr lang="it-IT" smtClean="0"/>
              <a:t>Le associazioni di categoria, quali altre attività associative, si occupavano di regolamentazione del commercio e di formazione (beni selettivi).</a:t>
            </a:r>
          </a:p>
          <a:p>
            <a:pPr>
              <a:buNone/>
            </a:pP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b="1" smtClean="0"/>
              <a:t>Situazione alla vigilia della Grande Guerra - 1914</a:t>
            </a:r>
            <a:endParaRPr lang="it-IT" sz="2400"/>
          </a:p>
        </p:txBody>
      </p:sp>
      <p:sp>
        <p:nvSpPr>
          <p:cNvPr id="3" name="Segnaposto contenuto 2"/>
          <p:cNvSpPr>
            <a:spLocks noGrp="1"/>
          </p:cNvSpPr>
          <p:nvPr>
            <p:ph idx="1"/>
          </p:nvPr>
        </p:nvSpPr>
        <p:spPr>
          <a:xfrm>
            <a:off x="683568" y="1484784"/>
            <a:ext cx="7992888" cy="4824536"/>
          </a:xfrm>
        </p:spPr>
        <p:txBody>
          <a:bodyPr>
            <a:normAutofit fontScale="85000" lnSpcReduction="20000"/>
          </a:bodyPr>
          <a:lstStyle/>
          <a:p>
            <a:pPr algn="just">
              <a:buNone/>
            </a:pPr>
            <a:r>
              <a:rPr lang="it-IT" sz="2000" b="1" dirty="0" smtClean="0"/>
              <a:t>Relazioni sindacali e conflittualità</a:t>
            </a:r>
          </a:p>
          <a:p>
            <a:pPr algn="just">
              <a:buNone/>
            </a:pPr>
            <a:endParaRPr lang="it-IT" sz="2000" b="1" dirty="0" smtClean="0"/>
          </a:p>
          <a:p>
            <a:pPr algn="just">
              <a:buNone/>
            </a:pPr>
            <a:r>
              <a:rPr lang="it-IT" sz="2000" dirty="0" smtClean="0"/>
              <a:t>la Danimarca presenta un certo grado di istituzionalizzazione sia a livello aziendale che nazionale, anche se ancora non si può parlare di neocorporativismo perché il movimento sindacale non </a:t>
            </a:r>
            <a:r>
              <a:rPr lang="it-IT" sz="2000" dirty="0" err="1" smtClean="0"/>
              <a:t>é</a:t>
            </a:r>
            <a:r>
              <a:rPr lang="it-IT" sz="2000" dirty="0" smtClean="0"/>
              <a:t> ancora </a:t>
            </a:r>
            <a:r>
              <a:rPr lang="it-IT" sz="2000" dirty="0" smtClean="0"/>
              <a:t>in grado di </a:t>
            </a:r>
            <a:r>
              <a:rPr lang="it-IT" sz="2000" dirty="0" smtClean="0"/>
              <a:t>dare forma a un sistema nazionale di relazioni industriali. </a:t>
            </a:r>
          </a:p>
          <a:p>
            <a:pPr algn="just">
              <a:buNone/>
            </a:pPr>
            <a:r>
              <a:rPr lang="it-IT" sz="2000" dirty="0" smtClean="0"/>
              <a:t>La Danimarca è indubbiamente uno dei paesi più </a:t>
            </a:r>
            <a:r>
              <a:rPr lang="it-IT" sz="2000" dirty="0" smtClean="0"/>
              <a:t>avanzati nell’istituzionalizzazione della regolazione del lavoro partecipata, </a:t>
            </a:r>
            <a:r>
              <a:rPr lang="it-IT" sz="2000" dirty="0" smtClean="0"/>
              <a:t>anche se, come in nessun altro paese europeo, il movimento sindacale non </a:t>
            </a:r>
            <a:r>
              <a:rPr lang="it-IT" sz="2000" dirty="0" smtClean="0"/>
              <a:t>è </a:t>
            </a:r>
            <a:r>
              <a:rPr lang="it-IT" sz="2000" dirty="0" smtClean="0"/>
              <a:t>ancora in grado di dare forma a sistemi nazionali di relazioni industriali. Si assiste a un consolidamento della contrattazione collettiva in tutte le professioni specializzate e </a:t>
            </a:r>
            <a:r>
              <a:rPr lang="it-IT" sz="2000" dirty="0" smtClean="0"/>
              <a:t>a </a:t>
            </a:r>
            <a:r>
              <a:rPr lang="it-IT" sz="2000" dirty="0" smtClean="0"/>
              <a:t>un aumento dei settori interessati.</a:t>
            </a:r>
          </a:p>
          <a:p>
            <a:pPr algn="just">
              <a:buNone/>
            </a:pPr>
            <a:r>
              <a:rPr lang="it-IT" sz="2000" dirty="0" smtClean="0"/>
              <a:t>Le </a:t>
            </a:r>
            <a:r>
              <a:rPr lang="it-IT" sz="2000" dirty="0" smtClean="0"/>
              <a:t>questioni di lavoro sono  comunque diventate importanti e incontrano ormai risposte a livello politico e industriale.</a:t>
            </a:r>
          </a:p>
          <a:p>
            <a:pPr algn="just">
              <a:buNone/>
            </a:pPr>
            <a:r>
              <a:rPr lang="it-IT" sz="2000" dirty="0" smtClean="0"/>
              <a:t>L’esempio </a:t>
            </a:r>
            <a:r>
              <a:rPr lang="it-IT" sz="2000" dirty="0" smtClean="0"/>
              <a:t>danese è in quel periodo seguito dagli altri paesi nordici.</a:t>
            </a:r>
          </a:p>
          <a:p>
            <a:pPr algn="just">
              <a:buNone/>
            </a:pPr>
            <a:r>
              <a:rPr lang="it-IT" sz="2000" dirty="0" smtClean="0"/>
              <a:t>Mentre nella generalità dei paesi è un periodo di grande conflitto industriale, gli anni antecedenti la grande guerra non lo sono stati in Danimarca, a differenza  di quanto accaduto alla fine </a:t>
            </a:r>
            <a:r>
              <a:rPr lang="it-IT" sz="2000" dirty="0" smtClean="0"/>
              <a:t>del </a:t>
            </a:r>
            <a:r>
              <a:rPr lang="it-IT" sz="2000" dirty="0" smtClean="0"/>
              <a:t>1900.  </a:t>
            </a:r>
          </a:p>
          <a:p>
            <a:pPr algn="just">
              <a:buNone/>
            </a:pPr>
            <a:r>
              <a:rPr lang="it-IT" sz="2000" dirty="0" smtClean="0"/>
              <a:t>Le giornate di lavoro perse ogni 1000 iscritti al sindacato furono 1509,43, il numero più basso tra i paesi presi ad esempio per il conflitto industriale 1910-14,  contro le 8776,64 tra il 1896-1900, numero più alto in assoluto nel periodo precedente.  Lo stesso vale per il numero di lavoratori coinvolti. </a:t>
            </a:r>
          </a:p>
          <a:p>
            <a:pPr>
              <a:buNone/>
            </a:pPr>
            <a:endParaRPr lang="it-IT" sz="2000" dirty="0" smtClean="0"/>
          </a:p>
          <a:p>
            <a:pPr>
              <a:buNone/>
            </a:pPr>
            <a:endParaRPr lang="it-IT"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74638"/>
            <a:ext cx="7920880" cy="850106"/>
          </a:xfrm>
          <a:solidFill>
            <a:schemeClr val="accent3">
              <a:lumMod val="60000"/>
              <a:lumOff val="40000"/>
            </a:schemeClr>
          </a:solidFill>
          <a:ln w="12700">
            <a:solidFill>
              <a:schemeClr val="accent3">
                <a:lumMod val="75000"/>
              </a:schemeClr>
            </a:solidFill>
          </a:ln>
        </p:spPr>
        <p:txBody>
          <a:bodyPr>
            <a:normAutofit/>
          </a:bodyPr>
          <a:lstStyle/>
          <a:p>
            <a:r>
              <a:rPr lang="it-IT" sz="2400" b="1" smtClean="0"/>
              <a:t>A metà tra le 2 guerre - 1925</a:t>
            </a:r>
            <a:endParaRPr lang="it-IT" sz="2400" b="1"/>
          </a:p>
        </p:txBody>
      </p:sp>
      <p:sp>
        <p:nvSpPr>
          <p:cNvPr id="3" name="Segnaposto contenuto 2"/>
          <p:cNvSpPr>
            <a:spLocks noGrp="1"/>
          </p:cNvSpPr>
          <p:nvPr>
            <p:ph idx="1"/>
          </p:nvPr>
        </p:nvSpPr>
        <p:spPr>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3500000" scaled="1"/>
            <a:tileRect/>
          </a:gradFill>
          <a:ln w="12700">
            <a:solidFill>
              <a:schemeClr val="accent3">
                <a:lumMod val="75000"/>
              </a:schemeClr>
            </a:solidFill>
          </a:ln>
        </p:spPr>
        <p:txBody>
          <a:bodyPr>
            <a:normAutofit fontScale="55000" lnSpcReduction="20000"/>
          </a:bodyPr>
          <a:lstStyle/>
          <a:p>
            <a:pPr>
              <a:buNone/>
            </a:pPr>
            <a:r>
              <a:rPr lang="it-IT" sz="3600" b="1" dirty="0" smtClean="0"/>
              <a:t>Alcuni dati storici e </a:t>
            </a:r>
            <a:r>
              <a:rPr lang="it-IT" sz="3600" b="1" dirty="0" smtClean="0"/>
              <a:t>istituzionali</a:t>
            </a:r>
            <a:endParaRPr lang="it-IT" sz="3600" b="1" dirty="0" smtClean="0"/>
          </a:p>
          <a:p>
            <a:pPr algn="just">
              <a:buNone/>
            </a:pPr>
            <a:r>
              <a:rPr lang="it-IT" dirty="0" smtClean="0"/>
              <a:t>Pur dichiaratasi neutrale nel 1^ conflitto mondiale, alla Danimarca viene offerta l’annessione dello </a:t>
            </a:r>
            <a:r>
              <a:rPr lang="it-IT" dirty="0" err="1" smtClean="0"/>
              <a:t>Schleswig</a:t>
            </a:r>
            <a:r>
              <a:rPr lang="it-IT" dirty="0" smtClean="0"/>
              <a:t> settentrionale, che tramite referendum </a:t>
            </a:r>
            <a:r>
              <a:rPr lang="it-IT" dirty="0" smtClean="0"/>
              <a:t>avviene </a:t>
            </a:r>
            <a:r>
              <a:rPr lang="it-IT" dirty="0" smtClean="0"/>
              <a:t>nel 1920. </a:t>
            </a:r>
          </a:p>
          <a:p>
            <a:pPr algn="just">
              <a:buNone/>
            </a:pPr>
            <a:r>
              <a:rPr lang="it-IT" dirty="0" smtClean="0"/>
              <a:t>Il Governo socialdemocratico, grazie a una solida maggioranza,  realizza delle riforme economiche che cambiano lo sviluppo economico del paese. I settori trainanti  sono </a:t>
            </a:r>
            <a:r>
              <a:rPr lang="it-IT" dirty="0" smtClean="0"/>
              <a:t>ora l’industria </a:t>
            </a:r>
            <a:r>
              <a:rPr lang="it-IT" dirty="0" smtClean="0"/>
              <a:t>in genere, il grande settore terziario e l’agricoltura avanzata. Di conseguenza anche la forza lavoro agricola diminuisce dal 47,2% del 1914 al 35,2%, mentre il PIL </a:t>
            </a:r>
            <a:r>
              <a:rPr lang="it-IT" dirty="0" smtClean="0"/>
              <a:t>pro-capite </a:t>
            </a:r>
            <a:r>
              <a:rPr lang="it-IT" dirty="0" smtClean="0"/>
              <a:t>ammonta a 845 dollari.</a:t>
            </a:r>
          </a:p>
          <a:p>
            <a:pPr algn="just">
              <a:buNone/>
            </a:pPr>
            <a:r>
              <a:rPr lang="it-IT" dirty="0" smtClean="0"/>
              <a:t> Di pari passo il Governo attua riforme sociali tese a modernizzare il paese e a diminuire il divario tra le classi sociali. Sono questi gli anni in cui si creano le basi del welfare </a:t>
            </a:r>
            <a:r>
              <a:rPr lang="it-IT" i="1" dirty="0" smtClean="0"/>
              <a:t>state</a:t>
            </a:r>
            <a:r>
              <a:rPr lang="it-IT" dirty="0" smtClean="0"/>
              <a:t>. </a:t>
            </a:r>
          </a:p>
          <a:p>
            <a:pPr algn="just">
              <a:buNone/>
            </a:pPr>
            <a:r>
              <a:rPr lang="it-IT" dirty="0" smtClean="0"/>
              <a:t>Dal punto di vista delle relazioni industriali il sistema danese non appare molto diverso da quello che si era instaurato all’inizio del secolo e negli anni successivi, e viene  classificato come un caso di istituzione della contrattazione collettiva. </a:t>
            </a:r>
          </a:p>
          <a:p>
            <a:pPr algn="just">
              <a:buNone/>
            </a:pPr>
            <a:r>
              <a:rPr lang="it-IT" dirty="0" smtClean="0"/>
              <a:t>Compare il dato sulla disoccupazione, che per la Danimarca viene segnalato “alto”, cioè superiore al  10%.  </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457200" y="274638"/>
            <a:ext cx="8229600" cy="850106"/>
          </a:xfrm>
        </p:spPr>
        <p:txBody>
          <a:bodyPr>
            <a:normAutofit/>
          </a:bodyPr>
          <a:lstStyle/>
          <a:p>
            <a:r>
              <a:rPr lang="it-IT" sz="2400" b="1" smtClean="0"/>
              <a:t>A metà tra le 2 guerre - 1925</a:t>
            </a:r>
            <a:endParaRPr lang="it-IT" sz="2400"/>
          </a:p>
        </p:txBody>
      </p:sp>
      <p:sp>
        <p:nvSpPr>
          <p:cNvPr id="5" name="Segnaposto contenuto 4"/>
          <p:cNvSpPr>
            <a:spLocks noGrp="1"/>
          </p:cNvSpPr>
          <p:nvPr>
            <p:ph idx="1"/>
          </p:nvPr>
        </p:nvSpPr>
        <p:spPr>
          <a:xfrm>
            <a:off x="457200" y="1196752"/>
            <a:ext cx="8229600" cy="5472608"/>
          </a:xfrm>
        </p:spPr>
        <p:txBody>
          <a:bodyPr>
            <a:normAutofit fontScale="85000" lnSpcReduction="20000"/>
          </a:bodyPr>
          <a:lstStyle/>
          <a:p>
            <a:pPr>
              <a:buNone/>
            </a:pPr>
            <a:r>
              <a:rPr lang="it-IT" sz="2100" b="1" u="sng" dirty="0" smtClean="0"/>
              <a:t>Potere delle organizzazioni sindacali dei lavoratori</a:t>
            </a:r>
          </a:p>
          <a:p>
            <a:pPr>
              <a:buNone/>
            </a:pPr>
            <a:endParaRPr lang="it-IT" sz="2100" b="1" u="sng" dirty="0" smtClean="0"/>
          </a:p>
          <a:p>
            <a:pPr algn="just">
              <a:buNone/>
            </a:pPr>
            <a:r>
              <a:rPr lang="it-IT" sz="1900" dirty="0" smtClean="0"/>
              <a:t>Il potere delle organizzazioni sindacali è cresciuto, gli iscritti al sindacato rappresentano il  22,80% della forza lavoro e il 35,96% della forza lavoro </a:t>
            </a:r>
            <a:r>
              <a:rPr lang="it-IT" sz="1900" dirty="0" smtClean="0"/>
              <a:t>dipendente (+16% rispetto al periodo precedente). </a:t>
            </a:r>
            <a:endParaRPr lang="it-IT" sz="1900" dirty="0" smtClean="0"/>
          </a:p>
          <a:p>
            <a:pPr algn="just">
              <a:buNone/>
            </a:pPr>
            <a:r>
              <a:rPr lang="it-IT" sz="1900" dirty="0" smtClean="0"/>
              <a:t>Nel 1825 il 77,15% degli iscritti ha aderito a sindacati affiliati alla principale confederazione in linea con il 1914 (77,90%), ma la forza lavoro iscritta al sindacato è aumentata nello stesso periodo dal 10,14% al 17,59%.</a:t>
            </a:r>
          </a:p>
          <a:p>
            <a:pPr algn="just">
              <a:buNone/>
            </a:pPr>
            <a:r>
              <a:rPr lang="it-IT" sz="1900" dirty="0" smtClean="0"/>
              <a:t>Il numero dei movimenti sindacali conosciuti affiliati alla principale confederazione sono 51 (nel 1914 erano 50), nei cui confronti il </a:t>
            </a:r>
            <a:r>
              <a:rPr lang="it-IT" sz="1900" dirty="0" err="1" smtClean="0"/>
              <a:t>DsF</a:t>
            </a:r>
            <a:r>
              <a:rPr lang="it-IT" sz="1900" dirty="0" smtClean="0"/>
              <a:t> ha scarsi poteri. La struttura dominante tra i movimenti sindacali affiliati è di tipo corporativo e generale, il tipo di autorità interna nei confronti di gruppi locali, singoli iscritti, ecc. è centralizzata. </a:t>
            </a:r>
          </a:p>
          <a:p>
            <a:pPr algn="just">
              <a:buNone/>
            </a:pPr>
            <a:r>
              <a:rPr lang="it-IT" sz="1900" dirty="0" smtClean="0"/>
              <a:t>A livello aziendale  l’organizzazione della rappresentanza dei lavoratori è il sistema </a:t>
            </a:r>
            <a:r>
              <a:rPr lang="it-IT" sz="1900" dirty="0" err="1" smtClean="0"/>
              <a:t>Tillidsman</a:t>
            </a:r>
            <a:r>
              <a:rPr lang="it-IT" sz="1900" dirty="0" smtClean="0"/>
              <a:t>: funzioni comparabili a quelle dei comitati di impresa il cui compito </a:t>
            </a:r>
            <a:r>
              <a:rPr lang="it-IT" sz="1900" dirty="0" smtClean="0"/>
              <a:t>è far </a:t>
            </a:r>
            <a:r>
              <a:rPr lang="it-IT" sz="1900" dirty="0" smtClean="0"/>
              <a:t>prendere in considerazione gli interessi dei lavoratori nelle decisioni relative all’andamento generale </a:t>
            </a:r>
            <a:r>
              <a:rPr lang="it-IT" sz="1900" dirty="0" smtClean="0"/>
              <a:t>dell’impresa. </a:t>
            </a:r>
            <a:endParaRPr lang="it-IT" sz="1900" dirty="0" smtClean="0"/>
          </a:p>
          <a:p>
            <a:pPr algn="just">
              <a:buNone/>
            </a:pPr>
            <a:r>
              <a:rPr lang="it-IT" sz="1900" dirty="0" smtClean="0"/>
              <a:t>Non solo i lavoratori iscritti aumentano, ma sono anche maggiormente rappresentati nelle istituzioni, infatti i partiti social-democratici e comunisti </a:t>
            </a:r>
            <a:r>
              <a:rPr lang="it-IT" sz="1900" dirty="0" smtClean="0"/>
              <a:t>vicini alle </a:t>
            </a:r>
            <a:r>
              <a:rPr lang="it-IT" sz="1900" dirty="0" smtClean="0"/>
              <a:t>istanze dei lavoratori  rappresentano il 36,6% degli aventi diritto al voto (che sono il 93% della popolazione adulta – il diritto di voto delle donne è del 1915) e guidano le coalizioni di governo. </a:t>
            </a:r>
          </a:p>
          <a:p>
            <a:pPr algn="just">
              <a:buNone/>
            </a:pPr>
            <a:r>
              <a:rPr lang="it-IT" sz="1900" dirty="0" smtClean="0"/>
              <a:t>Questa convergenza mette il movimento dei lavoratori danese in una posizione di “vantaggio” rispetto ai sindacati di altri paesi (anche con più iscritti) la cui influenza politica era minore. Il percorso di spostamento nel quadrante III quindi si rafforza: neocorporativismo social-democratico. </a:t>
            </a:r>
          </a:p>
          <a:p>
            <a:pPr>
              <a:buNone/>
            </a:pPr>
            <a:endParaRPr lang="it-IT" sz="1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a:bodyPr>
          <a:lstStyle/>
          <a:p>
            <a:r>
              <a:rPr lang="it-IT" sz="2400" b="1" smtClean="0"/>
              <a:t>A metà tra le 2 guerre - 1925</a:t>
            </a:r>
            <a:endParaRPr lang="it-IT" sz="2400"/>
          </a:p>
        </p:txBody>
      </p:sp>
      <p:sp>
        <p:nvSpPr>
          <p:cNvPr id="3" name="Segnaposto testo 2"/>
          <p:cNvSpPr>
            <a:spLocks noGrp="1"/>
          </p:cNvSpPr>
          <p:nvPr>
            <p:ph type="body" idx="1"/>
          </p:nvPr>
        </p:nvSpPr>
        <p:spPr>
          <a:xfrm>
            <a:off x="457200" y="1052737"/>
            <a:ext cx="2818656" cy="576064"/>
          </a:xfrm>
        </p:spPr>
        <p:txBody>
          <a:bodyPr>
            <a:noAutofit/>
          </a:bodyPr>
          <a:lstStyle/>
          <a:p>
            <a:pPr algn="ctr"/>
            <a:r>
              <a:rPr lang="it-IT" sz="1800" u="sng" smtClean="0"/>
              <a:t>Potere delle organizzazioni dei datori di lavoro </a:t>
            </a:r>
          </a:p>
        </p:txBody>
      </p:sp>
      <p:sp>
        <p:nvSpPr>
          <p:cNvPr id="4" name="Segnaposto contenuto 3"/>
          <p:cNvSpPr>
            <a:spLocks noGrp="1"/>
          </p:cNvSpPr>
          <p:nvPr>
            <p:ph sz="half" idx="2"/>
          </p:nvPr>
        </p:nvSpPr>
        <p:spPr>
          <a:xfrm>
            <a:off x="539552" y="1700808"/>
            <a:ext cx="2664296" cy="4536504"/>
          </a:xfrm>
          <a:ln w="3175">
            <a:solidFill>
              <a:schemeClr val="tx1"/>
            </a:solidFill>
          </a:ln>
        </p:spPr>
        <p:txBody>
          <a:bodyPr>
            <a:normAutofit fontScale="70000" lnSpcReduction="20000"/>
          </a:bodyPr>
          <a:lstStyle/>
          <a:p>
            <a:pPr>
              <a:buNone/>
            </a:pPr>
            <a:endParaRPr lang="it-IT" dirty="0" smtClean="0"/>
          </a:p>
          <a:p>
            <a:pPr>
              <a:buNone/>
            </a:pPr>
            <a:r>
              <a:rPr lang="it-IT" dirty="0" smtClean="0"/>
              <a:t>Le organizzazioni degli imprenditori, già forti in Danimarca, in questo periodo ampliano il loro raggio di azione.</a:t>
            </a:r>
          </a:p>
          <a:p>
            <a:pPr>
              <a:buNone/>
            </a:pPr>
            <a:endParaRPr lang="it-IT" dirty="0" smtClean="0"/>
          </a:p>
          <a:p>
            <a:pPr>
              <a:buNone/>
            </a:pPr>
            <a:r>
              <a:rPr lang="it-IT" dirty="0" smtClean="0"/>
              <a:t>La DA si rafforza nel settore industriale e si fa coordinatrice delle strategie dei datori di lavoro con l’obiettivo di centralizzare il sistema. </a:t>
            </a:r>
          </a:p>
          <a:p>
            <a:pPr>
              <a:buNone/>
            </a:pPr>
            <a:endParaRPr lang="it-IT" dirty="0" smtClean="0"/>
          </a:p>
          <a:p>
            <a:pPr>
              <a:buNone/>
            </a:pPr>
            <a:r>
              <a:rPr lang="it-IT" dirty="0" smtClean="0"/>
              <a:t>Le altre attività associative sono sempre rivolte, oltre che al “lavoro”, alla regolazione del commercio e alla formazione.</a:t>
            </a:r>
            <a:endParaRPr lang="it-IT" dirty="0"/>
          </a:p>
        </p:txBody>
      </p:sp>
      <p:sp>
        <p:nvSpPr>
          <p:cNvPr id="5" name="Segnaposto testo 4"/>
          <p:cNvSpPr>
            <a:spLocks noGrp="1"/>
          </p:cNvSpPr>
          <p:nvPr>
            <p:ph type="body" sz="quarter" idx="3"/>
          </p:nvPr>
        </p:nvSpPr>
        <p:spPr>
          <a:xfrm>
            <a:off x="3419873" y="980729"/>
            <a:ext cx="5266928" cy="360040"/>
          </a:xfrm>
        </p:spPr>
        <p:txBody>
          <a:bodyPr>
            <a:normAutofit lnSpcReduction="10000"/>
          </a:bodyPr>
          <a:lstStyle/>
          <a:p>
            <a:pPr algn="ctr"/>
            <a:r>
              <a:rPr lang="it-IT" sz="1800" u="sng" smtClean="0"/>
              <a:t>Relazioni sindacali e conflittualità</a:t>
            </a:r>
          </a:p>
        </p:txBody>
      </p:sp>
      <p:sp>
        <p:nvSpPr>
          <p:cNvPr id="6" name="Segnaposto contenuto 5"/>
          <p:cNvSpPr>
            <a:spLocks noGrp="1"/>
          </p:cNvSpPr>
          <p:nvPr>
            <p:ph sz="quarter" idx="4"/>
          </p:nvPr>
        </p:nvSpPr>
        <p:spPr>
          <a:xfrm>
            <a:off x="3419873" y="1484784"/>
            <a:ext cx="5266928" cy="4641379"/>
          </a:xfrm>
          <a:ln w="3175">
            <a:solidFill>
              <a:schemeClr val="tx1"/>
            </a:solidFill>
          </a:ln>
        </p:spPr>
        <p:txBody>
          <a:bodyPr>
            <a:normAutofit fontScale="62500" lnSpcReduction="20000"/>
          </a:bodyPr>
          <a:lstStyle/>
          <a:p>
            <a:pPr algn="just">
              <a:buNone/>
            </a:pPr>
            <a:r>
              <a:rPr lang="it-IT" dirty="0" smtClean="0"/>
              <a:t>La </a:t>
            </a:r>
            <a:r>
              <a:rPr lang="it-IT" dirty="0" err="1" smtClean="0"/>
              <a:t>Tab</a:t>
            </a:r>
            <a:r>
              <a:rPr lang="it-IT" dirty="0" smtClean="0"/>
              <a:t>. 5.1 “sviluppi istituzionali delle relazioni industriali” indica  che in Danimarca il principale modello di relazioni industriali è la contrattazione collettiva, assieme a un forte conflitto.</a:t>
            </a:r>
          </a:p>
          <a:p>
            <a:pPr algn="just">
              <a:buNone/>
            </a:pPr>
            <a:r>
              <a:rPr lang="it-IT" dirty="0" smtClean="0"/>
              <a:t>L’elemento da sottolineare è che a livello nazionale c’è un </a:t>
            </a:r>
            <a:r>
              <a:rPr lang="it-IT" u="sng" dirty="0" smtClean="0"/>
              <a:t>coinvolgimento del sindacato nella mediazione e </a:t>
            </a:r>
            <a:r>
              <a:rPr lang="it-IT" u="sng" dirty="0" smtClean="0"/>
              <a:t>nell’</a:t>
            </a:r>
            <a:r>
              <a:rPr lang="it-IT" u="sng" dirty="0" err="1" smtClean="0"/>
              <a:t>am</a:t>
            </a:r>
            <a:r>
              <a:rPr lang="it-IT" u="sng" dirty="0" smtClean="0"/>
              <a:t>-ministrazione </a:t>
            </a:r>
            <a:r>
              <a:rPr lang="it-IT" u="sng" dirty="0" smtClean="0"/>
              <a:t>dei fondi sociali</a:t>
            </a:r>
            <a:r>
              <a:rPr lang="it-IT" dirty="0" smtClean="0"/>
              <a:t> e che i sindacati partecipano agli incontri di consultazione.</a:t>
            </a:r>
          </a:p>
          <a:p>
            <a:pPr algn="just">
              <a:buNone/>
            </a:pPr>
            <a:r>
              <a:rPr lang="it-IT" dirty="0" smtClean="0"/>
              <a:t>Anche se ancora il </a:t>
            </a:r>
            <a:r>
              <a:rPr lang="it-IT" dirty="0" err="1" smtClean="0"/>
              <a:t>DsF</a:t>
            </a:r>
            <a:r>
              <a:rPr lang="it-IT" dirty="0" smtClean="0"/>
              <a:t> non possiede una forte capacità di coordinare la propria azione in modo strutturato, il caso danese è l’unico dove si può parlare di una significativa presenza del sindacato a livello aziendale associata con un livello di attività nazionale. </a:t>
            </a:r>
            <a:r>
              <a:rPr lang="it-IT" u="sng" dirty="0" smtClean="0"/>
              <a:t>Per questo motivo la Danimarca viene classificata un gradino appena sopra ad altri paesi</a:t>
            </a:r>
            <a:r>
              <a:rPr lang="it-IT" dirty="0" smtClean="0"/>
              <a:t>. </a:t>
            </a:r>
          </a:p>
          <a:p>
            <a:pPr algn="just">
              <a:buNone/>
            </a:pPr>
            <a:r>
              <a:rPr lang="it-IT" dirty="0" smtClean="0"/>
              <a:t>A livello aziendale la contrattazione collettiva è sparsa.</a:t>
            </a:r>
          </a:p>
          <a:p>
            <a:pPr algn="just">
              <a:buNone/>
            </a:pPr>
            <a:r>
              <a:rPr lang="it-IT" dirty="0" smtClean="0"/>
              <a:t>A livello di località la contrattazione è diffusa.</a:t>
            </a:r>
          </a:p>
          <a:p>
            <a:pPr algn="just">
              <a:buNone/>
            </a:pPr>
            <a:r>
              <a:rPr lang="it-IT" dirty="0" smtClean="0"/>
              <a:t>A livello di settore c’è una contrattazione diffusa ma con forte conflitto.</a:t>
            </a:r>
          </a:p>
          <a:p>
            <a:pPr algn="just">
              <a:buNone/>
            </a:pPr>
            <a:r>
              <a:rPr lang="it-IT" dirty="0" smtClean="0"/>
              <a:t>I dati sul conflitto indicano quindi un aumento della conflittualità, nel 1925 le giornate di lavoro perse ogni 1000 iscritti al sindacato furono 3852. I sindacati affrontarono una serie di serrate organizzate dalla DA. </a:t>
            </a:r>
          </a:p>
          <a:p>
            <a:pPr algn="just">
              <a:buNone/>
            </a:pPr>
            <a:r>
              <a:rPr lang="it-IT" dirty="0" smtClean="0"/>
              <a:t>Questi dati sembrano dimostrare la relazione positiva tra potere sindacale e livello di conflitto.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2042</Words>
  <Application>Microsoft Office PowerPoint</Application>
  <PresentationFormat>Presentazione su schermo (4:3)</PresentationFormat>
  <Paragraphs>93</Paragraphs>
  <Slides>11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AngsanaUPC</vt:lpstr>
      <vt:lpstr>Aparajita</vt:lpstr>
      <vt:lpstr>Arial</vt:lpstr>
      <vt:lpstr>Calibri</vt:lpstr>
      <vt:lpstr>Tema di Office</vt:lpstr>
      <vt:lpstr>     DANIMARCA </vt:lpstr>
      <vt:lpstr>Alla vigilia della 1^ guerra mondiale - 1914</vt:lpstr>
      <vt:lpstr>Gli indicatori dello sviluppo ecoonomico che Crouch  prende in considerazione sono i seguenti: -  la % di lavoro agricolo sul totale della forza lavoro,  - il PIL in dollari rapportati all’anno 1960  -  la %  di votanti sul totale dei maschi adulti fino al 1915 e poi sul totale di maschi e femmine</vt:lpstr>
      <vt:lpstr>Situazione alla vigilia della Grande Guerra - 1914</vt:lpstr>
      <vt:lpstr>Situazione alla vigilia della Grande Guerra - 1914</vt:lpstr>
      <vt:lpstr>Situazione alla vigilia della Grande Guerra - 1914</vt:lpstr>
      <vt:lpstr>A metà tra le 2 guerre - 1925</vt:lpstr>
      <vt:lpstr>A metà tra le 2 guerre - 1925</vt:lpstr>
      <vt:lpstr>A metà tra le 2 guerre - 1925</vt:lpstr>
      <vt:lpstr>Alla vigilia della seconda guerra mondiale </vt:lpstr>
      <vt:lpstr>Alla vigilia della seconda guerra mondiale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DANIMARCA</dc:title>
  <dc:creator>user</dc:creator>
  <cp:lastModifiedBy>Franca</cp:lastModifiedBy>
  <cp:revision>25</cp:revision>
  <dcterms:created xsi:type="dcterms:W3CDTF">2018-10-17T21:04:51Z</dcterms:created>
  <dcterms:modified xsi:type="dcterms:W3CDTF">2018-10-22T07:34:41Z</dcterms:modified>
</cp:coreProperties>
</file>