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71" r:id="rId3"/>
    <p:sldId id="272" r:id="rId4"/>
    <p:sldId id="256" r:id="rId5"/>
    <p:sldId id="268" r:id="rId6"/>
    <p:sldId id="266" r:id="rId7"/>
    <p:sldId id="267" r:id="rId8"/>
    <p:sldId id="264" r:id="rId9"/>
    <p:sldId id="269" r:id="rId10"/>
    <p:sldId id="263" r:id="rId11"/>
    <p:sldId id="257" r:id="rId12"/>
    <p:sldId id="265" r:id="rId13"/>
    <p:sldId id="270" r:id="rId14"/>
    <p:sldId id="258" r:id="rId15"/>
    <p:sldId id="259" r:id="rId16"/>
    <p:sldId id="260" r:id="rId17"/>
    <p:sldId id="261" r:id="rId18"/>
    <p:sldId id="262"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21423E-88E1-4A74-82BB-C2D416C68EA8}" type="datetimeFigureOut">
              <a:rPr lang="it-IT" smtClean="0"/>
              <a:pPr/>
              <a:t>02/05/2019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1BD80E-3235-49E4-91B4-0F6775C6F45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Fosfolambani</a:t>
            </a:r>
            <a:r>
              <a:rPr lang="it-IT" baseline="0" dirty="0"/>
              <a:t> non fosforilati inibiscono </a:t>
            </a:r>
            <a:r>
              <a:rPr lang="it-IT" baseline="0" dirty="0" err="1"/>
              <a:t>serca</a:t>
            </a:r>
            <a:r>
              <a:rPr lang="it-IT" baseline="0" dirty="0"/>
              <a:t>, quando fosforilati </a:t>
            </a:r>
            <a:r>
              <a:rPr lang="it-IT" baseline="0" dirty="0" err="1"/>
              <a:t>es</a:t>
            </a:r>
            <a:r>
              <a:rPr lang="it-IT" baseline="0" dirty="0"/>
              <a:t> da PKA si perde inibizione e SERCA funziona</a:t>
            </a:r>
            <a:endParaRPr lang="it-IT" dirty="0"/>
          </a:p>
        </p:txBody>
      </p:sp>
      <p:sp>
        <p:nvSpPr>
          <p:cNvPr id="4" name="Segnaposto numero diapositiva 3"/>
          <p:cNvSpPr>
            <a:spLocks noGrp="1"/>
          </p:cNvSpPr>
          <p:nvPr>
            <p:ph type="sldNum" sz="quarter" idx="10"/>
          </p:nvPr>
        </p:nvSpPr>
        <p:spPr/>
        <p:txBody>
          <a:bodyPr/>
          <a:lstStyle/>
          <a:p>
            <a:fld id="{C61BD80E-3235-49E4-91B4-0F6775C6F459}" type="slidenum">
              <a:rPr lang="it-IT" smtClean="0"/>
              <a:pPr/>
              <a:t>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a:t>Fosfolambani</a:t>
            </a:r>
            <a:r>
              <a:rPr lang="it-IT" baseline="0" dirty="0"/>
              <a:t> non fosforilati inibiscono </a:t>
            </a:r>
            <a:r>
              <a:rPr lang="it-IT" baseline="0" dirty="0" err="1"/>
              <a:t>serca</a:t>
            </a:r>
            <a:r>
              <a:rPr lang="it-IT" baseline="0" dirty="0"/>
              <a:t>, quando fosforilati </a:t>
            </a:r>
            <a:r>
              <a:rPr lang="it-IT" baseline="0" dirty="0" err="1"/>
              <a:t>es</a:t>
            </a:r>
            <a:r>
              <a:rPr lang="it-IT" baseline="0" dirty="0"/>
              <a:t> da PKA si perde inibizione e </a:t>
            </a:r>
            <a:r>
              <a:rPr lang="it-IT" baseline="0"/>
              <a:t>SERCA funziona</a:t>
            </a:r>
            <a:endParaRPr lang="it-IT" dirty="0"/>
          </a:p>
        </p:txBody>
      </p:sp>
      <p:sp>
        <p:nvSpPr>
          <p:cNvPr id="4" name="Segnaposto numero diapositiva 3"/>
          <p:cNvSpPr>
            <a:spLocks noGrp="1"/>
          </p:cNvSpPr>
          <p:nvPr>
            <p:ph type="sldNum" sz="quarter" idx="10"/>
          </p:nvPr>
        </p:nvSpPr>
        <p:spPr/>
        <p:txBody>
          <a:bodyPr/>
          <a:lstStyle/>
          <a:p>
            <a:fld id="{C61BD80E-3235-49E4-91B4-0F6775C6F459}"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A77949E-808E-47F8-90B9-7D4730ABAA73}" type="datetimeFigureOut">
              <a:rPr lang="it-IT" smtClean="0"/>
              <a:pPr/>
              <a:t>02/05/2019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46519E-D098-4602-8DD3-E59F45834EC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77949E-808E-47F8-90B9-7D4730ABAA73}" type="datetimeFigureOut">
              <a:rPr lang="it-IT" smtClean="0"/>
              <a:pPr/>
              <a:t>02/05/2019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46519E-D098-4602-8DD3-E59F45834EC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77949E-808E-47F8-90B9-7D4730ABAA73}" type="datetimeFigureOut">
              <a:rPr lang="it-IT" smtClean="0"/>
              <a:pPr/>
              <a:t>02/05/2019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46519E-D098-4602-8DD3-E59F45834ECC}"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8229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7200" y="3938588"/>
            <a:ext cx="8229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65B01CB-A4FD-4CBB-9586-527E0EDC6256}"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A77949E-808E-47F8-90B9-7D4730ABAA73}" type="datetimeFigureOut">
              <a:rPr lang="it-IT" smtClean="0"/>
              <a:pPr/>
              <a:t>02/05/2019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46519E-D098-4602-8DD3-E59F45834EC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A77949E-808E-47F8-90B9-7D4730ABAA73}" type="datetimeFigureOut">
              <a:rPr lang="it-IT" smtClean="0"/>
              <a:pPr/>
              <a:t>02/05/2019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F46519E-D098-4602-8DD3-E59F45834EC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A77949E-808E-47F8-90B9-7D4730ABAA73}" type="datetimeFigureOut">
              <a:rPr lang="it-IT" smtClean="0"/>
              <a:pPr/>
              <a:t>02/05/2019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46519E-D098-4602-8DD3-E59F45834EC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A77949E-808E-47F8-90B9-7D4730ABAA73}" type="datetimeFigureOut">
              <a:rPr lang="it-IT" smtClean="0"/>
              <a:pPr/>
              <a:t>02/05/2019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F46519E-D098-4602-8DD3-E59F45834EC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A77949E-808E-47F8-90B9-7D4730ABAA73}" type="datetimeFigureOut">
              <a:rPr lang="it-IT" smtClean="0"/>
              <a:pPr/>
              <a:t>02/05/2019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F46519E-D098-4602-8DD3-E59F45834EC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A77949E-808E-47F8-90B9-7D4730ABAA73}" type="datetimeFigureOut">
              <a:rPr lang="it-IT" smtClean="0"/>
              <a:pPr/>
              <a:t>02/05/2019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F46519E-D098-4602-8DD3-E59F45834EC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A77949E-808E-47F8-90B9-7D4730ABAA73}" type="datetimeFigureOut">
              <a:rPr lang="it-IT" smtClean="0"/>
              <a:pPr/>
              <a:t>02/05/2019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46519E-D098-4602-8DD3-E59F45834EC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A77949E-808E-47F8-90B9-7D4730ABAA73}" type="datetimeFigureOut">
              <a:rPr lang="it-IT" smtClean="0"/>
              <a:pPr/>
              <a:t>02/05/2019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F46519E-D098-4602-8DD3-E59F45834EC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7949E-808E-47F8-90B9-7D4730ABAA73}" type="datetimeFigureOut">
              <a:rPr lang="it-IT" smtClean="0"/>
              <a:pPr/>
              <a:t>02/05/2019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519E-D098-4602-8DD3-E59F45834EC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cbi.nlm.nih.gov/entrez/eutils/elink.fcgi?dbfrom=pubmed&amp;retmode=ref&amp;cmd=prlinks&amp;id=1102931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127.0.0.1:4001/?page_id=142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127.0.0.1:4001/?page_id=142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ncbi.nlm.nih.gov/pubmed/?term=Gilsbach%20R%5bAuthor%5d&amp;cauthor=true&amp;cauthor_uid=18064417" TargetMode="External"/><Relationship Id="rId2" Type="http://schemas.openxmlformats.org/officeDocument/2006/relationships/hyperlink" Target="http://www.ncbi.nlm.nih.gov/pubmed/18064417" TargetMode="External"/><Relationship Id="rId1" Type="http://schemas.openxmlformats.org/officeDocument/2006/relationships/slideLayout" Target="../slideLayouts/slideLayout12.xml"/><Relationship Id="rId4" Type="http://schemas.openxmlformats.org/officeDocument/2006/relationships/hyperlink" Target="http://www.ncbi.nlm.nih.gov/pubmed/?term=Hein%20L%5bAuthor%5d&amp;cauthor=true&amp;cauthor_uid=1806441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4"/>
          <p:cNvSpPr>
            <a:spLocks noChangeArrowheads="1"/>
          </p:cNvSpPr>
          <p:nvPr/>
        </p:nvSpPr>
        <p:spPr bwMode="auto">
          <a:xfrm>
            <a:off x="323850" y="476250"/>
            <a:ext cx="8569325" cy="4154984"/>
          </a:xfrm>
          <a:prstGeom prst="rect">
            <a:avLst/>
          </a:prstGeom>
          <a:noFill/>
          <a:ln w="9525">
            <a:noFill/>
            <a:miter lim="800000"/>
            <a:headEnd/>
            <a:tailEnd/>
          </a:ln>
        </p:spPr>
        <p:txBody>
          <a:bodyPr>
            <a:spAutoFit/>
          </a:bodyPr>
          <a:lstStyle/>
          <a:p>
            <a:r>
              <a:rPr lang="en-US" sz="2400" dirty="0"/>
              <a:t>Beta </a:t>
            </a:r>
            <a:r>
              <a:rPr lang="en-US" sz="2400" dirty="0" err="1"/>
              <a:t>bloccanti</a:t>
            </a:r>
            <a:r>
              <a:rPr lang="en-US" sz="2400" dirty="0"/>
              <a:t> con ISA:</a:t>
            </a:r>
          </a:p>
          <a:p>
            <a:endParaRPr lang="en-US" sz="2400" dirty="0"/>
          </a:p>
          <a:p>
            <a:pPr>
              <a:buFontTx/>
              <a:buChar char="-"/>
            </a:pPr>
            <a:r>
              <a:rPr lang="en-US" sz="2400" dirty="0" err="1"/>
              <a:t>Pindololo</a:t>
            </a:r>
            <a:r>
              <a:rPr lang="en-US" sz="2400" dirty="0"/>
              <a:t>, </a:t>
            </a:r>
            <a:r>
              <a:rPr lang="en-US" sz="2400" dirty="0" err="1"/>
              <a:t>antagonista</a:t>
            </a:r>
            <a:r>
              <a:rPr lang="en-US" sz="2400" dirty="0"/>
              <a:t> beta1 e </a:t>
            </a:r>
            <a:r>
              <a:rPr lang="en-US" sz="2400" dirty="0" err="1"/>
              <a:t>agonista</a:t>
            </a:r>
            <a:r>
              <a:rPr lang="en-US" sz="2400" dirty="0"/>
              <a:t> </a:t>
            </a:r>
            <a:r>
              <a:rPr lang="en-US" sz="2400" dirty="0" err="1"/>
              <a:t>parziale</a:t>
            </a:r>
            <a:r>
              <a:rPr lang="en-US" sz="2400" dirty="0"/>
              <a:t> beta2 (minor </a:t>
            </a:r>
            <a:r>
              <a:rPr lang="en-US" sz="2400" dirty="0" err="1"/>
              <a:t>effetto</a:t>
            </a:r>
            <a:r>
              <a:rPr lang="en-US" sz="2400" dirty="0"/>
              <a:t> </a:t>
            </a:r>
            <a:r>
              <a:rPr lang="en-US" sz="2400" dirty="0" err="1"/>
              <a:t>cronotropo</a:t>
            </a:r>
            <a:r>
              <a:rPr lang="en-US" sz="2400" dirty="0"/>
              <a:t> e </a:t>
            </a:r>
            <a:r>
              <a:rPr lang="en-US" sz="2400" dirty="0" err="1"/>
              <a:t>inotropo</a:t>
            </a:r>
            <a:r>
              <a:rPr lang="en-US" sz="2400" dirty="0"/>
              <a:t> </a:t>
            </a:r>
            <a:r>
              <a:rPr lang="en-US" sz="2400" dirty="0" err="1"/>
              <a:t>negativo</a:t>
            </a:r>
            <a:r>
              <a:rPr lang="en-US" sz="2400" dirty="0"/>
              <a:t>, </a:t>
            </a:r>
            <a:r>
              <a:rPr lang="en-US" sz="2400" dirty="0" err="1"/>
              <a:t>meno</a:t>
            </a:r>
            <a:r>
              <a:rPr lang="en-US" sz="2400" dirty="0"/>
              <a:t> </a:t>
            </a:r>
            <a:r>
              <a:rPr lang="en-US" sz="2400" dirty="0" err="1"/>
              <a:t>efficaci</a:t>
            </a:r>
            <a:r>
              <a:rPr lang="en-US" sz="2400" dirty="0"/>
              <a:t> </a:t>
            </a:r>
            <a:r>
              <a:rPr lang="en-US" sz="2400" dirty="0" err="1"/>
              <a:t>nell’angina</a:t>
            </a:r>
            <a:r>
              <a:rPr lang="en-US" sz="2400" dirty="0"/>
              <a:t>)</a:t>
            </a:r>
          </a:p>
          <a:p>
            <a:pPr>
              <a:buFontTx/>
              <a:buChar char="-"/>
            </a:pPr>
            <a:r>
              <a:rPr lang="en-US" sz="2400" dirty="0"/>
              <a:t>  </a:t>
            </a:r>
            <a:r>
              <a:rPr lang="en-US" sz="2400" dirty="0" err="1"/>
              <a:t>labetalolo</a:t>
            </a:r>
            <a:r>
              <a:rPr lang="en-US" sz="2400" dirty="0"/>
              <a:t>, </a:t>
            </a:r>
            <a:r>
              <a:rPr lang="en-US" sz="2400" dirty="0" err="1"/>
              <a:t>attività</a:t>
            </a:r>
            <a:r>
              <a:rPr lang="en-US" sz="2400" dirty="0"/>
              <a:t> alfa1 </a:t>
            </a:r>
            <a:r>
              <a:rPr lang="en-US" sz="2400" dirty="0" err="1"/>
              <a:t>antagonista</a:t>
            </a:r>
            <a:r>
              <a:rPr lang="en-US" sz="2400" dirty="0"/>
              <a:t> e beta 2 </a:t>
            </a:r>
            <a:r>
              <a:rPr lang="en-US" sz="2400" dirty="0" err="1"/>
              <a:t>agonista</a:t>
            </a:r>
            <a:endParaRPr lang="en-US" sz="2400" dirty="0"/>
          </a:p>
          <a:p>
            <a:pPr>
              <a:buFontTx/>
              <a:buChar char="-"/>
            </a:pPr>
            <a:r>
              <a:rPr lang="en-US" sz="2400" dirty="0"/>
              <a:t> </a:t>
            </a:r>
            <a:r>
              <a:rPr lang="en-US" sz="2400" dirty="0" err="1"/>
              <a:t>celiprololo</a:t>
            </a:r>
            <a:r>
              <a:rPr lang="en-US" sz="2400" dirty="0"/>
              <a:t>, beta1 </a:t>
            </a:r>
            <a:r>
              <a:rPr lang="en-US" sz="2400" dirty="0" err="1"/>
              <a:t>antagonista</a:t>
            </a:r>
            <a:r>
              <a:rPr lang="en-US" sz="2400" dirty="0"/>
              <a:t>, beta 2 </a:t>
            </a:r>
            <a:r>
              <a:rPr lang="en-US" sz="2400" dirty="0" err="1"/>
              <a:t>agonista</a:t>
            </a:r>
            <a:r>
              <a:rPr lang="en-US" sz="2400" dirty="0"/>
              <a:t>, </a:t>
            </a:r>
            <a:r>
              <a:rPr lang="en-US" sz="2400" dirty="0" err="1"/>
              <a:t>antagonista</a:t>
            </a:r>
            <a:r>
              <a:rPr lang="en-US" sz="2400" dirty="0"/>
              <a:t> alfa2 </a:t>
            </a:r>
            <a:r>
              <a:rPr lang="en-US" sz="2400" dirty="0" err="1"/>
              <a:t>periferico</a:t>
            </a:r>
            <a:r>
              <a:rPr lang="en-US" sz="2400" dirty="0"/>
              <a:t> (non </a:t>
            </a:r>
            <a:r>
              <a:rPr lang="en-US" sz="2400" dirty="0" err="1"/>
              <a:t>significative</a:t>
            </a:r>
            <a:r>
              <a:rPr lang="en-US" sz="2400" dirty="0"/>
              <a:t>)</a:t>
            </a:r>
          </a:p>
          <a:p>
            <a:endParaRPr lang="en-US" sz="2400" dirty="0"/>
          </a:p>
          <a:p>
            <a:endParaRPr lang="en-US" sz="2400" dirty="0"/>
          </a:p>
          <a:p>
            <a:endParaRPr lang="en-US" sz="2400" dirty="0"/>
          </a:p>
          <a:p>
            <a:r>
              <a:rPr lang="en-US" sz="2400" dirty="0"/>
              <a:t>Beta </a:t>
            </a:r>
            <a:r>
              <a:rPr lang="en-US" sz="2400" dirty="0" err="1"/>
              <a:t>bloccanti</a:t>
            </a:r>
            <a:r>
              <a:rPr lang="en-US" sz="2400" dirty="0"/>
              <a:t>: </a:t>
            </a:r>
            <a:r>
              <a:rPr lang="en-US" sz="2400" dirty="0" err="1"/>
              <a:t>effetto</a:t>
            </a:r>
            <a:r>
              <a:rPr lang="en-US" sz="2400" dirty="0"/>
              <a:t> </a:t>
            </a:r>
            <a:r>
              <a:rPr lang="en-US" sz="2400" dirty="0" err="1"/>
              <a:t>su</a:t>
            </a:r>
            <a:r>
              <a:rPr lang="en-US" sz="2400" dirty="0"/>
              <a:t> </a:t>
            </a:r>
            <a:r>
              <a:rPr lang="en-US" sz="2400" dirty="0" err="1"/>
              <a:t>recettore</a:t>
            </a:r>
            <a:r>
              <a:rPr lang="en-US" sz="2400" dirty="0"/>
              <a:t> </a:t>
            </a:r>
            <a:r>
              <a:rPr lang="en-US" sz="2400" dirty="0" err="1"/>
              <a:t>presinaptico</a:t>
            </a:r>
            <a:r>
              <a:rPr lang="en-US" sz="2400" dirty="0"/>
              <a:t> </a:t>
            </a:r>
            <a:r>
              <a:rPr lang="en-US" sz="2400" dirty="0" err="1"/>
              <a:t>facilitatorio</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Muscolatura liscia</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284375" y="1600200"/>
            <a:ext cx="6575249" cy="45259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Contrazione della muscolatura liscia</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827584" y="1412776"/>
            <a:ext cx="7512024" cy="498092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BP026 VSM contraction.png"/>
          <p:cNvPicPr/>
          <p:nvPr/>
        </p:nvPicPr>
        <p:blipFill>
          <a:blip r:embed="rId2" cstate="print"/>
          <a:stretch>
            <a:fillRect/>
          </a:stretch>
        </p:blipFill>
        <p:spPr>
          <a:xfrm>
            <a:off x="1511935" y="1212850"/>
            <a:ext cx="6120130" cy="44323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815801"/>
            <a:ext cx="8496944" cy="4801314"/>
          </a:xfrm>
          <a:prstGeom prst="rect">
            <a:avLst/>
          </a:prstGeom>
        </p:spPr>
        <p:txBody>
          <a:bodyPr wrap="square">
            <a:spAutoFit/>
          </a:bodyPr>
          <a:lstStyle/>
          <a:p>
            <a:pPr algn="just"/>
            <a:r>
              <a:rPr lang="en-US" dirty="0"/>
              <a:t>Myosin light chain </a:t>
            </a:r>
            <a:r>
              <a:rPr lang="en-US" dirty="0" err="1"/>
              <a:t>kinases</a:t>
            </a:r>
            <a:r>
              <a:rPr lang="en-US" dirty="0"/>
              <a:t> (MLCK) are Ca</a:t>
            </a:r>
            <a:r>
              <a:rPr lang="en-US" baseline="30000" dirty="0"/>
              <a:t>2+</a:t>
            </a:r>
            <a:r>
              <a:rPr lang="en-US" dirty="0"/>
              <a:t>/</a:t>
            </a:r>
            <a:r>
              <a:rPr lang="en-US" dirty="0" err="1"/>
              <a:t>calmodulin</a:t>
            </a:r>
            <a:r>
              <a:rPr lang="en-US" dirty="0"/>
              <a:t>-regulated enzymes that catalyze the </a:t>
            </a:r>
            <a:r>
              <a:rPr lang="en-US" dirty="0" err="1"/>
              <a:t>phosphorylation</a:t>
            </a:r>
            <a:r>
              <a:rPr lang="en-US" dirty="0"/>
              <a:t> of the 20-kDa regulatory light chains of myosin. </a:t>
            </a:r>
          </a:p>
          <a:p>
            <a:pPr algn="just"/>
            <a:endParaRPr lang="en-US" dirty="0"/>
          </a:p>
          <a:p>
            <a:pPr algn="just"/>
            <a:r>
              <a:rPr lang="en-US" dirty="0"/>
              <a:t>In smooth muscle, </a:t>
            </a:r>
            <a:r>
              <a:rPr lang="en-US" dirty="0" err="1"/>
              <a:t>phosphorylation</a:t>
            </a:r>
            <a:r>
              <a:rPr lang="en-US" dirty="0"/>
              <a:t> of the myosin regulatory light chain is an obligatory step involved in the initiation of contraction. </a:t>
            </a:r>
          </a:p>
          <a:p>
            <a:pPr algn="just"/>
            <a:endParaRPr lang="en-US" dirty="0"/>
          </a:p>
          <a:p>
            <a:pPr algn="just"/>
            <a:r>
              <a:rPr lang="en-US" dirty="0"/>
              <a:t>In striated muscle, myosin light chain </a:t>
            </a:r>
            <a:r>
              <a:rPr lang="en-US" dirty="0" err="1"/>
              <a:t>phosphorylation</a:t>
            </a:r>
            <a:r>
              <a:rPr lang="en-US" dirty="0"/>
              <a:t> increases the isometric tension generated at </a:t>
            </a:r>
            <a:r>
              <a:rPr lang="en-US" dirty="0" err="1"/>
              <a:t>submaximally</a:t>
            </a:r>
            <a:r>
              <a:rPr lang="en-US" dirty="0"/>
              <a:t> activating Ca</a:t>
            </a:r>
            <a:r>
              <a:rPr lang="en-US" baseline="30000" dirty="0"/>
              <a:t>2+</a:t>
            </a:r>
            <a:r>
              <a:rPr lang="en-US" dirty="0"/>
              <a:t> concentrations, by decreasing the apparent </a:t>
            </a:r>
            <a:r>
              <a:rPr lang="en-US" dirty="0" err="1"/>
              <a:t>Michaelis</a:t>
            </a:r>
            <a:r>
              <a:rPr lang="en-US" dirty="0"/>
              <a:t> constant (</a:t>
            </a:r>
            <a:r>
              <a:rPr lang="it-IT" i="1" dirty="0"/>
              <a:t>K</a:t>
            </a:r>
            <a:r>
              <a:rPr lang="en-US" baseline="-25000" dirty="0"/>
              <a:t>m</a:t>
            </a:r>
            <a:r>
              <a:rPr lang="en-US" dirty="0"/>
              <a:t>) of </a:t>
            </a:r>
            <a:r>
              <a:rPr lang="en-US" dirty="0" err="1"/>
              <a:t>actin</a:t>
            </a:r>
            <a:r>
              <a:rPr lang="en-US" dirty="0"/>
              <a:t> for myosin. At maximally activating Ca</a:t>
            </a:r>
            <a:r>
              <a:rPr lang="en-US" baseline="30000" dirty="0"/>
              <a:t>2+</a:t>
            </a:r>
            <a:r>
              <a:rPr lang="en-US" dirty="0"/>
              <a:t> concentrations, light chain </a:t>
            </a:r>
            <a:r>
              <a:rPr lang="en-US" dirty="0" err="1"/>
              <a:t>phosphorylation</a:t>
            </a:r>
            <a:r>
              <a:rPr lang="en-US" dirty="0"/>
              <a:t> has no effect on force. In adult striated muscles, myosin light chain </a:t>
            </a:r>
            <a:r>
              <a:rPr lang="en-US" dirty="0" err="1"/>
              <a:t>phosphorylation</a:t>
            </a:r>
            <a:r>
              <a:rPr lang="en-US" dirty="0"/>
              <a:t> thus plays an important regulatory role, </a:t>
            </a:r>
            <a:r>
              <a:rPr lang="en-US" b="1" dirty="0"/>
              <a:t>although it is not obligatory for muscle contraction. </a:t>
            </a:r>
          </a:p>
          <a:p>
            <a:pPr algn="just"/>
            <a:endParaRPr lang="en-US" dirty="0"/>
          </a:p>
          <a:p>
            <a:pPr algn="just"/>
            <a:r>
              <a:rPr lang="en-US" dirty="0"/>
              <a:t>Recent studies have also suggested that </a:t>
            </a:r>
            <a:r>
              <a:rPr lang="en-US" dirty="0" err="1"/>
              <a:t>phosphorylation</a:t>
            </a:r>
            <a:r>
              <a:rPr lang="en-US" dirty="0"/>
              <a:t> of cardiac myosin light chains is important for maintaining normal cardiac function during development. Transgenic mice in which the normal cardiac myosin light was replaced by a form that could not be </a:t>
            </a:r>
            <a:r>
              <a:rPr lang="en-US" dirty="0" err="1"/>
              <a:t>phosphorylated</a:t>
            </a:r>
            <a:r>
              <a:rPr lang="en-US" dirty="0"/>
              <a:t> displayed </a:t>
            </a:r>
            <a:r>
              <a:rPr lang="en-US" dirty="0" err="1"/>
              <a:t>atrial</a:t>
            </a:r>
            <a:r>
              <a:rPr lang="en-US" dirty="0"/>
              <a:t> hypertrophy and chamber enlargement (</a:t>
            </a:r>
            <a:endParaRPr lang="it-IT" dirty="0"/>
          </a:p>
        </p:txBody>
      </p:sp>
      <p:sp>
        <p:nvSpPr>
          <p:cNvPr id="5" name="Rettangolo 4"/>
          <p:cNvSpPr/>
          <p:nvPr/>
        </p:nvSpPr>
        <p:spPr>
          <a:xfrm>
            <a:off x="2304256" y="6444044"/>
            <a:ext cx="7452320" cy="369332"/>
          </a:xfrm>
          <a:prstGeom prst="rect">
            <a:avLst/>
          </a:prstGeom>
        </p:spPr>
        <p:txBody>
          <a:bodyPr wrap="square">
            <a:spAutoFit/>
          </a:bodyPr>
          <a:lstStyle/>
          <a:p>
            <a:r>
              <a:rPr lang="en-US" dirty="0" err="1">
                <a:hlinkClick r:id="rId2"/>
              </a:rPr>
              <a:t>Harring</a:t>
            </a:r>
            <a:r>
              <a:rPr lang="en-US" dirty="0">
                <a:hlinkClick r:id="rId2"/>
              </a:rPr>
              <a:t> et al., Am J </a:t>
            </a:r>
            <a:r>
              <a:rPr lang="en-US" dirty="0" err="1">
                <a:hlinkClick r:id="rId2"/>
              </a:rPr>
              <a:t>Physiol</a:t>
            </a:r>
            <a:r>
              <a:rPr lang="en-US" dirty="0">
                <a:hlinkClick r:id="rId2"/>
              </a:rPr>
              <a:t> Cell Physiol. 2000 Nov; 279(5): C1656–C1664.</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13792"/>
            <a:ext cx="8229600" cy="1143000"/>
          </a:xfrm>
        </p:spPr>
        <p:txBody>
          <a:bodyPr>
            <a:normAutofit fontScale="90000"/>
          </a:bodyPr>
          <a:lstStyle/>
          <a:p>
            <a:r>
              <a:rPr lang="it-IT" sz="4000" dirty="0"/>
              <a:t>Fisiopatologia e farmacologia della contrazione muscolare</a:t>
            </a:r>
            <a:br>
              <a:rPr lang="it-IT" sz="4000" dirty="0"/>
            </a:br>
            <a:endParaRPr lang="it-IT" dirty="0"/>
          </a:p>
        </p:txBody>
      </p:sp>
      <p:sp>
        <p:nvSpPr>
          <p:cNvPr id="3" name="Segnaposto contenuto 2"/>
          <p:cNvSpPr>
            <a:spLocks noGrp="1"/>
          </p:cNvSpPr>
          <p:nvPr>
            <p:ph idx="1"/>
          </p:nvPr>
        </p:nvSpPr>
        <p:spPr/>
        <p:txBody>
          <a:bodyPr>
            <a:normAutofit fontScale="47500" lnSpcReduction="20000"/>
          </a:bodyPr>
          <a:lstStyle/>
          <a:p>
            <a:r>
              <a:rPr lang="it-IT" i="1" dirty="0"/>
              <a:t>Maurizio </a:t>
            </a:r>
            <a:r>
              <a:rPr lang="it-IT" i="1" dirty="0" err="1"/>
              <a:t>Taglialatela</a:t>
            </a:r>
            <a:r>
              <a:rPr lang="it-IT" i="1" dirty="0"/>
              <a:t>, Enzo </a:t>
            </a:r>
            <a:r>
              <a:rPr lang="it-IT" i="1" dirty="0" err="1"/>
              <a:t>Wanke</a:t>
            </a:r>
            <a:endParaRPr lang="it-IT" dirty="0"/>
          </a:p>
          <a:p>
            <a:r>
              <a:rPr lang="it-IT" dirty="0"/>
              <a:t>Diversi canali ionici sono coinvolti nel processo di contrazione muscolare, a livello sia del muscolo scheletrico, che di quello cardiaco, che di quello liscio. Esistono però notevoli differenze nella fisiologia della contrazione a tali livelli, che si riflettono ovviamente anche in una diversa sensibilità alla modulazione farmacologica di tali canali nei diversi tessuti. Ad esempio, a livello della membrana plasmatica del muscolo scheletrico, il canale al Ca</a:t>
            </a:r>
            <a:r>
              <a:rPr lang="it-IT" baseline="30000" dirty="0"/>
              <a:t>2+</a:t>
            </a:r>
            <a:r>
              <a:rPr lang="it-IT" dirty="0"/>
              <a:t> voltaggio-dipendente di tipo L denominato </a:t>
            </a:r>
            <a:r>
              <a:rPr lang="it-IT" dirty="0" err="1"/>
              <a:t>CACNA1S</a:t>
            </a:r>
            <a:r>
              <a:rPr lang="it-IT" dirty="0"/>
              <a:t> o </a:t>
            </a:r>
            <a:r>
              <a:rPr lang="it-IT" dirty="0" err="1"/>
              <a:t>Cav1</a:t>
            </a:r>
            <a:r>
              <a:rPr lang="it-IT" dirty="0"/>
              <a:t>.1, oltre a permettere l’influsso di Ca</a:t>
            </a:r>
            <a:r>
              <a:rPr lang="it-IT" baseline="30000" dirty="0"/>
              <a:t>2+</a:t>
            </a:r>
            <a:r>
              <a:rPr lang="it-IT" dirty="0"/>
              <a:t> all’interno della cellula, funziona soprattutto come “sensore” del voltaggio. Infatti, in seguito a depolarizzazione, tale canale va incontro a una modificazione conformazionale che viene direttamente trasmessa, probabilmente mediante accoppiamento diretto e indipendentemente dall’influsso di Ca</a:t>
            </a:r>
            <a:r>
              <a:rPr lang="it-IT" baseline="30000" dirty="0"/>
              <a:t>2+</a:t>
            </a:r>
            <a:r>
              <a:rPr lang="it-IT" dirty="0"/>
              <a:t> (“</a:t>
            </a:r>
            <a:r>
              <a:rPr lang="it-IT" dirty="0" err="1"/>
              <a:t>direct</a:t>
            </a:r>
            <a:r>
              <a:rPr lang="it-IT" dirty="0"/>
              <a:t> </a:t>
            </a:r>
            <a:r>
              <a:rPr lang="it-IT" dirty="0" err="1"/>
              <a:t>coupling</a:t>
            </a:r>
            <a:r>
              <a:rPr lang="it-IT" dirty="0"/>
              <a:t>”), al canale di rilascio del Ca</a:t>
            </a:r>
            <a:r>
              <a:rPr lang="it-IT" baseline="30000" dirty="0"/>
              <a:t>2+</a:t>
            </a:r>
            <a:r>
              <a:rPr lang="it-IT" dirty="0"/>
              <a:t> localizzato a livello della membrana del reticolo </a:t>
            </a:r>
            <a:r>
              <a:rPr lang="it-IT" dirty="0" err="1"/>
              <a:t>sarcoplasmatico</a:t>
            </a:r>
            <a:r>
              <a:rPr lang="it-IT" dirty="0"/>
              <a:t>, che sarà poi responsabile della liberazione del Ca</a:t>
            </a:r>
            <a:r>
              <a:rPr lang="it-IT" baseline="30000" dirty="0"/>
              <a:t>2+</a:t>
            </a:r>
            <a:r>
              <a:rPr lang="it-IT" dirty="0"/>
              <a:t> dal lume del reticolo verso il citoplasma. Sono queste “scintille di Ca</a:t>
            </a:r>
            <a:r>
              <a:rPr lang="it-IT" baseline="30000" dirty="0"/>
              <a:t>2+</a:t>
            </a:r>
            <a:r>
              <a:rPr lang="it-IT" dirty="0"/>
              <a:t>” (“</a:t>
            </a:r>
            <a:r>
              <a:rPr lang="it-IT" dirty="0" err="1"/>
              <a:t>Ca</a:t>
            </a:r>
            <a:r>
              <a:rPr lang="it-IT" baseline="30000" dirty="0" err="1"/>
              <a:t>2+</a:t>
            </a:r>
            <a:r>
              <a:rPr lang="it-IT" dirty="0"/>
              <a:t> </a:t>
            </a:r>
            <a:r>
              <a:rPr lang="it-IT" dirty="0" err="1"/>
              <a:t>sparks</a:t>
            </a:r>
            <a:r>
              <a:rPr lang="it-IT" dirty="0"/>
              <a:t>”) che, sommandosi spazialmente e temporalmente, daranno luogo alla contrazione muscolare scheletrica. Viceversa, nel cuore e nella muscolatura liscia, sembra che non esista un accoppiamento diretto tra il canale del Ca</a:t>
            </a:r>
            <a:r>
              <a:rPr lang="it-IT" baseline="30000" dirty="0"/>
              <a:t>2+</a:t>
            </a:r>
            <a:r>
              <a:rPr lang="it-IT" dirty="0"/>
              <a:t> di membrana (</a:t>
            </a:r>
            <a:r>
              <a:rPr lang="it-IT" dirty="0" err="1"/>
              <a:t>CACNA1C</a:t>
            </a:r>
            <a:r>
              <a:rPr lang="it-IT" dirty="0"/>
              <a:t> o </a:t>
            </a:r>
            <a:r>
              <a:rPr lang="it-IT" dirty="0" err="1"/>
              <a:t>CaV1</a:t>
            </a:r>
            <a:r>
              <a:rPr lang="it-IT" dirty="0"/>
              <a:t>.2) e il canale di rilascio del Ca</a:t>
            </a:r>
            <a:r>
              <a:rPr lang="it-IT" baseline="30000" dirty="0"/>
              <a:t>2+</a:t>
            </a:r>
            <a:r>
              <a:rPr lang="it-IT" dirty="0"/>
              <a:t> dal reticolo, e che tale accoppiamento sia invece prevalentemente funzionale (“</a:t>
            </a:r>
            <a:r>
              <a:rPr lang="it-IT" dirty="0" err="1"/>
              <a:t>functional</a:t>
            </a:r>
            <a:r>
              <a:rPr lang="it-IT" dirty="0"/>
              <a:t> </a:t>
            </a:r>
            <a:r>
              <a:rPr lang="it-IT" dirty="0" err="1"/>
              <a:t>coupling</a:t>
            </a:r>
            <a:r>
              <a:rPr lang="it-IT" dirty="0"/>
              <a:t>”); in tal caso, è l’aumento delle concentrazioni citoplasmatiche di Ca</a:t>
            </a:r>
            <a:r>
              <a:rPr lang="it-IT" baseline="30000" dirty="0"/>
              <a:t>2+</a:t>
            </a:r>
            <a:r>
              <a:rPr lang="it-IT" dirty="0"/>
              <a:t> dovuto all’attività dei canali di membrana ad attivare la liberazione di Ca</a:t>
            </a:r>
            <a:r>
              <a:rPr lang="it-IT" baseline="30000" dirty="0"/>
              <a:t>2+</a:t>
            </a:r>
            <a:r>
              <a:rPr lang="it-IT" dirty="0"/>
              <a:t> dal lume del reticolo </a:t>
            </a:r>
            <a:r>
              <a:rPr lang="it-IT" dirty="0" err="1"/>
              <a:t>sarcoplasmatico</a:t>
            </a:r>
            <a:r>
              <a:rPr lang="it-IT" dirty="0"/>
              <a:t>. Mentre a livello cardiaco la concentrazione globale di Ca</a:t>
            </a:r>
            <a:r>
              <a:rPr lang="it-IT" baseline="30000" dirty="0"/>
              <a:t>2+</a:t>
            </a:r>
            <a:r>
              <a:rPr lang="it-IT" dirty="0"/>
              <a:t> è la principale determinante della contrazione in condizioni fisiologiche, nelle cellule muscolari lisce il Ca</a:t>
            </a:r>
            <a:r>
              <a:rPr lang="it-IT" baseline="30000" dirty="0"/>
              <a:t>2+</a:t>
            </a:r>
            <a:r>
              <a:rPr lang="it-IT" dirty="0"/>
              <a:t> agisce in modo ottimale a livelli sub-massimali di Ca</a:t>
            </a:r>
            <a:r>
              <a:rPr lang="it-IT" baseline="30000" dirty="0"/>
              <a:t>2+</a:t>
            </a:r>
            <a:r>
              <a:rPr lang="it-IT" dirty="0"/>
              <a:t> citoplasmatico; pertanto, diversamente dal muscolo cardiaco, dove livelli elevati di Ca</a:t>
            </a:r>
            <a:r>
              <a:rPr lang="it-IT" baseline="30000" dirty="0"/>
              <a:t>2+</a:t>
            </a:r>
            <a:r>
              <a:rPr lang="it-IT" dirty="0"/>
              <a:t> sono necessari per generare alti livelli di forza, nel muscolo liscio questa può essere generata anche a livelli di Ca</a:t>
            </a:r>
            <a:r>
              <a:rPr lang="it-IT" baseline="30000" dirty="0"/>
              <a:t>2+</a:t>
            </a:r>
            <a:r>
              <a:rPr lang="it-IT" dirty="0"/>
              <a:t> moderati.</a:t>
            </a:r>
          </a:p>
          <a:p>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Contrazione della muscolatura liscia</a:t>
            </a:r>
          </a:p>
        </p:txBody>
      </p:sp>
      <p:sp>
        <p:nvSpPr>
          <p:cNvPr id="3" name="Segnaposto contenuto 2"/>
          <p:cNvSpPr>
            <a:spLocks noGrp="1"/>
          </p:cNvSpPr>
          <p:nvPr>
            <p:ph idx="1"/>
          </p:nvPr>
        </p:nvSpPr>
        <p:spPr/>
        <p:txBody>
          <a:bodyPr>
            <a:normAutofit fontScale="40000" lnSpcReduction="20000"/>
          </a:bodyPr>
          <a:lstStyle/>
          <a:p>
            <a:br>
              <a:rPr lang="it-IT" dirty="0"/>
            </a:br>
            <a:r>
              <a:rPr lang="it-IT" dirty="0"/>
              <a:t>Il grado di contrazione della cellula muscolare liscia dipende dall’equilibrio tra eventi che portano a contrazione o a rilassamento (</a:t>
            </a:r>
            <a:r>
              <a:rPr lang="it-IT" dirty="0">
                <a:hlinkClick r:id="rId2"/>
              </a:rPr>
              <a:t>Figura 22.4.1</a:t>
            </a:r>
            <a:r>
              <a:rPr lang="it-IT" dirty="0"/>
              <a:t>). L’aumento della [Ca</a:t>
            </a:r>
            <a:r>
              <a:rPr lang="it-IT" baseline="30000" dirty="0"/>
              <a:t>2+</a:t>
            </a:r>
            <a:r>
              <a:rPr lang="it-IT" dirty="0"/>
              <a:t>]</a:t>
            </a:r>
            <a:r>
              <a:rPr lang="it-IT" baseline="-25000" dirty="0"/>
              <a:t>i</a:t>
            </a:r>
            <a:r>
              <a:rPr lang="it-IT" dirty="0"/>
              <a:t> induce attivazione dalla cascata enzimatica che porta a contrazione: esso può essere indotto da attivazione di recettori-canale permeabili a cationi come il recettore P2 per le </a:t>
            </a:r>
            <a:r>
              <a:rPr lang="it-IT" dirty="0" err="1"/>
              <a:t>purine</a:t>
            </a:r>
            <a:r>
              <a:rPr lang="it-IT" dirty="0"/>
              <a:t> </a:t>
            </a:r>
            <a:r>
              <a:rPr lang="it-IT" b="1" dirty="0"/>
              <a:t>(1)</a:t>
            </a:r>
            <a:r>
              <a:rPr lang="it-IT" dirty="0"/>
              <a:t>, da attivazione di canali al sodio voltaggio-dipendenti </a:t>
            </a:r>
            <a:r>
              <a:rPr lang="it-IT" b="1" dirty="0"/>
              <a:t>(2)</a:t>
            </a:r>
            <a:r>
              <a:rPr lang="it-IT" dirty="0"/>
              <a:t> e, di conseguenza, da attivazione di canali permeabili al calcio </a:t>
            </a:r>
            <a:r>
              <a:rPr lang="it-IT" b="1" dirty="0"/>
              <a:t>(3)</a:t>
            </a:r>
            <a:r>
              <a:rPr lang="it-IT" dirty="0"/>
              <a:t> o da attivazione recettoriale della </a:t>
            </a:r>
            <a:r>
              <a:rPr lang="it-IT" dirty="0" err="1"/>
              <a:t>fosfolipasi</a:t>
            </a:r>
            <a:r>
              <a:rPr lang="it-IT" dirty="0"/>
              <a:t> C (</a:t>
            </a:r>
            <a:r>
              <a:rPr lang="it-IT" dirty="0" err="1"/>
              <a:t>PLC</a:t>
            </a:r>
            <a:r>
              <a:rPr lang="it-IT" dirty="0"/>
              <a:t>) che porta a formazione del secondo messaggero </a:t>
            </a:r>
            <a:r>
              <a:rPr lang="it-IT" dirty="0" err="1"/>
              <a:t>IP3</a:t>
            </a:r>
            <a:r>
              <a:rPr lang="it-IT" dirty="0"/>
              <a:t> e a rilascio di Ca</a:t>
            </a:r>
            <a:r>
              <a:rPr lang="it-IT" baseline="30000" dirty="0"/>
              <a:t>2+</a:t>
            </a:r>
            <a:r>
              <a:rPr lang="it-IT" dirty="0"/>
              <a:t> dai depositi intracellulari a rapido scambio </a:t>
            </a:r>
            <a:r>
              <a:rPr lang="it-IT" b="1" dirty="0"/>
              <a:t>(4)</a:t>
            </a:r>
            <a:r>
              <a:rPr lang="it-IT" dirty="0"/>
              <a:t>. L’aumento della [Ca</a:t>
            </a:r>
            <a:r>
              <a:rPr lang="it-IT" baseline="30000" dirty="0"/>
              <a:t>2+</a:t>
            </a:r>
            <a:r>
              <a:rPr lang="it-IT" dirty="0"/>
              <a:t>]</a:t>
            </a:r>
            <a:r>
              <a:rPr lang="it-IT" baseline="-25000" dirty="0"/>
              <a:t>i</a:t>
            </a:r>
            <a:r>
              <a:rPr lang="it-IT" dirty="0"/>
              <a:t> causa l’attivazione della chinasi della catena leggera della miosina (</a:t>
            </a:r>
            <a:r>
              <a:rPr lang="it-IT" dirty="0" err="1"/>
              <a:t>MLCK</a:t>
            </a:r>
            <a:r>
              <a:rPr lang="it-IT" dirty="0"/>
              <a:t>) da parte del complesso Ca</a:t>
            </a:r>
            <a:r>
              <a:rPr lang="it-IT" baseline="30000" dirty="0"/>
              <a:t>2+</a:t>
            </a:r>
            <a:r>
              <a:rPr lang="it-IT" dirty="0"/>
              <a:t>/</a:t>
            </a:r>
            <a:r>
              <a:rPr lang="it-IT" dirty="0" err="1"/>
              <a:t>calmodulina</a:t>
            </a:r>
            <a:r>
              <a:rPr lang="it-IT" dirty="0"/>
              <a:t> (</a:t>
            </a:r>
            <a:r>
              <a:rPr lang="it-IT" dirty="0" err="1"/>
              <a:t>CaM</a:t>
            </a:r>
            <a:r>
              <a:rPr lang="it-IT" dirty="0"/>
              <a:t>) </a:t>
            </a:r>
            <a:r>
              <a:rPr lang="it-IT" b="1" dirty="0"/>
              <a:t>(5)</a:t>
            </a:r>
            <a:r>
              <a:rPr lang="it-IT" dirty="0"/>
              <a:t>; la </a:t>
            </a:r>
            <a:r>
              <a:rPr lang="it-IT" dirty="0" err="1"/>
              <a:t>MLCK</a:t>
            </a:r>
            <a:r>
              <a:rPr lang="it-IT" dirty="0"/>
              <a:t> attivata fosforila la catena leggera della miosina </a:t>
            </a:r>
            <a:r>
              <a:rPr lang="it-IT" b="1" dirty="0"/>
              <a:t>(6)</a:t>
            </a:r>
            <a:r>
              <a:rPr lang="it-IT" dirty="0"/>
              <a:t> e innesca la contrazione.</a:t>
            </a:r>
            <a:br>
              <a:rPr lang="it-IT" dirty="0"/>
            </a:br>
            <a:r>
              <a:rPr lang="it-IT" dirty="0"/>
              <a:t>Il rilassamento è favorito da eventi che portano a riduzione dell’eccitabilità, ad esempio causata da attivazione di canali al potassio </a:t>
            </a:r>
            <a:r>
              <a:rPr lang="it-IT" b="1" dirty="0"/>
              <a:t>(7)</a:t>
            </a:r>
            <a:r>
              <a:rPr lang="it-IT" dirty="0"/>
              <a:t>, o da aumento della concentrazione intracellulare di nucleotidi ciclici (</a:t>
            </a:r>
            <a:r>
              <a:rPr lang="it-IT" dirty="0" err="1"/>
              <a:t>cAMP</a:t>
            </a:r>
            <a:r>
              <a:rPr lang="it-IT" dirty="0"/>
              <a:t>, </a:t>
            </a:r>
            <a:r>
              <a:rPr lang="it-IT" dirty="0" err="1"/>
              <a:t>cGMP</a:t>
            </a:r>
            <a:r>
              <a:rPr lang="it-IT" dirty="0"/>
              <a:t>). Questo può avvenire per </a:t>
            </a:r>
            <a:r>
              <a:rPr lang="it-IT" b="1" dirty="0"/>
              <a:t>(8)</a:t>
            </a:r>
            <a:r>
              <a:rPr lang="it-IT" dirty="0"/>
              <a:t> attivazione di recettori accoppiati positivamente all’</a:t>
            </a:r>
            <a:r>
              <a:rPr lang="it-IT" dirty="0" err="1"/>
              <a:t>adenilato</a:t>
            </a:r>
            <a:r>
              <a:rPr lang="it-IT" dirty="0"/>
              <a:t> </a:t>
            </a:r>
            <a:r>
              <a:rPr lang="it-IT" dirty="0" err="1"/>
              <a:t>ciclasi</a:t>
            </a:r>
            <a:r>
              <a:rPr lang="it-IT" dirty="0"/>
              <a:t> (</a:t>
            </a:r>
            <a:r>
              <a:rPr lang="it-IT" dirty="0" err="1"/>
              <a:t>AC</a:t>
            </a:r>
            <a:r>
              <a:rPr lang="it-IT" dirty="0"/>
              <a:t>) o per attivazione della </a:t>
            </a:r>
            <a:r>
              <a:rPr lang="it-IT" dirty="0" err="1"/>
              <a:t>guanilato</a:t>
            </a:r>
            <a:r>
              <a:rPr lang="it-IT" dirty="0"/>
              <a:t> </a:t>
            </a:r>
            <a:r>
              <a:rPr lang="it-IT" dirty="0" err="1"/>
              <a:t>ciclasi</a:t>
            </a:r>
            <a:r>
              <a:rPr lang="it-IT" dirty="0"/>
              <a:t>, ad esempio da parte di NO </a:t>
            </a:r>
            <a:r>
              <a:rPr lang="it-IT" b="1" dirty="0"/>
              <a:t>(9)</a:t>
            </a:r>
            <a:r>
              <a:rPr lang="it-IT" dirty="0"/>
              <a:t>. Le </a:t>
            </a:r>
            <a:r>
              <a:rPr lang="it-IT" dirty="0" err="1"/>
              <a:t>fosfodiesterasi</a:t>
            </a:r>
            <a:r>
              <a:rPr lang="it-IT" dirty="0"/>
              <a:t> (</a:t>
            </a:r>
            <a:r>
              <a:rPr lang="it-IT" dirty="0" err="1"/>
              <a:t>PDE</a:t>
            </a:r>
            <a:r>
              <a:rPr lang="it-IT" dirty="0"/>
              <a:t>) invece riducono le concentrazioni intracellulari dei nucleotidi ciclici </a:t>
            </a:r>
            <a:r>
              <a:rPr lang="it-IT" b="1" dirty="0"/>
              <a:t>(10)</a:t>
            </a:r>
            <a:r>
              <a:rPr lang="it-IT" dirty="0"/>
              <a:t>. Da ricordare che spesso le chinasi attivate dai nucleotidi ciclici modulano le conduttanze dei canali voltaggio-dipendenti. Inoltre la </a:t>
            </a:r>
            <a:r>
              <a:rPr lang="it-IT" dirty="0" err="1"/>
              <a:t>protein</a:t>
            </a:r>
            <a:r>
              <a:rPr lang="it-IT" dirty="0"/>
              <a:t> chinasi attivata da </a:t>
            </a:r>
            <a:r>
              <a:rPr lang="it-IT" dirty="0" err="1"/>
              <a:t>cAMP</a:t>
            </a:r>
            <a:r>
              <a:rPr lang="it-IT" dirty="0"/>
              <a:t> è in grado di fosforilare </a:t>
            </a:r>
            <a:r>
              <a:rPr lang="it-IT" dirty="0" err="1"/>
              <a:t>MLCK</a:t>
            </a:r>
            <a:r>
              <a:rPr lang="it-IT" dirty="0"/>
              <a:t> inattivandola </a:t>
            </a:r>
            <a:r>
              <a:rPr lang="it-IT" b="1" dirty="0"/>
              <a:t>(11)</a:t>
            </a:r>
            <a:r>
              <a:rPr lang="it-IT" dirty="0"/>
              <a:t> e quindi di ridurre ulteriormente la possibilità d’interazione tra miosina e actina.</a:t>
            </a:r>
            <a:br>
              <a:rPr lang="it-IT" dirty="0"/>
            </a:br>
            <a:r>
              <a:rPr lang="it-IT" dirty="0"/>
              <a:t>Gli strumenti farmacologici disponibili per ridurre la [Ca</a:t>
            </a:r>
            <a:r>
              <a:rPr lang="it-IT" baseline="30000" dirty="0"/>
              <a:t>2+</a:t>
            </a:r>
            <a:r>
              <a:rPr lang="it-IT" dirty="0"/>
              <a:t>]</a:t>
            </a:r>
            <a:r>
              <a:rPr lang="it-IT" baseline="-25000" dirty="0"/>
              <a:t>i</a:t>
            </a:r>
            <a:r>
              <a:rPr lang="it-IT" dirty="0"/>
              <a:t> comprendono i farmaci antagonisti dei recettori accoppiati a idrolisi dei </a:t>
            </a:r>
            <a:r>
              <a:rPr lang="it-IT" dirty="0" err="1"/>
              <a:t>fosfoinositidi</a:t>
            </a:r>
            <a:r>
              <a:rPr lang="it-IT" dirty="0"/>
              <a:t>, i </a:t>
            </a:r>
            <a:r>
              <a:rPr lang="it-IT" dirty="0" err="1"/>
              <a:t>calcioantagonisti</a:t>
            </a:r>
            <a:r>
              <a:rPr lang="it-IT" dirty="0"/>
              <a:t> attivi sui canali al calcio voltaggio-dipendenti di tipo L, farmaci attivi su canali al </a:t>
            </a:r>
            <a:r>
              <a:rPr lang="it-IT" dirty="0" err="1"/>
              <a:t>Na</a:t>
            </a:r>
            <a:r>
              <a:rPr lang="it-IT" baseline="30000" dirty="0" err="1"/>
              <a:t>+</a:t>
            </a:r>
            <a:r>
              <a:rPr lang="it-IT" dirty="0"/>
              <a:t> e </a:t>
            </a:r>
            <a:r>
              <a:rPr lang="it-IT" dirty="0" err="1"/>
              <a:t>K</a:t>
            </a:r>
            <a:r>
              <a:rPr lang="it-IT" baseline="30000" dirty="0" err="1"/>
              <a:t>+</a:t>
            </a:r>
            <a:r>
              <a:rPr lang="it-IT" dirty="0"/>
              <a:t> che possono influenzare l’eccitabilità cellulare.</a:t>
            </a:r>
            <a:br>
              <a:rPr lang="it-IT" dirty="0"/>
            </a:br>
            <a:r>
              <a:rPr lang="it-IT" dirty="0"/>
              <a:t>Per aumentare la concentrazione intracellulare di nucleotidi ciclici sono disponibili farmaci agonisti su recettori che attivano l’</a:t>
            </a:r>
            <a:r>
              <a:rPr lang="it-IT" dirty="0" err="1"/>
              <a:t>adenilato</a:t>
            </a:r>
            <a:r>
              <a:rPr lang="it-IT" dirty="0"/>
              <a:t> </a:t>
            </a:r>
            <a:r>
              <a:rPr lang="it-IT" dirty="0" err="1"/>
              <a:t>ciclasi</a:t>
            </a:r>
            <a:r>
              <a:rPr lang="it-IT" dirty="0"/>
              <a:t>, nitroderivati attivi sulla </a:t>
            </a:r>
            <a:r>
              <a:rPr lang="it-IT" dirty="0" err="1"/>
              <a:t>guanilato</a:t>
            </a:r>
            <a:r>
              <a:rPr lang="it-IT" dirty="0"/>
              <a:t> </a:t>
            </a:r>
            <a:r>
              <a:rPr lang="it-IT" dirty="0" err="1"/>
              <a:t>ciclasi</a:t>
            </a:r>
            <a:r>
              <a:rPr lang="it-IT" dirty="0"/>
              <a:t> e farmaci che inibiscono le </a:t>
            </a:r>
            <a:r>
              <a:rPr lang="it-IT" dirty="0" err="1"/>
              <a:t>fosfodiesterasi</a:t>
            </a:r>
            <a:r>
              <a:rPr lang="it-IT" dirty="0"/>
              <a:t>.</a:t>
            </a:r>
            <a:br>
              <a:rPr lang="it-IT" dirty="0"/>
            </a:br>
            <a:r>
              <a:rPr lang="it-IT" dirty="0"/>
              <a:t>Un’ulteriore differenza tra muscolo striato (sia cardiaco che scheletrico) e liscio è nel fatto che in quest’ultimo, le “scintille di Ca</a:t>
            </a:r>
            <a:r>
              <a:rPr lang="it-IT" baseline="30000" dirty="0"/>
              <a:t>2+</a:t>
            </a:r>
            <a:r>
              <a:rPr lang="it-IT" dirty="0"/>
              <a:t>” non contribuiscono alla contrazione, ma piuttosto attivano processi di riduzione del tono muscolare, a causa dell’abbondante presenza in tali cellule di canali del </a:t>
            </a:r>
            <a:r>
              <a:rPr lang="it-IT" dirty="0" err="1"/>
              <a:t>K</a:t>
            </a:r>
            <a:r>
              <a:rPr lang="it-IT" baseline="30000" dirty="0" err="1"/>
              <a:t>+</a:t>
            </a:r>
            <a:r>
              <a:rPr lang="it-IT" dirty="0"/>
              <a:t> Ca</a:t>
            </a:r>
            <a:r>
              <a:rPr lang="it-IT" baseline="30000" dirty="0"/>
              <a:t>2+</a:t>
            </a:r>
            <a:r>
              <a:rPr lang="it-IT" dirty="0"/>
              <a:t>-attivati, (anche attivati dal </a:t>
            </a:r>
            <a:r>
              <a:rPr lang="it-IT" dirty="0" err="1"/>
              <a:t>nitrossido</a:t>
            </a:r>
            <a:r>
              <a:rPr lang="it-IT" dirty="0"/>
              <a:t>) e del Cl</a:t>
            </a:r>
            <a:r>
              <a:rPr lang="it-IT" baseline="30000" dirty="0"/>
              <a:t>-</a:t>
            </a:r>
            <a:r>
              <a:rPr lang="it-IT" dirty="0"/>
              <a:t> , con conseguente </a:t>
            </a:r>
            <a:r>
              <a:rPr lang="it-IT" dirty="0" err="1"/>
              <a:t>iperpolarizzazione</a:t>
            </a:r>
            <a:r>
              <a:rPr lang="it-IT" dirty="0"/>
              <a:t> cellulare e chiusura dei canali del Ca</a:t>
            </a:r>
            <a:r>
              <a:rPr lang="it-IT" baseline="30000" dirty="0"/>
              <a:t>2+</a:t>
            </a:r>
            <a:r>
              <a:rPr lang="it-IT" dirty="0"/>
              <a:t> voltaggio-dipendenti.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a:t>Ruolo dei recettori per la </a:t>
            </a:r>
            <a:r>
              <a:rPr lang="it-IT" sz="4000" dirty="0" err="1"/>
              <a:t>rianodina</a:t>
            </a:r>
            <a:r>
              <a:rPr lang="it-IT" sz="4000" dirty="0"/>
              <a:t> nella contrazione muscolare</a:t>
            </a:r>
            <a:endParaRPr lang="it-IT" dirty="0"/>
          </a:p>
        </p:txBody>
      </p:sp>
      <p:sp>
        <p:nvSpPr>
          <p:cNvPr id="3" name="Segnaposto contenuto 2"/>
          <p:cNvSpPr>
            <a:spLocks noGrp="1"/>
          </p:cNvSpPr>
          <p:nvPr>
            <p:ph idx="1"/>
          </p:nvPr>
        </p:nvSpPr>
        <p:spPr>
          <a:xfrm>
            <a:off x="323528" y="1600200"/>
            <a:ext cx="8363272" cy="4525963"/>
          </a:xfrm>
        </p:spPr>
        <p:txBody>
          <a:bodyPr>
            <a:noAutofit/>
          </a:bodyPr>
          <a:lstStyle/>
          <a:p>
            <a:r>
              <a:rPr lang="it-IT" sz="1100" dirty="0"/>
              <a:t>In tutte le cellule (anche non muscolari), il canale di rilascio del Ca</a:t>
            </a:r>
            <a:r>
              <a:rPr lang="it-IT" sz="1100" baseline="30000" dirty="0"/>
              <a:t>2+</a:t>
            </a:r>
            <a:r>
              <a:rPr lang="it-IT" sz="1100" dirty="0"/>
              <a:t> dal reticolo </a:t>
            </a:r>
            <a:r>
              <a:rPr lang="it-IT" sz="1100" dirty="0" err="1"/>
              <a:t>sarcoplasmatico</a:t>
            </a:r>
            <a:r>
              <a:rPr lang="it-IT" sz="1100" dirty="0"/>
              <a:t> è anche denominato recettore per la </a:t>
            </a:r>
            <a:r>
              <a:rPr lang="it-IT" sz="1100" dirty="0" err="1"/>
              <a:t>rianodina</a:t>
            </a:r>
            <a:r>
              <a:rPr lang="it-IT" sz="1100" dirty="0"/>
              <a:t> (</a:t>
            </a:r>
            <a:r>
              <a:rPr lang="it-IT" sz="1100" dirty="0" err="1"/>
              <a:t>RyR</a:t>
            </a:r>
            <a:r>
              <a:rPr lang="it-IT" sz="1100" dirty="0"/>
              <a:t>), in quanto lega selettivamente tale alcaloide naturale. A tutt’oggi, sono note tre isoforme di </a:t>
            </a:r>
            <a:r>
              <a:rPr lang="it-IT" sz="1100" dirty="0" err="1"/>
              <a:t>RyR</a:t>
            </a:r>
            <a:r>
              <a:rPr lang="it-IT" sz="1100" dirty="0"/>
              <a:t>, codificate ciascuna da geni distinti: </a:t>
            </a:r>
            <a:r>
              <a:rPr lang="it-IT" sz="1100" dirty="0" err="1"/>
              <a:t>RyR1</a:t>
            </a:r>
            <a:r>
              <a:rPr lang="it-IT" sz="1100" dirty="0"/>
              <a:t> e </a:t>
            </a:r>
            <a:r>
              <a:rPr lang="it-IT" sz="1100" dirty="0" err="1"/>
              <a:t>RyR2</a:t>
            </a:r>
            <a:r>
              <a:rPr lang="it-IT" sz="1100" dirty="0"/>
              <a:t> sono prevalentemente espressi a livello muscolare scheletrico e cardiaco, rispettivamente, mentre </a:t>
            </a:r>
            <a:r>
              <a:rPr lang="it-IT" sz="1100" dirty="0" err="1"/>
              <a:t>RyR3</a:t>
            </a:r>
            <a:r>
              <a:rPr lang="it-IT" sz="1100" dirty="0"/>
              <a:t>, originariamente definita come forma neuronale, ha in realtà un’ampia distribuzione tessutale; il muscolo liscio sembra esprimere tutte e tre le isoforme </a:t>
            </a:r>
            <a:r>
              <a:rPr lang="it-IT" sz="1100" dirty="0" err="1"/>
              <a:t>RyR</a:t>
            </a:r>
            <a:r>
              <a:rPr lang="it-IT" sz="1100" dirty="0"/>
              <a:t>. Il canale formato dagli </a:t>
            </a:r>
            <a:r>
              <a:rPr lang="it-IT" sz="1100" dirty="0" err="1"/>
              <a:t>RyR</a:t>
            </a:r>
            <a:r>
              <a:rPr lang="it-IT" sz="1100" dirty="0"/>
              <a:t> è una canale cationico scarsamente selettivo. Negli anni recenti, gli </a:t>
            </a:r>
            <a:r>
              <a:rPr lang="it-IT" sz="1100" dirty="0" err="1"/>
              <a:t>RyR</a:t>
            </a:r>
            <a:r>
              <a:rPr lang="it-IT" sz="1100" dirty="0"/>
              <a:t>, oltre a essere implicati nella patogenesi di numerose malattie, sono emersi come importanti bersagli farmacologici per farmaci attivatori e inibitori della liberazione di Ca</a:t>
            </a:r>
            <a:r>
              <a:rPr lang="it-IT" sz="1100" baseline="30000" dirty="0"/>
              <a:t>2+</a:t>
            </a:r>
            <a:r>
              <a:rPr lang="it-IT" sz="1100" dirty="0"/>
              <a:t>; inoltre, essi sono spesso responsabili di importanti effetti collaterali di farmaci aventi attività terapeutiche su bersagli diversi dagli </a:t>
            </a:r>
            <a:r>
              <a:rPr lang="it-IT" sz="1100" dirty="0" err="1"/>
              <a:t>RyR</a:t>
            </a:r>
            <a:r>
              <a:rPr lang="it-IT" sz="1100" dirty="0"/>
              <a:t>. La </a:t>
            </a:r>
            <a:r>
              <a:rPr lang="it-IT" sz="1100" dirty="0" err="1"/>
              <a:t>rianodina</a:t>
            </a:r>
            <a:r>
              <a:rPr lang="it-IT" sz="1100" dirty="0"/>
              <a:t>, ad esempio, ha importanti effetti </a:t>
            </a:r>
            <a:r>
              <a:rPr lang="it-IT" sz="1100" dirty="0" err="1"/>
              <a:t>inotropi</a:t>
            </a:r>
            <a:r>
              <a:rPr lang="it-IT" sz="1100" dirty="0"/>
              <a:t> negativi, dovuti al fatto che il Ca</a:t>
            </a:r>
            <a:r>
              <a:rPr lang="it-IT" sz="1100" baseline="30000" dirty="0"/>
              <a:t>2+</a:t>
            </a:r>
            <a:r>
              <a:rPr lang="it-IT" sz="1100" dirty="0"/>
              <a:t> liberato nel citoplasma dallo svuotamento dei </a:t>
            </a:r>
            <a:r>
              <a:rPr lang="it-IT" sz="1100" dirty="0" err="1"/>
              <a:t>RyR2</a:t>
            </a:r>
            <a:r>
              <a:rPr lang="it-IT" sz="1100" dirty="0"/>
              <a:t> cardiaci viene rapidamente estruso dalla </a:t>
            </a:r>
            <a:r>
              <a:rPr lang="it-IT" sz="1100" dirty="0" err="1"/>
              <a:t>plasmamembrana</a:t>
            </a:r>
            <a:r>
              <a:rPr lang="it-IT" sz="1100" dirty="0"/>
              <a:t>, con conseguente deplezione dei depositi stessi, fenomeno responsabile della ridotta contrattilità miocardia esercitata della molecola. Viceversa, la capacità di estrusione del Ca</a:t>
            </a:r>
            <a:r>
              <a:rPr lang="it-IT" sz="1100" baseline="30000" dirty="0"/>
              <a:t>2+</a:t>
            </a:r>
            <a:r>
              <a:rPr lang="it-IT" sz="1100" dirty="0"/>
              <a:t> </a:t>
            </a:r>
            <a:r>
              <a:rPr lang="it-IT" sz="1100" dirty="0" err="1"/>
              <a:t>citosolico</a:t>
            </a:r>
            <a:r>
              <a:rPr lang="it-IT" sz="1100" dirty="0"/>
              <a:t> a livello muscolare è molto inferiore rispetto al cuore; pertanto, l’attivazione degli </a:t>
            </a:r>
            <a:r>
              <a:rPr lang="it-IT" sz="1100" dirty="0" err="1"/>
              <a:t>RyR1</a:t>
            </a:r>
            <a:r>
              <a:rPr lang="it-IT" sz="1100" dirty="0"/>
              <a:t> muscolari scheletrici da parte della </a:t>
            </a:r>
            <a:r>
              <a:rPr lang="it-IT" sz="1100" dirty="0" err="1"/>
              <a:t>rianodina</a:t>
            </a:r>
            <a:r>
              <a:rPr lang="it-IT" sz="1100" dirty="0"/>
              <a:t> determina intense contratture muscolari.</a:t>
            </a:r>
            <a:br>
              <a:rPr lang="it-IT" sz="1100" dirty="0"/>
            </a:br>
            <a:r>
              <a:rPr lang="it-IT" sz="1100" dirty="0"/>
              <a:t>Anche le </a:t>
            </a:r>
            <a:r>
              <a:rPr lang="it-IT" sz="1100" dirty="0" err="1"/>
              <a:t>metilxantine</a:t>
            </a:r>
            <a:r>
              <a:rPr lang="it-IT" sz="1100" dirty="0"/>
              <a:t> (teobromina, teofillina e caffeina) sono da considerarsi degli attivatori degli </a:t>
            </a:r>
            <a:r>
              <a:rPr lang="it-IT" sz="1100" dirty="0" err="1"/>
              <a:t>RyRs</a:t>
            </a:r>
            <a:r>
              <a:rPr lang="it-IT" sz="1100" dirty="0"/>
              <a:t>, sebbene sembra improbabile che tale attività farmacologica partecipi alle loro azioni terapeutiche, dal momento che essa si verifica a concentrazioni sovra-terapeutiche. L’attivazione degli </a:t>
            </a:r>
            <a:r>
              <a:rPr lang="it-IT" sz="1100" dirty="0" err="1"/>
              <a:t>RyR</a:t>
            </a:r>
            <a:r>
              <a:rPr lang="it-IT" sz="1100" dirty="0"/>
              <a:t> da parte di farmaci anestetici generali alogenati (quali l’</a:t>
            </a:r>
            <a:r>
              <a:rPr lang="it-IT" sz="1100" dirty="0" err="1"/>
              <a:t>alotano</a:t>
            </a:r>
            <a:r>
              <a:rPr lang="it-IT" sz="1100" dirty="0"/>
              <a:t>) o di bloccanti neuromuscolari depolarizzanti (quali la </a:t>
            </a:r>
            <a:r>
              <a:rPr lang="it-IT" sz="1100" dirty="0" err="1"/>
              <a:t>succinilcolina</a:t>
            </a:r>
            <a:r>
              <a:rPr lang="it-IT" sz="1100" dirty="0"/>
              <a:t>) può determinare, in soggetti geneticamente predisposti da mutazioni a carico dell’</a:t>
            </a:r>
            <a:r>
              <a:rPr lang="it-IT" sz="1100" dirty="0" err="1"/>
              <a:t>RyR1</a:t>
            </a:r>
            <a:r>
              <a:rPr lang="it-IT" sz="1100" dirty="0"/>
              <a:t>, l’ipertermia maligna (MH), una grave miopatia caratterizzata da contratture intense del muscolo scheletrico, </a:t>
            </a:r>
            <a:r>
              <a:rPr lang="it-IT" sz="1100" dirty="0" err="1"/>
              <a:t>ipermetabolismo</a:t>
            </a:r>
            <a:r>
              <a:rPr lang="it-IT" sz="1100" dirty="0"/>
              <a:t>, ipertermia, </a:t>
            </a:r>
            <a:r>
              <a:rPr lang="it-IT" sz="1100" dirty="0" err="1"/>
              <a:t>iperkaliemia</a:t>
            </a:r>
            <a:r>
              <a:rPr lang="it-IT" sz="1100" dirty="0"/>
              <a:t> e aritmie cardiache. La patogenesi della malattia sembra riconducibile a un’aumentata sensibilità delle fibre muscolari scheletriche agli stimoli che attivano il rilascio di Ca</a:t>
            </a:r>
            <a:r>
              <a:rPr lang="it-IT" sz="1100" baseline="30000" dirty="0"/>
              <a:t>2+</a:t>
            </a:r>
            <a:r>
              <a:rPr lang="it-IT" sz="1100" dirty="0"/>
              <a:t> attraverso gli </a:t>
            </a:r>
            <a:r>
              <a:rPr lang="it-IT" sz="1100" dirty="0" err="1"/>
              <a:t>RyR1</a:t>
            </a:r>
            <a:r>
              <a:rPr lang="it-IT" sz="1100" dirty="0"/>
              <a:t>, indotta dalle mutazioni. Tale fenomeno determinerebbe un abnorme aumento delle concentrazioni di Ca</a:t>
            </a:r>
            <a:r>
              <a:rPr lang="it-IT" sz="1100" baseline="30000" dirty="0"/>
              <a:t>2+</a:t>
            </a:r>
            <a:r>
              <a:rPr lang="it-IT" sz="1100" dirty="0"/>
              <a:t> </a:t>
            </a:r>
            <a:r>
              <a:rPr lang="it-IT" sz="1100" dirty="0" err="1"/>
              <a:t>citosolico</a:t>
            </a:r>
            <a:r>
              <a:rPr lang="it-IT" sz="1100" dirty="0"/>
              <a:t> e un’</a:t>
            </a:r>
            <a:r>
              <a:rPr lang="it-IT" sz="1100" dirty="0" err="1"/>
              <a:t>iperattivazione</a:t>
            </a:r>
            <a:r>
              <a:rPr lang="it-IT" sz="1100" dirty="0"/>
              <a:t> del metabolismo muscolare aerobio e anaerobio. L’ipertermia maligna, che rappresentava una delle principali cause di morte in corso di anestesia generale, viene oggi trattata mediante la somministrazione del </a:t>
            </a:r>
            <a:r>
              <a:rPr lang="it-IT" sz="1100" dirty="0" err="1"/>
              <a:t>dantrolene</a:t>
            </a:r>
            <a:r>
              <a:rPr lang="it-IT" sz="1100" dirty="0"/>
              <a:t> sodico, un derivato </a:t>
            </a:r>
            <a:r>
              <a:rPr lang="it-IT" sz="1100" dirty="0" err="1"/>
              <a:t>idantoinico</a:t>
            </a:r>
            <a:r>
              <a:rPr lang="it-IT" sz="1100" dirty="0"/>
              <a:t> ad attività miorilassante periferica derivante dal blocco diretto dell’</a:t>
            </a:r>
            <a:r>
              <a:rPr lang="it-IT" sz="1100" dirty="0" err="1"/>
              <a:t>RYR1</a:t>
            </a:r>
            <a:r>
              <a:rPr lang="it-IT" sz="1100" dirty="0"/>
              <a:t>; oltre a tale attività a livello del muscolo scheletrico, il </a:t>
            </a:r>
            <a:r>
              <a:rPr lang="it-IT" sz="1100" dirty="0" err="1"/>
              <a:t>dantrolene</a:t>
            </a:r>
            <a:r>
              <a:rPr lang="it-IT" sz="1100" dirty="0"/>
              <a:t> sembra avere buone prospettive di utilizzo anche nello scompenso cardiaco. In questo caso ha due effetti diversi, uno periferico di vasodilatazione delle arteriole con riduzione del post-carico, e uno centrale di effetto positivo sulla contrazione cardiaca (</a:t>
            </a:r>
            <a:r>
              <a:rPr lang="it-IT" sz="1100" dirty="0">
                <a:hlinkClick r:id="rId2"/>
              </a:rPr>
              <a:t>Figura 22.4.2</a:t>
            </a:r>
            <a:r>
              <a:rPr lang="it-IT" sz="1100" dirty="0"/>
              <a:t>). Infine, un’interferenza con la funzione degli </a:t>
            </a:r>
            <a:r>
              <a:rPr lang="it-IT" sz="1100" dirty="0" err="1"/>
              <a:t>RyR</a:t>
            </a:r>
            <a:r>
              <a:rPr lang="it-IT" sz="1100" dirty="0"/>
              <a:t> sembra anche essere implicata nelle azioni miorilassanti periferiche esercitate dagli antibiotici </a:t>
            </a:r>
            <a:r>
              <a:rPr lang="it-IT" sz="1100" dirty="0" err="1"/>
              <a:t>aminoglucosidi</a:t>
            </a:r>
            <a:r>
              <a:rPr lang="it-IT" sz="1100" dirty="0"/>
              <a:t> (soprattutto la neomicina), nella </a:t>
            </a:r>
            <a:r>
              <a:rPr lang="it-IT" sz="1100" dirty="0" err="1"/>
              <a:t>cardiotossicità</a:t>
            </a:r>
            <a:r>
              <a:rPr lang="it-IT" sz="1100" dirty="0"/>
              <a:t> di antibiotici antineoplastici del gruppo delle </a:t>
            </a:r>
            <a:r>
              <a:rPr lang="it-IT" sz="1100" dirty="0" err="1"/>
              <a:t>antracicline</a:t>
            </a:r>
            <a:r>
              <a:rPr lang="it-IT" sz="1100" dirty="0"/>
              <a:t> (</a:t>
            </a:r>
            <a:r>
              <a:rPr lang="it-IT" sz="1100" dirty="0" err="1"/>
              <a:t>doxorubicina</a:t>
            </a:r>
            <a:r>
              <a:rPr lang="it-IT" sz="1100" dirty="0"/>
              <a:t>), nonché nell’ipertrofia cardiaca (fino allo scompenso), riscontrabile in pazienti pediatrici sottoposti a trapianti d’organo e in terapia immunosoppressiva con </a:t>
            </a:r>
            <a:r>
              <a:rPr lang="it-IT" sz="1100" dirty="0" err="1"/>
              <a:t>FK-506</a:t>
            </a:r>
            <a:r>
              <a:rPr lang="it-IT" sz="1100" dirty="0"/>
              <a:t> o </a:t>
            </a:r>
            <a:r>
              <a:rPr lang="it-IT" sz="1100" dirty="0" err="1"/>
              <a:t>rapamicina</a:t>
            </a:r>
            <a:r>
              <a:rPr lang="it-IT" sz="11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p:cNvPicPr>
            <a:picLocks noGrp="1" noChangeAspect="1" noChangeArrowheads="1"/>
          </p:cNvPicPr>
          <p:nvPr>
            <p:ph idx="1"/>
          </p:nvPr>
        </p:nvPicPr>
        <p:blipFill>
          <a:blip r:embed="rId2" cstate="print"/>
          <a:srcRect/>
          <a:stretch>
            <a:fillRect/>
          </a:stretch>
        </p:blipFill>
        <p:spPr bwMode="auto">
          <a:xfrm>
            <a:off x="2712162" y="1600200"/>
            <a:ext cx="3719675" cy="452596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323528" y="1600200"/>
            <a:ext cx="8363272" cy="4781128"/>
          </a:xfrm>
        </p:spPr>
        <p:txBody>
          <a:bodyPr>
            <a:normAutofit fontScale="55000" lnSpcReduction="20000"/>
          </a:bodyPr>
          <a:lstStyle/>
          <a:p>
            <a:r>
              <a:rPr lang="it-IT" dirty="0"/>
              <a:t>Meccanismo potenziale con il quale il </a:t>
            </a:r>
            <a:r>
              <a:rPr lang="it-IT" dirty="0" err="1"/>
              <a:t>dantrolene</a:t>
            </a:r>
            <a:r>
              <a:rPr lang="it-IT" dirty="0"/>
              <a:t> esercita un effetto </a:t>
            </a:r>
            <a:r>
              <a:rPr lang="it-IT" dirty="0" err="1"/>
              <a:t>inotropo-positivo</a:t>
            </a:r>
            <a:r>
              <a:rPr lang="it-IT" dirty="0"/>
              <a:t> nello scompenso cardiaco. In condizioni normali (</a:t>
            </a:r>
            <a:r>
              <a:rPr lang="it-IT" b="1" dirty="0"/>
              <a:t>a</a:t>
            </a:r>
            <a:r>
              <a:rPr lang="it-IT" dirty="0"/>
              <a:t>) il reticolo </a:t>
            </a:r>
            <a:r>
              <a:rPr lang="it-IT" dirty="0" err="1"/>
              <a:t>sarcoplasmatico</a:t>
            </a:r>
            <a:r>
              <a:rPr lang="it-IT" dirty="0"/>
              <a:t> (</a:t>
            </a:r>
            <a:r>
              <a:rPr lang="it-IT" dirty="0" err="1"/>
              <a:t>RS</a:t>
            </a:r>
            <a:r>
              <a:rPr lang="it-IT" dirty="0"/>
              <a:t>) dei </a:t>
            </a:r>
            <a:r>
              <a:rPr lang="it-IT" dirty="0" err="1"/>
              <a:t>cardiomiociti</a:t>
            </a:r>
            <a:r>
              <a:rPr lang="it-IT" dirty="0"/>
              <a:t> esprime prevalentemente complessi contenenti </a:t>
            </a:r>
            <a:r>
              <a:rPr lang="it-IT" dirty="0" err="1"/>
              <a:t>RyR2</a:t>
            </a:r>
            <a:r>
              <a:rPr lang="it-IT" dirty="0"/>
              <a:t>. Questi canali sono chiusi durante la diastole, permettendo l’accumulo di Ca</a:t>
            </a:r>
            <a:r>
              <a:rPr lang="it-IT" baseline="30000" dirty="0"/>
              <a:t>2+</a:t>
            </a:r>
            <a:r>
              <a:rPr lang="it-IT" dirty="0"/>
              <a:t> nell’</a:t>
            </a:r>
            <a:r>
              <a:rPr lang="it-IT" dirty="0" err="1"/>
              <a:t>RS</a:t>
            </a:r>
            <a:r>
              <a:rPr lang="it-IT" dirty="0"/>
              <a:t>. Ciò facilita la comparsa di transienti di Ca</a:t>
            </a:r>
            <a:r>
              <a:rPr lang="it-IT" baseline="30000" dirty="0"/>
              <a:t>2+</a:t>
            </a:r>
            <a:r>
              <a:rPr lang="it-IT" dirty="0"/>
              <a:t> rapidi e di elevata ampiezza durante la sistole, responsabili della corretta attivazione dell’apparato contrattile. L’espressione di </a:t>
            </a:r>
            <a:r>
              <a:rPr lang="it-IT" dirty="0" err="1"/>
              <a:t>RyR1</a:t>
            </a:r>
            <a:r>
              <a:rPr lang="it-IT" dirty="0"/>
              <a:t>/3 è bassa, con conseguente scarsa perdita di Ca</a:t>
            </a:r>
            <a:r>
              <a:rPr lang="it-IT" baseline="30000" dirty="0"/>
              <a:t>2+</a:t>
            </a:r>
            <a:r>
              <a:rPr lang="it-IT" dirty="0"/>
              <a:t> dall’</a:t>
            </a:r>
            <a:r>
              <a:rPr lang="it-IT" dirty="0" err="1"/>
              <a:t>RS</a:t>
            </a:r>
            <a:r>
              <a:rPr lang="it-IT" dirty="0"/>
              <a:t> durante il ciclo contrattile. Nello scompenso cardiaco (</a:t>
            </a:r>
            <a:r>
              <a:rPr lang="it-IT" b="1" dirty="0"/>
              <a:t>b</a:t>
            </a:r>
            <a:r>
              <a:rPr lang="it-IT" dirty="0"/>
              <a:t>) si verifica un aumento dell’espressione di </a:t>
            </a:r>
            <a:r>
              <a:rPr lang="it-IT" dirty="0" err="1"/>
              <a:t>RyR1</a:t>
            </a:r>
            <a:r>
              <a:rPr lang="it-IT" dirty="0"/>
              <a:t> e/o </a:t>
            </a:r>
            <a:r>
              <a:rPr lang="it-IT" dirty="0" err="1"/>
              <a:t>RyR3</a:t>
            </a:r>
            <a:r>
              <a:rPr lang="it-IT" dirty="0"/>
              <a:t>, con conseguente aumento della perdita di Ca</a:t>
            </a:r>
            <a:r>
              <a:rPr lang="it-IT" baseline="30000" dirty="0"/>
              <a:t>2+</a:t>
            </a:r>
            <a:r>
              <a:rPr lang="it-IT" dirty="0"/>
              <a:t> dall’</a:t>
            </a:r>
            <a:r>
              <a:rPr lang="it-IT" dirty="0" err="1"/>
              <a:t>RS</a:t>
            </a:r>
            <a:r>
              <a:rPr lang="it-IT" dirty="0"/>
              <a:t>. Ciò causa una deplezione di Ca</a:t>
            </a:r>
            <a:r>
              <a:rPr lang="it-IT" baseline="30000" dirty="0"/>
              <a:t>2+</a:t>
            </a:r>
            <a:r>
              <a:rPr lang="it-IT" dirty="0"/>
              <a:t> nel lume del </a:t>
            </a:r>
            <a:r>
              <a:rPr lang="it-IT" dirty="0" err="1"/>
              <a:t>RS</a:t>
            </a:r>
            <a:r>
              <a:rPr lang="it-IT" dirty="0"/>
              <a:t>, e una ridotta liberazione di Ca</a:t>
            </a:r>
            <a:r>
              <a:rPr lang="it-IT" baseline="30000" dirty="0"/>
              <a:t>2+</a:t>
            </a:r>
            <a:r>
              <a:rPr lang="it-IT" dirty="0"/>
              <a:t> mediata dai canali </a:t>
            </a:r>
            <a:r>
              <a:rPr lang="it-IT" dirty="0" err="1"/>
              <a:t>RyR2</a:t>
            </a:r>
            <a:r>
              <a:rPr lang="it-IT" dirty="0"/>
              <a:t> in risposta all’aumento dell’influsso di Ca</a:t>
            </a:r>
            <a:r>
              <a:rPr lang="it-IT" baseline="30000" dirty="0"/>
              <a:t>2+</a:t>
            </a:r>
            <a:r>
              <a:rPr lang="it-IT" dirty="0"/>
              <a:t> durante la sistole. La riduzione dei transienti di Ca</a:t>
            </a:r>
            <a:r>
              <a:rPr lang="it-IT" baseline="30000" dirty="0"/>
              <a:t>2+</a:t>
            </a:r>
            <a:r>
              <a:rPr lang="it-IT" dirty="0"/>
              <a:t> sarebbe responsabile della ridotta contrattilità che caratterizza lo scompenso; inoltre, la liberazione di Ca</a:t>
            </a:r>
            <a:r>
              <a:rPr lang="it-IT" baseline="30000" dirty="0"/>
              <a:t>2+</a:t>
            </a:r>
            <a:r>
              <a:rPr lang="it-IT" dirty="0"/>
              <a:t> mediata da </a:t>
            </a:r>
            <a:r>
              <a:rPr lang="it-IT" dirty="0" err="1"/>
              <a:t>RyR1</a:t>
            </a:r>
            <a:r>
              <a:rPr lang="it-IT" dirty="0"/>
              <a:t>/3 durante la diastole potrebbe anche promuovere azioni </a:t>
            </a:r>
            <a:r>
              <a:rPr lang="it-IT" dirty="0" err="1"/>
              <a:t>aritmogene</a:t>
            </a:r>
            <a:r>
              <a:rPr lang="it-IT" dirty="0"/>
              <a:t> (post-depolarizzazioni tardive o </a:t>
            </a:r>
            <a:r>
              <a:rPr lang="it-IT" dirty="0" err="1"/>
              <a:t>DADs</a:t>
            </a:r>
            <a:r>
              <a:rPr lang="it-IT" dirty="0"/>
              <a:t>). Il </a:t>
            </a:r>
            <a:r>
              <a:rPr lang="it-IT" dirty="0" err="1"/>
              <a:t>dantrolene</a:t>
            </a:r>
            <a:r>
              <a:rPr lang="it-IT" dirty="0"/>
              <a:t> esercita un effetto </a:t>
            </a:r>
            <a:r>
              <a:rPr lang="it-IT" dirty="0" err="1"/>
              <a:t>inotropo</a:t>
            </a:r>
            <a:r>
              <a:rPr lang="it-IT" dirty="0"/>
              <a:t> positivo nello scompenso (</a:t>
            </a:r>
            <a:r>
              <a:rPr lang="it-IT" b="1" dirty="0"/>
              <a:t>c</a:t>
            </a:r>
            <a:r>
              <a:rPr lang="it-IT" dirty="0"/>
              <a:t>) attraverso l’inibizione della liberazione del Ca</a:t>
            </a:r>
            <a:r>
              <a:rPr lang="it-IT" baseline="30000" dirty="0"/>
              <a:t>2+</a:t>
            </a:r>
            <a:r>
              <a:rPr lang="it-IT" dirty="0"/>
              <a:t> mediata da </a:t>
            </a:r>
            <a:r>
              <a:rPr lang="it-IT" dirty="0" err="1"/>
              <a:t>RyR1</a:t>
            </a:r>
            <a:r>
              <a:rPr lang="it-IT" dirty="0"/>
              <a:t>/3, con conseguente aumento del caricamento dei depositi intracellulari e del loro successivo svuotamento attraverso i canali </a:t>
            </a:r>
            <a:r>
              <a:rPr lang="it-IT" dirty="0" err="1"/>
              <a:t>RyR2</a:t>
            </a:r>
            <a:r>
              <a:rPr lang="it-IT" dirty="0"/>
              <a:t> </a:t>
            </a:r>
            <a:r>
              <a:rPr lang="it-IT" dirty="0" err="1"/>
              <a:t>dantrolene-insensibili</a:t>
            </a:r>
            <a:r>
              <a:rPr lang="it-IT" dirty="0"/>
              <a:t> durante la diastole. (Da: </a:t>
            </a:r>
            <a:r>
              <a:rPr lang="it-IT" dirty="0" err="1"/>
              <a:t>Mackrill</a:t>
            </a:r>
            <a:r>
              <a:rPr lang="it-IT" dirty="0"/>
              <a:t> </a:t>
            </a:r>
            <a:r>
              <a:rPr lang="it-IT" dirty="0" err="1"/>
              <a:t>JJ</a:t>
            </a:r>
            <a:r>
              <a:rPr lang="it-IT" dirty="0"/>
              <a:t>. </a:t>
            </a:r>
            <a:r>
              <a:rPr lang="it-IT" dirty="0" err="1"/>
              <a:t>Ryanodine</a:t>
            </a:r>
            <a:r>
              <a:rPr lang="it-IT" dirty="0"/>
              <a:t> </a:t>
            </a:r>
            <a:r>
              <a:rPr lang="it-IT" dirty="0" err="1"/>
              <a:t>receptor</a:t>
            </a:r>
            <a:r>
              <a:rPr lang="it-IT" dirty="0"/>
              <a:t> </a:t>
            </a:r>
            <a:r>
              <a:rPr lang="it-IT" dirty="0" err="1"/>
              <a:t>calcium</a:t>
            </a:r>
            <a:r>
              <a:rPr lang="it-IT" dirty="0"/>
              <a:t> </a:t>
            </a:r>
            <a:r>
              <a:rPr lang="it-IT" dirty="0" err="1"/>
              <a:t>channels</a:t>
            </a:r>
            <a:r>
              <a:rPr lang="it-IT" dirty="0"/>
              <a:t> and </a:t>
            </a:r>
            <a:r>
              <a:rPr lang="it-IT" dirty="0" err="1"/>
              <a:t>their</a:t>
            </a:r>
            <a:r>
              <a:rPr lang="it-IT" dirty="0"/>
              <a:t> </a:t>
            </a:r>
            <a:r>
              <a:rPr lang="it-IT" dirty="0" err="1"/>
              <a:t>partners</a:t>
            </a:r>
            <a:r>
              <a:rPr lang="it-IT" dirty="0"/>
              <a:t> </a:t>
            </a:r>
            <a:r>
              <a:rPr lang="it-IT" dirty="0" err="1"/>
              <a:t>as</a:t>
            </a:r>
            <a:r>
              <a:rPr lang="it-IT" dirty="0"/>
              <a:t> </a:t>
            </a:r>
            <a:r>
              <a:rPr lang="it-IT" dirty="0" err="1"/>
              <a:t>drug</a:t>
            </a:r>
            <a:r>
              <a:rPr lang="it-IT" dirty="0"/>
              <a:t> </a:t>
            </a:r>
            <a:r>
              <a:rPr lang="it-IT" dirty="0" err="1"/>
              <a:t>targets</a:t>
            </a:r>
            <a:r>
              <a:rPr lang="it-IT" dirty="0"/>
              <a:t>. </a:t>
            </a:r>
            <a:r>
              <a:rPr lang="it-IT" dirty="0" err="1"/>
              <a:t>Biochem</a:t>
            </a:r>
            <a:r>
              <a:rPr lang="it-IT" dirty="0"/>
              <a:t> </a:t>
            </a:r>
            <a:r>
              <a:rPr lang="it-IT" dirty="0" err="1"/>
              <a:t>Pharmacol</a:t>
            </a:r>
            <a:r>
              <a:rPr lang="it-IT" dirty="0"/>
              <a:t> 2010;79:</a:t>
            </a:r>
            <a:r>
              <a:rPr lang="it-IT" dirty="0" err="1"/>
              <a:t>1535-43</a:t>
            </a:r>
            <a:r>
              <a:rPr lang="it-IT" dirty="0"/>
              <a:t>, modificata)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ttangolo 4"/>
          <p:cNvSpPr>
            <a:spLocks noChangeArrowheads="1"/>
          </p:cNvSpPr>
          <p:nvPr/>
        </p:nvSpPr>
        <p:spPr bwMode="auto">
          <a:xfrm>
            <a:off x="323850" y="476250"/>
            <a:ext cx="8569325" cy="5632450"/>
          </a:xfrm>
          <a:prstGeom prst="rect">
            <a:avLst/>
          </a:prstGeom>
          <a:noFill/>
          <a:ln w="9525">
            <a:noFill/>
            <a:miter lim="800000"/>
            <a:headEnd/>
            <a:tailEnd/>
          </a:ln>
        </p:spPr>
        <p:txBody>
          <a:bodyPr>
            <a:spAutoFit/>
          </a:bodyPr>
          <a:lstStyle/>
          <a:p>
            <a:r>
              <a:rPr lang="en-US" dirty="0"/>
              <a:t>Med Res Rev.1986 Apr-Jun;6(2):197-225.</a:t>
            </a:r>
          </a:p>
          <a:p>
            <a:r>
              <a:rPr lang="en-US" b="1" dirty="0" err="1"/>
              <a:t>Presynaptic</a:t>
            </a:r>
            <a:r>
              <a:rPr lang="en-US" b="1" dirty="0"/>
              <a:t> beta-</a:t>
            </a:r>
            <a:r>
              <a:rPr lang="en-US" b="1" dirty="0" err="1"/>
              <a:t>adrenoceptors</a:t>
            </a:r>
            <a:r>
              <a:rPr lang="en-US" b="1" dirty="0"/>
              <a:t>.</a:t>
            </a:r>
          </a:p>
          <a:p>
            <a:r>
              <a:rPr lang="en-US" dirty="0" err="1"/>
              <a:t>Misu</a:t>
            </a:r>
            <a:r>
              <a:rPr lang="en-US" dirty="0"/>
              <a:t> Y Kubo T</a:t>
            </a:r>
          </a:p>
          <a:p>
            <a:endParaRPr lang="en-US" b="1" dirty="0"/>
          </a:p>
          <a:p>
            <a:r>
              <a:rPr lang="en-US" b="1" dirty="0"/>
              <a:t>Abstract</a:t>
            </a:r>
          </a:p>
          <a:p>
            <a:r>
              <a:rPr lang="en-US" dirty="0"/>
              <a:t>The existence of </a:t>
            </a:r>
            <a:r>
              <a:rPr lang="en-US" dirty="0" err="1"/>
              <a:t>facilitatory</a:t>
            </a:r>
            <a:r>
              <a:rPr lang="en-US" dirty="0"/>
              <a:t> </a:t>
            </a:r>
            <a:r>
              <a:rPr lang="en-US" dirty="0" err="1"/>
              <a:t>presynaptic</a:t>
            </a:r>
            <a:r>
              <a:rPr lang="en-US" dirty="0"/>
              <a:t> beta-</a:t>
            </a:r>
            <a:r>
              <a:rPr lang="en-US" dirty="0" err="1"/>
              <a:t>adrenoceptors</a:t>
            </a:r>
            <a:r>
              <a:rPr lang="en-US" dirty="0"/>
              <a:t> has been shown in approximately 30 tissues of 6 different species including human. A positive feed back loop for further release of the transmitter appears to be activated by an endogenous agonist, epinephrine, taken up and released as a </a:t>
            </a:r>
            <a:r>
              <a:rPr lang="en-US" dirty="0" err="1"/>
              <a:t>cotransmitter</a:t>
            </a:r>
            <a:r>
              <a:rPr lang="en-US" dirty="0"/>
              <a:t> with </a:t>
            </a:r>
            <a:r>
              <a:rPr lang="en-US" dirty="0" err="1"/>
              <a:t>norepinephrine</a:t>
            </a:r>
            <a:r>
              <a:rPr lang="en-US" dirty="0"/>
              <a:t> rather than </a:t>
            </a:r>
            <a:r>
              <a:rPr lang="en-US" dirty="0" err="1"/>
              <a:t>norepinephrine</a:t>
            </a:r>
            <a:r>
              <a:rPr lang="en-US" dirty="0"/>
              <a:t> itself released from peripheral noradrenergic nerve terminals. </a:t>
            </a:r>
            <a:r>
              <a:rPr lang="en-US" dirty="0" err="1"/>
              <a:t>Presynaptic</a:t>
            </a:r>
            <a:r>
              <a:rPr lang="en-US" dirty="0"/>
              <a:t> beta-</a:t>
            </a:r>
            <a:r>
              <a:rPr lang="en-US" dirty="0" err="1"/>
              <a:t>adrenoceptors</a:t>
            </a:r>
            <a:r>
              <a:rPr lang="en-US" dirty="0"/>
              <a:t> are mainly of a beta 2-subtype. Some beta 1-subtype receptors are also suggested. There coexist </a:t>
            </a:r>
            <a:r>
              <a:rPr lang="en-US" dirty="0" err="1"/>
              <a:t>presynaptic</a:t>
            </a:r>
            <a:r>
              <a:rPr lang="en-US" dirty="0"/>
              <a:t> beta 1- and beta 2-adrenoceptors in cat and rat hypothalamus. Higher sensitivity of peripheral </a:t>
            </a:r>
            <a:r>
              <a:rPr lang="en-US" dirty="0" err="1"/>
              <a:t>presynaptic</a:t>
            </a:r>
            <a:r>
              <a:rPr lang="en-US" dirty="0"/>
              <a:t> beta-</a:t>
            </a:r>
            <a:r>
              <a:rPr lang="en-US" dirty="0" err="1"/>
              <a:t>adrenoceptors</a:t>
            </a:r>
            <a:r>
              <a:rPr lang="en-US" dirty="0"/>
              <a:t> to </a:t>
            </a:r>
            <a:r>
              <a:rPr lang="en-US" dirty="0" err="1"/>
              <a:t>isoproterenol</a:t>
            </a:r>
            <a:r>
              <a:rPr lang="en-US" dirty="0"/>
              <a:t> may be implicated in the early development of hypertension in SHR. Epinephrine taken up and released initiates the development of hypertension in rats via activation of these receptors. Increased activation of these receptors by epinephrine may play a role in the development of essential hypertension. </a:t>
            </a:r>
            <a:r>
              <a:rPr lang="en-US" b="1" dirty="0"/>
              <a:t>The antihypertensive action of beta-antagonists may be in part due to blockade of these </a:t>
            </a:r>
            <a:r>
              <a:rPr lang="en-US" b="1" dirty="0" err="1"/>
              <a:t>facilitatory</a:t>
            </a:r>
            <a:r>
              <a:rPr lang="en-US" b="1" dirty="0"/>
              <a:t> </a:t>
            </a:r>
            <a:r>
              <a:rPr lang="en-US" b="1" dirty="0" err="1"/>
              <a:t>presynaptic</a:t>
            </a:r>
            <a:r>
              <a:rPr lang="en-US" b="1" dirty="0"/>
              <a:t> beta-</a:t>
            </a:r>
            <a:r>
              <a:rPr lang="en-US" b="1" dirty="0" err="1"/>
              <a:t>adrenoceptors</a:t>
            </a:r>
            <a:r>
              <a:rPr lang="en-US" b="1"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ttangolo 4"/>
          <p:cNvSpPr>
            <a:spLocks noChangeArrowheads="1"/>
          </p:cNvSpPr>
          <p:nvPr/>
        </p:nvSpPr>
        <p:spPr bwMode="auto">
          <a:xfrm>
            <a:off x="395288" y="339725"/>
            <a:ext cx="8281987" cy="6186488"/>
          </a:xfrm>
          <a:prstGeom prst="rect">
            <a:avLst/>
          </a:prstGeom>
          <a:noFill/>
          <a:ln w="9525">
            <a:noFill/>
            <a:miter lim="800000"/>
            <a:headEnd/>
            <a:tailEnd/>
          </a:ln>
        </p:spPr>
        <p:txBody>
          <a:bodyPr>
            <a:spAutoFit/>
          </a:bodyPr>
          <a:lstStyle/>
          <a:p>
            <a:r>
              <a:rPr lang="en-US">
                <a:hlinkClick r:id="rId2" tooltip="Handbook of experimental pharmacology."/>
              </a:rPr>
              <a:t>Handb Exp Pharmacol.</a:t>
            </a:r>
            <a:r>
              <a:rPr lang="en-US"/>
              <a:t> 2008;(184):261-88.</a:t>
            </a:r>
          </a:p>
          <a:p>
            <a:r>
              <a:rPr lang="en-US" b="1"/>
              <a:t>Presynaptic metabotropic receptors for acetylcholine and adrenaline/noradrenaline.</a:t>
            </a:r>
          </a:p>
          <a:p>
            <a:r>
              <a:rPr lang="en-US">
                <a:hlinkClick r:id="rId3"/>
              </a:rPr>
              <a:t>Gilsbach R</a:t>
            </a:r>
            <a:r>
              <a:rPr lang="en-US" baseline="30000"/>
              <a:t>1</a:t>
            </a:r>
            <a:r>
              <a:rPr lang="en-US"/>
              <a:t>, </a:t>
            </a:r>
            <a:r>
              <a:rPr lang="en-US">
                <a:hlinkClick r:id="rId4"/>
              </a:rPr>
              <a:t>Hein L</a:t>
            </a:r>
            <a:r>
              <a:rPr lang="en-US"/>
              <a:t>.</a:t>
            </a:r>
          </a:p>
          <a:p>
            <a:r>
              <a:rPr lang="en-US" b="1" u="none">
                <a:hlinkClick r:id="rId2" tooltip="Open/close author information list"/>
              </a:rPr>
              <a:t>Author information</a:t>
            </a:r>
            <a:endParaRPr lang="en-US" b="1"/>
          </a:p>
          <a:p>
            <a:r>
              <a:rPr lang="en-US" b="1"/>
              <a:t>Abstract</a:t>
            </a:r>
          </a:p>
          <a:p>
            <a:r>
              <a:rPr lang="en-US"/>
              <a:t>Presynaptic metabotropic receptors for acetylcholine and adrenaline/noradrenaline were first described more than three decades ago. Molecular cloning has resulted in the identification of five G protein-coupled muscarinic receptors (M(1) - M(5)) which mediate the biological effects of acetylcholine. Nine adrenoceptors (alpha(1ABD),alpha(2ABC),beta(123)) transmit adrenaline/noradrenaline signals between cells. The lack of sufficiently subtype-selective ligands has prevented identification of the physiological role and therapeutic potential of these receptorsubtypes for a long time. Recently, mouse lines with targeted deletions for all muscarinic and adrenoceptor genes have been generated. Thisreview summarizes the results from these gene-targeting studies with particular emphasis on presynaptic auto- and heteroreceptor functions of muscarinic and adrenergic receptors. Specific knowledge about the function of receptor subtypes will enhance our understanding of the physiological role of the cholinergic and adrenergic nervous system and open new avenues for subtype-selective therapeutic strategies.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beta-adrenoceptor-agonists-3-638.jpg"/>
          <p:cNvPicPr>
            <a:picLocks noChangeAspect="1"/>
          </p:cNvPicPr>
          <p:nvPr/>
        </p:nvPicPr>
        <p:blipFill>
          <a:blip r:embed="rId2" cstate="print"/>
          <a:stretch>
            <a:fillRect/>
          </a:stretch>
        </p:blipFill>
        <p:spPr>
          <a:xfrm>
            <a:off x="479592" y="491662"/>
            <a:ext cx="8211824" cy="6165304"/>
          </a:xfrm>
          <a:prstGeom prst="rect">
            <a:avLst/>
          </a:prstGeom>
        </p:spPr>
      </p:pic>
      <p:sp>
        <p:nvSpPr>
          <p:cNvPr id="6" name="Titolo 1"/>
          <p:cNvSpPr>
            <a:spLocks noGrp="1"/>
          </p:cNvSpPr>
          <p:nvPr>
            <p:ph type="ctrTitle"/>
          </p:nvPr>
        </p:nvSpPr>
        <p:spPr>
          <a:xfrm>
            <a:off x="-2124744" y="-531440"/>
            <a:ext cx="7772400" cy="1470025"/>
          </a:xfrm>
        </p:spPr>
        <p:txBody>
          <a:bodyPr>
            <a:normAutofit/>
          </a:bodyPr>
          <a:lstStyle/>
          <a:p>
            <a:r>
              <a:rPr lang="it-IT" dirty="0"/>
              <a:t>Beta bloccanti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AN action potl.gif"/>
          <p:cNvPicPr>
            <a:picLocks noChangeAspect="1"/>
          </p:cNvPicPr>
          <p:nvPr/>
        </p:nvPicPr>
        <p:blipFill>
          <a:blip r:embed="rId2" cstate="print"/>
          <a:stretch>
            <a:fillRect/>
          </a:stretch>
        </p:blipFill>
        <p:spPr>
          <a:xfrm>
            <a:off x="1170047" y="548680"/>
            <a:ext cx="6803906" cy="5760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ctrTitle"/>
          </p:nvPr>
        </p:nvSpPr>
        <p:spPr>
          <a:xfrm>
            <a:off x="-2124744" y="-531440"/>
            <a:ext cx="7772400" cy="1470025"/>
          </a:xfrm>
        </p:spPr>
        <p:txBody>
          <a:bodyPr>
            <a:normAutofit/>
          </a:bodyPr>
          <a:lstStyle/>
          <a:p>
            <a:r>
              <a:rPr lang="it-IT" dirty="0"/>
              <a:t>Beta bloccanti</a:t>
            </a:r>
          </a:p>
        </p:txBody>
      </p:sp>
      <p:pic>
        <p:nvPicPr>
          <p:cNvPr id="4" name="Immagine 3" descr="beta-adrenoceptor-agonists-4-638.jpg"/>
          <p:cNvPicPr>
            <a:picLocks noChangeAspect="1"/>
          </p:cNvPicPr>
          <p:nvPr/>
        </p:nvPicPr>
        <p:blipFill>
          <a:blip r:embed="rId2" cstate="print"/>
          <a:stretch>
            <a:fillRect/>
          </a:stretch>
        </p:blipFill>
        <p:spPr>
          <a:xfrm>
            <a:off x="422574" y="521642"/>
            <a:ext cx="8248299" cy="61926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ctrTitle"/>
          </p:nvPr>
        </p:nvSpPr>
        <p:spPr>
          <a:xfrm>
            <a:off x="-2124744" y="-531440"/>
            <a:ext cx="7772400" cy="1470025"/>
          </a:xfrm>
        </p:spPr>
        <p:txBody>
          <a:bodyPr>
            <a:normAutofit/>
          </a:bodyPr>
          <a:lstStyle/>
          <a:p>
            <a:r>
              <a:rPr lang="it-IT" dirty="0"/>
              <a:t>Beta bloccanti</a:t>
            </a:r>
          </a:p>
        </p:txBody>
      </p:sp>
      <p:pic>
        <p:nvPicPr>
          <p:cNvPr id="5" name="Immagine 4" descr="beta-adrenoceptor-agonists-5-638.jpg"/>
          <p:cNvPicPr>
            <a:picLocks noChangeAspect="1"/>
          </p:cNvPicPr>
          <p:nvPr/>
        </p:nvPicPr>
        <p:blipFill>
          <a:blip r:embed="rId2" cstate="print"/>
          <a:stretch>
            <a:fillRect/>
          </a:stretch>
        </p:blipFill>
        <p:spPr>
          <a:xfrm>
            <a:off x="564721" y="620688"/>
            <a:ext cx="8056478" cy="60486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8775"/>
            <a:ext cx="7772400" cy="1470025"/>
          </a:xfrm>
        </p:spPr>
        <p:txBody>
          <a:bodyPr>
            <a:normAutofit fontScale="90000"/>
          </a:bodyPr>
          <a:lstStyle/>
          <a:p>
            <a:r>
              <a:rPr lang="it-IT" dirty="0"/>
              <a:t>Muscolo cardiaco</a:t>
            </a:r>
            <a:br>
              <a:rPr lang="it-IT" dirty="0"/>
            </a:br>
            <a:r>
              <a:rPr lang="it-IT" dirty="0"/>
              <a:t> </a:t>
            </a:r>
            <a:br>
              <a:rPr lang="it-IT" dirty="0"/>
            </a:br>
            <a:endParaRPr lang="it-IT" dirty="0"/>
          </a:p>
        </p:txBody>
      </p:sp>
      <p:pic>
        <p:nvPicPr>
          <p:cNvPr id="4" name="Immagine 3" descr="M9780323045827-013-f006.jpg"/>
          <p:cNvPicPr/>
          <p:nvPr/>
        </p:nvPicPr>
        <p:blipFill>
          <a:blip r:embed="rId3" cstate="print"/>
          <a:stretch>
            <a:fillRect/>
          </a:stretch>
        </p:blipFill>
        <p:spPr>
          <a:xfrm>
            <a:off x="755576" y="764704"/>
            <a:ext cx="7560840" cy="56886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85763" y="290513"/>
            <a:ext cx="8372475" cy="62769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1278</Words>
  <Application>Microsoft Office PowerPoint</Application>
  <PresentationFormat>Presentazione su schermo (4:3)</PresentationFormat>
  <Paragraphs>47</Paragraphs>
  <Slides>18</Slides>
  <Notes>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18</vt:i4>
      </vt:variant>
    </vt:vector>
  </HeadingPairs>
  <TitlesOfParts>
    <vt:vector size="21" baseType="lpstr">
      <vt:lpstr>Arial</vt:lpstr>
      <vt:lpstr>Calibri</vt:lpstr>
      <vt:lpstr>Tema di Office</vt:lpstr>
      <vt:lpstr>Presentazione standard di PowerPoint</vt:lpstr>
      <vt:lpstr>Presentazione standard di PowerPoint</vt:lpstr>
      <vt:lpstr>Presentazione standard di PowerPoint</vt:lpstr>
      <vt:lpstr>Beta bloccanti</vt:lpstr>
      <vt:lpstr>Presentazione standard di PowerPoint</vt:lpstr>
      <vt:lpstr>Beta bloccanti</vt:lpstr>
      <vt:lpstr>Beta bloccanti</vt:lpstr>
      <vt:lpstr>Muscolo cardiaco   </vt:lpstr>
      <vt:lpstr>Presentazione standard di PowerPoint</vt:lpstr>
      <vt:lpstr>Muscolatura liscia</vt:lpstr>
      <vt:lpstr>Contrazione della muscolatura liscia</vt:lpstr>
      <vt:lpstr>Presentazione standard di PowerPoint</vt:lpstr>
      <vt:lpstr>Presentazione standard di PowerPoint</vt:lpstr>
      <vt:lpstr>Fisiopatologia e farmacologia della contrazione muscolare </vt:lpstr>
      <vt:lpstr>Contrazione della muscolatura liscia</vt:lpstr>
      <vt:lpstr>Ruolo dei recettori per la rianodina nella contrazione muscolare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Rappresentazione schematica degli eventi che portano alla contrazione e al rilasciamento della cellula muscolare liscia.</dc:title>
  <dc:creator>Paola</dc:creator>
  <cp:lastModifiedBy>lorenzo</cp:lastModifiedBy>
  <cp:revision>9</cp:revision>
  <dcterms:created xsi:type="dcterms:W3CDTF">2016-04-19T08:49:21Z</dcterms:created>
  <dcterms:modified xsi:type="dcterms:W3CDTF">2019-05-02T08:20:24Z</dcterms:modified>
</cp:coreProperties>
</file>