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63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028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48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0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940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95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381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96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45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7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6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258B-2308-4DE1-B760-28C6A5D4D480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F903-C8C0-4533-B11E-2006BACBC7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58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Patti successori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Sara Landini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8866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Divisione</a:t>
            </a:r>
          </a:p>
          <a:p>
            <a:r>
              <a:rPr lang="it-IT" dirty="0" smtClean="0"/>
              <a:t>L'accordo con cui i contraenti si attribuiscono le quote di proprietà di un immobile oggetto di altrui futura successione </a:t>
            </a:r>
            <a:r>
              <a:rPr lang="it-IT" dirty="0" err="1" smtClean="0"/>
              <a:t>mortis</a:t>
            </a:r>
            <a:r>
              <a:rPr lang="it-IT" dirty="0" smtClean="0"/>
              <a:t> causa, pattuendo di rimanere in comunione ex art. 1111, comma 2, c.c., è vietato dall'art. 458 c.c. Tale accordo, infatti, configura un patto successorio, nullo perché contrario ad una norma imperativa. Questo è quanto ricordato dalla Cassazione in relazione a una vicenda che ha visto due fratelli stipulare una divisione immobiliare negoziando diritti che sarebbero loro spettati una volta apertasi la successione del padre, disponendo così di futuri beni ereditari.</a:t>
            </a:r>
          </a:p>
          <a:p>
            <a:endParaRPr lang="it-IT" dirty="0" smtClean="0"/>
          </a:p>
          <a:p>
            <a:r>
              <a:rPr lang="it-IT" dirty="0" smtClean="0"/>
              <a:t>Cassazione civile, sez. II, 15/07/2016,  n. </a:t>
            </a:r>
            <a:r>
              <a:rPr lang="it-IT" smtClean="0"/>
              <a:t>14566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109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nozione nella giurisprudenza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Cass</a:t>
            </a:r>
            <a:r>
              <a:rPr lang="it-IT" dirty="0" smtClean="0"/>
              <a:t>. 1979 n.2228: “La nullità dei patti successori </a:t>
            </a:r>
            <a:r>
              <a:rPr lang="it-IT" dirty="0" err="1" smtClean="0"/>
              <a:t>é</a:t>
            </a:r>
            <a:r>
              <a:rPr lang="it-IT" dirty="0" smtClean="0"/>
              <a:t> comminata dall'art 458 </a:t>
            </a:r>
            <a:r>
              <a:rPr lang="it-IT" dirty="0" err="1" smtClean="0"/>
              <a:t>cod</a:t>
            </a:r>
            <a:r>
              <a:rPr lang="it-IT" dirty="0" smtClean="0"/>
              <a:t> civ, al fine di conservare al testatore la libertà di disporre dei propri beni per tutta la durata della sua vita; ne consegue che una convenzione </a:t>
            </a:r>
            <a:r>
              <a:rPr lang="it-IT" dirty="0" err="1" smtClean="0"/>
              <a:t>é</a:t>
            </a:r>
            <a:r>
              <a:rPr lang="it-IT" dirty="0" smtClean="0"/>
              <a:t> qualificabile come patto successorio solo se attui la trasmissione di diritti relativi a una successione non ancora aperta e faccia sorgere un </a:t>
            </a:r>
            <a:r>
              <a:rPr lang="it-IT" b="1" i="1" dirty="0" err="1" smtClean="0"/>
              <a:t>vinculum</a:t>
            </a:r>
            <a:r>
              <a:rPr lang="it-IT" b="1" i="1" dirty="0" smtClean="0"/>
              <a:t> </a:t>
            </a:r>
            <a:r>
              <a:rPr lang="it-IT" b="1" i="1" dirty="0" err="1" smtClean="0"/>
              <a:t>iuris</a:t>
            </a:r>
            <a:r>
              <a:rPr lang="it-IT" dirty="0" smtClean="0"/>
              <a:t>, di cui la successiva disposizione testamentaria costituisca l'adempimento“.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86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Francia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In Francia vige il principio generale del divieto dei patti successori sancito agli artt. 1130, 791, 1600, 1389 del code </a:t>
            </a:r>
            <a:r>
              <a:rPr lang="it-IT" dirty="0" err="1" smtClean="0"/>
              <a:t>civil</a:t>
            </a:r>
            <a:r>
              <a:rPr lang="it-IT" dirty="0" smtClean="0"/>
              <a:t>. Tale principio però subisce delle deroghe: in caso di </a:t>
            </a:r>
            <a:r>
              <a:rPr lang="it-IT" dirty="0" err="1" smtClean="0"/>
              <a:t>contract</a:t>
            </a:r>
            <a:r>
              <a:rPr lang="it-IT" dirty="0" smtClean="0"/>
              <a:t> del </a:t>
            </a:r>
            <a:r>
              <a:rPr lang="it-IT" dirty="0" err="1" smtClean="0"/>
              <a:t>mariage</a:t>
            </a:r>
            <a:r>
              <a:rPr lang="it-IT" dirty="0" smtClean="0"/>
              <a:t> di cui all'art. 1082 in cui è prevista la possibilità di una vera e propria </a:t>
            </a:r>
            <a:r>
              <a:rPr lang="it-IT" dirty="0" err="1" smtClean="0"/>
              <a:t>institution</a:t>
            </a:r>
            <a:r>
              <a:rPr lang="it-IT" dirty="0" smtClean="0"/>
              <a:t> </a:t>
            </a:r>
            <a:r>
              <a:rPr lang="it-IT" dirty="0" err="1" smtClean="0"/>
              <a:t>contractuelle</a:t>
            </a:r>
            <a:r>
              <a:rPr lang="it-IT" dirty="0" smtClean="0"/>
              <a:t>, nel caso di cui agli artt. 1390-1391 in cui si riconosce validità a la </a:t>
            </a:r>
            <a:r>
              <a:rPr lang="it-IT" dirty="0" err="1" smtClean="0"/>
              <a:t>clause</a:t>
            </a:r>
            <a:r>
              <a:rPr lang="it-IT" dirty="0" smtClean="0"/>
              <a:t> commerciale </a:t>
            </a:r>
            <a:r>
              <a:rPr lang="it-IT" dirty="0" err="1" smtClean="0"/>
              <a:t>entre</a:t>
            </a:r>
            <a:r>
              <a:rPr lang="it-IT" dirty="0" smtClean="0"/>
              <a:t> </a:t>
            </a:r>
            <a:r>
              <a:rPr lang="it-IT" dirty="0" err="1" smtClean="0"/>
              <a:t>epoux</a:t>
            </a:r>
            <a:r>
              <a:rPr lang="it-IT" dirty="0" smtClean="0"/>
              <a:t>, o nel caso di </a:t>
            </a:r>
            <a:r>
              <a:rPr lang="it-IT" dirty="0" err="1" smtClean="0"/>
              <a:t>clause</a:t>
            </a:r>
            <a:r>
              <a:rPr lang="it-IT" dirty="0" smtClean="0"/>
              <a:t> de </a:t>
            </a:r>
            <a:r>
              <a:rPr lang="it-IT" dirty="0" err="1" smtClean="0"/>
              <a:t>continuation</a:t>
            </a:r>
            <a:r>
              <a:rPr lang="it-IT" dirty="0" smtClean="0"/>
              <a:t> de la </a:t>
            </a:r>
            <a:r>
              <a:rPr lang="it-IT" dirty="0" err="1" smtClean="0"/>
              <a:t>société</a:t>
            </a:r>
            <a:r>
              <a:rPr lang="it-IT" dirty="0" smtClean="0"/>
              <a:t> </a:t>
            </a:r>
            <a:r>
              <a:rPr lang="it-IT" dirty="0" err="1" smtClean="0"/>
              <a:t>avec</a:t>
            </a:r>
            <a:r>
              <a:rPr lang="it-IT" dirty="0" smtClean="0"/>
              <a:t> </a:t>
            </a:r>
            <a:r>
              <a:rPr lang="it-IT" dirty="0" err="1" smtClean="0"/>
              <a:t>certains</a:t>
            </a:r>
            <a:r>
              <a:rPr lang="it-IT" dirty="0" smtClean="0"/>
              <a:t> </a:t>
            </a:r>
            <a:r>
              <a:rPr lang="it-IT" dirty="0" err="1" smtClean="0"/>
              <a:t>héritiers</a:t>
            </a:r>
            <a:r>
              <a:rPr lang="it-IT" dirty="0" smtClean="0"/>
              <a:t> di cui agli artt. 1868-1870. Per un'attenta disamina dei patti sulle successioni eccezionalmente ammessi v. NAJJAR I., </a:t>
            </a:r>
            <a:r>
              <a:rPr lang="it-IT" dirty="0" err="1" smtClean="0"/>
              <a:t>Pacte</a:t>
            </a:r>
            <a:r>
              <a:rPr lang="it-IT" dirty="0" smtClean="0"/>
              <a:t> </a:t>
            </a:r>
            <a:r>
              <a:rPr lang="it-IT" dirty="0" err="1" smtClean="0"/>
              <a:t>sur</a:t>
            </a:r>
            <a:r>
              <a:rPr lang="it-IT" dirty="0" smtClean="0"/>
              <a:t> </a:t>
            </a:r>
            <a:r>
              <a:rPr lang="it-IT" dirty="0" err="1" smtClean="0"/>
              <a:t>succession</a:t>
            </a:r>
            <a:r>
              <a:rPr lang="it-IT" dirty="0" smtClean="0"/>
              <a:t> </a:t>
            </a:r>
            <a:r>
              <a:rPr lang="it-IT" dirty="0" err="1" smtClean="0"/>
              <a:t>futur</a:t>
            </a:r>
            <a:r>
              <a:rPr lang="it-IT" dirty="0" smtClean="0"/>
              <a:t>, </a:t>
            </a:r>
            <a:r>
              <a:rPr lang="it-IT" dirty="0" err="1" smtClean="0"/>
              <a:t>Dalloz</a:t>
            </a:r>
            <a:r>
              <a:rPr lang="it-IT" dirty="0" smtClean="0"/>
              <a:t>, </a:t>
            </a:r>
            <a:r>
              <a:rPr lang="it-IT" dirty="0" err="1" smtClean="0"/>
              <a:t>Droit</a:t>
            </a:r>
            <a:r>
              <a:rPr lang="it-IT" dirty="0" smtClean="0"/>
              <a:t> </a:t>
            </a:r>
            <a:r>
              <a:rPr lang="it-IT" dirty="0" err="1" smtClean="0"/>
              <a:t>Civil</a:t>
            </a:r>
            <a:r>
              <a:rPr lang="it-IT" dirty="0" smtClean="0"/>
              <a:t>, vol. V, Paris, 1994 ed inoltre TRASBOT A.  LOUSOUARN Y. </a:t>
            </a:r>
            <a:r>
              <a:rPr lang="it-IT" dirty="0" err="1" smtClean="0"/>
              <a:t>Donations</a:t>
            </a:r>
            <a:r>
              <a:rPr lang="it-IT" dirty="0" smtClean="0"/>
              <a:t> et </a:t>
            </a:r>
            <a:r>
              <a:rPr lang="it-IT" dirty="0" err="1" smtClean="0"/>
              <a:t>testaments</a:t>
            </a:r>
            <a:r>
              <a:rPr lang="it-IT" dirty="0" smtClean="0"/>
              <a:t>, in </a:t>
            </a:r>
            <a:r>
              <a:rPr lang="it-IT" dirty="0" err="1" smtClean="0"/>
              <a:t>Traité</a:t>
            </a:r>
            <a:r>
              <a:rPr lang="it-IT" dirty="0" smtClean="0"/>
              <a:t> </a:t>
            </a:r>
            <a:r>
              <a:rPr lang="it-IT" dirty="0" err="1" smtClean="0"/>
              <a:t>pratique</a:t>
            </a:r>
            <a:r>
              <a:rPr lang="it-IT" dirty="0" smtClean="0"/>
              <a:t> de </a:t>
            </a:r>
            <a:r>
              <a:rPr lang="it-IT" dirty="0" err="1" smtClean="0"/>
              <a:t>droit</a:t>
            </a:r>
            <a:r>
              <a:rPr lang="it-IT" dirty="0" smtClean="0"/>
              <a:t> </a:t>
            </a:r>
            <a:r>
              <a:rPr lang="it-IT" dirty="0" err="1" smtClean="0"/>
              <a:t>civil</a:t>
            </a:r>
            <a:r>
              <a:rPr lang="it-IT" dirty="0" smtClean="0"/>
              <a:t> </a:t>
            </a:r>
            <a:r>
              <a:rPr lang="it-IT" dirty="0" err="1" smtClean="0"/>
              <a:t>français</a:t>
            </a:r>
            <a:r>
              <a:rPr lang="it-IT" dirty="0" smtClean="0"/>
              <a:t> a cura di </a:t>
            </a:r>
            <a:r>
              <a:rPr lang="it-IT" dirty="0" err="1" smtClean="0"/>
              <a:t>Planiol</a:t>
            </a:r>
            <a:r>
              <a:rPr lang="it-IT" dirty="0" smtClean="0"/>
              <a:t> e </a:t>
            </a:r>
            <a:r>
              <a:rPr lang="it-IT" dirty="0" err="1" smtClean="0"/>
              <a:t>Ripert</a:t>
            </a:r>
            <a:r>
              <a:rPr lang="it-IT" dirty="0" smtClean="0"/>
              <a:t>, tome V, Paris, 1957, p. 957 ss.; RAYNARD P.,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successions</a:t>
            </a:r>
            <a:r>
              <a:rPr lang="it-IT" dirty="0" smtClean="0"/>
              <a:t> et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libéralités</a:t>
            </a:r>
            <a:r>
              <a:rPr lang="it-IT" dirty="0" smtClean="0"/>
              <a:t>, in </a:t>
            </a:r>
            <a:r>
              <a:rPr lang="it-IT" dirty="0" err="1" smtClean="0"/>
              <a:t>Droit</a:t>
            </a:r>
            <a:r>
              <a:rPr lang="it-IT" dirty="0" smtClean="0"/>
              <a:t> </a:t>
            </a:r>
            <a:r>
              <a:rPr lang="it-IT" dirty="0" err="1" smtClean="0"/>
              <a:t>Civil</a:t>
            </a:r>
            <a:r>
              <a:rPr lang="it-IT" dirty="0" smtClean="0"/>
              <a:t> Marty-</a:t>
            </a:r>
            <a:r>
              <a:rPr lang="it-IT" dirty="0" err="1" smtClean="0"/>
              <a:t>Raynard</a:t>
            </a:r>
            <a:r>
              <a:rPr lang="it-IT" dirty="0" smtClean="0"/>
              <a:t>, Paris, 1983, p. 219 ss.; BRETON A., </a:t>
            </a:r>
            <a:r>
              <a:rPr lang="it-IT" dirty="0" err="1" smtClean="0"/>
              <a:t>Successions-Libéralités</a:t>
            </a:r>
            <a:r>
              <a:rPr lang="it-IT" dirty="0" smtClean="0"/>
              <a:t>, in </a:t>
            </a:r>
            <a:r>
              <a:rPr lang="it-IT" dirty="0" err="1" smtClean="0"/>
              <a:t>Leçons</a:t>
            </a:r>
            <a:r>
              <a:rPr lang="it-IT" dirty="0" smtClean="0"/>
              <a:t> de </a:t>
            </a:r>
            <a:r>
              <a:rPr lang="it-IT" dirty="0" err="1" smtClean="0"/>
              <a:t>droit</a:t>
            </a:r>
            <a:r>
              <a:rPr lang="it-IT" dirty="0" smtClean="0"/>
              <a:t> </a:t>
            </a:r>
            <a:r>
              <a:rPr lang="it-IT" dirty="0" err="1" smtClean="0"/>
              <a:t>civil</a:t>
            </a:r>
            <a:r>
              <a:rPr lang="it-IT" dirty="0" smtClean="0"/>
              <a:t>, IV, 2, 4° ed., Paris, 1982, p. 25 ss.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320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Nel common Law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Nei paesi anglosassoni abbiamo testimonianze di </a:t>
            </a:r>
            <a:r>
              <a:rPr lang="it-IT" dirty="0" err="1" smtClean="0"/>
              <a:t>donationes</a:t>
            </a:r>
            <a:r>
              <a:rPr lang="it-IT" dirty="0" smtClean="0"/>
              <a:t> </a:t>
            </a:r>
            <a:r>
              <a:rPr lang="it-IT" dirty="0" err="1" smtClean="0"/>
              <a:t>mortis</a:t>
            </a:r>
            <a:r>
              <a:rPr lang="it-IT" dirty="0" smtClean="0"/>
              <a:t> causa. Sul punto v. JENKS', English </a:t>
            </a:r>
            <a:r>
              <a:rPr lang="it-IT" dirty="0" err="1" smtClean="0"/>
              <a:t>civil</a:t>
            </a:r>
            <a:r>
              <a:rPr lang="it-IT" dirty="0" smtClean="0"/>
              <a:t> law, </a:t>
            </a:r>
            <a:r>
              <a:rPr lang="it-IT" dirty="0" err="1" smtClean="0"/>
              <a:t>London</a:t>
            </a:r>
            <a:r>
              <a:rPr lang="it-IT" dirty="0" smtClean="0"/>
              <a:t>, 1947, II, p. 1129 ss. Inoltre vere e proprie attribuzioni patrimoniali </a:t>
            </a:r>
            <a:r>
              <a:rPr lang="it-IT" dirty="0" err="1" smtClean="0"/>
              <a:t>mortis</a:t>
            </a:r>
            <a:r>
              <a:rPr lang="it-IT" dirty="0" smtClean="0"/>
              <a:t> causa sembra possano essere realizzate attraverso  l'istituto del trust. Sul punto v. LUPOI M,  Trusts, Milano, 1997, p. 131 ss.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988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Germania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Nel diritto tedesco sono ammessi sia i patti istitutivi che quelli rinunciativi ed in particolare è riconosciuto l'istituto dell'</a:t>
            </a:r>
            <a:r>
              <a:rPr lang="it-IT" dirty="0" err="1" smtClean="0"/>
              <a:t>Erbvertrag</a:t>
            </a:r>
            <a:r>
              <a:rPr lang="it-IT" dirty="0" smtClean="0"/>
              <a:t> al § 2274 BGB in cui espressamente si statuisce che "</a:t>
            </a:r>
            <a:r>
              <a:rPr lang="it-IT" dirty="0" err="1" smtClean="0"/>
              <a:t>Der</a:t>
            </a:r>
            <a:r>
              <a:rPr lang="it-IT" dirty="0" smtClean="0"/>
              <a:t> </a:t>
            </a:r>
            <a:r>
              <a:rPr lang="it-IT" dirty="0" err="1" smtClean="0"/>
              <a:t>Erblassere</a:t>
            </a:r>
            <a:r>
              <a:rPr lang="it-IT" dirty="0" smtClean="0"/>
              <a:t> </a:t>
            </a:r>
            <a:r>
              <a:rPr lang="it-IT" dirty="0" err="1" smtClean="0"/>
              <a:t>kann</a:t>
            </a:r>
            <a:r>
              <a:rPr lang="it-IT" dirty="0" smtClean="0"/>
              <a:t> </a:t>
            </a:r>
            <a:r>
              <a:rPr lang="it-IT" dirty="0" err="1" smtClean="0"/>
              <a:t>einem</a:t>
            </a:r>
            <a:r>
              <a:rPr lang="it-IT" dirty="0" smtClean="0"/>
              <a:t> </a:t>
            </a:r>
            <a:r>
              <a:rPr lang="it-IT" dirty="0" err="1" smtClean="0"/>
              <a:t>Erbvertrag</a:t>
            </a:r>
            <a:r>
              <a:rPr lang="it-IT" dirty="0" smtClean="0"/>
              <a:t> </a:t>
            </a:r>
            <a:r>
              <a:rPr lang="it-IT" dirty="0" err="1" smtClean="0"/>
              <a:t>nur</a:t>
            </a:r>
            <a:r>
              <a:rPr lang="it-IT" dirty="0" smtClean="0"/>
              <a:t> </a:t>
            </a:r>
            <a:r>
              <a:rPr lang="it-IT" dirty="0" err="1" smtClean="0"/>
              <a:t>persönlich</a:t>
            </a:r>
            <a:r>
              <a:rPr lang="it-IT" dirty="0" smtClean="0"/>
              <a:t> </a:t>
            </a:r>
            <a:r>
              <a:rPr lang="it-IT" dirty="0" err="1" smtClean="0"/>
              <a:t>schließen</a:t>
            </a:r>
            <a:r>
              <a:rPr lang="it-IT" dirty="0" smtClean="0"/>
              <a:t>". Gli autori tedeschi hanno  da un lato sottolineato la </a:t>
            </a:r>
            <a:r>
              <a:rPr lang="it-IT" dirty="0" err="1" smtClean="0"/>
              <a:t>Dopplenatur</a:t>
            </a:r>
            <a:r>
              <a:rPr lang="it-IT" dirty="0" smtClean="0"/>
              <a:t> dell'istituto: " </a:t>
            </a:r>
            <a:r>
              <a:rPr lang="it-IT" dirty="0" err="1" smtClean="0"/>
              <a:t>Verfügug</a:t>
            </a:r>
            <a:r>
              <a:rPr lang="it-IT" dirty="0" smtClean="0"/>
              <a:t> von </a:t>
            </a:r>
            <a:r>
              <a:rPr lang="it-IT" dirty="0" err="1" smtClean="0"/>
              <a:t>Todes</a:t>
            </a:r>
            <a:r>
              <a:rPr lang="it-IT" dirty="0" smtClean="0"/>
              <a:t> </a:t>
            </a:r>
            <a:r>
              <a:rPr lang="it-IT" dirty="0" err="1" smtClean="0"/>
              <a:t>wegen</a:t>
            </a:r>
            <a:r>
              <a:rPr lang="it-IT" dirty="0" smtClean="0"/>
              <a:t> und </a:t>
            </a:r>
            <a:r>
              <a:rPr lang="it-IT" dirty="0" err="1" smtClean="0"/>
              <a:t>Vertrag</a:t>
            </a:r>
            <a:r>
              <a:rPr lang="it-IT" dirty="0" smtClean="0"/>
              <a:t>": BRONX H., </a:t>
            </a:r>
            <a:r>
              <a:rPr lang="it-IT" dirty="0" err="1" smtClean="0"/>
              <a:t>Erbrecht</a:t>
            </a:r>
            <a:r>
              <a:rPr lang="it-IT" dirty="0" smtClean="0"/>
              <a:t>, </a:t>
            </a:r>
            <a:r>
              <a:rPr lang="it-IT" dirty="0" err="1" smtClean="0"/>
              <a:t>Köln</a:t>
            </a:r>
            <a:r>
              <a:rPr lang="it-IT" dirty="0" smtClean="0"/>
              <a:t> </a:t>
            </a:r>
            <a:r>
              <a:rPr lang="it-IT" dirty="0" err="1" smtClean="0"/>
              <a:t>Berlin</a:t>
            </a:r>
            <a:r>
              <a:rPr lang="it-IT" dirty="0" smtClean="0"/>
              <a:t>, Bonn, München, 1996 , p. 104; dall'altro hanno cercato di distinguerlo dal testamento. " </a:t>
            </a:r>
            <a:r>
              <a:rPr lang="it-IT" dirty="0" err="1" smtClean="0"/>
              <a:t>Der</a:t>
            </a:r>
            <a:r>
              <a:rPr lang="it-IT" dirty="0" smtClean="0"/>
              <a:t> </a:t>
            </a:r>
            <a:r>
              <a:rPr lang="it-IT" dirty="0" err="1" smtClean="0"/>
              <a:t>Erbvertrag</a:t>
            </a:r>
            <a:r>
              <a:rPr lang="it-IT" dirty="0" smtClean="0"/>
              <a:t> </a:t>
            </a:r>
            <a:r>
              <a:rPr lang="it-IT" dirty="0" err="1" smtClean="0"/>
              <a:t>ist</a:t>
            </a:r>
            <a:r>
              <a:rPr lang="it-IT" dirty="0" smtClean="0"/>
              <a:t> </a:t>
            </a:r>
            <a:r>
              <a:rPr lang="it-IT" dirty="0" err="1" smtClean="0"/>
              <a:t>nicht</a:t>
            </a:r>
            <a:r>
              <a:rPr lang="it-IT" dirty="0" smtClean="0"/>
              <a:t> </a:t>
            </a:r>
            <a:r>
              <a:rPr lang="it-IT" dirty="0" err="1" smtClean="0"/>
              <a:t>etwa</a:t>
            </a:r>
            <a:r>
              <a:rPr lang="it-IT" dirty="0" smtClean="0"/>
              <a:t> </a:t>
            </a:r>
            <a:r>
              <a:rPr lang="it-IT" dirty="0" err="1" smtClean="0"/>
              <a:t>ein</a:t>
            </a:r>
            <a:r>
              <a:rPr lang="it-IT" dirty="0" smtClean="0"/>
              <a:t> </a:t>
            </a:r>
            <a:r>
              <a:rPr lang="it-IT" dirty="0" err="1" smtClean="0"/>
              <a:t>Testament</a:t>
            </a:r>
            <a:r>
              <a:rPr lang="it-IT" dirty="0" smtClean="0"/>
              <a:t> </a:t>
            </a:r>
            <a:r>
              <a:rPr lang="it-IT" dirty="0" err="1" smtClean="0"/>
              <a:t>besonderer</a:t>
            </a:r>
            <a:r>
              <a:rPr lang="it-IT" dirty="0" smtClean="0"/>
              <a:t> Art, </a:t>
            </a:r>
            <a:r>
              <a:rPr lang="it-IT" dirty="0" err="1" smtClean="0"/>
              <a:t>sondern</a:t>
            </a:r>
            <a:r>
              <a:rPr lang="it-IT" dirty="0" smtClean="0"/>
              <a:t> </a:t>
            </a:r>
            <a:r>
              <a:rPr lang="it-IT" dirty="0" err="1" smtClean="0"/>
              <a:t>ein</a:t>
            </a:r>
            <a:r>
              <a:rPr lang="it-IT" dirty="0" smtClean="0"/>
              <a:t> </a:t>
            </a:r>
            <a:r>
              <a:rPr lang="it-IT" dirty="0" err="1" smtClean="0"/>
              <a:t>wirklicher</a:t>
            </a:r>
            <a:r>
              <a:rPr lang="it-IT" dirty="0" smtClean="0"/>
              <a:t> </a:t>
            </a:r>
            <a:r>
              <a:rPr lang="it-IT" dirty="0" err="1" smtClean="0"/>
              <a:t>Vertrag</a:t>
            </a:r>
            <a:r>
              <a:rPr lang="it-IT" dirty="0" smtClean="0"/>
              <a:t>, </a:t>
            </a:r>
            <a:r>
              <a:rPr lang="it-IT" dirty="0" err="1" smtClean="0"/>
              <a:t>der</a:t>
            </a:r>
            <a:r>
              <a:rPr lang="it-IT" dirty="0" smtClean="0"/>
              <a:t> </a:t>
            </a:r>
            <a:r>
              <a:rPr lang="it-IT" dirty="0" err="1" smtClean="0"/>
              <a:t>eine</a:t>
            </a:r>
            <a:r>
              <a:rPr lang="it-IT" dirty="0" smtClean="0"/>
              <a:t> </a:t>
            </a:r>
            <a:r>
              <a:rPr lang="it-IT" dirty="0" err="1" smtClean="0"/>
              <a:t>Bindung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Erblassers</a:t>
            </a:r>
            <a:r>
              <a:rPr lang="it-IT" dirty="0" smtClean="0"/>
              <a:t> an </a:t>
            </a:r>
            <a:r>
              <a:rPr lang="it-IT" dirty="0" err="1" smtClean="0"/>
              <a:t>sein</a:t>
            </a:r>
            <a:r>
              <a:rPr lang="it-IT" dirty="0" smtClean="0"/>
              <a:t> </a:t>
            </a:r>
            <a:r>
              <a:rPr lang="it-IT" dirty="0" err="1" smtClean="0"/>
              <a:t>vertragsmäßigen</a:t>
            </a:r>
            <a:r>
              <a:rPr lang="it-IT" dirty="0" smtClean="0"/>
              <a:t> </a:t>
            </a:r>
            <a:r>
              <a:rPr lang="it-IT" dirty="0" err="1" smtClean="0"/>
              <a:t>Verfügungen</a:t>
            </a:r>
            <a:r>
              <a:rPr lang="it-IT" dirty="0" smtClean="0"/>
              <a:t> von </a:t>
            </a:r>
            <a:r>
              <a:rPr lang="it-IT" dirty="0" err="1" smtClean="0"/>
              <a:t>Todes</a:t>
            </a:r>
            <a:r>
              <a:rPr lang="it-IT" dirty="0" smtClean="0"/>
              <a:t> </a:t>
            </a:r>
            <a:r>
              <a:rPr lang="it-IT" dirty="0" err="1" smtClean="0"/>
              <a:t>wegen</a:t>
            </a:r>
            <a:r>
              <a:rPr lang="it-IT" dirty="0" smtClean="0"/>
              <a:t> </a:t>
            </a:r>
            <a:r>
              <a:rPr lang="it-IT" dirty="0" err="1" smtClean="0"/>
              <a:t>bewirkt</a:t>
            </a:r>
            <a:r>
              <a:rPr lang="it-IT" dirty="0" smtClean="0"/>
              <a:t>": SCHLICHTING G., </a:t>
            </a:r>
            <a:r>
              <a:rPr lang="it-IT" dirty="0" err="1" smtClean="0"/>
              <a:t>Münchener</a:t>
            </a:r>
            <a:r>
              <a:rPr lang="it-IT" dirty="0" smtClean="0"/>
              <a:t> </a:t>
            </a:r>
            <a:r>
              <a:rPr lang="it-IT" dirty="0" err="1" smtClean="0"/>
              <a:t>Kommentar</a:t>
            </a:r>
            <a:r>
              <a:rPr lang="it-IT" dirty="0" smtClean="0"/>
              <a:t> </a:t>
            </a:r>
            <a:r>
              <a:rPr lang="it-IT" dirty="0" err="1" smtClean="0"/>
              <a:t>zum</a:t>
            </a:r>
            <a:r>
              <a:rPr lang="it-IT" dirty="0" smtClean="0"/>
              <a:t> </a:t>
            </a:r>
            <a:r>
              <a:rPr lang="it-IT" dirty="0" err="1" smtClean="0"/>
              <a:t>Bürghelichen</a:t>
            </a:r>
            <a:r>
              <a:rPr lang="it-IT" dirty="0" smtClean="0"/>
              <a:t> </a:t>
            </a:r>
            <a:r>
              <a:rPr lang="it-IT" dirty="0" err="1" smtClean="0"/>
              <a:t>Gezetzbuch</a:t>
            </a:r>
            <a:r>
              <a:rPr lang="it-IT" dirty="0" smtClean="0"/>
              <a:t>, Band 9, München, 1997, p. 1675. In tal senso v. inoltre WOLF M., </a:t>
            </a:r>
            <a:r>
              <a:rPr lang="it-IT" dirty="0" err="1" smtClean="0"/>
              <a:t>Erbrecht</a:t>
            </a:r>
            <a:r>
              <a:rPr lang="it-IT" dirty="0" smtClean="0"/>
              <a:t> (§§ 1922-2385  BGB), in </a:t>
            </a:r>
            <a:r>
              <a:rPr lang="it-IT" dirty="0" err="1" smtClean="0"/>
              <a:t>Burgeliches</a:t>
            </a:r>
            <a:r>
              <a:rPr lang="it-IT" dirty="0" smtClean="0"/>
              <a:t> </a:t>
            </a:r>
            <a:r>
              <a:rPr lang="it-IT" dirty="0" err="1" smtClean="0"/>
              <a:t>Gezetzbuch</a:t>
            </a:r>
            <a:r>
              <a:rPr lang="it-IT" dirty="0" smtClean="0"/>
              <a:t>, Band 9, Stuttgart- </a:t>
            </a:r>
            <a:r>
              <a:rPr lang="it-IT" dirty="0" err="1" smtClean="0"/>
              <a:t>Berlin</a:t>
            </a:r>
            <a:r>
              <a:rPr lang="it-IT" dirty="0" smtClean="0"/>
              <a:t>- </a:t>
            </a:r>
            <a:r>
              <a:rPr lang="it-IT" dirty="0" err="1" smtClean="0"/>
              <a:t>Köln</a:t>
            </a:r>
            <a:r>
              <a:rPr lang="it-IT" dirty="0" smtClean="0"/>
              <a:t>, 1992, p. 1505.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1768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fondamento del divieto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Libertà di testare</a:t>
            </a:r>
          </a:p>
          <a:p>
            <a:r>
              <a:rPr lang="it-IT" dirty="0" smtClean="0"/>
              <a:t>Tipicità della delazione  (legge o testamento)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1539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Mortis</a:t>
            </a:r>
            <a:r>
              <a:rPr lang="it-IT" dirty="0" smtClean="0"/>
              <a:t> Causa e Post </a:t>
            </a:r>
            <a:r>
              <a:rPr lang="it-IT" dirty="0" err="1" smtClean="0"/>
              <a:t>Mortem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Si aprono interpretazioni che limitano il divieto agli atti </a:t>
            </a:r>
            <a:r>
              <a:rPr lang="it-IT" dirty="0" err="1" smtClean="0"/>
              <a:t>mortis</a:t>
            </a:r>
            <a:r>
              <a:rPr lang="it-IT" dirty="0" smtClean="0"/>
              <a:t> causa distinti da quelli post </a:t>
            </a:r>
            <a:r>
              <a:rPr lang="it-IT" dirty="0" err="1" smtClean="0"/>
              <a:t>mortem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Cass</a:t>
            </a:r>
            <a:r>
              <a:rPr lang="it-IT" dirty="0" smtClean="0"/>
              <a:t>. 4053/1987, Giur. comm., 1987, II, 725. Anche in dottrina troviamo tentativi di definire il concetto di atto </a:t>
            </a:r>
            <a:r>
              <a:rPr lang="it-IT" dirty="0" err="1" smtClean="0"/>
              <a:t>mortis</a:t>
            </a:r>
            <a:r>
              <a:rPr lang="it-IT" dirty="0" smtClean="0"/>
              <a:t> causa onde distinguerlo da quello post </a:t>
            </a:r>
            <a:r>
              <a:rPr lang="it-IT" dirty="0" err="1" smtClean="0"/>
              <a:t>mortem</a:t>
            </a:r>
            <a:r>
              <a:rPr lang="it-IT" dirty="0" smtClean="0"/>
              <a:t>. Sarebbe </a:t>
            </a:r>
            <a:r>
              <a:rPr lang="it-IT" dirty="0" err="1" smtClean="0"/>
              <a:t>mortis</a:t>
            </a:r>
            <a:r>
              <a:rPr lang="it-IT" dirty="0" smtClean="0"/>
              <a:t> causa "l'atto che regola rapporti e situazioni che vengono a formarsi in via originaria con la morte del soggetto o che dalla sua morte traggono comunque una loro autonoma qualificazione": GIAMPICCOLO  G., voce: Atto </a:t>
            </a:r>
            <a:r>
              <a:rPr lang="it-IT" dirty="0" err="1" smtClean="0"/>
              <a:t>mortis</a:t>
            </a:r>
            <a:r>
              <a:rPr lang="it-IT" dirty="0" smtClean="0"/>
              <a:t> causa, in </a:t>
            </a:r>
            <a:r>
              <a:rPr lang="it-IT" dirty="0" err="1" smtClean="0"/>
              <a:t>Enc</a:t>
            </a:r>
            <a:r>
              <a:rPr lang="it-IT" dirty="0" smtClean="0"/>
              <a:t>. dir., vol. IV, Milano, 1959, p. 232 ss.; ID., Il contenuto a-tipico del testamento, Milano, 1954, p. 300 ss.; NICOLO' R., Disposizione di beni </a:t>
            </a:r>
            <a:r>
              <a:rPr lang="it-IT" dirty="0" err="1" smtClean="0"/>
              <a:t>mortis</a:t>
            </a:r>
            <a:r>
              <a:rPr lang="it-IT" dirty="0" smtClean="0"/>
              <a:t> causa in forma indiretta, in </a:t>
            </a:r>
            <a:r>
              <a:rPr lang="it-IT" dirty="0" err="1" smtClean="0"/>
              <a:t>Riv</a:t>
            </a:r>
            <a:r>
              <a:rPr lang="it-IT" dirty="0" smtClean="0"/>
              <a:t>. notar., 1967, p. 644; JEVA M., I fenomeni c.d. </a:t>
            </a:r>
            <a:r>
              <a:rPr lang="it-IT" dirty="0" err="1" smtClean="0"/>
              <a:t>parasuccessori</a:t>
            </a:r>
            <a:r>
              <a:rPr lang="it-IT" dirty="0" smtClean="0"/>
              <a:t>, in </a:t>
            </a:r>
            <a:r>
              <a:rPr lang="it-IT" dirty="0" err="1" smtClean="0"/>
              <a:t>Riv</a:t>
            </a:r>
            <a:r>
              <a:rPr lang="it-IT" dirty="0" smtClean="0"/>
              <a:t>. notar., 1971, p. 147; BIGLIAZZI GERI L., Il testamento, vol. I, Milano, 1976, p. 104 </a:t>
            </a:r>
            <a:r>
              <a:rPr lang="it-IT" dirty="0" err="1" smtClean="0"/>
              <a:t>ss</a:t>
            </a:r>
            <a:r>
              <a:rPr lang="it-IT" dirty="0" smtClean="0"/>
              <a:t>;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04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Donazione e morte</a:t>
            </a:r>
          </a:p>
          <a:p>
            <a:r>
              <a:rPr lang="it-IT" dirty="0" smtClean="0"/>
              <a:t>Il contratto, con cui una parte deposita presso un'altra una determinata somma ed attribuisce ad un terzo, che prende parte all'atto, il diritto a pretenderne la restituzione dopo la propria morte, non configura un contratto a favore di terzi, con esecuzione dopo la morte dello stipulante, a norma dell'art. 1412 c.c., avendo il terzo assunto la qualità di parte dell'atto e lo stipulante obbligandosi in suo diretto confronto a mantenere ferma la disposizione in suo favore, bensì rientra nell'ambito di applicazione del divieto dei patti successori sancito dall'art. 458 c.c., ed è perciò nulla, giacché dà luogo ad una complessa convenzione costituita da un deposito irregolare e da una vietata donazione </a:t>
            </a:r>
            <a:r>
              <a:rPr lang="it-IT" dirty="0" err="1" smtClean="0"/>
              <a:t>mortis</a:t>
            </a:r>
            <a:r>
              <a:rPr lang="it-IT" dirty="0" smtClean="0"/>
              <a:t> causa</a:t>
            </a:r>
          </a:p>
          <a:p>
            <a:r>
              <a:rPr lang="it-IT" dirty="0" smtClean="0"/>
              <a:t>Cassazione civile, sez. II, 17/08/1990,  n. 8335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227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Mandato post </a:t>
            </a:r>
            <a:r>
              <a:rPr lang="it-IT" dirty="0" err="1" smtClean="0"/>
              <a:t>mortem</a:t>
            </a:r>
            <a:r>
              <a:rPr lang="it-IT" dirty="0" smtClean="0"/>
              <a:t> </a:t>
            </a:r>
            <a:r>
              <a:rPr lang="it-IT" dirty="0" err="1" smtClean="0"/>
              <a:t>exequendum</a:t>
            </a:r>
            <a:endParaRPr lang="it-IT" dirty="0" smtClean="0"/>
          </a:p>
          <a:p>
            <a:r>
              <a:rPr lang="it-IT" dirty="0" smtClean="0"/>
              <a:t>L'incarico conferito in vita affinché le proprie spoglie abbiano una determinata sepoltura costituisce un mandato "post </a:t>
            </a:r>
            <a:r>
              <a:rPr lang="it-IT" dirty="0" err="1" smtClean="0"/>
              <a:t>mortem</a:t>
            </a:r>
            <a:r>
              <a:rPr lang="it-IT" dirty="0" smtClean="0"/>
              <a:t>", avente ad oggetto il compimento di una attività giuridica la cui utilità viene ad esistenza in epoca successiva alla morte del mandante. </a:t>
            </a:r>
          </a:p>
          <a:p>
            <a:r>
              <a:rPr lang="it-IT" dirty="0" smtClean="0"/>
              <a:t>Tribunale Palermo, 16/03/2000,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3893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1067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Patti successori</vt:lpstr>
      <vt:lpstr>La nozione nella giurisprudenza</vt:lpstr>
      <vt:lpstr>In Francia</vt:lpstr>
      <vt:lpstr>Nel common Law</vt:lpstr>
      <vt:lpstr>In Germania</vt:lpstr>
      <vt:lpstr>Il fondamento del divieto</vt:lpstr>
      <vt:lpstr>Mortis Causa e Post Mortem</vt:lpstr>
      <vt:lpstr>casistica</vt:lpstr>
      <vt:lpstr>casistica</vt:lpstr>
      <vt:lpstr>casistica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Patti successori</dc:title>
  <dc:creator>landini</dc:creator>
  <cp:lastModifiedBy>landini</cp:lastModifiedBy>
  <cp:revision>2</cp:revision>
  <dcterms:created xsi:type="dcterms:W3CDTF">2017-04-05T09:33:32Z</dcterms:created>
  <dcterms:modified xsi:type="dcterms:W3CDTF">2017-04-05T09:37:59Z</dcterms:modified>
</cp:coreProperties>
</file>