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32" r:id="rId2"/>
    <p:sldId id="507" r:id="rId3"/>
    <p:sldId id="641" r:id="rId4"/>
    <p:sldId id="642" r:id="rId5"/>
    <p:sldId id="643" r:id="rId6"/>
    <p:sldId id="508" r:id="rId7"/>
    <p:sldId id="511" r:id="rId8"/>
    <p:sldId id="513" r:id="rId9"/>
    <p:sldId id="441" r:id="rId10"/>
    <p:sldId id="644" r:id="rId11"/>
    <p:sldId id="331" r:id="rId12"/>
    <p:sldId id="649" r:id="rId13"/>
    <p:sldId id="333" r:id="rId14"/>
    <p:sldId id="334" r:id="rId15"/>
    <p:sldId id="645" r:id="rId16"/>
    <p:sldId id="646" r:id="rId17"/>
    <p:sldId id="647" r:id="rId18"/>
    <p:sldId id="648" r:id="rId19"/>
    <p:sldId id="652" r:id="rId20"/>
    <p:sldId id="653" r:id="rId21"/>
    <p:sldId id="654" r:id="rId22"/>
    <p:sldId id="650" r:id="rId23"/>
    <p:sldId id="651" r:id="rId24"/>
    <p:sldId id="270" r:id="rId25"/>
    <p:sldId id="271" r:id="rId26"/>
    <p:sldId id="273" r:id="rId27"/>
    <p:sldId id="275" r:id="rId28"/>
    <p:sldId id="277" r:id="rId29"/>
    <p:sldId id="278" r:id="rId30"/>
    <p:sldId id="281" r:id="rId31"/>
    <p:sldId id="279" r:id="rId32"/>
    <p:sldId id="280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84"/>
    <p:restoredTop sz="95246"/>
  </p:normalViewPr>
  <p:slideViewPr>
    <p:cSldViewPr snapToGrid="0" snapToObjects="1">
      <p:cViewPr varScale="1">
        <p:scale>
          <a:sx n="93" d="100"/>
          <a:sy n="93" d="100"/>
        </p:scale>
        <p:origin x="2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A77DE-BF25-B14C-BEC7-09BAF1D058A6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EF757-BC3E-3A49-B96B-F8DA9411DA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69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C0147-C719-B04E-ACD7-211D420BF74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252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D52CAF-0F97-7349-AA49-A5917AC6E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B622EE4-222A-BA47-87AC-0209EAC23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D12A5C-65B4-684C-98FB-22968445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8A219C-B988-4A4F-8A24-A0CA8A396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79ED96-48B2-6F48-92FD-6FB8FF93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62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698854-B0C7-4F4B-A7B2-EF294C9F2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448416-EA56-334C-BC2C-AF9599667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0FF9E7-1223-C540-B2F5-31C03332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F33A08-ABBA-8945-8617-E5CEDCBAB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992784-F83D-EC43-BE3A-C67B2A9F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851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45DFB79-2D8C-5041-A5EC-694CC2028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E88E88-4AC8-7742-8F94-74710A75A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1F062A-98E8-A64E-9736-34CE0284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414F0-3FC6-3E43-B8F1-FF50E3C47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51A3EB-F7A8-084C-B3D5-436EA2E97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95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2E195B-DBCD-FD4D-ABBF-57C2B947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C668F8-46D5-3B4D-A80C-625246072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8DCA2B-97F7-9F43-9468-E39E7396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8EE175-97D7-9942-811C-9CED6D7F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B14B87-B5C4-BC41-B687-8D179CEC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00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0485A3-FC48-BD47-B609-B73A27C7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05027B-7A3A-CB47-8C06-85B99F298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C8A06C-A65C-E34D-84DA-8CE4B79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851DBD-9F55-AF41-BBFA-D2395E5B5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ED3B4B-9C26-594D-A6C8-36539E18D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42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F1520B-A679-6442-95FC-CBC4160F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9EC318-691F-C040-B094-B8696F8C85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952E961-A8E8-5E43-BA89-EFE5D3B83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99E36D-4396-1845-B8B0-65198420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FD1DAF1-BE19-804D-8D2C-BCC4D83F2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AA3580-FCB1-A443-8B69-CF8FE34D6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069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E7568F-AD06-F040-9FA3-14C781B2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486C39-BE49-424C-8689-A5337182B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3A4F78-6AD2-D948-9999-5A4E97E15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9F2DF27-FD87-8C4D-A72B-B473AB9D3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85082F8-3665-544A-B20C-2F45CDF63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46AB464-8F34-AC47-879B-318A00882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A438EC0-679A-5E45-97A3-FE0310AC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77E5F5E-9BD3-3141-A6DC-E8548DEA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72AF1-813A-CA46-878D-10EFC2E03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E870F7-B7DC-674A-8F30-40B1B8EB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4FBF441-5712-614A-BABB-2F0122D9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3E1D66-3262-BA4D-8975-080FBC01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78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64DFEE6-78E2-4E43-BBDF-79B7AC6D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0B79674-5215-8343-A216-CF4E6222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B757B5-8798-E440-95AF-B6CFC454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19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5E5032-B059-1B43-8822-D5D66103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35D30-4B64-224C-9D41-155DE167C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37FE2AF-357D-8942-AFAD-210765846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4AAA5F-BFBA-7746-AF82-CB9FA67B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5DE5B7-E050-F849-8BB5-DB4D6080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CF2A35-EF90-5149-BA61-9E47A913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22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634F63-D09E-5442-8D91-4F33F0DDF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719C598-C610-6643-878C-20E851683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8EFA06E-E939-8A45-89E9-AEBE9AE8D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101879-2B73-7F4A-94B4-AB6520B5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CB7708-745F-674C-AD6B-7F5C3D08D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B22BD38-F6CB-E446-AF6B-8BFB0306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95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5C8B16B-234A-684F-8324-85E8FF8DA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FB7B2A-7E21-2344-A419-36BF78F1E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2460CD-E0B8-D743-B87D-9656AD202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DD141-CF0B-A543-9ED3-2830477D8778}" type="datetimeFigureOut">
              <a:rPr lang="it-IT" smtClean="0"/>
              <a:t>19/05/20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AFD049-D448-244C-B011-637C833A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D4B76E-ADEB-3041-A64F-EBD39D029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D4BF3-E94D-6343-A735-64BB73FCFB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513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DC0E7B3-2861-534B-8BA8-50EF349F8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893" y="0"/>
            <a:ext cx="863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45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4898C4A-D5E7-D44E-A7B4-DA2D7360768C}"/>
              </a:ext>
            </a:extLst>
          </p:cNvPr>
          <p:cNvSpPr/>
          <p:nvPr/>
        </p:nvSpPr>
        <p:spPr>
          <a:xfrm>
            <a:off x="893064" y="612844"/>
            <a:ext cx="10405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/>
              <a:t>Obiettivo: fine ultimo per cui si intraprende uno studio clinico (es. confrontare l’efficacia di due trattamenti, SCIG contro IVIG in pazienti affetti da difetti anticorpali) </a:t>
            </a:r>
          </a:p>
          <a:p>
            <a:endParaRPr lang="it-IT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 err="1"/>
              <a:t>Outcome</a:t>
            </a:r>
            <a:r>
              <a:rPr lang="it-IT" sz="3600" dirty="0"/>
              <a:t>: risultato dello studio inteso come misura dell’obiettivo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 err="1"/>
              <a:t>Endpoint</a:t>
            </a:r>
            <a:r>
              <a:rPr lang="it-IT" sz="3600" dirty="0"/>
              <a:t>: letteralmente il «punto di fine osservazione» per la misura dell’</a:t>
            </a:r>
            <a:r>
              <a:rPr lang="it-IT" sz="3600" dirty="0" err="1"/>
              <a:t>outcome</a:t>
            </a:r>
            <a:endParaRPr lang="it-IT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48354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ADD2A95-C481-7B48-937D-A4D4B49F7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2519303"/>
            <a:ext cx="8267700" cy="36068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17479C-14DB-5B43-A78D-29245A497007}"/>
              </a:ext>
            </a:extLst>
          </p:cNvPr>
          <p:cNvSpPr txBox="1"/>
          <p:nvPr/>
        </p:nvSpPr>
        <p:spPr>
          <a:xfrm>
            <a:off x="1569720" y="237744"/>
            <a:ext cx="9052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Lo scopo del nostro studio: </a:t>
            </a:r>
            <a:r>
              <a:rPr lang="it-IT" sz="3200" dirty="0"/>
              <a:t>paragonare efficacia e sicurezza delle immunoglobuline sottocute rispetto a precedenti terapia per via endovenosa o altri prodotti sottocute</a:t>
            </a:r>
          </a:p>
        </p:txBody>
      </p:sp>
    </p:spTree>
    <p:extLst>
      <p:ext uri="{BB962C8B-B14F-4D97-AF65-F5344CB8AC3E}">
        <p14:creationId xmlns:p14="http://schemas.microsoft.com/office/powerpoint/2010/main" val="1581759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296281D-B5D7-C644-851F-75F1C9935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80" y="513842"/>
            <a:ext cx="4394200" cy="6159500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736870AD-4B49-514F-9FFA-9CD308446B26}"/>
              </a:ext>
            </a:extLst>
          </p:cNvPr>
          <p:cNvCxnSpPr/>
          <p:nvPr/>
        </p:nvCxnSpPr>
        <p:spPr>
          <a:xfrm>
            <a:off x="881380" y="1243584"/>
            <a:ext cx="13167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C3C6B2-6430-104C-9A65-85FDE65177CC}"/>
              </a:ext>
            </a:extLst>
          </p:cNvPr>
          <p:cNvSpPr txBox="1"/>
          <p:nvPr/>
        </p:nvSpPr>
        <p:spPr>
          <a:xfrm>
            <a:off x="5275580" y="945154"/>
            <a:ext cx="713232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Come si calcola la giusta dimensione di un campione?</a:t>
            </a:r>
          </a:p>
          <a:p>
            <a:endParaRPr lang="it-IT" sz="2400" b="1" dirty="0">
              <a:solidFill>
                <a:srgbClr val="FF0000"/>
              </a:solidFill>
              <a:highlight>
                <a:srgbClr val="FF0000"/>
              </a:highlight>
            </a:endParaRPr>
          </a:p>
          <a:p>
            <a:r>
              <a:rPr lang="it-IT" b="1" dirty="0"/>
              <a:t>Sample </a:t>
            </a:r>
            <a:r>
              <a:rPr lang="it-IT" b="1" dirty="0" err="1"/>
              <a:t>size</a:t>
            </a:r>
            <a:r>
              <a:rPr lang="it-IT" b="1" dirty="0"/>
              <a:t>: [z</a:t>
            </a:r>
            <a:r>
              <a:rPr lang="it-IT" b="1" baseline="30000" dirty="0"/>
              <a:t>2</a:t>
            </a:r>
            <a:r>
              <a:rPr lang="it-IT" b="1" dirty="0"/>
              <a:t> * </a:t>
            </a:r>
            <a:r>
              <a:rPr lang="it-IT" b="1" dirty="0" err="1"/>
              <a:t>p</a:t>
            </a:r>
            <a:r>
              <a:rPr lang="it-IT" b="1" dirty="0"/>
              <a:t> (1-p)] / e</a:t>
            </a:r>
            <a:r>
              <a:rPr lang="it-IT" b="1" baseline="30000" dirty="0"/>
              <a:t>2</a:t>
            </a:r>
          </a:p>
          <a:p>
            <a:endParaRPr lang="it-IT" dirty="0"/>
          </a:p>
          <a:p>
            <a:r>
              <a:rPr lang="it-IT" dirty="0" err="1"/>
              <a:t>Z</a:t>
            </a:r>
            <a:r>
              <a:rPr lang="it-IT" dirty="0"/>
              <a:t>: </a:t>
            </a:r>
            <a:r>
              <a:rPr lang="it-IT" dirty="0" err="1"/>
              <a:t>Z.score</a:t>
            </a:r>
            <a:r>
              <a:rPr lang="it-IT" dirty="0"/>
              <a:t> che dipende dall’intervallo di confidenza</a:t>
            </a:r>
          </a:p>
          <a:p>
            <a:r>
              <a:rPr lang="it-IT" dirty="0" err="1"/>
              <a:t>P</a:t>
            </a:r>
            <a:r>
              <a:rPr lang="it-IT" dirty="0"/>
              <a:t>: deviazione standard</a:t>
            </a:r>
          </a:p>
          <a:p>
            <a:r>
              <a:rPr lang="it-IT" dirty="0"/>
              <a:t>E: errore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4113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910800F-66B2-D14D-B173-CD4D8CE554C8}"/>
              </a:ext>
            </a:extLst>
          </p:cNvPr>
          <p:cNvSpPr/>
          <p:nvPr/>
        </p:nvSpPr>
        <p:spPr>
          <a:xfrm>
            <a:off x="274320" y="1920895"/>
            <a:ext cx="115945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800" dirty="0"/>
          </a:p>
          <a:p>
            <a:r>
              <a:rPr lang="it-IT" sz="2800" dirty="0"/>
              <a:t>• La rilevanza di un </a:t>
            </a:r>
            <a:r>
              <a:rPr lang="it-IT" sz="2800" dirty="0" err="1"/>
              <a:t>endpoint</a:t>
            </a:r>
            <a:r>
              <a:rPr lang="it-IT" sz="2800" dirty="0"/>
              <a:t> è da definirsi sostanzialmente in base alla relazione che ha con l’obiettivo dello studio </a:t>
            </a:r>
          </a:p>
          <a:p>
            <a:r>
              <a:rPr lang="it-IT" sz="2800" dirty="0"/>
              <a:t>• In pratica, l’</a:t>
            </a:r>
            <a:r>
              <a:rPr lang="it-IT" sz="2800" dirty="0" err="1"/>
              <a:t>endpoint</a:t>
            </a:r>
            <a:r>
              <a:rPr lang="it-IT" sz="2800" dirty="0"/>
              <a:t> è tanto </a:t>
            </a:r>
            <a:r>
              <a:rPr lang="it-IT" sz="2800" dirty="0" err="1"/>
              <a:t>piu</a:t>
            </a:r>
            <a:r>
              <a:rPr lang="it-IT" sz="2800" dirty="0"/>
              <a:t>̀ rilevante quanto </a:t>
            </a:r>
            <a:r>
              <a:rPr lang="it-IT" sz="2800" dirty="0" err="1"/>
              <a:t>piu</a:t>
            </a:r>
            <a:r>
              <a:rPr lang="it-IT" sz="2800" dirty="0"/>
              <a:t>̀ rappresenta una misura diretta dell’obiettivo (</a:t>
            </a:r>
            <a:r>
              <a:rPr lang="it-IT" sz="2800" dirty="0" err="1"/>
              <a:t>tossicita</a:t>
            </a:r>
            <a:r>
              <a:rPr lang="it-IT" sz="2800" dirty="0"/>
              <a:t>̀, </a:t>
            </a:r>
            <a:r>
              <a:rPr lang="it-IT" sz="2800" dirty="0" err="1"/>
              <a:t>attivita</a:t>
            </a:r>
            <a:r>
              <a:rPr lang="it-IT" sz="2800" dirty="0"/>
              <a:t>̀, efficacia...)= Adeguatezza </a:t>
            </a:r>
            <a:br>
              <a:rPr lang="it-IT" sz="2800" dirty="0"/>
            </a:br>
            <a:r>
              <a:rPr lang="it-IT" sz="2800" dirty="0"/>
              <a:t>• L’</a:t>
            </a:r>
            <a:r>
              <a:rPr lang="it-IT" sz="2800" dirty="0" err="1"/>
              <a:t>affidabilita</a:t>
            </a:r>
            <a:r>
              <a:rPr lang="it-IT" sz="2800" dirty="0"/>
              <a:t>̀ di misurazione («</a:t>
            </a:r>
            <a:r>
              <a:rPr lang="it-IT" sz="2800" dirty="0" err="1"/>
              <a:t>oggettivita</a:t>
            </a:r>
            <a:r>
              <a:rPr lang="it-IT" sz="2800" dirty="0"/>
              <a:t>̀»): la misurazione dell’</a:t>
            </a:r>
            <a:r>
              <a:rPr lang="it-IT" sz="2800" dirty="0" err="1"/>
              <a:t>endpoint</a:t>
            </a:r>
            <a:r>
              <a:rPr lang="it-IT" sz="2800" dirty="0"/>
              <a:t> è  inequivocabile </a:t>
            </a:r>
          </a:p>
          <a:p>
            <a:r>
              <a:rPr lang="it-IT" sz="2800" dirty="0"/>
              <a:t>• Indipendenza da fattori estrinseci («robustezza»): fattori esterni, come la cadenza della misurazione, non influenzano il suo valore </a:t>
            </a:r>
          </a:p>
          <a:p>
            <a:endParaRPr lang="it-IT" sz="28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389F151-674E-1E4F-B4B2-3C7288291F3D}"/>
              </a:ext>
            </a:extLst>
          </p:cNvPr>
          <p:cNvSpPr/>
          <p:nvPr/>
        </p:nvSpPr>
        <p:spPr>
          <a:xfrm>
            <a:off x="5785104" y="6488668"/>
            <a:ext cx="1097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Gennaro Daniele IRCCS Fondazione Policlinico Gemelli </a:t>
            </a:r>
            <a:endParaRPr lang="it-IT" sz="2400" dirty="0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4647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0553500-29B0-2B43-94F3-CAEA84AC68B2}"/>
              </a:ext>
            </a:extLst>
          </p:cNvPr>
          <p:cNvSpPr/>
          <p:nvPr/>
        </p:nvSpPr>
        <p:spPr>
          <a:xfrm>
            <a:off x="609600" y="786384"/>
            <a:ext cx="1097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dirty="0"/>
          </a:p>
          <a:p>
            <a:r>
              <a:rPr lang="it-IT" sz="2400" dirty="0">
                <a:latin typeface="Calibri" panose="020F0502020204030204" pitchFamily="34" charset="0"/>
              </a:rPr>
              <a:t>L’</a:t>
            </a:r>
            <a:r>
              <a:rPr lang="it-IT" sz="2400" dirty="0" err="1">
                <a:latin typeface="Calibri" panose="020F0502020204030204" pitchFamily="34" charset="0"/>
              </a:rPr>
              <a:t>endpoint</a:t>
            </a:r>
            <a:r>
              <a:rPr lang="it-IT" sz="2400" dirty="0">
                <a:latin typeface="Calibri" panose="020F0502020204030204" pitchFamily="34" charset="0"/>
              </a:rPr>
              <a:t> ideale è: </a:t>
            </a:r>
          </a:p>
          <a:p>
            <a:endParaRPr lang="it-IT" sz="2400" dirty="0"/>
          </a:p>
          <a:p>
            <a:r>
              <a:rPr lang="it-IT" sz="2400" dirty="0">
                <a:latin typeface="Arial" panose="020B0604020202020204" pitchFamily="34" charset="0"/>
              </a:rPr>
              <a:t>• </a:t>
            </a:r>
            <a:r>
              <a:rPr lang="it-IT" sz="2400" dirty="0">
                <a:latin typeface="Calibri" panose="020F0502020204030204" pitchFamily="34" charset="0"/>
              </a:rPr>
              <a:t>Clinicamente rilevante (adeguato): misura diretta del beneficio clinico (obiettivo) </a:t>
            </a:r>
            <a:endParaRPr lang="it-IT" sz="2400" dirty="0"/>
          </a:p>
          <a:p>
            <a:r>
              <a:rPr lang="it-IT" sz="2400" dirty="0">
                <a:latin typeface="Arial" panose="020B0604020202020204" pitchFamily="34" charset="0"/>
              </a:rPr>
              <a:t>• </a:t>
            </a:r>
            <a:r>
              <a:rPr lang="it-IT" sz="2400" dirty="0">
                <a:latin typeface="Calibri" panose="020F0502020204030204" pitchFamily="34" charset="0"/>
              </a:rPr>
              <a:t>Oggettivamente misurabile (scevro da </a:t>
            </a:r>
            <a:r>
              <a:rPr lang="it-IT" sz="2400" dirty="0" err="1">
                <a:latin typeface="Calibri" panose="020F0502020204030204" pitchFamily="34" charset="0"/>
              </a:rPr>
              <a:t>bias</a:t>
            </a:r>
            <a:r>
              <a:rPr lang="it-IT" sz="2400" dirty="0">
                <a:latin typeface="Calibri" panose="020F0502020204030204" pitchFamily="34" charset="0"/>
              </a:rPr>
              <a:t>) </a:t>
            </a:r>
          </a:p>
          <a:p>
            <a:r>
              <a:rPr lang="it-IT" sz="2400" dirty="0">
                <a:latin typeface="Arial" panose="020B0604020202020204" pitchFamily="34" charset="0"/>
              </a:rPr>
              <a:t>• </a:t>
            </a:r>
            <a:r>
              <a:rPr lang="it-IT" sz="2400" dirty="0">
                <a:latin typeface="Calibri" panose="020F0502020204030204" pitchFamily="34" charset="0"/>
              </a:rPr>
              <a:t>Indipendente da fattori estrinseci </a:t>
            </a:r>
            <a:endParaRPr lang="it-IT" sz="2400" dirty="0">
              <a:effectLst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72483A3-D888-E945-A20B-F4814A11152E}"/>
              </a:ext>
            </a:extLst>
          </p:cNvPr>
          <p:cNvSpPr/>
          <p:nvPr/>
        </p:nvSpPr>
        <p:spPr>
          <a:xfrm>
            <a:off x="5785104" y="6488668"/>
            <a:ext cx="1097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Gennaro Daniele IRCCS Fondazione Policlinico Gemelli </a:t>
            </a:r>
            <a:endParaRPr lang="it-IT" sz="2400" dirty="0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2601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CA0199A-97D2-B04E-848B-B4DF64B3D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34" y="368300"/>
            <a:ext cx="4432300" cy="6121400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8213313C-146C-2140-BF97-4BF4C06FCE6A}"/>
              </a:ext>
            </a:extLst>
          </p:cNvPr>
          <p:cNvCxnSpPr/>
          <p:nvPr/>
        </p:nvCxnSpPr>
        <p:spPr>
          <a:xfrm>
            <a:off x="3941318" y="1042416"/>
            <a:ext cx="14996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2A6CE756-AFC3-0A40-914A-FB7A9E4D0249}"/>
              </a:ext>
            </a:extLst>
          </p:cNvPr>
          <p:cNvCxnSpPr/>
          <p:nvPr/>
        </p:nvCxnSpPr>
        <p:spPr>
          <a:xfrm>
            <a:off x="1240790" y="1286256"/>
            <a:ext cx="14996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E91D2DC5-EB0D-944D-B7E8-9027130E08D1}"/>
              </a:ext>
            </a:extLst>
          </p:cNvPr>
          <p:cNvCxnSpPr>
            <a:cxnSpLocks/>
          </p:cNvCxnSpPr>
          <p:nvPr/>
        </p:nvCxnSpPr>
        <p:spPr>
          <a:xfrm>
            <a:off x="1725168" y="1493520"/>
            <a:ext cx="32125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782560B-668A-3A4A-A650-0E2D1D95B1AD}"/>
              </a:ext>
            </a:extLst>
          </p:cNvPr>
          <p:cNvCxnSpPr/>
          <p:nvPr/>
        </p:nvCxnSpPr>
        <p:spPr>
          <a:xfrm>
            <a:off x="3901948" y="1926336"/>
            <a:ext cx="14996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67D65BD5-9CB7-534B-BEC6-E2AB7D825C0F}"/>
              </a:ext>
            </a:extLst>
          </p:cNvPr>
          <p:cNvCxnSpPr>
            <a:cxnSpLocks/>
          </p:cNvCxnSpPr>
          <p:nvPr/>
        </p:nvCxnSpPr>
        <p:spPr>
          <a:xfrm>
            <a:off x="1201420" y="2170176"/>
            <a:ext cx="7891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7CDC6643-475B-CB42-AC79-F5A060443B20}"/>
              </a:ext>
            </a:extLst>
          </p:cNvPr>
          <p:cNvCxnSpPr/>
          <p:nvPr/>
        </p:nvCxnSpPr>
        <p:spPr>
          <a:xfrm>
            <a:off x="3901948" y="3029712"/>
            <a:ext cx="14996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3F6F38B3-C06A-8B4C-BBA3-7EAB4224F926}"/>
              </a:ext>
            </a:extLst>
          </p:cNvPr>
          <p:cNvCxnSpPr>
            <a:cxnSpLocks/>
          </p:cNvCxnSpPr>
          <p:nvPr/>
        </p:nvCxnSpPr>
        <p:spPr>
          <a:xfrm>
            <a:off x="1240790" y="3255264"/>
            <a:ext cx="19839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98E6635A-3602-A24A-A68B-7B51871C7A37}"/>
              </a:ext>
            </a:extLst>
          </p:cNvPr>
          <p:cNvCxnSpPr>
            <a:cxnSpLocks/>
          </p:cNvCxnSpPr>
          <p:nvPr/>
        </p:nvCxnSpPr>
        <p:spPr>
          <a:xfrm>
            <a:off x="1917954" y="4358640"/>
            <a:ext cx="33124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4D2A173E-7BEC-9E40-BD15-91C60BB036EC}"/>
              </a:ext>
            </a:extLst>
          </p:cNvPr>
          <p:cNvCxnSpPr>
            <a:cxnSpLocks/>
          </p:cNvCxnSpPr>
          <p:nvPr/>
        </p:nvCxnSpPr>
        <p:spPr>
          <a:xfrm>
            <a:off x="3035808" y="3925824"/>
            <a:ext cx="24051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63C44FE5-AD42-4242-83A1-C8836DB245DD}"/>
              </a:ext>
            </a:extLst>
          </p:cNvPr>
          <p:cNvCxnSpPr>
            <a:cxnSpLocks/>
          </p:cNvCxnSpPr>
          <p:nvPr/>
        </p:nvCxnSpPr>
        <p:spPr>
          <a:xfrm>
            <a:off x="1128776" y="4133088"/>
            <a:ext cx="596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CF9829D0-BCD0-7D4B-838B-427AFEA030DB}"/>
              </a:ext>
            </a:extLst>
          </p:cNvPr>
          <p:cNvCxnSpPr>
            <a:cxnSpLocks/>
          </p:cNvCxnSpPr>
          <p:nvPr/>
        </p:nvCxnSpPr>
        <p:spPr>
          <a:xfrm>
            <a:off x="1457960" y="5462016"/>
            <a:ext cx="39436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C2866E7F-40E3-4847-A4AB-E9938305A929}"/>
              </a:ext>
            </a:extLst>
          </p:cNvPr>
          <p:cNvCxnSpPr>
            <a:cxnSpLocks/>
          </p:cNvCxnSpPr>
          <p:nvPr/>
        </p:nvCxnSpPr>
        <p:spPr>
          <a:xfrm>
            <a:off x="1201420" y="5687568"/>
            <a:ext cx="4200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139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FCAE13-09C8-FC4B-9297-D3A93E7F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ENDPOINT I: concentrazione </a:t>
            </a:r>
            <a:r>
              <a:rPr lang="it-IT" dirty="0" err="1"/>
              <a:t>pre</a:t>
            </a:r>
            <a:r>
              <a:rPr lang="it-IT" dirty="0"/>
              <a:t> infusione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4373FE-3104-2048-A833-84D9ACD8E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164"/>
            <a:ext cx="11828324" cy="408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39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12BF67-EE2C-5242-AFC8-68F0074A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" y="365125"/>
            <a:ext cx="11850624" cy="1325563"/>
          </a:xfrm>
        </p:spPr>
        <p:txBody>
          <a:bodyPr/>
          <a:lstStyle/>
          <a:p>
            <a:r>
              <a:rPr lang="it-IT" dirty="0"/>
              <a:t>ENDPOINT I: infezioni durante IVIG (retrospettivo) e SCIG (prospettico)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0A962F-7DB1-474F-998C-7E5AB0506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925" y="1835150"/>
            <a:ext cx="987215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40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0864DD1-77AB-234D-A601-8FFBDA121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50" y="38100"/>
            <a:ext cx="74041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48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71E15BF-F388-DF44-980F-C3D9178E7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23" y="645633"/>
            <a:ext cx="5125944" cy="206152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64676CD-478F-5041-AB48-87581DECA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41"/>
          <a:stretch/>
        </p:blipFill>
        <p:spPr>
          <a:xfrm>
            <a:off x="1852308" y="2488150"/>
            <a:ext cx="5316859" cy="3125842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9676C5CD-52B4-3940-AE52-D20278E2A137}"/>
              </a:ext>
            </a:extLst>
          </p:cNvPr>
          <p:cNvCxnSpPr/>
          <p:nvPr/>
        </p:nvCxnSpPr>
        <p:spPr>
          <a:xfrm>
            <a:off x="2949407" y="1757594"/>
            <a:ext cx="12759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2007264B-AF0F-D34D-9DAC-5AFEE98A0AFD}"/>
              </a:ext>
            </a:extLst>
          </p:cNvPr>
          <p:cNvCxnSpPr>
            <a:cxnSpLocks/>
          </p:cNvCxnSpPr>
          <p:nvPr/>
        </p:nvCxnSpPr>
        <p:spPr>
          <a:xfrm>
            <a:off x="4225314" y="1757594"/>
            <a:ext cx="27850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26E485B-C276-8844-AF88-4AD55E08D084}"/>
              </a:ext>
            </a:extLst>
          </p:cNvPr>
          <p:cNvCxnSpPr>
            <a:cxnSpLocks/>
          </p:cNvCxnSpPr>
          <p:nvPr/>
        </p:nvCxnSpPr>
        <p:spPr>
          <a:xfrm>
            <a:off x="4225314" y="2006976"/>
            <a:ext cx="27850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DAE9638F-453C-5740-B2F2-3BCDFE96FD99}"/>
              </a:ext>
            </a:extLst>
          </p:cNvPr>
          <p:cNvCxnSpPr>
            <a:cxnSpLocks/>
          </p:cNvCxnSpPr>
          <p:nvPr/>
        </p:nvCxnSpPr>
        <p:spPr>
          <a:xfrm>
            <a:off x="4225314" y="3115339"/>
            <a:ext cx="27850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339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1"/>
          <p:cNvSpPr>
            <a:spLocks noGrp="1"/>
          </p:cNvSpPr>
          <p:nvPr>
            <p:ph type="title"/>
          </p:nvPr>
        </p:nvSpPr>
        <p:spPr>
          <a:xfrm>
            <a:off x="274320" y="503238"/>
            <a:ext cx="11396471" cy="5635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altLang="it-IT" sz="4000" b="1" dirty="0">
                <a:solidFill>
                  <a:srgbClr val="000066"/>
                </a:solidFill>
                <a:latin typeface="+mn-lt"/>
                <a:ea typeface="Arial Unicode MS" charset="0"/>
                <a:cs typeface="Arial Unicode MS" charset="0"/>
              </a:rPr>
              <a:t>IVIG (Immunoglobuline per via endovenosa) e SCIG (immunoglobuline per via sottocutanea)</a:t>
            </a:r>
            <a:endParaRPr lang="it-IT" altLang="it-IT" sz="4000" b="1" dirty="0">
              <a:latin typeface="+mn-lt"/>
              <a:ea typeface="Arial Unicode MS" charset="0"/>
              <a:cs typeface="Arial Unicode MS" charset="0"/>
            </a:endParaRPr>
          </a:p>
        </p:txBody>
      </p:sp>
      <p:sp>
        <p:nvSpPr>
          <p:cNvPr id="15362" name="Segnaposto contenuto 2"/>
          <p:cNvSpPr>
            <a:spLocks noGrp="1"/>
          </p:cNvSpPr>
          <p:nvPr>
            <p:ph idx="1"/>
          </p:nvPr>
        </p:nvSpPr>
        <p:spPr>
          <a:xfrm>
            <a:off x="2118932" y="1619251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it-IT" altLang="en-US" sz="2500" b="1" dirty="0">
                <a:solidFill>
                  <a:srgbClr val="00B050"/>
                </a:solidFill>
              </a:rPr>
              <a:t>PRO:</a:t>
            </a:r>
          </a:p>
          <a:p>
            <a:pPr eaLnBrk="1" hangingPunct="1">
              <a:lnSpc>
                <a:spcPct val="80000"/>
              </a:lnSpc>
            </a:pPr>
            <a:r>
              <a:rPr lang="it-IT" altLang="en-US" sz="2500" b="1" dirty="0">
                <a:solidFill>
                  <a:srgbClr val="00B050"/>
                </a:solidFill>
              </a:rPr>
              <a:t>Immediato raggiungimento dei livelli desiderati</a:t>
            </a:r>
          </a:p>
          <a:p>
            <a:pPr eaLnBrk="1" hangingPunct="1">
              <a:lnSpc>
                <a:spcPct val="80000"/>
              </a:lnSpc>
            </a:pPr>
            <a:endParaRPr lang="it-IT" altLang="en-US" sz="2500" b="1" dirty="0">
              <a:solidFill>
                <a:srgbClr val="00B05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en-US" sz="2500" b="1" dirty="0">
                <a:solidFill>
                  <a:srgbClr val="00B050"/>
                </a:solidFill>
              </a:rPr>
              <a:t>Maggior intervallo tra le varie somministrazioni (4 settimane)</a:t>
            </a:r>
          </a:p>
          <a:p>
            <a:pPr eaLnBrk="1" hangingPunct="1">
              <a:lnSpc>
                <a:spcPct val="80000"/>
              </a:lnSpc>
              <a:buFont typeface="Times New Roman" charset="0"/>
              <a:buNone/>
            </a:pPr>
            <a:endParaRPr lang="it-IT" altLang="en-US" sz="22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 typeface="Times New Roman" charset="0"/>
              <a:buNone/>
            </a:pPr>
            <a:r>
              <a:rPr lang="it-IT" altLang="en-US" sz="2200" b="1" dirty="0">
                <a:solidFill>
                  <a:srgbClr val="FF0000"/>
                </a:solidFill>
              </a:rPr>
              <a:t>CONTRO:</a:t>
            </a:r>
          </a:p>
          <a:p>
            <a:pPr eaLnBrk="1" hangingPunct="1">
              <a:lnSpc>
                <a:spcPct val="80000"/>
              </a:lnSpc>
            </a:pPr>
            <a:r>
              <a:rPr lang="it-IT" altLang="en-US" sz="2500" b="1" dirty="0">
                <a:solidFill>
                  <a:srgbClr val="FF0000"/>
                </a:solidFill>
              </a:rPr>
              <a:t>Valori medi mensili minori</a:t>
            </a:r>
          </a:p>
          <a:p>
            <a:pPr eaLnBrk="1" hangingPunct="1">
              <a:lnSpc>
                <a:spcPct val="80000"/>
              </a:lnSpc>
            </a:pPr>
            <a:r>
              <a:rPr lang="it-IT" altLang="en-US" sz="2500" b="1" dirty="0">
                <a:solidFill>
                  <a:srgbClr val="FF0000"/>
                </a:solidFill>
              </a:rPr>
              <a:t>Valori mensili non costanti</a:t>
            </a:r>
          </a:p>
          <a:p>
            <a:pPr eaLnBrk="1" hangingPunct="1">
              <a:lnSpc>
                <a:spcPct val="80000"/>
              </a:lnSpc>
            </a:pPr>
            <a:r>
              <a:rPr lang="it-IT" altLang="en-US" sz="2500" b="1" dirty="0">
                <a:solidFill>
                  <a:srgbClr val="FF0000"/>
                </a:solidFill>
              </a:rPr>
              <a:t>Maggior rischio reazioni avverse</a:t>
            </a:r>
          </a:p>
          <a:p>
            <a:pPr eaLnBrk="1" hangingPunct="1">
              <a:lnSpc>
                <a:spcPct val="80000"/>
              </a:lnSpc>
            </a:pPr>
            <a:r>
              <a:rPr lang="it-IT" altLang="en-US" sz="2500" b="1" dirty="0">
                <a:solidFill>
                  <a:srgbClr val="FF0000"/>
                </a:solidFill>
              </a:rPr>
              <a:t>Maggior costo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500" b="1" dirty="0">
                <a:solidFill>
                  <a:srgbClr val="FF0000"/>
                </a:solidFill>
              </a:rPr>
              <a:t>N</a:t>
            </a:r>
            <a:r>
              <a:rPr lang="it-IT" altLang="en-US" sz="2500" b="1" dirty="0" err="1">
                <a:solidFill>
                  <a:srgbClr val="FF0000"/>
                </a:solidFill>
              </a:rPr>
              <a:t>ecessità</a:t>
            </a:r>
            <a:r>
              <a:rPr lang="it-IT" altLang="en-US" sz="2500" b="1" dirty="0">
                <a:solidFill>
                  <a:srgbClr val="FF0000"/>
                </a:solidFill>
              </a:rPr>
              <a:t> di reperire accesso venoso</a:t>
            </a:r>
          </a:p>
          <a:p>
            <a:pPr eaLnBrk="1" hangingPunct="1">
              <a:lnSpc>
                <a:spcPct val="80000"/>
              </a:lnSpc>
            </a:pPr>
            <a:r>
              <a:rPr lang="it-IT" altLang="en-US" sz="3100" b="1" dirty="0">
                <a:solidFill>
                  <a:srgbClr val="FF0000"/>
                </a:solidFill>
              </a:rPr>
              <a:t>In ospedale</a:t>
            </a:r>
          </a:p>
          <a:p>
            <a:pPr eaLnBrk="1" hangingPunct="1">
              <a:lnSpc>
                <a:spcPct val="80000"/>
              </a:lnSpc>
              <a:buFont typeface="Times New Roman" charset="0"/>
              <a:buNone/>
            </a:pPr>
            <a:endParaRPr lang="it-IT" altLang="en-US" sz="2500" dirty="0"/>
          </a:p>
        </p:txBody>
      </p:sp>
      <p:sp>
        <p:nvSpPr>
          <p:cNvPr id="15363" name="Rettangolo arrotondato 3"/>
          <p:cNvSpPr>
            <a:spLocks noChangeArrowheads="1"/>
          </p:cNvSpPr>
          <p:nvPr/>
        </p:nvSpPr>
        <p:spPr bwMode="auto">
          <a:xfrm>
            <a:off x="484632" y="1619251"/>
            <a:ext cx="1143000" cy="533400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dirty="0">
                <a:solidFill>
                  <a:srgbClr val="000000"/>
                </a:solidFill>
              </a:rPr>
              <a:t> IVIG: </a:t>
            </a:r>
          </a:p>
        </p:txBody>
      </p:sp>
    </p:spTree>
    <p:extLst>
      <p:ext uri="{BB962C8B-B14F-4D97-AF65-F5344CB8AC3E}">
        <p14:creationId xmlns:p14="http://schemas.microsoft.com/office/powerpoint/2010/main" val="6638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20C8A-755F-C34E-8115-328D8146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test del chi quadro (X</a:t>
            </a:r>
            <a:r>
              <a:rPr lang="it-IT" baseline="30000" dirty="0"/>
              <a:t>2</a:t>
            </a:r>
            <a:r>
              <a:rPr lang="it-IT" dirty="0"/>
              <a:t>)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48BEFA2-92C2-DF46-A372-A27934A948E8}"/>
              </a:ext>
            </a:extLst>
          </p:cNvPr>
          <p:cNvSpPr/>
          <p:nvPr/>
        </p:nvSpPr>
        <p:spPr>
          <a:xfrm>
            <a:off x="838200" y="1690688"/>
            <a:ext cx="9318577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Il test del chi-quadro </a:t>
            </a:r>
            <a:r>
              <a:rPr lang="el-GR" dirty="0"/>
              <a:t>χ2 </a:t>
            </a:r>
            <a:r>
              <a:rPr lang="it-IT" dirty="0"/>
              <a:t>serve a saggiare l'ipotesi che una certa discrepanza tra frequenze attese e</a:t>
            </a:r>
          </a:p>
          <a:p>
            <a:r>
              <a:rPr lang="it-IT" dirty="0"/>
              <a:t>frequenze osservate sia dovuta:</a:t>
            </a:r>
            <a:br>
              <a:rPr lang="it-IT" dirty="0"/>
            </a:br>
            <a:r>
              <a:rPr lang="it-IT" dirty="0"/>
              <a:t>H0: al caso (campionamento, imprecisione, errore distribuito, ecc.) oppure a</a:t>
            </a:r>
            <a:br>
              <a:rPr lang="it-IT" dirty="0"/>
            </a:br>
            <a:r>
              <a:rPr lang="it-IT" dirty="0"/>
              <a:t>H1: al fatto che il campione provenga da una popolazione diversa da quella da cui </a:t>
            </a:r>
          </a:p>
          <a:p>
            <a:r>
              <a:rPr lang="it-IT" dirty="0"/>
              <a:t>deriva la frequenza attesa. </a:t>
            </a:r>
          </a:p>
          <a:p>
            <a:endParaRPr lang="it-IT" dirty="0">
              <a:latin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</a:rPr>
              <a:t>E’ un test per confrontare proporzioni 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069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1E22DF-715B-5C46-A4EF-E28DE121F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ANOVA: anali di varianza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55FF18A-E3E1-1D4F-AF71-38766EDF12D3}"/>
              </a:ext>
            </a:extLst>
          </p:cNvPr>
          <p:cNvSpPr/>
          <p:nvPr/>
        </p:nvSpPr>
        <p:spPr>
          <a:xfrm>
            <a:off x="838199" y="1916760"/>
            <a:ext cx="101068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Tecnica statistica che viene utilizzata per verificare se le medie di due o più gruppi sono significativamente diverse l’una dalle altre.</a:t>
            </a:r>
          </a:p>
          <a:p>
            <a:endParaRPr lang="it-IT" dirty="0"/>
          </a:p>
          <a:p>
            <a:r>
              <a:rPr lang="it-IT" dirty="0"/>
              <a:t>L’obiettivo della tecnica è di verificare (“o di smentire”) l’ipotesi nulla attraverso l’utilizzo di un test statistico.</a:t>
            </a:r>
          </a:p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0A90AFD0-ADDD-1C47-8018-CD1BFF71A980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Regressione lineare semplice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622AF8E-DE37-B14C-A30A-E0E6EBB09B0C}"/>
              </a:ext>
            </a:extLst>
          </p:cNvPr>
          <p:cNvSpPr/>
          <p:nvPr/>
        </p:nvSpPr>
        <p:spPr>
          <a:xfrm>
            <a:off x="838199" y="4554972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22222"/>
                </a:solidFill>
              </a:rPr>
              <a:t>La regressione è quella tecnica statistica utilizzata per studiare le relazioni che intercorrono tra due o più caratteri (variabili) statistici.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055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A066AD-0E85-E54A-894F-87B5BC6AE52C}"/>
              </a:ext>
            </a:extLst>
          </p:cNvPr>
          <p:cNvSpPr txBox="1"/>
          <p:nvPr/>
        </p:nvSpPr>
        <p:spPr>
          <a:xfrm>
            <a:off x="7041856" y="3113415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>
                <a:latin typeface="+mj-lt"/>
                <a:ea typeface="+mj-ea"/>
                <a:cs typeface="+mj-cs"/>
              </a:rPr>
              <a:t>Confronto tra popolazione italiana e popolazione pediatrica in studio.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1126598-8861-D942-B3CC-2AFF30C9D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11" r="26673" b="1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2683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39DC9BB-77C5-AC4E-BDE2-150A9AF65A0A}"/>
              </a:ext>
            </a:extLst>
          </p:cNvPr>
          <p:cNvSpPr txBox="1"/>
          <p:nvPr/>
        </p:nvSpPr>
        <p:spPr>
          <a:xfrm>
            <a:off x="7099084" y="2297247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 err="1">
                <a:latin typeface="+mj-lt"/>
                <a:ea typeface="+mj-ea"/>
                <a:cs typeface="+mj-cs"/>
              </a:rPr>
              <a:t>Livelli</a:t>
            </a:r>
            <a:r>
              <a:rPr lang="en-US" sz="3000" dirty="0">
                <a:latin typeface="+mj-lt"/>
                <a:ea typeface="+mj-ea"/>
                <a:cs typeface="+mj-cs"/>
              </a:rPr>
              <a:t> di </a:t>
            </a:r>
            <a:r>
              <a:rPr lang="en-US" sz="3000" dirty="0" err="1">
                <a:latin typeface="+mj-lt"/>
                <a:ea typeface="+mj-ea"/>
                <a:cs typeface="+mj-cs"/>
              </a:rPr>
              <a:t>immunoglobuline</a:t>
            </a:r>
            <a:r>
              <a:rPr lang="en-US" sz="3000" dirty="0">
                <a:latin typeface="+mj-lt"/>
                <a:ea typeface="+mj-ea"/>
                <a:cs typeface="+mj-cs"/>
              </a:rPr>
              <a:t> pre-</a:t>
            </a:r>
            <a:r>
              <a:rPr lang="en-US" sz="3000" dirty="0" err="1">
                <a:latin typeface="+mj-lt"/>
                <a:ea typeface="+mj-ea"/>
                <a:cs typeface="+mj-cs"/>
              </a:rPr>
              <a:t>infusione</a:t>
            </a:r>
            <a:r>
              <a:rPr lang="en-US" sz="3000" dirty="0">
                <a:latin typeface="+mj-lt"/>
                <a:ea typeface="+mj-ea"/>
                <a:cs typeface="+mj-cs"/>
              </a:rPr>
              <a:t> (g/L) per </a:t>
            </a:r>
            <a:r>
              <a:rPr lang="en-US" sz="3000" dirty="0" err="1">
                <a:latin typeface="+mj-lt"/>
                <a:ea typeface="+mj-ea"/>
                <a:cs typeface="+mj-cs"/>
              </a:rPr>
              <a:t>differenti</a:t>
            </a:r>
            <a:r>
              <a:rPr lang="en-US" sz="3000" dirty="0"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latin typeface="+mj-lt"/>
                <a:ea typeface="+mj-ea"/>
                <a:cs typeface="+mj-cs"/>
              </a:rPr>
              <a:t>categorie</a:t>
            </a:r>
            <a:r>
              <a:rPr lang="en-US" sz="3000" dirty="0">
                <a:latin typeface="+mj-lt"/>
                <a:ea typeface="+mj-ea"/>
                <a:cs typeface="+mj-cs"/>
              </a:rPr>
              <a:t> di BMI: non vi </a:t>
            </a:r>
            <a:r>
              <a:rPr lang="en-US" sz="3000" dirty="0" err="1">
                <a:latin typeface="+mj-lt"/>
                <a:ea typeface="+mj-ea"/>
                <a:cs typeface="+mj-cs"/>
              </a:rPr>
              <a:t>sono</a:t>
            </a:r>
            <a:r>
              <a:rPr lang="en-US" sz="3000" dirty="0"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latin typeface="+mj-lt"/>
                <a:ea typeface="+mj-ea"/>
                <a:cs typeface="+mj-cs"/>
              </a:rPr>
              <a:t>differenze</a:t>
            </a:r>
            <a:r>
              <a:rPr lang="en-US" sz="3000" dirty="0">
                <a:latin typeface="+mj-lt"/>
                <a:ea typeface="+mj-ea"/>
                <a:cs typeface="+mj-cs"/>
              </a:rPr>
              <a:t> significative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762616E-D801-C44E-8883-CC9AD2E7D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24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Anello 4">
            <a:extLst>
              <a:ext uri="{FF2B5EF4-FFF2-40B4-BE49-F238E27FC236}">
                <a16:creationId xmlns:a16="http://schemas.microsoft.com/office/drawing/2014/main" id="{868B17EA-6363-A546-8715-5668042EA937}"/>
              </a:ext>
            </a:extLst>
          </p:cNvPr>
          <p:cNvSpPr/>
          <p:nvPr/>
        </p:nvSpPr>
        <p:spPr>
          <a:xfrm>
            <a:off x="260142" y="4971727"/>
            <a:ext cx="6009366" cy="1575459"/>
          </a:xfrm>
          <a:prstGeom prst="donut">
            <a:avLst>
              <a:gd name="adj" fmla="val 23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97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1981200" y="274680"/>
            <a:ext cx="8229240" cy="11426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it-IT" sz="4000" b="1" i="1" dirty="0">
                <a:solidFill>
                  <a:srgbClr val="FF0000"/>
                </a:solidFill>
                <a:latin typeface="Calibri"/>
              </a:rPr>
              <a:t>La ricerca infermieristica?</a:t>
            </a:r>
            <a:endParaRPr dirty="0"/>
          </a:p>
        </p:txBody>
      </p:sp>
      <p:sp>
        <p:nvSpPr>
          <p:cNvPr id="178" name="TextShape 2"/>
          <p:cNvSpPr txBox="1"/>
          <p:nvPr/>
        </p:nvSpPr>
        <p:spPr>
          <a:xfrm>
            <a:off x="1981200" y="1600200"/>
            <a:ext cx="8229240" cy="42836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400" b="1" i="1">
                <a:solidFill>
                  <a:srgbClr val="000000"/>
                </a:solidFill>
                <a:latin typeface="Calibri"/>
              </a:rPr>
              <a:t>Ogni disciplina o arte diviene scienza quando inizia ad accrescere autonomamente il proprio corpus di conoscenze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Ricerca: produzione di nuove conoscenze relative a una disciplina allo scopo di: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it-IT" sz="2400">
                <a:solidFill>
                  <a:srgbClr val="FF0000"/>
                </a:solidFill>
                <a:latin typeface="Calibri"/>
              </a:rPr>
              <a:t>migliorare il modo di fare le cose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it-IT" sz="2400">
                <a:solidFill>
                  <a:srgbClr val="FF0000"/>
                </a:solidFill>
                <a:latin typeface="Calibri"/>
              </a:rPr>
              <a:t>scoprire o provare nuove tecniche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it-IT" sz="2400">
                <a:solidFill>
                  <a:srgbClr val="FF0000"/>
                </a:solidFill>
                <a:latin typeface="Calibri"/>
              </a:rPr>
              <a:t>introdurre comportamenti innovativi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"/>
            </a:pPr>
            <a:r>
              <a:rPr lang="it-IT" sz="2400">
                <a:solidFill>
                  <a:srgbClr val="FF0000"/>
                </a:solidFill>
                <a:latin typeface="Calibri"/>
              </a:rPr>
              <a:t>semplificare o migliorare la vita delle persone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87813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1961400" y="1128960"/>
            <a:ext cx="8042760" cy="48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Nasce nell’800 con Florence Nigthingale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Prime riviste infermieristiche già nell’’800: divulgazione, aggiornamento.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anni 30-40: inizia negli USA la ricerca scientifica sulla formazione infermieristica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anni 50-60: inizia ricerca sul ruolo degli infermieri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La prima rivista di ricerca infermieristica: Nursing research 1952</a:t>
            </a:r>
            <a:endParaRPr/>
          </a:p>
          <a:p>
            <a:pPr>
              <a:lnSpc>
                <a:spcPct val="100000"/>
              </a:lnSpc>
            </a:pPr>
            <a:r>
              <a:rPr lang="it-IT" sz="2400">
                <a:solidFill>
                  <a:srgbClr val="000000"/>
                </a:solidFill>
                <a:latin typeface="Calibri"/>
              </a:rPr>
              <a:t>Anni 70: inizia la ricerca clinica: osservazionale e sugli esiti clinici</a:t>
            </a:r>
            <a:endParaRPr/>
          </a:p>
        </p:txBody>
      </p:sp>
      <p:sp>
        <p:nvSpPr>
          <p:cNvPr id="181" name="CustomShape 2"/>
          <p:cNvSpPr/>
          <p:nvPr/>
        </p:nvSpPr>
        <p:spPr>
          <a:xfrm>
            <a:off x="1774920" y="0"/>
            <a:ext cx="8229240" cy="698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600" b="1" i="1">
                <a:solidFill>
                  <a:srgbClr val="FF0000"/>
                </a:solidFill>
                <a:latin typeface="Calibri"/>
              </a:rPr>
              <a:t>Quando nasce la Ricerca Infermieristica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916547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8077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fld id="{E0856C84-AAEA-4B08-9B79-0F958093D8A5}" type="slidenum">
              <a:rPr lang="it-IT" sz="1400">
                <a:solidFill>
                  <a:srgbClr val="8B8B8B"/>
                </a:solidFill>
                <a:latin typeface="Times New Roman"/>
                <a:ea typeface="MS PGothic"/>
              </a:rPr>
              <a:t>26</a:t>
            </a:fld>
            <a:endParaRPr/>
          </a:p>
        </p:txBody>
      </p:sp>
      <p:sp>
        <p:nvSpPr>
          <p:cNvPr id="186" name="CustomShape 2"/>
          <p:cNvSpPr/>
          <p:nvPr/>
        </p:nvSpPr>
        <p:spPr>
          <a:xfrm>
            <a:off x="2135280" y="597960"/>
            <a:ext cx="7848360" cy="472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it-IT" sz="2400">
                <a:solidFill>
                  <a:srgbClr val="000000"/>
                </a:solidFill>
                <a:latin typeface="Calibri"/>
              </a:rPr>
              <a:t>Solida </a:t>
            </a:r>
            <a:r>
              <a:rPr lang="it-IT" sz="2400" b="1">
                <a:solidFill>
                  <a:srgbClr val="000000"/>
                </a:solidFill>
                <a:latin typeface="Calibri"/>
              </a:rPr>
              <a:t>associazione</a:t>
            </a:r>
            <a:r>
              <a:rPr lang="it-IT" sz="2400">
                <a:solidFill>
                  <a:srgbClr val="000000"/>
                </a:solidFill>
                <a:latin typeface="Calibri"/>
              </a:rPr>
              <a:t> tra </a:t>
            </a:r>
            <a:r>
              <a:rPr lang="it-IT" sz="2400" b="1">
                <a:solidFill>
                  <a:srgbClr val="000000"/>
                </a:solidFill>
                <a:latin typeface="Calibri"/>
              </a:rPr>
              <a:t>qualità delle cure infermieristiche </a:t>
            </a:r>
            <a:r>
              <a:rPr lang="it-IT" sz="2400">
                <a:solidFill>
                  <a:srgbClr val="000000"/>
                </a:solidFill>
                <a:latin typeface="Calibri"/>
              </a:rPr>
              <a:t>ed </a:t>
            </a:r>
            <a:r>
              <a:rPr lang="it-IT" sz="2400" b="1">
                <a:solidFill>
                  <a:srgbClr val="000000"/>
                </a:solidFill>
                <a:latin typeface="Calibri"/>
              </a:rPr>
              <a:t>outcomes di salute dei pazienti </a:t>
            </a:r>
            <a:r>
              <a:rPr lang="it-IT" sz="2400">
                <a:solidFill>
                  <a:srgbClr val="000000"/>
                </a:solidFill>
                <a:latin typeface="Calibri"/>
              </a:rPr>
              <a:t>e in particolare di neonati e bambini in numerosi contesti clinici.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it-IT" sz="2400">
                <a:solidFill>
                  <a:srgbClr val="000000"/>
                </a:solidFill>
                <a:latin typeface="Calibri"/>
              </a:rPr>
              <a:t>Qualità delle cure infermieristiche è parte fondamentale dell’</a:t>
            </a:r>
            <a:r>
              <a:rPr lang="it-IT" sz="2400" b="1">
                <a:solidFill>
                  <a:srgbClr val="000000"/>
                </a:solidFill>
                <a:latin typeface="Calibri"/>
              </a:rPr>
              <a:t>adeguatezza</a:t>
            </a:r>
            <a:r>
              <a:rPr lang="it-IT" sz="2400">
                <a:solidFill>
                  <a:srgbClr val="000000"/>
                </a:solidFill>
                <a:latin typeface="Calibri"/>
              </a:rPr>
              <a:t> delle cure ospedaliere e del </a:t>
            </a:r>
            <a:r>
              <a:rPr lang="it-IT" sz="2400" b="1">
                <a:solidFill>
                  <a:srgbClr val="000000"/>
                </a:solidFill>
                <a:latin typeface="Calibri"/>
              </a:rPr>
              <a:t>governo clinico</a:t>
            </a:r>
            <a:r>
              <a:rPr lang="it-IT" sz="2400">
                <a:solidFill>
                  <a:srgbClr val="000000"/>
                </a:solidFill>
                <a:latin typeface="Calibri"/>
              </a:rPr>
              <a:t> nel suo complesso.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it-IT" sz="2400">
                <a:solidFill>
                  <a:srgbClr val="000000"/>
                </a:solidFill>
                <a:latin typeface="Calibri"/>
              </a:rPr>
              <a:t>Necessità di </a:t>
            </a:r>
            <a:r>
              <a:rPr lang="it-IT" sz="2400" b="1">
                <a:solidFill>
                  <a:srgbClr val="000000"/>
                </a:solidFill>
                <a:latin typeface="Calibri"/>
              </a:rPr>
              <a:t>investire nel miglioramento continuo </a:t>
            </a:r>
            <a:r>
              <a:rPr lang="it-IT" sz="2400">
                <a:solidFill>
                  <a:srgbClr val="000000"/>
                </a:solidFill>
                <a:latin typeface="Calibri"/>
              </a:rPr>
              <a:t>delle cure infermieristiche riconosciuto nei sistemi sanitari più avanzati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28627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1848000" y="1916280"/>
            <a:ext cx="8424360" cy="404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 sz="2400" i="1" dirty="0">
                <a:solidFill>
                  <a:srgbClr val="050507"/>
                </a:solidFill>
                <a:latin typeface="Calibri"/>
                <a:ea typeface="MS PGothic"/>
              </a:rPr>
              <a:t> il </a:t>
            </a:r>
            <a:r>
              <a:rPr lang="it-IT" sz="2400" b="1" i="1" dirty="0">
                <a:solidFill>
                  <a:srgbClr val="D73B94"/>
                </a:solidFill>
                <a:latin typeface="Calibri"/>
                <a:ea typeface="MS PGothic"/>
              </a:rPr>
              <a:t>benessere</a:t>
            </a:r>
            <a:r>
              <a:rPr lang="it-IT" sz="2400" i="1" dirty="0">
                <a:solidFill>
                  <a:srgbClr val="050507"/>
                </a:solidFill>
                <a:latin typeface="Calibri"/>
                <a:ea typeface="MS PGothic"/>
              </a:rPr>
              <a:t> e il </a:t>
            </a:r>
            <a:r>
              <a:rPr lang="it-IT" sz="2400" b="1" i="1" dirty="0">
                <a:solidFill>
                  <a:srgbClr val="D73B94"/>
                </a:solidFill>
                <a:latin typeface="Calibri"/>
                <a:ea typeface="MS PGothic"/>
              </a:rPr>
              <a:t>comfort</a:t>
            </a:r>
            <a:r>
              <a:rPr lang="it-IT" sz="2400" b="1" i="1" dirty="0">
                <a:solidFill>
                  <a:srgbClr val="0000FF"/>
                </a:solidFill>
                <a:latin typeface="Calibri"/>
                <a:ea typeface="MS PGothic"/>
              </a:rPr>
              <a:t> </a:t>
            </a:r>
            <a:r>
              <a:rPr lang="it-IT" sz="2400" i="1" dirty="0">
                <a:solidFill>
                  <a:srgbClr val="050507"/>
                </a:solidFill>
                <a:latin typeface="Calibri"/>
                <a:ea typeface="MS PGothic"/>
              </a:rPr>
              <a:t>del bambino con problemi di salute e della sua famiglia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 sz="2400" i="1" dirty="0">
                <a:solidFill>
                  <a:srgbClr val="050507"/>
                </a:solidFill>
                <a:latin typeface="Calibri"/>
                <a:ea typeface="MS PGothic"/>
              </a:rPr>
              <a:t> il </a:t>
            </a:r>
            <a:r>
              <a:rPr lang="it-IT" sz="2400" b="1" i="1" dirty="0">
                <a:solidFill>
                  <a:srgbClr val="D73B94"/>
                </a:solidFill>
                <a:latin typeface="Calibri"/>
                <a:ea typeface="MS PGothic"/>
              </a:rPr>
              <a:t>soddisfacimento dei bisogni</a:t>
            </a:r>
            <a:r>
              <a:rPr lang="it-IT" sz="2400" i="1" dirty="0">
                <a:solidFill>
                  <a:srgbClr val="050507"/>
                </a:solidFill>
                <a:latin typeface="Calibri"/>
                <a:ea typeface="MS PGothic"/>
              </a:rPr>
              <a:t> determinati dal problema di salute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 sz="2400" i="1" dirty="0">
                <a:solidFill>
                  <a:srgbClr val="050507"/>
                </a:solidFill>
                <a:latin typeface="Calibri"/>
                <a:ea typeface="MS PGothic"/>
              </a:rPr>
              <a:t> il </a:t>
            </a:r>
            <a:r>
              <a:rPr lang="it-IT" sz="2400" b="1" i="1" dirty="0">
                <a:solidFill>
                  <a:srgbClr val="D73B94"/>
                </a:solidFill>
                <a:latin typeface="Calibri"/>
                <a:ea typeface="MS PGothic"/>
              </a:rPr>
              <a:t>recupero del benessere</a:t>
            </a:r>
            <a:r>
              <a:rPr lang="it-IT" sz="2400" i="1" dirty="0">
                <a:solidFill>
                  <a:srgbClr val="050507"/>
                </a:solidFill>
                <a:latin typeface="Calibri"/>
                <a:ea typeface="MS PGothic"/>
              </a:rPr>
              <a:t> del bambino e della sua famiglia</a:t>
            </a:r>
            <a:endParaRPr dirty="0"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 sz="2400" i="1" dirty="0">
                <a:solidFill>
                  <a:srgbClr val="050507"/>
                </a:solidFill>
                <a:latin typeface="Calibri"/>
                <a:ea typeface="MS PGothic"/>
              </a:rPr>
              <a:t>Il supporto al </a:t>
            </a:r>
            <a:r>
              <a:rPr lang="it-IT" sz="2400" b="1" i="1" dirty="0">
                <a:solidFill>
                  <a:srgbClr val="D73B94"/>
                </a:solidFill>
                <a:latin typeface="Calibri"/>
                <a:ea typeface="MS PGothic"/>
              </a:rPr>
              <a:t>mantenimento</a:t>
            </a:r>
            <a:r>
              <a:rPr lang="it-IT" sz="2400" i="1" dirty="0">
                <a:solidFill>
                  <a:srgbClr val="050507"/>
                </a:solidFill>
                <a:latin typeface="Calibri"/>
                <a:ea typeface="MS PGothic"/>
              </a:rPr>
              <a:t> di stili di vita sani e alla </a:t>
            </a:r>
            <a:r>
              <a:rPr lang="it-IT" sz="2400" b="1" i="1" dirty="0">
                <a:solidFill>
                  <a:srgbClr val="D73B94"/>
                </a:solidFill>
                <a:latin typeface="Calibri"/>
                <a:ea typeface="MS PGothic"/>
              </a:rPr>
              <a:t>prevenzione</a:t>
            </a:r>
            <a:r>
              <a:rPr lang="it-IT" sz="2400" i="1" dirty="0">
                <a:solidFill>
                  <a:srgbClr val="050507"/>
                </a:solidFill>
                <a:latin typeface="Calibri"/>
                <a:ea typeface="MS PGothic"/>
              </a:rPr>
              <a:t> delle alterazioni dello stato di salute 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it-IT" sz="2400" b="1" dirty="0">
                <a:solidFill>
                  <a:srgbClr val="050507"/>
                </a:solidFill>
                <a:latin typeface="Calibri"/>
                <a:ea typeface="MS PGothic"/>
              </a:rPr>
              <a:t>applicando a tali obiettivi il metodo scientifico della ricerca empirica</a:t>
            </a:r>
            <a:endParaRPr dirty="0"/>
          </a:p>
        </p:txBody>
      </p:sp>
      <p:sp>
        <p:nvSpPr>
          <p:cNvPr id="190" name="CustomShape 2"/>
          <p:cNvSpPr/>
          <p:nvPr/>
        </p:nvSpPr>
        <p:spPr>
          <a:xfrm>
            <a:off x="1919280" y="260280"/>
            <a:ext cx="82069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400" b="1" dirty="0">
                <a:solidFill>
                  <a:srgbClr val="050507"/>
                </a:solidFill>
                <a:latin typeface="Calibri"/>
              </a:rPr>
              <a:t>La ricerca </a:t>
            </a:r>
            <a:r>
              <a:rPr lang="it-IT" sz="2400" b="1" dirty="0">
                <a:solidFill>
                  <a:srgbClr val="0A0A0E"/>
                </a:solidFill>
                <a:latin typeface="Calibri"/>
              </a:rPr>
              <a:t>infermieristica pediatrica </a:t>
            </a:r>
            <a:r>
              <a:rPr lang="it-IT" sz="2400" b="1" dirty="0">
                <a:solidFill>
                  <a:srgbClr val="050507"/>
                </a:solidFill>
                <a:latin typeface="Calibri"/>
              </a:rPr>
              <a:t>persegue il miglioramento, l’innovazione, la scoperta di nuovi modi di agire applicati agli </a:t>
            </a:r>
            <a:r>
              <a:rPr lang="it-IT" sz="2400" b="1" dirty="0">
                <a:solidFill>
                  <a:srgbClr val="C00000"/>
                </a:solidFill>
                <a:latin typeface="Calibri"/>
              </a:rPr>
              <a:t>oggetti peculiar</a:t>
            </a:r>
            <a:r>
              <a:rPr lang="it-IT" sz="2400" b="1" dirty="0">
                <a:solidFill>
                  <a:srgbClr val="050507"/>
                </a:solidFill>
                <a:latin typeface="Calibri"/>
              </a:rPr>
              <a:t>i dell’Infermieristica pediatrica in quanto disciplina assistenziale: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445609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1774920" y="0"/>
            <a:ext cx="8229240" cy="698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600" b="1" i="1">
                <a:solidFill>
                  <a:srgbClr val="FF0000"/>
                </a:solidFill>
                <a:latin typeface="Calibri"/>
              </a:rPr>
              <a:t>La ricerca infermieristica CLINICA</a:t>
            </a:r>
            <a:endParaRPr/>
          </a:p>
        </p:txBody>
      </p:sp>
      <p:sp>
        <p:nvSpPr>
          <p:cNvPr id="195" name="CustomShape 2"/>
          <p:cNvSpPr/>
          <p:nvPr/>
        </p:nvSpPr>
        <p:spPr>
          <a:xfrm>
            <a:off x="1774920" y="1001880"/>
            <a:ext cx="8229240" cy="61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600" baseline="30000">
                <a:solidFill>
                  <a:srgbClr val="000000"/>
                </a:solidFill>
                <a:latin typeface="Calibri"/>
              </a:rPr>
              <a:t>si svolge attraverso l’osservazione e la sperimentazione su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3600" baseline="30000">
                <a:solidFill>
                  <a:srgbClr val="000000"/>
                </a:solidFill>
                <a:latin typeface="Calibri"/>
              </a:rPr>
              <a:t>pazienti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3600" i="1" baseline="30000">
                <a:solidFill>
                  <a:srgbClr val="000000"/>
                </a:solidFill>
                <a:latin typeface="Calibri"/>
              </a:rPr>
              <a:t>Allo stesso modo dell’azione professionale dell’Infermiere, che parte dalla individuazione dei bisogni del paziente e mira al soddisfacimento di questi bisogni.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3600" b="1" i="1" baseline="30000">
                <a:solidFill>
                  <a:srgbClr val="000000"/>
                </a:solidFill>
                <a:latin typeface="Calibri"/>
              </a:rPr>
              <a:t>Anche la ricerca infermieristica clinica parte dal paziente per tornare al paziente, sotto forma di un miglioramento delle sue potenzialità nell’affrontare la malattia.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9337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1774920" y="113040"/>
            <a:ext cx="8229240" cy="698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200" b="1" i="1">
                <a:solidFill>
                  <a:srgbClr val="FF0000"/>
                </a:solidFill>
                <a:latin typeface="Calibri"/>
              </a:rPr>
              <a:t>Perché fare ricerca in ambito infermieristico pediatrico?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97" name="CustomShape 2"/>
          <p:cNvSpPr/>
          <p:nvPr/>
        </p:nvSpPr>
        <p:spPr>
          <a:xfrm>
            <a:off x="1774920" y="1622160"/>
            <a:ext cx="8716320" cy="435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Wingdings" charset="2"/>
              <a:buChar char=""/>
            </a:pPr>
            <a:r>
              <a:rPr lang="it-IT" sz="2800">
                <a:solidFill>
                  <a:srgbClr val="000090"/>
                </a:solidFill>
                <a:latin typeface="Calibri"/>
              </a:rPr>
              <a:t>Perché il bambino non è un piccolo adulto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"/>
            </a:pPr>
            <a:r>
              <a:rPr lang="it-IT" sz="2800">
                <a:solidFill>
                  <a:srgbClr val="000090"/>
                </a:solidFill>
                <a:latin typeface="Calibri"/>
              </a:rPr>
              <a:t>Perché ha diritto a cure specifiche pediatriche fornite da personale specializzato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"/>
            </a:pPr>
            <a:r>
              <a:rPr lang="it-IT" sz="2800">
                <a:solidFill>
                  <a:srgbClr val="000090"/>
                </a:solidFill>
                <a:latin typeface="Calibri"/>
              </a:rPr>
              <a:t>Perché i bisogni del bambino sono differenti e molteplici, specifici di un soggetto fragile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"/>
            </a:pPr>
            <a:r>
              <a:rPr lang="it-IT" sz="2800">
                <a:solidFill>
                  <a:srgbClr val="000090"/>
                </a:solidFill>
                <a:latin typeface="Calibri"/>
              </a:rPr>
              <a:t>Perché esistono classi di età ed ognuna ha le proprie specificità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077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Febbre, mialgie, dolore addominale, cefalea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307181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it-IT" dirty="0"/>
          </a:p>
          <a:p>
            <a:r>
              <a:rPr lang="it-IT" dirty="0"/>
              <a:t>Sospendere l’infusione. L’infusione può essere poi ripresa dopo alcuni minuti diminuendone la velocità.</a:t>
            </a:r>
            <a:r>
              <a:rPr lang="it-IT" dirty="0">
                <a:effectLst/>
              </a:rPr>
              <a:t> </a:t>
            </a:r>
            <a:endParaRPr lang="it-IT" dirty="0"/>
          </a:p>
          <a:p>
            <a:r>
              <a:rPr lang="it-IT" dirty="0"/>
              <a:t>Paracetamolo 15mg/kg </a:t>
            </a:r>
            <a:r>
              <a:rPr lang="it-IT" dirty="0" err="1"/>
              <a:t>ev</a:t>
            </a:r>
            <a:endParaRPr lang="it-IT" dirty="0"/>
          </a:p>
          <a:p>
            <a:r>
              <a:rPr lang="it-IT" dirty="0"/>
              <a:t>Utile premedicazione con paracetamolo prima delle successive infusioni</a:t>
            </a:r>
          </a:p>
        </p:txBody>
      </p:sp>
    </p:spTree>
    <p:extLst>
      <p:ext uri="{BB962C8B-B14F-4D97-AF65-F5344CB8AC3E}">
        <p14:creationId xmlns:p14="http://schemas.microsoft.com/office/powerpoint/2010/main" val="402211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2052480" y="0"/>
            <a:ext cx="8229240" cy="114264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4400" b="1" i="1">
                <a:solidFill>
                  <a:srgbClr val="FF0000"/>
                </a:solidFill>
                <a:latin typeface="Calibri"/>
              </a:rPr>
              <a:t>Problemi della ricerca in area pediatrica???</a:t>
            </a:r>
            <a:endParaRPr/>
          </a:p>
        </p:txBody>
      </p:sp>
      <p:sp>
        <p:nvSpPr>
          <p:cNvPr id="203" name="CustomShape 3"/>
          <p:cNvSpPr/>
          <p:nvPr/>
        </p:nvSpPr>
        <p:spPr>
          <a:xfrm>
            <a:off x="1734960" y="1363320"/>
            <a:ext cx="8730720" cy="489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 sz="2400" i="1">
                <a:solidFill>
                  <a:srgbClr val="000000"/>
                </a:solidFill>
                <a:latin typeface="Arial"/>
                <a:ea typeface="ＭＳ Ｐゴシック"/>
              </a:rPr>
              <a:t>Necessità di aumentare la produzione scientifica pediatrica specie nel campo della ricerca sul farmaco.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 sz="2400" i="1">
                <a:solidFill>
                  <a:srgbClr val="000000"/>
                </a:solidFill>
                <a:latin typeface="Arial"/>
                <a:ea typeface="ＭＳ Ｐゴシック"/>
              </a:rPr>
              <a:t>Difficoltà di campionamento (differenti classi di età)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 sz="2400" i="1">
                <a:solidFill>
                  <a:srgbClr val="000000"/>
                </a:solidFill>
                <a:latin typeface="Arial"/>
                <a:ea typeface="ＭＳ Ｐゴシック"/>
              </a:rPr>
              <a:t>Difficoltà di arruolamento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 sz="2400" i="1">
                <a:solidFill>
                  <a:srgbClr val="000000"/>
                </a:solidFill>
                <a:latin typeface="Arial"/>
                <a:ea typeface="ＭＳ Ｐゴシック"/>
              </a:rPr>
              <a:t>Difficoltà al trasferimento di conoscenze nella pratica clinica.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 sz="2400" i="1">
                <a:solidFill>
                  <a:srgbClr val="000000"/>
                </a:solidFill>
                <a:latin typeface="Arial"/>
                <a:ea typeface="ＭＳ Ｐゴシック"/>
              </a:rPr>
              <a:t>Bassa compliance dei professionisti alla collaborazione nelle sperimentazioni cliniche.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 sz="2400" i="1">
                <a:solidFill>
                  <a:srgbClr val="000000"/>
                </a:solidFill>
                <a:latin typeface="Arial"/>
                <a:ea typeface="ＭＳ Ｐゴシック"/>
              </a:rPr>
              <a:t>Richiesta dei professionisti di aumentare le competenze in campo EBP.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 sz="2400" i="1">
                <a:solidFill>
                  <a:srgbClr val="000000"/>
                </a:solidFill>
                <a:latin typeface="Arial"/>
                <a:ea typeface="ＭＳ Ｐゴシック"/>
              </a:rPr>
              <a:t>Difficoltà di sviluppo della pratica di “Decision Making” basato su prove di efficacia, particolarmente tra i professionisti Infermieri.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8650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1774920" y="1472040"/>
            <a:ext cx="8534160" cy="533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>
                <a:solidFill>
                  <a:srgbClr val="000000"/>
                </a:solidFill>
                <a:latin typeface="Calibri"/>
              </a:rPr>
              <a:t> area dell’</a:t>
            </a:r>
            <a:r>
              <a:rPr lang="it-IT" b="1">
                <a:solidFill>
                  <a:srgbClr val="0070C0"/>
                </a:solidFill>
                <a:latin typeface="Calibri"/>
              </a:rPr>
              <a:t>INFERMIERISTICA PEDIATRICA CLINICA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Riduzione del dolore da procedura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Fattori che influenzano la gestione dei CVP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Impatto dell’organizzazione del lavoro infermieristico sul bambino ricoverato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Implementazione dei diritti dei bambini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Family-centered care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Valutazione del rischio di LdC e cadute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Accoglienza al bambino e alle famiglie di provenienza non Italiana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b="1">
                <a:solidFill>
                  <a:srgbClr val="000000"/>
                </a:solidFill>
                <a:latin typeface="Calibri"/>
              </a:rPr>
              <a:t>area dell’</a:t>
            </a:r>
            <a:r>
              <a:rPr lang="it-IT" b="1">
                <a:solidFill>
                  <a:srgbClr val="C00000"/>
                </a:solidFill>
                <a:latin typeface="Calibri"/>
              </a:rPr>
              <a:t>ORGANIZZAZIONE E DEL BENESSERE LAVORATIVO</a:t>
            </a:r>
            <a:endParaRPr/>
          </a:p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Sistemi di misurazione della complessità assistenziale in pediatria (Paediatric Acuity and Nursing Dependency Assessment (PANDA)</a:t>
            </a:r>
            <a:endParaRPr/>
          </a:p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Incidenza e determinanti di Stress lavorativo, Burnout e Workaholism  tra gli infermieri</a:t>
            </a:r>
            <a:endParaRPr/>
          </a:p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Strategie per promuovere la scelta della professione infermieristica tra I giovani</a:t>
            </a:r>
            <a:endParaRPr/>
          </a:p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Aspettative dei Bambini nei confronti della figura di infermiere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b="1">
                <a:solidFill>
                  <a:srgbClr val="000000"/>
                </a:solidFill>
                <a:latin typeface="Calibri"/>
              </a:rPr>
              <a:t>area</a:t>
            </a:r>
            <a:r>
              <a:rPr lang="it-IT" b="1">
                <a:solidFill>
                  <a:srgbClr val="0070C0"/>
                </a:solidFill>
                <a:latin typeface="Calibri"/>
              </a:rPr>
              <a:t> </a:t>
            </a:r>
            <a:r>
              <a:rPr lang="it-IT" b="1">
                <a:solidFill>
                  <a:srgbClr val="336600"/>
                </a:solidFill>
                <a:latin typeface="Calibri"/>
              </a:rPr>
              <a:t>INTERDISCIPLINARE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Controllo delle infezioni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Prevenzione degli errori e sicurezza del paziente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Competenze degli operatori in EBP</a:t>
            </a:r>
            <a:endParaRPr/>
          </a:p>
        </p:txBody>
      </p:sp>
      <p:sp>
        <p:nvSpPr>
          <p:cNvPr id="199" name="CustomShape 2"/>
          <p:cNvSpPr/>
          <p:nvPr/>
        </p:nvSpPr>
        <p:spPr>
          <a:xfrm>
            <a:off x="1774920" y="141120"/>
            <a:ext cx="8229240" cy="698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4400" b="1" i="1">
                <a:solidFill>
                  <a:srgbClr val="FF0000"/>
                </a:solidFill>
                <a:latin typeface="Calibri"/>
              </a:rPr>
              <a:t>Le linee di ricerca </a:t>
            </a:r>
            <a:endParaRPr/>
          </a:p>
          <a:p>
            <a:pPr>
              <a:lnSpc>
                <a:spcPct val="100000"/>
              </a:lnSpc>
            </a:pPr>
            <a:r>
              <a:rPr lang="it-IT" sz="2800" b="1" i="1">
                <a:solidFill>
                  <a:srgbClr val="FF0000"/>
                </a:solidFill>
                <a:latin typeface="Calibri"/>
              </a:rPr>
              <a:t>in infermieristica di area pediatrica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92140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1774920" y="907920"/>
            <a:ext cx="8534160" cy="571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b="1">
                <a:solidFill>
                  <a:srgbClr val="000000"/>
                </a:solidFill>
                <a:latin typeface="Calibri"/>
              </a:rPr>
              <a:t> area dell’</a:t>
            </a:r>
            <a:r>
              <a:rPr lang="it-IT" b="1">
                <a:solidFill>
                  <a:srgbClr val="7030A0"/>
                </a:solidFill>
                <a:latin typeface="Calibri"/>
              </a:rPr>
              <a:t>INFERMIERISTICA GENERALE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Disoccupazione infermieristica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Fattori che influiscono sulla decisione di diventare infermiere – infanzia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Fattori che influiscono sulla decisione di diventare infermiere – adolescenza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Molestie sessuali al personale infermieristico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Pendolarismo infermieristico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Workhaolism (dipendenza da lavoro)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b="1">
                <a:solidFill>
                  <a:srgbClr val="000000"/>
                </a:solidFill>
                <a:latin typeface="Calibri"/>
              </a:rPr>
              <a:t>area della </a:t>
            </a:r>
            <a:r>
              <a:rPr lang="it-IT" b="1">
                <a:solidFill>
                  <a:srgbClr val="FF6600"/>
                </a:solidFill>
                <a:latin typeface="Calibri"/>
              </a:rPr>
              <a:t>STORIA DELL’INFERMIERISTICA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 Letteratura infermieristica in lingua italiana precedente a Nightingale ed influenze degli autori italiani sul pensiero della stessa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"/>
            </a:pPr>
            <a:r>
              <a:rPr lang="it-IT">
                <a:solidFill>
                  <a:srgbClr val="000000"/>
                </a:solidFill>
                <a:latin typeface="Calibri"/>
              </a:rPr>
              <a:t>identificazione corretta del luogo di nascita di F. Nightingale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892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Reazioni anafilattiche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317875"/>
          </a:xfrm>
          <a:ln w="28575">
            <a:solidFill>
              <a:srgbClr val="FF0000"/>
            </a:solidFill>
          </a:ln>
        </p:spPr>
        <p:txBody>
          <a:bodyPr/>
          <a:lstStyle/>
          <a:p>
            <a:r>
              <a:rPr lang="it-IT" dirty="0"/>
              <a:t>dispnea, orticaria, vomito, collasso cardiocircolatorio e perdita di coscienza fino al vero e proprio shock (sono rare e in genere compaiono nel corso delle prime infusioni e all’inizio della infusione). </a:t>
            </a:r>
          </a:p>
          <a:p>
            <a:r>
              <a:rPr lang="it-IT" dirty="0"/>
              <a:t>Sospendere l’infusione  e attivare sistema di emergenza del proprio H</a:t>
            </a:r>
          </a:p>
          <a:p>
            <a:r>
              <a:rPr lang="it-IT" dirty="0"/>
              <a:t>Adrenalina 0.01 mg/Kg (pura) ripetibile dopo 15 minuti, IM</a:t>
            </a:r>
          </a:p>
          <a:p>
            <a:r>
              <a:rPr lang="it-IT" dirty="0"/>
              <a:t>Mantenere pervio il CVP per liquidi e farmaci dello shock (CCS, antistaminico)</a:t>
            </a:r>
          </a:p>
        </p:txBody>
      </p:sp>
      <p:sp>
        <p:nvSpPr>
          <p:cNvPr id="4" name="Rettangolo 3"/>
          <p:cNvSpPr/>
          <p:nvPr/>
        </p:nvSpPr>
        <p:spPr>
          <a:xfrm>
            <a:off x="838200" y="5258485"/>
            <a:ext cx="107442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800" dirty="0"/>
              <a:t>Utile premedicazione con CCS e antistaminico prima delle successive infusioni.</a:t>
            </a:r>
          </a:p>
        </p:txBody>
      </p:sp>
    </p:spTree>
    <p:extLst>
      <p:ext uri="{BB962C8B-B14F-4D97-AF65-F5344CB8AC3E}">
        <p14:creationId xmlns:p14="http://schemas.microsoft.com/office/powerpoint/2010/main" val="3796988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550" y="365125"/>
            <a:ext cx="11982450" cy="1325563"/>
          </a:xfrm>
        </p:spPr>
        <p:txBody>
          <a:bodyPr>
            <a:normAutofit/>
          </a:bodyPr>
          <a:lstStyle/>
          <a:p>
            <a:r>
              <a:rPr lang="it-IT" sz="4000" dirty="0"/>
              <a:t>Chi va piano va sano e va lontano</a:t>
            </a:r>
            <a:r>
              <a:rPr lang="is-IS" sz="4000" dirty="0"/>
              <a:t>…soprattutto all’inizio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Primi 30’ 0.5ml/kg/h </a:t>
            </a:r>
          </a:p>
          <a:p>
            <a:r>
              <a:rPr lang="it-IT" dirty="0"/>
              <a:t>Seconda ora 1 ml/kg/h</a:t>
            </a:r>
          </a:p>
          <a:p>
            <a:r>
              <a:rPr lang="it-IT" dirty="0"/>
              <a:t>Fino a 2ml/kg/h 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649" y="1825625"/>
            <a:ext cx="4763421" cy="37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83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7466013" cy="56356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it-IT" b="1" dirty="0">
                <a:solidFill>
                  <a:srgbClr val="000066"/>
                </a:solidFill>
                <a:latin typeface="Century Schoolbook" charset="0"/>
                <a:ea typeface="+mj-ea"/>
                <a:cs typeface="Arial Unicode MS" charset="0"/>
              </a:rPr>
              <a:t>IVIG </a:t>
            </a:r>
            <a:r>
              <a:rPr lang="it-IT" b="1" dirty="0">
                <a:solidFill>
                  <a:srgbClr val="000066"/>
                </a:solidFill>
                <a:latin typeface="Century Schoolbook" charset="0"/>
                <a:cs typeface="Arial Unicode MS" charset="0"/>
              </a:rPr>
              <a:t>e</a:t>
            </a:r>
            <a:r>
              <a:rPr lang="it-IT" b="1" dirty="0">
                <a:solidFill>
                  <a:srgbClr val="000066"/>
                </a:solidFill>
                <a:latin typeface="Century Schoolbook" charset="0"/>
                <a:ea typeface="+mj-ea"/>
                <a:cs typeface="Arial Unicode MS" charset="0"/>
              </a:rPr>
              <a:t> SCIG</a:t>
            </a:r>
          </a:p>
        </p:txBody>
      </p:sp>
      <p:sp>
        <p:nvSpPr>
          <p:cNvPr id="16386" name="Segnaposto contenuto 2"/>
          <p:cNvSpPr>
            <a:spLocks noGrp="1"/>
          </p:cNvSpPr>
          <p:nvPr>
            <p:ph idx="1"/>
          </p:nvPr>
        </p:nvSpPr>
        <p:spPr>
          <a:xfrm>
            <a:off x="1982789" y="1600200"/>
            <a:ext cx="8085137" cy="4872038"/>
          </a:xfrm>
        </p:spPr>
        <p:txBody>
          <a:bodyPr/>
          <a:lstStyle/>
          <a:p>
            <a:pPr eaLnBrk="1" hangingPunct="1">
              <a:buFont typeface="Times New Roman" charset="0"/>
              <a:buNone/>
            </a:pPr>
            <a:endParaRPr lang="it-IT" altLang="en-US">
              <a:latin typeface="Century Schoolbook" charset="0"/>
            </a:endParaRPr>
          </a:p>
          <a:p>
            <a:pPr eaLnBrk="1" hangingPunct="1"/>
            <a:r>
              <a:rPr lang="it-IT" altLang="en-US">
                <a:latin typeface="Century Schoolbook" charset="0"/>
              </a:rPr>
              <a:t>Valori medi mensili IgG &gt;</a:t>
            </a:r>
          </a:p>
          <a:p>
            <a:pPr eaLnBrk="1" hangingPunct="1"/>
            <a:endParaRPr lang="it-IT" altLang="en-US">
              <a:latin typeface="Century Schoolbook" charset="0"/>
            </a:endParaRPr>
          </a:p>
          <a:p>
            <a:pPr eaLnBrk="1" hangingPunct="1"/>
            <a:endParaRPr lang="it-IT" altLang="en-US">
              <a:latin typeface="Century Schoolbook" charset="0"/>
            </a:endParaRPr>
          </a:p>
        </p:txBody>
      </p:sp>
      <p:pic>
        <p:nvPicPr>
          <p:cNvPr id="1638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743200"/>
            <a:ext cx="784701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ttangolo arrotondato 11"/>
          <p:cNvSpPr>
            <a:spLocks noChangeArrowheads="1"/>
          </p:cNvSpPr>
          <p:nvPr/>
        </p:nvSpPr>
        <p:spPr bwMode="auto">
          <a:xfrm>
            <a:off x="2057400" y="1066800"/>
            <a:ext cx="1143000" cy="53340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800">
                <a:solidFill>
                  <a:srgbClr val="000000"/>
                </a:solidFill>
              </a:rPr>
              <a:t> SCIG: </a:t>
            </a:r>
          </a:p>
        </p:txBody>
      </p:sp>
    </p:spTree>
    <p:extLst>
      <p:ext uri="{BB962C8B-B14F-4D97-AF65-F5344CB8AC3E}">
        <p14:creationId xmlns:p14="http://schemas.microsoft.com/office/powerpoint/2010/main" val="463777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Times New Roman" charset="0"/>
              <a:buNone/>
            </a:pPr>
            <a:endParaRPr lang="it-IT" altLang="it-IT">
              <a:latin typeface="Century Schoolbook" charset="0"/>
              <a:ea typeface="Arial Unicode MS" charset="0"/>
              <a:cs typeface="Arial Unicode M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>
                <a:latin typeface="Century Schoolbook" charset="0"/>
                <a:ea typeface="Arial Unicode MS" charset="0"/>
                <a:cs typeface="Arial Unicode MS" charset="0"/>
              </a:rPr>
              <a:t>Valori medi mensili IgG &gt;</a:t>
            </a:r>
          </a:p>
          <a:p>
            <a:pPr eaLnBrk="1" hangingPunct="1">
              <a:lnSpc>
                <a:spcPct val="90000"/>
              </a:lnSpc>
            </a:pPr>
            <a:endParaRPr lang="it-IT" altLang="it-IT">
              <a:latin typeface="Century Schoolbook" charset="0"/>
              <a:ea typeface="Arial Unicode MS" charset="0"/>
              <a:cs typeface="Arial Unicode M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>
                <a:latin typeface="Century Schoolbook" charset="0"/>
                <a:ea typeface="Arial Unicode MS" charset="0"/>
                <a:cs typeface="Arial Unicode MS" charset="0"/>
              </a:rPr>
              <a:t>Mantenimento livello costante di IgG</a:t>
            </a:r>
          </a:p>
          <a:p>
            <a:pPr eaLnBrk="1" hangingPunct="1">
              <a:lnSpc>
                <a:spcPct val="90000"/>
              </a:lnSpc>
            </a:pPr>
            <a:endParaRPr lang="it-IT" altLang="it-IT">
              <a:latin typeface="Century Schoolbook" charset="0"/>
              <a:ea typeface="Arial Unicode MS" charset="0"/>
              <a:cs typeface="Arial Unicode M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>
                <a:latin typeface="Century Schoolbook" charset="0"/>
                <a:ea typeface="Arial Unicode MS" charset="0"/>
                <a:cs typeface="Arial Unicode MS" charset="0"/>
              </a:rPr>
              <a:t>&lt; rischio reazioni avverse</a:t>
            </a:r>
          </a:p>
          <a:p>
            <a:pPr eaLnBrk="1" hangingPunct="1">
              <a:lnSpc>
                <a:spcPct val="90000"/>
              </a:lnSpc>
            </a:pPr>
            <a:endParaRPr lang="it-IT" altLang="it-IT">
              <a:latin typeface="Century Schoolbook" charset="0"/>
              <a:ea typeface="Arial Unicode MS" charset="0"/>
              <a:cs typeface="Arial Unicode MS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>
                <a:latin typeface="Century Schoolbook" charset="0"/>
                <a:ea typeface="Arial Unicode MS" charset="0"/>
                <a:cs typeface="Arial Unicode MS" charset="0"/>
              </a:rPr>
              <a:t>&lt; costo</a:t>
            </a:r>
          </a:p>
          <a:p>
            <a:pPr eaLnBrk="1" hangingPunct="1">
              <a:lnSpc>
                <a:spcPct val="90000"/>
              </a:lnSpc>
            </a:pPr>
            <a:endParaRPr lang="it-IT" altLang="it-IT">
              <a:latin typeface="Century Schoolbook" charset="0"/>
              <a:ea typeface="Arial Unicode MS" charset="0"/>
              <a:cs typeface="Arial Unicode MS" charset="0"/>
            </a:endParaRPr>
          </a:p>
          <a:p>
            <a:pPr eaLnBrk="1" hangingPunct="1">
              <a:lnSpc>
                <a:spcPct val="90000"/>
              </a:lnSpc>
              <a:buFont typeface="Times New Roman" charset="0"/>
              <a:buNone/>
            </a:pPr>
            <a:endParaRPr lang="it-IT" altLang="it-IT">
              <a:latin typeface="Century Schoolbook" charset="0"/>
              <a:ea typeface="Arial Unicode MS" charset="0"/>
              <a:cs typeface="Arial Unicode MS" charset="0"/>
            </a:endParaRPr>
          </a:p>
          <a:p>
            <a:pPr eaLnBrk="1" hangingPunct="1">
              <a:lnSpc>
                <a:spcPct val="90000"/>
              </a:lnSpc>
              <a:buFont typeface="Times New Roman" charset="0"/>
              <a:buNone/>
            </a:pPr>
            <a:endParaRPr lang="it-IT" altLang="it-IT">
              <a:latin typeface="Century Schoolbook" charset="0"/>
              <a:ea typeface="Arial Unicode MS" charset="0"/>
              <a:cs typeface="Arial Unicode MS" charset="0"/>
            </a:endParaRPr>
          </a:p>
        </p:txBody>
      </p:sp>
      <p:sp>
        <p:nvSpPr>
          <p:cNvPr id="7" name="Ovale 6"/>
          <p:cNvSpPr>
            <a:spLocks noChangeArrowheads="1"/>
          </p:cNvSpPr>
          <p:nvPr/>
        </p:nvSpPr>
        <p:spPr bwMode="auto">
          <a:xfrm>
            <a:off x="4576763" y="5005388"/>
            <a:ext cx="4267200" cy="1295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b="1" dirty="0">
                <a:solidFill>
                  <a:srgbClr val="000066"/>
                </a:solidFill>
              </a:rPr>
              <a:t>A DOMICILIO</a:t>
            </a:r>
          </a:p>
        </p:txBody>
      </p:sp>
      <p:sp>
        <p:nvSpPr>
          <p:cNvPr id="8" name="Rettangolo arrotondato 11"/>
          <p:cNvSpPr>
            <a:spLocks noChangeArrowheads="1"/>
          </p:cNvSpPr>
          <p:nvPr/>
        </p:nvSpPr>
        <p:spPr bwMode="auto">
          <a:xfrm>
            <a:off x="2057400" y="1066800"/>
            <a:ext cx="1143000" cy="53340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800">
                <a:solidFill>
                  <a:srgbClr val="000000"/>
                </a:solidFill>
              </a:rPr>
              <a:t> SCIG: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382" y="559505"/>
            <a:ext cx="4322618" cy="32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1139"/>
            <a:ext cx="914400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2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05275" y="60483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1752600" y="184151"/>
            <a:ext cx="8915400" cy="107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it-IT" altLang="it-IT" sz="3200" b="1" dirty="0" err="1">
                <a:latin typeface="+mj-lt"/>
              </a:rPr>
              <a:t>Ipo</a:t>
            </a:r>
            <a:r>
              <a:rPr lang="it-IT" altLang="it-IT" sz="3200" b="1" dirty="0">
                <a:latin typeface="+mj-lt"/>
              </a:rPr>
              <a:t>-g-</a:t>
            </a:r>
            <a:r>
              <a:rPr lang="it-IT" altLang="it-IT" sz="3200" b="1" dirty="0" err="1">
                <a:latin typeface="+mj-lt"/>
              </a:rPr>
              <a:t>globulinemia</a:t>
            </a:r>
            <a:r>
              <a:rPr lang="it-IT" altLang="it-IT" sz="3200" b="1" dirty="0">
                <a:latin typeface="+mj-lt"/>
              </a:rPr>
              <a:t> transitoria del lattante:</a:t>
            </a:r>
          </a:p>
          <a:p>
            <a:pPr eaLnBrk="0" hangingPunct="0"/>
            <a:r>
              <a:rPr lang="it-IT" altLang="it-IT" sz="3200" b="1" dirty="0">
                <a:latin typeface="+mj-lt"/>
              </a:rPr>
              <a:t>quando interrompere la terapia sostitutiva?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066926" y="1220789"/>
            <a:ext cx="8328025" cy="73025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FF00">
                  <a:gamma/>
                  <a:shade val="49804"/>
                  <a:invGamma/>
                </a:srgb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2" name="Freeform 6"/>
          <p:cNvSpPr>
            <a:spLocks/>
          </p:cNvSpPr>
          <p:nvPr/>
        </p:nvSpPr>
        <p:spPr bwMode="auto">
          <a:xfrm>
            <a:off x="1600200" y="1522414"/>
            <a:ext cx="458788" cy="458787"/>
          </a:xfrm>
          <a:custGeom>
            <a:avLst/>
            <a:gdLst>
              <a:gd name="T0" fmla="*/ 324 w 325"/>
              <a:gd name="T1" fmla="*/ 144 h 289"/>
              <a:gd name="T2" fmla="*/ 191 w 325"/>
              <a:gd name="T3" fmla="*/ 119 h 289"/>
              <a:gd name="T4" fmla="*/ 162 w 325"/>
              <a:gd name="T5" fmla="*/ 0 h 289"/>
              <a:gd name="T6" fmla="*/ 133 w 325"/>
              <a:gd name="T7" fmla="*/ 119 h 289"/>
              <a:gd name="T8" fmla="*/ 0 w 325"/>
              <a:gd name="T9" fmla="*/ 144 h 289"/>
              <a:gd name="T10" fmla="*/ 133 w 325"/>
              <a:gd name="T11" fmla="*/ 169 h 289"/>
              <a:gd name="T12" fmla="*/ 162 w 325"/>
              <a:gd name="T13" fmla="*/ 288 h 289"/>
              <a:gd name="T14" fmla="*/ 191 w 325"/>
              <a:gd name="T15" fmla="*/ 169 h 289"/>
              <a:gd name="T16" fmla="*/ 324 w 325"/>
              <a:gd name="T17" fmla="*/ 144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5" h="289">
                <a:moveTo>
                  <a:pt x="324" y="144"/>
                </a:moveTo>
                <a:lnTo>
                  <a:pt x="191" y="119"/>
                </a:lnTo>
                <a:lnTo>
                  <a:pt x="162" y="0"/>
                </a:lnTo>
                <a:lnTo>
                  <a:pt x="133" y="119"/>
                </a:lnTo>
                <a:lnTo>
                  <a:pt x="0" y="144"/>
                </a:lnTo>
                <a:lnTo>
                  <a:pt x="133" y="169"/>
                </a:lnTo>
                <a:lnTo>
                  <a:pt x="162" y="288"/>
                </a:lnTo>
                <a:lnTo>
                  <a:pt x="191" y="169"/>
                </a:lnTo>
                <a:lnTo>
                  <a:pt x="324" y="144"/>
                </a:lnTo>
              </a:path>
            </a:pathLst>
          </a:custGeom>
          <a:solidFill>
            <a:srgbClr val="FFFF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2581276" y="1481139"/>
            <a:ext cx="753586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it-IT" altLang="it-IT" sz="2800" b="1" dirty="0">
                <a:latin typeface="+mj-lt"/>
              </a:rPr>
              <a:t>Dosare le </a:t>
            </a:r>
            <a:r>
              <a:rPr lang="it-IT" altLang="it-IT" sz="2800" b="1" dirty="0" err="1">
                <a:latin typeface="+mj-lt"/>
              </a:rPr>
              <a:t>IgG</a:t>
            </a:r>
            <a:r>
              <a:rPr lang="it-IT" altLang="it-IT" sz="2800" b="1" dirty="0">
                <a:latin typeface="+mj-lt"/>
              </a:rPr>
              <a:t> prima di ogni infusione</a:t>
            </a: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2362201" y="1709739"/>
            <a:ext cx="149225" cy="149225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4345" name="Group 9"/>
          <p:cNvGrpSpPr>
            <a:grpSpLocks/>
          </p:cNvGrpSpPr>
          <p:nvPr/>
        </p:nvGrpSpPr>
        <p:grpSpPr bwMode="auto">
          <a:xfrm>
            <a:off x="9525001" y="6096001"/>
            <a:ext cx="809625" cy="454025"/>
            <a:chOff x="241" y="3352"/>
            <a:chExt cx="574" cy="286"/>
          </a:xfrm>
        </p:grpSpPr>
        <p:sp>
          <p:nvSpPr>
            <p:cNvPr id="14346" name="Oval 10"/>
            <p:cNvSpPr>
              <a:spLocks noChangeArrowheads="1"/>
            </p:cNvSpPr>
            <p:nvPr/>
          </p:nvSpPr>
          <p:spPr bwMode="auto">
            <a:xfrm>
              <a:off x="550" y="3352"/>
              <a:ext cx="265" cy="223"/>
            </a:xfrm>
            <a:prstGeom prst="ellipse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347" name="Oval 11"/>
            <p:cNvSpPr>
              <a:spLocks noChangeArrowheads="1"/>
            </p:cNvSpPr>
            <p:nvPr/>
          </p:nvSpPr>
          <p:spPr bwMode="auto">
            <a:xfrm>
              <a:off x="592" y="3390"/>
              <a:ext cx="195" cy="173"/>
            </a:xfrm>
            <a:prstGeom prst="ellipse">
              <a:avLst/>
            </a:prstGeom>
            <a:gradFill rotWithShape="0">
              <a:gsLst>
                <a:gs pos="0">
                  <a:srgbClr val="008000"/>
                </a:gs>
                <a:gs pos="100000">
                  <a:srgbClr val="008000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348" name="Oval 12"/>
            <p:cNvSpPr>
              <a:spLocks noChangeArrowheads="1"/>
            </p:cNvSpPr>
            <p:nvPr/>
          </p:nvSpPr>
          <p:spPr bwMode="auto">
            <a:xfrm>
              <a:off x="241" y="3427"/>
              <a:ext cx="251" cy="211"/>
            </a:xfrm>
            <a:prstGeom prst="ellipse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349" name="Oval 13"/>
            <p:cNvSpPr>
              <a:spLocks noChangeArrowheads="1"/>
            </p:cNvSpPr>
            <p:nvPr/>
          </p:nvSpPr>
          <p:spPr bwMode="auto">
            <a:xfrm>
              <a:off x="297" y="3465"/>
              <a:ext cx="167" cy="148"/>
            </a:xfrm>
            <a:prstGeom prst="ellipse">
              <a:avLst/>
            </a:prstGeom>
            <a:gradFill rotWithShape="0">
              <a:gsLst>
                <a:gs pos="0">
                  <a:srgbClr val="008000"/>
                </a:gs>
                <a:gs pos="100000">
                  <a:srgbClr val="008000">
                    <a:gamma/>
                    <a:shade val="49804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2598739" y="2133599"/>
            <a:ext cx="8069261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eaLnBrk="0" hangingPunct="0"/>
            <a:r>
              <a:rPr lang="it-IT" altLang="it-IT" sz="2800" b="1">
                <a:latin typeface="+mj-lt"/>
              </a:rPr>
              <a:t>Se  le</a:t>
            </a:r>
          </a:p>
        </p:txBody>
      </p:sp>
      <p:sp>
        <p:nvSpPr>
          <p:cNvPr id="14351" name="Oval 15"/>
          <p:cNvSpPr>
            <a:spLocks noChangeArrowheads="1"/>
          </p:cNvSpPr>
          <p:nvPr/>
        </p:nvSpPr>
        <p:spPr bwMode="auto">
          <a:xfrm>
            <a:off x="2378076" y="2362201"/>
            <a:ext cx="150813" cy="149225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097339" y="2133601"/>
            <a:ext cx="4722191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it-IT" altLang="it-IT" sz="2800" b="1" dirty="0" err="1">
                <a:latin typeface="+mj-lt"/>
              </a:rPr>
              <a:t>IgG</a:t>
            </a:r>
            <a:r>
              <a:rPr lang="it-IT" altLang="it-IT" sz="2800" b="1" dirty="0">
                <a:latin typeface="+mj-lt"/>
              </a:rPr>
              <a:t> si mantengono &gt; 500 mg/dl</a:t>
            </a:r>
          </a:p>
        </p:txBody>
      </p:sp>
      <p:sp>
        <p:nvSpPr>
          <p:cNvPr id="14353" name="Freeform 17"/>
          <p:cNvSpPr>
            <a:spLocks/>
          </p:cNvSpPr>
          <p:nvPr/>
        </p:nvSpPr>
        <p:spPr bwMode="auto">
          <a:xfrm>
            <a:off x="1600200" y="3429000"/>
            <a:ext cx="458788" cy="458788"/>
          </a:xfrm>
          <a:custGeom>
            <a:avLst/>
            <a:gdLst>
              <a:gd name="T0" fmla="*/ 324 w 325"/>
              <a:gd name="T1" fmla="*/ 144 h 289"/>
              <a:gd name="T2" fmla="*/ 191 w 325"/>
              <a:gd name="T3" fmla="*/ 119 h 289"/>
              <a:gd name="T4" fmla="*/ 162 w 325"/>
              <a:gd name="T5" fmla="*/ 0 h 289"/>
              <a:gd name="T6" fmla="*/ 133 w 325"/>
              <a:gd name="T7" fmla="*/ 119 h 289"/>
              <a:gd name="T8" fmla="*/ 0 w 325"/>
              <a:gd name="T9" fmla="*/ 144 h 289"/>
              <a:gd name="T10" fmla="*/ 133 w 325"/>
              <a:gd name="T11" fmla="*/ 169 h 289"/>
              <a:gd name="T12" fmla="*/ 162 w 325"/>
              <a:gd name="T13" fmla="*/ 288 h 289"/>
              <a:gd name="T14" fmla="*/ 191 w 325"/>
              <a:gd name="T15" fmla="*/ 169 h 289"/>
              <a:gd name="T16" fmla="*/ 324 w 325"/>
              <a:gd name="T17" fmla="*/ 144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5" h="289">
                <a:moveTo>
                  <a:pt x="324" y="144"/>
                </a:moveTo>
                <a:lnTo>
                  <a:pt x="191" y="119"/>
                </a:lnTo>
                <a:lnTo>
                  <a:pt x="162" y="0"/>
                </a:lnTo>
                <a:lnTo>
                  <a:pt x="133" y="119"/>
                </a:lnTo>
                <a:lnTo>
                  <a:pt x="0" y="144"/>
                </a:lnTo>
                <a:lnTo>
                  <a:pt x="133" y="169"/>
                </a:lnTo>
                <a:lnTo>
                  <a:pt x="162" y="288"/>
                </a:lnTo>
                <a:lnTo>
                  <a:pt x="191" y="169"/>
                </a:lnTo>
                <a:lnTo>
                  <a:pt x="324" y="144"/>
                </a:lnTo>
              </a:path>
            </a:pathLst>
          </a:custGeom>
          <a:solidFill>
            <a:srgbClr val="FFFF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3014664" y="5334001"/>
            <a:ext cx="704373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it-IT" altLang="it-IT" sz="2800" b="1">
                <a:latin typeface="+mj-lt"/>
              </a:rPr>
              <a:t>Mantenere terapia antibiotica al primo segno di infezione</a:t>
            </a:r>
          </a:p>
        </p:txBody>
      </p:sp>
      <p:sp>
        <p:nvSpPr>
          <p:cNvPr id="14355" name="Oval 19"/>
          <p:cNvSpPr>
            <a:spLocks noChangeArrowheads="1"/>
          </p:cNvSpPr>
          <p:nvPr/>
        </p:nvSpPr>
        <p:spPr bwMode="auto">
          <a:xfrm>
            <a:off x="2811464" y="5516564"/>
            <a:ext cx="149225" cy="149225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2590800" y="2776539"/>
            <a:ext cx="7696200" cy="95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it-IT" altLang="it-IT" sz="2800" b="1" dirty="0">
                <a:latin typeface="+mj-lt"/>
              </a:rPr>
              <a:t>Diradare le infusioni ( ogni 4 poi ogni 6 poi ogni    8 sett.)</a:t>
            </a: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2811464" y="3458108"/>
            <a:ext cx="8936182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eaLnBrk="0" hangingPunct="0"/>
            <a:r>
              <a:rPr lang="it-IT" altLang="it-IT" sz="2800" b="1">
                <a:latin typeface="+mj-lt"/>
              </a:rPr>
              <a:t>Se  le</a:t>
            </a:r>
          </a:p>
          <a:p>
            <a:pPr eaLnBrk="0" hangingPunct="0"/>
            <a:r>
              <a:rPr lang="it-IT" altLang="it-IT" sz="2800" b="1">
                <a:latin typeface="+mj-lt"/>
              </a:rPr>
              <a:t>&gt; 500 mg/dl</a:t>
            </a:r>
          </a:p>
          <a:p>
            <a:pPr eaLnBrk="0" hangingPunct="0"/>
            <a:endParaRPr lang="it-IT" altLang="it-IT" sz="2800" b="1">
              <a:latin typeface="+mj-lt"/>
            </a:endParaRPr>
          </a:p>
        </p:txBody>
      </p:sp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4148138" y="3429001"/>
            <a:ext cx="4335740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it-IT" altLang="it-IT" sz="2800" b="1">
                <a:latin typeface="+mj-lt"/>
              </a:rPr>
              <a:t>IgG continuano a mantenersi</a:t>
            </a: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2878138" y="4495800"/>
            <a:ext cx="73644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it-IT" altLang="it-IT" sz="2800" b="1">
                <a:latin typeface="+mj-lt"/>
              </a:rPr>
              <a:t>Interrompere le infusioni</a:t>
            </a:r>
          </a:p>
        </p:txBody>
      </p:sp>
      <p:sp>
        <p:nvSpPr>
          <p:cNvPr id="14362" name="Oval 26"/>
          <p:cNvSpPr>
            <a:spLocks noChangeArrowheads="1"/>
          </p:cNvSpPr>
          <p:nvPr/>
        </p:nvSpPr>
        <p:spPr bwMode="auto">
          <a:xfrm>
            <a:off x="2376488" y="3581401"/>
            <a:ext cx="150812" cy="149225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CasellaDiTesto 1"/>
          <p:cNvSpPr txBox="1"/>
          <p:nvPr/>
        </p:nvSpPr>
        <p:spPr>
          <a:xfrm>
            <a:off x="1720771" y="1446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413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1428</Words>
  <Application>Microsoft Macintosh PowerPoint</Application>
  <PresentationFormat>Widescreen</PresentationFormat>
  <Paragraphs>189</Paragraphs>
  <Slides>32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Century Schoolbook</vt:lpstr>
      <vt:lpstr>Times New Roman</vt:lpstr>
      <vt:lpstr>Wingdings</vt:lpstr>
      <vt:lpstr>Tema di Office</vt:lpstr>
      <vt:lpstr>Presentazione standard di PowerPoint</vt:lpstr>
      <vt:lpstr>IVIG (Immunoglobuline per via endovenosa) e SCIG (immunoglobuline per via sottocutanea)</vt:lpstr>
      <vt:lpstr>Febbre, mialgie, dolore addominale, cefalea</vt:lpstr>
      <vt:lpstr>Reazioni anafilattiche</vt:lpstr>
      <vt:lpstr>Chi va piano va sano e va lontano…soprattutto all’inizio</vt:lpstr>
      <vt:lpstr>IVIG e SCIG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ENDPOINT I: concentrazione pre infusione</vt:lpstr>
      <vt:lpstr>ENDPOINT I: infezioni durante IVIG (retrospettivo) e SCIG (prospettico)</vt:lpstr>
      <vt:lpstr>Presentazione standard di PowerPoint</vt:lpstr>
      <vt:lpstr>Presentazione standard di PowerPoint</vt:lpstr>
      <vt:lpstr>Il test del chi quadro (X2)</vt:lpstr>
      <vt:lpstr>ANOVA: anali di varianza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 ricci</dc:creator>
  <cp:lastModifiedBy>silvia ricci</cp:lastModifiedBy>
  <cp:revision>8</cp:revision>
  <dcterms:created xsi:type="dcterms:W3CDTF">2020-05-18T21:54:38Z</dcterms:created>
  <dcterms:modified xsi:type="dcterms:W3CDTF">2020-05-18T23:11:56Z</dcterms:modified>
</cp:coreProperties>
</file>