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99" r:id="rId3"/>
    <p:sldId id="297" r:id="rId4"/>
    <p:sldId id="298" r:id="rId5"/>
    <p:sldId id="302" r:id="rId6"/>
    <p:sldId id="303" r:id="rId7"/>
    <p:sldId id="30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300" r:id="rId49"/>
    <p:sldId id="301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093" y="-5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FAB54-DC12-4A9D-ABD4-37E43C8C3279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07EBA-0C77-4EE4-8279-BB48ADBBBE3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16E63709-B304-444D-A967-B0E7EE33B30C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20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658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064D7DA-A58C-49B6-9AEC-ACCEBCAB4960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F3219762-2165-44E5-8B63-816062BC427C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29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51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8B71C5A-6727-496B-BBA8-4657CDA00552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5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2448349F-5CCF-4A23-A02D-11DF833DB61D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30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613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A13EF5D-882E-40B0-88D4-B10AA549E3EC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6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6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E66A612B-BDF7-4D0E-9705-B99EE6A8ADC4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31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71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773DB78-9F98-41F6-80FD-A16F2C668995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7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3FF445DB-C580-4AA7-8B5E-B1880FAED329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32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817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A3D6262-A90E-464D-BA83-AA4EA77CC8BA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8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8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6901AC8A-EC5C-4CB7-8438-D07243E11965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21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669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79F1174-64BF-465A-AB22-4A33908C2DFC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6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629A856C-072F-4A58-B811-64B0F3BF79AA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22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679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24C59E1-FBA8-462F-A2BF-BD75A69BE2F9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C9BBA211-1F44-459E-8147-A5CD5E8A28E4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23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689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035CE5A-7915-4943-8382-C8A41F835E89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8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157AE502-B1F7-4B0F-B56C-68FD74F053A9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24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699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39F5474-9320-4F41-8ABF-E735607980E9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9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9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C418BA64-01F5-4CBE-B887-0DD66EC03ED5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25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10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1913824-64B5-4D9E-A808-39B88AF0CEFA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1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1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1F9F0B4-90B2-4D3B-9977-F9E0D1BBAD36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26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20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F075FE-4CDD-42C1-9DB6-E4EFA45E335E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2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7A8B6F30-EBD0-4DE2-BEC5-6B4DE67669F8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27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30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C3D5AA5-188B-4F1F-A754-7B902CFF626F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3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8C85B492-FC29-47D4-9436-031D2779BA03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28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7408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CF38670-95B2-4D52-863C-A8E7724C09DD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4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44881-BA8A-4118-AC14-F5127230ED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8375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21/09/2017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E:\HP Portable Drive\Tutela 2017-18\Summer School luglio 2017\20170705_161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771800" y="2924944"/>
            <a:ext cx="49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narrazione dei terremoti</a:t>
            </a:r>
          </a:p>
          <a:p>
            <a:r>
              <a: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Corso di Tutela dei beni culturali, </a:t>
            </a:r>
            <a:r>
              <a:rPr lang="it-IT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a.a.</a:t>
            </a:r>
            <a:r>
              <a: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2017-18</a:t>
            </a:r>
            <a:endParaRPr lang="it-IT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utela 2015-16\AVQ-A-003696-0118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846" y="332656"/>
            <a:ext cx="7094474" cy="5084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4746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Tutela 2015-16\struth_san_zaccaria__venice_1995133557976723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203"/>
            <a:ext cx="7684819" cy="6008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44" y="6381328"/>
            <a:ext cx="372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Struth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 Zaccaria, Venezia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750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F:\Tutela 2016-17\20160923_155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95" y="-73256"/>
            <a:ext cx="5198441" cy="6931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516216" y="5661248"/>
            <a:ext cx="231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Roma, settembre 2016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4792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F:\Tutela 2016-17\kenk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07" y="2204864"/>
            <a:ext cx="9256868" cy="2985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7992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mia speranza è che, mentre le persone si troveranno a camminare lungo questi 500 metri, esse possano riconoscere immagini di una storia sia familiare ma anche reinterpretata. E questo rifletterà la maniera complessa nella quale la città si rappresenta… Cercando il senso della storia a partire dai suoi frammenti, troviamo un trionfo in una sconfitta e una sconfitta in un trionfo</a:t>
            </a:r>
            <a:r>
              <a:rPr lang="it-IT" i="1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875414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F:\Tutela 2016-17\William-Kentridge-Fiume-Tevere-Triumphs-And-Laments-Street-Art-Tour-Roma-ROVESCIO-2016-03-13-0004-Version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00" y="333375"/>
            <a:ext cx="9279973" cy="5111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4940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F:\Tutela 2016-17\71ebc01a-66e7-4c0e-ac61-7693f706bd19_med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110980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0310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F:\Tutela 2016-17\triumphs-and-laments-william-kentridge-tevereterno-roma-smartraveller-blog-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852559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808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F:\Tutela 2016-17\griot-mag-triumphs-and-laments-william-kentridge-roma-natale-di-roma-rome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8702"/>
            <a:ext cx="8845679" cy="5877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1506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F:\Tutela 2016-17\PPP-Ok-1200x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" y="1916832"/>
            <a:ext cx="8980673" cy="3592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711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E:\HP Portable Drive\Tutela 2017-18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337" y="0"/>
            <a:ext cx="9159337" cy="60428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7938"/>
            <a:ext cx="9142413" cy="6176962"/>
            <a:chOff x="0" y="5"/>
            <a:chExt cx="5759" cy="3891"/>
          </a:xfrm>
        </p:grpSpPr>
        <p:pic>
          <p:nvPicPr>
            <p:cNvPr id="297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"/>
              <a:ext cx="5759" cy="3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701" name="Text Box 3"/>
            <p:cNvSpPr txBox="1">
              <a:spLocks noChangeArrowheads="1"/>
            </p:cNvSpPr>
            <p:nvPr/>
          </p:nvSpPr>
          <p:spPr bwMode="auto">
            <a:xfrm>
              <a:off x="0" y="5"/>
              <a:ext cx="5759" cy="3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it-IT"/>
            </a:p>
          </p:txBody>
        </p:sp>
      </p:grp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209550" y="6262688"/>
            <a:ext cx="141286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Dresda, 1945</a:t>
            </a:r>
          </a:p>
        </p:txBody>
      </p:sp>
    </p:spTree>
    <p:extLst>
      <p:ext uri="{BB962C8B-B14F-4D97-AF65-F5344CB8AC3E}">
        <p14:creationId xmlns="" xmlns:p14="http://schemas.microsoft.com/office/powerpoint/2010/main" val="2360834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9144000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03025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51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212725" y="5562600"/>
            <a:ext cx="832485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Times New Roman" pitchFamily="18" charset="0"/>
              </a:rPr>
              <a:t>Johann Christian </a:t>
            </a:r>
            <a:r>
              <a:rPr lang="it-IT" altLang="it-IT" dirty="0" err="1">
                <a:solidFill>
                  <a:schemeClr val="tx1"/>
                </a:solidFill>
                <a:latin typeface="Times New Roman" pitchFamily="18" charset="0"/>
              </a:rPr>
              <a:t>Dahl</a:t>
            </a:r>
            <a:r>
              <a:rPr lang="it-IT" altLang="it-IT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it-IT" altLang="it-IT" i="1" dirty="0">
                <a:solidFill>
                  <a:schemeClr val="tx1"/>
                </a:solidFill>
                <a:latin typeface="Times New Roman" pitchFamily="18" charset="0"/>
              </a:rPr>
              <a:t>Dresda al chiaro di luna</a:t>
            </a:r>
            <a:r>
              <a:rPr lang="it-IT" altLang="it-IT" dirty="0">
                <a:solidFill>
                  <a:schemeClr val="tx1"/>
                </a:solidFill>
                <a:latin typeface="Times New Roman" pitchFamily="18" charset="0"/>
              </a:rPr>
              <a:t>, 1839. </a:t>
            </a:r>
          </a:p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Times New Roman" pitchFamily="18" charset="0"/>
              </a:rPr>
              <a:t>Dresda, </a:t>
            </a:r>
            <a:r>
              <a:rPr lang="it-IT" altLang="it-IT" dirty="0" err="1">
                <a:solidFill>
                  <a:schemeClr val="tx1"/>
                </a:solidFill>
                <a:latin typeface="Times New Roman" pitchFamily="18" charset="0"/>
              </a:rPr>
              <a:t>Gemaeldegalerie</a:t>
            </a:r>
            <a:endParaRPr lang="it-IT" altLang="it-IT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3456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504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277813" y="5576888"/>
            <a:ext cx="565543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Bernardo Bellotto, </a:t>
            </a:r>
            <a:r>
              <a:rPr lang="it-IT" altLang="it-IT" i="1" dirty="0">
                <a:solidFill>
                  <a:srgbClr val="FFFFFF"/>
                </a:solidFill>
                <a:latin typeface="Times New Roman" pitchFamily="18" charset="0"/>
              </a:rPr>
              <a:t>Dresda</a:t>
            </a: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, 1747. Dresda, </a:t>
            </a:r>
            <a:r>
              <a:rPr lang="it-IT" altLang="it-IT" dirty="0" err="1">
                <a:solidFill>
                  <a:srgbClr val="FFFFFF"/>
                </a:solidFill>
                <a:latin typeface="Times New Roman" pitchFamily="18" charset="0"/>
              </a:rPr>
              <a:t>Gemaeldegalerie</a:t>
            </a:r>
            <a:endParaRPr lang="it-IT" altLang="it-IT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9249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5357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6457950" y="4586288"/>
            <a:ext cx="216948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Dresda, </a:t>
            </a:r>
            <a:r>
              <a:rPr lang="it-IT" altLang="it-IT" dirty="0" err="1">
                <a:solidFill>
                  <a:srgbClr val="FFFFFF"/>
                </a:solidFill>
                <a:latin typeface="Times New Roman" pitchFamily="18" charset="0"/>
              </a:rPr>
              <a:t>Frauenkirche</a:t>
            </a:r>
            <a:endParaRPr lang="it-IT" altLang="it-IT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484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6488"/>
            <a:ext cx="6019800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915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93863" y="0"/>
            <a:ext cx="5016500" cy="6856413"/>
            <a:chOff x="1067" y="0"/>
            <a:chExt cx="3160" cy="4319"/>
          </a:xfrm>
        </p:grpSpPr>
        <p:pic>
          <p:nvPicPr>
            <p:cNvPr id="3584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0"/>
              <a:ext cx="3160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5844" name="Text Box 3"/>
            <p:cNvSpPr txBox="1">
              <a:spLocks noChangeArrowheads="1"/>
            </p:cNvSpPr>
            <p:nvPr/>
          </p:nvSpPr>
          <p:spPr bwMode="auto">
            <a:xfrm>
              <a:off x="1067" y="0"/>
              <a:ext cx="3160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it-IT"/>
            </a:p>
          </p:txBody>
        </p:sp>
      </p:grpSp>
    </p:spTree>
    <p:extLst>
      <p:ext uri="{BB962C8B-B14F-4D97-AF65-F5344CB8AC3E}">
        <p14:creationId xmlns="" xmlns:p14="http://schemas.microsoft.com/office/powerpoint/2010/main" val="3681591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58738" y="0"/>
            <a:ext cx="6586538" cy="6856413"/>
            <a:chOff x="-37" y="0"/>
            <a:chExt cx="4149" cy="4319"/>
          </a:xfrm>
        </p:grpSpPr>
        <p:pic>
          <p:nvPicPr>
            <p:cNvPr id="3686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" y="0"/>
              <a:ext cx="414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6869" name="Text Box 3"/>
            <p:cNvSpPr txBox="1">
              <a:spLocks noChangeArrowheads="1"/>
            </p:cNvSpPr>
            <p:nvPr/>
          </p:nvSpPr>
          <p:spPr bwMode="auto">
            <a:xfrm>
              <a:off x="-37" y="0"/>
              <a:ext cx="414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it-IT"/>
            </a:p>
          </p:txBody>
        </p:sp>
      </p:grp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6553200" y="4684713"/>
            <a:ext cx="3076575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Bernardo Bellotto,</a:t>
            </a:r>
          </a:p>
          <a:p>
            <a:pPr eaLnBrk="1" hangingPunct="1">
              <a:buClrTx/>
              <a:buFontTx/>
              <a:buNone/>
            </a:pPr>
            <a:r>
              <a:rPr lang="it-IT" altLang="it-IT" i="1" dirty="0">
                <a:solidFill>
                  <a:srgbClr val="FFFFFF"/>
                </a:solidFill>
                <a:latin typeface="Times New Roman" pitchFamily="18" charset="0"/>
              </a:rPr>
              <a:t>Dresda, </a:t>
            </a:r>
            <a:r>
              <a:rPr lang="it-IT" altLang="it-IT" i="1" dirty="0" err="1">
                <a:solidFill>
                  <a:srgbClr val="FFFFFF"/>
                </a:solidFill>
                <a:latin typeface="Times New Roman" pitchFamily="18" charset="0"/>
              </a:rPr>
              <a:t>Frauenkirche</a:t>
            </a: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Dresda, </a:t>
            </a:r>
            <a:r>
              <a:rPr lang="it-IT" altLang="it-IT" dirty="0" err="1">
                <a:solidFill>
                  <a:srgbClr val="FFFFFF"/>
                </a:solidFill>
                <a:latin typeface="Times New Roman" pitchFamily="18" charset="0"/>
              </a:rPr>
              <a:t>Gemaeldegalerie</a:t>
            </a:r>
            <a:endParaRPr lang="it-IT" altLang="it-IT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8938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4288"/>
            <a:ext cx="8837613" cy="6157912"/>
            <a:chOff x="0" y="9"/>
            <a:chExt cx="5567" cy="3879"/>
          </a:xfrm>
        </p:grpSpPr>
        <p:pic>
          <p:nvPicPr>
            <p:cNvPr id="3789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"/>
              <a:ext cx="5567" cy="3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893" name="Text Box 3"/>
            <p:cNvSpPr txBox="1">
              <a:spLocks noChangeArrowheads="1"/>
            </p:cNvSpPr>
            <p:nvPr/>
          </p:nvSpPr>
          <p:spPr bwMode="auto">
            <a:xfrm>
              <a:off x="0" y="9"/>
              <a:ext cx="5567" cy="3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it-IT"/>
            </a:p>
          </p:txBody>
        </p:sp>
      </p:grp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-92075" y="6324600"/>
            <a:ext cx="767238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Bernardo Bellotto, </a:t>
            </a:r>
            <a:r>
              <a:rPr lang="it-IT" altLang="it-IT" i="1" dirty="0">
                <a:solidFill>
                  <a:srgbClr val="FFFFFF"/>
                </a:solidFill>
                <a:latin typeface="Times New Roman" pitchFamily="18" charset="0"/>
              </a:rPr>
              <a:t>Dresda, Piazza del Mercato</a:t>
            </a:r>
            <a:r>
              <a:rPr lang="it-IT" altLang="it-IT" dirty="0">
                <a:solidFill>
                  <a:srgbClr val="FFFFFF"/>
                </a:solidFill>
                <a:latin typeface="Times New Roman" pitchFamily="18" charset="0"/>
              </a:rPr>
              <a:t>. Dresda, </a:t>
            </a:r>
            <a:r>
              <a:rPr lang="it-IT" altLang="it-IT" dirty="0" err="1">
                <a:solidFill>
                  <a:srgbClr val="FFFFFF"/>
                </a:solidFill>
                <a:latin typeface="Times New Roman" pitchFamily="18" charset="0"/>
              </a:rPr>
              <a:t>Gemaeldegalerie</a:t>
            </a:r>
            <a:endParaRPr lang="it-IT" altLang="it-IT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3366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4394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38854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E:\HP Portable Drive\Tutela 2017-18\Summer School luglio 2017\20170705_161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811" y="857251"/>
            <a:ext cx="6858000" cy="514350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084168" y="4941168"/>
            <a:ext cx="568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Norcia, Cattedrale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di Santa Maria Argentea,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estate 2017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0"/>
            <a:ext cx="5099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8131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2588"/>
            <a:ext cx="807720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395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52400"/>
            <a:ext cx="9142413" cy="6094413"/>
            <a:chOff x="0" y="96"/>
            <a:chExt cx="5759" cy="3839"/>
          </a:xfrm>
        </p:grpSpPr>
        <p:pic>
          <p:nvPicPr>
            <p:cNvPr id="4198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"/>
              <a:ext cx="5759" cy="3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988" name="Text Box 3"/>
            <p:cNvSpPr txBox="1">
              <a:spLocks noChangeArrowheads="1"/>
            </p:cNvSpPr>
            <p:nvPr/>
          </p:nvSpPr>
          <p:spPr bwMode="auto">
            <a:xfrm>
              <a:off x="0" y="96"/>
              <a:ext cx="5759" cy="3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it-IT"/>
            </a:p>
          </p:txBody>
        </p:sp>
      </p:grpSp>
    </p:spTree>
    <p:extLst>
      <p:ext uri="{BB962C8B-B14F-4D97-AF65-F5344CB8AC3E}">
        <p14:creationId xmlns="" xmlns:p14="http://schemas.microsoft.com/office/powerpoint/2010/main" val="4251425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6147" name="Picture 2" descr="F:\Tutela 2013-14\800px-G8_leaders_confer_togeth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338" y="333375"/>
            <a:ext cx="7781925" cy="5183188"/>
          </a:xfrm>
          <a:noFill/>
        </p:spPr>
      </p:pic>
      <p:sp>
        <p:nvSpPr>
          <p:cNvPr id="6148" name="CasellaDiTesto 3"/>
          <p:cNvSpPr txBox="1">
            <a:spLocks noChangeArrowheads="1"/>
          </p:cNvSpPr>
          <p:nvPr/>
        </p:nvSpPr>
        <p:spPr bwMode="auto">
          <a:xfrm>
            <a:off x="468312" y="5661025"/>
            <a:ext cx="2519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800" dirty="0" smtClean="0">
                <a:latin typeface="Times New Roman" pitchFamily="18" charset="0"/>
                <a:cs typeface="Times New Roman" pitchFamily="18" charset="0"/>
              </a:rPr>
              <a:t>G8 a L’Aquila, </a:t>
            </a:r>
            <a:r>
              <a:rPr lang="it-IT" sz="1800" dirty="0">
                <a:latin typeface="Times New Roman" pitchFamily="18" charset="0"/>
                <a:cs typeface="Times New Roman" pitchFamily="18" charset="0"/>
              </a:rPr>
              <a:t>2009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7171" name="Picture 2" descr="F:\Tutela 2013-14\800px-Barack_Obama_walks_through_the_G-8_site_in_L'Aquil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485188" cy="5653088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8195" name="Picture 2" descr="F:\Tutela 2013-14\800px-Barack_Obama_playing_basketball_in_Aquil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488" y="260350"/>
            <a:ext cx="8429625" cy="5616575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9219" name="Picture 2" descr="F:\Tutela 2013-14\Dmitry_Medvedev_at_the_G8_Summit_-_9_July_2009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9550" y="214313"/>
            <a:ext cx="8107363" cy="5414962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0243" name="Picture 2" descr="F:\Tutela 2013-14\800px-President_Barack_Obama_tour_earthquake_damage_in_L'Aquila,_Italy_-_Wednesday,_July_8,_2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438" y="260350"/>
            <a:ext cx="8758237" cy="5835650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:\Tutela 2013-14\foto-CollemaggioTRcx15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8" y="476250"/>
            <a:ext cx="8321675" cy="5545138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:\Tutela 2013-14\foto-CollemaggioTRcx154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8" y="404813"/>
            <a:ext cx="8753475" cy="5832475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E:\HP Portable Drive\Tutela 2017-18\Summer School luglio 2017\20170705_161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14552" y="860062"/>
            <a:ext cx="6880490" cy="5160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:\Tutela 2013-14\foto-LAquilaTRd11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3538" y="549275"/>
            <a:ext cx="8213725" cy="5472113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:\Tutela 2013-14\onn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74638"/>
            <a:ext cx="7661275" cy="5746750"/>
          </a:xfrm>
          <a:noFill/>
        </p:spPr>
      </p:pic>
      <p:sp>
        <p:nvSpPr>
          <p:cNvPr id="3" name="CasellaDiTesto 2"/>
          <p:cNvSpPr txBox="1"/>
          <p:nvPr/>
        </p:nvSpPr>
        <p:spPr>
          <a:xfrm>
            <a:off x="611560" y="630932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Onna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2013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:\Tutela 2013-14\800px-Onna_2010-by-RaBoe-15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628650"/>
            <a:ext cx="8232775" cy="5464175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:\Tutela 2013-14\800px-Onna_2010-by-RaBoe-0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8125" y="476250"/>
            <a:ext cx="8788400" cy="5832475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:\Tutela 2013-14\800px-Onna_2010-by-RaBoe-5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06363" y="765175"/>
            <a:ext cx="9320213" cy="4438650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:\Abruzzo aprle 2013\DSC03308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766763"/>
            <a:ext cx="7772400" cy="5172075"/>
          </a:xfrm>
          <a:noFill/>
        </p:spPr>
      </p:pic>
      <p:sp>
        <p:nvSpPr>
          <p:cNvPr id="108547" name="CasellaDiTesto 1"/>
          <p:cNvSpPr txBox="1">
            <a:spLocks noChangeArrowheads="1"/>
          </p:cNvSpPr>
          <p:nvPr/>
        </p:nvSpPr>
        <p:spPr bwMode="auto">
          <a:xfrm>
            <a:off x="827088" y="6021388"/>
            <a:ext cx="2376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 err="1">
                <a:latin typeface="Times New Roman" pitchFamily="18" charset="0"/>
                <a:cs typeface="Times New Roman" pitchFamily="18" charset="0"/>
              </a:rPr>
              <a:t>Bazzano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town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:\Abruzzo aprle 2013\DSC0331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766763"/>
            <a:ext cx="7772400" cy="5172075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:\Abruzzo aprle 2013\DSC0331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766763"/>
            <a:ext cx="7772400" cy="5172075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HP Portable Drive\Tutela 2017-18\bridge-san-luis-rey-wilder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614" y="-1"/>
            <a:ext cx="4317386" cy="6858001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660232" y="61653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1927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HP Portable Drive\Tutela 2017-18\locandin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685" y="-1"/>
            <a:ext cx="4636579" cy="6877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Carlo Tosco,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 beni culturali. Storia, tutela e valorizzazione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Il Mulino, Bologna 2014.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Salvatore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Settis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Paesaggio costituzione cemento. La battaglia per l’ambiente contro il degrado civile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Einaudi, Torino 2010.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François Walter,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Catastrofi. Una storia culturale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Angelo Colla,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Costabissara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2009 (ed. or.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Paris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2008).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Tiziana Serena,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Catastrophe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Photography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a '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Double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Reversal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': the 1908 Messina and Reggio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Earthquake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and the Album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Italian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Photographic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Society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in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Wounded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Cities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. The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Representation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Urban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Disasters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European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Art (14th-20th </a:t>
            </a:r>
            <a:r>
              <a:rPr lang="it-IT" i="1" dirty="0" err="1" smtClean="0">
                <a:latin typeface="Times New Roman" pitchFamily="18" charset="0"/>
                <a:cs typeface="Times New Roman" pitchFamily="18" charset="0"/>
              </a:rPr>
              <a:t>Centuries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a cura di Marco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Folin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e Monica Preti,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Brill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Leiden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2015, pp. 137-163.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Da consultare: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Il peso economico e sociale dei disastri sismici in Italia negli ultimi 150 anni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a cura di Emanuela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Guidoboni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e Gianluca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Valenzise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Bononia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University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Press, Bologna 2011.</a:t>
            </a:r>
          </a:p>
          <a:p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L'Italia dei disastri. Dati e riflessioni sull'impatto degli eventi naturali 1861-2013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a cura di Emanuela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Guidoboni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e Gianluca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Valenzise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Bononia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University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Press, Bologna 2013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Ai laureandi si consiglia: Fulvio Cervini,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Tesi e malintesi. Piccolo dizionario ad uso dei laureandi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Felici,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Ghezzano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2012.</a:t>
            </a: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Bisogna inoltre leggere, a scelta, uno dei seguenti saggi: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Marco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Armiero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Le montagne della patria. Natura e nazione nella storia d’Italia. Secoli XIX e XX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Einaudi, Torino 2013.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Carla Barbati, Marco Cammelli, Lorenzo Casini, Giuseppe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Piperata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Girolamo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Sciullo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Diritto del patrimonio culturale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Il Mulino, Bologna 2017.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Mario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Bencivenni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Riccardo Dalla Negra, Paola Grifoni,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Monumenti e istituzioni, parte I, La nascita del servizio di tutela dei monumenti in Italia 1860-1880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Alinea, Firenze 1987.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Cesare Brandi,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Il patrimonio insidiato. Scritti sulla tutela del paesaggio e dell’arte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a cura di Massimiliano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Capati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Editori Riuniti, Roma 2001.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Lorenzo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Carletti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Cristiano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Giometti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Raffaello on the road. Rinascimento e propaganda fascista in America (1938-40)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Carocci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Roma 2016.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Alessandro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Coppellotti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Scritti scelti di architettura e di museografia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Edifir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Firenze 2009.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Andrea Emiliani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, Leggi, bandi e provvedimenti per la tutela dei beni artistici e culturali negli antichi stati italiani 1571-1860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Nuova Alfa, Bologna 1996 (I ed. 1976).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Matteo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Giancotti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Paesaggi del trauma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Bompiani, Milano 2017.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664"/>
          </a:xfrm>
        </p:spPr>
        <p:txBody>
          <a:bodyPr>
            <a:normAutofit fontScale="55000" lnSpcReduction="20000"/>
          </a:bodyPr>
          <a:lstStyle/>
          <a:p>
            <a:endParaRPr lang="it-IT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mtClean="0">
                <a:latin typeface="Times New Roman" pitchFamily="18" charset="0"/>
                <a:cs typeface="Times New Roman" pitchFamily="18" charset="0"/>
              </a:rPr>
              <a:t>Antonella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Gioli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La Certosa di Calci nella Grande Guerra. Riuso e Tutela tra Pisa e l’Italia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Firenze,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Edifir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Firenze 2015.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Daniele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Jallà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Il museo contemporaneo. Introduzione al nuovo sistema museale italiano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Utet Libreria, Torino 2000.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Maria Cecilia Mazzi,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In viaggio con le muse. Spazi e modelli del museo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Edifir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Firenze 2008 (I ed. 2005).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Alessandro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Pergoli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Campanelli,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La nascita del restauro. Dall’antichità all’alto Medioevo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Jaca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Book, Milano 2015.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Massimo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Quaini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L’ombra del paesaggio. L’orizzonte di un’utopia conviviale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Diabasis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Reggio Emilia 2006.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Carlo Ludovico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Ragghianti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Il valore del patrimonio culturale. Scritti dal 1935 al 1987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a cura di Monica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Naldi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ed Emanuele Pellegrini, Felici,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Ghezzano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2010.</a:t>
            </a:r>
          </a:p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Andreina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Ricci,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Attorno alla nuda pietra. Archeologia e città tra identità e progetto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Donzelli, Roma 2006.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Simone Verde,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Cultura senza Capitale. Storia e tradimento di un’idea italiana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con un saggio di Andrea Emiliani, Marsilio, Venezia 2014.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Un volume a scelta della collana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 teatri storici della Toscana: censimento documentario e architettonico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a cura di Elvira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Garbero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Zorzi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e Luigi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Zangheri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Giunta Regionale Toscana, Marsilio, Venezia 1990-2000.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Marino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Narpozzi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Teatri. Architetture 1980-2005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Federico Motta, Milano 2006.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Orietta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Lanzarini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Teatri e luoghi per lo spettacolo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Electa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Mondadori, Milano 2008.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Tutela 2015-16\b0878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3" y="116632"/>
            <a:ext cx="8938114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201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utela 2015-16\1422011853-merkel-renzi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69" y="188640"/>
            <a:ext cx="8637191" cy="5752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798306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656</Words>
  <Application>Microsoft Office PowerPoint</Application>
  <PresentationFormat>Presentazione su schermo (4:3)</PresentationFormat>
  <Paragraphs>78</Paragraphs>
  <Slides>49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Ornella</dc:creator>
  <cp:lastModifiedBy>Ornella</cp:lastModifiedBy>
  <cp:revision>5</cp:revision>
  <dcterms:created xsi:type="dcterms:W3CDTF">2017-09-21T20:37:20Z</dcterms:created>
  <dcterms:modified xsi:type="dcterms:W3CDTF">2017-09-21T21:16:20Z</dcterms:modified>
</cp:coreProperties>
</file>