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5"/>
  </p:notesMasterIdLst>
  <p:handoutMasterIdLst>
    <p:handoutMasterId r:id="rId26"/>
  </p:handoutMasterIdLst>
  <p:sldIdLst>
    <p:sldId id="279" r:id="rId3"/>
    <p:sldId id="257" r:id="rId4"/>
    <p:sldId id="258" r:id="rId5"/>
    <p:sldId id="280" r:id="rId6"/>
    <p:sldId id="281" r:id="rId7"/>
    <p:sldId id="282" r:id="rId8"/>
    <p:sldId id="261" r:id="rId9"/>
    <p:sldId id="262" r:id="rId10"/>
    <p:sldId id="263" r:id="rId11"/>
    <p:sldId id="264" r:id="rId12"/>
    <p:sldId id="265" r:id="rId13"/>
    <p:sldId id="266" r:id="rId14"/>
    <p:sldId id="267" r:id="rId15"/>
    <p:sldId id="268" r:id="rId16"/>
    <p:sldId id="269" r:id="rId17"/>
    <p:sldId id="270" r:id="rId18"/>
    <p:sldId id="278" r:id="rId19"/>
    <p:sldId id="272" r:id="rId20"/>
    <p:sldId id="274" r:id="rId21"/>
    <p:sldId id="275" r:id="rId22"/>
    <p:sldId id="276" r:id="rId23"/>
    <p:sldId id="277" r:id="rId2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33" autoAdjust="0"/>
  </p:normalViewPr>
  <p:slideViewPr>
    <p:cSldViewPr snapToGrid="0" snapToObjects="1">
      <p:cViewPr varScale="1">
        <p:scale>
          <a:sx n="85" d="100"/>
          <a:sy n="85" d="100"/>
        </p:scale>
        <p:origin x="236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32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F4845F-652B-F943-AE6D-6534D5F4EBA1}" type="datetimeFigureOut">
              <a:rPr lang="it-IT" smtClean="0"/>
              <a:t>07/02/2019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D9E5D-A0ED-F24D-9C3F-F9FC97C50894}" type="slidenum">
              <a:rPr lang="it-IT" smtClean="0"/>
              <a:t>‹N›</a:t>
            </a:fld>
            <a:endParaRPr lang="it-IT"/>
          </a:p>
        </p:txBody>
      </p:sp>
    </p:spTree>
    <p:extLst>
      <p:ext uri="{BB962C8B-B14F-4D97-AF65-F5344CB8AC3E}">
        <p14:creationId xmlns:p14="http://schemas.microsoft.com/office/powerpoint/2010/main" val="3575522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B51A0-D646-934C-8F54-1CB47236B5FB}" type="datetimeFigureOut">
              <a:rPr lang="it-IT" smtClean="0"/>
              <a:t>07/02/2019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76AEB-6A57-C545-A2CA-4696D47586A8}" type="slidenum">
              <a:rPr lang="it-IT" smtClean="0"/>
              <a:t>‹N›</a:t>
            </a:fld>
            <a:endParaRPr lang="it-IT"/>
          </a:p>
        </p:txBody>
      </p:sp>
    </p:spTree>
    <p:extLst>
      <p:ext uri="{BB962C8B-B14F-4D97-AF65-F5344CB8AC3E}">
        <p14:creationId xmlns:p14="http://schemas.microsoft.com/office/powerpoint/2010/main" val="37260022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endParaRPr lang="it-IT" sz="1000" dirty="0" smtClean="0">
              <a:cs typeface="+mn-cs"/>
            </a:endParaRPr>
          </a:p>
        </p:txBody>
      </p:sp>
      <p:sp>
        <p:nvSpPr>
          <p:cNvPr id="4" name="Segnaposto numero diapositiva 3"/>
          <p:cNvSpPr>
            <a:spLocks noGrp="1"/>
          </p:cNvSpPr>
          <p:nvPr>
            <p:ph type="sldNum" sz="quarter" idx="10"/>
          </p:nvPr>
        </p:nvSpPr>
        <p:spPr/>
        <p:txBody>
          <a:bodyPr/>
          <a:lstStyle/>
          <a:p>
            <a:fld id="{6C1644F5-CA25-A94B-A249-F164B6410E0C}" type="slidenum">
              <a:rPr lang="it-IT" smtClean="0">
                <a:solidFill>
                  <a:prstClr val="black"/>
                </a:solidFill>
                <a:latin typeface="Calibri"/>
              </a:rPr>
              <a:pPr/>
              <a:t>2</a:t>
            </a:fld>
            <a:endParaRPr lang="it-IT">
              <a:solidFill>
                <a:prstClr val="black"/>
              </a:solidFill>
              <a:latin typeface="Calibri"/>
            </a:endParaRPr>
          </a:p>
        </p:txBody>
      </p:sp>
    </p:spTree>
    <p:extLst>
      <p:ext uri="{BB962C8B-B14F-4D97-AF65-F5344CB8AC3E}">
        <p14:creationId xmlns:p14="http://schemas.microsoft.com/office/powerpoint/2010/main" val="183185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r>
              <a:rPr lang="it-IT" sz="1000" dirty="0"/>
              <a:t>A prima vista il criterio della liquidabilità sembrerebbe condurre ad una distinzione simile a quella del criterio della destinazione....</a:t>
            </a:r>
            <a:r>
              <a:rPr lang="it-IT" sz="1000" b="1" dirty="0"/>
              <a:t>ma ciò è vero solo in parte!</a:t>
            </a:r>
            <a:endParaRPr lang="it-IT" sz="1000" dirty="0"/>
          </a:p>
          <a:p>
            <a:pPr eaLnBrk="1"/>
            <a:r>
              <a:rPr lang="it-IT" sz="1000" dirty="0"/>
              <a:t>Riconsideriamo gli investimenti che avevamo individuato nella nostra impresa e proviamo a classificarli alla luce del criterio in oggetto.</a:t>
            </a:r>
          </a:p>
          <a:p>
            <a:pPr eaLnBrk="1"/>
            <a:r>
              <a:rPr lang="it-IT" sz="1000" dirty="0"/>
              <a:t>In primo luogo, possiamo pensare di inserire nelle immobilizzazioni quegli investimenti che ritornano in moneta indirettamente e in tempi </a:t>
            </a:r>
            <a:r>
              <a:rPr lang="it-IT" sz="1000" dirty="0" smtClean="0"/>
              <a:t>lunghi contribuendo alla realizzazione dei beni</a:t>
            </a:r>
            <a:r>
              <a:rPr lang="it-IT" sz="1000" baseline="0" dirty="0" smtClean="0"/>
              <a:t> prodotti e venduti dall’impresa</a:t>
            </a:r>
            <a:r>
              <a:rPr lang="it-IT" sz="1000" dirty="0" smtClean="0"/>
              <a:t>, </a:t>
            </a:r>
            <a:r>
              <a:rPr lang="it-IT" sz="1000" dirty="0"/>
              <a:t>ad </a:t>
            </a:r>
            <a:r>
              <a:rPr lang="it-IT" sz="1000" dirty="0" smtClean="0"/>
              <a:t>esempio </a:t>
            </a:r>
            <a:r>
              <a:rPr lang="it-IT" sz="1000" dirty="0"/>
              <a:t>immobili, impianti e </a:t>
            </a:r>
            <a:r>
              <a:rPr lang="it-IT" sz="1000" dirty="0" smtClean="0"/>
              <a:t>brevetti.</a:t>
            </a:r>
            <a:r>
              <a:rPr lang="it-IT" sz="1000" baseline="0" dirty="0" smtClean="0"/>
              <a:t> </a:t>
            </a:r>
            <a:r>
              <a:rPr lang="it-IT" sz="1000" b="1" i="1" dirty="0" smtClean="0"/>
              <a:t>Essi </a:t>
            </a:r>
            <a:r>
              <a:rPr lang="it-IT" sz="1000" b="1" i="1" dirty="0"/>
              <a:t>potrebbero avere un largo mercato (brevetto o un immobile) ma una loro conversione in moneta </a:t>
            </a:r>
            <a:r>
              <a:rPr lang="it-IT" sz="1000" b="1" i="1" dirty="0" smtClean="0"/>
              <a:t>arrecherebbe un </a:t>
            </a:r>
            <a:r>
              <a:rPr lang="it-IT" sz="1000" b="1" i="1" dirty="0"/>
              <a:t>danno al normale funzionamento dell’impresa. </a:t>
            </a:r>
            <a:endParaRPr lang="it-IT" sz="1000" b="1" i="1" dirty="0" smtClean="0"/>
          </a:p>
          <a:p>
            <a:pPr eaLnBrk="1"/>
            <a:r>
              <a:rPr lang="it-IT" sz="1000" b="1" i="1" dirty="0" smtClean="0"/>
              <a:t>Ci </a:t>
            </a:r>
            <a:r>
              <a:rPr lang="it-IT" sz="1000" b="1" i="1" dirty="0"/>
              <a:t>possiamo fermare qui </a:t>
            </a:r>
            <a:r>
              <a:rPr lang="it-IT" sz="1000" b="1" i="1" dirty="0" smtClean="0"/>
              <a:t>?</a:t>
            </a:r>
            <a:r>
              <a:rPr lang="it-IT" sz="1000" b="1" i="1" baseline="0" dirty="0" smtClean="0"/>
              <a:t> </a:t>
            </a:r>
            <a:r>
              <a:rPr lang="it-IT" sz="1000" dirty="0" smtClean="0"/>
              <a:t>Evidentemente </a:t>
            </a:r>
            <a:r>
              <a:rPr lang="it-IT" sz="1000" dirty="0"/>
              <a:t>no!</a:t>
            </a:r>
          </a:p>
          <a:p>
            <a:pPr eaLnBrk="1"/>
            <a:endParaRPr lang="it-IT" sz="1000" dirty="0"/>
          </a:p>
          <a:p>
            <a:pPr eaLnBrk="1"/>
            <a:r>
              <a:rPr lang="it-IT" sz="1000" dirty="0"/>
              <a:t>Abbiamo sostenuto che sono immobilizzazioni anche quegli investimenti che non si riesce ad alienare o liquidare senza sopportare danni, cioè perdite di valore. Pertanto, possiamo ricomprendere tra le immobilizzazioni </a:t>
            </a:r>
            <a:r>
              <a:rPr lang="it-IT" sz="1000" dirty="0" smtClean="0"/>
              <a:t>anche </a:t>
            </a:r>
            <a:r>
              <a:rPr lang="it-IT" sz="1000" dirty="0"/>
              <a:t>le scorte “fuori moda”; </a:t>
            </a:r>
            <a:r>
              <a:rPr lang="it-IT" sz="1000" dirty="0" smtClean="0"/>
              <a:t>i crediti </a:t>
            </a:r>
            <a:r>
              <a:rPr lang="it-IT" sz="1000" dirty="0"/>
              <a:t>“incagliati”; gli immobili, impianti, brevetti, ecc. “</a:t>
            </a:r>
            <a:r>
              <a:rPr lang="it-IT" altLang="ja-JP" sz="1000" dirty="0" err="1"/>
              <a:t>antifunzionali</a:t>
            </a:r>
            <a:r>
              <a:rPr lang="it-IT" sz="1000" dirty="0"/>
              <a:t>”</a:t>
            </a:r>
            <a:r>
              <a:rPr lang="it-IT" altLang="ja-JP" sz="1000" dirty="0"/>
              <a:t> ma invendibili.</a:t>
            </a:r>
          </a:p>
          <a:p>
            <a:pPr eaLnBrk="1"/>
            <a:r>
              <a:rPr lang="it-IT" sz="1000" dirty="0"/>
              <a:t>Un discorso a parte vale per le partecipazioni. Se esse sono invendibili perché non hanno mercato sono da considerare immobilizzazioni; se invece presentano un largo mercato, come avviene frequentemente, la valutazione deve farsi alla luce del danno o meno che l’azienda subirebbe con la loro alienazione</a:t>
            </a:r>
            <a:r>
              <a:rPr lang="it-IT" sz="1000" dirty="0" smtClean="0"/>
              <a:t>.</a:t>
            </a:r>
            <a:endParaRPr lang="it-IT" sz="1000" dirty="0"/>
          </a:p>
        </p:txBody>
      </p:sp>
      <p:sp>
        <p:nvSpPr>
          <p:cNvPr id="4" name="Segnaposto numero diapositiva 3"/>
          <p:cNvSpPr>
            <a:spLocks noGrp="1"/>
          </p:cNvSpPr>
          <p:nvPr>
            <p:ph type="sldNum" sz="quarter" idx="5"/>
          </p:nvPr>
        </p:nvSpPr>
        <p:spPr/>
        <p:txBody>
          <a:bodyPr/>
          <a:lstStyle/>
          <a:p>
            <a:pPr>
              <a:defRPr/>
            </a:pPr>
            <a:fld id="{D60ED442-14FC-244E-9A3C-82603A8B5A3D}" type="slidenum">
              <a:rPr lang="it-IT">
                <a:solidFill>
                  <a:prstClr val="black"/>
                </a:solidFill>
                <a:latin typeface="Calibri"/>
              </a:rPr>
              <a:pPr>
                <a:defRPr/>
              </a:pPr>
              <a:t>14</a:t>
            </a:fld>
            <a:endParaRPr lang="it-IT">
              <a:solidFill>
                <a:prstClr val="black"/>
              </a:solidFill>
              <a:latin typeface="Calibri"/>
            </a:endParaRPr>
          </a:p>
        </p:txBody>
      </p:sp>
    </p:spTree>
    <p:extLst>
      <p:ext uri="{BB962C8B-B14F-4D97-AF65-F5344CB8AC3E}">
        <p14:creationId xmlns:p14="http://schemas.microsoft.com/office/powerpoint/2010/main" val="371196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Secondo</a:t>
            </a:r>
            <a:r>
              <a:rPr lang="it-IT" sz="1000" baseline="0" dirty="0" smtClean="0">
                <a:cs typeface="+mn-cs"/>
              </a:rPr>
              <a:t> il criterio della liquidità, l</a:t>
            </a:r>
            <a:r>
              <a:rPr lang="it-IT" sz="1000" dirty="0" smtClean="0">
                <a:cs typeface="+mn-cs"/>
              </a:rPr>
              <a:t>e disponibilità invece sono costituite da investimenti che naturalmente ritornano in moneta in tempi brevi, ossia:</a:t>
            </a:r>
          </a:p>
          <a:p>
            <a:pPr marL="171450" indent="-171450" eaLnBrk="1">
              <a:buFontTx/>
              <a:buChar char="-"/>
              <a:defRPr/>
            </a:pPr>
            <a:r>
              <a:rPr lang="it-IT" sz="1000" dirty="0" smtClean="0">
                <a:cs typeface="+mn-cs"/>
              </a:rPr>
              <a:t>scorte di denaro in cassa e banca;</a:t>
            </a:r>
          </a:p>
          <a:p>
            <a:pPr marL="171450" indent="-171450" eaLnBrk="1">
              <a:buFontTx/>
              <a:buChar char="-"/>
              <a:defRPr/>
            </a:pPr>
            <a:r>
              <a:rPr lang="it-IT" sz="1000" dirty="0" smtClean="0">
                <a:cs typeface="+mn-cs"/>
              </a:rPr>
              <a:t>scorte di magazzino, purché non fuori moda;</a:t>
            </a:r>
          </a:p>
          <a:p>
            <a:pPr marL="171450" indent="-171450" eaLnBrk="1">
              <a:buFontTx/>
              <a:buChar char="-"/>
              <a:defRPr/>
            </a:pPr>
            <a:r>
              <a:rPr lang="it-IT" sz="1000" dirty="0" smtClean="0">
                <a:cs typeface="+mn-cs"/>
              </a:rPr>
              <a:t>crediti, purché con scadenza entro 12 mesi e non incagliati;</a:t>
            </a:r>
          </a:p>
          <a:p>
            <a:pPr marL="171450" indent="-171450" eaLnBrk="1">
              <a:buFontTx/>
              <a:buChar char="-"/>
              <a:defRPr/>
            </a:pPr>
            <a:r>
              <a:rPr lang="it-IT" sz="1000" dirty="0" smtClean="0">
                <a:cs typeface="+mn-cs"/>
              </a:rPr>
              <a:t>titoli, se di largo mercato.</a:t>
            </a:r>
          </a:p>
          <a:p>
            <a:pPr eaLnBrk="1">
              <a:defRPr/>
            </a:pPr>
            <a:r>
              <a:rPr lang="it-IT" sz="1000" dirty="0" smtClean="0">
                <a:cs typeface="+mn-cs"/>
              </a:rPr>
              <a:t>Ma anche quegli investimenti - quali immobili, impianti, partecipazioni, brevetti, ecc. - che possono essere distolti dall’azienda senza arrecare danno al suo normale funzionamento (“</a:t>
            </a:r>
            <a:r>
              <a:rPr lang="it-IT" sz="1000" dirty="0" err="1" smtClean="0">
                <a:cs typeface="+mn-cs"/>
              </a:rPr>
              <a:t>antifunzionali</a:t>
            </a:r>
            <a:r>
              <a:rPr lang="it-IT" sz="1000" dirty="0" smtClean="0">
                <a:cs typeface="+mn-cs"/>
              </a:rPr>
              <a:t>”) e sempre che presentino un largo mercato (“facilmente vendibili”).</a:t>
            </a:r>
          </a:p>
        </p:txBody>
      </p:sp>
      <p:sp>
        <p:nvSpPr>
          <p:cNvPr id="4" name="Segnaposto numero diapositiva 3"/>
          <p:cNvSpPr>
            <a:spLocks noGrp="1"/>
          </p:cNvSpPr>
          <p:nvPr>
            <p:ph type="sldNum" sz="quarter" idx="5"/>
          </p:nvPr>
        </p:nvSpPr>
        <p:spPr/>
        <p:txBody>
          <a:bodyPr/>
          <a:lstStyle/>
          <a:p>
            <a:pPr>
              <a:defRPr/>
            </a:pPr>
            <a:fld id="{0A2F7257-1C9D-144F-98EC-D67FA0F04F0E}" type="slidenum">
              <a:rPr lang="it-IT">
                <a:solidFill>
                  <a:prstClr val="black"/>
                </a:solidFill>
                <a:latin typeface="Calibri"/>
              </a:rPr>
              <a:pPr>
                <a:defRPr/>
              </a:pPr>
              <a:t>15</a:t>
            </a:fld>
            <a:endParaRPr lang="it-IT">
              <a:solidFill>
                <a:prstClr val="black"/>
              </a:solidFill>
              <a:latin typeface="Calibri"/>
            </a:endParaRPr>
          </a:p>
        </p:txBody>
      </p:sp>
    </p:spTree>
    <p:extLst>
      <p:ext uri="{BB962C8B-B14F-4D97-AF65-F5344CB8AC3E}">
        <p14:creationId xmlns:p14="http://schemas.microsoft.com/office/powerpoint/2010/main" val="120418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A questo punto, una domanda: </a:t>
            </a:r>
            <a:r>
              <a:rPr lang="it-IT" sz="1000" b="1" i="1" dirty="0" smtClean="0">
                <a:cs typeface="+mn-cs"/>
              </a:rPr>
              <a:t>A COSA SERVE QUESTA CLASSIFICAZIONE?</a:t>
            </a:r>
            <a:endParaRPr lang="it-IT" sz="1000" dirty="0" smtClean="0">
              <a:cs typeface="+mn-cs"/>
            </a:endParaRPr>
          </a:p>
          <a:p>
            <a:pPr eaLnBrk="1">
              <a:defRPr/>
            </a:pPr>
            <a:r>
              <a:rPr lang="it-IT" sz="1000" dirty="0" smtClean="0">
                <a:cs typeface="+mn-cs"/>
              </a:rPr>
              <a:t>Questa distinzione è utile in quanto consente di quantificare in quale misura il capitale investito può prontamente e facilmente ritornare disponibile nella sua originaria forma monetaria.</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cs typeface="+mn-cs"/>
              </a:rPr>
              <a:t>Da ciò, allora, la possibilità di valutare il grado di solvibilità dell’impresa, ossia la capacità</a:t>
            </a:r>
            <a:r>
              <a:rPr lang="it-IT" sz="1000" baseline="0" dirty="0" smtClean="0">
                <a:cs typeface="+mn-cs"/>
              </a:rPr>
              <a:t> </a:t>
            </a:r>
            <a:r>
              <a:rPr lang="it-IT" sz="1000" dirty="0" smtClean="0">
                <a:cs typeface="+mn-cs"/>
              </a:rPr>
              <a:t>dell’impresa di pagare prontamente i debiti contratti con la sua attività.</a:t>
            </a:r>
          </a:p>
          <a:p>
            <a:pPr eaLnBrk="1" hangingPunct="1">
              <a:defRPr/>
            </a:pPr>
            <a:endParaRPr lang="it-IT" sz="1000" dirty="0" smtClean="0">
              <a:cs typeface="+mn-cs"/>
            </a:endParaRPr>
          </a:p>
        </p:txBody>
      </p:sp>
      <p:sp>
        <p:nvSpPr>
          <p:cNvPr id="4" name="Segnaposto numero diapositiva 3"/>
          <p:cNvSpPr>
            <a:spLocks noGrp="1"/>
          </p:cNvSpPr>
          <p:nvPr>
            <p:ph type="sldNum" sz="quarter" idx="5"/>
          </p:nvPr>
        </p:nvSpPr>
        <p:spPr/>
        <p:txBody>
          <a:bodyPr/>
          <a:lstStyle/>
          <a:p>
            <a:pPr>
              <a:defRPr/>
            </a:pPr>
            <a:fld id="{D0B064A7-9E71-A34A-AA80-320AC2816B6C}" type="slidenum">
              <a:rPr lang="it-IT">
                <a:solidFill>
                  <a:prstClr val="black"/>
                </a:solidFill>
                <a:latin typeface="Calibri"/>
              </a:rPr>
              <a:pPr>
                <a:defRPr/>
              </a:pPr>
              <a:t>16</a:t>
            </a:fld>
            <a:endParaRPr lang="it-IT">
              <a:solidFill>
                <a:prstClr val="black"/>
              </a:solidFill>
              <a:latin typeface="Calibri"/>
            </a:endParaRPr>
          </a:p>
        </p:txBody>
      </p:sp>
    </p:spTree>
    <p:extLst>
      <p:ext uri="{BB962C8B-B14F-4D97-AF65-F5344CB8AC3E}">
        <p14:creationId xmlns:p14="http://schemas.microsoft.com/office/powerpoint/2010/main" val="2403205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A questo punto possiamo sottolineare gli elementi del capitale che costituiscono reali differenze fra i due criteri (destinazione e liquidabilità):</a:t>
            </a:r>
          </a:p>
          <a:p>
            <a:pPr marL="171450" indent="-171450" eaLnBrk="1">
              <a:buFontTx/>
              <a:buChar char="-"/>
              <a:defRPr/>
            </a:pPr>
            <a:r>
              <a:rPr lang="it-IT" sz="1000" b="1" dirty="0" smtClean="0">
                <a:cs typeface="+mn-cs"/>
              </a:rPr>
              <a:t>Le scorte vincolate;</a:t>
            </a:r>
            <a:endParaRPr lang="it-IT" sz="1000" dirty="0" smtClean="0">
              <a:cs typeface="+mn-cs"/>
            </a:endParaRPr>
          </a:p>
          <a:p>
            <a:pPr marL="171450" indent="-171450" eaLnBrk="1">
              <a:buFontTx/>
              <a:buChar char="-"/>
              <a:defRPr/>
            </a:pPr>
            <a:r>
              <a:rPr lang="it-IT" sz="1000" b="1" dirty="0" smtClean="0">
                <a:cs typeface="+mn-cs"/>
              </a:rPr>
              <a:t>Le immobilizzazioni </a:t>
            </a:r>
            <a:r>
              <a:rPr lang="it-IT" sz="1000" b="1" dirty="0" err="1" smtClean="0">
                <a:cs typeface="+mn-cs"/>
              </a:rPr>
              <a:t>antifunzionali</a:t>
            </a:r>
            <a:r>
              <a:rPr lang="it-IT" sz="1000" b="1" dirty="0" smtClean="0">
                <a:cs typeface="+mn-cs"/>
              </a:rPr>
              <a:t>;</a:t>
            </a:r>
            <a:endParaRPr lang="it-IT" sz="1000" dirty="0" smtClean="0">
              <a:cs typeface="+mn-cs"/>
            </a:endParaRPr>
          </a:p>
          <a:p>
            <a:pPr marL="171450" indent="-171450" eaLnBrk="1">
              <a:buFontTx/>
              <a:buChar char="-"/>
              <a:defRPr/>
            </a:pPr>
            <a:r>
              <a:rPr lang="it-IT" sz="1000" b="1" dirty="0" smtClean="0">
                <a:cs typeface="+mn-cs"/>
              </a:rPr>
              <a:t>I crediti incagliati;</a:t>
            </a:r>
            <a:endParaRPr lang="it-IT" sz="1000" dirty="0" smtClean="0">
              <a:cs typeface="+mn-cs"/>
            </a:endParaRPr>
          </a:p>
          <a:p>
            <a:pPr marL="171450" indent="-171450" eaLnBrk="1">
              <a:buFontTx/>
              <a:buChar char="-"/>
              <a:defRPr/>
            </a:pPr>
            <a:r>
              <a:rPr lang="it-IT" sz="1000" b="1" dirty="0" smtClean="0">
                <a:cs typeface="+mn-cs"/>
              </a:rPr>
              <a:t>Le merci fuori moda.</a:t>
            </a:r>
            <a:endParaRPr lang="it-IT" sz="1000" dirty="0" smtClean="0">
              <a:cs typeface="+mn-cs"/>
            </a:endParaRPr>
          </a:p>
          <a:p>
            <a:pPr eaLnBrk="1">
              <a:defRPr/>
            </a:pPr>
            <a:r>
              <a:rPr lang="it-IT" sz="1000" dirty="0" smtClean="0">
                <a:cs typeface="+mn-cs"/>
              </a:rPr>
              <a:t>È infatti evidente che il criterio della liquidabilità conduce ad una distinzione degli investimenti in parte diversa rispetto a quello destinazione. In effetti, un credito può essere:</a:t>
            </a:r>
          </a:p>
          <a:p>
            <a:pPr marL="171450" indent="-171450" eaLnBrk="1">
              <a:buFontTx/>
              <a:buChar char="-"/>
              <a:defRPr/>
            </a:pPr>
            <a:r>
              <a:rPr lang="it-IT" sz="1000" dirty="0" smtClean="0">
                <a:cs typeface="+mn-cs"/>
              </a:rPr>
              <a:t>disponibilità o immobilizzazione in base alla scadenza (breve o lunga);</a:t>
            </a:r>
          </a:p>
          <a:p>
            <a:pPr marL="171450" indent="-171450" eaLnBrk="1">
              <a:buFontTx/>
              <a:buChar char="-"/>
              <a:defRPr/>
            </a:pPr>
            <a:r>
              <a:rPr lang="it-IT" sz="1000" dirty="0" smtClean="0">
                <a:cs typeface="+mn-cs"/>
              </a:rPr>
              <a:t>se poi è incagliato è in ogni caso immobilizzazione;</a:t>
            </a:r>
          </a:p>
          <a:p>
            <a:pPr marL="171450" indent="-171450" eaLnBrk="1">
              <a:buFontTx/>
              <a:buChar char="-"/>
              <a:defRPr/>
            </a:pPr>
            <a:r>
              <a:rPr lang="it-IT" sz="1000" dirty="0" smtClean="0">
                <a:cs typeface="+mn-cs"/>
              </a:rPr>
              <a:t>un impianto dismesso, secondo la liquidabilità, può essere disponibilità o immobilizzazione in base alla facilità o meno di alienazione. Secondo il criterio funzionale è sempre disponibilità;</a:t>
            </a:r>
          </a:p>
          <a:p>
            <a:pPr marL="171450" indent="-171450" eaLnBrk="1">
              <a:buFontTx/>
              <a:buChar char="-"/>
              <a:defRPr/>
            </a:pPr>
            <a:r>
              <a:rPr lang="it-IT" sz="1000" dirty="0" smtClean="0">
                <a:cs typeface="+mn-cs"/>
              </a:rPr>
              <a:t>per le scorte di magazzino perde di significato la scorta vincolata. Essa è pur sempre costituita da prodotti e materie prime che hanno un ciclo di vita breve, ossia saranno venduti o impiegate nel processo produttivo entro breve termine.</a:t>
            </a:r>
          </a:p>
        </p:txBody>
      </p:sp>
      <p:sp>
        <p:nvSpPr>
          <p:cNvPr id="4" name="Segnaposto numero diapositiva 3"/>
          <p:cNvSpPr>
            <a:spLocks noGrp="1"/>
          </p:cNvSpPr>
          <p:nvPr>
            <p:ph type="sldNum" sz="quarter" idx="10"/>
          </p:nvPr>
        </p:nvSpPr>
        <p:spPr/>
        <p:txBody>
          <a:bodyPr/>
          <a:lstStyle/>
          <a:p>
            <a:fld id="{3C076AEB-6A57-C545-A2CA-4696D47586A8}" type="slidenum">
              <a:rPr lang="it-IT" smtClean="0"/>
              <a:t>17</a:t>
            </a:fld>
            <a:endParaRPr lang="it-IT"/>
          </a:p>
        </p:txBody>
      </p:sp>
    </p:spTree>
    <p:extLst>
      <p:ext uri="{BB962C8B-B14F-4D97-AF65-F5344CB8AC3E}">
        <p14:creationId xmlns:p14="http://schemas.microsoft.com/office/powerpoint/2010/main" val="2754388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t>A questo punto introduciamo una classificazione che vale per entrambi i criteri</a:t>
            </a:r>
            <a:r>
              <a:rPr lang="it-IT" sz="1000" baseline="0" dirty="0" smtClean="0"/>
              <a:t>, ovvero destinazione e liquidabilità</a:t>
            </a:r>
            <a:r>
              <a:rPr lang="it-IT" sz="1000" dirty="0" smtClean="0"/>
              <a:t>. Le immobilizzazioni si distinguono in:</a:t>
            </a:r>
          </a:p>
          <a:p>
            <a:pPr marL="171450" marR="0" indent="-171450" algn="l" defTabSz="914400" rtl="0" eaLnBrk="1" fontAlgn="base" latinLnBrk="0" hangingPunct="0">
              <a:lnSpc>
                <a:spcPct val="100000"/>
              </a:lnSpc>
              <a:spcBef>
                <a:spcPct val="30000"/>
              </a:spcBef>
              <a:spcAft>
                <a:spcPct val="0"/>
              </a:spcAft>
              <a:buClrTx/>
              <a:buSzTx/>
              <a:buFontTx/>
              <a:buChar char="-"/>
              <a:tabLst/>
              <a:defRPr/>
            </a:pPr>
            <a:r>
              <a:rPr lang="it-IT" sz="1000" b="1" dirty="0" smtClean="0"/>
              <a:t>materiali,</a:t>
            </a:r>
            <a:r>
              <a:rPr lang="it-IT" sz="1000" b="1" baseline="0" dirty="0" smtClean="0"/>
              <a:t> </a:t>
            </a:r>
            <a:r>
              <a:rPr lang="it-IT" sz="1000" b="0" baseline="0" dirty="0" smtClean="0"/>
              <a:t>investimenti </a:t>
            </a:r>
            <a:r>
              <a:rPr kumimoji="1" lang="it-IT" sz="1000" kern="1200" dirty="0" smtClean="0">
                <a:solidFill>
                  <a:schemeClr val="tx1"/>
                </a:solidFill>
                <a:ea typeface="ＭＳ Ｐゴシック" charset="0"/>
                <a:cs typeface="ＭＳ Ｐゴシック" charset="0"/>
              </a:rPr>
              <a:t>durevolmente vincolati o </a:t>
            </a:r>
            <a:r>
              <a:rPr kumimoji="1" lang="it-IT" sz="1000" kern="1200" dirty="0" err="1" smtClean="0">
                <a:solidFill>
                  <a:schemeClr val="tx1"/>
                </a:solidFill>
                <a:ea typeface="ＭＳ Ｐゴシック" charset="0"/>
                <a:cs typeface="ＭＳ Ｐゴシック" charset="0"/>
              </a:rPr>
              <a:t>riconvertibili</a:t>
            </a:r>
            <a:r>
              <a:rPr kumimoji="1" lang="it-IT" sz="1000" kern="1200" dirty="0" smtClean="0">
                <a:solidFill>
                  <a:schemeClr val="tx1"/>
                </a:solidFill>
                <a:ea typeface="ＭＳ Ｐゴシック" charset="0"/>
                <a:cs typeface="ＭＳ Ｐゴシック" charset="0"/>
              </a:rPr>
              <a:t> in moneta nel MLT che hanno una consistenza materiale</a:t>
            </a:r>
            <a:r>
              <a:rPr lang="it-IT" sz="1000" b="1" dirty="0" smtClean="0"/>
              <a:t>;</a:t>
            </a:r>
            <a:endParaRPr lang="it-IT" sz="1000" dirty="0" smtClean="0"/>
          </a:p>
          <a:p>
            <a:pPr marL="171450" indent="-171450" eaLnBrk="1">
              <a:buFontTx/>
              <a:buChar char="-"/>
              <a:defRPr/>
            </a:pPr>
            <a:r>
              <a:rPr lang="it-IT" sz="1000" b="1" dirty="0" smtClean="0"/>
              <a:t>Immateriali</a:t>
            </a:r>
            <a:r>
              <a:rPr lang="it-IT" sz="1000" b="0" dirty="0" smtClean="0"/>
              <a:t>,</a:t>
            </a:r>
            <a:r>
              <a:rPr lang="it-IT" sz="1000" b="1" dirty="0" smtClean="0"/>
              <a:t> </a:t>
            </a:r>
            <a:r>
              <a:rPr kumimoji="1" lang="it-IT" sz="1000" kern="1200" dirty="0" smtClean="0">
                <a:solidFill>
                  <a:schemeClr val="tx1"/>
                </a:solidFill>
                <a:ea typeface="ＭＳ Ｐゴシック" charset="0"/>
                <a:cs typeface="ＭＳ Ｐゴシック" charset="0"/>
              </a:rPr>
              <a:t>investimenti durevolmente vincolati o </a:t>
            </a:r>
            <a:r>
              <a:rPr kumimoji="1" lang="it-IT" sz="1000" kern="1200" dirty="0" err="1" smtClean="0">
                <a:solidFill>
                  <a:schemeClr val="tx1"/>
                </a:solidFill>
                <a:ea typeface="ＭＳ Ｐゴシック" charset="0"/>
                <a:cs typeface="ＭＳ Ｐゴシック" charset="0"/>
              </a:rPr>
              <a:t>riconvertibili</a:t>
            </a:r>
            <a:r>
              <a:rPr kumimoji="1" lang="it-IT" sz="1000" kern="1200" dirty="0" smtClean="0">
                <a:solidFill>
                  <a:schemeClr val="tx1"/>
                </a:solidFill>
                <a:ea typeface="ＭＳ Ｐゴシック" charset="0"/>
                <a:cs typeface="ＭＳ Ｐゴシック" charset="0"/>
              </a:rPr>
              <a:t> in moneta nel MLT che non hanno consistenza materiale (esempi: brevetti, copyright, licenze, marchi etc.)</a:t>
            </a:r>
            <a:r>
              <a:rPr lang="it-IT" sz="1000" b="1" dirty="0" smtClean="0"/>
              <a:t>;</a:t>
            </a:r>
            <a:r>
              <a:rPr lang="it-IT" sz="1000" dirty="0" smtClean="0"/>
              <a:t> </a:t>
            </a:r>
          </a:p>
          <a:p>
            <a:pPr marL="171450" indent="-171450" eaLnBrk="1">
              <a:buFontTx/>
              <a:buChar char="-"/>
              <a:defRPr/>
            </a:pPr>
            <a:r>
              <a:rPr lang="it-IT" sz="1000" b="1" dirty="0" smtClean="0"/>
              <a:t>Finanziarie</a:t>
            </a:r>
            <a:r>
              <a:rPr lang="it-IT" sz="1000" b="0" dirty="0" smtClean="0"/>
              <a:t>, </a:t>
            </a:r>
            <a:r>
              <a:rPr kumimoji="1" lang="it-IT" sz="1000" kern="1200" dirty="0" smtClean="0">
                <a:solidFill>
                  <a:schemeClr val="tx1"/>
                </a:solidFill>
                <a:ea typeface="ＭＳ Ｐゴシック" charset="0"/>
                <a:cs typeface="ＭＳ Ｐゴシック" charset="0"/>
              </a:rPr>
              <a:t>investimenti durevolmente vincolati o </a:t>
            </a:r>
            <a:r>
              <a:rPr kumimoji="1" lang="it-IT" sz="1000" kern="1200" dirty="0" err="1" smtClean="0">
                <a:solidFill>
                  <a:schemeClr val="tx1"/>
                </a:solidFill>
                <a:ea typeface="ＭＳ Ｐゴシック" charset="0"/>
                <a:cs typeface="ＭＳ Ｐゴシック" charset="0"/>
              </a:rPr>
              <a:t>riconvertibili</a:t>
            </a:r>
            <a:r>
              <a:rPr kumimoji="1" lang="it-IT" sz="1000" kern="1200" dirty="0" smtClean="0">
                <a:solidFill>
                  <a:schemeClr val="tx1"/>
                </a:solidFill>
                <a:ea typeface="ＭＳ Ｐゴシック" charset="0"/>
                <a:cs typeface="ＭＳ Ｐゴシック" charset="0"/>
              </a:rPr>
              <a:t> in moneta nel MLT che rappresentano “prestiti” effettuati dalla nostra azienda a terze economie (esempi: mutui attivi,</a:t>
            </a:r>
            <a:r>
              <a:rPr kumimoji="1" lang="it-IT" sz="1000" kern="1200" baseline="0" dirty="0" smtClean="0">
                <a:solidFill>
                  <a:schemeClr val="tx1"/>
                </a:solidFill>
                <a:ea typeface="ＭＳ Ｐゴシック" charset="0"/>
                <a:cs typeface="ＭＳ Ｐゴシック" charset="0"/>
              </a:rPr>
              <a:t> </a:t>
            </a:r>
            <a:r>
              <a:rPr kumimoji="1" lang="it-IT" sz="1000" kern="1200" dirty="0" smtClean="0">
                <a:solidFill>
                  <a:schemeClr val="tx1"/>
                </a:solidFill>
                <a:ea typeface="ＭＳ Ｐゴシック" charset="0"/>
                <a:cs typeface="ＭＳ Ｐゴシック" charset="0"/>
              </a:rPr>
              <a:t>partecipazioni azionarie strategiche). Non hanno a che vedere con il processo tecnico-produttivo ma soltanto con il più generale processo </a:t>
            </a:r>
            <a:r>
              <a:rPr kumimoji="1" lang="it-IT" sz="1000" kern="1200" smtClean="0">
                <a:solidFill>
                  <a:schemeClr val="tx1"/>
                </a:solidFill>
                <a:ea typeface="ＭＳ Ｐゴシック" charset="0"/>
                <a:cs typeface="ＭＳ Ｐゴシック" charset="0"/>
              </a:rPr>
              <a:t>economico.</a:t>
            </a:r>
            <a:endParaRPr lang="it-IT" sz="1000" dirty="0" smtClean="0"/>
          </a:p>
          <a:p>
            <a:pPr eaLnBrk="1">
              <a:defRPr/>
            </a:pPr>
            <a:endParaRPr lang="it-IT" sz="1000" b="0" i="0" dirty="0" smtClean="0"/>
          </a:p>
          <a:p>
            <a:pPr eaLnBrk="1">
              <a:defRPr/>
            </a:pPr>
            <a:r>
              <a:rPr lang="it-IT" sz="1000" b="1" i="1" dirty="0" smtClean="0"/>
              <a:t>Si noti che le immobilizzazioni materiali ed immateriali sono chiamate “tecniche” poiché hanno a che vedere con il processo tecnico produttivo, cosa che non vale per le immobilizzazioni finanziarie.</a:t>
            </a:r>
            <a:endParaRPr lang="it-IT" sz="1000" dirty="0" smtClean="0"/>
          </a:p>
          <a:p>
            <a:pPr eaLnBrk="1">
              <a:defRPr/>
            </a:pPr>
            <a:r>
              <a:rPr lang="it-IT" sz="1000" dirty="0" smtClean="0"/>
              <a:t> </a:t>
            </a:r>
          </a:p>
          <a:p>
            <a:pPr eaLnBrk="1">
              <a:defRPr/>
            </a:pPr>
            <a:r>
              <a:rPr lang="it-IT" sz="1000" dirty="0" smtClean="0"/>
              <a:t>Le </a:t>
            </a:r>
            <a:r>
              <a:rPr lang="it-IT" sz="1000" b="1" dirty="0" smtClean="0"/>
              <a:t>disponibilità</a:t>
            </a:r>
            <a:r>
              <a:rPr lang="it-IT" sz="1000" dirty="0" smtClean="0"/>
              <a:t> si distinguono in </a:t>
            </a:r>
            <a:r>
              <a:rPr lang="it-IT" sz="1000" b="1" dirty="0" smtClean="0"/>
              <a:t>tecniche</a:t>
            </a:r>
            <a:r>
              <a:rPr lang="it-IT" sz="1000" dirty="0" smtClean="0"/>
              <a:t> e </a:t>
            </a:r>
            <a:r>
              <a:rPr lang="it-IT" sz="1000" b="1" dirty="0" smtClean="0"/>
              <a:t>finanziarie.</a:t>
            </a:r>
            <a:r>
              <a:rPr lang="it-IT" sz="1000" dirty="0" smtClean="0"/>
              <a:t> Le prime hanno a che vedere con il processo tecnico produttivo (rimanenze di magazzino di MP, SL, PF), mentre le seconde sono prestiti effettuati dalla nostra azienda a terze economie (crediti di funzionamento, titoli di stato, obbligazioni, azioni relative a partecipazioni non ritenute strategiche etc.).</a:t>
            </a:r>
          </a:p>
          <a:p>
            <a:pPr eaLnBrk="1">
              <a:defRPr/>
            </a:pPr>
            <a:endParaRPr lang="it-IT" sz="1000" dirty="0" smtClean="0"/>
          </a:p>
          <a:p>
            <a:pPr eaLnBrk="1">
              <a:defRPr/>
            </a:pPr>
            <a:r>
              <a:rPr lang="it-IT" sz="1000" dirty="0" smtClean="0"/>
              <a:t>In alcuni manuali di economia aziendale si distingue anche una terza categoria di investimenti: le liquidità. </a:t>
            </a:r>
            <a:r>
              <a:rPr lang="it-IT" sz="1000" b="1" dirty="0" smtClean="0"/>
              <a:t>Liquidità</a:t>
            </a:r>
            <a:r>
              <a:rPr lang="it-IT" sz="1000" dirty="0" smtClean="0"/>
              <a:t>: la cassa, i depositi bancari, i valori bollati, gli assegni circolari, data la loro forma immediatamente o facilmente trasformabili in forma liquida, sono spesso etichettati come liquidità.</a:t>
            </a:r>
            <a:r>
              <a:rPr lang="it-IT" sz="1000" baseline="0" dirty="0" smtClean="0"/>
              <a:t> I</a:t>
            </a:r>
            <a:r>
              <a:rPr lang="it-IT" sz="1000" dirty="0" smtClean="0"/>
              <a:t>n altri manuali, al contrario, le liquidità sono inserite fra le disponibilità finanziarie.</a:t>
            </a:r>
          </a:p>
        </p:txBody>
      </p:sp>
      <p:sp>
        <p:nvSpPr>
          <p:cNvPr id="4" name="Segnaposto numero diapositiva 3"/>
          <p:cNvSpPr>
            <a:spLocks noGrp="1"/>
          </p:cNvSpPr>
          <p:nvPr>
            <p:ph type="sldNum" sz="quarter" idx="5"/>
          </p:nvPr>
        </p:nvSpPr>
        <p:spPr/>
        <p:txBody>
          <a:bodyPr/>
          <a:lstStyle/>
          <a:p>
            <a:pPr>
              <a:defRPr/>
            </a:pPr>
            <a:fld id="{B9398F5E-BB29-224B-A95A-AF3D960F70B6}" type="slidenum">
              <a:rPr lang="it-IT"/>
              <a:pPr>
                <a:defRPr/>
              </a:pPr>
              <a:t>18</a:t>
            </a:fld>
            <a:endParaRPr lang="it-IT"/>
          </a:p>
        </p:txBody>
      </p:sp>
    </p:spTree>
    <p:extLst>
      <p:ext uri="{BB962C8B-B14F-4D97-AF65-F5344CB8AC3E}">
        <p14:creationId xmlns:p14="http://schemas.microsoft.com/office/powerpoint/2010/main" val="249098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9A20EFA-05A5-0D49-971E-15BD32CF355C}" type="slidenum">
              <a:rPr lang="it-IT" smtClean="0"/>
              <a:pPr>
                <a:defRPr/>
              </a:pPr>
              <a:t>19</a:t>
            </a:fld>
            <a:endParaRPr lang="it-IT"/>
          </a:p>
        </p:txBody>
      </p:sp>
    </p:spTree>
    <p:extLst>
      <p:ext uri="{BB962C8B-B14F-4D97-AF65-F5344CB8AC3E}">
        <p14:creationId xmlns:p14="http://schemas.microsoft.com/office/powerpoint/2010/main" val="3991715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9A20EFA-05A5-0D49-971E-15BD32CF355C}" type="slidenum">
              <a:rPr lang="it-IT" smtClean="0"/>
              <a:pPr>
                <a:defRPr/>
              </a:pPr>
              <a:t>20</a:t>
            </a:fld>
            <a:endParaRPr lang="it-IT"/>
          </a:p>
        </p:txBody>
      </p:sp>
    </p:spTree>
    <p:extLst>
      <p:ext uri="{BB962C8B-B14F-4D97-AF65-F5344CB8AC3E}">
        <p14:creationId xmlns:p14="http://schemas.microsoft.com/office/powerpoint/2010/main" val="3991715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21</a:t>
            </a:fld>
            <a:endParaRPr lang="it-IT"/>
          </a:p>
        </p:txBody>
      </p:sp>
    </p:spTree>
    <p:extLst>
      <p:ext uri="{BB962C8B-B14F-4D97-AF65-F5344CB8AC3E}">
        <p14:creationId xmlns:p14="http://schemas.microsoft.com/office/powerpoint/2010/main" val="2696416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22</a:t>
            </a:fld>
            <a:endParaRPr lang="it-IT"/>
          </a:p>
        </p:txBody>
      </p:sp>
    </p:spTree>
    <p:extLst>
      <p:ext uri="{BB962C8B-B14F-4D97-AF65-F5344CB8AC3E}">
        <p14:creationId xmlns:p14="http://schemas.microsoft.com/office/powerpoint/2010/main" val="245772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La distinzione più nota distingue tra:</a:t>
            </a:r>
          </a:p>
          <a:p>
            <a:pPr marL="171450" indent="-171450" eaLnBrk="1">
              <a:buFontTx/>
              <a:buChar char="-"/>
              <a:defRPr/>
            </a:pPr>
            <a:r>
              <a:rPr lang="it-IT" sz="1000" b="1" dirty="0" smtClean="0">
                <a:cs typeface="+mn-cs"/>
              </a:rPr>
              <a:t>IMMOBILIZZAZIONI</a:t>
            </a:r>
            <a:r>
              <a:rPr lang="it-IT" sz="1000" dirty="0" smtClean="0">
                <a:cs typeface="+mn-cs"/>
              </a:rPr>
              <a:t>;</a:t>
            </a:r>
          </a:p>
          <a:p>
            <a:pPr marL="171450" indent="-171450" eaLnBrk="1">
              <a:buFontTx/>
              <a:buChar char="-"/>
              <a:defRPr/>
            </a:pPr>
            <a:r>
              <a:rPr lang="it-IT" sz="1000" b="1" dirty="0" smtClean="0">
                <a:cs typeface="+mn-cs"/>
              </a:rPr>
              <a:t>DISPONIBILITA’.</a:t>
            </a:r>
            <a:endParaRPr lang="it-IT" sz="1000" dirty="0" smtClean="0">
              <a:cs typeface="+mn-cs"/>
            </a:endParaRPr>
          </a:p>
          <a:p>
            <a:pPr eaLnBrk="1">
              <a:defRPr/>
            </a:pPr>
            <a:endParaRPr lang="it-IT" sz="1000" dirty="0" smtClean="0">
              <a:cs typeface="+mn-cs"/>
            </a:endParaRPr>
          </a:p>
          <a:p>
            <a:pPr eaLnBrk="1">
              <a:defRPr/>
            </a:pPr>
            <a:r>
              <a:rPr lang="it-IT" sz="1000" dirty="0" smtClean="0">
                <a:cs typeface="+mn-cs"/>
              </a:rPr>
              <a:t>Ma qual è il criterio di distinzione sul quale essa è basata?</a:t>
            </a:r>
          </a:p>
        </p:txBody>
      </p:sp>
      <p:sp>
        <p:nvSpPr>
          <p:cNvPr id="4" name="Segnaposto numero diapositiva 3"/>
          <p:cNvSpPr>
            <a:spLocks noGrp="1"/>
          </p:cNvSpPr>
          <p:nvPr>
            <p:ph type="sldNum" sz="quarter" idx="5"/>
          </p:nvPr>
        </p:nvSpPr>
        <p:spPr/>
        <p:txBody>
          <a:bodyPr/>
          <a:lstStyle/>
          <a:p>
            <a:pPr>
              <a:defRPr/>
            </a:pPr>
            <a:fld id="{31C64564-EC84-7949-B17B-B27BF4FCFEA3}" type="slidenum">
              <a:rPr lang="it-IT">
                <a:solidFill>
                  <a:prstClr val="black"/>
                </a:solidFill>
                <a:latin typeface="Calibri"/>
              </a:rPr>
              <a:pPr>
                <a:defRPr/>
              </a:pPr>
              <a:t>3</a:t>
            </a:fld>
            <a:endParaRPr lang="it-IT">
              <a:solidFill>
                <a:prstClr val="black"/>
              </a:solidFill>
              <a:latin typeface="Calibri"/>
            </a:endParaRPr>
          </a:p>
        </p:txBody>
      </p:sp>
    </p:spTree>
    <p:extLst>
      <p:ext uri="{BB962C8B-B14F-4D97-AF65-F5344CB8AC3E}">
        <p14:creationId xmlns:p14="http://schemas.microsoft.com/office/powerpoint/2010/main" val="276634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Seguendo il criterio della </a:t>
            </a:r>
            <a:r>
              <a:rPr lang="it-IT" sz="1000" b="1" dirty="0" smtClean="0">
                <a:cs typeface="+mn-cs"/>
              </a:rPr>
              <a:t>destinazione </a:t>
            </a:r>
            <a:r>
              <a:rPr lang="it-IT" sz="1000" b="0" dirty="0" smtClean="0">
                <a:cs typeface="+mn-cs"/>
              </a:rPr>
              <a:t>si ha</a:t>
            </a:r>
            <a:r>
              <a:rPr lang="it-IT" sz="1000" dirty="0" smtClean="0">
                <a:cs typeface="+mn-cs"/>
              </a:rPr>
              <a:t>:</a:t>
            </a:r>
          </a:p>
          <a:p>
            <a:pPr marL="171450" indent="-171450" eaLnBrk="1">
              <a:buFontTx/>
              <a:buChar char="-"/>
              <a:defRPr/>
            </a:pPr>
            <a:r>
              <a:rPr lang="it-IT" sz="1000" b="1" dirty="0" smtClean="0">
                <a:cs typeface="+mn-cs"/>
              </a:rPr>
              <a:t>IMMOBILIZZAZIONI:</a:t>
            </a:r>
            <a:r>
              <a:rPr lang="it-IT" sz="1000" dirty="0" smtClean="0">
                <a:cs typeface="+mn-cs"/>
              </a:rPr>
              <a:t> gli investimenti che è necessario rimangano per </a:t>
            </a:r>
            <a:r>
              <a:rPr lang="it-IT" sz="1000" b="1" u="sng" dirty="0" smtClean="0">
                <a:cs typeface="+mn-cs"/>
              </a:rPr>
              <a:t>lungo tempo</a:t>
            </a:r>
            <a:r>
              <a:rPr lang="it-IT" sz="1000" dirty="0" smtClean="0">
                <a:cs typeface="+mn-cs"/>
              </a:rPr>
              <a:t> avvinti all’impresa onde consentire una produzione economica e, quindi, proprio a questa lunga permanenza in azienda sono destinati dall’imprenditore.</a:t>
            </a:r>
          </a:p>
          <a:p>
            <a:pPr marL="171450" indent="-171450" eaLnBrk="1">
              <a:buFontTx/>
              <a:buChar char="-"/>
              <a:defRPr/>
            </a:pPr>
            <a:r>
              <a:rPr lang="it-IT" sz="1000" b="1" dirty="0" smtClean="0">
                <a:cs typeface="+mn-cs"/>
              </a:rPr>
              <a:t>DISPONIBILITA’:</a:t>
            </a:r>
            <a:r>
              <a:rPr lang="it-IT" sz="1000" dirty="0" smtClean="0">
                <a:cs typeface="+mn-cs"/>
              </a:rPr>
              <a:t> tutti gli altri investimenti, cioè quelli che possono essere diversamente destinati, principalmente all’alienazione, senza recar danno alla produzione, anzi, contribuiscono al buon funzionamento dell’impresa proprio grazie a questa loro diversa destinazione (si pensi ai prodotti finiti).</a:t>
            </a:r>
          </a:p>
        </p:txBody>
      </p:sp>
      <p:sp>
        <p:nvSpPr>
          <p:cNvPr id="4" name="Segnaposto numero diapositiva 3"/>
          <p:cNvSpPr>
            <a:spLocks noGrp="1"/>
          </p:cNvSpPr>
          <p:nvPr>
            <p:ph type="sldNum" sz="quarter" idx="5"/>
          </p:nvPr>
        </p:nvSpPr>
        <p:spPr/>
        <p:txBody>
          <a:bodyPr/>
          <a:lstStyle/>
          <a:p>
            <a:pPr>
              <a:defRPr/>
            </a:pPr>
            <a:fld id="{FF05DB7E-3085-ED44-B9A6-6C9AD0767E2E}" type="slidenum">
              <a:rPr lang="it-IT">
                <a:solidFill>
                  <a:prstClr val="black"/>
                </a:solidFill>
                <a:latin typeface="Calibri"/>
              </a:rPr>
              <a:pPr>
                <a:defRPr/>
              </a:pPr>
              <a:t>7</a:t>
            </a:fld>
            <a:endParaRPr lang="it-IT">
              <a:solidFill>
                <a:prstClr val="black"/>
              </a:solidFill>
              <a:latin typeface="Calibri"/>
            </a:endParaRPr>
          </a:p>
        </p:txBody>
      </p:sp>
    </p:spTree>
    <p:extLst>
      <p:ext uri="{BB962C8B-B14F-4D97-AF65-F5344CB8AC3E}">
        <p14:creationId xmlns:p14="http://schemas.microsoft.com/office/powerpoint/2010/main" val="695492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35100" y="315913"/>
            <a:ext cx="4124325" cy="3092450"/>
          </a:xfrm>
        </p:spPr>
      </p:sp>
      <p:sp>
        <p:nvSpPr>
          <p:cNvPr id="3" name="Segnaposto note 2"/>
          <p:cNvSpPr>
            <a:spLocks noGrp="1"/>
          </p:cNvSpPr>
          <p:nvPr>
            <p:ph type="body" idx="1"/>
          </p:nvPr>
        </p:nvSpPr>
        <p:spPr>
          <a:xfrm>
            <a:off x="304414" y="3587114"/>
            <a:ext cx="6286340" cy="5271496"/>
          </a:xfrm>
        </p:spPr>
        <p:txBody>
          <a:bodyPr/>
          <a:lstStyle/>
          <a:p>
            <a:pPr eaLnBrk="1"/>
            <a:r>
              <a:rPr lang="it-IT" sz="1000" dirty="0"/>
              <a:t>Si pone quindi il problema di valutare concretamente cosa ricomprendere tra le immobilizzazioni e cosa tra le disponibilità. Riconsideriamo gli investimenti che avevamo individuato nella nostra impresa e proviamo a classificarli.</a:t>
            </a:r>
          </a:p>
          <a:p>
            <a:pPr eaLnBrk="1"/>
            <a:r>
              <a:rPr lang="it-IT" sz="1000" dirty="0"/>
              <a:t>In primo luogo, possiamo pensare di inserire nelle immobilizzazioni quegli investimenti che, per loro caratteristiche intrinseche, offrono servizi alla produzione in vari anni, come ad esempio:</a:t>
            </a:r>
          </a:p>
          <a:p>
            <a:pPr eaLnBrk="1">
              <a:buFontTx/>
              <a:buChar char="-"/>
            </a:pPr>
            <a:r>
              <a:rPr lang="it-IT" sz="1000" dirty="0"/>
              <a:t>Immobili;</a:t>
            </a:r>
          </a:p>
          <a:p>
            <a:pPr eaLnBrk="1">
              <a:buFontTx/>
              <a:buChar char="-"/>
            </a:pPr>
            <a:r>
              <a:rPr lang="it-IT" sz="1000" dirty="0"/>
              <a:t>Impianti;</a:t>
            </a:r>
          </a:p>
          <a:p>
            <a:pPr eaLnBrk="1">
              <a:buFontTx/>
              <a:buChar char="-"/>
            </a:pPr>
            <a:r>
              <a:rPr lang="it-IT" sz="1000" dirty="0"/>
              <a:t>Brevetti;</a:t>
            </a:r>
          </a:p>
          <a:p>
            <a:pPr eaLnBrk="1">
              <a:buFontTx/>
              <a:buChar char="-"/>
            </a:pPr>
            <a:r>
              <a:rPr lang="it-IT" sz="1000" dirty="0"/>
              <a:t>Partecipazioni.</a:t>
            </a:r>
          </a:p>
          <a:p>
            <a:pPr eaLnBrk="1"/>
            <a:r>
              <a:rPr lang="it-IT" sz="1000" dirty="0"/>
              <a:t>Siamo cioè di fronte a investimenti che per fornire appieno il loro contributo produttivo devono restare legati all’impresa per più anni e in quanto tali si dicono: </a:t>
            </a:r>
            <a:r>
              <a:rPr lang="it-IT" sz="1000" b="1" dirty="0"/>
              <a:t>immobilizzazioni in senso stretto.</a:t>
            </a:r>
            <a:endParaRPr lang="it-IT" sz="1000" dirty="0"/>
          </a:p>
          <a:p>
            <a:pPr eaLnBrk="1"/>
            <a:r>
              <a:rPr lang="it-IT" sz="1000" b="1" dirty="0"/>
              <a:t>Ma ci possiamo fermare qui?</a:t>
            </a:r>
            <a:endParaRPr lang="it-IT" sz="1000" dirty="0"/>
          </a:p>
          <a:p>
            <a:pPr eaLnBrk="1"/>
            <a:r>
              <a:rPr lang="it-IT" sz="1000" dirty="0"/>
              <a:t>Consideriamo ad esempio il magazzino e pensiamo alle scorte di MP.</a:t>
            </a:r>
          </a:p>
          <a:p>
            <a:pPr eaLnBrk="1"/>
            <a:r>
              <a:rPr lang="it-IT" sz="1000" dirty="0"/>
              <a:t>Le MP vengono impiegate nel processo produttivo per ottenere il prodotto che sarà poi venduto, il tutto in un tempo breve (da cui non immobilizzazione). Tuttavia, ogni imprenditore sa che è conveniente tenere in magazzino una scorta di sicurezza di MP al fine di non correre il rischio di interruzione del processo produttivo. Questa quantità di MP si dice vincolata in quanto deve essere permanentemente presente nell’impresa al fine del suo conveniente funzionamento. </a:t>
            </a:r>
          </a:p>
          <a:p>
            <a:pPr eaLnBrk="1"/>
            <a:r>
              <a:rPr lang="it-IT" sz="1000" dirty="0"/>
              <a:t>Considerazioni analoghe valgono anche per i prodotti finiti. L’imprenditore sa che è conveniente tenere una scorta di sicurezza di prodotti finiti per far fronte agli ordini dei clienti tempestivamente, fronteggiando così i rischi connessi a interruzioni nel processo produttivo o  inaspettati grandi ordini. </a:t>
            </a:r>
          </a:p>
          <a:p>
            <a:pPr eaLnBrk="1"/>
            <a:r>
              <a:rPr lang="it-IT" sz="1000" dirty="0"/>
              <a:t>Pertanto, con riferimento al magazzino esiste una parte di esso - scorta vincolata o di sicurezza - che assume tutti i connotati delle immobilizzazioni.</a:t>
            </a:r>
          </a:p>
          <a:p>
            <a:pPr eaLnBrk="1"/>
            <a:r>
              <a:rPr lang="it-IT" sz="1000" dirty="0"/>
              <a:t>Per le scorte vincolate è utile una precisazione: </a:t>
            </a:r>
            <a:r>
              <a:rPr lang="it-IT" sz="1000" i="1" dirty="0"/>
              <a:t>il fatto che una certa quantità di prodotti o materia prima debba sempre essere presente non vuol dire che essa è costituita sempre dagli stessi prodotti o dalle stesse materie. I prodotti e le materie si rinnovano continuamente, pur  mantenendosi quantitativamente al di sopra del limite della scorta vincolata.</a:t>
            </a:r>
            <a:r>
              <a:rPr lang="it-IT" sz="1000" dirty="0"/>
              <a:t> </a:t>
            </a:r>
            <a:r>
              <a:rPr lang="it-IT" sz="1000" i="1" dirty="0"/>
              <a:t>Si dice, della scorta vincolata, che nel genere è sempre la stessa nel tempo, ma nella specie, cioè nel bene che la compone, si rinnova continuamente.</a:t>
            </a:r>
            <a:endParaRPr lang="it-IT" sz="1000" dirty="0"/>
          </a:p>
          <a:p>
            <a:pPr eaLnBrk="1"/>
            <a:r>
              <a:rPr lang="it-IT" sz="1000" dirty="0"/>
              <a:t>Quanto detto per il magazzino vale anche per i crediti e per la cassa. Come si può pensare di poter vivere senza tenere una scorta liquida idonea per fronteggiare le spese impreviste?</a:t>
            </a:r>
          </a:p>
          <a:p>
            <a:pPr eaLnBrk="1"/>
            <a:r>
              <a:rPr lang="it-IT" sz="1000" dirty="0"/>
              <a:t>Dunque, sono immobilizzazioni anche quegli investimenti che, pur fornendo i loro servizi in un breve periodo, sono </a:t>
            </a:r>
            <a:r>
              <a:rPr lang="it-IT" sz="1000" b="1" dirty="0"/>
              <a:t>“destinati”</a:t>
            </a:r>
            <a:r>
              <a:rPr lang="it-IT" altLang="ja-JP" sz="1000" dirty="0"/>
              <a:t> a restare durevolmente vincolati all</a:t>
            </a:r>
            <a:r>
              <a:rPr lang="it-IT" sz="1000" dirty="0"/>
              <a:t>’</a:t>
            </a:r>
            <a:r>
              <a:rPr lang="it-IT" altLang="ja-JP" sz="1000" dirty="0"/>
              <a:t>impresa per il suo più economico funzionamento ed evitando il verificarsi di gravi danni alla produzione: </a:t>
            </a:r>
            <a:r>
              <a:rPr lang="it-IT" altLang="ja-JP" sz="1000" b="1" dirty="0"/>
              <a:t>immobilizzazioni funzionali.</a:t>
            </a:r>
            <a:endParaRPr lang="it-IT" altLang="ja-JP" sz="1000" dirty="0"/>
          </a:p>
          <a:p>
            <a:pPr eaLnBrk="1"/>
            <a:r>
              <a:rPr lang="it-IT" sz="1000" dirty="0"/>
              <a:t>Concludendo, secondo il criterio della destinazione, le immobilizzazioni sono costituite da: </a:t>
            </a:r>
            <a:r>
              <a:rPr lang="it-IT" sz="1000" b="1" dirty="0"/>
              <a:t>IMMOBILIZZAZIONI IN SENSO STRETTO + IMMOBILIZZAZIONI FUNZIONALI</a:t>
            </a:r>
            <a:r>
              <a:rPr lang="it-IT" sz="1000" dirty="0" smtClean="0"/>
              <a:t>.</a:t>
            </a:r>
            <a:endParaRPr lang="it-IT" sz="1000" dirty="0"/>
          </a:p>
        </p:txBody>
      </p:sp>
      <p:sp>
        <p:nvSpPr>
          <p:cNvPr id="4" name="Segnaposto numero diapositiva 3"/>
          <p:cNvSpPr>
            <a:spLocks noGrp="1"/>
          </p:cNvSpPr>
          <p:nvPr>
            <p:ph type="sldNum" sz="quarter" idx="5"/>
          </p:nvPr>
        </p:nvSpPr>
        <p:spPr/>
        <p:txBody>
          <a:bodyPr/>
          <a:lstStyle/>
          <a:p>
            <a:pPr>
              <a:defRPr/>
            </a:pPr>
            <a:fld id="{0133503C-66AB-1741-985E-7EA2387104D2}" type="slidenum">
              <a:rPr lang="it-IT">
                <a:solidFill>
                  <a:prstClr val="black"/>
                </a:solidFill>
                <a:latin typeface="Calibri"/>
              </a:rPr>
              <a:pPr>
                <a:defRPr/>
              </a:pPr>
              <a:t>8</a:t>
            </a:fld>
            <a:endParaRPr lang="it-IT">
              <a:solidFill>
                <a:prstClr val="black"/>
              </a:solidFill>
              <a:latin typeface="Calibri"/>
            </a:endParaRPr>
          </a:p>
        </p:txBody>
      </p:sp>
    </p:spTree>
    <p:extLst>
      <p:ext uri="{BB962C8B-B14F-4D97-AF65-F5344CB8AC3E}">
        <p14:creationId xmlns:p14="http://schemas.microsoft.com/office/powerpoint/2010/main" val="428489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Abbiamo individuato e definito</a:t>
            </a:r>
            <a:r>
              <a:rPr lang="it-IT" sz="1000" baseline="0" dirty="0" smtClean="0">
                <a:cs typeface="+mn-cs"/>
              </a:rPr>
              <a:t> </a:t>
            </a:r>
            <a:r>
              <a:rPr lang="it-IT" sz="1000" dirty="0" smtClean="0">
                <a:cs typeface="+mn-cs"/>
              </a:rPr>
              <a:t>le immobilizzazioni, e le disponibilità? Funzionano all’inverso rispetto a quanto visto</a:t>
            </a:r>
            <a:r>
              <a:rPr lang="it-IT" sz="1000" baseline="0" dirty="0" smtClean="0">
                <a:cs typeface="+mn-cs"/>
              </a:rPr>
              <a:t> per le immobilizzazioni, p</a:t>
            </a:r>
            <a:r>
              <a:rPr lang="it-IT" sz="1000" dirty="0" smtClean="0">
                <a:cs typeface="+mn-cs"/>
              </a:rPr>
              <a:t>ertanto, saranno disponibilità:</a:t>
            </a:r>
          </a:p>
          <a:p>
            <a:pPr marL="171450" indent="-171450" eaLnBrk="1">
              <a:buFontTx/>
              <a:buChar char="-"/>
              <a:defRPr/>
            </a:pPr>
            <a:r>
              <a:rPr lang="it-IT" sz="1000" dirty="0" smtClean="0">
                <a:cs typeface="+mn-cs"/>
              </a:rPr>
              <a:t>il magazzino, per la parte che eccede la scorta vincolata;</a:t>
            </a:r>
          </a:p>
          <a:p>
            <a:pPr marL="171450" indent="-171450" eaLnBrk="1">
              <a:buFontTx/>
              <a:buChar char="-"/>
              <a:defRPr/>
            </a:pPr>
            <a:r>
              <a:rPr lang="it-IT" sz="1000" dirty="0" smtClean="0">
                <a:cs typeface="+mn-cs"/>
              </a:rPr>
              <a:t>i crediti, per la parte che eccede la scorta vincolata;</a:t>
            </a:r>
          </a:p>
          <a:p>
            <a:pPr marL="171450" indent="-171450" eaLnBrk="1">
              <a:buFontTx/>
              <a:buChar char="-"/>
              <a:defRPr/>
            </a:pPr>
            <a:r>
              <a:rPr lang="it-IT" sz="1000" dirty="0" smtClean="0">
                <a:cs typeface="+mn-cs"/>
              </a:rPr>
              <a:t>la cassa, per la parte che eccede la scorta vincolata.</a:t>
            </a:r>
          </a:p>
          <a:p>
            <a:pPr eaLnBrk="1">
              <a:defRPr/>
            </a:pPr>
            <a:r>
              <a:rPr lang="it-IT" sz="1000" dirty="0" smtClean="0">
                <a:cs typeface="+mn-cs"/>
              </a:rPr>
              <a:t>Possiamo allora definire le disponibilità come </a:t>
            </a:r>
            <a:r>
              <a:rPr lang="it-IT" sz="1000" b="1" dirty="0" smtClean="0">
                <a:cs typeface="+mn-cs"/>
              </a:rPr>
              <a:t>gli investimenti che forniscono un contributo utile in tempo breve e che eccedono la scorta vincolata.</a:t>
            </a:r>
            <a:endParaRPr lang="it-IT" sz="1000" dirty="0" smtClean="0">
              <a:cs typeface="+mn-cs"/>
            </a:endParaRPr>
          </a:p>
          <a:p>
            <a:pPr eaLnBrk="1">
              <a:defRPr/>
            </a:pPr>
            <a:r>
              <a:rPr lang="it-IT" sz="1000" dirty="0" smtClean="0">
                <a:cs typeface="+mn-cs"/>
              </a:rPr>
              <a:t>Tuttavia, il problema non è ancora risolto: come classifichereste un impianto obsoleto? </a:t>
            </a:r>
          </a:p>
          <a:p>
            <a:pPr eaLnBrk="1">
              <a:defRPr/>
            </a:pPr>
            <a:r>
              <a:rPr lang="it-IT" sz="1000" dirty="0" smtClean="0">
                <a:cs typeface="+mn-cs"/>
              </a:rPr>
              <a:t>Non importa se si tratta di un impianto, ciò che rileva è che esso non è più in grado di offrire un contributo positivo alla produzione. L’imprenditore ritiene che esso non sia più indispensabile e perciò lo destina all’alienazione. Pertanto, alle disponibilità in senso stretto sopra individuate si aggiungono quelle costituite da </a:t>
            </a:r>
            <a:r>
              <a:rPr lang="it-IT" sz="1000" b="1" dirty="0" smtClean="0">
                <a:cs typeface="+mn-cs"/>
              </a:rPr>
              <a:t>investimenti che forniscono</a:t>
            </a:r>
            <a:r>
              <a:rPr lang="it-IT" sz="1000" dirty="0" smtClean="0">
                <a:cs typeface="+mn-cs"/>
              </a:rPr>
              <a:t> </a:t>
            </a:r>
            <a:r>
              <a:rPr lang="it-IT" sz="1000" b="1" dirty="0" smtClean="0">
                <a:cs typeface="+mn-cs"/>
              </a:rPr>
              <a:t>contributi in tempi lunghi</a:t>
            </a:r>
            <a:r>
              <a:rPr lang="it-IT" sz="1000" dirty="0" smtClean="0">
                <a:cs typeface="+mn-cs"/>
              </a:rPr>
              <a:t> </a:t>
            </a:r>
            <a:r>
              <a:rPr lang="it-IT" sz="1000" b="1" dirty="0" smtClean="0">
                <a:cs typeface="+mn-cs"/>
              </a:rPr>
              <a:t>ma che non sono più ritenuti</a:t>
            </a:r>
            <a:r>
              <a:rPr lang="it-IT" sz="1000" dirty="0" smtClean="0">
                <a:cs typeface="+mn-cs"/>
              </a:rPr>
              <a:t> </a:t>
            </a:r>
            <a:r>
              <a:rPr lang="it-IT" sz="1000" b="1" dirty="0" smtClean="0">
                <a:cs typeface="+mn-cs"/>
              </a:rPr>
              <a:t>utili alla produzione.</a:t>
            </a:r>
            <a:endParaRPr lang="it-IT" sz="1000" dirty="0" smtClean="0">
              <a:cs typeface="+mn-cs"/>
            </a:endParaRPr>
          </a:p>
          <a:p>
            <a:pPr eaLnBrk="1">
              <a:defRPr/>
            </a:pPr>
            <a:r>
              <a:rPr lang="it-IT" sz="1000" dirty="0" smtClean="0">
                <a:cs typeface="+mn-cs"/>
              </a:rPr>
              <a:t>Concludendo, gli investimenti con contributo nel breve termine eccedenti la scorta vincolata nonché ogni altro investimento di cui l’impresa non reputa più conveniente avvalersi ai fini della produzione economica, si configurano come disponibilità secondo il criterio dell’attitudine produttiva.</a:t>
            </a:r>
          </a:p>
        </p:txBody>
      </p:sp>
      <p:sp>
        <p:nvSpPr>
          <p:cNvPr id="4" name="Segnaposto numero diapositiva 3"/>
          <p:cNvSpPr>
            <a:spLocks noGrp="1"/>
          </p:cNvSpPr>
          <p:nvPr>
            <p:ph type="sldNum" sz="quarter" idx="5"/>
          </p:nvPr>
        </p:nvSpPr>
        <p:spPr/>
        <p:txBody>
          <a:bodyPr/>
          <a:lstStyle/>
          <a:p>
            <a:pPr>
              <a:defRPr/>
            </a:pPr>
            <a:fld id="{914F260C-F51F-D243-8E4C-36A3C84DA5B5}" type="slidenum">
              <a:rPr lang="it-IT">
                <a:solidFill>
                  <a:prstClr val="black"/>
                </a:solidFill>
                <a:latin typeface="Calibri"/>
              </a:rPr>
              <a:pPr>
                <a:defRPr/>
              </a:pPr>
              <a:t>9</a:t>
            </a:fld>
            <a:endParaRPr lang="it-IT">
              <a:solidFill>
                <a:prstClr val="black"/>
              </a:solidFill>
              <a:latin typeface="Calibri"/>
            </a:endParaRPr>
          </a:p>
        </p:txBody>
      </p:sp>
    </p:spTree>
    <p:extLst>
      <p:ext uri="{BB962C8B-B14F-4D97-AF65-F5344CB8AC3E}">
        <p14:creationId xmlns:p14="http://schemas.microsoft.com/office/powerpoint/2010/main" val="74522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A questo punto, una domanda: </a:t>
            </a:r>
            <a:r>
              <a:rPr lang="it-IT" sz="1000" b="1" i="1" dirty="0" smtClean="0">
                <a:cs typeface="+mn-cs"/>
              </a:rPr>
              <a:t>A COSA SERVE QUESTA CLASSIFICAZIONE SECONDO LA DESTINAZIONE?</a:t>
            </a:r>
            <a:endParaRPr lang="it-IT" sz="1000" dirty="0" smtClean="0">
              <a:cs typeface="+mn-cs"/>
            </a:endParaRPr>
          </a:p>
          <a:p>
            <a:pPr eaLnBrk="1">
              <a:defRPr/>
            </a:pPr>
            <a:r>
              <a:rPr lang="it-IT" sz="1000" dirty="0" smtClean="0">
                <a:cs typeface="+mn-cs"/>
              </a:rPr>
              <a:t>La risposta non è difficile.</a:t>
            </a:r>
          </a:p>
          <a:p>
            <a:pPr eaLnBrk="1">
              <a:defRPr/>
            </a:pPr>
            <a:r>
              <a:rPr lang="it-IT" sz="1000" dirty="0" smtClean="0">
                <a:cs typeface="+mn-cs"/>
              </a:rPr>
              <a:t>Le immobilizzazioni definite come sopra individuano la </a:t>
            </a:r>
            <a:r>
              <a:rPr lang="it-IT" sz="1000" b="1" dirty="0" smtClean="0">
                <a:cs typeface="+mn-cs"/>
              </a:rPr>
              <a:t>struttura permanente </a:t>
            </a:r>
            <a:r>
              <a:rPr lang="it-IT" sz="1000" dirty="0" smtClean="0">
                <a:cs typeface="+mn-cs"/>
              </a:rPr>
              <a:t>dell’impresa, ossia quella massa di investimenti destinati a essere presenti durevolmente. Poiché detti investimenti sono realizzabili solo in presenza di finanziamenti che rendono disponibile la necessaria massa di denaro, possiamo allora sostenere che </a:t>
            </a:r>
            <a:r>
              <a:rPr lang="it-IT" sz="1000" b="1" dirty="0" smtClean="0">
                <a:cs typeface="+mn-cs"/>
              </a:rPr>
              <a:t>le immobilizzazioni definiscono il fabbisogno durevole di capitale originato dall’impresa.</a:t>
            </a:r>
          </a:p>
          <a:p>
            <a:pPr eaLnBrk="1">
              <a:defRPr/>
            </a:pPr>
            <a:r>
              <a:rPr lang="it-IT" sz="1000" dirty="0" smtClean="0">
                <a:cs typeface="+mn-cs"/>
              </a:rPr>
              <a:t>Si tratta di una informazione essenziale, ad esempio, quando si ha in mente di creare un’impresa e si deve valutare di quanto capitale si ha bisogno oppure quando si debbono operare scelte tra forme alternative di finanziamento.</a:t>
            </a:r>
          </a:p>
        </p:txBody>
      </p:sp>
      <p:sp>
        <p:nvSpPr>
          <p:cNvPr id="4" name="Segnaposto numero diapositiva 3"/>
          <p:cNvSpPr>
            <a:spLocks noGrp="1"/>
          </p:cNvSpPr>
          <p:nvPr>
            <p:ph type="sldNum" sz="quarter" idx="5"/>
          </p:nvPr>
        </p:nvSpPr>
        <p:spPr/>
        <p:txBody>
          <a:bodyPr/>
          <a:lstStyle/>
          <a:p>
            <a:pPr>
              <a:defRPr/>
            </a:pPr>
            <a:fld id="{6F99FD3C-F1ED-E24E-B046-D263B541C1FD}" type="slidenum">
              <a:rPr lang="it-IT">
                <a:solidFill>
                  <a:prstClr val="black"/>
                </a:solidFill>
                <a:latin typeface="Calibri"/>
              </a:rPr>
              <a:pPr>
                <a:defRPr/>
              </a:pPr>
              <a:t>10</a:t>
            </a:fld>
            <a:endParaRPr lang="it-IT">
              <a:solidFill>
                <a:prstClr val="black"/>
              </a:solidFill>
              <a:latin typeface="Calibri"/>
            </a:endParaRPr>
          </a:p>
        </p:txBody>
      </p:sp>
    </p:spTree>
    <p:extLst>
      <p:ext uri="{BB962C8B-B14F-4D97-AF65-F5344CB8AC3E}">
        <p14:creationId xmlns:p14="http://schemas.microsoft.com/office/powerpoint/2010/main" val="61510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defRPr/>
            </a:pPr>
            <a:r>
              <a:rPr lang="it-IT" sz="1000" dirty="0" smtClean="0">
                <a:cs typeface="+mn-cs"/>
              </a:rPr>
              <a:t>Il secondo criterio impiegabile per distinguere gli investimenti è costituito dalla </a:t>
            </a:r>
            <a:r>
              <a:rPr lang="it-IT" sz="1000" b="1" dirty="0" smtClean="0">
                <a:cs typeface="+mn-cs"/>
              </a:rPr>
              <a:t>liquidabilità</a:t>
            </a:r>
            <a:r>
              <a:rPr lang="it-IT" sz="1000" dirty="0" smtClean="0">
                <a:cs typeface="+mn-cs"/>
              </a:rPr>
              <a:t> (</a:t>
            </a:r>
            <a:r>
              <a:rPr lang="it-IT" sz="1000" b="0" dirty="0" smtClean="0">
                <a:cs typeface="+mn-cs"/>
              </a:rPr>
              <a:t>o </a:t>
            </a:r>
            <a:r>
              <a:rPr lang="it-IT" sz="1000" b="1" dirty="0" smtClean="0">
                <a:cs typeface="+mn-cs"/>
              </a:rPr>
              <a:t>criterio finanziario</a:t>
            </a:r>
            <a:r>
              <a:rPr lang="it-IT" sz="1000" dirty="0" smtClean="0">
                <a:cs typeface="+mn-cs"/>
              </a:rPr>
              <a:t>).</a:t>
            </a:r>
          </a:p>
          <a:p>
            <a:pPr eaLnBrk="1" hangingPunct="1">
              <a:defRPr/>
            </a:pPr>
            <a:r>
              <a:rPr lang="it-IT" sz="1000" dirty="0" smtClean="0">
                <a:cs typeface="+mn-cs"/>
              </a:rPr>
              <a:t>Tale criterio distingue gli investimenti non in base alla possibilità o meno di trasformarsi in denaro</a:t>
            </a:r>
            <a:r>
              <a:rPr lang="it-IT" sz="1000" b="1" i="1" dirty="0" smtClean="0">
                <a:cs typeface="+mn-cs"/>
              </a:rPr>
              <a:t>,</a:t>
            </a:r>
            <a:r>
              <a:rPr lang="it-IT" sz="1000" dirty="0" smtClean="0">
                <a:cs typeface="+mn-cs"/>
              </a:rPr>
              <a:t> </a:t>
            </a:r>
            <a:r>
              <a:rPr lang="it-IT" sz="1000" b="1" i="1" dirty="0" smtClean="0">
                <a:cs typeface="+mn-cs"/>
              </a:rPr>
              <a:t>POSSIBILITA’ QUESTA CHE DI NORMA SUSSISISTE PER TUTTI GLI INVESTIMENTI,</a:t>
            </a:r>
            <a:r>
              <a:rPr lang="it-IT" sz="1000" dirty="0" smtClean="0">
                <a:cs typeface="+mn-cs"/>
              </a:rPr>
              <a:t> </a:t>
            </a:r>
            <a:r>
              <a:rPr lang="it-IT" sz="1000" b="1" i="1" dirty="0" smtClean="0">
                <a:cs typeface="+mn-cs"/>
              </a:rPr>
              <a:t>BENSI’</a:t>
            </a:r>
            <a:r>
              <a:rPr lang="it-IT" sz="1000" dirty="0" smtClean="0">
                <a:cs typeface="+mn-cs"/>
              </a:rPr>
              <a:t> </a:t>
            </a:r>
            <a:r>
              <a:rPr lang="it-IT" sz="1000" b="1" i="1" dirty="0" smtClean="0">
                <a:cs typeface="+mn-cs"/>
              </a:rPr>
              <a:t>ALLA FACILITA’ CON LA QUALE GLI INVESTIMENTI</a:t>
            </a:r>
            <a:r>
              <a:rPr lang="it-IT" sz="1000" dirty="0" smtClean="0">
                <a:cs typeface="+mn-cs"/>
              </a:rPr>
              <a:t> </a:t>
            </a:r>
            <a:r>
              <a:rPr lang="it-IT" sz="1000" b="1" i="1" dirty="0" smtClean="0">
                <a:cs typeface="+mn-cs"/>
              </a:rPr>
              <a:t>POSSONO ESSERE RICONVERTITI IN MONETA.</a:t>
            </a:r>
          </a:p>
          <a:p>
            <a:pPr eaLnBrk="1" hangingPunct="1">
              <a:defRPr/>
            </a:pPr>
            <a:r>
              <a:rPr lang="it-IT" sz="1000" b="0" i="0" dirty="0" smtClean="0">
                <a:cs typeface="+mn-cs"/>
              </a:rPr>
              <a:t>Ma</a:t>
            </a:r>
            <a:r>
              <a:rPr lang="it-IT" sz="1000" b="0" i="0" baseline="0" dirty="0" smtClean="0">
                <a:cs typeface="+mn-cs"/>
              </a:rPr>
              <a:t> cosa significa nello specifico “facilità”?</a:t>
            </a:r>
            <a:endParaRPr lang="it-IT" sz="1000" b="0" i="0" dirty="0" smtClean="0">
              <a:cs typeface="+mn-cs"/>
            </a:endParaRPr>
          </a:p>
        </p:txBody>
      </p:sp>
      <p:sp>
        <p:nvSpPr>
          <p:cNvPr id="4" name="Segnaposto numero diapositiva 3"/>
          <p:cNvSpPr>
            <a:spLocks noGrp="1"/>
          </p:cNvSpPr>
          <p:nvPr>
            <p:ph type="sldNum" sz="quarter" idx="5"/>
          </p:nvPr>
        </p:nvSpPr>
        <p:spPr/>
        <p:txBody>
          <a:bodyPr/>
          <a:lstStyle/>
          <a:p>
            <a:pPr>
              <a:defRPr/>
            </a:pPr>
            <a:fld id="{0A91EEB6-25DF-AB43-A1D5-EC9621B52329}" type="slidenum">
              <a:rPr lang="it-IT">
                <a:solidFill>
                  <a:prstClr val="black"/>
                </a:solidFill>
                <a:latin typeface="Calibri"/>
              </a:rPr>
              <a:pPr>
                <a:defRPr/>
              </a:pPr>
              <a:t>11</a:t>
            </a:fld>
            <a:endParaRPr lang="it-IT">
              <a:solidFill>
                <a:prstClr val="black"/>
              </a:solidFill>
              <a:latin typeface="Calibri"/>
            </a:endParaRPr>
          </a:p>
        </p:txBody>
      </p:sp>
    </p:spTree>
    <p:extLst>
      <p:ext uri="{BB962C8B-B14F-4D97-AF65-F5344CB8AC3E}">
        <p14:creationId xmlns:p14="http://schemas.microsoft.com/office/powerpoint/2010/main" val="308136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Il criterio va precisato in quanto il concetto di facilità di conversione in moneta potrebbe indurre in inganno.</a:t>
            </a:r>
          </a:p>
          <a:p>
            <a:pPr eaLnBrk="1">
              <a:defRPr/>
            </a:pPr>
            <a:r>
              <a:rPr lang="it-IT" sz="1000" dirty="0" smtClean="0">
                <a:cs typeface="+mn-cs"/>
              </a:rPr>
              <a:t>In effetti, se ipotizzassimo la liquidazione dell’azienda, ossia la fine dell’impresa con la vendita di tutti i suoi beni, concluderemo che tutti gli investimenti sono facilmente negoziabili.</a:t>
            </a:r>
          </a:p>
          <a:p>
            <a:pPr eaLnBrk="1">
              <a:defRPr/>
            </a:pPr>
            <a:r>
              <a:rPr lang="it-IT" sz="1000" dirty="0" smtClean="0">
                <a:cs typeface="+mn-cs"/>
              </a:rPr>
              <a:t>Ma nel nostro caso, il</a:t>
            </a:r>
            <a:r>
              <a:rPr lang="it-IT" sz="1000" baseline="0" dirty="0" smtClean="0">
                <a:cs typeface="+mn-cs"/>
              </a:rPr>
              <a:t> termine “</a:t>
            </a:r>
            <a:r>
              <a:rPr lang="it-IT" sz="1000" b="1" i="1" dirty="0" smtClean="0">
                <a:cs typeface="+mn-cs"/>
              </a:rPr>
              <a:t>facilità” di conversione in moneta</a:t>
            </a:r>
            <a:r>
              <a:rPr lang="it-IT" sz="1000" dirty="0" smtClean="0">
                <a:cs typeface="+mn-cs"/>
              </a:rPr>
              <a:t> vuol dire:</a:t>
            </a:r>
          </a:p>
          <a:p>
            <a:pPr marL="171450" indent="-171450" eaLnBrk="1">
              <a:buFontTx/>
              <a:buChar char="-"/>
              <a:defRPr/>
            </a:pPr>
            <a:r>
              <a:rPr lang="it-IT" sz="1000" b="1" dirty="0" smtClean="0">
                <a:cs typeface="+mn-cs"/>
              </a:rPr>
              <a:t>in tempi brevi, comunque entro un anno;</a:t>
            </a:r>
            <a:endParaRPr lang="it-IT" sz="1000" dirty="0" smtClean="0">
              <a:cs typeface="+mn-cs"/>
            </a:endParaRPr>
          </a:p>
          <a:p>
            <a:pPr marL="171450" indent="-171450" eaLnBrk="1">
              <a:buFontTx/>
              <a:buChar char="-"/>
              <a:defRPr/>
            </a:pPr>
            <a:r>
              <a:rPr lang="it-IT" sz="1000" b="1" dirty="0" smtClean="0">
                <a:cs typeface="+mn-cs"/>
              </a:rPr>
              <a:t>mantenendo l’impresa in funzionamento, senza danno al suo naturale andamento;</a:t>
            </a:r>
            <a:endParaRPr lang="it-IT" sz="1000" dirty="0" smtClean="0">
              <a:cs typeface="+mn-cs"/>
            </a:endParaRPr>
          </a:p>
          <a:p>
            <a:pPr marL="171450" indent="-171450" eaLnBrk="1">
              <a:buFontTx/>
              <a:buChar char="-"/>
              <a:defRPr/>
            </a:pPr>
            <a:r>
              <a:rPr lang="it-IT" sz="1000" b="1" dirty="0" smtClean="0">
                <a:cs typeface="+mn-cs"/>
              </a:rPr>
              <a:t>senza perdite di valore.</a:t>
            </a:r>
            <a:endParaRPr lang="it-IT" sz="1000" dirty="0" smtClean="0">
              <a:cs typeface="+mn-cs"/>
            </a:endParaRPr>
          </a:p>
          <a:p>
            <a:pPr eaLnBrk="1" hangingPunct="1">
              <a:defRPr/>
            </a:pPr>
            <a:endParaRPr lang="it-IT" sz="1000" dirty="0" smtClean="0">
              <a:cs typeface="+mn-cs"/>
            </a:endParaRPr>
          </a:p>
        </p:txBody>
      </p:sp>
      <p:sp>
        <p:nvSpPr>
          <p:cNvPr id="4" name="Segnaposto numero diapositiva 3"/>
          <p:cNvSpPr>
            <a:spLocks noGrp="1"/>
          </p:cNvSpPr>
          <p:nvPr>
            <p:ph type="sldNum" sz="quarter" idx="5"/>
          </p:nvPr>
        </p:nvSpPr>
        <p:spPr/>
        <p:txBody>
          <a:bodyPr/>
          <a:lstStyle/>
          <a:p>
            <a:pPr>
              <a:defRPr/>
            </a:pPr>
            <a:fld id="{06CF7151-EC81-F64E-A859-9B7A8CDE296F}" type="slidenum">
              <a:rPr lang="it-IT">
                <a:solidFill>
                  <a:prstClr val="black"/>
                </a:solidFill>
                <a:latin typeface="Calibri"/>
              </a:rPr>
              <a:pPr>
                <a:defRPr/>
              </a:pPr>
              <a:t>12</a:t>
            </a:fld>
            <a:endParaRPr lang="it-IT">
              <a:solidFill>
                <a:prstClr val="black"/>
              </a:solidFill>
              <a:latin typeface="Calibri"/>
            </a:endParaRPr>
          </a:p>
        </p:txBody>
      </p:sp>
    </p:spTree>
    <p:extLst>
      <p:ext uri="{BB962C8B-B14F-4D97-AF65-F5344CB8AC3E}">
        <p14:creationId xmlns:p14="http://schemas.microsoft.com/office/powerpoint/2010/main" val="269356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a:defRPr/>
            </a:pPr>
            <a:r>
              <a:rPr lang="it-IT" sz="1000" dirty="0" smtClean="0">
                <a:cs typeface="+mn-cs"/>
              </a:rPr>
              <a:t>Alla luce del criterio della liquidabilità, </a:t>
            </a:r>
            <a:r>
              <a:rPr lang="it-IT" sz="1000" b="1" dirty="0" smtClean="0">
                <a:cs typeface="+mn-cs"/>
              </a:rPr>
              <a:t>IMMOBILIZZAZIONI sono gli investimenti di difficile liquidabilità</a:t>
            </a:r>
            <a:r>
              <a:rPr lang="it-IT" sz="1000" dirty="0" smtClean="0">
                <a:cs typeface="+mn-cs"/>
              </a:rPr>
              <a:t>, ossia gli investimenti che:</a:t>
            </a:r>
          </a:p>
          <a:p>
            <a:pPr marL="171450" indent="-171450" eaLnBrk="1">
              <a:buFontTx/>
              <a:buChar char="-"/>
              <a:defRPr/>
            </a:pPr>
            <a:r>
              <a:rPr lang="it-IT" sz="1000" dirty="0" smtClean="0">
                <a:cs typeface="+mn-cs"/>
              </a:rPr>
              <a:t>naturalmente ritornano in moneta </a:t>
            </a:r>
            <a:r>
              <a:rPr lang="it-IT" sz="1000" b="1" dirty="0" smtClean="0">
                <a:cs typeface="+mn-cs"/>
              </a:rPr>
              <a:t>indirettamente </a:t>
            </a:r>
            <a:r>
              <a:rPr lang="it-IT" sz="1000" dirty="0" smtClean="0">
                <a:cs typeface="+mn-cs"/>
              </a:rPr>
              <a:t>(ovvero contribuendo alla realizzazione di prodotti) e in più anni;</a:t>
            </a:r>
          </a:p>
          <a:p>
            <a:pPr marL="171450" indent="-171450" eaLnBrk="1">
              <a:buFontTx/>
              <a:buChar char="-"/>
              <a:defRPr/>
            </a:pPr>
            <a:r>
              <a:rPr lang="it-IT" sz="1000" dirty="0" smtClean="0">
                <a:cs typeface="+mn-cs"/>
              </a:rPr>
              <a:t>non si riesce ad alienare o liquidare senza sopportare danni, cioè perdite di valore.</a:t>
            </a:r>
          </a:p>
          <a:p>
            <a:pPr eaLnBrk="1">
              <a:defRPr/>
            </a:pPr>
            <a:r>
              <a:rPr lang="it-IT" sz="1000" dirty="0" smtClean="0">
                <a:cs typeface="+mn-cs"/>
              </a:rPr>
              <a:t>Le </a:t>
            </a:r>
            <a:r>
              <a:rPr lang="it-IT" sz="1000" b="1" dirty="0" smtClean="0">
                <a:cs typeface="+mn-cs"/>
              </a:rPr>
              <a:t>DISPONIBILITA’</a:t>
            </a:r>
            <a:r>
              <a:rPr lang="it-IT" sz="1000" dirty="0" smtClean="0">
                <a:cs typeface="+mn-cs"/>
              </a:rPr>
              <a:t> </a:t>
            </a:r>
            <a:r>
              <a:rPr lang="it-IT" sz="1000" b="1" dirty="0" smtClean="0">
                <a:cs typeface="+mn-cs"/>
              </a:rPr>
              <a:t>sono gli investimenti di facile liquidabilità</a:t>
            </a:r>
            <a:r>
              <a:rPr lang="it-IT" sz="1000" dirty="0" smtClean="0">
                <a:cs typeface="+mn-cs"/>
              </a:rPr>
              <a:t>, ossia</a:t>
            </a:r>
            <a:r>
              <a:rPr lang="it-IT" sz="1000" b="1" dirty="0" smtClean="0">
                <a:cs typeface="+mn-cs"/>
              </a:rPr>
              <a:t> </a:t>
            </a:r>
            <a:r>
              <a:rPr lang="it-IT" sz="1000" dirty="0" smtClean="0">
                <a:cs typeface="+mn-cs"/>
              </a:rPr>
              <a:t>quelli che:</a:t>
            </a:r>
          </a:p>
          <a:p>
            <a:pPr marL="171450" indent="-171450" eaLnBrk="1">
              <a:buFontTx/>
              <a:buChar char="-"/>
              <a:defRPr/>
            </a:pPr>
            <a:r>
              <a:rPr lang="it-IT" sz="1000" dirty="0" smtClean="0">
                <a:cs typeface="+mn-cs"/>
              </a:rPr>
              <a:t>naturalmente ritornano in moneta in tempi brevi (entro un anno);</a:t>
            </a:r>
          </a:p>
          <a:p>
            <a:pPr marL="171450" indent="-171450" eaLnBrk="1">
              <a:buFontTx/>
              <a:buChar char="-"/>
              <a:defRPr/>
            </a:pPr>
            <a:r>
              <a:rPr lang="it-IT" sz="1000" dirty="0" smtClean="0">
                <a:cs typeface="+mn-cs"/>
              </a:rPr>
              <a:t>possono essere alienati facilmente senza danno per il funzionamento dell’impresa e senza perdite di valore.</a:t>
            </a:r>
          </a:p>
        </p:txBody>
      </p:sp>
      <p:sp>
        <p:nvSpPr>
          <p:cNvPr id="4" name="Segnaposto numero diapositiva 3"/>
          <p:cNvSpPr>
            <a:spLocks noGrp="1"/>
          </p:cNvSpPr>
          <p:nvPr>
            <p:ph type="sldNum" sz="quarter" idx="5"/>
          </p:nvPr>
        </p:nvSpPr>
        <p:spPr/>
        <p:txBody>
          <a:bodyPr/>
          <a:lstStyle/>
          <a:p>
            <a:pPr>
              <a:defRPr/>
            </a:pPr>
            <a:fld id="{702EB15C-3C52-634C-B489-F6C3E409EAD0}" type="slidenum">
              <a:rPr lang="it-IT">
                <a:solidFill>
                  <a:prstClr val="black"/>
                </a:solidFill>
                <a:latin typeface="Calibri"/>
              </a:rPr>
              <a:pPr>
                <a:defRPr/>
              </a:pPr>
              <a:t>13</a:t>
            </a:fld>
            <a:endParaRPr lang="it-IT">
              <a:solidFill>
                <a:prstClr val="black"/>
              </a:solidFill>
              <a:latin typeface="Calibri"/>
            </a:endParaRPr>
          </a:p>
        </p:txBody>
      </p:sp>
    </p:spTree>
    <p:extLst>
      <p:ext uri="{BB962C8B-B14F-4D97-AF65-F5344CB8AC3E}">
        <p14:creationId xmlns:p14="http://schemas.microsoft.com/office/powerpoint/2010/main" val="79863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23/02/16</a:t>
            </a:r>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245408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23/02/16</a:t>
            </a:r>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1046572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23/02/16</a:t>
            </a:r>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2161196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smtClean="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8" name="Subtitle 2"/>
          <p:cNvSpPr txBox="1">
            <a:spLocks/>
          </p:cNvSpPr>
          <p:nvPr userDrawn="1"/>
        </p:nvSpPr>
        <p:spPr>
          <a:xfrm>
            <a:off x="685800" y="336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073779"/>
              </a:buClr>
            </a:pPr>
            <a:r>
              <a:rPr lang="it-IT" sz="3600" b="1" dirty="0" smtClean="0">
                <a:solidFill>
                  <a:srgbClr val="073779"/>
                </a:solidFill>
                <a:latin typeface="Cambria"/>
              </a:rPr>
              <a:t>Corso di </a:t>
            </a:r>
          </a:p>
          <a:p>
            <a:pPr algn="ctr">
              <a:buClr>
                <a:srgbClr val="073779"/>
              </a:buClr>
            </a:pPr>
            <a:r>
              <a:rPr lang="it-IT" sz="3600" b="1" dirty="0" smtClean="0">
                <a:solidFill>
                  <a:srgbClr val="073779"/>
                </a:solidFill>
                <a:latin typeface="Cambria"/>
              </a:rPr>
              <a:t>Economia Aziendale</a:t>
            </a:r>
          </a:p>
          <a:p>
            <a:pPr algn="ctr">
              <a:buClr>
                <a:srgbClr val="073779"/>
              </a:buClr>
            </a:pPr>
            <a:r>
              <a:rPr lang="it-IT" sz="2800" b="1" i="1" dirty="0" smtClean="0">
                <a:solidFill>
                  <a:srgbClr val="073779"/>
                </a:solidFill>
                <a:latin typeface="Cambria"/>
              </a:rPr>
              <a:t>Scuola di Scienze della Salute Umana</a:t>
            </a:r>
          </a:p>
          <a:p>
            <a:pPr algn="ctr">
              <a:buClr>
                <a:srgbClr val="073779"/>
              </a:buClr>
            </a:pPr>
            <a:r>
              <a:rPr lang="it-IT" sz="2200" i="1" dirty="0" smtClean="0">
                <a:solidFill>
                  <a:srgbClr val="073779"/>
                </a:solidFill>
                <a:latin typeface="Cambria"/>
              </a:rPr>
              <a:t>A.A. 2016/2017</a:t>
            </a:r>
          </a:p>
          <a:p>
            <a:pPr algn="ctr">
              <a:buClr>
                <a:srgbClr val="073779"/>
              </a:buClr>
            </a:pPr>
            <a:endParaRPr lang="it-IT" sz="2400" b="1" i="1" dirty="0" smtClean="0">
              <a:solidFill>
                <a:srgbClr val="073779"/>
              </a:solidFill>
              <a:latin typeface="Cambria"/>
            </a:endParaRPr>
          </a:p>
        </p:txBody>
      </p:sp>
    </p:spTree>
    <p:extLst>
      <p:ext uri="{BB962C8B-B14F-4D97-AF65-F5344CB8AC3E}">
        <p14:creationId xmlns:p14="http://schemas.microsoft.com/office/powerpoint/2010/main" val="1214698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06146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042556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r>
              <a:rPr lang="it-IT" smtClean="0">
                <a:latin typeface="Calibri"/>
              </a:rPr>
              <a:t>23/02/16</a:t>
            </a:r>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564182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r>
              <a:rPr lang="it-IT" smtClean="0">
                <a:latin typeface="Calibri"/>
              </a:rPr>
              <a:t>23/02/16</a:t>
            </a:r>
            <a:endParaRPr lang="it-IT">
              <a:latin typeface="Calibri"/>
            </a:endParaRPr>
          </a:p>
        </p:txBody>
      </p:sp>
      <p:sp>
        <p:nvSpPr>
          <p:cNvPr id="8" name="Footer Placeholder 7"/>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9" name="Slide Number Placeholder 8"/>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134749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r>
              <a:rPr lang="it-IT" smtClean="0">
                <a:latin typeface="Calibri"/>
              </a:rPr>
              <a:t>23/02/16</a:t>
            </a:r>
            <a:endParaRPr lang="it-IT">
              <a:latin typeface="Calibri"/>
            </a:endParaRPr>
          </a:p>
        </p:txBody>
      </p:sp>
      <p:sp>
        <p:nvSpPr>
          <p:cNvPr id="4" name="Footer Placeholder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lide Number Placeholder 4"/>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985906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latin typeface="Calibri"/>
              </a:rPr>
              <a:t>23/02/16</a:t>
            </a:r>
            <a:endParaRPr lang="it-IT">
              <a:latin typeface="Calibri"/>
            </a:endParaRPr>
          </a:p>
        </p:txBody>
      </p:sp>
      <p:sp>
        <p:nvSpPr>
          <p:cNvPr id="3" name="Footer Placeholder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lide Number Placeholder 3"/>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739743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r>
              <a:rPr lang="it-IT" smtClean="0">
                <a:latin typeface="Calibri"/>
              </a:rPr>
              <a:t>23/02/16</a:t>
            </a:r>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95456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23/02/16</a:t>
            </a:r>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268119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r>
              <a:rPr lang="it-IT" smtClean="0">
                <a:latin typeface="Calibri"/>
              </a:rPr>
              <a:t>23/02/16</a:t>
            </a:r>
            <a:endParaRPr lang="it-IT">
              <a:latin typeface="Calibri"/>
            </a:endParaRPr>
          </a:p>
        </p:txBody>
      </p:sp>
      <p:sp>
        <p:nvSpPr>
          <p:cNvPr id="9" name="Slide Number Placeholder 8"/>
          <p:cNvSpPr>
            <a:spLocks noGrp="1"/>
          </p:cNvSpPr>
          <p:nvPr>
            <p:ph type="sldNum" sz="quarter" idx="11"/>
          </p:nvPr>
        </p:nvSpPr>
        <p:spPr/>
        <p:txBody>
          <a:bodyPr/>
          <a:lstStyle/>
          <a:p>
            <a:fld id="{6F7AA945-76CB-D84C-9264-6FE1FA9D39BC}" type="slidenum">
              <a:rPr lang="it-IT" smtClean="0">
                <a:latin typeface="Calibri"/>
              </a:rPr>
              <a:pPr/>
              <a:t>‹N›</a:t>
            </a:fld>
            <a:endParaRPr lang="it-IT">
              <a:latin typeface="Calibri"/>
            </a:endParaRPr>
          </a:p>
        </p:txBody>
      </p:sp>
      <p:sp>
        <p:nvSpPr>
          <p:cNvPr id="10" name="Footer Placeholder 9"/>
          <p:cNvSpPr>
            <a:spLocks noGrp="1"/>
          </p:cNvSpPr>
          <p:nvPr>
            <p:ph type="ftr" sz="quarter" idx="12"/>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37393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16178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02527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23/02/16</a:t>
            </a:r>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427423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23/02/16</a:t>
            </a:r>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189822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23/02/16</a:t>
            </a:r>
            <a:endParaRPr lang="it-IT"/>
          </a:p>
        </p:txBody>
      </p:sp>
      <p:sp>
        <p:nvSpPr>
          <p:cNvPr id="8" name="Segnaposto piè di pagina 7"/>
          <p:cNvSpPr>
            <a:spLocks noGrp="1"/>
          </p:cNvSpPr>
          <p:nvPr>
            <p:ph type="ftr" sz="quarter" idx="11"/>
          </p:nvPr>
        </p:nvSpPr>
        <p:spPr/>
        <p:txBody>
          <a:bodyPr/>
          <a:lstStyle/>
          <a:p>
            <a:r>
              <a:rPr lang="it-IT" smtClean="0"/>
              <a:t>Maria Lucetta Russotto</a:t>
            </a:r>
            <a:endParaRPr lang="it-IT"/>
          </a:p>
        </p:txBody>
      </p:sp>
      <p:sp>
        <p:nvSpPr>
          <p:cNvPr id="9" name="Segnaposto numero diapositiva 8"/>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159279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23/02/16</a:t>
            </a:r>
            <a:endParaRPr lang="it-IT"/>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370408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23/02/16</a:t>
            </a:r>
            <a:endParaRPr lang="it-IT"/>
          </a:p>
        </p:txBody>
      </p:sp>
      <p:sp>
        <p:nvSpPr>
          <p:cNvPr id="3" name="Segnaposto piè di pagina 2"/>
          <p:cNvSpPr>
            <a:spLocks noGrp="1"/>
          </p:cNvSpPr>
          <p:nvPr>
            <p:ph type="ftr" sz="quarter" idx="11"/>
          </p:nvPr>
        </p:nvSpPr>
        <p:spPr/>
        <p:txBody>
          <a:bodyPr/>
          <a:lstStyle/>
          <a:p>
            <a:r>
              <a:rPr lang="it-IT" smtClean="0"/>
              <a:t>Maria Lucetta Russotto</a:t>
            </a:r>
            <a:endParaRPr lang="it-IT"/>
          </a:p>
        </p:txBody>
      </p:sp>
      <p:sp>
        <p:nvSpPr>
          <p:cNvPr id="4" name="Segnaposto numero diapositiva 3"/>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392387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23/02/16</a:t>
            </a:r>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323108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23/02/16</a:t>
            </a:r>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10D3EFA7-E10E-5143-A33F-65E5EAFFB71C}" type="slidenum">
              <a:rPr lang="it-IT" smtClean="0"/>
              <a:t>‹N›</a:t>
            </a:fld>
            <a:endParaRPr lang="it-IT"/>
          </a:p>
        </p:txBody>
      </p:sp>
    </p:spTree>
    <p:extLst>
      <p:ext uri="{BB962C8B-B14F-4D97-AF65-F5344CB8AC3E}">
        <p14:creationId xmlns:p14="http://schemas.microsoft.com/office/powerpoint/2010/main" val="172696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23/02/16</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Maria Lucetta Russotto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3EFA7-E10E-5143-A33F-65E5EAFFB71C}" type="slidenum">
              <a:rPr lang="it-IT" smtClean="0"/>
              <a:t>‹N›</a:t>
            </a:fld>
            <a:endParaRPr lang="it-IT"/>
          </a:p>
        </p:txBody>
      </p:sp>
    </p:spTree>
    <p:extLst>
      <p:ext uri="{BB962C8B-B14F-4D97-AF65-F5344CB8AC3E}">
        <p14:creationId xmlns:p14="http://schemas.microsoft.com/office/powerpoint/2010/main" val="358333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latin typeface="Calibri"/>
              </a:rPr>
              <a:pPr/>
              <a:t>‹N›</a:t>
            </a:fld>
            <a:endParaRPr lang="it-IT">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r>
              <a:rPr lang="it-IT" smtClean="0">
                <a:latin typeface="Calibri"/>
              </a:rPr>
              <a:t>23/02/16</a:t>
            </a:r>
            <a:endParaRPr lang="it-IT" dirty="0">
              <a:latin typeface="Calibri"/>
            </a:endParaRPr>
          </a:p>
        </p:txBody>
      </p:sp>
      <p:pic>
        <p:nvPicPr>
          <p:cNvPr id="10" name="Immagine 9" descr="DISEI.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7463" y="9467"/>
            <a:ext cx="1356537" cy="663337"/>
          </a:xfrm>
          <a:prstGeom prst="rect">
            <a:avLst/>
          </a:prstGeom>
        </p:spPr>
      </p:pic>
    </p:spTree>
    <p:extLst>
      <p:ext uri="{BB962C8B-B14F-4D97-AF65-F5344CB8AC3E}">
        <p14:creationId xmlns:p14="http://schemas.microsoft.com/office/powerpoint/2010/main" val="133974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13.w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image" Target="../media/image6.wmf"/><Relationship Id="rId10"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5.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image" Target="../media/image6.wmf"/><Relationship Id="rId10" Type="http://schemas.openxmlformats.org/officeDocument/2006/relationships/image" Target="../media/image7.wmf"/><Relationship Id="rId4" Type="http://schemas.openxmlformats.org/officeDocument/2006/relationships/oleObject" Target="../embeddings/oleObject9.bin"/><Relationship Id="rId9" Type="http://schemas.openxmlformats.org/officeDocument/2006/relationships/image" Target="../media/image5.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5.wmf"/><Relationship Id="rId10"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image" Target="../media/image6.wmf"/><Relationship Id="rId10"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investimenti</a:t>
            </a:r>
            <a:endParaRPr lang="it-IT" dirty="0"/>
          </a:p>
        </p:txBody>
      </p:sp>
      <p:sp>
        <p:nvSpPr>
          <p:cNvPr id="3" name="Segnaposto contenuto 2"/>
          <p:cNvSpPr>
            <a:spLocks noGrp="1"/>
          </p:cNvSpPr>
          <p:nvPr>
            <p:ph idx="1"/>
          </p:nvPr>
        </p:nvSpPr>
        <p:spPr/>
        <p:txBody>
          <a:bodyPr/>
          <a:lstStyle/>
          <a:p>
            <a:pPr algn="just"/>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n-US" dirty="0" smtClean="0">
                <a:latin typeface="Calibri" panose="020F0502020204030204" pitchFamily="34" charset="0"/>
                <a:ea typeface="Calibri" panose="020F0502020204030204" pitchFamily="34" charset="0"/>
                <a:cs typeface="Times New Roman" panose="02020603050405020304" pitchFamily="18" charset="0"/>
              </a:rPr>
              <a:t>Il</a:t>
            </a:r>
            <a:r>
              <a:rPr lang="en-US" spc="-20" dirty="0" smtClean="0">
                <a:latin typeface="Calibri" panose="020F0502020204030204" pitchFamily="34" charset="0"/>
                <a:ea typeface="Calibri" panose="020F0502020204030204" pitchFamily="34" charset="0"/>
                <a:cs typeface="Times New Roman" panose="02020603050405020304" pitchFamily="18" charset="0"/>
              </a:rPr>
              <a:t> </a:t>
            </a:r>
            <a:r>
              <a:rPr lang="en-US" spc="-5" dirty="0" err="1">
                <a:latin typeface="Calibri" panose="020F0502020204030204" pitchFamily="34" charset="0"/>
                <a:ea typeface="Calibri" panose="020F0502020204030204" pitchFamily="34" charset="0"/>
                <a:cs typeface="Times New Roman" panose="02020603050405020304" pitchFamily="18" charset="0"/>
              </a:rPr>
              <a:t>capitale</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15" dirty="0" smtClean="0">
                <a:latin typeface="Calibri" panose="020F0502020204030204" pitchFamily="34" charset="0"/>
                <a:ea typeface="Calibri" panose="020F0502020204030204" pitchFamily="34" charset="0"/>
                <a:cs typeface="Times New Roman" panose="02020603050405020304" pitchFamily="18" charset="0"/>
              </a:rPr>
              <a:t>di una impresa </a:t>
            </a:r>
            <a:r>
              <a:rPr lang="en-US" dirty="0" smtClean="0">
                <a:latin typeface="Calibri" panose="020F0502020204030204" pitchFamily="34" charset="0"/>
                <a:ea typeface="Calibri" panose="020F0502020204030204" pitchFamily="34" charset="0"/>
                <a:cs typeface="Times New Roman" panose="02020603050405020304" pitchFamily="18" charset="0"/>
              </a:rPr>
              <a:t>si</a:t>
            </a:r>
            <a:r>
              <a:rPr lang="en-US" spc="-20" dirty="0" smtClean="0">
                <a:latin typeface="Calibri" panose="020F0502020204030204" pitchFamily="34" charset="0"/>
                <a:ea typeface="Calibri" panose="020F0502020204030204" pitchFamily="34" charset="0"/>
                <a:cs typeface="Times New Roman" panose="02020603050405020304" pitchFamily="18" charset="0"/>
              </a:rPr>
              <a:t> </a:t>
            </a:r>
            <a:r>
              <a:rPr lang="en-US" spc="-5" dirty="0" smtClean="0">
                <a:latin typeface="Calibri" panose="020F0502020204030204" pitchFamily="34" charset="0"/>
                <a:ea typeface="Calibri" panose="020F0502020204030204" pitchFamily="34" charset="0"/>
                <a:cs typeface="Times New Roman" panose="02020603050405020304" pitchFamily="18" charset="0"/>
              </a:rPr>
              <a:t>configure come</a:t>
            </a:r>
            <a:r>
              <a:rPr lang="en-US" spc="-15" dirty="0" smtClean="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un</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err="1">
                <a:latin typeface="Calibri" panose="020F0502020204030204" pitchFamily="34" charset="0"/>
                <a:ea typeface="Calibri" panose="020F0502020204030204" pitchFamily="34" charset="0"/>
                <a:cs typeface="Times New Roman" panose="02020603050405020304" pitchFamily="18" charset="0"/>
              </a:rPr>
              <a:t>complesso</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di</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b="1" spc="-5" dirty="0" err="1">
                <a:latin typeface="Calibri" panose="020F0502020204030204" pitchFamily="34" charset="0"/>
                <a:ea typeface="Calibri" panose="020F0502020204030204" pitchFamily="34" charset="0"/>
                <a:cs typeface="DejaVu Sans"/>
              </a:rPr>
              <a:t>investimenti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55391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classificazione secondo la destinazione</a:t>
            </a:r>
            <a:endParaRPr lang="it-IT" dirty="0"/>
          </a:p>
        </p:txBody>
      </p:sp>
      <p:sp>
        <p:nvSpPr>
          <p:cNvPr id="3" name="Segnaposto contenuto 2"/>
          <p:cNvSpPr>
            <a:spLocks noGrp="1"/>
          </p:cNvSpPr>
          <p:nvPr>
            <p:ph idx="1"/>
          </p:nvPr>
        </p:nvSpPr>
        <p:spPr/>
        <p:txBody>
          <a:bodyPr/>
          <a:lstStyle/>
          <a:p>
            <a:pPr algn="just"/>
            <a:endParaRPr lang="it-IT" dirty="0" smtClean="0">
              <a:solidFill>
                <a:srgbClr val="000000"/>
              </a:solidFill>
            </a:endParaRPr>
          </a:p>
          <a:p>
            <a:pPr algn="just"/>
            <a:endParaRPr lang="it-IT" dirty="0">
              <a:solidFill>
                <a:srgbClr val="000000"/>
              </a:solidFill>
            </a:endParaRPr>
          </a:p>
          <a:p>
            <a:pPr algn="just"/>
            <a:endParaRPr lang="it-IT" dirty="0" smtClean="0">
              <a:solidFill>
                <a:srgbClr val="000000"/>
              </a:solidFill>
            </a:endParaRPr>
          </a:p>
          <a:p>
            <a:pPr algn="just"/>
            <a:endParaRPr lang="it-IT" dirty="0">
              <a:solidFill>
                <a:srgbClr val="000000"/>
              </a:solidFill>
            </a:endParaRPr>
          </a:p>
          <a:p>
            <a:pPr algn="just"/>
            <a:r>
              <a:rPr lang="it-IT" dirty="0" smtClean="0">
                <a:solidFill>
                  <a:srgbClr val="000000"/>
                </a:solidFill>
              </a:rPr>
              <a:t>Serve </a:t>
            </a:r>
            <a:r>
              <a:rPr lang="it-IT" dirty="0">
                <a:solidFill>
                  <a:srgbClr val="000000"/>
                </a:solidFill>
              </a:rPr>
              <a:t>per </a:t>
            </a:r>
            <a:r>
              <a:rPr lang="it-IT" dirty="0" smtClean="0">
                <a:solidFill>
                  <a:srgbClr val="000000"/>
                </a:solidFill>
              </a:rPr>
              <a:t>capire di </a:t>
            </a:r>
            <a:r>
              <a:rPr lang="it-IT" dirty="0">
                <a:solidFill>
                  <a:srgbClr val="000000"/>
                </a:solidFill>
              </a:rPr>
              <a:t>quanto </a:t>
            </a:r>
            <a:r>
              <a:rPr lang="it-IT" dirty="0" smtClean="0">
                <a:solidFill>
                  <a:srgbClr val="000000"/>
                </a:solidFill>
              </a:rPr>
              <a:t>denaro l’impresa ha </a:t>
            </a:r>
            <a:r>
              <a:rPr lang="it-IT" b="1" dirty="0" smtClean="0">
                <a:solidFill>
                  <a:srgbClr val="000090"/>
                </a:solidFill>
              </a:rPr>
              <a:t>costantemente bisogno</a:t>
            </a:r>
            <a:r>
              <a:rPr lang="it-IT" b="1" dirty="0" smtClean="0">
                <a:solidFill>
                  <a:srgbClr val="000000"/>
                </a:solidFill>
              </a:rPr>
              <a:t> </a:t>
            </a:r>
            <a:r>
              <a:rPr lang="it-IT" dirty="0" smtClean="0">
                <a:solidFill>
                  <a:srgbClr val="000000"/>
                </a:solidFill>
              </a:rPr>
              <a:t>per svolgere la sua funzione produttiva in quanto le disponibilità devono essere costantemente rinnovate.</a:t>
            </a:r>
            <a:endParaRPr lang="it-IT" dirty="0">
              <a:solidFill>
                <a:srgbClr val="000000"/>
              </a:solidFill>
            </a:endParaRPr>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114588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criterio della liquidabilità</a:t>
            </a:r>
            <a:endParaRPr lang="it-IT" dirty="0"/>
          </a:p>
        </p:txBody>
      </p:sp>
      <p:sp>
        <p:nvSpPr>
          <p:cNvPr id="3" name="Segnaposto contenuto 2"/>
          <p:cNvSpPr>
            <a:spLocks noGrp="1"/>
          </p:cNvSpPr>
          <p:nvPr>
            <p:ph idx="1"/>
          </p:nvPr>
        </p:nvSpPr>
        <p:spPr/>
        <p:txBody>
          <a:bodyPr/>
          <a:lstStyle/>
          <a:p>
            <a:r>
              <a:rPr lang="it-IT" dirty="0">
                <a:solidFill>
                  <a:srgbClr val="000000"/>
                </a:solidFill>
              </a:rPr>
              <a:t>Considera la </a:t>
            </a:r>
            <a:r>
              <a:rPr lang="it-IT" dirty="0" smtClean="0">
                <a:solidFill>
                  <a:srgbClr val="000000"/>
                </a:solidFill>
              </a:rPr>
              <a:t>“</a:t>
            </a:r>
            <a:r>
              <a:rPr lang="it-IT" b="1" dirty="0" smtClean="0">
                <a:solidFill>
                  <a:srgbClr val="000090"/>
                </a:solidFill>
              </a:rPr>
              <a:t>facilità</a:t>
            </a:r>
            <a:r>
              <a:rPr lang="it-IT" dirty="0" smtClean="0">
                <a:solidFill>
                  <a:srgbClr val="000000"/>
                </a:solidFill>
              </a:rPr>
              <a:t>” con </a:t>
            </a:r>
            <a:r>
              <a:rPr lang="it-IT" dirty="0">
                <a:solidFill>
                  <a:srgbClr val="000000"/>
                </a:solidFill>
              </a:rPr>
              <a:t>la quale i diversi investimenti possono essere riconvertiti in moneta </a:t>
            </a:r>
          </a:p>
          <a:p>
            <a:endParaRPr lang="it-IT" dirty="0"/>
          </a:p>
        </p:txBody>
      </p:sp>
      <p:pic>
        <p:nvPicPr>
          <p:cNvPr id="133126" name="Picture 6" descr="MON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328" y="3107391"/>
            <a:ext cx="1943100" cy="185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480265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000"/>
                                  </p:stCondLst>
                                  <p:childTnLst>
                                    <p:set>
                                      <p:cBhvr>
                                        <p:cTn id="6" dur="1" fill="hold">
                                          <p:stCondLst>
                                            <p:cond delay="0"/>
                                          </p:stCondLst>
                                        </p:cTn>
                                        <p:tgtEl>
                                          <p:spTgt spid="133126"/>
                                        </p:tgtEl>
                                        <p:attrNameLst>
                                          <p:attrName>style.visibility</p:attrName>
                                        </p:attrNameLst>
                                      </p:cBhvr>
                                      <p:to>
                                        <p:strVal val="visible"/>
                                      </p:to>
                                    </p:set>
                                    <p:animEffect transition="in" filter="dissolve">
                                      <p:cBhvr>
                                        <p:cTn id="7" dur="20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Facilità significa:</a:t>
            </a:r>
            <a:endParaRPr lang="it-IT" dirty="0"/>
          </a:p>
        </p:txBody>
      </p:sp>
      <p:grpSp>
        <p:nvGrpSpPr>
          <p:cNvPr id="134256" name="Group 112"/>
          <p:cNvGrpSpPr>
            <a:grpSpLocks/>
          </p:cNvGrpSpPr>
          <p:nvPr/>
        </p:nvGrpSpPr>
        <p:grpSpPr bwMode="auto">
          <a:xfrm>
            <a:off x="611188" y="1989138"/>
            <a:ext cx="6721475" cy="1357312"/>
            <a:chOff x="385" y="1253"/>
            <a:chExt cx="4234" cy="855"/>
          </a:xfrm>
        </p:grpSpPr>
        <p:graphicFrame>
          <p:nvGraphicFramePr>
            <p:cNvPr id="15464" name="Object 4"/>
            <p:cNvGraphicFramePr>
              <a:graphicFrameLocks/>
            </p:cNvGraphicFramePr>
            <p:nvPr/>
          </p:nvGraphicFramePr>
          <p:xfrm>
            <a:off x="1019" y="1253"/>
            <a:ext cx="635" cy="855"/>
          </p:xfrm>
          <a:graphic>
            <a:graphicData uri="http://schemas.openxmlformats.org/presentationml/2006/ole">
              <mc:AlternateContent xmlns:mc="http://schemas.openxmlformats.org/markup-compatibility/2006">
                <mc:Choice xmlns:v="urn:schemas-microsoft-com:vml" Requires="v">
                  <p:oleObj spid="_x0000_s20542" name="ClipArt" r:id="rId4" imgW="2472776" imgH="3659892" progId="MS_ClipArt_Gallery.2">
                    <p:embed/>
                  </p:oleObj>
                </mc:Choice>
                <mc:Fallback>
                  <p:oleObj name="ClipArt" r:id="rId4" imgW="2472776" imgH="3659892"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 y="1253"/>
                          <a:ext cx="635" cy="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4149" name="AutoShape 5"/>
            <p:cNvSpPr>
              <a:spLocks noChangeArrowheads="1"/>
            </p:cNvSpPr>
            <p:nvPr/>
          </p:nvSpPr>
          <p:spPr bwMode="auto">
            <a:xfrm>
              <a:off x="385" y="1298"/>
              <a:ext cx="318" cy="776"/>
            </a:xfrm>
            <a:prstGeom prst="rightArrow">
              <a:avLst>
                <a:gd name="adj1" fmla="val 50000"/>
                <a:gd name="adj2" fmla="val 25000"/>
              </a:avLst>
            </a:prstGeom>
            <a:solidFill>
              <a:srgbClr val="BCE8F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51" name="Text Box 7"/>
            <p:cNvSpPr txBox="1">
              <a:spLocks noChangeArrowheads="1"/>
            </p:cNvSpPr>
            <p:nvPr/>
          </p:nvSpPr>
          <p:spPr bwMode="auto">
            <a:xfrm>
              <a:off x="2047" y="1474"/>
              <a:ext cx="2572" cy="4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30000"/>
                </a:lnSpc>
                <a:defRPr/>
              </a:pPr>
              <a:r>
                <a:rPr lang="it-IT" sz="3200" i="1" dirty="0">
                  <a:solidFill>
                    <a:prstClr val="black"/>
                  </a:solidFill>
                  <a:latin typeface="Calibri"/>
                </a:rPr>
                <a:t>in tempi brevi (&lt;12 mesi)</a:t>
              </a:r>
            </a:p>
          </p:txBody>
        </p:sp>
      </p:grpSp>
      <p:grpSp>
        <p:nvGrpSpPr>
          <p:cNvPr id="134164" name="Group 20"/>
          <p:cNvGrpSpPr>
            <a:grpSpLocks/>
          </p:cNvGrpSpPr>
          <p:nvPr/>
        </p:nvGrpSpPr>
        <p:grpSpPr bwMode="auto">
          <a:xfrm>
            <a:off x="539750" y="3573463"/>
            <a:ext cx="5881688" cy="1398587"/>
            <a:chOff x="385" y="2387"/>
            <a:chExt cx="3705" cy="881"/>
          </a:xfrm>
        </p:grpSpPr>
        <p:sp>
          <p:nvSpPr>
            <p:cNvPr id="134150" name="AutoShape 6"/>
            <p:cNvSpPr>
              <a:spLocks noChangeArrowheads="1"/>
            </p:cNvSpPr>
            <p:nvPr/>
          </p:nvSpPr>
          <p:spPr bwMode="auto">
            <a:xfrm>
              <a:off x="385" y="2523"/>
              <a:ext cx="362" cy="745"/>
            </a:xfrm>
            <a:prstGeom prst="rightArrow">
              <a:avLst>
                <a:gd name="adj1" fmla="val 50000"/>
                <a:gd name="adj2" fmla="val 25000"/>
              </a:avLst>
            </a:prstGeom>
            <a:solidFill>
              <a:srgbClr val="BCE8F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it-IT">
                <a:solidFill>
                  <a:prstClr val="black"/>
                </a:solidFill>
                <a:effectLst>
                  <a:outerShdw blurRad="38100" dist="38100" dir="2700000" algn="tl">
                    <a:srgbClr val="000000"/>
                  </a:outerShdw>
                </a:effectLst>
                <a:latin typeface="Calibri"/>
              </a:endParaRPr>
            </a:p>
          </p:txBody>
        </p:sp>
        <p:sp>
          <p:nvSpPr>
            <p:cNvPr id="134152" name="Text Box 8"/>
            <p:cNvSpPr txBox="1">
              <a:spLocks noChangeArrowheads="1"/>
            </p:cNvSpPr>
            <p:nvPr/>
          </p:nvSpPr>
          <p:spPr bwMode="auto">
            <a:xfrm>
              <a:off x="1837" y="2523"/>
              <a:ext cx="2253" cy="6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lvl="1">
                <a:defRPr/>
              </a:pPr>
              <a:r>
                <a:rPr lang="it-IT" sz="3200" i="1" dirty="0">
                  <a:solidFill>
                    <a:prstClr val="black"/>
                  </a:solidFill>
                  <a:latin typeface="Calibri"/>
                </a:rPr>
                <a:t>mantenendo l’impresa</a:t>
              </a:r>
            </a:p>
            <a:p>
              <a:pPr lvl="1">
                <a:defRPr/>
              </a:pPr>
              <a:r>
                <a:rPr lang="it-IT" sz="3200" i="1" dirty="0">
                  <a:solidFill>
                    <a:prstClr val="black"/>
                  </a:solidFill>
                  <a:latin typeface="Calibri"/>
                </a:rPr>
                <a:t>in funzionamento</a:t>
              </a:r>
            </a:p>
          </p:txBody>
        </p:sp>
        <p:pic>
          <p:nvPicPr>
            <p:cNvPr id="1341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 y="2387"/>
              <a:ext cx="1134" cy="8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34255" name="Group 111"/>
          <p:cNvGrpSpPr>
            <a:grpSpLocks/>
          </p:cNvGrpSpPr>
          <p:nvPr/>
        </p:nvGrpSpPr>
        <p:grpSpPr bwMode="auto">
          <a:xfrm>
            <a:off x="539750" y="5229225"/>
            <a:ext cx="6288088" cy="1185863"/>
            <a:chOff x="340" y="3294"/>
            <a:chExt cx="3961" cy="747"/>
          </a:xfrm>
        </p:grpSpPr>
        <p:sp>
          <p:nvSpPr>
            <p:cNvPr id="134158" name="AutoShape 14"/>
            <p:cNvSpPr>
              <a:spLocks noChangeArrowheads="1"/>
            </p:cNvSpPr>
            <p:nvPr/>
          </p:nvSpPr>
          <p:spPr bwMode="auto">
            <a:xfrm>
              <a:off x="340" y="3294"/>
              <a:ext cx="363" cy="745"/>
            </a:xfrm>
            <a:prstGeom prst="rightArrow">
              <a:avLst>
                <a:gd name="adj1" fmla="val 50000"/>
                <a:gd name="adj2" fmla="val 25000"/>
              </a:avLst>
            </a:prstGeom>
            <a:solidFill>
              <a:srgbClr val="BCE8FD"/>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59" name="Text Box 15"/>
            <p:cNvSpPr txBox="1">
              <a:spLocks noChangeArrowheads="1"/>
            </p:cNvSpPr>
            <p:nvPr/>
          </p:nvSpPr>
          <p:spPr bwMode="auto">
            <a:xfrm>
              <a:off x="1883" y="3521"/>
              <a:ext cx="2418" cy="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lvl="1" algn="ctr">
                <a:defRPr/>
              </a:pPr>
              <a:r>
                <a:rPr lang="it-IT" sz="3200" i="1" dirty="0">
                  <a:solidFill>
                    <a:prstClr val="black"/>
                  </a:solidFill>
                  <a:latin typeface="Calibri"/>
                </a:rPr>
                <a:t>  senza perdite di valore</a:t>
              </a:r>
            </a:p>
          </p:txBody>
        </p:sp>
        <p:grpSp>
          <p:nvGrpSpPr>
            <p:cNvPr id="15371" name="Group 22"/>
            <p:cNvGrpSpPr>
              <a:grpSpLocks noChangeAspect="1"/>
            </p:cNvGrpSpPr>
            <p:nvPr/>
          </p:nvGrpSpPr>
          <p:grpSpPr bwMode="auto">
            <a:xfrm>
              <a:off x="1020" y="3294"/>
              <a:ext cx="684" cy="747"/>
              <a:chOff x="884" y="3294"/>
              <a:chExt cx="684" cy="747"/>
            </a:xfrm>
          </p:grpSpPr>
          <p:sp>
            <p:nvSpPr>
              <p:cNvPr id="134165" name="AutoShape 21"/>
              <p:cNvSpPr>
                <a:spLocks noChangeAspect="1" noChangeArrowheads="1" noTextEdit="1"/>
              </p:cNvSpPr>
              <p:nvPr/>
            </p:nvSpPr>
            <p:spPr bwMode="auto">
              <a:xfrm>
                <a:off x="884" y="3294"/>
                <a:ext cx="684" cy="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67" name="Freeform 23"/>
              <p:cNvSpPr>
                <a:spLocks/>
              </p:cNvSpPr>
              <p:nvPr/>
            </p:nvSpPr>
            <p:spPr bwMode="auto">
              <a:xfrm>
                <a:off x="1089" y="3935"/>
                <a:ext cx="144" cy="70"/>
              </a:xfrm>
              <a:custGeom>
                <a:avLst/>
                <a:gdLst>
                  <a:gd name="T0" fmla="*/ 72 w 144"/>
                  <a:gd name="T1" fmla="*/ 0 h 70"/>
                  <a:gd name="T2" fmla="*/ 88 w 144"/>
                  <a:gd name="T3" fmla="*/ 0 h 70"/>
                  <a:gd name="T4" fmla="*/ 103 w 144"/>
                  <a:gd name="T5" fmla="*/ 3 h 70"/>
                  <a:gd name="T6" fmla="*/ 112 w 144"/>
                  <a:gd name="T7" fmla="*/ 7 h 70"/>
                  <a:gd name="T8" fmla="*/ 121 w 144"/>
                  <a:gd name="T9" fmla="*/ 11 h 70"/>
                  <a:gd name="T10" fmla="*/ 126 w 144"/>
                  <a:gd name="T11" fmla="*/ 14 h 70"/>
                  <a:gd name="T12" fmla="*/ 130 w 144"/>
                  <a:gd name="T13" fmla="*/ 18 h 70"/>
                  <a:gd name="T14" fmla="*/ 137 w 144"/>
                  <a:gd name="T15" fmla="*/ 21 h 70"/>
                  <a:gd name="T16" fmla="*/ 141 w 144"/>
                  <a:gd name="T17" fmla="*/ 25 h 70"/>
                  <a:gd name="T18" fmla="*/ 142 w 144"/>
                  <a:gd name="T19" fmla="*/ 27 h 70"/>
                  <a:gd name="T20" fmla="*/ 144 w 144"/>
                  <a:gd name="T21" fmla="*/ 30 h 70"/>
                  <a:gd name="T22" fmla="*/ 144 w 144"/>
                  <a:gd name="T23" fmla="*/ 32 h 70"/>
                  <a:gd name="T24" fmla="*/ 142 w 144"/>
                  <a:gd name="T25" fmla="*/ 36 h 70"/>
                  <a:gd name="T26" fmla="*/ 141 w 144"/>
                  <a:gd name="T27" fmla="*/ 41 h 70"/>
                  <a:gd name="T28" fmla="*/ 137 w 144"/>
                  <a:gd name="T29" fmla="*/ 45 h 70"/>
                  <a:gd name="T30" fmla="*/ 130 w 144"/>
                  <a:gd name="T31" fmla="*/ 48 h 70"/>
                  <a:gd name="T32" fmla="*/ 123 w 144"/>
                  <a:gd name="T33" fmla="*/ 50 h 70"/>
                  <a:gd name="T34" fmla="*/ 115 w 144"/>
                  <a:gd name="T35" fmla="*/ 52 h 70"/>
                  <a:gd name="T36" fmla="*/ 106 w 144"/>
                  <a:gd name="T37" fmla="*/ 50 h 70"/>
                  <a:gd name="T38" fmla="*/ 97 w 144"/>
                  <a:gd name="T39" fmla="*/ 52 h 70"/>
                  <a:gd name="T40" fmla="*/ 90 w 144"/>
                  <a:gd name="T41" fmla="*/ 57 h 70"/>
                  <a:gd name="T42" fmla="*/ 78 w 144"/>
                  <a:gd name="T43" fmla="*/ 63 h 70"/>
                  <a:gd name="T44" fmla="*/ 72 w 144"/>
                  <a:gd name="T45" fmla="*/ 65 h 70"/>
                  <a:gd name="T46" fmla="*/ 61 w 144"/>
                  <a:gd name="T47" fmla="*/ 68 h 70"/>
                  <a:gd name="T48" fmla="*/ 56 w 144"/>
                  <a:gd name="T49" fmla="*/ 68 h 70"/>
                  <a:gd name="T50" fmla="*/ 45 w 144"/>
                  <a:gd name="T51" fmla="*/ 70 h 70"/>
                  <a:gd name="T52" fmla="*/ 33 w 144"/>
                  <a:gd name="T53" fmla="*/ 70 h 70"/>
                  <a:gd name="T54" fmla="*/ 25 w 144"/>
                  <a:gd name="T55" fmla="*/ 63 h 70"/>
                  <a:gd name="T56" fmla="*/ 0 w 144"/>
                  <a:gd name="T57" fmla="*/ 54 h 70"/>
                  <a:gd name="T58" fmla="*/ 13 w 144"/>
                  <a:gd name="T59" fmla="*/ 34 h 70"/>
                  <a:gd name="T60" fmla="*/ 36 w 144"/>
                  <a:gd name="T61" fmla="*/ 14 h 70"/>
                  <a:gd name="T62" fmla="*/ 49 w 144"/>
                  <a:gd name="T63" fmla="*/ 9 h 70"/>
                  <a:gd name="T64" fmla="*/ 60 w 144"/>
                  <a:gd name="T65" fmla="*/ 5 h 70"/>
                  <a:gd name="T66" fmla="*/ 72 w 144"/>
                  <a:gd name="T6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70">
                    <a:moveTo>
                      <a:pt x="72" y="0"/>
                    </a:moveTo>
                    <a:lnTo>
                      <a:pt x="88" y="0"/>
                    </a:lnTo>
                    <a:lnTo>
                      <a:pt x="103" y="3"/>
                    </a:lnTo>
                    <a:lnTo>
                      <a:pt x="112" y="7"/>
                    </a:lnTo>
                    <a:lnTo>
                      <a:pt x="121" y="11"/>
                    </a:lnTo>
                    <a:lnTo>
                      <a:pt x="126" y="14"/>
                    </a:lnTo>
                    <a:lnTo>
                      <a:pt x="130" y="18"/>
                    </a:lnTo>
                    <a:lnTo>
                      <a:pt x="137" y="21"/>
                    </a:lnTo>
                    <a:lnTo>
                      <a:pt x="141" y="25"/>
                    </a:lnTo>
                    <a:lnTo>
                      <a:pt x="142" y="27"/>
                    </a:lnTo>
                    <a:lnTo>
                      <a:pt x="144" y="30"/>
                    </a:lnTo>
                    <a:lnTo>
                      <a:pt x="144" y="32"/>
                    </a:lnTo>
                    <a:lnTo>
                      <a:pt x="142" y="36"/>
                    </a:lnTo>
                    <a:lnTo>
                      <a:pt x="141" y="41"/>
                    </a:lnTo>
                    <a:lnTo>
                      <a:pt x="137" y="45"/>
                    </a:lnTo>
                    <a:lnTo>
                      <a:pt x="130" y="48"/>
                    </a:lnTo>
                    <a:lnTo>
                      <a:pt x="123" y="50"/>
                    </a:lnTo>
                    <a:lnTo>
                      <a:pt x="115" y="52"/>
                    </a:lnTo>
                    <a:lnTo>
                      <a:pt x="106" y="50"/>
                    </a:lnTo>
                    <a:lnTo>
                      <a:pt x="97" y="52"/>
                    </a:lnTo>
                    <a:lnTo>
                      <a:pt x="90" y="57"/>
                    </a:lnTo>
                    <a:lnTo>
                      <a:pt x="78" y="63"/>
                    </a:lnTo>
                    <a:lnTo>
                      <a:pt x="72" y="65"/>
                    </a:lnTo>
                    <a:lnTo>
                      <a:pt x="61" y="68"/>
                    </a:lnTo>
                    <a:lnTo>
                      <a:pt x="56" y="68"/>
                    </a:lnTo>
                    <a:lnTo>
                      <a:pt x="45" y="70"/>
                    </a:lnTo>
                    <a:lnTo>
                      <a:pt x="33" y="70"/>
                    </a:lnTo>
                    <a:lnTo>
                      <a:pt x="25" y="63"/>
                    </a:lnTo>
                    <a:lnTo>
                      <a:pt x="0" y="54"/>
                    </a:lnTo>
                    <a:lnTo>
                      <a:pt x="13" y="34"/>
                    </a:lnTo>
                    <a:lnTo>
                      <a:pt x="36" y="14"/>
                    </a:lnTo>
                    <a:lnTo>
                      <a:pt x="49" y="9"/>
                    </a:lnTo>
                    <a:lnTo>
                      <a:pt x="60" y="5"/>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68" name="Freeform 24"/>
              <p:cNvSpPr>
                <a:spLocks/>
              </p:cNvSpPr>
              <p:nvPr/>
            </p:nvSpPr>
            <p:spPr bwMode="auto">
              <a:xfrm>
                <a:off x="1089" y="3935"/>
                <a:ext cx="144" cy="70"/>
              </a:xfrm>
              <a:custGeom>
                <a:avLst/>
                <a:gdLst>
                  <a:gd name="T0" fmla="*/ 72 w 144"/>
                  <a:gd name="T1" fmla="*/ 0 h 70"/>
                  <a:gd name="T2" fmla="*/ 88 w 144"/>
                  <a:gd name="T3" fmla="*/ 0 h 70"/>
                  <a:gd name="T4" fmla="*/ 103 w 144"/>
                  <a:gd name="T5" fmla="*/ 3 h 70"/>
                  <a:gd name="T6" fmla="*/ 112 w 144"/>
                  <a:gd name="T7" fmla="*/ 7 h 70"/>
                  <a:gd name="T8" fmla="*/ 121 w 144"/>
                  <a:gd name="T9" fmla="*/ 11 h 70"/>
                  <a:gd name="T10" fmla="*/ 126 w 144"/>
                  <a:gd name="T11" fmla="*/ 14 h 70"/>
                  <a:gd name="T12" fmla="*/ 130 w 144"/>
                  <a:gd name="T13" fmla="*/ 18 h 70"/>
                  <a:gd name="T14" fmla="*/ 137 w 144"/>
                  <a:gd name="T15" fmla="*/ 21 h 70"/>
                  <a:gd name="T16" fmla="*/ 141 w 144"/>
                  <a:gd name="T17" fmla="*/ 25 h 70"/>
                  <a:gd name="T18" fmla="*/ 142 w 144"/>
                  <a:gd name="T19" fmla="*/ 27 h 70"/>
                  <a:gd name="T20" fmla="*/ 144 w 144"/>
                  <a:gd name="T21" fmla="*/ 30 h 70"/>
                  <a:gd name="T22" fmla="*/ 144 w 144"/>
                  <a:gd name="T23" fmla="*/ 32 h 70"/>
                  <a:gd name="T24" fmla="*/ 142 w 144"/>
                  <a:gd name="T25" fmla="*/ 36 h 70"/>
                  <a:gd name="T26" fmla="*/ 141 w 144"/>
                  <a:gd name="T27" fmla="*/ 41 h 70"/>
                  <a:gd name="T28" fmla="*/ 137 w 144"/>
                  <a:gd name="T29" fmla="*/ 45 h 70"/>
                  <a:gd name="T30" fmla="*/ 130 w 144"/>
                  <a:gd name="T31" fmla="*/ 48 h 70"/>
                  <a:gd name="T32" fmla="*/ 123 w 144"/>
                  <a:gd name="T33" fmla="*/ 50 h 70"/>
                  <a:gd name="T34" fmla="*/ 115 w 144"/>
                  <a:gd name="T35" fmla="*/ 52 h 70"/>
                  <a:gd name="T36" fmla="*/ 106 w 144"/>
                  <a:gd name="T37" fmla="*/ 50 h 70"/>
                  <a:gd name="T38" fmla="*/ 97 w 144"/>
                  <a:gd name="T39" fmla="*/ 52 h 70"/>
                  <a:gd name="T40" fmla="*/ 90 w 144"/>
                  <a:gd name="T41" fmla="*/ 57 h 70"/>
                  <a:gd name="T42" fmla="*/ 78 w 144"/>
                  <a:gd name="T43" fmla="*/ 63 h 70"/>
                  <a:gd name="T44" fmla="*/ 72 w 144"/>
                  <a:gd name="T45" fmla="*/ 65 h 70"/>
                  <a:gd name="T46" fmla="*/ 61 w 144"/>
                  <a:gd name="T47" fmla="*/ 68 h 70"/>
                  <a:gd name="T48" fmla="*/ 56 w 144"/>
                  <a:gd name="T49" fmla="*/ 68 h 70"/>
                  <a:gd name="T50" fmla="*/ 45 w 144"/>
                  <a:gd name="T51" fmla="*/ 70 h 70"/>
                  <a:gd name="T52" fmla="*/ 33 w 144"/>
                  <a:gd name="T53" fmla="*/ 70 h 70"/>
                  <a:gd name="T54" fmla="*/ 25 w 144"/>
                  <a:gd name="T55" fmla="*/ 63 h 70"/>
                  <a:gd name="T56" fmla="*/ 0 w 144"/>
                  <a:gd name="T57" fmla="*/ 54 h 70"/>
                  <a:gd name="T58" fmla="*/ 13 w 144"/>
                  <a:gd name="T59" fmla="*/ 34 h 70"/>
                  <a:gd name="T60" fmla="*/ 36 w 144"/>
                  <a:gd name="T61" fmla="*/ 14 h 70"/>
                  <a:gd name="T62" fmla="*/ 49 w 144"/>
                  <a:gd name="T63" fmla="*/ 9 h 70"/>
                  <a:gd name="T64" fmla="*/ 60 w 144"/>
                  <a:gd name="T65" fmla="*/ 5 h 70"/>
                  <a:gd name="T66" fmla="*/ 72 w 144"/>
                  <a:gd name="T6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70">
                    <a:moveTo>
                      <a:pt x="72" y="0"/>
                    </a:moveTo>
                    <a:lnTo>
                      <a:pt x="88" y="0"/>
                    </a:lnTo>
                    <a:lnTo>
                      <a:pt x="103" y="3"/>
                    </a:lnTo>
                    <a:lnTo>
                      <a:pt x="112" y="7"/>
                    </a:lnTo>
                    <a:lnTo>
                      <a:pt x="121" y="11"/>
                    </a:lnTo>
                    <a:lnTo>
                      <a:pt x="126" y="14"/>
                    </a:lnTo>
                    <a:lnTo>
                      <a:pt x="130" y="18"/>
                    </a:lnTo>
                    <a:lnTo>
                      <a:pt x="137" y="21"/>
                    </a:lnTo>
                    <a:lnTo>
                      <a:pt x="141" y="25"/>
                    </a:lnTo>
                    <a:lnTo>
                      <a:pt x="142" y="27"/>
                    </a:lnTo>
                    <a:lnTo>
                      <a:pt x="144" y="30"/>
                    </a:lnTo>
                    <a:lnTo>
                      <a:pt x="144" y="32"/>
                    </a:lnTo>
                    <a:lnTo>
                      <a:pt x="142" y="36"/>
                    </a:lnTo>
                    <a:lnTo>
                      <a:pt x="141" y="41"/>
                    </a:lnTo>
                    <a:lnTo>
                      <a:pt x="137" y="45"/>
                    </a:lnTo>
                    <a:lnTo>
                      <a:pt x="130" y="48"/>
                    </a:lnTo>
                    <a:lnTo>
                      <a:pt x="123" y="50"/>
                    </a:lnTo>
                    <a:lnTo>
                      <a:pt x="115" y="52"/>
                    </a:lnTo>
                    <a:lnTo>
                      <a:pt x="106" y="50"/>
                    </a:lnTo>
                    <a:lnTo>
                      <a:pt x="97" y="52"/>
                    </a:lnTo>
                    <a:lnTo>
                      <a:pt x="90" y="57"/>
                    </a:lnTo>
                    <a:lnTo>
                      <a:pt x="78" y="63"/>
                    </a:lnTo>
                    <a:lnTo>
                      <a:pt x="72" y="65"/>
                    </a:lnTo>
                    <a:lnTo>
                      <a:pt x="61" y="68"/>
                    </a:lnTo>
                    <a:lnTo>
                      <a:pt x="56" y="68"/>
                    </a:lnTo>
                    <a:lnTo>
                      <a:pt x="45" y="70"/>
                    </a:lnTo>
                    <a:lnTo>
                      <a:pt x="33" y="70"/>
                    </a:lnTo>
                    <a:lnTo>
                      <a:pt x="25" y="63"/>
                    </a:lnTo>
                    <a:lnTo>
                      <a:pt x="0" y="54"/>
                    </a:lnTo>
                    <a:lnTo>
                      <a:pt x="13" y="34"/>
                    </a:lnTo>
                    <a:lnTo>
                      <a:pt x="36" y="14"/>
                    </a:lnTo>
                    <a:lnTo>
                      <a:pt x="49" y="9"/>
                    </a:lnTo>
                    <a:lnTo>
                      <a:pt x="60" y="5"/>
                    </a:lnTo>
                    <a:lnTo>
                      <a:pt x="7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69" name="Freeform 25"/>
              <p:cNvSpPr>
                <a:spLocks/>
              </p:cNvSpPr>
              <p:nvPr/>
            </p:nvSpPr>
            <p:spPr bwMode="auto">
              <a:xfrm>
                <a:off x="1251" y="3928"/>
                <a:ext cx="193" cy="88"/>
              </a:xfrm>
              <a:custGeom>
                <a:avLst/>
                <a:gdLst>
                  <a:gd name="T0" fmla="*/ 0 w 193"/>
                  <a:gd name="T1" fmla="*/ 25 h 88"/>
                  <a:gd name="T2" fmla="*/ 0 w 193"/>
                  <a:gd name="T3" fmla="*/ 32 h 88"/>
                  <a:gd name="T4" fmla="*/ 0 w 193"/>
                  <a:gd name="T5" fmla="*/ 39 h 88"/>
                  <a:gd name="T6" fmla="*/ 2 w 193"/>
                  <a:gd name="T7" fmla="*/ 45 h 88"/>
                  <a:gd name="T8" fmla="*/ 6 w 193"/>
                  <a:gd name="T9" fmla="*/ 50 h 88"/>
                  <a:gd name="T10" fmla="*/ 7 w 193"/>
                  <a:gd name="T11" fmla="*/ 52 h 88"/>
                  <a:gd name="T12" fmla="*/ 15 w 193"/>
                  <a:gd name="T13" fmla="*/ 55 h 88"/>
                  <a:gd name="T14" fmla="*/ 20 w 193"/>
                  <a:gd name="T15" fmla="*/ 57 h 88"/>
                  <a:gd name="T16" fmla="*/ 29 w 193"/>
                  <a:gd name="T17" fmla="*/ 59 h 88"/>
                  <a:gd name="T18" fmla="*/ 33 w 193"/>
                  <a:gd name="T19" fmla="*/ 61 h 88"/>
                  <a:gd name="T20" fmla="*/ 45 w 193"/>
                  <a:gd name="T21" fmla="*/ 59 h 88"/>
                  <a:gd name="T22" fmla="*/ 54 w 193"/>
                  <a:gd name="T23" fmla="*/ 59 h 88"/>
                  <a:gd name="T24" fmla="*/ 69 w 193"/>
                  <a:gd name="T25" fmla="*/ 64 h 88"/>
                  <a:gd name="T26" fmla="*/ 81 w 193"/>
                  <a:gd name="T27" fmla="*/ 72 h 88"/>
                  <a:gd name="T28" fmla="*/ 99 w 193"/>
                  <a:gd name="T29" fmla="*/ 75 h 88"/>
                  <a:gd name="T30" fmla="*/ 121 w 193"/>
                  <a:gd name="T31" fmla="*/ 81 h 88"/>
                  <a:gd name="T32" fmla="*/ 142 w 193"/>
                  <a:gd name="T33" fmla="*/ 86 h 88"/>
                  <a:gd name="T34" fmla="*/ 148 w 193"/>
                  <a:gd name="T35" fmla="*/ 86 h 88"/>
                  <a:gd name="T36" fmla="*/ 162 w 193"/>
                  <a:gd name="T37" fmla="*/ 88 h 88"/>
                  <a:gd name="T38" fmla="*/ 169 w 193"/>
                  <a:gd name="T39" fmla="*/ 88 h 88"/>
                  <a:gd name="T40" fmla="*/ 182 w 193"/>
                  <a:gd name="T41" fmla="*/ 86 h 88"/>
                  <a:gd name="T42" fmla="*/ 186 w 193"/>
                  <a:gd name="T43" fmla="*/ 84 h 88"/>
                  <a:gd name="T44" fmla="*/ 191 w 193"/>
                  <a:gd name="T45" fmla="*/ 81 h 88"/>
                  <a:gd name="T46" fmla="*/ 193 w 193"/>
                  <a:gd name="T47" fmla="*/ 77 h 88"/>
                  <a:gd name="T48" fmla="*/ 193 w 193"/>
                  <a:gd name="T49" fmla="*/ 73 h 88"/>
                  <a:gd name="T50" fmla="*/ 191 w 193"/>
                  <a:gd name="T51" fmla="*/ 68 h 88"/>
                  <a:gd name="T52" fmla="*/ 186 w 193"/>
                  <a:gd name="T53" fmla="*/ 59 h 88"/>
                  <a:gd name="T54" fmla="*/ 173 w 193"/>
                  <a:gd name="T55" fmla="*/ 48 h 88"/>
                  <a:gd name="T56" fmla="*/ 150 w 193"/>
                  <a:gd name="T57" fmla="*/ 36 h 88"/>
                  <a:gd name="T58" fmla="*/ 135 w 193"/>
                  <a:gd name="T59" fmla="*/ 30 h 88"/>
                  <a:gd name="T60" fmla="*/ 121 w 193"/>
                  <a:gd name="T61" fmla="*/ 25 h 88"/>
                  <a:gd name="T62" fmla="*/ 106 w 193"/>
                  <a:gd name="T63" fmla="*/ 21 h 88"/>
                  <a:gd name="T64" fmla="*/ 92 w 193"/>
                  <a:gd name="T65" fmla="*/ 19 h 88"/>
                  <a:gd name="T66" fmla="*/ 79 w 193"/>
                  <a:gd name="T67" fmla="*/ 19 h 88"/>
                  <a:gd name="T68" fmla="*/ 65 w 193"/>
                  <a:gd name="T69" fmla="*/ 23 h 88"/>
                  <a:gd name="T70" fmla="*/ 61 w 193"/>
                  <a:gd name="T71" fmla="*/ 0 h 88"/>
                  <a:gd name="T72" fmla="*/ 33 w 193"/>
                  <a:gd name="T73" fmla="*/ 19 h 88"/>
                  <a:gd name="T74" fmla="*/ 0 w 193"/>
                  <a:gd name="T75"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88">
                    <a:moveTo>
                      <a:pt x="0" y="25"/>
                    </a:moveTo>
                    <a:lnTo>
                      <a:pt x="0" y="32"/>
                    </a:lnTo>
                    <a:lnTo>
                      <a:pt x="0" y="39"/>
                    </a:lnTo>
                    <a:lnTo>
                      <a:pt x="2" y="45"/>
                    </a:lnTo>
                    <a:lnTo>
                      <a:pt x="6" y="50"/>
                    </a:lnTo>
                    <a:lnTo>
                      <a:pt x="7" y="52"/>
                    </a:lnTo>
                    <a:lnTo>
                      <a:pt x="15" y="55"/>
                    </a:lnTo>
                    <a:lnTo>
                      <a:pt x="20" y="57"/>
                    </a:lnTo>
                    <a:lnTo>
                      <a:pt x="29" y="59"/>
                    </a:lnTo>
                    <a:lnTo>
                      <a:pt x="33" y="61"/>
                    </a:lnTo>
                    <a:lnTo>
                      <a:pt x="45" y="59"/>
                    </a:lnTo>
                    <a:lnTo>
                      <a:pt x="54" y="59"/>
                    </a:lnTo>
                    <a:lnTo>
                      <a:pt x="69" y="64"/>
                    </a:lnTo>
                    <a:lnTo>
                      <a:pt x="81" y="72"/>
                    </a:lnTo>
                    <a:lnTo>
                      <a:pt x="99" y="75"/>
                    </a:lnTo>
                    <a:lnTo>
                      <a:pt x="121" y="81"/>
                    </a:lnTo>
                    <a:lnTo>
                      <a:pt x="142" y="86"/>
                    </a:lnTo>
                    <a:lnTo>
                      <a:pt x="148" y="86"/>
                    </a:lnTo>
                    <a:lnTo>
                      <a:pt x="162" y="88"/>
                    </a:lnTo>
                    <a:lnTo>
                      <a:pt x="169" y="88"/>
                    </a:lnTo>
                    <a:lnTo>
                      <a:pt x="182" y="86"/>
                    </a:lnTo>
                    <a:lnTo>
                      <a:pt x="186" y="84"/>
                    </a:lnTo>
                    <a:lnTo>
                      <a:pt x="191" y="81"/>
                    </a:lnTo>
                    <a:lnTo>
                      <a:pt x="193" y="77"/>
                    </a:lnTo>
                    <a:lnTo>
                      <a:pt x="193" y="73"/>
                    </a:lnTo>
                    <a:lnTo>
                      <a:pt x="191" y="68"/>
                    </a:lnTo>
                    <a:lnTo>
                      <a:pt x="186" y="59"/>
                    </a:lnTo>
                    <a:lnTo>
                      <a:pt x="173" y="48"/>
                    </a:lnTo>
                    <a:lnTo>
                      <a:pt x="150" y="36"/>
                    </a:lnTo>
                    <a:lnTo>
                      <a:pt x="135" y="30"/>
                    </a:lnTo>
                    <a:lnTo>
                      <a:pt x="121" y="25"/>
                    </a:lnTo>
                    <a:lnTo>
                      <a:pt x="106" y="21"/>
                    </a:lnTo>
                    <a:lnTo>
                      <a:pt x="92" y="19"/>
                    </a:lnTo>
                    <a:lnTo>
                      <a:pt x="79" y="19"/>
                    </a:lnTo>
                    <a:lnTo>
                      <a:pt x="65" y="23"/>
                    </a:lnTo>
                    <a:lnTo>
                      <a:pt x="61" y="0"/>
                    </a:lnTo>
                    <a:lnTo>
                      <a:pt x="33" y="19"/>
                    </a:lnTo>
                    <a:lnTo>
                      <a:pt x="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0" name="Freeform 26"/>
              <p:cNvSpPr>
                <a:spLocks/>
              </p:cNvSpPr>
              <p:nvPr/>
            </p:nvSpPr>
            <p:spPr bwMode="auto">
              <a:xfrm>
                <a:off x="1251" y="3928"/>
                <a:ext cx="193" cy="88"/>
              </a:xfrm>
              <a:custGeom>
                <a:avLst/>
                <a:gdLst>
                  <a:gd name="T0" fmla="*/ 0 w 193"/>
                  <a:gd name="T1" fmla="*/ 25 h 88"/>
                  <a:gd name="T2" fmla="*/ 0 w 193"/>
                  <a:gd name="T3" fmla="*/ 32 h 88"/>
                  <a:gd name="T4" fmla="*/ 0 w 193"/>
                  <a:gd name="T5" fmla="*/ 39 h 88"/>
                  <a:gd name="T6" fmla="*/ 2 w 193"/>
                  <a:gd name="T7" fmla="*/ 45 h 88"/>
                  <a:gd name="T8" fmla="*/ 6 w 193"/>
                  <a:gd name="T9" fmla="*/ 50 h 88"/>
                  <a:gd name="T10" fmla="*/ 7 w 193"/>
                  <a:gd name="T11" fmla="*/ 52 h 88"/>
                  <a:gd name="T12" fmla="*/ 15 w 193"/>
                  <a:gd name="T13" fmla="*/ 55 h 88"/>
                  <a:gd name="T14" fmla="*/ 20 w 193"/>
                  <a:gd name="T15" fmla="*/ 57 h 88"/>
                  <a:gd name="T16" fmla="*/ 29 w 193"/>
                  <a:gd name="T17" fmla="*/ 59 h 88"/>
                  <a:gd name="T18" fmla="*/ 33 w 193"/>
                  <a:gd name="T19" fmla="*/ 61 h 88"/>
                  <a:gd name="T20" fmla="*/ 45 w 193"/>
                  <a:gd name="T21" fmla="*/ 59 h 88"/>
                  <a:gd name="T22" fmla="*/ 54 w 193"/>
                  <a:gd name="T23" fmla="*/ 59 h 88"/>
                  <a:gd name="T24" fmla="*/ 69 w 193"/>
                  <a:gd name="T25" fmla="*/ 64 h 88"/>
                  <a:gd name="T26" fmla="*/ 81 w 193"/>
                  <a:gd name="T27" fmla="*/ 72 h 88"/>
                  <a:gd name="T28" fmla="*/ 99 w 193"/>
                  <a:gd name="T29" fmla="*/ 75 h 88"/>
                  <a:gd name="T30" fmla="*/ 121 w 193"/>
                  <a:gd name="T31" fmla="*/ 81 h 88"/>
                  <a:gd name="T32" fmla="*/ 142 w 193"/>
                  <a:gd name="T33" fmla="*/ 86 h 88"/>
                  <a:gd name="T34" fmla="*/ 148 w 193"/>
                  <a:gd name="T35" fmla="*/ 86 h 88"/>
                  <a:gd name="T36" fmla="*/ 162 w 193"/>
                  <a:gd name="T37" fmla="*/ 88 h 88"/>
                  <a:gd name="T38" fmla="*/ 169 w 193"/>
                  <a:gd name="T39" fmla="*/ 88 h 88"/>
                  <a:gd name="T40" fmla="*/ 182 w 193"/>
                  <a:gd name="T41" fmla="*/ 86 h 88"/>
                  <a:gd name="T42" fmla="*/ 186 w 193"/>
                  <a:gd name="T43" fmla="*/ 84 h 88"/>
                  <a:gd name="T44" fmla="*/ 191 w 193"/>
                  <a:gd name="T45" fmla="*/ 81 h 88"/>
                  <a:gd name="T46" fmla="*/ 193 w 193"/>
                  <a:gd name="T47" fmla="*/ 77 h 88"/>
                  <a:gd name="T48" fmla="*/ 193 w 193"/>
                  <a:gd name="T49" fmla="*/ 73 h 88"/>
                  <a:gd name="T50" fmla="*/ 191 w 193"/>
                  <a:gd name="T51" fmla="*/ 68 h 88"/>
                  <a:gd name="T52" fmla="*/ 186 w 193"/>
                  <a:gd name="T53" fmla="*/ 59 h 88"/>
                  <a:gd name="T54" fmla="*/ 173 w 193"/>
                  <a:gd name="T55" fmla="*/ 48 h 88"/>
                  <a:gd name="T56" fmla="*/ 150 w 193"/>
                  <a:gd name="T57" fmla="*/ 36 h 88"/>
                  <a:gd name="T58" fmla="*/ 135 w 193"/>
                  <a:gd name="T59" fmla="*/ 30 h 88"/>
                  <a:gd name="T60" fmla="*/ 121 w 193"/>
                  <a:gd name="T61" fmla="*/ 25 h 88"/>
                  <a:gd name="T62" fmla="*/ 106 w 193"/>
                  <a:gd name="T63" fmla="*/ 21 h 88"/>
                  <a:gd name="T64" fmla="*/ 92 w 193"/>
                  <a:gd name="T65" fmla="*/ 19 h 88"/>
                  <a:gd name="T66" fmla="*/ 79 w 193"/>
                  <a:gd name="T67" fmla="*/ 19 h 88"/>
                  <a:gd name="T68" fmla="*/ 65 w 193"/>
                  <a:gd name="T69" fmla="*/ 23 h 88"/>
                  <a:gd name="T70" fmla="*/ 61 w 193"/>
                  <a:gd name="T71" fmla="*/ 0 h 88"/>
                  <a:gd name="T72" fmla="*/ 33 w 193"/>
                  <a:gd name="T73" fmla="*/ 19 h 88"/>
                  <a:gd name="T74" fmla="*/ 0 w 193"/>
                  <a:gd name="T75" fmla="*/ 2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88">
                    <a:moveTo>
                      <a:pt x="0" y="25"/>
                    </a:moveTo>
                    <a:lnTo>
                      <a:pt x="0" y="32"/>
                    </a:lnTo>
                    <a:lnTo>
                      <a:pt x="0" y="39"/>
                    </a:lnTo>
                    <a:lnTo>
                      <a:pt x="2" y="45"/>
                    </a:lnTo>
                    <a:lnTo>
                      <a:pt x="6" y="50"/>
                    </a:lnTo>
                    <a:lnTo>
                      <a:pt x="7" y="52"/>
                    </a:lnTo>
                    <a:lnTo>
                      <a:pt x="15" y="55"/>
                    </a:lnTo>
                    <a:lnTo>
                      <a:pt x="20" y="57"/>
                    </a:lnTo>
                    <a:lnTo>
                      <a:pt x="29" y="59"/>
                    </a:lnTo>
                    <a:lnTo>
                      <a:pt x="33" y="61"/>
                    </a:lnTo>
                    <a:lnTo>
                      <a:pt x="45" y="59"/>
                    </a:lnTo>
                    <a:lnTo>
                      <a:pt x="54" y="59"/>
                    </a:lnTo>
                    <a:lnTo>
                      <a:pt x="69" y="64"/>
                    </a:lnTo>
                    <a:lnTo>
                      <a:pt x="81" y="72"/>
                    </a:lnTo>
                    <a:lnTo>
                      <a:pt x="99" y="75"/>
                    </a:lnTo>
                    <a:lnTo>
                      <a:pt x="121" y="81"/>
                    </a:lnTo>
                    <a:lnTo>
                      <a:pt x="142" y="86"/>
                    </a:lnTo>
                    <a:lnTo>
                      <a:pt x="148" y="86"/>
                    </a:lnTo>
                    <a:lnTo>
                      <a:pt x="162" y="88"/>
                    </a:lnTo>
                    <a:lnTo>
                      <a:pt x="169" y="88"/>
                    </a:lnTo>
                    <a:lnTo>
                      <a:pt x="182" y="86"/>
                    </a:lnTo>
                    <a:lnTo>
                      <a:pt x="186" y="84"/>
                    </a:lnTo>
                    <a:lnTo>
                      <a:pt x="191" y="81"/>
                    </a:lnTo>
                    <a:lnTo>
                      <a:pt x="193" y="77"/>
                    </a:lnTo>
                    <a:lnTo>
                      <a:pt x="193" y="73"/>
                    </a:lnTo>
                    <a:lnTo>
                      <a:pt x="191" y="68"/>
                    </a:lnTo>
                    <a:lnTo>
                      <a:pt x="186" y="59"/>
                    </a:lnTo>
                    <a:lnTo>
                      <a:pt x="173" y="48"/>
                    </a:lnTo>
                    <a:lnTo>
                      <a:pt x="150" y="36"/>
                    </a:lnTo>
                    <a:lnTo>
                      <a:pt x="135" y="30"/>
                    </a:lnTo>
                    <a:lnTo>
                      <a:pt x="121" y="25"/>
                    </a:lnTo>
                    <a:lnTo>
                      <a:pt x="106" y="21"/>
                    </a:lnTo>
                    <a:lnTo>
                      <a:pt x="92" y="19"/>
                    </a:lnTo>
                    <a:lnTo>
                      <a:pt x="79" y="19"/>
                    </a:lnTo>
                    <a:lnTo>
                      <a:pt x="65" y="23"/>
                    </a:lnTo>
                    <a:lnTo>
                      <a:pt x="61" y="0"/>
                    </a:lnTo>
                    <a:lnTo>
                      <a:pt x="33" y="19"/>
                    </a:lnTo>
                    <a:lnTo>
                      <a:pt x="0" y="2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1" name="Freeform 27"/>
              <p:cNvSpPr>
                <a:spLocks/>
              </p:cNvSpPr>
              <p:nvPr/>
            </p:nvSpPr>
            <p:spPr bwMode="auto">
              <a:xfrm>
                <a:off x="1107" y="3784"/>
                <a:ext cx="272" cy="180"/>
              </a:xfrm>
              <a:custGeom>
                <a:avLst/>
                <a:gdLst>
                  <a:gd name="T0" fmla="*/ 0 w 272"/>
                  <a:gd name="T1" fmla="*/ 52 h 180"/>
                  <a:gd name="T2" fmla="*/ 2 w 272"/>
                  <a:gd name="T3" fmla="*/ 72 h 180"/>
                  <a:gd name="T4" fmla="*/ 6 w 272"/>
                  <a:gd name="T5" fmla="*/ 84 h 180"/>
                  <a:gd name="T6" fmla="*/ 9 w 272"/>
                  <a:gd name="T7" fmla="*/ 100 h 180"/>
                  <a:gd name="T8" fmla="*/ 13 w 272"/>
                  <a:gd name="T9" fmla="*/ 115 h 180"/>
                  <a:gd name="T10" fmla="*/ 18 w 272"/>
                  <a:gd name="T11" fmla="*/ 127 h 180"/>
                  <a:gd name="T12" fmla="*/ 22 w 272"/>
                  <a:gd name="T13" fmla="*/ 142 h 180"/>
                  <a:gd name="T14" fmla="*/ 29 w 272"/>
                  <a:gd name="T15" fmla="*/ 160 h 180"/>
                  <a:gd name="T16" fmla="*/ 63 w 272"/>
                  <a:gd name="T17" fmla="*/ 154 h 180"/>
                  <a:gd name="T18" fmla="*/ 79 w 272"/>
                  <a:gd name="T19" fmla="*/ 156 h 180"/>
                  <a:gd name="T20" fmla="*/ 92 w 272"/>
                  <a:gd name="T21" fmla="*/ 160 h 180"/>
                  <a:gd name="T22" fmla="*/ 105 w 272"/>
                  <a:gd name="T23" fmla="*/ 163 h 180"/>
                  <a:gd name="T24" fmla="*/ 112 w 272"/>
                  <a:gd name="T25" fmla="*/ 167 h 180"/>
                  <a:gd name="T26" fmla="*/ 121 w 272"/>
                  <a:gd name="T27" fmla="*/ 174 h 180"/>
                  <a:gd name="T28" fmla="*/ 126 w 272"/>
                  <a:gd name="T29" fmla="*/ 180 h 180"/>
                  <a:gd name="T30" fmla="*/ 128 w 272"/>
                  <a:gd name="T31" fmla="*/ 178 h 180"/>
                  <a:gd name="T32" fmla="*/ 130 w 272"/>
                  <a:gd name="T33" fmla="*/ 176 h 180"/>
                  <a:gd name="T34" fmla="*/ 135 w 272"/>
                  <a:gd name="T35" fmla="*/ 172 h 180"/>
                  <a:gd name="T36" fmla="*/ 137 w 272"/>
                  <a:gd name="T37" fmla="*/ 172 h 180"/>
                  <a:gd name="T38" fmla="*/ 142 w 272"/>
                  <a:gd name="T39" fmla="*/ 174 h 180"/>
                  <a:gd name="T40" fmla="*/ 151 w 272"/>
                  <a:gd name="T41" fmla="*/ 174 h 180"/>
                  <a:gd name="T42" fmla="*/ 160 w 272"/>
                  <a:gd name="T43" fmla="*/ 172 h 180"/>
                  <a:gd name="T44" fmla="*/ 173 w 272"/>
                  <a:gd name="T45" fmla="*/ 171 h 180"/>
                  <a:gd name="T46" fmla="*/ 186 w 272"/>
                  <a:gd name="T47" fmla="*/ 171 h 180"/>
                  <a:gd name="T48" fmla="*/ 195 w 272"/>
                  <a:gd name="T49" fmla="*/ 169 h 180"/>
                  <a:gd name="T50" fmla="*/ 202 w 272"/>
                  <a:gd name="T51" fmla="*/ 167 h 180"/>
                  <a:gd name="T52" fmla="*/ 209 w 272"/>
                  <a:gd name="T53" fmla="*/ 165 h 180"/>
                  <a:gd name="T54" fmla="*/ 214 w 272"/>
                  <a:gd name="T55" fmla="*/ 162 h 180"/>
                  <a:gd name="T56" fmla="*/ 222 w 272"/>
                  <a:gd name="T57" fmla="*/ 154 h 180"/>
                  <a:gd name="T58" fmla="*/ 229 w 272"/>
                  <a:gd name="T59" fmla="*/ 144 h 180"/>
                  <a:gd name="T60" fmla="*/ 238 w 272"/>
                  <a:gd name="T61" fmla="*/ 131 h 180"/>
                  <a:gd name="T62" fmla="*/ 247 w 272"/>
                  <a:gd name="T63" fmla="*/ 117 h 180"/>
                  <a:gd name="T64" fmla="*/ 254 w 272"/>
                  <a:gd name="T65" fmla="*/ 106 h 180"/>
                  <a:gd name="T66" fmla="*/ 259 w 272"/>
                  <a:gd name="T67" fmla="*/ 95 h 180"/>
                  <a:gd name="T68" fmla="*/ 267 w 272"/>
                  <a:gd name="T69" fmla="*/ 82 h 180"/>
                  <a:gd name="T70" fmla="*/ 268 w 272"/>
                  <a:gd name="T71" fmla="*/ 75 h 180"/>
                  <a:gd name="T72" fmla="*/ 272 w 272"/>
                  <a:gd name="T73" fmla="*/ 63 h 180"/>
                  <a:gd name="T74" fmla="*/ 272 w 272"/>
                  <a:gd name="T75" fmla="*/ 57 h 180"/>
                  <a:gd name="T76" fmla="*/ 272 w 272"/>
                  <a:gd name="T77" fmla="*/ 50 h 180"/>
                  <a:gd name="T78" fmla="*/ 268 w 272"/>
                  <a:gd name="T79" fmla="*/ 43 h 180"/>
                  <a:gd name="T80" fmla="*/ 261 w 272"/>
                  <a:gd name="T81" fmla="*/ 34 h 180"/>
                  <a:gd name="T82" fmla="*/ 259 w 272"/>
                  <a:gd name="T83" fmla="*/ 28 h 180"/>
                  <a:gd name="T84" fmla="*/ 234 w 272"/>
                  <a:gd name="T85" fmla="*/ 0 h 180"/>
                  <a:gd name="T86" fmla="*/ 94 w 272"/>
                  <a:gd name="T87" fmla="*/ 7 h 180"/>
                  <a:gd name="T88" fmla="*/ 40 w 272"/>
                  <a:gd name="T89" fmla="*/ 10 h 180"/>
                  <a:gd name="T90" fmla="*/ 0 w 272"/>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2" h="180">
                    <a:moveTo>
                      <a:pt x="0" y="52"/>
                    </a:moveTo>
                    <a:lnTo>
                      <a:pt x="2" y="72"/>
                    </a:lnTo>
                    <a:lnTo>
                      <a:pt x="6" y="84"/>
                    </a:lnTo>
                    <a:lnTo>
                      <a:pt x="9" y="100"/>
                    </a:lnTo>
                    <a:lnTo>
                      <a:pt x="13" y="115"/>
                    </a:lnTo>
                    <a:lnTo>
                      <a:pt x="18" y="127"/>
                    </a:lnTo>
                    <a:lnTo>
                      <a:pt x="22" y="142"/>
                    </a:lnTo>
                    <a:lnTo>
                      <a:pt x="29" y="160"/>
                    </a:lnTo>
                    <a:lnTo>
                      <a:pt x="63" y="154"/>
                    </a:lnTo>
                    <a:lnTo>
                      <a:pt x="79" y="156"/>
                    </a:lnTo>
                    <a:lnTo>
                      <a:pt x="92" y="160"/>
                    </a:lnTo>
                    <a:lnTo>
                      <a:pt x="105" y="163"/>
                    </a:lnTo>
                    <a:lnTo>
                      <a:pt x="112" y="167"/>
                    </a:lnTo>
                    <a:lnTo>
                      <a:pt x="121" y="174"/>
                    </a:lnTo>
                    <a:lnTo>
                      <a:pt x="126" y="180"/>
                    </a:lnTo>
                    <a:lnTo>
                      <a:pt x="128" y="178"/>
                    </a:lnTo>
                    <a:lnTo>
                      <a:pt x="130" y="176"/>
                    </a:lnTo>
                    <a:lnTo>
                      <a:pt x="135" y="172"/>
                    </a:lnTo>
                    <a:lnTo>
                      <a:pt x="137" y="172"/>
                    </a:lnTo>
                    <a:lnTo>
                      <a:pt x="142" y="174"/>
                    </a:lnTo>
                    <a:lnTo>
                      <a:pt x="151" y="174"/>
                    </a:lnTo>
                    <a:lnTo>
                      <a:pt x="160" y="172"/>
                    </a:lnTo>
                    <a:lnTo>
                      <a:pt x="173" y="171"/>
                    </a:lnTo>
                    <a:lnTo>
                      <a:pt x="186" y="171"/>
                    </a:lnTo>
                    <a:lnTo>
                      <a:pt x="195" y="169"/>
                    </a:lnTo>
                    <a:lnTo>
                      <a:pt x="202" y="167"/>
                    </a:lnTo>
                    <a:lnTo>
                      <a:pt x="209" y="165"/>
                    </a:lnTo>
                    <a:lnTo>
                      <a:pt x="214" y="162"/>
                    </a:lnTo>
                    <a:lnTo>
                      <a:pt x="222" y="154"/>
                    </a:lnTo>
                    <a:lnTo>
                      <a:pt x="229" y="144"/>
                    </a:lnTo>
                    <a:lnTo>
                      <a:pt x="238" y="131"/>
                    </a:lnTo>
                    <a:lnTo>
                      <a:pt x="247" y="117"/>
                    </a:lnTo>
                    <a:lnTo>
                      <a:pt x="254" y="106"/>
                    </a:lnTo>
                    <a:lnTo>
                      <a:pt x="259" y="95"/>
                    </a:lnTo>
                    <a:lnTo>
                      <a:pt x="267" y="82"/>
                    </a:lnTo>
                    <a:lnTo>
                      <a:pt x="268" y="75"/>
                    </a:lnTo>
                    <a:lnTo>
                      <a:pt x="272" y="63"/>
                    </a:lnTo>
                    <a:lnTo>
                      <a:pt x="272" y="57"/>
                    </a:lnTo>
                    <a:lnTo>
                      <a:pt x="272" y="50"/>
                    </a:lnTo>
                    <a:lnTo>
                      <a:pt x="268" y="43"/>
                    </a:lnTo>
                    <a:lnTo>
                      <a:pt x="261" y="34"/>
                    </a:lnTo>
                    <a:lnTo>
                      <a:pt x="259" y="28"/>
                    </a:lnTo>
                    <a:lnTo>
                      <a:pt x="234" y="0"/>
                    </a:lnTo>
                    <a:lnTo>
                      <a:pt x="94" y="7"/>
                    </a:lnTo>
                    <a:lnTo>
                      <a:pt x="40" y="10"/>
                    </a:lnTo>
                    <a:lnTo>
                      <a:pt x="0" y="52"/>
                    </a:lnTo>
                    <a:close/>
                  </a:path>
                </a:pathLst>
              </a:custGeom>
              <a:solidFill>
                <a:srgbClr val="7A7A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2" name="Freeform 28"/>
              <p:cNvSpPr>
                <a:spLocks/>
              </p:cNvSpPr>
              <p:nvPr/>
            </p:nvSpPr>
            <p:spPr bwMode="auto">
              <a:xfrm>
                <a:off x="1107" y="3784"/>
                <a:ext cx="272" cy="180"/>
              </a:xfrm>
              <a:custGeom>
                <a:avLst/>
                <a:gdLst>
                  <a:gd name="T0" fmla="*/ 0 w 272"/>
                  <a:gd name="T1" fmla="*/ 52 h 180"/>
                  <a:gd name="T2" fmla="*/ 2 w 272"/>
                  <a:gd name="T3" fmla="*/ 72 h 180"/>
                  <a:gd name="T4" fmla="*/ 6 w 272"/>
                  <a:gd name="T5" fmla="*/ 84 h 180"/>
                  <a:gd name="T6" fmla="*/ 9 w 272"/>
                  <a:gd name="T7" fmla="*/ 100 h 180"/>
                  <a:gd name="T8" fmla="*/ 13 w 272"/>
                  <a:gd name="T9" fmla="*/ 115 h 180"/>
                  <a:gd name="T10" fmla="*/ 18 w 272"/>
                  <a:gd name="T11" fmla="*/ 127 h 180"/>
                  <a:gd name="T12" fmla="*/ 22 w 272"/>
                  <a:gd name="T13" fmla="*/ 142 h 180"/>
                  <a:gd name="T14" fmla="*/ 29 w 272"/>
                  <a:gd name="T15" fmla="*/ 160 h 180"/>
                  <a:gd name="T16" fmla="*/ 63 w 272"/>
                  <a:gd name="T17" fmla="*/ 154 h 180"/>
                  <a:gd name="T18" fmla="*/ 79 w 272"/>
                  <a:gd name="T19" fmla="*/ 156 h 180"/>
                  <a:gd name="T20" fmla="*/ 92 w 272"/>
                  <a:gd name="T21" fmla="*/ 160 h 180"/>
                  <a:gd name="T22" fmla="*/ 105 w 272"/>
                  <a:gd name="T23" fmla="*/ 163 h 180"/>
                  <a:gd name="T24" fmla="*/ 112 w 272"/>
                  <a:gd name="T25" fmla="*/ 167 h 180"/>
                  <a:gd name="T26" fmla="*/ 121 w 272"/>
                  <a:gd name="T27" fmla="*/ 174 h 180"/>
                  <a:gd name="T28" fmla="*/ 126 w 272"/>
                  <a:gd name="T29" fmla="*/ 180 h 180"/>
                  <a:gd name="T30" fmla="*/ 128 w 272"/>
                  <a:gd name="T31" fmla="*/ 178 h 180"/>
                  <a:gd name="T32" fmla="*/ 130 w 272"/>
                  <a:gd name="T33" fmla="*/ 176 h 180"/>
                  <a:gd name="T34" fmla="*/ 135 w 272"/>
                  <a:gd name="T35" fmla="*/ 172 h 180"/>
                  <a:gd name="T36" fmla="*/ 137 w 272"/>
                  <a:gd name="T37" fmla="*/ 172 h 180"/>
                  <a:gd name="T38" fmla="*/ 142 w 272"/>
                  <a:gd name="T39" fmla="*/ 174 h 180"/>
                  <a:gd name="T40" fmla="*/ 151 w 272"/>
                  <a:gd name="T41" fmla="*/ 174 h 180"/>
                  <a:gd name="T42" fmla="*/ 160 w 272"/>
                  <a:gd name="T43" fmla="*/ 172 h 180"/>
                  <a:gd name="T44" fmla="*/ 173 w 272"/>
                  <a:gd name="T45" fmla="*/ 171 h 180"/>
                  <a:gd name="T46" fmla="*/ 186 w 272"/>
                  <a:gd name="T47" fmla="*/ 171 h 180"/>
                  <a:gd name="T48" fmla="*/ 195 w 272"/>
                  <a:gd name="T49" fmla="*/ 169 h 180"/>
                  <a:gd name="T50" fmla="*/ 202 w 272"/>
                  <a:gd name="T51" fmla="*/ 167 h 180"/>
                  <a:gd name="T52" fmla="*/ 209 w 272"/>
                  <a:gd name="T53" fmla="*/ 165 h 180"/>
                  <a:gd name="T54" fmla="*/ 214 w 272"/>
                  <a:gd name="T55" fmla="*/ 162 h 180"/>
                  <a:gd name="T56" fmla="*/ 222 w 272"/>
                  <a:gd name="T57" fmla="*/ 154 h 180"/>
                  <a:gd name="T58" fmla="*/ 229 w 272"/>
                  <a:gd name="T59" fmla="*/ 144 h 180"/>
                  <a:gd name="T60" fmla="*/ 238 w 272"/>
                  <a:gd name="T61" fmla="*/ 131 h 180"/>
                  <a:gd name="T62" fmla="*/ 247 w 272"/>
                  <a:gd name="T63" fmla="*/ 117 h 180"/>
                  <a:gd name="T64" fmla="*/ 254 w 272"/>
                  <a:gd name="T65" fmla="*/ 106 h 180"/>
                  <a:gd name="T66" fmla="*/ 259 w 272"/>
                  <a:gd name="T67" fmla="*/ 95 h 180"/>
                  <a:gd name="T68" fmla="*/ 267 w 272"/>
                  <a:gd name="T69" fmla="*/ 82 h 180"/>
                  <a:gd name="T70" fmla="*/ 268 w 272"/>
                  <a:gd name="T71" fmla="*/ 75 h 180"/>
                  <a:gd name="T72" fmla="*/ 272 w 272"/>
                  <a:gd name="T73" fmla="*/ 63 h 180"/>
                  <a:gd name="T74" fmla="*/ 272 w 272"/>
                  <a:gd name="T75" fmla="*/ 57 h 180"/>
                  <a:gd name="T76" fmla="*/ 272 w 272"/>
                  <a:gd name="T77" fmla="*/ 50 h 180"/>
                  <a:gd name="T78" fmla="*/ 268 w 272"/>
                  <a:gd name="T79" fmla="*/ 43 h 180"/>
                  <a:gd name="T80" fmla="*/ 261 w 272"/>
                  <a:gd name="T81" fmla="*/ 34 h 180"/>
                  <a:gd name="T82" fmla="*/ 259 w 272"/>
                  <a:gd name="T83" fmla="*/ 28 h 180"/>
                  <a:gd name="T84" fmla="*/ 234 w 272"/>
                  <a:gd name="T85" fmla="*/ 0 h 180"/>
                  <a:gd name="T86" fmla="*/ 94 w 272"/>
                  <a:gd name="T87" fmla="*/ 7 h 180"/>
                  <a:gd name="T88" fmla="*/ 40 w 272"/>
                  <a:gd name="T89" fmla="*/ 10 h 180"/>
                  <a:gd name="T90" fmla="*/ 0 w 272"/>
                  <a:gd name="T91"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2" h="180">
                    <a:moveTo>
                      <a:pt x="0" y="52"/>
                    </a:moveTo>
                    <a:lnTo>
                      <a:pt x="2" y="72"/>
                    </a:lnTo>
                    <a:lnTo>
                      <a:pt x="6" y="84"/>
                    </a:lnTo>
                    <a:lnTo>
                      <a:pt x="9" y="100"/>
                    </a:lnTo>
                    <a:lnTo>
                      <a:pt x="13" y="115"/>
                    </a:lnTo>
                    <a:lnTo>
                      <a:pt x="18" y="127"/>
                    </a:lnTo>
                    <a:lnTo>
                      <a:pt x="22" y="142"/>
                    </a:lnTo>
                    <a:lnTo>
                      <a:pt x="29" y="160"/>
                    </a:lnTo>
                    <a:lnTo>
                      <a:pt x="63" y="154"/>
                    </a:lnTo>
                    <a:lnTo>
                      <a:pt x="79" y="156"/>
                    </a:lnTo>
                    <a:lnTo>
                      <a:pt x="92" y="160"/>
                    </a:lnTo>
                    <a:lnTo>
                      <a:pt x="105" y="163"/>
                    </a:lnTo>
                    <a:lnTo>
                      <a:pt x="112" y="167"/>
                    </a:lnTo>
                    <a:lnTo>
                      <a:pt x="121" y="174"/>
                    </a:lnTo>
                    <a:lnTo>
                      <a:pt x="126" y="180"/>
                    </a:lnTo>
                    <a:lnTo>
                      <a:pt x="128" y="178"/>
                    </a:lnTo>
                    <a:lnTo>
                      <a:pt x="130" y="176"/>
                    </a:lnTo>
                    <a:lnTo>
                      <a:pt x="135" y="172"/>
                    </a:lnTo>
                    <a:lnTo>
                      <a:pt x="137" y="172"/>
                    </a:lnTo>
                    <a:lnTo>
                      <a:pt x="142" y="174"/>
                    </a:lnTo>
                    <a:lnTo>
                      <a:pt x="151" y="174"/>
                    </a:lnTo>
                    <a:lnTo>
                      <a:pt x="160" y="172"/>
                    </a:lnTo>
                    <a:lnTo>
                      <a:pt x="173" y="171"/>
                    </a:lnTo>
                    <a:lnTo>
                      <a:pt x="186" y="171"/>
                    </a:lnTo>
                    <a:lnTo>
                      <a:pt x="195" y="169"/>
                    </a:lnTo>
                    <a:lnTo>
                      <a:pt x="202" y="167"/>
                    </a:lnTo>
                    <a:lnTo>
                      <a:pt x="209" y="165"/>
                    </a:lnTo>
                    <a:lnTo>
                      <a:pt x="214" y="162"/>
                    </a:lnTo>
                    <a:lnTo>
                      <a:pt x="222" y="154"/>
                    </a:lnTo>
                    <a:lnTo>
                      <a:pt x="229" y="144"/>
                    </a:lnTo>
                    <a:lnTo>
                      <a:pt x="238" y="131"/>
                    </a:lnTo>
                    <a:lnTo>
                      <a:pt x="247" y="117"/>
                    </a:lnTo>
                    <a:lnTo>
                      <a:pt x="254" y="106"/>
                    </a:lnTo>
                    <a:lnTo>
                      <a:pt x="259" y="95"/>
                    </a:lnTo>
                    <a:lnTo>
                      <a:pt x="267" y="82"/>
                    </a:lnTo>
                    <a:lnTo>
                      <a:pt x="268" y="75"/>
                    </a:lnTo>
                    <a:lnTo>
                      <a:pt x="272" y="63"/>
                    </a:lnTo>
                    <a:lnTo>
                      <a:pt x="272" y="57"/>
                    </a:lnTo>
                    <a:lnTo>
                      <a:pt x="272" y="50"/>
                    </a:lnTo>
                    <a:lnTo>
                      <a:pt x="268" y="43"/>
                    </a:lnTo>
                    <a:lnTo>
                      <a:pt x="261" y="34"/>
                    </a:lnTo>
                    <a:lnTo>
                      <a:pt x="259" y="28"/>
                    </a:lnTo>
                    <a:lnTo>
                      <a:pt x="234" y="0"/>
                    </a:lnTo>
                    <a:lnTo>
                      <a:pt x="94" y="7"/>
                    </a:lnTo>
                    <a:lnTo>
                      <a:pt x="40" y="10"/>
                    </a:lnTo>
                    <a:lnTo>
                      <a:pt x="0" y="5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3" name="Freeform 29"/>
              <p:cNvSpPr>
                <a:spLocks/>
              </p:cNvSpPr>
              <p:nvPr/>
            </p:nvSpPr>
            <p:spPr bwMode="auto">
              <a:xfrm>
                <a:off x="1197" y="3656"/>
                <a:ext cx="117" cy="146"/>
              </a:xfrm>
              <a:custGeom>
                <a:avLst/>
                <a:gdLst>
                  <a:gd name="T0" fmla="*/ 27 w 117"/>
                  <a:gd name="T1" fmla="*/ 138 h 146"/>
                  <a:gd name="T2" fmla="*/ 34 w 117"/>
                  <a:gd name="T3" fmla="*/ 142 h 146"/>
                  <a:gd name="T4" fmla="*/ 43 w 117"/>
                  <a:gd name="T5" fmla="*/ 144 h 146"/>
                  <a:gd name="T6" fmla="*/ 51 w 117"/>
                  <a:gd name="T7" fmla="*/ 146 h 146"/>
                  <a:gd name="T8" fmla="*/ 61 w 117"/>
                  <a:gd name="T9" fmla="*/ 144 h 146"/>
                  <a:gd name="T10" fmla="*/ 70 w 117"/>
                  <a:gd name="T11" fmla="*/ 142 h 146"/>
                  <a:gd name="T12" fmla="*/ 78 w 117"/>
                  <a:gd name="T13" fmla="*/ 140 h 146"/>
                  <a:gd name="T14" fmla="*/ 83 w 117"/>
                  <a:gd name="T15" fmla="*/ 138 h 146"/>
                  <a:gd name="T16" fmla="*/ 99 w 117"/>
                  <a:gd name="T17" fmla="*/ 45 h 146"/>
                  <a:gd name="T18" fmla="*/ 117 w 117"/>
                  <a:gd name="T19" fmla="*/ 2 h 146"/>
                  <a:gd name="T20" fmla="*/ 97 w 117"/>
                  <a:gd name="T21" fmla="*/ 0 h 146"/>
                  <a:gd name="T22" fmla="*/ 70 w 117"/>
                  <a:gd name="T23" fmla="*/ 2 h 146"/>
                  <a:gd name="T24" fmla="*/ 38 w 117"/>
                  <a:gd name="T25" fmla="*/ 3 h 146"/>
                  <a:gd name="T26" fmla="*/ 11 w 117"/>
                  <a:gd name="T27" fmla="*/ 5 h 146"/>
                  <a:gd name="T28" fmla="*/ 0 w 117"/>
                  <a:gd name="T29" fmla="*/ 14 h 146"/>
                  <a:gd name="T30" fmla="*/ 6 w 117"/>
                  <a:gd name="T31" fmla="*/ 30 h 146"/>
                  <a:gd name="T32" fmla="*/ 27 w 117"/>
                  <a:gd name="T33"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6">
                    <a:moveTo>
                      <a:pt x="27" y="138"/>
                    </a:moveTo>
                    <a:lnTo>
                      <a:pt x="34" y="142"/>
                    </a:lnTo>
                    <a:lnTo>
                      <a:pt x="43" y="144"/>
                    </a:lnTo>
                    <a:lnTo>
                      <a:pt x="51" y="146"/>
                    </a:lnTo>
                    <a:lnTo>
                      <a:pt x="61" y="144"/>
                    </a:lnTo>
                    <a:lnTo>
                      <a:pt x="70" y="142"/>
                    </a:lnTo>
                    <a:lnTo>
                      <a:pt x="78" y="140"/>
                    </a:lnTo>
                    <a:lnTo>
                      <a:pt x="83" y="138"/>
                    </a:lnTo>
                    <a:lnTo>
                      <a:pt x="99" y="45"/>
                    </a:lnTo>
                    <a:lnTo>
                      <a:pt x="117" y="2"/>
                    </a:lnTo>
                    <a:lnTo>
                      <a:pt x="97" y="0"/>
                    </a:lnTo>
                    <a:lnTo>
                      <a:pt x="70" y="2"/>
                    </a:lnTo>
                    <a:lnTo>
                      <a:pt x="38" y="3"/>
                    </a:lnTo>
                    <a:lnTo>
                      <a:pt x="11" y="5"/>
                    </a:lnTo>
                    <a:lnTo>
                      <a:pt x="0" y="14"/>
                    </a:lnTo>
                    <a:lnTo>
                      <a:pt x="6" y="30"/>
                    </a:lnTo>
                    <a:lnTo>
                      <a:pt x="27" y="1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4" name="Freeform 30"/>
              <p:cNvSpPr>
                <a:spLocks/>
              </p:cNvSpPr>
              <p:nvPr/>
            </p:nvSpPr>
            <p:spPr bwMode="auto">
              <a:xfrm>
                <a:off x="1197" y="3656"/>
                <a:ext cx="117" cy="146"/>
              </a:xfrm>
              <a:custGeom>
                <a:avLst/>
                <a:gdLst>
                  <a:gd name="T0" fmla="*/ 27 w 117"/>
                  <a:gd name="T1" fmla="*/ 138 h 146"/>
                  <a:gd name="T2" fmla="*/ 34 w 117"/>
                  <a:gd name="T3" fmla="*/ 142 h 146"/>
                  <a:gd name="T4" fmla="*/ 43 w 117"/>
                  <a:gd name="T5" fmla="*/ 144 h 146"/>
                  <a:gd name="T6" fmla="*/ 51 w 117"/>
                  <a:gd name="T7" fmla="*/ 146 h 146"/>
                  <a:gd name="T8" fmla="*/ 61 w 117"/>
                  <a:gd name="T9" fmla="*/ 144 h 146"/>
                  <a:gd name="T10" fmla="*/ 70 w 117"/>
                  <a:gd name="T11" fmla="*/ 142 h 146"/>
                  <a:gd name="T12" fmla="*/ 78 w 117"/>
                  <a:gd name="T13" fmla="*/ 140 h 146"/>
                  <a:gd name="T14" fmla="*/ 83 w 117"/>
                  <a:gd name="T15" fmla="*/ 138 h 146"/>
                  <a:gd name="T16" fmla="*/ 99 w 117"/>
                  <a:gd name="T17" fmla="*/ 45 h 146"/>
                  <a:gd name="T18" fmla="*/ 117 w 117"/>
                  <a:gd name="T19" fmla="*/ 2 h 146"/>
                  <a:gd name="T20" fmla="*/ 97 w 117"/>
                  <a:gd name="T21" fmla="*/ 0 h 146"/>
                  <a:gd name="T22" fmla="*/ 70 w 117"/>
                  <a:gd name="T23" fmla="*/ 2 h 146"/>
                  <a:gd name="T24" fmla="*/ 38 w 117"/>
                  <a:gd name="T25" fmla="*/ 3 h 146"/>
                  <a:gd name="T26" fmla="*/ 11 w 117"/>
                  <a:gd name="T27" fmla="*/ 5 h 146"/>
                  <a:gd name="T28" fmla="*/ 0 w 117"/>
                  <a:gd name="T29" fmla="*/ 14 h 146"/>
                  <a:gd name="T30" fmla="*/ 6 w 117"/>
                  <a:gd name="T31" fmla="*/ 30 h 146"/>
                  <a:gd name="T32" fmla="*/ 27 w 117"/>
                  <a:gd name="T33"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46">
                    <a:moveTo>
                      <a:pt x="27" y="138"/>
                    </a:moveTo>
                    <a:lnTo>
                      <a:pt x="34" y="142"/>
                    </a:lnTo>
                    <a:lnTo>
                      <a:pt x="43" y="144"/>
                    </a:lnTo>
                    <a:lnTo>
                      <a:pt x="51" y="146"/>
                    </a:lnTo>
                    <a:lnTo>
                      <a:pt x="61" y="144"/>
                    </a:lnTo>
                    <a:lnTo>
                      <a:pt x="70" y="142"/>
                    </a:lnTo>
                    <a:lnTo>
                      <a:pt x="78" y="140"/>
                    </a:lnTo>
                    <a:lnTo>
                      <a:pt x="83" y="138"/>
                    </a:lnTo>
                    <a:lnTo>
                      <a:pt x="99" y="45"/>
                    </a:lnTo>
                    <a:lnTo>
                      <a:pt x="117" y="2"/>
                    </a:lnTo>
                    <a:lnTo>
                      <a:pt x="97" y="0"/>
                    </a:lnTo>
                    <a:lnTo>
                      <a:pt x="70" y="2"/>
                    </a:lnTo>
                    <a:lnTo>
                      <a:pt x="38" y="3"/>
                    </a:lnTo>
                    <a:lnTo>
                      <a:pt x="11" y="5"/>
                    </a:lnTo>
                    <a:lnTo>
                      <a:pt x="0" y="14"/>
                    </a:lnTo>
                    <a:lnTo>
                      <a:pt x="6" y="30"/>
                    </a:lnTo>
                    <a:lnTo>
                      <a:pt x="27" y="138"/>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5" name="Freeform 31"/>
              <p:cNvSpPr>
                <a:spLocks/>
              </p:cNvSpPr>
              <p:nvPr/>
            </p:nvSpPr>
            <p:spPr bwMode="auto">
              <a:xfrm>
                <a:off x="1005" y="3569"/>
                <a:ext cx="239" cy="281"/>
              </a:xfrm>
              <a:custGeom>
                <a:avLst/>
                <a:gdLst>
                  <a:gd name="T0" fmla="*/ 14 w 239"/>
                  <a:gd name="T1" fmla="*/ 130 h 281"/>
                  <a:gd name="T2" fmla="*/ 19 w 239"/>
                  <a:gd name="T3" fmla="*/ 139 h 281"/>
                  <a:gd name="T4" fmla="*/ 25 w 239"/>
                  <a:gd name="T5" fmla="*/ 144 h 281"/>
                  <a:gd name="T6" fmla="*/ 32 w 239"/>
                  <a:gd name="T7" fmla="*/ 150 h 281"/>
                  <a:gd name="T8" fmla="*/ 37 w 239"/>
                  <a:gd name="T9" fmla="*/ 153 h 281"/>
                  <a:gd name="T10" fmla="*/ 46 w 239"/>
                  <a:gd name="T11" fmla="*/ 155 h 281"/>
                  <a:gd name="T12" fmla="*/ 54 w 239"/>
                  <a:gd name="T13" fmla="*/ 157 h 281"/>
                  <a:gd name="T14" fmla="*/ 59 w 239"/>
                  <a:gd name="T15" fmla="*/ 159 h 281"/>
                  <a:gd name="T16" fmla="*/ 63 w 239"/>
                  <a:gd name="T17" fmla="*/ 170 h 281"/>
                  <a:gd name="T18" fmla="*/ 66 w 239"/>
                  <a:gd name="T19" fmla="*/ 179 h 281"/>
                  <a:gd name="T20" fmla="*/ 70 w 239"/>
                  <a:gd name="T21" fmla="*/ 209 h 281"/>
                  <a:gd name="T22" fmla="*/ 68 w 239"/>
                  <a:gd name="T23" fmla="*/ 258 h 281"/>
                  <a:gd name="T24" fmla="*/ 75 w 239"/>
                  <a:gd name="T25" fmla="*/ 265 h 281"/>
                  <a:gd name="T26" fmla="*/ 75 w 239"/>
                  <a:gd name="T27" fmla="*/ 272 h 281"/>
                  <a:gd name="T28" fmla="*/ 77 w 239"/>
                  <a:gd name="T29" fmla="*/ 274 h 281"/>
                  <a:gd name="T30" fmla="*/ 79 w 239"/>
                  <a:gd name="T31" fmla="*/ 278 h 281"/>
                  <a:gd name="T32" fmla="*/ 82 w 239"/>
                  <a:gd name="T33" fmla="*/ 281 h 281"/>
                  <a:gd name="T34" fmla="*/ 90 w 239"/>
                  <a:gd name="T35" fmla="*/ 279 h 281"/>
                  <a:gd name="T36" fmla="*/ 100 w 239"/>
                  <a:gd name="T37" fmla="*/ 274 h 281"/>
                  <a:gd name="T38" fmla="*/ 111 w 239"/>
                  <a:gd name="T39" fmla="*/ 270 h 281"/>
                  <a:gd name="T40" fmla="*/ 124 w 239"/>
                  <a:gd name="T41" fmla="*/ 267 h 281"/>
                  <a:gd name="T42" fmla="*/ 133 w 239"/>
                  <a:gd name="T43" fmla="*/ 267 h 281"/>
                  <a:gd name="T44" fmla="*/ 145 w 239"/>
                  <a:gd name="T45" fmla="*/ 267 h 281"/>
                  <a:gd name="T46" fmla="*/ 156 w 239"/>
                  <a:gd name="T47" fmla="*/ 267 h 281"/>
                  <a:gd name="T48" fmla="*/ 167 w 239"/>
                  <a:gd name="T49" fmla="*/ 270 h 281"/>
                  <a:gd name="T50" fmla="*/ 178 w 239"/>
                  <a:gd name="T51" fmla="*/ 274 h 281"/>
                  <a:gd name="T52" fmla="*/ 185 w 239"/>
                  <a:gd name="T53" fmla="*/ 278 h 281"/>
                  <a:gd name="T54" fmla="*/ 196 w 239"/>
                  <a:gd name="T55" fmla="*/ 279 h 281"/>
                  <a:gd name="T56" fmla="*/ 199 w 239"/>
                  <a:gd name="T57" fmla="*/ 279 h 281"/>
                  <a:gd name="T58" fmla="*/ 201 w 239"/>
                  <a:gd name="T59" fmla="*/ 278 h 281"/>
                  <a:gd name="T60" fmla="*/ 205 w 239"/>
                  <a:gd name="T61" fmla="*/ 276 h 281"/>
                  <a:gd name="T62" fmla="*/ 217 w 239"/>
                  <a:gd name="T63" fmla="*/ 252 h 281"/>
                  <a:gd name="T64" fmla="*/ 226 w 239"/>
                  <a:gd name="T65" fmla="*/ 231 h 281"/>
                  <a:gd name="T66" fmla="*/ 228 w 239"/>
                  <a:gd name="T67" fmla="*/ 222 h 281"/>
                  <a:gd name="T68" fmla="*/ 232 w 239"/>
                  <a:gd name="T69" fmla="*/ 211 h 281"/>
                  <a:gd name="T70" fmla="*/ 237 w 239"/>
                  <a:gd name="T71" fmla="*/ 189 h 281"/>
                  <a:gd name="T72" fmla="*/ 239 w 239"/>
                  <a:gd name="T73" fmla="*/ 168 h 281"/>
                  <a:gd name="T74" fmla="*/ 237 w 239"/>
                  <a:gd name="T75" fmla="*/ 148 h 281"/>
                  <a:gd name="T76" fmla="*/ 235 w 239"/>
                  <a:gd name="T77" fmla="*/ 135 h 281"/>
                  <a:gd name="T78" fmla="*/ 230 w 239"/>
                  <a:gd name="T79" fmla="*/ 117 h 281"/>
                  <a:gd name="T80" fmla="*/ 226 w 239"/>
                  <a:gd name="T81" fmla="*/ 101 h 281"/>
                  <a:gd name="T82" fmla="*/ 221 w 239"/>
                  <a:gd name="T83" fmla="*/ 85 h 281"/>
                  <a:gd name="T84" fmla="*/ 216 w 239"/>
                  <a:gd name="T85" fmla="*/ 72 h 281"/>
                  <a:gd name="T86" fmla="*/ 212 w 239"/>
                  <a:gd name="T87" fmla="*/ 60 h 281"/>
                  <a:gd name="T88" fmla="*/ 214 w 239"/>
                  <a:gd name="T89" fmla="*/ 49 h 281"/>
                  <a:gd name="T90" fmla="*/ 219 w 239"/>
                  <a:gd name="T91" fmla="*/ 36 h 281"/>
                  <a:gd name="T92" fmla="*/ 208 w 239"/>
                  <a:gd name="T93" fmla="*/ 24 h 281"/>
                  <a:gd name="T94" fmla="*/ 183 w 239"/>
                  <a:gd name="T95" fmla="*/ 9 h 281"/>
                  <a:gd name="T96" fmla="*/ 165 w 239"/>
                  <a:gd name="T97" fmla="*/ 6 h 281"/>
                  <a:gd name="T98" fmla="*/ 135 w 239"/>
                  <a:gd name="T99" fmla="*/ 0 h 281"/>
                  <a:gd name="T100" fmla="*/ 115 w 239"/>
                  <a:gd name="T101" fmla="*/ 4 h 281"/>
                  <a:gd name="T102" fmla="*/ 99 w 239"/>
                  <a:gd name="T103" fmla="*/ 8 h 281"/>
                  <a:gd name="T104" fmla="*/ 52 w 239"/>
                  <a:gd name="T105" fmla="*/ 38 h 281"/>
                  <a:gd name="T106" fmla="*/ 23 w 239"/>
                  <a:gd name="T107" fmla="*/ 62 h 281"/>
                  <a:gd name="T108" fmla="*/ 0 w 239"/>
                  <a:gd name="T109" fmla="*/ 87 h 281"/>
                  <a:gd name="T110" fmla="*/ 14 w 239"/>
                  <a:gd name="T111" fmla="*/ 13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9" h="281">
                    <a:moveTo>
                      <a:pt x="14" y="130"/>
                    </a:moveTo>
                    <a:lnTo>
                      <a:pt x="19" y="139"/>
                    </a:lnTo>
                    <a:lnTo>
                      <a:pt x="25" y="144"/>
                    </a:lnTo>
                    <a:lnTo>
                      <a:pt x="32" y="150"/>
                    </a:lnTo>
                    <a:lnTo>
                      <a:pt x="37" y="153"/>
                    </a:lnTo>
                    <a:lnTo>
                      <a:pt x="46" y="155"/>
                    </a:lnTo>
                    <a:lnTo>
                      <a:pt x="54" y="157"/>
                    </a:lnTo>
                    <a:lnTo>
                      <a:pt x="59" y="159"/>
                    </a:lnTo>
                    <a:lnTo>
                      <a:pt x="63" y="170"/>
                    </a:lnTo>
                    <a:lnTo>
                      <a:pt x="66" y="179"/>
                    </a:lnTo>
                    <a:lnTo>
                      <a:pt x="70" y="209"/>
                    </a:lnTo>
                    <a:lnTo>
                      <a:pt x="68" y="258"/>
                    </a:lnTo>
                    <a:lnTo>
                      <a:pt x="75" y="265"/>
                    </a:lnTo>
                    <a:lnTo>
                      <a:pt x="75" y="272"/>
                    </a:lnTo>
                    <a:lnTo>
                      <a:pt x="77" y="274"/>
                    </a:lnTo>
                    <a:lnTo>
                      <a:pt x="79" y="278"/>
                    </a:lnTo>
                    <a:lnTo>
                      <a:pt x="82" y="281"/>
                    </a:lnTo>
                    <a:lnTo>
                      <a:pt x="90" y="279"/>
                    </a:lnTo>
                    <a:lnTo>
                      <a:pt x="100" y="274"/>
                    </a:lnTo>
                    <a:lnTo>
                      <a:pt x="111" y="270"/>
                    </a:lnTo>
                    <a:lnTo>
                      <a:pt x="124" y="267"/>
                    </a:lnTo>
                    <a:lnTo>
                      <a:pt x="133" y="267"/>
                    </a:lnTo>
                    <a:lnTo>
                      <a:pt x="145" y="267"/>
                    </a:lnTo>
                    <a:lnTo>
                      <a:pt x="156" y="267"/>
                    </a:lnTo>
                    <a:lnTo>
                      <a:pt x="167" y="270"/>
                    </a:lnTo>
                    <a:lnTo>
                      <a:pt x="178" y="274"/>
                    </a:lnTo>
                    <a:lnTo>
                      <a:pt x="185" y="278"/>
                    </a:lnTo>
                    <a:lnTo>
                      <a:pt x="196" y="279"/>
                    </a:lnTo>
                    <a:lnTo>
                      <a:pt x="199" y="279"/>
                    </a:lnTo>
                    <a:lnTo>
                      <a:pt x="201" y="278"/>
                    </a:lnTo>
                    <a:lnTo>
                      <a:pt x="205" y="276"/>
                    </a:lnTo>
                    <a:lnTo>
                      <a:pt x="217" y="252"/>
                    </a:lnTo>
                    <a:lnTo>
                      <a:pt x="226" y="231"/>
                    </a:lnTo>
                    <a:lnTo>
                      <a:pt x="228" y="222"/>
                    </a:lnTo>
                    <a:lnTo>
                      <a:pt x="232" y="211"/>
                    </a:lnTo>
                    <a:lnTo>
                      <a:pt x="237" y="189"/>
                    </a:lnTo>
                    <a:lnTo>
                      <a:pt x="239" y="168"/>
                    </a:lnTo>
                    <a:lnTo>
                      <a:pt x="237" y="148"/>
                    </a:lnTo>
                    <a:lnTo>
                      <a:pt x="235" y="135"/>
                    </a:lnTo>
                    <a:lnTo>
                      <a:pt x="230" y="117"/>
                    </a:lnTo>
                    <a:lnTo>
                      <a:pt x="226" y="101"/>
                    </a:lnTo>
                    <a:lnTo>
                      <a:pt x="221" y="85"/>
                    </a:lnTo>
                    <a:lnTo>
                      <a:pt x="216" y="72"/>
                    </a:lnTo>
                    <a:lnTo>
                      <a:pt x="212" y="60"/>
                    </a:lnTo>
                    <a:lnTo>
                      <a:pt x="214" y="49"/>
                    </a:lnTo>
                    <a:lnTo>
                      <a:pt x="219" y="36"/>
                    </a:lnTo>
                    <a:lnTo>
                      <a:pt x="208" y="24"/>
                    </a:lnTo>
                    <a:lnTo>
                      <a:pt x="183" y="9"/>
                    </a:lnTo>
                    <a:lnTo>
                      <a:pt x="165" y="6"/>
                    </a:lnTo>
                    <a:lnTo>
                      <a:pt x="135" y="0"/>
                    </a:lnTo>
                    <a:lnTo>
                      <a:pt x="115" y="4"/>
                    </a:lnTo>
                    <a:lnTo>
                      <a:pt x="99" y="8"/>
                    </a:lnTo>
                    <a:lnTo>
                      <a:pt x="52" y="38"/>
                    </a:lnTo>
                    <a:lnTo>
                      <a:pt x="23" y="62"/>
                    </a:lnTo>
                    <a:lnTo>
                      <a:pt x="0" y="87"/>
                    </a:lnTo>
                    <a:lnTo>
                      <a:pt x="14" y="130"/>
                    </a:lnTo>
                    <a:close/>
                  </a:path>
                </a:pathLst>
              </a:custGeom>
              <a:solidFill>
                <a:srgbClr val="7A7A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6" name="Freeform 32"/>
              <p:cNvSpPr>
                <a:spLocks/>
              </p:cNvSpPr>
              <p:nvPr/>
            </p:nvSpPr>
            <p:spPr bwMode="auto">
              <a:xfrm>
                <a:off x="1005" y="3569"/>
                <a:ext cx="239" cy="281"/>
              </a:xfrm>
              <a:custGeom>
                <a:avLst/>
                <a:gdLst>
                  <a:gd name="T0" fmla="*/ 14 w 239"/>
                  <a:gd name="T1" fmla="*/ 130 h 281"/>
                  <a:gd name="T2" fmla="*/ 19 w 239"/>
                  <a:gd name="T3" fmla="*/ 139 h 281"/>
                  <a:gd name="T4" fmla="*/ 25 w 239"/>
                  <a:gd name="T5" fmla="*/ 144 h 281"/>
                  <a:gd name="T6" fmla="*/ 32 w 239"/>
                  <a:gd name="T7" fmla="*/ 150 h 281"/>
                  <a:gd name="T8" fmla="*/ 37 w 239"/>
                  <a:gd name="T9" fmla="*/ 153 h 281"/>
                  <a:gd name="T10" fmla="*/ 46 w 239"/>
                  <a:gd name="T11" fmla="*/ 155 h 281"/>
                  <a:gd name="T12" fmla="*/ 54 w 239"/>
                  <a:gd name="T13" fmla="*/ 157 h 281"/>
                  <a:gd name="T14" fmla="*/ 59 w 239"/>
                  <a:gd name="T15" fmla="*/ 159 h 281"/>
                  <a:gd name="T16" fmla="*/ 63 w 239"/>
                  <a:gd name="T17" fmla="*/ 170 h 281"/>
                  <a:gd name="T18" fmla="*/ 66 w 239"/>
                  <a:gd name="T19" fmla="*/ 179 h 281"/>
                  <a:gd name="T20" fmla="*/ 70 w 239"/>
                  <a:gd name="T21" fmla="*/ 209 h 281"/>
                  <a:gd name="T22" fmla="*/ 68 w 239"/>
                  <a:gd name="T23" fmla="*/ 258 h 281"/>
                  <a:gd name="T24" fmla="*/ 75 w 239"/>
                  <a:gd name="T25" fmla="*/ 265 h 281"/>
                  <a:gd name="T26" fmla="*/ 75 w 239"/>
                  <a:gd name="T27" fmla="*/ 272 h 281"/>
                  <a:gd name="T28" fmla="*/ 77 w 239"/>
                  <a:gd name="T29" fmla="*/ 274 h 281"/>
                  <a:gd name="T30" fmla="*/ 79 w 239"/>
                  <a:gd name="T31" fmla="*/ 278 h 281"/>
                  <a:gd name="T32" fmla="*/ 82 w 239"/>
                  <a:gd name="T33" fmla="*/ 281 h 281"/>
                  <a:gd name="T34" fmla="*/ 90 w 239"/>
                  <a:gd name="T35" fmla="*/ 279 h 281"/>
                  <a:gd name="T36" fmla="*/ 100 w 239"/>
                  <a:gd name="T37" fmla="*/ 274 h 281"/>
                  <a:gd name="T38" fmla="*/ 111 w 239"/>
                  <a:gd name="T39" fmla="*/ 270 h 281"/>
                  <a:gd name="T40" fmla="*/ 124 w 239"/>
                  <a:gd name="T41" fmla="*/ 267 h 281"/>
                  <a:gd name="T42" fmla="*/ 133 w 239"/>
                  <a:gd name="T43" fmla="*/ 267 h 281"/>
                  <a:gd name="T44" fmla="*/ 145 w 239"/>
                  <a:gd name="T45" fmla="*/ 267 h 281"/>
                  <a:gd name="T46" fmla="*/ 156 w 239"/>
                  <a:gd name="T47" fmla="*/ 267 h 281"/>
                  <a:gd name="T48" fmla="*/ 167 w 239"/>
                  <a:gd name="T49" fmla="*/ 270 h 281"/>
                  <a:gd name="T50" fmla="*/ 178 w 239"/>
                  <a:gd name="T51" fmla="*/ 274 h 281"/>
                  <a:gd name="T52" fmla="*/ 185 w 239"/>
                  <a:gd name="T53" fmla="*/ 278 h 281"/>
                  <a:gd name="T54" fmla="*/ 196 w 239"/>
                  <a:gd name="T55" fmla="*/ 279 h 281"/>
                  <a:gd name="T56" fmla="*/ 199 w 239"/>
                  <a:gd name="T57" fmla="*/ 279 h 281"/>
                  <a:gd name="T58" fmla="*/ 201 w 239"/>
                  <a:gd name="T59" fmla="*/ 278 h 281"/>
                  <a:gd name="T60" fmla="*/ 205 w 239"/>
                  <a:gd name="T61" fmla="*/ 276 h 281"/>
                  <a:gd name="T62" fmla="*/ 217 w 239"/>
                  <a:gd name="T63" fmla="*/ 252 h 281"/>
                  <a:gd name="T64" fmla="*/ 226 w 239"/>
                  <a:gd name="T65" fmla="*/ 231 h 281"/>
                  <a:gd name="T66" fmla="*/ 228 w 239"/>
                  <a:gd name="T67" fmla="*/ 222 h 281"/>
                  <a:gd name="T68" fmla="*/ 232 w 239"/>
                  <a:gd name="T69" fmla="*/ 211 h 281"/>
                  <a:gd name="T70" fmla="*/ 237 w 239"/>
                  <a:gd name="T71" fmla="*/ 189 h 281"/>
                  <a:gd name="T72" fmla="*/ 239 w 239"/>
                  <a:gd name="T73" fmla="*/ 168 h 281"/>
                  <a:gd name="T74" fmla="*/ 237 w 239"/>
                  <a:gd name="T75" fmla="*/ 148 h 281"/>
                  <a:gd name="T76" fmla="*/ 235 w 239"/>
                  <a:gd name="T77" fmla="*/ 135 h 281"/>
                  <a:gd name="T78" fmla="*/ 230 w 239"/>
                  <a:gd name="T79" fmla="*/ 117 h 281"/>
                  <a:gd name="T80" fmla="*/ 226 w 239"/>
                  <a:gd name="T81" fmla="*/ 101 h 281"/>
                  <a:gd name="T82" fmla="*/ 221 w 239"/>
                  <a:gd name="T83" fmla="*/ 85 h 281"/>
                  <a:gd name="T84" fmla="*/ 216 w 239"/>
                  <a:gd name="T85" fmla="*/ 72 h 281"/>
                  <a:gd name="T86" fmla="*/ 212 w 239"/>
                  <a:gd name="T87" fmla="*/ 60 h 281"/>
                  <a:gd name="T88" fmla="*/ 214 w 239"/>
                  <a:gd name="T89" fmla="*/ 49 h 281"/>
                  <a:gd name="T90" fmla="*/ 219 w 239"/>
                  <a:gd name="T91" fmla="*/ 36 h 281"/>
                  <a:gd name="T92" fmla="*/ 208 w 239"/>
                  <a:gd name="T93" fmla="*/ 24 h 281"/>
                  <a:gd name="T94" fmla="*/ 183 w 239"/>
                  <a:gd name="T95" fmla="*/ 9 h 281"/>
                  <a:gd name="T96" fmla="*/ 165 w 239"/>
                  <a:gd name="T97" fmla="*/ 6 h 281"/>
                  <a:gd name="T98" fmla="*/ 135 w 239"/>
                  <a:gd name="T99" fmla="*/ 0 h 281"/>
                  <a:gd name="T100" fmla="*/ 115 w 239"/>
                  <a:gd name="T101" fmla="*/ 4 h 281"/>
                  <a:gd name="T102" fmla="*/ 99 w 239"/>
                  <a:gd name="T103" fmla="*/ 8 h 281"/>
                  <a:gd name="T104" fmla="*/ 52 w 239"/>
                  <a:gd name="T105" fmla="*/ 38 h 281"/>
                  <a:gd name="T106" fmla="*/ 23 w 239"/>
                  <a:gd name="T107" fmla="*/ 62 h 281"/>
                  <a:gd name="T108" fmla="*/ 0 w 239"/>
                  <a:gd name="T109" fmla="*/ 87 h 281"/>
                  <a:gd name="T110" fmla="*/ 14 w 239"/>
                  <a:gd name="T111" fmla="*/ 13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9" h="281">
                    <a:moveTo>
                      <a:pt x="14" y="130"/>
                    </a:moveTo>
                    <a:lnTo>
                      <a:pt x="19" y="139"/>
                    </a:lnTo>
                    <a:lnTo>
                      <a:pt x="25" y="144"/>
                    </a:lnTo>
                    <a:lnTo>
                      <a:pt x="32" y="150"/>
                    </a:lnTo>
                    <a:lnTo>
                      <a:pt x="37" y="153"/>
                    </a:lnTo>
                    <a:lnTo>
                      <a:pt x="46" y="155"/>
                    </a:lnTo>
                    <a:lnTo>
                      <a:pt x="54" y="157"/>
                    </a:lnTo>
                    <a:lnTo>
                      <a:pt x="59" y="159"/>
                    </a:lnTo>
                    <a:lnTo>
                      <a:pt x="63" y="170"/>
                    </a:lnTo>
                    <a:lnTo>
                      <a:pt x="66" y="179"/>
                    </a:lnTo>
                    <a:lnTo>
                      <a:pt x="70" y="209"/>
                    </a:lnTo>
                    <a:lnTo>
                      <a:pt x="68" y="258"/>
                    </a:lnTo>
                    <a:lnTo>
                      <a:pt x="75" y="265"/>
                    </a:lnTo>
                    <a:lnTo>
                      <a:pt x="75" y="272"/>
                    </a:lnTo>
                    <a:lnTo>
                      <a:pt x="77" y="274"/>
                    </a:lnTo>
                    <a:lnTo>
                      <a:pt x="79" y="278"/>
                    </a:lnTo>
                    <a:lnTo>
                      <a:pt x="82" y="281"/>
                    </a:lnTo>
                    <a:lnTo>
                      <a:pt x="90" y="279"/>
                    </a:lnTo>
                    <a:lnTo>
                      <a:pt x="100" y="274"/>
                    </a:lnTo>
                    <a:lnTo>
                      <a:pt x="111" y="270"/>
                    </a:lnTo>
                    <a:lnTo>
                      <a:pt x="124" y="267"/>
                    </a:lnTo>
                    <a:lnTo>
                      <a:pt x="133" y="267"/>
                    </a:lnTo>
                    <a:lnTo>
                      <a:pt x="145" y="267"/>
                    </a:lnTo>
                    <a:lnTo>
                      <a:pt x="156" y="267"/>
                    </a:lnTo>
                    <a:lnTo>
                      <a:pt x="167" y="270"/>
                    </a:lnTo>
                    <a:lnTo>
                      <a:pt x="178" y="274"/>
                    </a:lnTo>
                    <a:lnTo>
                      <a:pt x="185" y="278"/>
                    </a:lnTo>
                    <a:lnTo>
                      <a:pt x="196" y="279"/>
                    </a:lnTo>
                    <a:lnTo>
                      <a:pt x="199" y="279"/>
                    </a:lnTo>
                    <a:lnTo>
                      <a:pt x="201" y="278"/>
                    </a:lnTo>
                    <a:lnTo>
                      <a:pt x="205" y="276"/>
                    </a:lnTo>
                    <a:lnTo>
                      <a:pt x="217" y="252"/>
                    </a:lnTo>
                    <a:lnTo>
                      <a:pt x="226" y="231"/>
                    </a:lnTo>
                    <a:lnTo>
                      <a:pt x="228" y="222"/>
                    </a:lnTo>
                    <a:lnTo>
                      <a:pt x="232" y="211"/>
                    </a:lnTo>
                    <a:lnTo>
                      <a:pt x="237" y="189"/>
                    </a:lnTo>
                    <a:lnTo>
                      <a:pt x="239" y="168"/>
                    </a:lnTo>
                    <a:lnTo>
                      <a:pt x="237" y="148"/>
                    </a:lnTo>
                    <a:lnTo>
                      <a:pt x="235" y="135"/>
                    </a:lnTo>
                    <a:lnTo>
                      <a:pt x="230" y="117"/>
                    </a:lnTo>
                    <a:lnTo>
                      <a:pt x="226" y="101"/>
                    </a:lnTo>
                    <a:lnTo>
                      <a:pt x="221" y="85"/>
                    </a:lnTo>
                    <a:lnTo>
                      <a:pt x="216" y="72"/>
                    </a:lnTo>
                    <a:lnTo>
                      <a:pt x="212" y="60"/>
                    </a:lnTo>
                    <a:lnTo>
                      <a:pt x="214" y="49"/>
                    </a:lnTo>
                    <a:lnTo>
                      <a:pt x="219" y="36"/>
                    </a:lnTo>
                    <a:lnTo>
                      <a:pt x="208" y="24"/>
                    </a:lnTo>
                    <a:lnTo>
                      <a:pt x="183" y="9"/>
                    </a:lnTo>
                    <a:lnTo>
                      <a:pt x="165" y="6"/>
                    </a:lnTo>
                    <a:lnTo>
                      <a:pt x="135" y="0"/>
                    </a:lnTo>
                    <a:lnTo>
                      <a:pt x="115" y="4"/>
                    </a:lnTo>
                    <a:lnTo>
                      <a:pt x="99" y="8"/>
                    </a:lnTo>
                    <a:lnTo>
                      <a:pt x="52" y="38"/>
                    </a:lnTo>
                    <a:lnTo>
                      <a:pt x="23" y="62"/>
                    </a:lnTo>
                    <a:lnTo>
                      <a:pt x="0" y="87"/>
                    </a:lnTo>
                    <a:lnTo>
                      <a:pt x="14" y="13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7" name="Freeform 33"/>
              <p:cNvSpPr>
                <a:spLocks/>
              </p:cNvSpPr>
              <p:nvPr/>
            </p:nvSpPr>
            <p:spPr bwMode="auto">
              <a:xfrm>
                <a:off x="1165" y="3605"/>
                <a:ext cx="59" cy="112"/>
              </a:xfrm>
              <a:custGeom>
                <a:avLst/>
                <a:gdLst>
                  <a:gd name="T0" fmla="*/ 27 w 59"/>
                  <a:gd name="T1" fmla="*/ 0 h 112"/>
                  <a:gd name="T2" fmla="*/ 25 w 59"/>
                  <a:gd name="T3" fmla="*/ 6 h 112"/>
                  <a:gd name="T4" fmla="*/ 23 w 59"/>
                  <a:gd name="T5" fmla="*/ 9 h 112"/>
                  <a:gd name="T6" fmla="*/ 18 w 59"/>
                  <a:gd name="T7" fmla="*/ 13 h 112"/>
                  <a:gd name="T8" fmla="*/ 14 w 59"/>
                  <a:gd name="T9" fmla="*/ 18 h 112"/>
                  <a:gd name="T10" fmla="*/ 5 w 59"/>
                  <a:gd name="T11" fmla="*/ 24 h 112"/>
                  <a:gd name="T12" fmla="*/ 0 w 59"/>
                  <a:gd name="T13" fmla="*/ 27 h 112"/>
                  <a:gd name="T14" fmla="*/ 2 w 59"/>
                  <a:gd name="T15" fmla="*/ 33 h 112"/>
                  <a:gd name="T16" fmla="*/ 7 w 59"/>
                  <a:gd name="T17" fmla="*/ 36 h 112"/>
                  <a:gd name="T18" fmla="*/ 16 w 59"/>
                  <a:gd name="T19" fmla="*/ 38 h 112"/>
                  <a:gd name="T20" fmla="*/ 20 w 59"/>
                  <a:gd name="T21" fmla="*/ 38 h 112"/>
                  <a:gd name="T22" fmla="*/ 27 w 59"/>
                  <a:gd name="T23" fmla="*/ 38 h 112"/>
                  <a:gd name="T24" fmla="*/ 27 w 59"/>
                  <a:gd name="T25" fmla="*/ 40 h 112"/>
                  <a:gd name="T26" fmla="*/ 27 w 59"/>
                  <a:gd name="T27" fmla="*/ 42 h 112"/>
                  <a:gd name="T28" fmla="*/ 25 w 59"/>
                  <a:gd name="T29" fmla="*/ 45 h 112"/>
                  <a:gd name="T30" fmla="*/ 21 w 59"/>
                  <a:gd name="T31" fmla="*/ 53 h 112"/>
                  <a:gd name="T32" fmla="*/ 12 w 59"/>
                  <a:gd name="T33" fmla="*/ 60 h 112"/>
                  <a:gd name="T34" fmla="*/ 7 w 59"/>
                  <a:gd name="T35" fmla="*/ 63 h 112"/>
                  <a:gd name="T36" fmla="*/ 11 w 59"/>
                  <a:gd name="T37" fmla="*/ 65 h 112"/>
                  <a:gd name="T38" fmla="*/ 14 w 59"/>
                  <a:gd name="T39" fmla="*/ 69 h 112"/>
                  <a:gd name="T40" fmla="*/ 23 w 59"/>
                  <a:gd name="T41" fmla="*/ 76 h 112"/>
                  <a:gd name="T42" fmla="*/ 30 w 59"/>
                  <a:gd name="T43" fmla="*/ 81 h 112"/>
                  <a:gd name="T44" fmla="*/ 39 w 59"/>
                  <a:gd name="T45" fmla="*/ 87 h 112"/>
                  <a:gd name="T46" fmla="*/ 52 w 59"/>
                  <a:gd name="T47" fmla="*/ 99 h 112"/>
                  <a:gd name="T48" fmla="*/ 59 w 59"/>
                  <a:gd name="T4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112">
                    <a:moveTo>
                      <a:pt x="27" y="0"/>
                    </a:moveTo>
                    <a:lnTo>
                      <a:pt x="25" y="6"/>
                    </a:lnTo>
                    <a:lnTo>
                      <a:pt x="23" y="9"/>
                    </a:lnTo>
                    <a:lnTo>
                      <a:pt x="18" y="13"/>
                    </a:lnTo>
                    <a:lnTo>
                      <a:pt x="14" y="18"/>
                    </a:lnTo>
                    <a:lnTo>
                      <a:pt x="5" y="24"/>
                    </a:lnTo>
                    <a:lnTo>
                      <a:pt x="0" y="27"/>
                    </a:lnTo>
                    <a:lnTo>
                      <a:pt x="2" y="33"/>
                    </a:lnTo>
                    <a:lnTo>
                      <a:pt x="7" y="36"/>
                    </a:lnTo>
                    <a:lnTo>
                      <a:pt x="16" y="38"/>
                    </a:lnTo>
                    <a:lnTo>
                      <a:pt x="20" y="38"/>
                    </a:lnTo>
                    <a:lnTo>
                      <a:pt x="27" y="38"/>
                    </a:lnTo>
                    <a:lnTo>
                      <a:pt x="27" y="40"/>
                    </a:lnTo>
                    <a:lnTo>
                      <a:pt x="27" y="42"/>
                    </a:lnTo>
                    <a:lnTo>
                      <a:pt x="25" y="45"/>
                    </a:lnTo>
                    <a:lnTo>
                      <a:pt x="21" y="53"/>
                    </a:lnTo>
                    <a:lnTo>
                      <a:pt x="12" y="60"/>
                    </a:lnTo>
                    <a:lnTo>
                      <a:pt x="7" y="63"/>
                    </a:lnTo>
                    <a:lnTo>
                      <a:pt x="11" y="65"/>
                    </a:lnTo>
                    <a:lnTo>
                      <a:pt x="14" y="69"/>
                    </a:lnTo>
                    <a:lnTo>
                      <a:pt x="23" y="76"/>
                    </a:lnTo>
                    <a:lnTo>
                      <a:pt x="30" y="81"/>
                    </a:lnTo>
                    <a:lnTo>
                      <a:pt x="39" y="87"/>
                    </a:lnTo>
                    <a:lnTo>
                      <a:pt x="52" y="99"/>
                    </a:lnTo>
                    <a:lnTo>
                      <a:pt x="59" y="11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8" name="Freeform 34"/>
              <p:cNvSpPr>
                <a:spLocks/>
              </p:cNvSpPr>
              <p:nvPr/>
            </p:nvSpPr>
            <p:spPr bwMode="auto">
              <a:xfrm>
                <a:off x="1273" y="3602"/>
                <a:ext cx="223" cy="236"/>
              </a:xfrm>
              <a:custGeom>
                <a:avLst/>
                <a:gdLst>
                  <a:gd name="T0" fmla="*/ 9 w 223"/>
                  <a:gd name="T1" fmla="*/ 92 h 236"/>
                  <a:gd name="T2" fmla="*/ 2 w 223"/>
                  <a:gd name="T3" fmla="*/ 128 h 236"/>
                  <a:gd name="T4" fmla="*/ 0 w 223"/>
                  <a:gd name="T5" fmla="*/ 162 h 236"/>
                  <a:gd name="T6" fmla="*/ 2 w 223"/>
                  <a:gd name="T7" fmla="*/ 192 h 236"/>
                  <a:gd name="T8" fmla="*/ 5 w 223"/>
                  <a:gd name="T9" fmla="*/ 216 h 236"/>
                  <a:gd name="T10" fmla="*/ 12 w 223"/>
                  <a:gd name="T11" fmla="*/ 228 h 236"/>
                  <a:gd name="T12" fmla="*/ 23 w 223"/>
                  <a:gd name="T13" fmla="*/ 234 h 236"/>
                  <a:gd name="T14" fmla="*/ 34 w 223"/>
                  <a:gd name="T15" fmla="*/ 234 h 236"/>
                  <a:gd name="T16" fmla="*/ 57 w 223"/>
                  <a:gd name="T17" fmla="*/ 230 h 236"/>
                  <a:gd name="T18" fmla="*/ 79 w 223"/>
                  <a:gd name="T19" fmla="*/ 227 h 236"/>
                  <a:gd name="T20" fmla="*/ 97 w 223"/>
                  <a:gd name="T21" fmla="*/ 225 h 236"/>
                  <a:gd name="T22" fmla="*/ 108 w 223"/>
                  <a:gd name="T23" fmla="*/ 221 h 236"/>
                  <a:gd name="T24" fmla="*/ 117 w 223"/>
                  <a:gd name="T25" fmla="*/ 216 h 236"/>
                  <a:gd name="T26" fmla="*/ 122 w 223"/>
                  <a:gd name="T27" fmla="*/ 194 h 236"/>
                  <a:gd name="T28" fmla="*/ 119 w 223"/>
                  <a:gd name="T29" fmla="*/ 171 h 236"/>
                  <a:gd name="T30" fmla="*/ 111 w 223"/>
                  <a:gd name="T31" fmla="*/ 153 h 236"/>
                  <a:gd name="T32" fmla="*/ 106 w 223"/>
                  <a:gd name="T33" fmla="*/ 142 h 236"/>
                  <a:gd name="T34" fmla="*/ 106 w 223"/>
                  <a:gd name="T35" fmla="*/ 129 h 236"/>
                  <a:gd name="T36" fmla="*/ 115 w 223"/>
                  <a:gd name="T37" fmla="*/ 131 h 236"/>
                  <a:gd name="T38" fmla="*/ 122 w 223"/>
                  <a:gd name="T39" fmla="*/ 142 h 236"/>
                  <a:gd name="T40" fmla="*/ 129 w 223"/>
                  <a:gd name="T41" fmla="*/ 155 h 236"/>
                  <a:gd name="T42" fmla="*/ 149 w 223"/>
                  <a:gd name="T43" fmla="*/ 158 h 236"/>
                  <a:gd name="T44" fmla="*/ 173 w 223"/>
                  <a:gd name="T45" fmla="*/ 147 h 236"/>
                  <a:gd name="T46" fmla="*/ 223 w 223"/>
                  <a:gd name="T47" fmla="*/ 115 h 236"/>
                  <a:gd name="T48" fmla="*/ 218 w 223"/>
                  <a:gd name="T49" fmla="*/ 102 h 236"/>
                  <a:gd name="T50" fmla="*/ 198 w 223"/>
                  <a:gd name="T51" fmla="*/ 83 h 236"/>
                  <a:gd name="T52" fmla="*/ 183 w 223"/>
                  <a:gd name="T53" fmla="*/ 66 h 236"/>
                  <a:gd name="T54" fmla="*/ 169 w 223"/>
                  <a:gd name="T55" fmla="*/ 48 h 236"/>
                  <a:gd name="T56" fmla="*/ 160 w 223"/>
                  <a:gd name="T57" fmla="*/ 32 h 236"/>
                  <a:gd name="T58" fmla="*/ 149 w 223"/>
                  <a:gd name="T59" fmla="*/ 20 h 236"/>
                  <a:gd name="T60" fmla="*/ 137 w 223"/>
                  <a:gd name="T61" fmla="*/ 9 h 236"/>
                  <a:gd name="T62" fmla="*/ 119 w 223"/>
                  <a:gd name="T63" fmla="*/ 5 h 236"/>
                  <a:gd name="T64" fmla="*/ 101 w 223"/>
                  <a:gd name="T65" fmla="*/ 7 h 236"/>
                  <a:gd name="T66" fmla="*/ 75 w 223"/>
                  <a:gd name="T67" fmla="*/ 0 h 236"/>
                  <a:gd name="T68" fmla="*/ 48 w 223"/>
                  <a:gd name="T69" fmla="*/ 11 h 236"/>
                  <a:gd name="T70" fmla="*/ 25 w 223"/>
                  <a:gd name="T71" fmla="*/ 25 h 236"/>
                  <a:gd name="T72" fmla="*/ 20 w 223"/>
                  <a:gd name="T73" fmla="*/ 38 h 236"/>
                  <a:gd name="T74" fmla="*/ 12 w 223"/>
                  <a:gd name="T75" fmla="*/ 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3" h="236">
                    <a:moveTo>
                      <a:pt x="12" y="75"/>
                    </a:moveTo>
                    <a:lnTo>
                      <a:pt x="9" y="92"/>
                    </a:lnTo>
                    <a:lnTo>
                      <a:pt x="5" y="108"/>
                    </a:lnTo>
                    <a:lnTo>
                      <a:pt x="2" y="128"/>
                    </a:lnTo>
                    <a:lnTo>
                      <a:pt x="2" y="142"/>
                    </a:lnTo>
                    <a:lnTo>
                      <a:pt x="0" y="162"/>
                    </a:lnTo>
                    <a:lnTo>
                      <a:pt x="0" y="178"/>
                    </a:lnTo>
                    <a:lnTo>
                      <a:pt x="2" y="192"/>
                    </a:lnTo>
                    <a:lnTo>
                      <a:pt x="3" y="210"/>
                    </a:lnTo>
                    <a:lnTo>
                      <a:pt x="5" y="216"/>
                    </a:lnTo>
                    <a:lnTo>
                      <a:pt x="9" y="225"/>
                    </a:lnTo>
                    <a:lnTo>
                      <a:pt x="12" y="228"/>
                    </a:lnTo>
                    <a:lnTo>
                      <a:pt x="18" y="234"/>
                    </a:lnTo>
                    <a:lnTo>
                      <a:pt x="23" y="234"/>
                    </a:lnTo>
                    <a:lnTo>
                      <a:pt x="27" y="236"/>
                    </a:lnTo>
                    <a:lnTo>
                      <a:pt x="34" y="234"/>
                    </a:lnTo>
                    <a:lnTo>
                      <a:pt x="43" y="234"/>
                    </a:lnTo>
                    <a:lnTo>
                      <a:pt x="57" y="230"/>
                    </a:lnTo>
                    <a:lnTo>
                      <a:pt x="70" y="228"/>
                    </a:lnTo>
                    <a:lnTo>
                      <a:pt x="79" y="227"/>
                    </a:lnTo>
                    <a:lnTo>
                      <a:pt x="88" y="227"/>
                    </a:lnTo>
                    <a:lnTo>
                      <a:pt x="97" y="225"/>
                    </a:lnTo>
                    <a:lnTo>
                      <a:pt x="102" y="223"/>
                    </a:lnTo>
                    <a:lnTo>
                      <a:pt x="108" y="221"/>
                    </a:lnTo>
                    <a:lnTo>
                      <a:pt x="113" y="219"/>
                    </a:lnTo>
                    <a:lnTo>
                      <a:pt x="117" y="216"/>
                    </a:lnTo>
                    <a:lnTo>
                      <a:pt x="119" y="205"/>
                    </a:lnTo>
                    <a:lnTo>
                      <a:pt x="122" y="194"/>
                    </a:lnTo>
                    <a:lnTo>
                      <a:pt x="122" y="182"/>
                    </a:lnTo>
                    <a:lnTo>
                      <a:pt x="119" y="171"/>
                    </a:lnTo>
                    <a:lnTo>
                      <a:pt x="115" y="160"/>
                    </a:lnTo>
                    <a:lnTo>
                      <a:pt x="111" y="153"/>
                    </a:lnTo>
                    <a:lnTo>
                      <a:pt x="108" y="147"/>
                    </a:lnTo>
                    <a:lnTo>
                      <a:pt x="106" y="142"/>
                    </a:lnTo>
                    <a:lnTo>
                      <a:pt x="106" y="133"/>
                    </a:lnTo>
                    <a:lnTo>
                      <a:pt x="106" y="129"/>
                    </a:lnTo>
                    <a:lnTo>
                      <a:pt x="110" y="129"/>
                    </a:lnTo>
                    <a:lnTo>
                      <a:pt x="115" y="131"/>
                    </a:lnTo>
                    <a:lnTo>
                      <a:pt x="120" y="137"/>
                    </a:lnTo>
                    <a:lnTo>
                      <a:pt x="122" y="142"/>
                    </a:lnTo>
                    <a:lnTo>
                      <a:pt x="124" y="147"/>
                    </a:lnTo>
                    <a:lnTo>
                      <a:pt x="129" y="155"/>
                    </a:lnTo>
                    <a:lnTo>
                      <a:pt x="137" y="158"/>
                    </a:lnTo>
                    <a:lnTo>
                      <a:pt x="149" y="158"/>
                    </a:lnTo>
                    <a:lnTo>
                      <a:pt x="162" y="156"/>
                    </a:lnTo>
                    <a:lnTo>
                      <a:pt x="173" y="147"/>
                    </a:lnTo>
                    <a:lnTo>
                      <a:pt x="219" y="124"/>
                    </a:lnTo>
                    <a:lnTo>
                      <a:pt x="223" y="115"/>
                    </a:lnTo>
                    <a:lnTo>
                      <a:pt x="223" y="108"/>
                    </a:lnTo>
                    <a:lnTo>
                      <a:pt x="218" y="102"/>
                    </a:lnTo>
                    <a:lnTo>
                      <a:pt x="210" y="95"/>
                    </a:lnTo>
                    <a:lnTo>
                      <a:pt x="198" y="83"/>
                    </a:lnTo>
                    <a:lnTo>
                      <a:pt x="189" y="74"/>
                    </a:lnTo>
                    <a:lnTo>
                      <a:pt x="183" y="66"/>
                    </a:lnTo>
                    <a:lnTo>
                      <a:pt x="178" y="57"/>
                    </a:lnTo>
                    <a:lnTo>
                      <a:pt x="169" y="48"/>
                    </a:lnTo>
                    <a:lnTo>
                      <a:pt x="164" y="39"/>
                    </a:lnTo>
                    <a:lnTo>
                      <a:pt x="160" y="32"/>
                    </a:lnTo>
                    <a:lnTo>
                      <a:pt x="155" y="27"/>
                    </a:lnTo>
                    <a:lnTo>
                      <a:pt x="149" y="20"/>
                    </a:lnTo>
                    <a:lnTo>
                      <a:pt x="144" y="14"/>
                    </a:lnTo>
                    <a:lnTo>
                      <a:pt x="137" y="9"/>
                    </a:lnTo>
                    <a:lnTo>
                      <a:pt x="128" y="7"/>
                    </a:lnTo>
                    <a:lnTo>
                      <a:pt x="119" y="5"/>
                    </a:lnTo>
                    <a:lnTo>
                      <a:pt x="108" y="7"/>
                    </a:lnTo>
                    <a:lnTo>
                      <a:pt x="101" y="7"/>
                    </a:lnTo>
                    <a:lnTo>
                      <a:pt x="88" y="5"/>
                    </a:lnTo>
                    <a:lnTo>
                      <a:pt x="75" y="0"/>
                    </a:lnTo>
                    <a:lnTo>
                      <a:pt x="61" y="5"/>
                    </a:lnTo>
                    <a:lnTo>
                      <a:pt x="48" y="11"/>
                    </a:lnTo>
                    <a:lnTo>
                      <a:pt x="32" y="21"/>
                    </a:lnTo>
                    <a:lnTo>
                      <a:pt x="25" y="25"/>
                    </a:lnTo>
                    <a:lnTo>
                      <a:pt x="21" y="36"/>
                    </a:lnTo>
                    <a:lnTo>
                      <a:pt x="20" y="38"/>
                    </a:lnTo>
                    <a:lnTo>
                      <a:pt x="16" y="54"/>
                    </a:lnTo>
                    <a:lnTo>
                      <a:pt x="12" y="75"/>
                    </a:lnTo>
                    <a:close/>
                  </a:path>
                </a:pathLst>
              </a:custGeom>
              <a:solidFill>
                <a:srgbClr val="7A7A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79" name="Freeform 35"/>
              <p:cNvSpPr>
                <a:spLocks/>
              </p:cNvSpPr>
              <p:nvPr/>
            </p:nvSpPr>
            <p:spPr bwMode="auto">
              <a:xfrm>
                <a:off x="1273" y="3602"/>
                <a:ext cx="223" cy="236"/>
              </a:xfrm>
              <a:custGeom>
                <a:avLst/>
                <a:gdLst>
                  <a:gd name="T0" fmla="*/ 9 w 223"/>
                  <a:gd name="T1" fmla="*/ 92 h 236"/>
                  <a:gd name="T2" fmla="*/ 2 w 223"/>
                  <a:gd name="T3" fmla="*/ 128 h 236"/>
                  <a:gd name="T4" fmla="*/ 0 w 223"/>
                  <a:gd name="T5" fmla="*/ 162 h 236"/>
                  <a:gd name="T6" fmla="*/ 2 w 223"/>
                  <a:gd name="T7" fmla="*/ 192 h 236"/>
                  <a:gd name="T8" fmla="*/ 5 w 223"/>
                  <a:gd name="T9" fmla="*/ 216 h 236"/>
                  <a:gd name="T10" fmla="*/ 12 w 223"/>
                  <a:gd name="T11" fmla="*/ 228 h 236"/>
                  <a:gd name="T12" fmla="*/ 23 w 223"/>
                  <a:gd name="T13" fmla="*/ 234 h 236"/>
                  <a:gd name="T14" fmla="*/ 34 w 223"/>
                  <a:gd name="T15" fmla="*/ 234 h 236"/>
                  <a:gd name="T16" fmla="*/ 57 w 223"/>
                  <a:gd name="T17" fmla="*/ 230 h 236"/>
                  <a:gd name="T18" fmla="*/ 79 w 223"/>
                  <a:gd name="T19" fmla="*/ 227 h 236"/>
                  <a:gd name="T20" fmla="*/ 97 w 223"/>
                  <a:gd name="T21" fmla="*/ 225 h 236"/>
                  <a:gd name="T22" fmla="*/ 108 w 223"/>
                  <a:gd name="T23" fmla="*/ 221 h 236"/>
                  <a:gd name="T24" fmla="*/ 117 w 223"/>
                  <a:gd name="T25" fmla="*/ 216 h 236"/>
                  <a:gd name="T26" fmla="*/ 122 w 223"/>
                  <a:gd name="T27" fmla="*/ 194 h 236"/>
                  <a:gd name="T28" fmla="*/ 119 w 223"/>
                  <a:gd name="T29" fmla="*/ 171 h 236"/>
                  <a:gd name="T30" fmla="*/ 111 w 223"/>
                  <a:gd name="T31" fmla="*/ 153 h 236"/>
                  <a:gd name="T32" fmla="*/ 106 w 223"/>
                  <a:gd name="T33" fmla="*/ 142 h 236"/>
                  <a:gd name="T34" fmla="*/ 106 w 223"/>
                  <a:gd name="T35" fmla="*/ 129 h 236"/>
                  <a:gd name="T36" fmla="*/ 115 w 223"/>
                  <a:gd name="T37" fmla="*/ 131 h 236"/>
                  <a:gd name="T38" fmla="*/ 122 w 223"/>
                  <a:gd name="T39" fmla="*/ 142 h 236"/>
                  <a:gd name="T40" fmla="*/ 129 w 223"/>
                  <a:gd name="T41" fmla="*/ 155 h 236"/>
                  <a:gd name="T42" fmla="*/ 149 w 223"/>
                  <a:gd name="T43" fmla="*/ 158 h 236"/>
                  <a:gd name="T44" fmla="*/ 173 w 223"/>
                  <a:gd name="T45" fmla="*/ 147 h 236"/>
                  <a:gd name="T46" fmla="*/ 223 w 223"/>
                  <a:gd name="T47" fmla="*/ 115 h 236"/>
                  <a:gd name="T48" fmla="*/ 218 w 223"/>
                  <a:gd name="T49" fmla="*/ 102 h 236"/>
                  <a:gd name="T50" fmla="*/ 198 w 223"/>
                  <a:gd name="T51" fmla="*/ 83 h 236"/>
                  <a:gd name="T52" fmla="*/ 183 w 223"/>
                  <a:gd name="T53" fmla="*/ 66 h 236"/>
                  <a:gd name="T54" fmla="*/ 169 w 223"/>
                  <a:gd name="T55" fmla="*/ 48 h 236"/>
                  <a:gd name="T56" fmla="*/ 160 w 223"/>
                  <a:gd name="T57" fmla="*/ 32 h 236"/>
                  <a:gd name="T58" fmla="*/ 149 w 223"/>
                  <a:gd name="T59" fmla="*/ 20 h 236"/>
                  <a:gd name="T60" fmla="*/ 137 w 223"/>
                  <a:gd name="T61" fmla="*/ 9 h 236"/>
                  <a:gd name="T62" fmla="*/ 119 w 223"/>
                  <a:gd name="T63" fmla="*/ 5 h 236"/>
                  <a:gd name="T64" fmla="*/ 101 w 223"/>
                  <a:gd name="T65" fmla="*/ 7 h 236"/>
                  <a:gd name="T66" fmla="*/ 75 w 223"/>
                  <a:gd name="T67" fmla="*/ 0 h 236"/>
                  <a:gd name="T68" fmla="*/ 48 w 223"/>
                  <a:gd name="T69" fmla="*/ 11 h 236"/>
                  <a:gd name="T70" fmla="*/ 25 w 223"/>
                  <a:gd name="T71" fmla="*/ 25 h 236"/>
                  <a:gd name="T72" fmla="*/ 20 w 223"/>
                  <a:gd name="T73" fmla="*/ 38 h 236"/>
                  <a:gd name="T74" fmla="*/ 12 w 223"/>
                  <a:gd name="T75" fmla="*/ 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3" h="236">
                    <a:moveTo>
                      <a:pt x="12" y="75"/>
                    </a:moveTo>
                    <a:lnTo>
                      <a:pt x="9" y="92"/>
                    </a:lnTo>
                    <a:lnTo>
                      <a:pt x="5" y="108"/>
                    </a:lnTo>
                    <a:lnTo>
                      <a:pt x="2" y="128"/>
                    </a:lnTo>
                    <a:lnTo>
                      <a:pt x="2" y="142"/>
                    </a:lnTo>
                    <a:lnTo>
                      <a:pt x="0" y="162"/>
                    </a:lnTo>
                    <a:lnTo>
                      <a:pt x="0" y="178"/>
                    </a:lnTo>
                    <a:lnTo>
                      <a:pt x="2" y="192"/>
                    </a:lnTo>
                    <a:lnTo>
                      <a:pt x="3" y="210"/>
                    </a:lnTo>
                    <a:lnTo>
                      <a:pt x="5" y="216"/>
                    </a:lnTo>
                    <a:lnTo>
                      <a:pt x="9" y="225"/>
                    </a:lnTo>
                    <a:lnTo>
                      <a:pt x="12" y="228"/>
                    </a:lnTo>
                    <a:lnTo>
                      <a:pt x="18" y="234"/>
                    </a:lnTo>
                    <a:lnTo>
                      <a:pt x="23" y="234"/>
                    </a:lnTo>
                    <a:lnTo>
                      <a:pt x="27" y="236"/>
                    </a:lnTo>
                    <a:lnTo>
                      <a:pt x="34" y="234"/>
                    </a:lnTo>
                    <a:lnTo>
                      <a:pt x="43" y="234"/>
                    </a:lnTo>
                    <a:lnTo>
                      <a:pt x="57" y="230"/>
                    </a:lnTo>
                    <a:lnTo>
                      <a:pt x="70" y="228"/>
                    </a:lnTo>
                    <a:lnTo>
                      <a:pt x="79" y="227"/>
                    </a:lnTo>
                    <a:lnTo>
                      <a:pt x="88" y="227"/>
                    </a:lnTo>
                    <a:lnTo>
                      <a:pt x="97" y="225"/>
                    </a:lnTo>
                    <a:lnTo>
                      <a:pt x="102" y="223"/>
                    </a:lnTo>
                    <a:lnTo>
                      <a:pt x="108" y="221"/>
                    </a:lnTo>
                    <a:lnTo>
                      <a:pt x="113" y="219"/>
                    </a:lnTo>
                    <a:lnTo>
                      <a:pt x="117" y="216"/>
                    </a:lnTo>
                    <a:lnTo>
                      <a:pt x="119" y="205"/>
                    </a:lnTo>
                    <a:lnTo>
                      <a:pt x="122" y="194"/>
                    </a:lnTo>
                    <a:lnTo>
                      <a:pt x="122" y="182"/>
                    </a:lnTo>
                    <a:lnTo>
                      <a:pt x="119" y="171"/>
                    </a:lnTo>
                    <a:lnTo>
                      <a:pt x="115" y="160"/>
                    </a:lnTo>
                    <a:lnTo>
                      <a:pt x="111" y="153"/>
                    </a:lnTo>
                    <a:lnTo>
                      <a:pt x="108" y="147"/>
                    </a:lnTo>
                    <a:lnTo>
                      <a:pt x="106" y="142"/>
                    </a:lnTo>
                    <a:lnTo>
                      <a:pt x="106" y="133"/>
                    </a:lnTo>
                    <a:lnTo>
                      <a:pt x="106" y="129"/>
                    </a:lnTo>
                    <a:lnTo>
                      <a:pt x="110" y="129"/>
                    </a:lnTo>
                    <a:lnTo>
                      <a:pt x="115" y="131"/>
                    </a:lnTo>
                    <a:lnTo>
                      <a:pt x="120" y="137"/>
                    </a:lnTo>
                    <a:lnTo>
                      <a:pt x="122" y="142"/>
                    </a:lnTo>
                    <a:lnTo>
                      <a:pt x="124" y="147"/>
                    </a:lnTo>
                    <a:lnTo>
                      <a:pt x="129" y="155"/>
                    </a:lnTo>
                    <a:lnTo>
                      <a:pt x="137" y="158"/>
                    </a:lnTo>
                    <a:lnTo>
                      <a:pt x="149" y="158"/>
                    </a:lnTo>
                    <a:lnTo>
                      <a:pt x="162" y="156"/>
                    </a:lnTo>
                    <a:lnTo>
                      <a:pt x="173" y="147"/>
                    </a:lnTo>
                    <a:lnTo>
                      <a:pt x="219" y="124"/>
                    </a:lnTo>
                    <a:lnTo>
                      <a:pt x="223" y="115"/>
                    </a:lnTo>
                    <a:lnTo>
                      <a:pt x="223" y="108"/>
                    </a:lnTo>
                    <a:lnTo>
                      <a:pt x="218" y="102"/>
                    </a:lnTo>
                    <a:lnTo>
                      <a:pt x="210" y="95"/>
                    </a:lnTo>
                    <a:lnTo>
                      <a:pt x="198" y="83"/>
                    </a:lnTo>
                    <a:lnTo>
                      <a:pt x="189" y="74"/>
                    </a:lnTo>
                    <a:lnTo>
                      <a:pt x="183" y="66"/>
                    </a:lnTo>
                    <a:lnTo>
                      <a:pt x="178" y="57"/>
                    </a:lnTo>
                    <a:lnTo>
                      <a:pt x="169" y="48"/>
                    </a:lnTo>
                    <a:lnTo>
                      <a:pt x="164" y="39"/>
                    </a:lnTo>
                    <a:lnTo>
                      <a:pt x="160" y="32"/>
                    </a:lnTo>
                    <a:lnTo>
                      <a:pt x="155" y="27"/>
                    </a:lnTo>
                    <a:lnTo>
                      <a:pt x="149" y="20"/>
                    </a:lnTo>
                    <a:lnTo>
                      <a:pt x="144" y="14"/>
                    </a:lnTo>
                    <a:lnTo>
                      <a:pt x="137" y="9"/>
                    </a:lnTo>
                    <a:lnTo>
                      <a:pt x="128" y="7"/>
                    </a:lnTo>
                    <a:lnTo>
                      <a:pt x="119" y="5"/>
                    </a:lnTo>
                    <a:lnTo>
                      <a:pt x="108" y="7"/>
                    </a:lnTo>
                    <a:lnTo>
                      <a:pt x="101" y="7"/>
                    </a:lnTo>
                    <a:lnTo>
                      <a:pt x="88" y="5"/>
                    </a:lnTo>
                    <a:lnTo>
                      <a:pt x="75" y="0"/>
                    </a:lnTo>
                    <a:lnTo>
                      <a:pt x="61" y="5"/>
                    </a:lnTo>
                    <a:lnTo>
                      <a:pt x="48" y="11"/>
                    </a:lnTo>
                    <a:lnTo>
                      <a:pt x="32" y="21"/>
                    </a:lnTo>
                    <a:lnTo>
                      <a:pt x="25" y="25"/>
                    </a:lnTo>
                    <a:lnTo>
                      <a:pt x="21" y="36"/>
                    </a:lnTo>
                    <a:lnTo>
                      <a:pt x="20" y="38"/>
                    </a:lnTo>
                    <a:lnTo>
                      <a:pt x="16" y="54"/>
                    </a:lnTo>
                    <a:lnTo>
                      <a:pt x="12" y="7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0" name="Freeform 36"/>
              <p:cNvSpPr>
                <a:spLocks/>
              </p:cNvSpPr>
              <p:nvPr/>
            </p:nvSpPr>
            <p:spPr bwMode="auto">
              <a:xfrm>
                <a:off x="1359" y="3697"/>
                <a:ext cx="20" cy="34"/>
              </a:xfrm>
              <a:custGeom>
                <a:avLst/>
                <a:gdLst>
                  <a:gd name="T0" fmla="*/ 0 w 20"/>
                  <a:gd name="T1" fmla="*/ 0 h 34"/>
                  <a:gd name="T2" fmla="*/ 2 w 20"/>
                  <a:gd name="T3" fmla="*/ 6 h 34"/>
                  <a:gd name="T4" fmla="*/ 2 w 20"/>
                  <a:gd name="T5" fmla="*/ 13 h 34"/>
                  <a:gd name="T6" fmla="*/ 2 w 20"/>
                  <a:gd name="T7" fmla="*/ 16 h 34"/>
                  <a:gd name="T8" fmla="*/ 2 w 20"/>
                  <a:gd name="T9" fmla="*/ 24 h 34"/>
                  <a:gd name="T10" fmla="*/ 6 w 20"/>
                  <a:gd name="T11" fmla="*/ 31 h 34"/>
                  <a:gd name="T12" fmla="*/ 13 w 20"/>
                  <a:gd name="T13" fmla="*/ 34 h 34"/>
                  <a:gd name="T14" fmla="*/ 20 w 20"/>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34">
                    <a:moveTo>
                      <a:pt x="0" y="0"/>
                    </a:moveTo>
                    <a:lnTo>
                      <a:pt x="2" y="6"/>
                    </a:lnTo>
                    <a:lnTo>
                      <a:pt x="2" y="13"/>
                    </a:lnTo>
                    <a:lnTo>
                      <a:pt x="2" y="16"/>
                    </a:lnTo>
                    <a:lnTo>
                      <a:pt x="2" y="24"/>
                    </a:lnTo>
                    <a:lnTo>
                      <a:pt x="6" y="31"/>
                    </a:lnTo>
                    <a:lnTo>
                      <a:pt x="13" y="34"/>
                    </a:lnTo>
                    <a:lnTo>
                      <a:pt x="20" y="34"/>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1" name="Freeform 37"/>
              <p:cNvSpPr>
                <a:spLocks/>
              </p:cNvSpPr>
              <p:nvPr/>
            </p:nvSpPr>
            <p:spPr bwMode="auto">
              <a:xfrm>
                <a:off x="1294" y="3625"/>
                <a:ext cx="62" cy="112"/>
              </a:xfrm>
              <a:custGeom>
                <a:avLst/>
                <a:gdLst>
                  <a:gd name="T0" fmla="*/ 62 w 62"/>
                  <a:gd name="T1" fmla="*/ 0 h 112"/>
                  <a:gd name="T2" fmla="*/ 53 w 62"/>
                  <a:gd name="T3" fmla="*/ 7 h 112"/>
                  <a:gd name="T4" fmla="*/ 38 w 62"/>
                  <a:gd name="T5" fmla="*/ 20 h 112"/>
                  <a:gd name="T6" fmla="*/ 35 w 62"/>
                  <a:gd name="T7" fmla="*/ 24 h 112"/>
                  <a:gd name="T8" fmla="*/ 33 w 62"/>
                  <a:gd name="T9" fmla="*/ 29 h 112"/>
                  <a:gd name="T10" fmla="*/ 35 w 62"/>
                  <a:gd name="T11" fmla="*/ 31 h 112"/>
                  <a:gd name="T12" fmla="*/ 42 w 62"/>
                  <a:gd name="T13" fmla="*/ 33 h 112"/>
                  <a:gd name="T14" fmla="*/ 51 w 62"/>
                  <a:gd name="T15" fmla="*/ 33 h 112"/>
                  <a:gd name="T16" fmla="*/ 58 w 62"/>
                  <a:gd name="T17" fmla="*/ 38 h 112"/>
                  <a:gd name="T18" fmla="*/ 54 w 62"/>
                  <a:gd name="T19" fmla="*/ 42 h 112"/>
                  <a:gd name="T20" fmla="*/ 51 w 62"/>
                  <a:gd name="T21" fmla="*/ 45 h 112"/>
                  <a:gd name="T22" fmla="*/ 38 w 62"/>
                  <a:gd name="T23" fmla="*/ 58 h 112"/>
                  <a:gd name="T24" fmla="*/ 29 w 62"/>
                  <a:gd name="T25" fmla="*/ 67 h 112"/>
                  <a:gd name="T26" fmla="*/ 22 w 62"/>
                  <a:gd name="T27" fmla="*/ 74 h 112"/>
                  <a:gd name="T28" fmla="*/ 13 w 62"/>
                  <a:gd name="T29" fmla="*/ 83 h 112"/>
                  <a:gd name="T30" fmla="*/ 8 w 62"/>
                  <a:gd name="T31" fmla="*/ 90 h 112"/>
                  <a:gd name="T32" fmla="*/ 4 w 62"/>
                  <a:gd name="T33" fmla="*/ 97 h 112"/>
                  <a:gd name="T34" fmla="*/ 0 w 62"/>
                  <a:gd name="T35" fmla="*/ 106 h 112"/>
                  <a:gd name="T36" fmla="*/ 0 w 62"/>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12">
                    <a:moveTo>
                      <a:pt x="62" y="0"/>
                    </a:moveTo>
                    <a:lnTo>
                      <a:pt x="53" y="7"/>
                    </a:lnTo>
                    <a:lnTo>
                      <a:pt x="38" y="20"/>
                    </a:lnTo>
                    <a:lnTo>
                      <a:pt x="35" y="24"/>
                    </a:lnTo>
                    <a:lnTo>
                      <a:pt x="33" y="29"/>
                    </a:lnTo>
                    <a:lnTo>
                      <a:pt x="35" y="31"/>
                    </a:lnTo>
                    <a:lnTo>
                      <a:pt x="42" y="33"/>
                    </a:lnTo>
                    <a:lnTo>
                      <a:pt x="51" y="33"/>
                    </a:lnTo>
                    <a:lnTo>
                      <a:pt x="58" y="38"/>
                    </a:lnTo>
                    <a:lnTo>
                      <a:pt x="54" y="42"/>
                    </a:lnTo>
                    <a:lnTo>
                      <a:pt x="51" y="45"/>
                    </a:lnTo>
                    <a:lnTo>
                      <a:pt x="38" y="58"/>
                    </a:lnTo>
                    <a:lnTo>
                      <a:pt x="29" y="67"/>
                    </a:lnTo>
                    <a:lnTo>
                      <a:pt x="22" y="74"/>
                    </a:lnTo>
                    <a:lnTo>
                      <a:pt x="13" y="83"/>
                    </a:lnTo>
                    <a:lnTo>
                      <a:pt x="8" y="90"/>
                    </a:lnTo>
                    <a:lnTo>
                      <a:pt x="4" y="97"/>
                    </a:lnTo>
                    <a:lnTo>
                      <a:pt x="0" y="106"/>
                    </a:lnTo>
                    <a:lnTo>
                      <a:pt x="0" y="11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2" name="Freeform 38"/>
              <p:cNvSpPr>
                <a:spLocks/>
              </p:cNvSpPr>
              <p:nvPr/>
            </p:nvSpPr>
            <p:spPr bwMode="auto">
              <a:xfrm>
                <a:off x="1242" y="3877"/>
                <a:ext cx="7" cy="79"/>
              </a:xfrm>
              <a:custGeom>
                <a:avLst/>
                <a:gdLst>
                  <a:gd name="T0" fmla="*/ 6 w 7"/>
                  <a:gd name="T1" fmla="*/ 0 h 79"/>
                  <a:gd name="T2" fmla="*/ 6 w 7"/>
                  <a:gd name="T3" fmla="*/ 13 h 79"/>
                  <a:gd name="T4" fmla="*/ 7 w 7"/>
                  <a:gd name="T5" fmla="*/ 22 h 79"/>
                  <a:gd name="T6" fmla="*/ 7 w 7"/>
                  <a:gd name="T7" fmla="*/ 36 h 79"/>
                  <a:gd name="T8" fmla="*/ 6 w 7"/>
                  <a:gd name="T9" fmla="*/ 51 h 79"/>
                  <a:gd name="T10" fmla="*/ 2 w 7"/>
                  <a:gd name="T11" fmla="*/ 69 h 79"/>
                  <a:gd name="T12" fmla="*/ 0 w 7"/>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7" h="79">
                    <a:moveTo>
                      <a:pt x="6" y="0"/>
                    </a:moveTo>
                    <a:lnTo>
                      <a:pt x="6" y="13"/>
                    </a:lnTo>
                    <a:lnTo>
                      <a:pt x="7" y="22"/>
                    </a:lnTo>
                    <a:lnTo>
                      <a:pt x="7" y="36"/>
                    </a:lnTo>
                    <a:lnTo>
                      <a:pt x="6" y="51"/>
                    </a:lnTo>
                    <a:lnTo>
                      <a:pt x="2" y="69"/>
                    </a:lnTo>
                    <a:lnTo>
                      <a:pt x="0" y="79"/>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3" name="Freeform 39"/>
              <p:cNvSpPr>
                <a:spLocks/>
              </p:cNvSpPr>
              <p:nvPr/>
            </p:nvSpPr>
            <p:spPr bwMode="auto">
              <a:xfrm>
                <a:off x="1431" y="3764"/>
                <a:ext cx="112" cy="101"/>
              </a:xfrm>
              <a:custGeom>
                <a:avLst/>
                <a:gdLst>
                  <a:gd name="T0" fmla="*/ 27 w 112"/>
                  <a:gd name="T1" fmla="*/ 52 h 101"/>
                  <a:gd name="T2" fmla="*/ 31 w 112"/>
                  <a:gd name="T3" fmla="*/ 48 h 101"/>
                  <a:gd name="T4" fmla="*/ 31 w 112"/>
                  <a:gd name="T5" fmla="*/ 41 h 101"/>
                  <a:gd name="T6" fmla="*/ 27 w 112"/>
                  <a:gd name="T7" fmla="*/ 38 h 101"/>
                  <a:gd name="T8" fmla="*/ 24 w 112"/>
                  <a:gd name="T9" fmla="*/ 34 h 101"/>
                  <a:gd name="T10" fmla="*/ 22 w 112"/>
                  <a:gd name="T11" fmla="*/ 30 h 101"/>
                  <a:gd name="T12" fmla="*/ 22 w 112"/>
                  <a:gd name="T13" fmla="*/ 27 h 101"/>
                  <a:gd name="T14" fmla="*/ 22 w 112"/>
                  <a:gd name="T15" fmla="*/ 23 h 101"/>
                  <a:gd name="T16" fmla="*/ 25 w 112"/>
                  <a:gd name="T17" fmla="*/ 20 h 101"/>
                  <a:gd name="T18" fmla="*/ 33 w 112"/>
                  <a:gd name="T19" fmla="*/ 18 h 101"/>
                  <a:gd name="T20" fmla="*/ 40 w 112"/>
                  <a:gd name="T21" fmla="*/ 18 h 101"/>
                  <a:gd name="T22" fmla="*/ 60 w 112"/>
                  <a:gd name="T23" fmla="*/ 20 h 101"/>
                  <a:gd name="T24" fmla="*/ 88 w 112"/>
                  <a:gd name="T25" fmla="*/ 34 h 101"/>
                  <a:gd name="T26" fmla="*/ 94 w 112"/>
                  <a:gd name="T27" fmla="*/ 41 h 101"/>
                  <a:gd name="T28" fmla="*/ 96 w 112"/>
                  <a:gd name="T29" fmla="*/ 47 h 101"/>
                  <a:gd name="T30" fmla="*/ 97 w 112"/>
                  <a:gd name="T31" fmla="*/ 52 h 101"/>
                  <a:gd name="T32" fmla="*/ 97 w 112"/>
                  <a:gd name="T33" fmla="*/ 59 h 101"/>
                  <a:gd name="T34" fmla="*/ 96 w 112"/>
                  <a:gd name="T35" fmla="*/ 65 h 101"/>
                  <a:gd name="T36" fmla="*/ 92 w 112"/>
                  <a:gd name="T37" fmla="*/ 77 h 101"/>
                  <a:gd name="T38" fmla="*/ 90 w 112"/>
                  <a:gd name="T39" fmla="*/ 86 h 101"/>
                  <a:gd name="T40" fmla="*/ 87 w 112"/>
                  <a:gd name="T41" fmla="*/ 99 h 101"/>
                  <a:gd name="T42" fmla="*/ 88 w 112"/>
                  <a:gd name="T43" fmla="*/ 99 h 101"/>
                  <a:gd name="T44" fmla="*/ 99 w 112"/>
                  <a:gd name="T45" fmla="*/ 101 h 101"/>
                  <a:gd name="T46" fmla="*/ 101 w 112"/>
                  <a:gd name="T47" fmla="*/ 97 h 101"/>
                  <a:gd name="T48" fmla="*/ 106 w 112"/>
                  <a:gd name="T49" fmla="*/ 81 h 101"/>
                  <a:gd name="T50" fmla="*/ 110 w 112"/>
                  <a:gd name="T51" fmla="*/ 68 h 101"/>
                  <a:gd name="T52" fmla="*/ 112 w 112"/>
                  <a:gd name="T53" fmla="*/ 59 h 101"/>
                  <a:gd name="T54" fmla="*/ 112 w 112"/>
                  <a:gd name="T55" fmla="*/ 48 h 101"/>
                  <a:gd name="T56" fmla="*/ 112 w 112"/>
                  <a:gd name="T57" fmla="*/ 41 h 101"/>
                  <a:gd name="T58" fmla="*/ 110 w 112"/>
                  <a:gd name="T59" fmla="*/ 34 h 101"/>
                  <a:gd name="T60" fmla="*/ 101 w 112"/>
                  <a:gd name="T61" fmla="*/ 20 h 101"/>
                  <a:gd name="T62" fmla="*/ 61 w 112"/>
                  <a:gd name="T63" fmla="*/ 5 h 101"/>
                  <a:gd name="T64" fmla="*/ 47 w 112"/>
                  <a:gd name="T65" fmla="*/ 3 h 101"/>
                  <a:gd name="T66" fmla="*/ 31 w 112"/>
                  <a:gd name="T67" fmla="*/ 0 h 101"/>
                  <a:gd name="T68" fmla="*/ 24 w 112"/>
                  <a:gd name="T69" fmla="*/ 0 h 101"/>
                  <a:gd name="T70" fmla="*/ 15 w 112"/>
                  <a:gd name="T71" fmla="*/ 3 h 101"/>
                  <a:gd name="T72" fmla="*/ 7 w 112"/>
                  <a:gd name="T73" fmla="*/ 9 h 101"/>
                  <a:gd name="T74" fmla="*/ 4 w 112"/>
                  <a:gd name="T75" fmla="*/ 12 h 101"/>
                  <a:gd name="T76" fmla="*/ 0 w 112"/>
                  <a:gd name="T77" fmla="*/ 16 h 101"/>
                  <a:gd name="T78" fmla="*/ 0 w 112"/>
                  <a:gd name="T79" fmla="*/ 25 h 101"/>
                  <a:gd name="T80" fmla="*/ 2 w 112"/>
                  <a:gd name="T81" fmla="*/ 36 h 101"/>
                  <a:gd name="T82" fmla="*/ 7 w 112"/>
                  <a:gd name="T83" fmla="*/ 45 h 101"/>
                  <a:gd name="T84" fmla="*/ 15 w 112"/>
                  <a:gd name="T85" fmla="*/ 50 h 101"/>
                  <a:gd name="T86" fmla="*/ 20 w 112"/>
                  <a:gd name="T87" fmla="*/ 52 h 101"/>
                  <a:gd name="T88" fmla="*/ 27 w 112"/>
                  <a:gd name="T89"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01">
                    <a:moveTo>
                      <a:pt x="27" y="52"/>
                    </a:moveTo>
                    <a:lnTo>
                      <a:pt x="31" y="48"/>
                    </a:lnTo>
                    <a:lnTo>
                      <a:pt x="31" y="41"/>
                    </a:lnTo>
                    <a:lnTo>
                      <a:pt x="27" y="38"/>
                    </a:lnTo>
                    <a:lnTo>
                      <a:pt x="24" y="34"/>
                    </a:lnTo>
                    <a:lnTo>
                      <a:pt x="22" y="30"/>
                    </a:lnTo>
                    <a:lnTo>
                      <a:pt x="22" y="27"/>
                    </a:lnTo>
                    <a:lnTo>
                      <a:pt x="22" y="23"/>
                    </a:lnTo>
                    <a:lnTo>
                      <a:pt x="25" y="20"/>
                    </a:lnTo>
                    <a:lnTo>
                      <a:pt x="33" y="18"/>
                    </a:lnTo>
                    <a:lnTo>
                      <a:pt x="40" y="18"/>
                    </a:lnTo>
                    <a:lnTo>
                      <a:pt x="60" y="20"/>
                    </a:lnTo>
                    <a:lnTo>
                      <a:pt x="88" y="34"/>
                    </a:lnTo>
                    <a:lnTo>
                      <a:pt x="94" y="41"/>
                    </a:lnTo>
                    <a:lnTo>
                      <a:pt x="96" y="47"/>
                    </a:lnTo>
                    <a:lnTo>
                      <a:pt x="97" y="52"/>
                    </a:lnTo>
                    <a:lnTo>
                      <a:pt x="97" y="59"/>
                    </a:lnTo>
                    <a:lnTo>
                      <a:pt x="96" y="65"/>
                    </a:lnTo>
                    <a:lnTo>
                      <a:pt x="92" y="77"/>
                    </a:lnTo>
                    <a:lnTo>
                      <a:pt x="90" y="86"/>
                    </a:lnTo>
                    <a:lnTo>
                      <a:pt x="87" y="99"/>
                    </a:lnTo>
                    <a:lnTo>
                      <a:pt x="88" y="99"/>
                    </a:lnTo>
                    <a:lnTo>
                      <a:pt x="99" y="101"/>
                    </a:lnTo>
                    <a:lnTo>
                      <a:pt x="101" y="97"/>
                    </a:lnTo>
                    <a:lnTo>
                      <a:pt x="106" y="81"/>
                    </a:lnTo>
                    <a:lnTo>
                      <a:pt x="110" y="68"/>
                    </a:lnTo>
                    <a:lnTo>
                      <a:pt x="112" y="59"/>
                    </a:lnTo>
                    <a:lnTo>
                      <a:pt x="112" y="48"/>
                    </a:lnTo>
                    <a:lnTo>
                      <a:pt x="112" y="41"/>
                    </a:lnTo>
                    <a:lnTo>
                      <a:pt x="110" y="34"/>
                    </a:lnTo>
                    <a:lnTo>
                      <a:pt x="101" y="20"/>
                    </a:lnTo>
                    <a:lnTo>
                      <a:pt x="61" y="5"/>
                    </a:lnTo>
                    <a:lnTo>
                      <a:pt x="47" y="3"/>
                    </a:lnTo>
                    <a:lnTo>
                      <a:pt x="31" y="0"/>
                    </a:lnTo>
                    <a:lnTo>
                      <a:pt x="24" y="0"/>
                    </a:lnTo>
                    <a:lnTo>
                      <a:pt x="15" y="3"/>
                    </a:lnTo>
                    <a:lnTo>
                      <a:pt x="7" y="9"/>
                    </a:lnTo>
                    <a:lnTo>
                      <a:pt x="4" y="12"/>
                    </a:lnTo>
                    <a:lnTo>
                      <a:pt x="0" y="16"/>
                    </a:lnTo>
                    <a:lnTo>
                      <a:pt x="0" y="25"/>
                    </a:lnTo>
                    <a:lnTo>
                      <a:pt x="2" y="36"/>
                    </a:lnTo>
                    <a:lnTo>
                      <a:pt x="7" y="45"/>
                    </a:lnTo>
                    <a:lnTo>
                      <a:pt x="15" y="50"/>
                    </a:lnTo>
                    <a:lnTo>
                      <a:pt x="20" y="52"/>
                    </a:lnTo>
                    <a:lnTo>
                      <a:pt x="27" y="52"/>
                    </a:lnTo>
                    <a:close/>
                  </a:path>
                </a:pathLst>
              </a:custGeom>
              <a:solidFill>
                <a:srgbClr val="C9662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4" name="Freeform 40"/>
              <p:cNvSpPr>
                <a:spLocks/>
              </p:cNvSpPr>
              <p:nvPr/>
            </p:nvSpPr>
            <p:spPr bwMode="auto">
              <a:xfrm>
                <a:off x="1431" y="3764"/>
                <a:ext cx="112" cy="101"/>
              </a:xfrm>
              <a:custGeom>
                <a:avLst/>
                <a:gdLst>
                  <a:gd name="T0" fmla="*/ 27 w 112"/>
                  <a:gd name="T1" fmla="*/ 52 h 101"/>
                  <a:gd name="T2" fmla="*/ 31 w 112"/>
                  <a:gd name="T3" fmla="*/ 48 h 101"/>
                  <a:gd name="T4" fmla="*/ 31 w 112"/>
                  <a:gd name="T5" fmla="*/ 41 h 101"/>
                  <a:gd name="T6" fmla="*/ 27 w 112"/>
                  <a:gd name="T7" fmla="*/ 38 h 101"/>
                  <a:gd name="T8" fmla="*/ 24 w 112"/>
                  <a:gd name="T9" fmla="*/ 34 h 101"/>
                  <a:gd name="T10" fmla="*/ 22 w 112"/>
                  <a:gd name="T11" fmla="*/ 30 h 101"/>
                  <a:gd name="T12" fmla="*/ 22 w 112"/>
                  <a:gd name="T13" fmla="*/ 27 h 101"/>
                  <a:gd name="T14" fmla="*/ 22 w 112"/>
                  <a:gd name="T15" fmla="*/ 23 h 101"/>
                  <a:gd name="T16" fmla="*/ 25 w 112"/>
                  <a:gd name="T17" fmla="*/ 20 h 101"/>
                  <a:gd name="T18" fmla="*/ 33 w 112"/>
                  <a:gd name="T19" fmla="*/ 18 h 101"/>
                  <a:gd name="T20" fmla="*/ 40 w 112"/>
                  <a:gd name="T21" fmla="*/ 18 h 101"/>
                  <a:gd name="T22" fmla="*/ 60 w 112"/>
                  <a:gd name="T23" fmla="*/ 20 h 101"/>
                  <a:gd name="T24" fmla="*/ 88 w 112"/>
                  <a:gd name="T25" fmla="*/ 34 h 101"/>
                  <a:gd name="T26" fmla="*/ 94 w 112"/>
                  <a:gd name="T27" fmla="*/ 41 h 101"/>
                  <a:gd name="T28" fmla="*/ 96 w 112"/>
                  <a:gd name="T29" fmla="*/ 47 h 101"/>
                  <a:gd name="T30" fmla="*/ 97 w 112"/>
                  <a:gd name="T31" fmla="*/ 52 h 101"/>
                  <a:gd name="T32" fmla="*/ 97 w 112"/>
                  <a:gd name="T33" fmla="*/ 59 h 101"/>
                  <a:gd name="T34" fmla="*/ 96 w 112"/>
                  <a:gd name="T35" fmla="*/ 65 h 101"/>
                  <a:gd name="T36" fmla="*/ 92 w 112"/>
                  <a:gd name="T37" fmla="*/ 77 h 101"/>
                  <a:gd name="T38" fmla="*/ 90 w 112"/>
                  <a:gd name="T39" fmla="*/ 86 h 101"/>
                  <a:gd name="T40" fmla="*/ 87 w 112"/>
                  <a:gd name="T41" fmla="*/ 99 h 101"/>
                  <a:gd name="T42" fmla="*/ 88 w 112"/>
                  <a:gd name="T43" fmla="*/ 99 h 101"/>
                  <a:gd name="T44" fmla="*/ 99 w 112"/>
                  <a:gd name="T45" fmla="*/ 101 h 101"/>
                  <a:gd name="T46" fmla="*/ 101 w 112"/>
                  <a:gd name="T47" fmla="*/ 97 h 101"/>
                  <a:gd name="T48" fmla="*/ 106 w 112"/>
                  <a:gd name="T49" fmla="*/ 81 h 101"/>
                  <a:gd name="T50" fmla="*/ 110 w 112"/>
                  <a:gd name="T51" fmla="*/ 68 h 101"/>
                  <a:gd name="T52" fmla="*/ 112 w 112"/>
                  <a:gd name="T53" fmla="*/ 59 h 101"/>
                  <a:gd name="T54" fmla="*/ 112 w 112"/>
                  <a:gd name="T55" fmla="*/ 48 h 101"/>
                  <a:gd name="T56" fmla="*/ 112 w 112"/>
                  <a:gd name="T57" fmla="*/ 41 h 101"/>
                  <a:gd name="T58" fmla="*/ 110 w 112"/>
                  <a:gd name="T59" fmla="*/ 34 h 101"/>
                  <a:gd name="T60" fmla="*/ 101 w 112"/>
                  <a:gd name="T61" fmla="*/ 20 h 101"/>
                  <a:gd name="T62" fmla="*/ 61 w 112"/>
                  <a:gd name="T63" fmla="*/ 5 h 101"/>
                  <a:gd name="T64" fmla="*/ 47 w 112"/>
                  <a:gd name="T65" fmla="*/ 3 h 101"/>
                  <a:gd name="T66" fmla="*/ 31 w 112"/>
                  <a:gd name="T67" fmla="*/ 0 h 101"/>
                  <a:gd name="T68" fmla="*/ 24 w 112"/>
                  <a:gd name="T69" fmla="*/ 0 h 101"/>
                  <a:gd name="T70" fmla="*/ 15 w 112"/>
                  <a:gd name="T71" fmla="*/ 3 h 101"/>
                  <a:gd name="T72" fmla="*/ 7 w 112"/>
                  <a:gd name="T73" fmla="*/ 9 h 101"/>
                  <a:gd name="T74" fmla="*/ 4 w 112"/>
                  <a:gd name="T75" fmla="*/ 12 h 101"/>
                  <a:gd name="T76" fmla="*/ 0 w 112"/>
                  <a:gd name="T77" fmla="*/ 16 h 101"/>
                  <a:gd name="T78" fmla="*/ 0 w 112"/>
                  <a:gd name="T79" fmla="*/ 25 h 101"/>
                  <a:gd name="T80" fmla="*/ 2 w 112"/>
                  <a:gd name="T81" fmla="*/ 36 h 101"/>
                  <a:gd name="T82" fmla="*/ 7 w 112"/>
                  <a:gd name="T83" fmla="*/ 45 h 101"/>
                  <a:gd name="T84" fmla="*/ 15 w 112"/>
                  <a:gd name="T85" fmla="*/ 50 h 101"/>
                  <a:gd name="T86" fmla="*/ 20 w 112"/>
                  <a:gd name="T87" fmla="*/ 52 h 101"/>
                  <a:gd name="T88" fmla="*/ 27 w 112"/>
                  <a:gd name="T89"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01">
                    <a:moveTo>
                      <a:pt x="27" y="52"/>
                    </a:moveTo>
                    <a:lnTo>
                      <a:pt x="31" y="48"/>
                    </a:lnTo>
                    <a:lnTo>
                      <a:pt x="31" y="41"/>
                    </a:lnTo>
                    <a:lnTo>
                      <a:pt x="27" y="38"/>
                    </a:lnTo>
                    <a:lnTo>
                      <a:pt x="24" y="34"/>
                    </a:lnTo>
                    <a:lnTo>
                      <a:pt x="22" y="30"/>
                    </a:lnTo>
                    <a:lnTo>
                      <a:pt x="22" y="27"/>
                    </a:lnTo>
                    <a:lnTo>
                      <a:pt x="22" y="23"/>
                    </a:lnTo>
                    <a:lnTo>
                      <a:pt x="25" y="20"/>
                    </a:lnTo>
                    <a:lnTo>
                      <a:pt x="33" y="18"/>
                    </a:lnTo>
                    <a:lnTo>
                      <a:pt x="40" y="18"/>
                    </a:lnTo>
                    <a:lnTo>
                      <a:pt x="60" y="20"/>
                    </a:lnTo>
                    <a:lnTo>
                      <a:pt x="88" y="34"/>
                    </a:lnTo>
                    <a:lnTo>
                      <a:pt x="94" y="41"/>
                    </a:lnTo>
                    <a:lnTo>
                      <a:pt x="96" y="47"/>
                    </a:lnTo>
                    <a:lnTo>
                      <a:pt x="97" y="52"/>
                    </a:lnTo>
                    <a:lnTo>
                      <a:pt x="97" y="59"/>
                    </a:lnTo>
                    <a:lnTo>
                      <a:pt x="96" y="65"/>
                    </a:lnTo>
                    <a:lnTo>
                      <a:pt x="92" y="77"/>
                    </a:lnTo>
                    <a:lnTo>
                      <a:pt x="90" y="86"/>
                    </a:lnTo>
                    <a:lnTo>
                      <a:pt x="87" y="99"/>
                    </a:lnTo>
                    <a:lnTo>
                      <a:pt x="88" y="99"/>
                    </a:lnTo>
                    <a:lnTo>
                      <a:pt x="99" y="101"/>
                    </a:lnTo>
                    <a:lnTo>
                      <a:pt x="101" y="97"/>
                    </a:lnTo>
                    <a:lnTo>
                      <a:pt x="106" y="81"/>
                    </a:lnTo>
                    <a:lnTo>
                      <a:pt x="110" y="68"/>
                    </a:lnTo>
                    <a:lnTo>
                      <a:pt x="112" y="59"/>
                    </a:lnTo>
                    <a:lnTo>
                      <a:pt x="112" y="48"/>
                    </a:lnTo>
                    <a:lnTo>
                      <a:pt x="112" y="41"/>
                    </a:lnTo>
                    <a:lnTo>
                      <a:pt x="110" y="34"/>
                    </a:lnTo>
                    <a:lnTo>
                      <a:pt x="101" y="20"/>
                    </a:lnTo>
                    <a:lnTo>
                      <a:pt x="61" y="5"/>
                    </a:lnTo>
                    <a:lnTo>
                      <a:pt x="47" y="3"/>
                    </a:lnTo>
                    <a:lnTo>
                      <a:pt x="31" y="0"/>
                    </a:lnTo>
                    <a:lnTo>
                      <a:pt x="24" y="0"/>
                    </a:lnTo>
                    <a:lnTo>
                      <a:pt x="15" y="3"/>
                    </a:lnTo>
                    <a:lnTo>
                      <a:pt x="7" y="9"/>
                    </a:lnTo>
                    <a:lnTo>
                      <a:pt x="4" y="12"/>
                    </a:lnTo>
                    <a:lnTo>
                      <a:pt x="0" y="16"/>
                    </a:lnTo>
                    <a:lnTo>
                      <a:pt x="0" y="25"/>
                    </a:lnTo>
                    <a:lnTo>
                      <a:pt x="2" y="36"/>
                    </a:lnTo>
                    <a:lnTo>
                      <a:pt x="7" y="45"/>
                    </a:lnTo>
                    <a:lnTo>
                      <a:pt x="15" y="50"/>
                    </a:lnTo>
                    <a:lnTo>
                      <a:pt x="20" y="52"/>
                    </a:lnTo>
                    <a:lnTo>
                      <a:pt x="27" y="5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5" name="Freeform 41"/>
              <p:cNvSpPr>
                <a:spLocks/>
              </p:cNvSpPr>
              <p:nvPr/>
            </p:nvSpPr>
            <p:spPr bwMode="auto">
              <a:xfrm>
                <a:off x="1482" y="3811"/>
                <a:ext cx="86" cy="57"/>
              </a:xfrm>
              <a:custGeom>
                <a:avLst/>
                <a:gdLst>
                  <a:gd name="T0" fmla="*/ 25 w 86"/>
                  <a:gd name="T1" fmla="*/ 45 h 57"/>
                  <a:gd name="T2" fmla="*/ 23 w 86"/>
                  <a:gd name="T3" fmla="*/ 34 h 57"/>
                  <a:gd name="T4" fmla="*/ 21 w 86"/>
                  <a:gd name="T5" fmla="*/ 27 h 57"/>
                  <a:gd name="T6" fmla="*/ 16 w 86"/>
                  <a:gd name="T7" fmla="*/ 19 h 57"/>
                  <a:gd name="T8" fmla="*/ 9 w 86"/>
                  <a:gd name="T9" fmla="*/ 12 h 57"/>
                  <a:gd name="T10" fmla="*/ 0 w 86"/>
                  <a:gd name="T11" fmla="*/ 5 h 57"/>
                  <a:gd name="T12" fmla="*/ 7 w 86"/>
                  <a:gd name="T13" fmla="*/ 7 h 57"/>
                  <a:gd name="T14" fmla="*/ 16 w 86"/>
                  <a:gd name="T15" fmla="*/ 10 h 57"/>
                  <a:gd name="T16" fmla="*/ 21 w 86"/>
                  <a:gd name="T17" fmla="*/ 14 h 57"/>
                  <a:gd name="T18" fmla="*/ 27 w 86"/>
                  <a:gd name="T19" fmla="*/ 19 h 57"/>
                  <a:gd name="T20" fmla="*/ 32 w 86"/>
                  <a:gd name="T21" fmla="*/ 25 h 57"/>
                  <a:gd name="T22" fmla="*/ 34 w 86"/>
                  <a:gd name="T23" fmla="*/ 23 h 57"/>
                  <a:gd name="T24" fmla="*/ 36 w 86"/>
                  <a:gd name="T25" fmla="*/ 18 h 57"/>
                  <a:gd name="T26" fmla="*/ 34 w 86"/>
                  <a:gd name="T27" fmla="*/ 7 h 57"/>
                  <a:gd name="T28" fmla="*/ 30 w 86"/>
                  <a:gd name="T29" fmla="*/ 0 h 57"/>
                  <a:gd name="T30" fmla="*/ 36 w 86"/>
                  <a:gd name="T31" fmla="*/ 1 h 57"/>
                  <a:gd name="T32" fmla="*/ 41 w 86"/>
                  <a:gd name="T33" fmla="*/ 5 h 57"/>
                  <a:gd name="T34" fmla="*/ 46 w 86"/>
                  <a:gd name="T35" fmla="*/ 14 h 57"/>
                  <a:gd name="T36" fmla="*/ 50 w 86"/>
                  <a:gd name="T37" fmla="*/ 21 h 57"/>
                  <a:gd name="T38" fmla="*/ 52 w 86"/>
                  <a:gd name="T39" fmla="*/ 30 h 57"/>
                  <a:gd name="T40" fmla="*/ 52 w 86"/>
                  <a:gd name="T41" fmla="*/ 32 h 57"/>
                  <a:gd name="T42" fmla="*/ 57 w 86"/>
                  <a:gd name="T43" fmla="*/ 21 h 57"/>
                  <a:gd name="T44" fmla="*/ 63 w 86"/>
                  <a:gd name="T45" fmla="*/ 10 h 57"/>
                  <a:gd name="T46" fmla="*/ 70 w 86"/>
                  <a:gd name="T47" fmla="*/ 3 h 57"/>
                  <a:gd name="T48" fmla="*/ 70 w 86"/>
                  <a:gd name="T49" fmla="*/ 12 h 57"/>
                  <a:gd name="T50" fmla="*/ 68 w 86"/>
                  <a:gd name="T51" fmla="*/ 19 h 57"/>
                  <a:gd name="T52" fmla="*/ 66 w 86"/>
                  <a:gd name="T53" fmla="*/ 25 h 57"/>
                  <a:gd name="T54" fmla="*/ 64 w 86"/>
                  <a:gd name="T55" fmla="*/ 32 h 57"/>
                  <a:gd name="T56" fmla="*/ 70 w 86"/>
                  <a:gd name="T57" fmla="*/ 28 h 57"/>
                  <a:gd name="T58" fmla="*/ 73 w 86"/>
                  <a:gd name="T59" fmla="*/ 27 h 57"/>
                  <a:gd name="T60" fmla="*/ 81 w 86"/>
                  <a:gd name="T61" fmla="*/ 16 h 57"/>
                  <a:gd name="T62" fmla="*/ 84 w 86"/>
                  <a:gd name="T63" fmla="*/ 9 h 57"/>
                  <a:gd name="T64" fmla="*/ 86 w 86"/>
                  <a:gd name="T65" fmla="*/ 9 h 57"/>
                  <a:gd name="T66" fmla="*/ 84 w 86"/>
                  <a:gd name="T67" fmla="*/ 18 h 57"/>
                  <a:gd name="T68" fmla="*/ 84 w 86"/>
                  <a:gd name="T69" fmla="*/ 21 h 57"/>
                  <a:gd name="T70" fmla="*/ 81 w 86"/>
                  <a:gd name="T71" fmla="*/ 34 h 57"/>
                  <a:gd name="T72" fmla="*/ 79 w 86"/>
                  <a:gd name="T73" fmla="*/ 39 h 57"/>
                  <a:gd name="T74" fmla="*/ 73 w 86"/>
                  <a:gd name="T75" fmla="*/ 46 h 57"/>
                  <a:gd name="T76" fmla="*/ 70 w 86"/>
                  <a:gd name="T77" fmla="*/ 50 h 57"/>
                  <a:gd name="T78" fmla="*/ 64 w 86"/>
                  <a:gd name="T79" fmla="*/ 54 h 57"/>
                  <a:gd name="T80" fmla="*/ 57 w 86"/>
                  <a:gd name="T81" fmla="*/ 55 h 57"/>
                  <a:gd name="T82" fmla="*/ 54 w 86"/>
                  <a:gd name="T83" fmla="*/ 57 h 57"/>
                  <a:gd name="T84" fmla="*/ 25 w 86"/>
                  <a:gd name="T85"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57">
                    <a:moveTo>
                      <a:pt x="25" y="45"/>
                    </a:moveTo>
                    <a:lnTo>
                      <a:pt x="23" y="34"/>
                    </a:lnTo>
                    <a:lnTo>
                      <a:pt x="21" y="27"/>
                    </a:lnTo>
                    <a:lnTo>
                      <a:pt x="16" y="19"/>
                    </a:lnTo>
                    <a:lnTo>
                      <a:pt x="9" y="12"/>
                    </a:lnTo>
                    <a:lnTo>
                      <a:pt x="0" y="5"/>
                    </a:lnTo>
                    <a:lnTo>
                      <a:pt x="7" y="7"/>
                    </a:lnTo>
                    <a:lnTo>
                      <a:pt x="16" y="10"/>
                    </a:lnTo>
                    <a:lnTo>
                      <a:pt x="21" y="14"/>
                    </a:lnTo>
                    <a:lnTo>
                      <a:pt x="27" y="19"/>
                    </a:lnTo>
                    <a:lnTo>
                      <a:pt x="32" y="25"/>
                    </a:lnTo>
                    <a:lnTo>
                      <a:pt x="34" y="23"/>
                    </a:lnTo>
                    <a:lnTo>
                      <a:pt x="36" y="18"/>
                    </a:lnTo>
                    <a:lnTo>
                      <a:pt x="34" y="7"/>
                    </a:lnTo>
                    <a:lnTo>
                      <a:pt x="30" y="0"/>
                    </a:lnTo>
                    <a:lnTo>
                      <a:pt x="36" y="1"/>
                    </a:lnTo>
                    <a:lnTo>
                      <a:pt x="41" y="5"/>
                    </a:lnTo>
                    <a:lnTo>
                      <a:pt x="46" y="14"/>
                    </a:lnTo>
                    <a:lnTo>
                      <a:pt x="50" y="21"/>
                    </a:lnTo>
                    <a:lnTo>
                      <a:pt x="52" y="30"/>
                    </a:lnTo>
                    <a:lnTo>
                      <a:pt x="52" y="32"/>
                    </a:lnTo>
                    <a:lnTo>
                      <a:pt x="57" y="21"/>
                    </a:lnTo>
                    <a:lnTo>
                      <a:pt x="63" y="10"/>
                    </a:lnTo>
                    <a:lnTo>
                      <a:pt x="70" y="3"/>
                    </a:lnTo>
                    <a:lnTo>
                      <a:pt x="70" y="12"/>
                    </a:lnTo>
                    <a:lnTo>
                      <a:pt x="68" y="19"/>
                    </a:lnTo>
                    <a:lnTo>
                      <a:pt x="66" y="25"/>
                    </a:lnTo>
                    <a:lnTo>
                      <a:pt x="64" y="32"/>
                    </a:lnTo>
                    <a:lnTo>
                      <a:pt x="70" y="28"/>
                    </a:lnTo>
                    <a:lnTo>
                      <a:pt x="73" y="27"/>
                    </a:lnTo>
                    <a:lnTo>
                      <a:pt x="81" y="16"/>
                    </a:lnTo>
                    <a:lnTo>
                      <a:pt x="84" y="9"/>
                    </a:lnTo>
                    <a:lnTo>
                      <a:pt x="86" y="9"/>
                    </a:lnTo>
                    <a:lnTo>
                      <a:pt x="84" y="18"/>
                    </a:lnTo>
                    <a:lnTo>
                      <a:pt x="84" y="21"/>
                    </a:lnTo>
                    <a:lnTo>
                      <a:pt x="81" y="34"/>
                    </a:lnTo>
                    <a:lnTo>
                      <a:pt x="79" y="39"/>
                    </a:lnTo>
                    <a:lnTo>
                      <a:pt x="73" y="46"/>
                    </a:lnTo>
                    <a:lnTo>
                      <a:pt x="70" y="50"/>
                    </a:lnTo>
                    <a:lnTo>
                      <a:pt x="64" y="54"/>
                    </a:lnTo>
                    <a:lnTo>
                      <a:pt x="57" y="55"/>
                    </a:lnTo>
                    <a:lnTo>
                      <a:pt x="54" y="57"/>
                    </a:lnTo>
                    <a:lnTo>
                      <a:pt x="25" y="45"/>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6" name="Freeform 42"/>
              <p:cNvSpPr>
                <a:spLocks/>
              </p:cNvSpPr>
              <p:nvPr/>
            </p:nvSpPr>
            <p:spPr bwMode="auto">
              <a:xfrm>
                <a:off x="1482" y="3811"/>
                <a:ext cx="86" cy="57"/>
              </a:xfrm>
              <a:custGeom>
                <a:avLst/>
                <a:gdLst>
                  <a:gd name="T0" fmla="*/ 25 w 86"/>
                  <a:gd name="T1" fmla="*/ 45 h 57"/>
                  <a:gd name="T2" fmla="*/ 23 w 86"/>
                  <a:gd name="T3" fmla="*/ 34 h 57"/>
                  <a:gd name="T4" fmla="*/ 21 w 86"/>
                  <a:gd name="T5" fmla="*/ 27 h 57"/>
                  <a:gd name="T6" fmla="*/ 16 w 86"/>
                  <a:gd name="T7" fmla="*/ 19 h 57"/>
                  <a:gd name="T8" fmla="*/ 9 w 86"/>
                  <a:gd name="T9" fmla="*/ 12 h 57"/>
                  <a:gd name="T10" fmla="*/ 0 w 86"/>
                  <a:gd name="T11" fmla="*/ 5 h 57"/>
                  <a:gd name="T12" fmla="*/ 7 w 86"/>
                  <a:gd name="T13" fmla="*/ 7 h 57"/>
                  <a:gd name="T14" fmla="*/ 16 w 86"/>
                  <a:gd name="T15" fmla="*/ 10 h 57"/>
                  <a:gd name="T16" fmla="*/ 21 w 86"/>
                  <a:gd name="T17" fmla="*/ 14 h 57"/>
                  <a:gd name="T18" fmla="*/ 27 w 86"/>
                  <a:gd name="T19" fmla="*/ 19 h 57"/>
                  <a:gd name="T20" fmla="*/ 32 w 86"/>
                  <a:gd name="T21" fmla="*/ 25 h 57"/>
                  <a:gd name="T22" fmla="*/ 34 w 86"/>
                  <a:gd name="T23" fmla="*/ 23 h 57"/>
                  <a:gd name="T24" fmla="*/ 36 w 86"/>
                  <a:gd name="T25" fmla="*/ 18 h 57"/>
                  <a:gd name="T26" fmla="*/ 34 w 86"/>
                  <a:gd name="T27" fmla="*/ 7 h 57"/>
                  <a:gd name="T28" fmla="*/ 30 w 86"/>
                  <a:gd name="T29" fmla="*/ 0 h 57"/>
                  <a:gd name="T30" fmla="*/ 36 w 86"/>
                  <a:gd name="T31" fmla="*/ 1 h 57"/>
                  <a:gd name="T32" fmla="*/ 41 w 86"/>
                  <a:gd name="T33" fmla="*/ 5 h 57"/>
                  <a:gd name="T34" fmla="*/ 46 w 86"/>
                  <a:gd name="T35" fmla="*/ 14 h 57"/>
                  <a:gd name="T36" fmla="*/ 50 w 86"/>
                  <a:gd name="T37" fmla="*/ 21 h 57"/>
                  <a:gd name="T38" fmla="*/ 52 w 86"/>
                  <a:gd name="T39" fmla="*/ 30 h 57"/>
                  <a:gd name="T40" fmla="*/ 52 w 86"/>
                  <a:gd name="T41" fmla="*/ 32 h 57"/>
                  <a:gd name="T42" fmla="*/ 57 w 86"/>
                  <a:gd name="T43" fmla="*/ 21 h 57"/>
                  <a:gd name="T44" fmla="*/ 63 w 86"/>
                  <a:gd name="T45" fmla="*/ 10 h 57"/>
                  <a:gd name="T46" fmla="*/ 70 w 86"/>
                  <a:gd name="T47" fmla="*/ 3 h 57"/>
                  <a:gd name="T48" fmla="*/ 70 w 86"/>
                  <a:gd name="T49" fmla="*/ 12 h 57"/>
                  <a:gd name="T50" fmla="*/ 68 w 86"/>
                  <a:gd name="T51" fmla="*/ 19 h 57"/>
                  <a:gd name="T52" fmla="*/ 66 w 86"/>
                  <a:gd name="T53" fmla="*/ 25 h 57"/>
                  <a:gd name="T54" fmla="*/ 64 w 86"/>
                  <a:gd name="T55" fmla="*/ 32 h 57"/>
                  <a:gd name="T56" fmla="*/ 70 w 86"/>
                  <a:gd name="T57" fmla="*/ 28 h 57"/>
                  <a:gd name="T58" fmla="*/ 73 w 86"/>
                  <a:gd name="T59" fmla="*/ 27 h 57"/>
                  <a:gd name="T60" fmla="*/ 81 w 86"/>
                  <a:gd name="T61" fmla="*/ 16 h 57"/>
                  <a:gd name="T62" fmla="*/ 84 w 86"/>
                  <a:gd name="T63" fmla="*/ 9 h 57"/>
                  <a:gd name="T64" fmla="*/ 86 w 86"/>
                  <a:gd name="T65" fmla="*/ 9 h 57"/>
                  <a:gd name="T66" fmla="*/ 84 w 86"/>
                  <a:gd name="T67" fmla="*/ 18 h 57"/>
                  <a:gd name="T68" fmla="*/ 84 w 86"/>
                  <a:gd name="T69" fmla="*/ 21 h 57"/>
                  <a:gd name="T70" fmla="*/ 81 w 86"/>
                  <a:gd name="T71" fmla="*/ 34 h 57"/>
                  <a:gd name="T72" fmla="*/ 79 w 86"/>
                  <a:gd name="T73" fmla="*/ 39 h 57"/>
                  <a:gd name="T74" fmla="*/ 73 w 86"/>
                  <a:gd name="T75" fmla="*/ 46 h 57"/>
                  <a:gd name="T76" fmla="*/ 70 w 86"/>
                  <a:gd name="T77" fmla="*/ 50 h 57"/>
                  <a:gd name="T78" fmla="*/ 64 w 86"/>
                  <a:gd name="T79" fmla="*/ 54 h 57"/>
                  <a:gd name="T80" fmla="*/ 57 w 86"/>
                  <a:gd name="T81" fmla="*/ 55 h 57"/>
                  <a:gd name="T82" fmla="*/ 54 w 86"/>
                  <a:gd name="T83" fmla="*/ 57 h 57"/>
                  <a:gd name="T84" fmla="*/ 25 w 86"/>
                  <a:gd name="T85" fmla="*/ 4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57">
                    <a:moveTo>
                      <a:pt x="25" y="45"/>
                    </a:moveTo>
                    <a:lnTo>
                      <a:pt x="23" y="34"/>
                    </a:lnTo>
                    <a:lnTo>
                      <a:pt x="21" y="27"/>
                    </a:lnTo>
                    <a:lnTo>
                      <a:pt x="16" y="19"/>
                    </a:lnTo>
                    <a:lnTo>
                      <a:pt x="9" y="12"/>
                    </a:lnTo>
                    <a:lnTo>
                      <a:pt x="0" y="5"/>
                    </a:lnTo>
                    <a:lnTo>
                      <a:pt x="7" y="7"/>
                    </a:lnTo>
                    <a:lnTo>
                      <a:pt x="16" y="10"/>
                    </a:lnTo>
                    <a:lnTo>
                      <a:pt x="21" y="14"/>
                    </a:lnTo>
                    <a:lnTo>
                      <a:pt x="27" y="19"/>
                    </a:lnTo>
                    <a:lnTo>
                      <a:pt x="32" y="25"/>
                    </a:lnTo>
                    <a:lnTo>
                      <a:pt x="34" y="23"/>
                    </a:lnTo>
                    <a:lnTo>
                      <a:pt x="36" y="18"/>
                    </a:lnTo>
                    <a:lnTo>
                      <a:pt x="34" y="7"/>
                    </a:lnTo>
                    <a:lnTo>
                      <a:pt x="30" y="0"/>
                    </a:lnTo>
                    <a:lnTo>
                      <a:pt x="36" y="1"/>
                    </a:lnTo>
                    <a:lnTo>
                      <a:pt x="41" y="5"/>
                    </a:lnTo>
                    <a:lnTo>
                      <a:pt x="46" y="14"/>
                    </a:lnTo>
                    <a:lnTo>
                      <a:pt x="50" y="21"/>
                    </a:lnTo>
                    <a:lnTo>
                      <a:pt x="52" y="30"/>
                    </a:lnTo>
                    <a:lnTo>
                      <a:pt x="52" y="32"/>
                    </a:lnTo>
                    <a:lnTo>
                      <a:pt x="57" y="21"/>
                    </a:lnTo>
                    <a:lnTo>
                      <a:pt x="63" y="10"/>
                    </a:lnTo>
                    <a:lnTo>
                      <a:pt x="70" y="3"/>
                    </a:lnTo>
                    <a:lnTo>
                      <a:pt x="70" y="12"/>
                    </a:lnTo>
                    <a:lnTo>
                      <a:pt x="68" y="19"/>
                    </a:lnTo>
                    <a:lnTo>
                      <a:pt x="66" y="25"/>
                    </a:lnTo>
                    <a:lnTo>
                      <a:pt x="64" y="32"/>
                    </a:lnTo>
                    <a:lnTo>
                      <a:pt x="70" y="28"/>
                    </a:lnTo>
                    <a:lnTo>
                      <a:pt x="73" y="27"/>
                    </a:lnTo>
                    <a:lnTo>
                      <a:pt x="81" y="16"/>
                    </a:lnTo>
                    <a:lnTo>
                      <a:pt x="84" y="9"/>
                    </a:lnTo>
                    <a:lnTo>
                      <a:pt x="86" y="9"/>
                    </a:lnTo>
                    <a:lnTo>
                      <a:pt x="84" y="18"/>
                    </a:lnTo>
                    <a:lnTo>
                      <a:pt x="84" y="21"/>
                    </a:lnTo>
                    <a:lnTo>
                      <a:pt x="81" y="34"/>
                    </a:lnTo>
                    <a:lnTo>
                      <a:pt x="79" y="39"/>
                    </a:lnTo>
                    <a:lnTo>
                      <a:pt x="73" y="46"/>
                    </a:lnTo>
                    <a:lnTo>
                      <a:pt x="70" y="50"/>
                    </a:lnTo>
                    <a:lnTo>
                      <a:pt x="64" y="54"/>
                    </a:lnTo>
                    <a:lnTo>
                      <a:pt x="57" y="55"/>
                    </a:lnTo>
                    <a:lnTo>
                      <a:pt x="54" y="57"/>
                    </a:lnTo>
                    <a:lnTo>
                      <a:pt x="25" y="4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7" name="Freeform 43"/>
              <p:cNvSpPr>
                <a:spLocks/>
              </p:cNvSpPr>
              <p:nvPr/>
            </p:nvSpPr>
            <p:spPr bwMode="auto">
              <a:xfrm>
                <a:off x="1474" y="3848"/>
                <a:ext cx="78" cy="153"/>
              </a:xfrm>
              <a:custGeom>
                <a:avLst/>
                <a:gdLst>
                  <a:gd name="T0" fmla="*/ 35 w 78"/>
                  <a:gd name="T1" fmla="*/ 2 h 153"/>
                  <a:gd name="T2" fmla="*/ 29 w 78"/>
                  <a:gd name="T3" fmla="*/ 8 h 153"/>
                  <a:gd name="T4" fmla="*/ 20 w 78"/>
                  <a:gd name="T5" fmla="*/ 13 h 153"/>
                  <a:gd name="T6" fmla="*/ 15 w 78"/>
                  <a:gd name="T7" fmla="*/ 18 h 153"/>
                  <a:gd name="T8" fmla="*/ 9 w 78"/>
                  <a:gd name="T9" fmla="*/ 29 h 153"/>
                  <a:gd name="T10" fmla="*/ 4 w 78"/>
                  <a:gd name="T11" fmla="*/ 42 h 153"/>
                  <a:gd name="T12" fmla="*/ 2 w 78"/>
                  <a:gd name="T13" fmla="*/ 56 h 153"/>
                  <a:gd name="T14" fmla="*/ 0 w 78"/>
                  <a:gd name="T15" fmla="*/ 67 h 153"/>
                  <a:gd name="T16" fmla="*/ 2 w 78"/>
                  <a:gd name="T17" fmla="*/ 81 h 153"/>
                  <a:gd name="T18" fmla="*/ 4 w 78"/>
                  <a:gd name="T19" fmla="*/ 90 h 153"/>
                  <a:gd name="T20" fmla="*/ 8 w 78"/>
                  <a:gd name="T21" fmla="*/ 103 h 153"/>
                  <a:gd name="T22" fmla="*/ 9 w 78"/>
                  <a:gd name="T23" fmla="*/ 112 h 153"/>
                  <a:gd name="T24" fmla="*/ 9 w 78"/>
                  <a:gd name="T25" fmla="*/ 125 h 153"/>
                  <a:gd name="T26" fmla="*/ 9 w 78"/>
                  <a:gd name="T27" fmla="*/ 134 h 153"/>
                  <a:gd name="T28" fmla="*/ 9 w 78"/>
                  <a:gd name="T29" fmla="*/ 137 h 153"/>
                  <a:gd name="T30" fmla="*/ 9 w 78"/>
                  <a:gd name="T31" fmla="*/ 150 h 153"/>
                  <a:gd name="T32" fmla="*/ 11 w 78"/>
                  <a:gd name="T33" fmla="*/ 150 h 153"/>
                  <a:gd name="T34" fmla="*/ 15 w 78"/>
                  <a:gd name="T35" fmla="*/ 150 h 153"/>
                  <a:gd name="T36" fmla="*/ 27 w 78"/>
                  <a:gd name="T37" fmla="*/ 153 h 153"/>
                  <a:gd name="T38" fmla="*/ 31 w 78"/>
                  <a:gd name="T39" fmla="*/ 152 h 153"/>
                  <a:gd name="T40" fmla="*/ 35 w 78"/>
                  <a:gd name="T41" fmla="*/ 146 h 153"/>
                  <a:gd name="T42" fmla="*/ 40 w 78"/>
                  <a:gd name="T43" fmla="*/ 137 h 153"/>
                  <a:gd name="T44" fmla="*/ 44 w 78"/>
                  <a:gd name="T45" fmla="*/ 128 h 153"/>
                  <a:gd name="T46" fmla="*/ 51 w 78"/>
                  <a:gd name="T47" fmla="*/ 116 h 153"/>
                  <a:gd name="T48" fmla="*/ 56 w 78"/>
                  <a:gd name="T49" fmla="*/ 108 h 153"/>
                  <a:gd name="T50" fmla="*/ 63 w 78"/>
                  <a:gd name="T51" fmla="*/ 98 h 153"/>
                  <a:gd name="T52" fmla="*/ 69 w 78"/>
                  <a:gd name="T53" fmla="*/ 90 h 153"/>
                  <a:gd name="T54" fmla="*/ 76 w 78"/>
                  <a:gd name="T55" fmla="*/ 74 h 153"/>
                  <a:gd name="T56" fmla="*/ 78 w 78"/>
                  <a:gd name="T57" fmla="*/ 69 h 153"/>
                  <a:gd name="T58" fmla="*/ 78 w 78"/>
                  <a:gd name="T59" fmla="*/ 62 h 153"/>
                  <a:gd name="T60" fmla="*/ 78 w 78"/>
                  <a:gd name="T61" fmla="*/ 45 h 153"/>
                  <a:gd name="T62" fmla="*/ 74 w 78"/>
                  <a:gd name="T63" fmla="*/ 27 h 153"/>
                  <a:gd name="T64" fmla="*/ 71 w 78"/>
                  <a:gd name="T65" fmla="*/ 20 h 153"/>
                  <a:gd name="T66" fmla="*/ 71 w 78"/>
                  <a:gd name="T67" fmla="*/ 17 h 153"/>
                  <a:gd name="T68" fmla="*/ 69 w 78"/>
                  <a:gd name="T69" fmla="*/ 13 h 153"/>
                  <a:gd name="T70" fmla="*/ 69 w 78"/>
                  <a:gd name="T71" fmla="*/ 11 h 153"/>
                  <a:gd name="T72" fmla="*/ 65 w 78"/>
                  <a:gd name="T73" fmla="*/ 9 h 153"/>
                  <a:gd name="T74" fmla="*/ 60 w 78"/>
                  <a:gd name="T75" fmla="*/ 2 h 153"/>
                  <a:gd name="T76" fmla="*/ 51 w 78"/>
                  <a:gd name="T77" fmla="*/ 0 h 153"/>
                  <a:gd name="T78" fmla="*/ 35 w 78"/>
                  <a:gd name="T7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153">
                    <a:moveTo>
                      <a:pt x="35" y="2"/>
                    </a:moveTo>
                    <a:lnTo>
                      <a:pt x="29" y="8"/>
                    </a:lnTo>
                    <a:lnTo>
                      <a:pt x="20" y="13"/>
                    </a:lnTo>
                    <a:lnTo>
                      <a:pt x="15" y="18"/>
                    </a:lnTo>
                    <a:lnTo>
                      <a:pt x="9" y="29"/>
                    </a:lnTo>
                    <a:lnTo>
                      <a:pt x="4" y="42"/>
                    </a:lnTo>
                    <a:lnTo>
                      <a:pt x="2" y="56"/>
                    </a:lnTo>
                    <a:lnTo>
                      <a:pt x="0" y="67"/>
                    </a:lnTo>
                    <a:lnTo>
                      <a:pt x="2" y="81"/>
                    </a:lnTo>
                    <a:lnTo>
                      <a:pt x="4" y="90"/>
                    </a:lnTo>
                    <a:lnTo>
                      <a:pt x="8" y="103"/>
                    </a:lnTo>
                    <a:lnTo>
                      <a:pt x="9" y="112"/>
                    </a:lnTo>
                    <a:lnTo>
                      <a:pt x="9" y="125"/>
                    </a:lnTo>
                    <a:lnTo>
                      <a:pt x="9" y="134"/>
                    </a:lnTo>
                    <a:lnTo>
                      <a:pt x="9" y="137"/>
                    </a:lnTo>
                    <a:lnTo>
                      <a:pt x="9" y="150"/>
                    </a:lnTo>
                    <a:lnTo>
                      <a:pt x="11" y="150"/>
                    </a:lnTo>
                    <a:lnTo>
                      <a:pt x="15" y="150"/>
                    </a:lnTo>
                    <a:lnTo>
                      <a:pt x="27" y="153"/>
                    </a:lnTo>
                    <a:lnTo>
                      <a:pt x="31" y="152"/>
                    </a:lnTo>
                    <a:lnTo>
                      <a:pt x="35" y="146"/>
                    </a:lnTo>
                    <a:lnTo>
                      <a:pt x="40" y="137"/>
                    </a:lnTo>
                    <a:lnTo>
                      <a:pt x="44" y="128"/>
                    </a:lnTo>
                    <a:lnTo>
                      <a:pt x="51" y="116"/>
                    </a:lnTo>
                    <a:lnTo>
                      <a:pt x="56" y="108"/>
                    </a:lnTo>
                    <a:lnTo>
                      <a:pt x="63" y="98"/>
                    </a:lnTo>
                    <a:lnTo>
                      <a:pt x="69" y="90"/>
                    </a:lnTo>
                    <a:lnTo>
                      <a:pt x="76" y="74"/>
                    </a:lnTo>
                    <a:lnTo>
                      <a:pt x="78" y="69"/>
                    </a:lnTo>
                    <a:lnTo>
                      <a:pt x="78" y="62"/>
                    </a:lnTo>
                    <a:lnTo>
                      <a:pt x="78" y="45"/>
                    </a:lnTo>
                    <a:lnTo>
                      <a:pt x="74" y="27"/>
                    </a:lnTo>
                    <a:lnTo>
                      <a:pt x="71" y="20"/>
                    </a:lnTo>
                    <a:lnTo>
                      <a:pt x="71" y="17"/>
                    </a:lnTo>
                    <a:lnTo>
                      <a:pt x="69" y="13"/>
                    </a:lnTo>
                    <a:lnTo>
                      <a:pt x="69" y="11"/>
                    </a:lnTo>
                    <a:lnTo>
                      <a:pt x="65" y="9"/>
                    </a:lnTo>
                    <a:lnTo>
                      <a:pt x="60" y="2"/>
                    </a:lnTo>
                    <a:lnTo>
                      <a:pt x="51" y="0"/>
                    </a:lnTo>
                    <a:lnTo>
                      <a:pt x="35" y="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8" name="Freeform 44"/>
              <p:cNvSpPr>
                <a:spLocks/>
              </p:cNvSpPr>
              <p:nvPr/>
            </p:nvSpPr>
            <p:spPr bwMode="auto">
              <a:xfrm>
                <a:off x="1474" y="3848"/>
                <a:ext cx="78" cy="153"/>
              </a:xfrm>
              <a:custGeom>
                <a:avLst/>
                <a:gdLst>
                  <a:gd name="T0" fmla="*/ 35 w 78"/>
                  <a:gd name="T1" fmla="*/ 2 h 153"/>
                  <a:gd name="T2" fmla="*/ 29 w 78"/>
                  <a:gd name="T3" fmla="*/ 8 h 153"/>
                  <a:gd name="T4" fmla="*/ 20 w 78"/>
                  <a:gd name="T5" fmla="*/ 13 h 153"/>
                  <a:gd name="T6" fmla="*/ 15 w 78"/>
                  <a:gd name="T7" fmla="*/ 18 h 153"/>
                  <a:gd name="T8" fmla="*/ 9 w 78"/>
                  <a:gd name="T9" fmla="*/ 29 h 153"/>
                  <a:gd name="T10" fmla="*/ 4 w 78"/>
                  <a:gd name="T11" fmla="*/ 42 h 153"/>
                  <a:gd name="T12" fmla="*/ 2 w 78"/>
                  <a:gd name="T13" fmla="*/ 56 h 153"/>
                  <a:gd name="T14" fmla="*/ 0 w 78"/>
                  <a:gd name="T15" fmla="*/ 67 h 153"/>
                  <a:gd name="T16" fmla="*/ 2 w 78"/>
                  <a:gd name="T17" fmla="*/ 81 h 153"/>
                  <a:gd name="T18" fmla="*/ 4 w 78"/>
                  <a:gd name="T19" fmla="*/ 90 h 153"/>
                  <a:gd name="T20" fmla="*/ 8 w 78"/>
                  <a:gd name="T21" fmla="*/ 103 h 153"/>
                  <a:gd name="T22" fmla="*/ 9 w 78"/>
                  <a:gd name="T23" fmla="*/ 112 h 153"/>
                  <a:gd name="T24" fmla="*/ 9 w 78"/>
                  <a:gd name="T25" fmla="*/ 125 h 153"/>
                  <a:gd name="T26" fmla="*/ 9 w 78"/>
                  <a:gd name="T27" fmla="*/ 134 h 153"/>
                  <a:gd name="T28" fmla="*/ 9 w 78"/>
                  <a:gd name="T29" fmla="*/ 137 h 153"/>
                  <a:gd name="T30" fmla="*/ 9 w 78"/>
                  <a:gd name="T31" fmla="*/ 150 h 153"/>
                  <a:gd name="T32" fmla="*/ 11 w 78"/>
                  <a:gd name="T33" fmla="*/ 150 h 153"/>
                  <a:gd name="T34" fmla="*/ 15 w 78"/>
                  <a:gd name="T35" fmla="*/ 150 h 153"/>
                  <a:gd name="T36" fmla="*/ 27 w 78"/>
                  <a:gd name="T37" fmla="*/ 153 h 153"/>
                  <a:gd name="T38" fmla="*/ 31 w 78"/>
                  <a:gd name="T39" fmla="*/ 152 h 153"/>
                  <a:gd name="T40" fmla="*/ 35 w 78"/>
                  <a:gd name="T41" fmla="*/ 146 h 153"/>
                  <a:gd name="T42" fmla="*/ 40 w 78"/>
                  <a:gd name="T43" fmla="*/ 137 h 153"/>
                  <a:gd name="T44" fmla="*/ 44 w 78"/>
                  <a:gd name="T45" fmla="*/ 128 h 153"/>
                  <a:gd name="T46" fmla="*/ 51 w 78"/>
                  <a:gd name="T47" fmla="*/ 116 h 153"/>
                  <a:gd name="T48" fmla="*/ 56 w 78"/>
                  <a:gd name="T49" fmla="*/ 108 h 153"/>
                  <a:gd name="T50" fmla="*/ 63 w 78"/>
                  <a:gd name="T51" fmla="*/ 98 h 153"/>
                  <a:gd name="T52" fmla="*/ 69 w 78"/>
                  <a:gd name="T53" fmla="*/ 90 h 153"/>
                  <a:gd name="T54" fmla="*/ 76 w 78"/>
                  <a:gd name="T55" fmla="*/ 74 h 153"/>
                  <a:gd name="T56" fmla="*/ 78 w 78"/>
                  <a:gd name="T57" fmla="*/ 69 h 153"/>
                  <a:gd name="T58" fmla="*/ 78 w 78"/>
                  <a:gd name="T59" fmla="*/ 62 h 153"/>
                  <a:gd name="T60" fmla="*/ 78 w 78"/>
                  <a:gd name="T61" fmla="*/ 45 h 153"/>
                  <a:gd name="T62" fmla="*/ 74 w 78"/>
                  <a:gd name="T63" fmla="*/ 27 h 153"/>
                  <a:gd name="T64" fmla="*/ 71 w 78"/>
                  <a:gd name="T65" fmla="*/ 20 h 153"/>
                  <a:gd name="T66" fmla="*/ 71 w 78"/>
                  <a:gd name="T67" fmla="*/ 17 h 153"/>
                  <a:gd name="T68" fmla="*/ 69 w 78"/>
                  <a:gd name="T69" fmla="*/ 13 h 153"/>
                  <a:gd name="T70" fmla="*/ 69 w 78"/>
                  <a:gd name="T71" fmla="*/ 11 h 153"/>
                  <a:gd name="T72" fmla="*/ 65 w 78"/>
                  <a:gd name="T73" fmla="*/ 9 h 153"/>
                  <a:gd name="T74" fmla="*/ 60 w 78"/>
                  <a:gd name="T75" fmla="*/ 2 h 153"/>
                  <a:gd name="T76" fmla="*/ 51 w 78"/>
                  <a:gd name="T77" fmla="*/ 0 h 153"/>
                  <a:gd name="T78" fmla="*/ 35 w 78"/>
                  <a:gd name="T79"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153">
                    <a:moveTo>
                      <a:pt x="35" y="2"/>
                    </a:moveTo>
                    <a:lnTo>
                      <a:pt x="29" y="8"/>
                    </a:lnTo>
                    <a:lnTo>
                      <a:pt x="20" y="13"/>
                    </a:lnTo>
                    <a:lnTo>
                      <a:pt x="15" y="18"/>
                    </a:lnTo>
                    <a:lnTo>
                      <a:pt x="9" y="29"/>
                    </a:lnTo>
                    <a:lnTo>
                      <a:pt x="4" y="42"/>
                    </a:lnTo>
                    <a:lnTo>
                      <a:pt x="2" y="56"/>
                    </a:lnTo>
                    <a:lnTo>
                      <a:pt x="0" y="67"/>
                    </a:lnTo>
                    <a:lnTo>
                      <a:pt x="2" y="81"/>
                    </a:lnTo>
                    <a:lnTo>
                      <a:pt x="4" y="90"/>
                    </a:lnTo>
                    <a:lnTo>
                      <a:pt x="8" y="103"/>
                    </a:lnTo>
                    <a:lnTo>
                      <a:pt x="9" y="112"/>
                    </a:lnTo>
                    <a:lnTo>
                      <a:pt x="9" y="125"/>
                    </a:lnTo>
                    <a:lnTo>
                      <a:pt x="9" y="134"/>
                    </a:lnTo>
                    <a:lnTo>
                      <a:pt x="9" y="137"/>
                    </a:lnTo>
                    <a:lnTo>
                      <a:pt x="9" y="150"/>
                    </a:lnTo>
                    <a:lnTo>
                      <a:pt x="11" y="150"/>
                    </a:lnTo>
                    <a:lnTo>
                      <a:pt x="15" y="150"/>
                    </a:lnTo>
                    <a:lnTo>
                      <a:pt x="27" y="153"/>
                    </a:lnTo>
                    <a:lnTo>
                      <a:pt x="31" y="152"/>
                    </a:lnTo>
                    <a:lnTo>
                      <a:pt x="35" y="146"/>
                    </a:lnTo>
                    <a:lnTo>
                      <a:pt x="40" y="137"/>
                    </a:lnTo>
                    <a:lnTo>
                      <a:pt x="44" y="128"/>
                    </a:lnTo>
                    <a:lnTo>
                      <a:pt x="51" y="116"/>
                    </a:lnTo>
                    <a:lnTo>
                      <a:pt x="56" y="108"/>
                    </a:lnTo>
                    <a:lnTo>
                      <a:pt x="63" y="98"/>
                    </a:lnTo>
                    <a:lnTo>
                      <a:pt x="69" y="90"/>
                    </a:lnTo>
                    <a:lnTo>
                      <a:pt x="76" y="74"/>
                    </a:lnTo>
                    <a:lnTo>
                      <a:pt x="78" y="69"/>
                    </a:lnTo>
                    <a:lnTo>
                      <a:pt x="78" y="62"/>
                    </a:lnTo>
                    <a:lnTo>
                      <a:pt x="78" y="45"/>
                    </a:lnTo>
                    <a:lnTo>
                      <a:pt x="74" y="27"/>
                    </a:lnTo>
                    <a:lnTo>
                      <a:pt x="71" y="20"/>
                    </a:lnTo>
                    <a:lnTo>
                      <a:pt x="71" y="17"/>
                    </a:lnTo>
                    <a:lnTo>
                      <a:pt x="69" y="13"/>
                    </a:lnTo>
                    <a:lnTo>
                      <a:pt x="69" y="11"/>
                    </a:lnTo>
                    <a:lnTo>
                      <a:pt x="65" y="9"/>
                    </a:lnTo>
                    <a:lnTo>
                      <a:pt x="60" y="2"/>
                    </a:lnTo>
                    <a:lnTo>
                      <a:pt x="51" y="0"/>
                    </a:lnTo>
                    <a:lnTo>
                      <a:pt x="35" y="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89" name="Freeform 45"/>
              <p:cNvSpPr>
                <a:spLocks/>
              </p:cNvSpPr>
              <p:nvPr/>
            </p:nvSpPr>
            <p:spPr bwMode="auto">
              <a:xfrm>
                <a:off x="1478" y="3996"/>
                <a:ext cx="31" cy="45"/>
              </a:xfrm>
              <a:custGeom>
                <a:avLst/>
                <a:gdLst>
                  <a:gd name="T0" fmla="*/ 0 w 31"/>
                  <a:gd name="T1" fmla="*/ 45 h 45"/>
                  <a:gd name="T2" fmla="*/ 9 w 31"/>
                  <a:gd name="T3" fmla="*/ 9 h 45"/>
                  <a:gd name="T4" fmla="*/ 5 w 31"/>
                  <a:gd name="T5" fmla="*/ 7 h 45"/>
                  <a:gd name="T6" fmla="*/ 4 w 31"/>
                  <a:gd name="T7" fmla="*/ 5 h 45"/>
                  <a:gd name="T8" fmla="*/ 4 w 31"/>
                  <a:gd name="T9" fmla="*/ 2 h 45"/>
                  <a:gd name="T10" fmla="*/ 5 w 31"/>
                  <a:gd name="T11" fmla="*/ 0 h 45"/>
                  <a:gd name="T12" fmla="*/ 11 w 31"/>
                  <a:gd name="T13" fmla="*/ 0 h 45"/>
                  <a:gd name="T14" fmla="*/ 14 w 31"/>
                  <a:gd name="T15" fmla="*/ 0 h 45"/>
                  <a:gd name="T16" fmla="*/ 20 w 31"/>
                  <a:gd name="T17" fmla="*/ 0 h 45"/>
                  <a:gd name="T18" fmla="*/ 25 w 31"/>
                  <a:gd name="T19" fmla="*/ 4 h 45"/>
                  <a:gd name="T20" fmla="*/ 29 w 31"/>
                  <a:gd name="T21" fmla="*/ 5 h 45"/>
                  <a:gd name="T22" fmla="*/ 31 w 31"/>
                  <a:gd name="T23" fmla="*/ 9 h 45"/>
                  <a:gd name="T24" fmla="*/ 29 w 31"/>
                  <a:gd name="T25" fmla="*/ 11 h 45"/>
                  <a:gd name="T26" fmla="*/ 27 w 31"/>
                  <a:gd name="T27" fmla="*/ 13 h 45"/>
                  <a:gd name="T28" fmla="*/ 22 w 31"/>
                  <a:gd name="T29" fmla="*/ 13 h 45"/>
                  <a:gd name="T30" fmla="*/ 5 w 31"/>
                  <a:gd name="T31" fmla="*/ 45 h 45"/>
                  <a:gd name="T32" fmla="*/ 0 w 31"/>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5">
                    <a:moveTo>
                      <a:pt x="0" y="45"/>
                    </a:moveTo>
                    <a:lnTo>
                      <a:pt x="9" y="9"/>
                    </a:lnTo>
                    <a:lnTo>
                      <a:pt x="5" y="7"/>
                    </a:lnTo>
                    <a:lnTo>
                      <a:pt x="4" y="5"/>
                    </a:lnTo>
                    <a:lnTo>
                      <a:pt x="4" y="2"/>
                    </a:lnTo>
                    <a:lnTo>
                      <a:pt x="5" y="0"/>
                    </a:lnTo>
                    <a:lnTo>
                      <a:pt x="11" y="0"/>
                    </a:lnTo>
                    <a:lnTo>
                      <a:pt x="14" y="0"/>
                    </a:lnTo>
                    <a:lnTo>
                      <a:pt x="20" y="0"/>
                    </a:lnTo>
                    <a:lnTo>
                      <a:pt x="25" y="4"/>
                    </a:lnTo>
                    <a:lnTo>
                      <a:pt x="29" y="5"/>
                    </a:lnTo>
                    <a:lnTo>
                      <a:pt x="31" y="9"/>
                    </a:lnTo>
                    <a:lnTo>
                      <a:pt x="29" y="11"/>
                    </a:lnTo>
                    <a:lnTo>
                      <a:pt x="27" y="13"/>
                    </a:lnTo>
                    <a:lnTo>
                      <a:pt x="22" y="13"/>
                    </a:lnTo>
                    <a:lnTo>
                      <a:pt x="5" y="45"/>
                    </a:lnTo>
                    <a:lnTo>
                      <a:pt x="0" y="45"/>
                    </a:lnTo>
                    <a:close/>
                  </a:path>
                </a:pathLst>
              </a:custGeom>
              <a:solidFill>
                <a:srgbClr val="B5B5B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0" name="Freeform 46"/>
              <p:cNvSpPr>
                <a:spLocks/>
              </p:cNvSpPr>
              <p:nvPr/>
            </p:nvSpPr>
            <p:spPr bwMode="auto">
              <a:xfrm>
                <a:off x="1478" y="3996"/>
                <a:ext cx="31" cy="45"/>
              </a:xfrm>
              <a:custGeom>
                <a:avLst/>
                <a:gdLst>
                  <a:gd name="T0" fmla="*/ 0 w 31"/>
                  <a:gd name="T1" fmla="*/ 45 h 45"/>
                  <a:gd name="T2" fmla="*/ 9 w 31"/>
                  <a:gd name="T3" fmla="*/ 9 h 45"/>
                  <a:gd name="T4" fmla="*/ 5 w 31"/>
                  <a:gd name="T5" fmla="*/ 7 h 45"/>
                  <a:gd name="T6" fmla="*/ 4 w 31"/>
                  <a:gd name="T7" fmla="*/ 5 h 45"/>
                  <a:gd name="T8" fmla="*/ 4 w 31"/>
                  <a:gd name="T9" fmla="*/ 2 h 45"/>
                  <a:gd name="T10" fmla="*/ 5 w 31"/>
                  <a:gd name="T11" fmla="*/ 0 h 45"/>
                  <a:gd name="T12" fmla="*/ 11 w 31"/>
                  <a:gd name="T13" fmla="*/ 0 h 45"/>
                  <a:gd name="T14" fmla="*/ 14 w 31"/>
                  <a:gd name="T15" fmla="*/ 0 h 45"/>
                  <a:gd name="T16" fmla="*/ 20 w 31"/>
                  <a:gd name="T17" fmla="*/ 0 h 45"/>
                  <a:gd name="T18" fmla="*/ 25 w 31"/>
                  <a:gd name="T19" fmla="*/ 4 h 45"/>
                  <a:gd name="T20" fmla="*/ 29 w 31"/>
                  <a:gd name="T21" fmla="*/ 5 h 45"/>
                  <a:gd name="T22" fmla="*/ 31 w 31"/>
                  <a:gd name="T23" fmla="*/ 9 h 45"/>
                  <a:gd name="T24" fmla="*/ 29 w 31"/>
                  <a:gd name="T25" fmla="*/ 11 h 45"/>
                  <a:gd name="T26" fmla="*/ 27 w 31"/>
                  <a:gd name="T27" fmla="*/ 13 h 45"/>
                  <a:gd name="T28" fmla="*/ 22 w 31"/>
                  <a:gd name="T29" fmla="*/ 13 h 45"/>
                  <a:gd name="T30" fmla="*/ 5 w 31"/>
                  <a:gd name="T31" fmla="*/ 45 h 45"/>
                  <a:gd name="T32" fmla="*/ 0 w 31"/>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5">
                    <a:moveTo>
                      <a:pt x="0" y="45"/>
                    </a:moveTo>
                    <a:lnTo>
                      <a:pt x="9" y="9"/>
                    </a:lnTo>
                    <a:lnTo>
                      <a:pt x="5" y="7"/>
                    </a:lnTo>
                    <a:lnTo>
                      <a:pt x="4" y="5"/>
                    </a:lnTo>
                    <a:lnTo>
                      <a:pt x="4" y="2"/>
                    </a:lnTo>
                    <a:lnTo>
                      <a:pt x="5" y="0"/>
                    </a:lnTo>
                    <a:lnTo>
                      <a:pt x="11" y="0"/>
                    </a:lnTo>
                    <a:lnTo>
                      <a:pt x="14" y="0"/>
                    </a:lnTo>
                    <a:lnTo>
                      <a:pt x="20" y="0"/>
                    </a:lnTo>
                    <a:lnTo>
                      <a:pt x="25" y="4"/>
                    </a:lnTo>
                    <a:lnTo>
                      <a:pt x="29" y="5"/>
                    </a:lnTo>
                    <a:lnTo>
                      <a:pt x="31" y="9"/>
                    </a:lnTo>
                    <a:lnTo>
                      <a:pt x="29" y="11"/>
                    </a:lnTo>
                    <a:lnTo>
                      <a:pt x="27" y="13"/>
                    </a:lnTo>
                    <a:lnTo>
                      <a:pt x="22" y="13"/>
                    </a:lnTo>
                    <a:lnTo>
                      <a:pt x="5" y="45"/>
                    </a:lnTo>
                    <a:lnTo>
                      <a:pt x="0" y="4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1" name="Freeform 47"/>
              <p:cNvSpPr>
                <a:spLocks/>
              </p:cNvSpPr>
              <p:nvPr/>
            </p:nvSpPr>
            <p:spPr bwMode="auto">
              <a:xfrm>
                <a:off x="1077" y="3404"/>
                <a:ext cx="329" cy="252"/>
              </a:xfrm>
              <a:custGeom>
                <a:avLst/>
                <a:gdLst>
                  <a:gd name="T0" fmla="*/ 39 w 329"/>
                  <a:gd name="T1" fmla="*/ 185 h 252"/>
                  <a:gd name="T2" fmla="*/ 55 w 329"/>
                  <a:gd name="T3" fmla="*/ 183 h 252"/>
                  <a:gd name="T4" fmla="*/ 68 w 329"/>
                  <a:gd name="T5" fmla="*/ 185 h 252"/>
                  <a:gd name="T6" fmla="*/ 82 w 329"/>
                  <a:gd name="T7" fmla="*/ 185 h 252"/>
                  <a:gd name="T8" fmla="*/ 102 w 329"/>
                  <a:gd name="T9" fmla="*/ 191 h 252"/>
                  <a:gd name="T10" fmla="*/ 111 w 329"/>
                  <a:gd name="T11" fmla="*/ 194 h 252"/>
                  <a:gd name="T12" fmla="*/ 124 w 329"/>
                  <a:gd name="T13" fmla="*/ 203 h 252"/>
                  <a:gd name="T14" fmla="*/ 129 w 329"/>
                  <a:gd name="T15" fmla="*/ 209 h 252"/>
                  <a:gd name="T16" fmla="*/ 135 w 329"/>
                  <a:gd name="T17" fmla="*/ 214 h 252"/>
                  <a:gd name="T18" fmla="*/ 140 w 329"/>
                  <a:gd name="T19" fmla="*/ 225 h 252"/>
                  <a:gd name="T20" fmla="*/ 153 w 329"/>
                  <a:gd name="T21" fmla="*/ 243 h 252"/>
                  <a:gd name="T22" fmla="*/ 163 w 329"/>
                  <a:gd name="T23" fmla="*/ 252 h 252"/>
                  <a:gd name="T24" fmla="*/ 174 w 329"/>
                  <a:gd name="T25" fmla="*/ 252 h 252"/>
                  <a:gd name="T26" fmla="*/ 189 w 329"/>
                  <a:gd name="T27" fmla="*/ 252 h 252"/>
                  <a:gd name="T28" fmla="*/ 203 w 329"/>
                  <a:gd name="T29" fmla="*/ 245 h 252"/>
                  <a:gd name="T30" fmla="*/ 221 w 329"/>
                  <a:gd name="T31" fmla="*/ 236 h 252"/>
                  <a:gd name="T32" fmla="*/ 230 w 329"/>
                  <a:gd name="T33" fmla="*/ 228 h 252"/>
                  <a:gd name="T34" fmla="*/ 239 w 329"/>
                  <a:gd name="T35" fmla="*/ 221 h 252"/>
                  <a:gd name="T36" fmla="*/ 252 w 329"/>
                  <a:gd name="T37" fmla="*/ 216 h 252"/>
                  <a:gd name="T38" fmla="*/ 268 w 329"/>
                  <a:gd name="T39" fmla="*/ 210 h 252"/>
                  <a:gd name="T40" fmla="*/ 279 w 329"/>
                  <a:gd name="T41" fmla="*/ 207 h 252"/>
                  <a:gd name="T42" fmla="*/ 289 w 329"/>
                  <a:gd name="T43" fmla="*/ 203 h 252"/>
                  <a:gd name="T44" fmla="*/ 297 w 329"/>
                  <a:gd name="T45" fmla="*/ 198 h 252"/>
                  <a:gd name="T46" fmla="*/ 309 w 329"/>
                  <a:gd name="T47" fmla="*/ 187 h 252"/>
                  <a:gd name="T48" fmla="*/ 320 w 329"/>
                  <a:gd name="T49" fmla="*/ 171 h 252"/>
                  <a:gd name="T50" fmla="*/ 325 w 329"/>
                  <a:gd name="T51" fmla="*/ 156 h 252"/>
                  <a:gd name="T52" fmla="*/ 327 w 329"/>
                  <a:gd name="T53" fmla="*/ 147 h 252"/>
                  <a:gd name="T54" fmla="*/ 329 w 329"/>
                  <a:gd name="T55" fmla="*/ 133 h 252"/>
                  <a:gd name="T56" fmla="*/ 325 w 329"/>
                  <a:gd name="T57" fmla="*/ 120 h 252"/>
                  <a:gd name="T58" fmla="*/ 320 w 329"/>
                  <a:gd name="T59" fmla="*/ 110 h 252"/>
                  <a:gd name="T60" fmla="*/ 309 w 329"/>
                  <a:gd name="T61" fmla="*/ 99 h 252"/>
                  <a:gd name="T62" fmla="*/ 295 w 329"/>
                  <a:gd name="T63" fmla="*/ 95 h 252"/>
                  <a:gd name="T64" fmla="*/ 289 w 329"/>
                  <a:gd name="T65" fmla="*/ 70 h 252"/>
                  <a:gd name="T66" fmla="*/ 289 w 329"/>
                  <a:gd name="T67" fmla="*/ 59 h 252"/>
                  <a:gd name="T68" fmla="*/ 286 w 329"/>
                  <a:gd name="T69" fmla="*/ 47 h 252"/>
                  <a:gd name="T70" fmla="*/ 279 w 329"/>
                  <a:gd name="T71" fmla="*/ 32 h 252"/>
                  <a:gd name="T72" fmla="*/ 268 w 329"/>
                  <a:gd name="T73" fmla="*/ 20 h 252"/>
                  <a:gd name="T74" fmla="*/ 253 w 329"/>
                  <a:gd name="T75" fmla="*/ 11 h 252"/>
                  <a:gd name="T76" fmla="*/ 241 w 329"/>
                  <a:gd name="T77" fmla="*/ 5 h 252"/>
                  <a:gd name="T78" fmla="*/ 232 w 329"/>
                  <a:gd name="T79" fmla="*/ 0 h 252"/>
                  <a:gd name="T80" fmla="*/ 120 w 329"/>
                  <a:gd name="T81" fmla="*/ 14 h 252"/>
                  <a:gd name="T82" fmla="*/ 14 w 329"/>
                  <a:gd name="T83" fmla="*/ 61 h 252"/>
                  <a:gd name="T84" fmla="*/ 16 w 329"/>
                  <a:gd name="T85" fmla="*/ 74 h 252"/>
                  <a:gd name="T86" fmla="*/ 7 w 329"/>
                  <a:gd name="T87" fmla="*/ 79 h 252"/>
                  <a:gd name="T88" fmla="*/ 1 w 329"/>
                  <a:gd name="T89" fmla="*/ 83 h 252"/>
                  <a:gd name="T90" fmla="*/ 0 w 329"/>
                  <a:gd name="T91" fmla="*/ 88 h 252"/>
                  <a:gd name="T92" fmla="*/ 0 w 329"/>
                  <a:gd name="T93" fmla="*/ 99 h 252"/>
                  <a:gd name="T94" fmla="*/ 3 w 329"/>
                  <a:gd name="T95" fmla="*/ 102 h 252"/>
                  <a:gd name="T96" fmla="*/ 9 w 329"/>
                  <a:gd name="T97" fmla="*/ 102 h 252"/>
                  <a:gd name="T98" fmla="*/ 14 w 329"/>
                  <a:gd name="T99" fmla="*/ 102 h 252"/>
                  <a:gd name="T100" fmla="*/ 12 w 329"/>
                  <a:gd name="T101" fmla="*/ 115 h 252"/>
                  <a:gd name="T102" fmla="*/ 12 w 329"/>
                  <a:gd name="T103" fmla="*/ 119 h 252"/>
                  <a:gd name="T104" fmla="*/ 12 w 329"/>
                  <a:gd name="T105" fmla="*/ 131 h 252"/>
                  <a:gd name="T106" fmla="*/ 16 w 329"/>
                  <a:gd name="T107" fmla="*/ 147 h 252"/>
                  <a:gd name="T108" fmla="*/ 27 w 329"/>
                  <a:gd name="T109" fmla="*/ 165 h 252"/>
                  <a:gd name="T110" fmla="*/ 39 w 329"/>
                  <a:gd name="T111" fmla="*/ 18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 h="252">
                    <a:moveTo>
                      <a:pt x="39" y="185"/>
                    </a:moveTo>
                    <a:lnTo>
                      <a:pt x="55" y="183"/>
                    </a:lnTo>
                    <a:lnTo>
                      <a:pt x="68" y="185"/>
                    </a:lnTo>
                    <a:lnTo>
                      <a:pt x="82" y="185"/>
                    </a:lnTo>
                    <a:lnTo>
                      <a:pt x="102" y="191"/>
                    </a:lnTo>
                    <a:lnTo>
                      <a:pt x="111" y="194"/>
                    </a:lnTo>
                    <a:lnTo>
                      <a:pt x="124" y="203"/>
                    </a:lnTo>
                    <a:lnTo>
                      <a:pt x="129" y="209"/>
                    </a:lnTo>
                    <a:lnTo>
                      <a:pt x="135" y="214"/>
                    </a:lnTo>
                    <a:lnTo>
                      <a:pt x="140" y="225"/>
                    </a:lnTo>
                    <a:lnTo>
                      <a:pt x="153" y="243"/>
                    </a:lnTo>
                    <a:lnTo>
                      <a:pt x="163" y="252"/>
                    </a:lnTo>
                    <a:lnTo>
                      <a:pt x="174" y="252"/>
                    </a:lnTo>
                    <a:lnTo>
                      <a:pt x="189" y="252"/>
                    </a:lnTo>
                    <a:lnTo>
                      <a:pt x="203" y="245"/>
                    </a:lnTo>
                    <a:lnTo>
                      <a:pt x="221" y="236"/>
                    </a:lnTo>
                    <a:lnTo>
                      <a:pt x="230" y="228"/>
                    </a:lnTo>
                    <a:lnTo>
                      <a:pt x="239" y="221"/>
                    </a:lnTo>
                    <a:lnTo>
                      <a:pt x="252" y="216"/>
                    </a:lnTo>
                    <a:lnTo>
                      <a:pt x="268" y="210"/>
                    </a:lnTo>
                    <a:lnTo>
                      <a:pt x="279" y="207"/>
                    </a:lnTo>
                    <a:lnTo>
                      <a:pt x="289" y="203"/>
                    </a:lnTo>
                    <a:lnTo>
                      <a:pt x="297" y="198"/>
                    </a:lnTo>
                    <a:lnTo>
                      <a:pt x="309" y="187"/>
                    </a:lnTo>
                    <a:lnTo>
                      <a:pt x="320" y="171"/>
                    </a:lnTo>
                    <a:lnTo>
                      <a:pt x="325" y="156"/>
                    </a:lnTo>
                    <a:lnTo>
                      <a:pt x="327" y="147"/>
                    </a:lnTo>
                    <a:lnTo>
                      <a:pt x="329" y="133"/>
                    </a:lnTo>
                    <a:lnTo>
                      <a:pt x="325" y="120"/>
                    </a:lnTo>
                    <a:lnTo>
                      <a:pt x="320" y="110"/>
                    </a:lnTo>
                    <a:lnTo>
                      <a:pt x="309" y="99"/>
                    </a:lnTo>
                    <a:lnTo>
                      <a:pt x="295" y="95"/>
                    </a:lnTo>
                    <a:lnTo>
                      <a:pt x="289" y="70"/>
                    </a:lnTo>
                    <a:lnTo>
                      <a:pt x="289" y="59"/>
                    </a:lnTo>
                    <a:lnTo>
                      <a:pt x="286" y="47"/>
                    </a:lnTo>
                    <a:lnTo>
                      <a:pt x="279" y="32"/>
                    </a:lnTo>
                    <a:lnTo>
                      <a:pt x="268" y="20"/>
                    </a:lnTo>
                    <a:lnTo>
                      <a:pt x="253" y="11"/>
                    </a:lnTo>
                    <a:lnTo>
                      <a:pt x="241" y="5"/>
                    </a:lnTo>
                    <a:lnTo>
                      <a:pt x="232" y="0"/>
                    </a:lnTo>
                    <a:lnTo>
                      <a:pt x="120" y="14"/>
                    </a:lnTo>
                    <a:lnTo>
                      <a:pt x="14" y="61"/>
                    </a:lnTo>
                    <a:lnTo>
                      <a:pt x="16" y="74"/>
                    </a:lnTo>
                    <a:lnTo>
                      <a:pt x="7" y="79"/>
                    </a:lnTo>
                    <a:lnTo>
                      <a:pt x="1" y="83"/>
                    </a:lnTo>
                    <a:lnTo>
                      <a:pt x="0" y="88"/>
                    </a:lnTo>
                    <a:lnTo>
                      <a:pt x="0" y="99"/>
                    </a:lnTo>
                    <a:lnTo>
                      <a:pt x="3" y="102"/>
                    </a:lnTo>
                    <a:lnTo>
                      <a:pt x="9" y="102"/>
                    </a:lnTo>
                    <a:lnTo>
                      <a:pt x="14" y="102"/>
                    </a:lnTo>
                    <a:lnTo>
                      <a:pt x="12" y="115"/>
                    </a:lnTo>
                    <a:lnTo>
                      <a:pt x="12" y="119"/>
                    </a:lnTo>
                    <a:lnTo>
                      <a:pt x="12" y="131"/>
                    </a:lnTo>
                    <a:lnTo>
                      <a:pt x="16" y="147"/>
                    </a:lnTo>
                    <a:lnTo>
                      <a:pt x="27" y="165"/>
                    </a:lnTo>
                    <a:lnTo>
                      <a:pt x="39" y="185"/>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2" name="Freeform 48"/>
              <p:cNvSpPr>
                <a:spLocks/>
              </p:cNvSpPr>
              <p:nvPr/>
            </p:nvSpPr>
            <p:spPr bwMode="auto">
              <a:xfrm>
                <a:off x="1077" y="3404"/>
                <a:ext cx="329" cy="252"/>
              </a:xfrm>
              <a:custGeom>
                <a:avLst/>
                <a:gdLst>
                  <a:gd name="T0" fmla="*/ 39 w 329"/>
                  <a:gd name="T1" fmla="*/ 185 h 252"/>
                  <a:gd name="T2" fmla="*/ 55 w 329"/>
                  <a:gd name="T3" fmla="*/ 183 h 252"/>
                  <a:gd name="T4" fmla="*/ 68 w 329"/>
                  <a:gd name="T5" fmla="*/ 185 h 252"/>
                  <a:gd name="T6" fmla="*/ 82 w 329"/>
                  <a:gd name="T7" fmla="*/ 185 h 252"/>
                  <a:gd name="T8" fmla="*/ 102 w 329"/>
                  <a:gd name="T9" fmla="*/ 191 h 252"/>
                  <a:gd name="T10" fmla="*/ 111 w 329"/>
                  <a:gd name="T11" fmla="*/ 194 h 252"/>
                  <a:gd name="T12" fmla="*/ 124 w 329"/>
                  <a:gd name="T13" fmla="*/ 203 h 252"/>
                  <a:gd name="T14" fmla="*/ 129 w 329"/>
                  <a:gd name="T15" fmla="*/ 209 h 252"/>
                  <a:gd name="T16" fmla="*/ 135 w 329"/>
                  <a:gd name="T17" fmla="*/ 214 h 252"/>
                  <a:gd name="T18" fmla="*/ 140 w 329"/>
                  <a:gd name="T19" fmla="*/ 225 h 252"/>
                  <a:gd name="T20" fmla="*/ 153 w 329"/>
                  <a:gd name="T21" fmla="*/ 243 h 252"/>
                  <a:gd name="T22" fmla="*/ 163 w 329"/>
                  <a:gd name="T23" fmla="*/ 252 h 252"/>
                  <a:gd name="T24" fmla="*/ 174 w 329"/>
                  <a:gd name="T25" fmla="*/ 252 h 252"/>
                  <a:gd name="T26" fmla="*/ 189 w 329"/>
                  <a:gd name="T27" fmla="*/ 252 h 252"/>
                  <a:gd name="T28" fmla="*/ 203 w 329"/>
                  <a:gd name="T29" fmla="*/ 245 h 252"/>
                  <a:gd name="T30" fmla="*/ 221 w 329"/>
                  <a:gd name="T31" fmla="*/ 236 h 252"/>
                  <a:gd name="T32" fmla="*/ 230 w 329"/>
                  <a:gd name="T33" fmla="*/ 228 h 252"/>
                  <a:gd name="T34" fmla="*/ 239 w 329"/>
                  <a:gd name="T35" fmla="*/ 221 h 252"/>
                  <a:gd name="T36" fmla="*/ 252 w 329"/>
                  <a:gd name="T37" fmla="*/ 216 h 252"/>
                  <a:gd name="T38" fmla="*/ 268 w 329"/>
                  <a:gd name="T39" fmla="*/ 210 h 252"/>
                  <a:gd name="T40" fmla="*/ 279 w 329"/>
                  <a:gd name="T41" fmla="*/ 207 h 252"/>
                  <a:gd name="T42" fmla="*/ 289 w 329"/>
                  <a:gd name="T43" fmla="*/ 203 h 252"/>
                  <a:gd name="T44" fmla="*/ 297 w 329"/>
                  <a:gd name="T45" fmla="*/ 198 h 252"/>
                  <a:gd name="T46" fmla="*/ 309 w 329"/>
                  <a:gd name="T47" fmla="*/ 187 h 252"/>
                  <a:gd name="T48" fmla="*/ 320 w 329"/>
                  <a:gd name="T49" fmla="*/ 171 h 252"/>
                  <a:gd name="T50" fmla="*/ 325 w 329"/>
                  <a:gd name="T51" fmla="*/ 156 h 252"/>
                  <a:gd name="T52" fmla="*/ 327 w 329"/>
                  <a:gd name="T53" fmla="*/ 147 h 252"/>
                  <a:gd name="T54" fmla="*/ 329 w 329"/>
                  <a:gd name="T55" fmla="*/ 133 h 252"/>
                  <a:gd name="T56" fmla="*/ 325 w 329"/>
                  <a:gd name="T57" fmla="*/ 120 h 252"/>
                  <a:gd name="T58" fmla="*/ 320 w 329"/>
                  <a:gd name="T59" fmla="*/ 110 h 252"/>
                  <a:gd name="T60" fmla="*/ 309 w 329"/>
                  <a:gd name="T61" fmla="*/ 99 h 252"/>
                  <a:gd name="T62" fmla="*/ 295 w 329"/>
                  <a:gd name="T63" fmla="*/ 95 h 252"/>
                  <a:gd name="T64" fmla="*/ 289 w 329"/>
                  <a:gd name="T65" fmla="*/ 70 h 252"/>
                  <a:gd name="T66" fmla="*/ 289 w 329"/>
                  <a:gd name="T67" fmla="*/ 59 h 252"/>
                  <a:gd name="T68" fmla="*/ 286 w 329"/>
                  <a:gd name="T69" fmla="*/ 47 h 252"/>
                  <a:gd name="T70" fmla="*/ 279 w 329"/>
                  <a:gd name="T71" fmla="*/ 32 h 252"/>
                  <a:gd name="T72" fmla="*/ 268 w 329"/>
                  <a:gd name="T73" fmla="*/ 20 h 252"/>
                  <a:gd name="T74" fmla="*/ 253 w 329"/>
                  <a:gd name="T75" fmla="*/ 11 h 252"/>
                  <a:gd name="T76" fmla="*/ 241 w 329"/>
                  <a:gd name="T77" fmla="*/ 5 h 252"/>
                  <a:gd name="T78" fmla="*/ 232 w 329"/>
                  <a:gd name="T79" fmla="*/ 0 h 252"/>
                  <a:gd name="T80" fmla="*/ 120 w 329"/>
                  <a:gd name="T81" fmla="*/ 14 h 252"/>
                  <a:gd name="T82" fmla="*/ 14 w 329"/>
                  <a:gd name="T83" fmla="*/ 61 h 252"/>
                  <a:gd name="T84" fmla="*/ 16 w 329"/>
                  <a:gd name="T85" fmla="*/ 74 h 252"/>
                  <a:gd name="T86" fmla="*/ 7 w 329"/>
                  <a:gd name="T87" fmla="*/ 79 h 252"/>
                  <a:gd name="T88" fmla="*/ 1 w 329"/>
                  <a:gd name="T89" fmla="*/ 83 h 252"/>
                  <a:gd name="T90" fmla="*/ 0 w 329"/>
                  <a:gd name="T91" fmla="*/ 88 h 252"/>
                  <a:gd name="T92" fmla="*/ 0 w 329"/>
                  <a:gd name="T93" fmla="*/ 99 h 252"/>
                  <a:gd name="T94" fmla="*/ 3 w 329"/>
                  <a:gd name="T95" fmla="*/ 102 h 252"/>
                  <a:gd name="T96" fmla="*/ 9 w 329"/>
                  <a:gd name="T97" fmla="*/ 102 h 252"/>
                  <a:gd name="T98" fmla="*/ 14 w 329"/>
                  <a:gd name="T99" fmla="*/ 102 h 252"/>
                  <a:gd name="T100" fmla="*/ 12 w 329"/>
                  <a:gd name="T101" fmla="*/ 115 h 252"/>
                  <a:gd name="T102" fmla="*/ 12 w 329"/>
                  <a:gd name="T103" fmla="*/ 119 h 252"/>
                  <a:gd name="T104" fmla="*/ 12 w 329"/>
                  <a:gd name="T105" fmla="*/ 131 h 252"/>
                  <a:gd name="T106" fmla="*/ 16 w 329"/>
                  <a:gd name="T107" fmla="*/ 147 h 252"/>
                  <a:gd name="T108" fmla="*/ 27 w 329"/>
                  <a:gd name="T109" fmla="*/ 165 h 252"/>
                  <a:gd name="T110" fmla="*/ 39 w 329"/>
                  <a:gd name="T111" fmla="*/ 18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 h="252">
                    <a:moveTo>
                      <a:pt x="39" y="185"/>
                    </a:moveTo>
                    <a:lnTo>
                      <a:pt x="55" y="183"/>
                    </a:lnTo>
                    <a:lnTo>
                      <a:pt x="68" y="185"/>
                    </a:lnTo>
                    <a:lnTo>
                      <a:pt x="82" y="185"/>
                    </a:lnTo>
                    <a:lnTo>
                      <a:pt x="102" y="191"/>
                    </a:lnTo>
                    <a:lnTo>
                      <a:pt x="111" y="194"/>
                    </a:lnTo>
                    <a:lnTo>
                      <a:pt x="124" y="203"/>
                    </a:lnTo>
                    <a:lnTo>
                      <a:pt x="129" y="209"/>
                    </a:lnTo>
                    <a:lnTo>
                      <a:pt x="135" y="214"/>
                    </a:lnTo>
                    <a:lnTo>
                      <a:pt x="140" y="225"/>
                    </a:lnTo>
                    <a:lnTo>
                      <a:pt x="153" y="243"/>
                    </a:lnTo>
                    <a:lnTo>
                      <a:pt x="163" y="252"/>
                    </a:lnTo>
                    <a:lnTo>
                      <a:pt x="174" y="252"/>
                    </a:lnTo>
                    <a:lnTo>
                      <a:pt x="189" y="252"/>
                    </a:lnTo>
                    <a:lnTo>
                      <a:pt x="203" y="245"/>
                    </a:lnTo>
                    <a:lnTo>
                      <a:pt x="221" y="236"/>
                    </a:lnTo>
                    <a:lnTo>
                      <a:pt x="230" y="228"/>
                    </a:lnTo>
                    <a:lnTo>
                      <a:pt x="239" y="221"/>
                    </a:lnTo>
                    <a:lnTo>
                      <a:pt x="252" y="216"/>
                    </a:lnTo>
                    <a:lnTo>
                      <a:pt x="268" y="210"/>
                    </a:lnTo>
                    <a:lnTo>
                      <a:pt x="279" y="207"/>
                    </a:lnTo>
                    <a:lnTo>
                      <a:pt x="289" y="203"/>
                    </a:lnTo>
                    <a:lnTo>
                      <a:pt x="297" y="198"/>
                    </a:lnTo>
                    <a:lnTo>
                      <a:pt x="309" y="187"/>
                    </a:lnTo>
                    <a:lnTo>
                      <a:pt x="320" y="171"/>
                    </a:lnTo>
                    <a:lnTo>
                      <a:pt x="325" y="156"/>
                    </a:lnTo>
                    <a:lnTo>
                      <a:pt x="327" y="147"/>
                    </a:lnTo>
                    <a:lnTo>
                      <a:pt x="329" y="133"/>
                    </a:lnTo>
                    <a:lnTo>
                      <a:pt x="325" y="120"/>
                    </a:lnTo>
                    <a:lnTo>
                      <a:pt x="320" y="110"/>
                    </a:lnTo>
                    <a:lnTo>
                      <a:pt x="309" y="99"/>
                    </a:lnTo>
                    <a:lnTo>
                      <a:pt x="295" y="95"/>
                    </a:lnTo>
                    <a:lnTo>
                      <a:pt x="289" y="70"/>
                    </a:lnTo>
                    <a:lnTo>
                      <a:pt x="289" y="59"/>
                    </a:lnTo>
                    <a:lnTo>
                      <a:pt x="286" y="47"/>
                    </a:lnTo>
                    <a:lnTo>
                      <a:pt x="279" y="32"/>
                    </a:lnTo>
                    <a:lnTo>
                      <a:pt x="268" y="20"/>
                    </a:lnTo>
                    <a:lnTo>
                      <a:pt x="253" y="11"/>
                    </a:lnTo>
                    <a:lnTo>
                      <a:pt x="241" y="5"/>
                    </a:lnTo>
                    <a:lnTo>
                      <a:pt x="232" y="0"/>
                    </a:lnTo>
                    <a:lnTo>
                      <a:pt x="120" y="14"/>
                    </a:lnTo>
                    <a:lnTo>
                      <a:pt x="14" y="61"/>
                    </a:lnTo>
                    <a:lnTo>
                      <a:pt x="16" y="74"/>
                    </a:lnTo>
                    <a:lnTo>
                      <a:pt x="7" y="79"/>
                    </a:lnTo>
                    <a:lnTo>
                      <a:pt x="1" y="83"/>
                    </a:lnTo>
                    <a:lnTo>
                      <a:pt x="0" y="88"/>
                    </a:lnTo>
                    <a:lnTo>
                      <a:pt x="0" y="99"/>
                    </a:lnTo>
                    <a:lnTo>
                      <a:pt x="3" y="102"/>
                    </a:lnTo>
                    <a:lnTo>
                      <a:pt x="9" y="102"/>
                    </a:lnTo>
                    <a:lnTo>
                      <a:pt x="14" y="102"/>
                    </a:lnTo>
                    <a:lnTo>
                      <a:pt x="12" y="115"/>
                    </a:lnTo>
                    <a:lnTo>
                      <a:pt x="12" y="119"/>
                    </a:lnTo>
                    <a:lnTo>
                      <a:pt x="12" y="131"/>
                    </a:lnTo>
                    <a:lnTo>
                      <a:pt x="16" y="147"/>
                    </a:lnTo>
                    <a:lnTo>
                      <a:pt x="27" y="165"/>
                    </a:lnTo>
                    <a:lnTo>
                      <a:pt x="39" y="18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3" name="Freeform 49"/>
              <p:cNvSpPr>
                <a:spLocks/>
              </p:cNvSpPr>
              <p:nvPr/>
            </p:nvSpPr>
            <p:spPr bwMode="auto">
              <a:xfrm>
                <a:off x="1208" y="3517"/>
                <a:ext cx="166" cy="49"/>
              </a:xfrm>
              <a:custGeom>
                <a:avLst/>
                <a:gdLst>
                  <a:gd name="T0" fmla="*/ 49 w 166"/>
                  <a:gd name="T1" fmla="*/ 11 h 49"/>
                  <a:gd name="T2" fmla="*/ 40 w 166"/>
                  <a:gd name="T3" fmla="*/ 11 h 49"/>
                  <a:gd name="T4" fmla="*/ 23 w 166"/>
                  <a:gd name="T5" fmla="*/ 7 h 49"/>
                  <a:gd name="T6" fmla="*/ 9 w 166"/>
                  <a:gd name="T7" fmla="*/ 2 h 49"/>
                  <a:gd name="T8" fmla="*/ 9 w 166"/>
                  <a:gd name="T9" fmla="*/ 4 h 49"/>
                  <a:gd name="T10" fmla="*/ 22 w 166"/>
                  <a:gd name="T11" fmla="*/ 13 h 49"/>
                  <a:gd name="T12" fmla="*/ 23 w 166"/>
                  <a:gd name="T13" fmla="*/ 15 h 49"/>
                  <a:gd name="T14" fmla="*/ 9 w 166"/>
                  <a:gd name="T15" fmla="*/ 15 h 49"/>
                  <a:gd name="T16" fmla="*/ 2 w 166"/>
                  <a:gd name="T17" fmla="*/ 18 h 49"/>
                  <a:gd name="T18" fmla="*/ 11 w 166"/>
                  <a:gd name="T19" fmla="*/ 25 h 49"/>
                  <a:gd name="T20" fmla="*/ 29 w 166"/>
                  <a:gd name="T21" fmla="*/ 27 h 49"/>
                  <a:gd name="T22" fmla="*/ 20 w 166"/>
                  <a:gd name="T23" fmla="*/ 33 h 49"/>
                  <a:gd name="T24" fmla="*/ 9 w 166"/>
                  <a:gd name="T25" fmla="*/ 33 h 49"/>
                  <a:gd name="T26" fmla="*/ 27 w 166"/>
                  <a:gd name="T27" fmla="*/ 38 h 49"/>
                  <a:gd name="T28" fmla="*/ 45 w 166"/>
                  <a:gd name="T29" fmla="*/ 34 h 49"/>
                  <a:gd name="T30" fmla="*/ 52 w 166"/>
                  <a:gd name="T31" fmla="*/ 33 h 49"/>
                  <a:gd name="T32" fmla="*/ 45 w 166"/>
                  <a:gd name="T33" fmla="*/ 42 h 49"/>
                  <a:gd name="T34" fmla="*/ 38 w 166"/>
                  <a:gd name="T35" fmla="*/ 49 h 49"/>
                  <a:gd name="T36" fmla="*/ 52 w 166"/>
                  <a:gd name="T37" fmla="*/ 43 h 49"/>
                  <a:gd name="T38" fmla="*/ 61 w 166"/>
                  <a:gd name="T39" fmla="*/ 34 h 49"/>
                  <a:gd name="T40" fmla="*/ 65 w 166"/>
                  <a:gd name="T41" fmla="*/ 33 h 49"/>
                  <a:gd name="T42" fmla="*/ 67 w 166"/>
                  <a:gd name="T43" fmla="*/ 45 h 49"/>
                  <a:gd name="T44" fmla="*/ 72 w 166"/>
                  <a:gd name="T45" fmla="*/ 38 h 49"/>
                  <a:gd name="T46" fmla="*/ 77 w 166"/>
                  <a:gd name="T47" fmla="*/ 31 h 49"/>
                  <a:gd name="T48" fmla="*/ 83 w 166"/>
                  <a:gd name="T49" fmla="*/ 43 h 49"/>
                  <a:gd name="T50" fmla="*/ 86 w 166"/>
                  <a:gd name="T51" fmla="*/ 36 h 49"/>
                  <a:gd name="T52" fmla="*/ 101 w 166"/>
                  <a:gd name="T53" fmla="*/ 42 h 49"/>
                  <a:gd name="T54" fmla="*/ 106 w 166"/>
                  <a:gd name="T55" fmla="*/ 42 h 49"/>
                  <a:gd name="T56" fmla="*/ 117 w 166"/>
                  <a:gd name="T57" fmla="*/ 42 h 49"/>
                  <a:gd name="T58" fmla="*/ 122 w 166"/>
                  <a:gd name="T59" fmla="*/ 42 h 49"/>
                  <a:gd name="T60" fmla="*/ 126 w 166"/>
                  <a:gd name="T61" fmla="*/ 40 h 49"/>
                  <a:gd name="T62" fmla="*/ 140 w 166"/>
                  <a:gd name="T63" fmla="*/ 42 h 49"/>
                  <a:gd name="T64" fmla="*/ 137 w 166"/>
                  <a:gd name="T65" fmla="*/ 36 h 49"/>
                  <a:gd name="T66" fmla="*/ 148 w 166"/>
                  <a:gd name="T67" fmla="*/ 40 h 49"/>
                  <a:gd name="T68" fmla="*/ 157 w 166"/>
                  <a:gd name="T69" fmla="*/ 38 h 49"/>
                  <a:gd name="T70" fmla="*/ 155 w 166"/>
                  <a:gd name="T71" fmla="*/ 33 h 49"/>
                  <a:gd name="T72" fmla="*/ 166 w 166"/>
                  <a:gd name="T73" fmla="*/ 29 h 49"/>
                  <a:gd name="T74" fmla="*/ 151 w 166"/>
                  <a:gd name="T75" fmla="*/ 20 h 49"/>
                  <a:gd name="T76" fmla="*/ 146 w 166"/>
                  <a:gd name="T77" fmla="*/ 13 h 49"/>
                  <a:gd name="T78" fmla="*/ 56 w 166"/>
                  <a:gd name="T7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49">
                    <a:moveTo>
                      <a:pt x="56" y="9"/>
                    </a:moveTo>
                    <a:lnTo>
                      <a:pt x="49" y="11"/>
                    </a:lnTo>
                    <a:lnTo>
                      <a:pt x="43" y="11"/>
                    </a:lnTo>
                    <a:lnTo>
                      <a:pt x="40" y="11"/>
                    </a:lnTo>
                    <a:lnTo>
                      <a:pt x="34" y="9"/>
                    </a:lnTo>
                    <a:lnTo>
                      <a:pt x="23" y="7"/>
                    </a:lnTo>
                    <a:lnTo>
                      <a:pt x="18" y="6"/>
                    </a:lnTo>
                    <a:lnTo>
                      <a:pt x="9" y="2"/>
                    </a:lnTo>
                    <a:lnTo>
                      <a:pt x="7" y="0"/>
                    </a:lnTo>
                    <a:lnTo>
                      <a:pt x="9" y="4"/>
                    </a:lnTo>
                    <a:lnTo>
                      <a:pt x="16" y="9"/>
                    </a:lnTo>
                    <a:lnTo>
                      <a:pt x="22" y="13"/>
                    </a:lnTo>
                    <a:lnTo>
                      <a:pt x="25" y="15"/>
                    </a:lnTo>
                    <a:lnTo>
                      <a:pt x="23" y="15"/>
                    </a:lnTo>
                    <a:lnTo>
                      <a:pt x="16" y="16"/>
                    </a:lnTo>
                    <a:lnTo>
                      <a:pt x="9" y="15"/>
                    </a:lnTo>
                    <a:lnTo>
                      <a:pt x="0" y="11"/>
                    </a:lnTo>
                    <a:lnTo>
                      <a:pt x="2" y="18"/>
                    </a:lnTo>
                    <a:lnTo>
                      <a:pt x="5" y="22"/>
                    </a:lnTo>
                    <a:lnTo>
                      <a:pt x="11" y="25"/>
                    </a:lnTo>
                    <a:lnTo>
                      <a:pt x="20" y="27"/>
                    </a:lnTo>
                    <a:lnTo>
                      <a:pt x="29" y="27"/>
                    </a:lnTo>
                    <a:lnTo>
                      <a:pt x="23" y="31"/>
                    </a:lnTo>
                    <a:lnTo>
                      <a:pt x="20" y="33"/>
                    </a:lnTo>
                    <a:lnTo>
                      <a:pt x="13" y="33"/>
                    </a:lnTo>
                    <a:lnTo>
                      <a:pt x="9" y="33"/>
                    </a:lnTo>
                    <a:lnTo>
                      <a:pt x="18" y="36"/>
                    </a:lnTo>
                    <a:lnTo>
                      <a:pt x="27" y="38"/>
                    </a:lnTo>
                    <a:lnTo>
                      <a:pt x="38" y="36"/>
                    </a:lnTo>
                    <a:lnTo>
                      <a:pt x="45" y="34"/>
                    </a:lnTo>
                    <a:lnTo>
                      <a:pt x="50" y="33"/>
                    </a:lnTo>
                    <a:lnTo>
                      <a:pt x="52" y="33"/>
                    </a:lnTo>
                    <a:lnTo>
                      <a:pt x="49" y="38"/>
                    </a:lnTo>
                    <a:lnTo>
                      <a:pt x="45" y="42"/>
                    </a:lnTo>
                    <a:lnTo>
                      <a:pt x="40" y="47"/>
                    </a:lnTo>
                    <a:lnTo>
                      <a:pt x="38" y="49"/>
                    </a:lnTo>
                    <a:lnTo>
                      <a:pt x="41" y="49"/>
                    </a:lnTo>
                    <a:lnTo>
                      <a:pt x="52" y="43"/>
                    </a:lnTo>
                    <a:lnTo>
                      <a:pt x="58" y="40"/>
                    </a:lnTo>
                    <a:lnTo>
                      <a:pt x="61" y="34"/>
                    </a:lnTo>
                    <a:lnTo>
                      <a:pt x="65" y="31"/>
                    </a:lnTo>
                    <a:lnTo>
                      <a:pt x="65" y="33"/>
                    </a:lnTo>
                    <a:lnTo>
                      <a:pt x="65" y="38"/>
                    </a:lnTo>
                    <a:lnTo>
                      <a:pt x="67" y="45"/>
                    </a:lnTo>
                    <a:lnTo>
                      <a:pt x="68" y="42"/>
                    </a:lnTo>
                    <a:lnTo>
                      <a:pt x="72" y="38"/>
                    </a:lnTo>
                    <a:lnTo>
                      <a:pt x="76" y="33"/>
                    </a:lnTo>
                    <a:lnTo>
                      <a:pt x="77" y="31"/>
                    </a:lnTo>
                    <a:lnTo>
                      <a:pt x="79" y="38"/>
                    </a:lnTo>
                    <a:lnTo>
                      <a:pt x="83" y="43"/>
                    </a:lnTo>
                    <a:lnTo>
                      <a:pt x="85" y="40"/>
                    </a:lnTo>
                    <a:lnTo>
                      <a:pt x="86" y="36"/>
                    </a:lnTo>
                    <a:lnTo>
                      <a:pt x="95" y="40"/>
                    </a:lnTo>
                    <a:lnTo>
                      <a:pt x="101" y="42"/>
                    </a:lnTo>
                    <a:lnTo>
                      <a:pt x="103" y="40"/>
                    </a:lnTo>
                    <a:lnTo>
                      <a:pt x="106" y="42"/>
                    </a:lnTo>
                    <a:lnTo>
                      <a:pt x="115" y="43"/>
                    </a:lnTo>
                    <a:lnTo>
                      <a:pt x="117" y="42"/>
                    </a:lnTo>
                    <a:lnTo>
                      <a:pt x="117" y="40"/>
                    </a:lnTo>
                    <a:lnTo>
                      <a:pt x="122" y="42"/>
                    </a:lnTo>
                    <a:lnTo>
                      <a:pt x="124" y="36"/>
                    </a:lnTo>
                    <a:lnTo>
                      <a:pt x="126" y="40"/>
                    </a:lnTo>
                    <a:lnTo>
                      <a:pt x="133" y="42"/>
                    </a:lnTo>
                    <a:lnTo>
                      <a:pt x="140" y="42"/>
                    </a:lnTo>
                    <a:lnTo>
                      <a:pt x="139" y="40"/>
                    </a:lnTo>
                    <a:lnTo>
                      <a:pt x="137" y="36"/>
                    </a:lnTo>
                    <a:lnTo>
                      <a:pt x="137" y="34"/>
                    </a:lnTo>
                    <a:lnTo>
                      <a:pt x="148" y="40"/>
                    </a:lnTo>
                    <a:lnTo>
                      <a:pt x="153" y="40"/>
                    </a:lnTo>
                    <a:lnTo>
                      <a:pt x="157" y="38"/>
                    </a:lnTo>
                    <a:lnTo>
                      <a:pt x="149" y="33"/>
                    </a:lnTo>
                    <a:lnTo>
                      <a:pt x="155" y="33"/>
                    </a:lnTo>
                    <a:lnTo>
                      <a:pt x="162" y="31"/>
                    </a:lnTo>
                    <a:lnTo>
                      <a:pt x="166" y="29"/>
                    </a:lnTo>
                    <a:lnTo>
                      <a:pt x="157" y="27"/>
                    </a:lnTo>
                    <a:lnTo>
                      <a:pt x="151" y="20"/>
                    </a:lnTo>
                    <a:lnTo>
                      <a:pt x="146" y="15"/>
                    </a:lnTo>
                    <a:lnTo>
                      <a:pt x="146" y="13"/>
                    </a:lnTo>
                    <a:lnTo>
                      <a:pt x="99" y="7"/>
                    </a:lnTo>
                    <a:lnTo>
                      <a:pt x="56" y="9"/>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4" name="Freeform 50"/>
              <p:cNvSpPr>
                <a:spLocks/>
              </p:cNvSpPr>
              <p:nvPr/>
            </p:nvSpPr>
            <p:spPr bwMode="auto">
              <a:xfrm>
                <a:off x="1208" y="3517"/>
                <a:ext cx="166" cy="49"/>
              </a:xfrm>
              <a:custGeom>
                <a:avLst/>
                <a:gdLst>
                  <a:gd name="T0" fmla="*/ 49 w 166"/>
                  <a:gd name="T1" fmla="*/ 11 h 49"/>
                  <a:gd name="T2" fmla="*/ 40 w 166"/>
                  <a:gd name="T3" fmla="*/ 11 h 49"/>
                  <a:gd name="T4" fmla="*/ 23 w 166"/>
                  <a:gd name="T5" fmla="*/ 7 h 49"/>
                  <a:gd name="T6" fmla="*/ 9 w 166"/>
                  <a:gd name="T7" fmla="*/ 2 h 49"/>
                  <a:gd name="T8" fmla="*/ 9 w 166"/>
                  <a:gd name="T9" fmla="*/ 4 h 49"/>
                  <a:gd name="T10" fmla="*/ 22 w 166"/>
                  <a:gd name="T11" fmla="*/ 13 h 49"/>
                  <a:gd name="T12" fmla="*/ 23 w 166"/>
                  <a:gd name="T13" fmla="*/ 15 h 49"/>
                  <a:gd name="T14" fmla="*/ 9 w 166"/>
                  <a:gd name="T15" fmla="*/ 15 h 49"/>
                  <a:gd name="T16" fmla="*/ 2 w 166"/>
                  <a:gd name="T17" fmla="*/ 18 h 49"/>
                  <a:gd name="T18" fmla="*/ 11 w 166"/>
                  <a:gd name="T19" fmla="*/ 25 h 49"/>
                  <a:gd name="T20" fmla="*/ 29 w 166"/>
                  <a:gd name="T21" fmla="*/ 27 h 49"/>
                  <a:gd name="T22" fmla="*/ 20 w 166"/>
                  <a:gd name="T23" fmla="*/ 33 h 49"/>
                  <a:gd name="T24" fmla="*/ 9 w 166"/>
                  <a:gd name="T25" fmla="*/ 33 h 49"/>
                  <a:gd name="T26" fmla="*/ 27 w 166"/>
                  <a:gd name="T27" fmla="*/ 38 h 49"/>
                  <a:gd name="T28" fmla="*/ 45 w 166"/>
                  <a:gd name="T29" fmla="*/ 34 h 49"/>
                  <a:gd name="T30" fmla="*/ 52 w 166"/>
                  <a:gd name="T31" fmla="*/ 33 h 49"/>
                  <a:gd name="T32" fmla="*/ 45 w 166"/>
                  <a:gd name="T33" fmla="*/ 42 h 49"/>
                  <a:gd name="T34" fmla="*/ 38 w 166"/>
                  <a:gd name="T35" fmla="*/ 49 h 49"/>
                  <a:gd name="T36" fmla="*/ 52 w 166"/>
                  <a:gd name="T37" fmla="*/ 43 h 49"/>
                  <a:gd name="T38" fmla="*/ 61 w 166"/>
                  <a:gd name="T39" fmla="*/ 34 h 49"/>
                  <a:gd name="T40" fmla="*/ 65 w 166"/>
                  <a:gd name="T41" fmla="*/ 33 h 49"/>
                  <a:gd name="T42" fmla="*/ 67 w 166"/>
                  <a:gd name="T43" fmla="*/ 45 h 49"/>
                  <a:gd name="T44" fmla="*/ 72 w 166"/>
                  <a:gd name="T45" fmla="*/ 38 h 49"/>
                  <a:gd name="T46" fmla="*/ 77 w 166"/>
                  <a:gd name="T47" fmla="*/ 31 h 49"/>
                  <a:gd name="T48" fmla="*/ 83 w 166"/>
                  <a:gd name="T49" fmla="*/ 43 h 49"/>
                  <a:gd name="T50" fmla="*/ 86 w 166"/>
                  <a:gd name="T51" fmla="*/ 36 h 49"/>
                  <a:gd name="T52" fmla="*/ 101 w 166"/>
                  <a:gd name="T53" fmla="*/ 42 h 49"/>
                  <a:gd name="T54" fmla="*/ 106 w 166"/>
                  <a:gd name="T55" fmla="*/ 42 h 49"/>
                  <a:gd name="T56" fmla="*/ 117 w 166"/>
                  <a:gd name="T57" fmla="*/ 42 h 49"/>
                  <a:gd name="T58" fmla="*/ 122 w 166"/>
                  <a:gd name="T59" fmla="*/ 42 h 49"/>
                  <a:gd name="T60" fmla="*/ 126 w 166"/>
                  <a:gd name="T61" fmla="*/ 40 h 49"/>
                  <a:gd name="T62" fmla="*/ 140 w 166"/>
                  <a:gd name="T63" fmla="*/ 42 h 49"/>
                  <a:gd name="T64" fmla="*/ 137 w 166"/>
                  <a:gd name="T65" fmla="*/ 36 h 49"/>
                  <a:gd name="T66" fmla="*/ 148 w 166"/>
                  <a:gd name="T67" fmla="*/ 40 h 49"/>
                  <a:gd name="T68" fmla="*/ 157 w 166"/>
                  <a:gd name="T69" fmla="*/ 38 h 49"/>
                  <a:gd name="T70" fmla="*/ 155 w 166"/>
                  <a:gd name="T71" fmla="*/ 33 h 49"/>
                  <a:gd name="T72" fmla="*/ 166 w 166"/>
                  <a:gd name="T73" fmla="*/ 29 h 49"/>
                  <a:gd name="T74" fmla="*/ 151 w 166"/>
                  <a:gd name="T75" fmla="*/ 20 h 49"/>
                  <a:gd name="T76" fmla="*/ 146 w 166"/>
                  <a:gd name="T77" fmla="*/ 13 h 49"/>
                  <a:gd name="T78" fmla="*/ 56 w 166"/>
                  <a:gd name="T79"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49">
                    <a:moveTo>
                      <a:pt x="56" y="9"/>
                    </a:moveTo>
                    <a:lnTo>
                      <a:pt x="49" y="11"/>
                    </a:lnTo>
                    <a:lnTo>
                      <a:pt x="43" y="11"/>
                    </a:lnTo>
                    <a:lnTo>
                      <a:pt x="40" y="11"/>
                    </a:lnTo>
                    <a:lnTo>
                      <a:pt x="34" y="9"/>
                    </a:lnTo>
                    <a:lnTo>
                      <a:pt x="23" y="7"/>
                    </a:lnTo>
                    <a:lnTo>
                      <a:pt x="18" y="6"/>
                    </a:lnTo>
                    <a:lnTo>
                      <a:pt x="9" y="2"/>
                    </a:lnTo>
                    <a:lnTo>
                      <a:pt x="7" y="0"/>
                    </a:lnTo>
                    <a:lnTo>
                      <a:pt x="9" y="4"/>
                    </a:lnTo>
                    <a:lnTo>
                      <a:pt x="16" y="9"/>
                    </a:lnTo>
                    <a:lnTo>
                      <a:pt x="22" y="13"/>
                    </a:lnTo>
                    <a:lnTo>
                      <a:pt x="25" y="15"/>
                    </a:lnTo>
                    <a:lnTo>
                      <a:pt x="23" y="15"/>
                    </a:lnTo>
                    <a:lnTo>
                      <a:pt x="16" y="16"/>
                    </a:lnTo>
                    <a:lnTo>
                      <a:pt x="9" y="15"/>
                    </a:lnTo>
                    <a:lnTo>
                      <a:pt x="0" y="11"/>
                    </a:lnTo>
                    <a:lnTo>
                      <a:pt x="2" y="18"/>
                    </a:lnTo>
                    <a:lnTo>
                      <a:pt x="5" y="22"/>
                    </a:lnTo>
                    <a:lnTo>
                      <a:pt x="11" y="25"/>
                    </a:lnTo>
                    <a:lnTo>
                      <a:pt x="20" y="27"/>
                    </a:lnTo>
                    <a:lnTo>
                      <a:pt x="29" y="27"/>
                    </a:lnTo>
                    <a:lnTo>
                      <a:pt x="23" y="31"/>
                    </a:lnTo>
                    <a:lnTo>
                      <a:pt x="20" y="33"/>
                    </a:lnTo>
                    <a:lnTo>
                      <a:pt x="13" y="33"/>
                    </a:lnTo>
                    <a:lnTo>
                      <a:pt x="9" y="33"/>
                    </a:lnTo>
                    <a:lnTo>
                      <a:pt x="18" y="36"/>
                    </a:lnTo>
                    <a:lnTo>
                      <a:pt x="27" y="38"/>
                    </a:lnTo>
                    <a:lnTo>
                      <a:pt x="38" y="36"/>
                    </a:lnTo>
                    <a:lnTo>
                      <a:pt x="45" y="34"/>
                    </a:lnTo>
                    <a:lnTo>
                      <a:pt x="50" y="33"/>
                    </a:lnTo>
                    <a:lnTo>
                      <a:pt x="52" y="33"/>
                    </a:lnTo>
                    <a:lnTo>
                      <a:pt x="49" y="38"/>
                    </a:lnTo>
                    <a:lnTo>
                      <a:pt x="45" y="42"/>
                    </a:lnTo>
                    <a:lnTo>
                      <a:pt x="40" y="47"/>
                    </a:lnTo>
                    <a:lnTo>
                      <a:pt x="38" y="49"/>
                    </a:lnTo>
                    <a:lnTo>
                      <a:pt x="41" y="49"/>
                    </a:lnTo>
                    <a:lnTo>
                      <a:pt x="52" y="43"/>
                    </a:lnTo>
                    <a:lnTo>
                      <a:pt x="58" y="40"/>
                    </a:lnTo>
                    <a:lnTo>
                      <a:pt x="61" y="34"/>
                    </a:lnTo>
                    <a:lnTo>
                      <a:pt x="65" y="31"/>
                    </a:lnTo>
                    <a:lnTo>
                      <a:pt x="65" y="33"/>
                    </a:lnTo>
                    <a:lnTo>
                      <a:pt x="65" y="38"/>
                    </a:lnTo>
                    <a:lnTo>
                      <a:pt x="67" y="45"/>
                    </a:lnTo>
                    <a:lnTo>
                      <a:pt x="68" y="42"/>
                    </a:lnTo>
                    <a:lnTo>
                      <a:pt x="72" y="38"/>
                    </a:lnTo>
                    <a:lnTo>
                      <a:pt x="76" y="33"/>
                    </a:lnTo>
                    <a:lnTo>
                      <a:pt x="77" y="31"/>
                    </a:lnTo>
                    <a:lnTo>
                      <a:pt x="79" y="38"/>
                    </a:lnTo>
                    <a:lnTo>
                      <a:pt x="83" y="43"/>
                    </a:lnTo>
                    <a:lnTo>
                      <a:pt x="85" y="40"/>
                    </a:lnTo>
                    <a:lnTo>
                      <a:pt x="86" y="36"/>
                    </a:lnTo>
                    <a:lnTo>
                      <a:pt x="95" y="40"/>
                    </a:lnTo>
                    <a:lnTo>
                      <a:pt x="101" y="42"/>
                    </a:lnTo>
                    <a:lnTo>
                      <a:pt x="103" y="40"/>
                    </a:lnTo>
                    <a:lnTo>
                      <a:pt x="106" y="42"/>
                    </a:lnTo>
                    <a:lnTo>
                      <a:pt x="115" y="43"/>
                    </a:lnTo>
                    <a:lnTo>
                      <a:pt x="117" y="42"/>
                    </a:lnTo>
                    <a:lnTo>
                      <a:pt x="117" y="40"/>
                    </a:lnTo>
                    <a:lnTo>
                      <a:pt x="122" y="42"/>
                    </a:lnTo>
                    <a:lnTo>
                      <a:pt x="124" y="36"/>
                    </a:lnTo>
                    <a:lnTo>
                      <a:pt x="126" y="40"/>
                    </a:lnTo>
                    <a:lnTo>
                      <a:pt x="133" y="42"/>
                    </a:lnTo>
                    <a:lnTo>
                      <a:pt x="140" y="42"/>
                    </a:lnTo>
                    <a:lnTo>
                      <a:pt x="139" y="40"/>
                    </a:lnTo>
                    <a:lnTo>
                      <a:pt x="137" y="36"/>
                    </a:lnTo>
                    <a:lnTo>
                      <a:pt x="137" y="34"/>
                    </a:lnTo>
                    <a:lnTo>
                      <a:pt x="148" y="40"/>
                    </a:lnTo>
                    <a:lnTo>
                      <a:pt x="153" y="40"/>
                    </a:lnTo>
                    <a:lnTo>
                      <a:pt x="157" y="38"/>
                    </a:lnTo>
                    <a:lnTo>
                      <a:pt x="149" y="33"/>
                    </a:lnTo>
                    <a:lnTo>
                      <a:pt x="155" y="33"/>
                    </a:lnTo>
                    <a:lnTo>
                      <a:pt x="162" y="31"/>
                    </a:lnTo>
                    <a:lnTo>
                      <a:pt x="166" y="29"/>
                    </a:lnTo>
                    <a:lnTo>
                      <a:pt x="157" y="27"/>
                    </a:lnTo>
                    <a:lnTo>
                      <a:pt x="151" y="20"/>
                    </a:lnTo>
                    <a:lnTo>
                      <a:pt x="146" y="15"/>
                    </a:lnTo>
                    <a:lnTo>
                      <a:pt x="146" y="13"/>
                    </a:lnTo>
                    <a:lnTo>
                      <a:pt x="99" y="7"/>
                    </a:lnTo>
                    <a:lnTo>
                      <a:pt x="56" y="9"/>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5" name="Freeform 51"/>
              <p:cNvSpPr>
                <a:spLocks/>
              </p:cNvSpPr>
              <p:nvPr/>
            </p:nvSpPr>
            <p:spPr bwMode="auto">
              <a:xfrm>
                <a:off x="1208" y="3452"/>
                <a:ext cx="40" cy="13"/>
              </a:xfrm>
              <a:custGeom>
                <a:avLst/>
                <a:gdLst>
                  <a:gd name="T0" fmla="*/ 0 w 40"/>
                  <a:gd name="T1" fmla="*/ 0 h 13"/>
                  <a:gd name="T2" fmla="*/ 4 w 40"/>
                  <a:gd name="T3" fmla="*/ 8 h 13"/>
                  <a:gd name="T4" fmla="*/ 11 w 40"/>
                  <a:gd name="T5" fmla="*/ 11 h 13"/>
                  <a:gd name="T6" fmla="*/ 18 w 40"/>
                  <a:gd name="T7" fmla="*/ 13 h 13"/>
                  <a:gd name="T8" fmla="*/ 25 w 40"/>
                  <a:gd name="T9" fmla="*/ 13 h 13"/>
                  <a:gd name="T10" fmla="*/ 29 w 40"/>
                  <a:gd name="T11" fmla="*/ 11 h 13"/>
                  <a:gd name="T12" fmla="*/ 32 w 40"/>
                  <a:gd name="T13" fmla="*/ 9 h 13"/>
                  <a:gd name="T14" fmla="*/ 38 w 40"/>
                  <a:gd name="T15" fmla="*/ 4 h 13"/>
                  <a:gd name="T16" fmla="*/ 40 w 40"/>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3">
                    <a:moveTo>
                      <a:pt x="0" y="0"/>
                    </a:moveTo>
                    <a:lnTo>
                      <a:pt x="4" y="8"/>
                    </a:lnTo>
                    <a:lnTo>
                      <a:pt x="11" y="11"/>
                    </a:lnTo>
                    <a:lnTo>
                      <a:pt x="18" y="13"/>
                    </a:lnTo>
                    <a:lnTo>
                      <a:pt x="25" y="13"/>
                    </a:lnTo>
                    <a:lnTo>
                      <a:pt x="29" y="11"/>
                    </a:lnTo>
                    <a:lnTo>
                      <a:pt x="32" y="9"/>
                    </a:lnTo>
                    <a:lnTo>
                      <a:pt x="38" y="4"/>
                    </a:lnTo>
                    <a:lnTo>
                      <a:pt x="40" y="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6" name="Freeform 52"/>
              <p:cNvSpPr>
                <a:spLocks/>
              </p:cNvSpPr>
              <p:nvPr/>
            </p:nvSpPr>
            <p:spPr bwMode="auto">
              <a:xfrm>
                <a:off x="1302" y="3442"/>
                <a:ext cx="34" cy="10"/>
              </a:xfrm>
              <a:custGeom>
                <a:avLst/>
                <a:gdLst>
                  <a:gd name="T0" fmla="*/ 0 w 34"/>
                  <a:gd name="T1" fmla="*/ 0 h 10"/>
                  <a:gd name="T2" fmla="*/ 5 w 34"/>
                  <a:gd name="T3" fmla="*/ 5 h 10"/>
                  <a:gd name="T4" fmla="*/ 9 w 34"/>
                  <a:gd name="T5" fmla="*/ 9 h 10"/>
                  <a:gd name="T6" fmla="*/ 16 w 34"/>
                  <a:gd name="T7" fmla="*/ 10 h 10"/>
                  <a:gd name="T8" fmla="*/ 21 w 34"/>
                  <a:gd name="T9" fmla="*/ 10 h 10"/>
                  <a:gd name="T10" fmla="*/ 25 w 34"/>
                  <a:gd name="T11" fmla="*/ 10 h 10"/>
                  <a:gd name="T12" fmla="*/ 30 w 34"/>
                  <a:gd name="T13" fmla="*/ 9 h 10"/>
                  <a:gd name="T14" fmla="*/ 34 w 3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0">
                    <a:moveTo>
                      <a:pt x="0" y="0"/>
                    </a:moveTo>
                    <a:lnTo>
                      <a:pt x="5" y="5"/>
                    </a:lnTo>
                    <a:lnTo>
                      <a:pt x="9" y="9"/>
                    </a:lnTo>
                    <a:lnTo>
                      <a:pt x="16" y="10"/>
                    </a:lnTo>
                    <a:lnTo>
                      <a:pt x="21" y="10"/>
                    </a:lnTo>
                    <a:lnTo>
                      <a:pt x="25" y="10"/>
                    </a:lnTo>
                    <a:lnTo>
                      <a:pt x="30" y="9"/>
                    </a:lnTo>
                    <a:lnTo>
                      <a:pt x="34" y="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7" name="Freeform 53"/>
              <p:cNvSpPr>
                <a:spLocks/>
              </p:cNvSpPr>
              <p:nvPr/>
            </p:nvSpPr>
            <p:spPr bwMode="auto">
              <a:xfrm>
                <a:off x="1278" y="3562"/>
                <a:ext cx="60" cy="15"/>
              </a:xfrm>
              <a:custGeom>
                <a:avLst/>
                <a:gdLst>
                  <a:gd name="T0" fmla="*/ 0 w 60"/>
                  <a:gd name="T1" fmla="*/ 0 h 15"/>
                  <a:gd name="T2" fmla="*/ 4 w 60"/>
                  <a:gd name="T3" fmla="*/ 6 h 15"/>
                  <a:gd name="T4" fmla="*/ 7 w 60"/>
                  <a:gd name="T5" fmla="*/ 9 h 15"/>
                  <a:gd name="T6" fmla="*/ 13 w 60"/>
                  <a:gd name="T7" fmla="*/ 13 h 15"/>
                  <a:gd name="T8" fmla="*/ 22 w 60"/>
                  <a:gd name="T9" fmla="*/ 13 h 15"/>
                  <a:gd name="T10" fmla="*/ 31 w 60"/>
                  <a:gd name="T11" fmla="*/ 15 h 15"/>
                  <a:gd name="T12" fmla="*/ 34 w 60"/>
                  <a:gd name="T13" fmla="*/ 15 h 15"/>
                  <a:gd name="T14" fmla="*/ 43 w 60"/>
                  <a:gd name="T15" fmla="*/ 13 h 15"/>
                  <a:gd name="T16" fmla="*/ 47 w 60"/>
                  <a:gd name="T17" fmla="*/ 13 h 15"/>
                  <a:gd name="T18" fmla="*/ 52 w 60"/>
                  <a:gd name="T19" fmla="*/ 11 h 15"/>
                  <a:gd name="T20" fmla="*/ 54 w 60"/>
                  <a:gd name="T21" fmla="*/ 9 h 15"/>
                  <a:gd name="T22" fmla="*/ 60 w 60"/>
                  <a:gd name="T2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5">
                    <a:moveTo>
                      <a:pt x="0" y="0"/>
                    </a:moveTo>
                    <a:lnTo>
                      <a:pt x="4" y="6"/>
                    </a:lnTo>
                    <a:lnTo>
                      <a:pt x="7" y="9"/>
                    </a:lnTo>
                    <a:lnTo>
                      <a:pt x="13" y="13"/>
                    </a:lnTo>
                    <a:lnTo>
                      <a:pt x="22" y="13"/>
                    </a:lnTo>
                    <a:lnTo>
                      <a:pt x="31" y="15"/>
                    </a:lnTo>
                    <a:lnTo>
                      <a:pt x="34" y="15"/>
                    </a:lnTo>
                    <a:lnTo>
                      <a:pt x="43" y="13"/>
                    </a:lnTo>
                    <a:lnTo>
                      <a:pt x="47" y="13"/>
                    </a:lnTo>
                    <a:lnTo>
                      <a:pt x="52" y="11"/>
                    </a:lnTo>
                    <a:lnTo>
                      <a:pt x="54" y="9"/>
                    </a:lnTo>
                    <a:lnTo>
                      <a:pt x="60" y="4"/>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8" name="Freeform 54"/>
              <p:cNvSpPr>
                <a:spLocks/>
              </p:cNvSpPr>
              <p:nvPr/>
            </p:nvSpPr>
            <p:spPr bwMode="auto">
              <a:xfrm>
                <a:off x="1285" y="3578"/>
                <a:ext cx="42" cy="22"/>
              </a:xfrm>
              <a:custGeom>
                <a:avLst/>
                <a:gdLst>
                  <a:gd name="T0" fmla="*/ 0 w 42"/>
                  <a:gd name="T1" fmla="*/ 22 h 22"/>
                  <a:gd name="T2" fmla="*/ 6 w 42"/>
                  <a:gd name="T3" fmla="*/ 17 h 22"/>
                  <a:gd name="T4" fmla="*/ 11 w 42"/>
                  <a:gd name="T5" fmla="*/ 13 h 22"/>
                  <a:gd name="T6" fmla="*/ 17 w 42"/>
                  <a:gd name="T7" fmla="*/ 11 h 22"/>
                  <a:gd name="T8" fmla="*/ 27 w 42"/>
                  <a:gd name="T9" fmla="*/ 8 h 22"/>
                  <a:gd name="T10" fmla="*/ 33 w 42"/>
                  <a:gd name="T11" fmla="*/ 8 h 22"/>
                  <a:gd name="T12" fmla="*/ 38 w 42"/>
                  <a:gd name="T13" fmla="*/ 6 h 22"/>
                  <a:gd name="T14" fmla="*/ 40 w 42"/>
                  <a:gd name="T15" fmla="*/ 6 h 22"/>
                  <a:gd name="T16" fmla="*/ 42 w 4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2">
                    <a:moveTo>
                      <a:pt x="0" y="22"/>
                    </a:moveTo>
                    <a:lnTo>
                      <a:pt x="6" y="17"/>
                    </a:lnTo>
                    <a:lnTo>
                      <a:pt x="11" y="13"/>
                    </a:lnTo>
                    <a:lnTo>
                      <a:pt x="17" y="11"/>
                    </a:lnTo>
                    <a:lnTo>
                      <a:pt x="27" y="8"/>
                    </a:lnTo>
                    <a:lnTo>
                      <a:pt x="33" y="8"/>
                    </a:lnTo>
                    <a:lnTo>
                      <a:pt x="38" y="6"/>
                    </a:lnTo>
                    <a:lnTo>
                      <a:pt x="40" y="6"/>
                    </a:lnTo>
                    <a:lnTo>
                      <a:pt x="4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199" name="Freeform 55"/>
              <p:cNvSpPr>
                <a:spLocks/>
              </p:cNvSpPr>
              <p:nvPr/>
            </p:nvSpPr>
            <p:spPr bwMode="auto">
              <a:xfrm>
                <a:off x="1100" y="3458"/>
                <a:ext cx="38" cy="59"/>
              </a:xfrm>
              <a:custGeom>
                <a:avLst/>
                <a:gdLst>
                  <a:gd name="T0" fmla="*/ 9 w 38"/>
                  <a:gd name="T1" fmla="*/ 11 h 59"/>
                  <a:gd name="T2" fmla="*/ 4 w 38"/>
                  <a:gd name="T3" fmla="*/ 23 h 59"/>
                  <a:gd name="T4" fmla="*/ 0 w 38"/>
                  <a:gd name="T5" fmla="*/ 30 h 59"/>
                  <a:gd name="T6" fmla="*/ 5 w 38"/>
                  <a:gd name="T7" fmla="*/ 30 h 59"/>
                  <a:gd name="T8" fmla="*/ 5 w 38"/>
                  <a:gd name="T9" fmla="*/ 36 h 59"/>
                  <a:gd name="T10" fmla="*/ 5 w 38"/>
                  <a:gd name="T11" fmla="*/ 39 h 59"/>
                  <a:gd name="T12" fmla="*/ 9 w 38"/>
                  <a:gd name="T13" fmla="*/ 39 h 59"/>
                  <a:gd name="T14" fmla="*/ 9 w 38"/>
                  <a:gd name="T15" fmla="*/ 41 h 59"/>
                  <a:gd name="T16" fmla="*/ 7 w 38"/>
                  <a:gd name="T17" fmla="*/ 50 h 59"/>
                  <a:gd name="T18" fmla="*/ 11 w 38"/>
                  <a:gd name="T19" fmla="*/ 52 h 59"/>
                  <a:gd name="T20" fmla="*/ 18 w 38"/>
                  <a:gd name="T21" fmla="*/ 47 h 59"/>
                  <a:gd name="T22" fmla="*/ 16 w 38"/>
                  <a:gd name="T23" fmla="*/ 52 h 59"/>
                  <a:gd name="T24" fmla="*/ 18 w 38"/>
                  <a:gd name="T25" fmla="*/ 59 h 59"/>
                  <a:gd name="T26" fmla="*/ 22 w 38"/>
                  <a:gd name="T27" fmla="*/ 59 h 59"/>
                  <a:gd name="T28" fmla="*/ 25 w 38"/>
                  <a:gd name="T29" fmla="*/ 54 h 59"/>
                  <a:gd name="T30" fmla="*/ 32 w 38"/>
                  <a:gd name="T31" fmla="*/ 43 h 59"/>
                  <a:gd name="T32" fmla="*/ 38 w 38"/>
                  <a:gd name="T33" fmla="*/ 34 h 59"/>
                  <a:gd name="T34" fmla="*/ 38 w 38"/>
                  <a:gd name="T35" fmla="*/ 29 h 59"/>
                  <a:gd name="T36" fmla="*/ 34 w 38"/>
                  <a:gd name="T37" fmla="*/ 29 h 59"/>
                  <a:gd name="T38" fmla="*/ 29 w 38"/>
                  <a:gd name="T39" fmla="*/ 34 h 59"/>
                  <a:gd name="T40" fmla="*/ 31 w 38"/>
                  <a:gd name="T41" fmla="*/ 30 h 59"/>
                  <a:gd name="T42" fmla="*/ 34 w 38"/>
                  <a:gd name="T43" fmla="*/ 23 h 59"/>
                  <a:gd name="T44" fmla="*/ 36 w 38"/>
                  <a:gd name="T45" fmla="*/ 18 h 59"/>
                  <a:gd name="T46" fmla="*/ 36 w 38"/>
                  <a:gd name="T47" fmla="*/ 12 h 59"/>
                  <a:gd name="T48" fmla="*/ 31 w 38"/>
                  <a:gd name="T49" fmla="*/ 16 h 59"/>
                  <a:gd name="T50" fmla="*/ 23 w 38"/>
                  <a:gd name="T51" fmla="*/ 20 h 59"/>
                  <a:gd name="T52" fmla="*/ 25 w 38"/>
                  <a:gd name="T53" fmla="*/ 14 h 59"/>
                  <a:gd name="T54" fmla="*/ 31 w 38"/>
                  <a:gd name="T55" fmla="*/ 9 h 59"/>
                  <a:gd name="T56" fmla="*/ 36 w 38"/>
                  <a:gd name="T57" fmla="*/ 0 h 59"/>
                  <a:gd name="T58" fmla="*/ 32 w 38"/>
                  <a:gd name="T59" fmla="*/ 2 h 59"/>
                  <a:gd name="T60" fmla="*/ 20 w 38"/>
                  <a:gd name="T61" fmla="*/ 3 h 59"/>
                  <a:gd name="T62" fmla="*/ 2 w 38"/>
                  <a:gd name="T63" fmla="*/ 7 h 59"/>
                  <a:gd name="T64" fmla="*/ 9 w 38"/>
                  <a:gd name="T6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59">
                    <a:moveTo>
                      <a:pt x="9" y="11"/>
                    </a:moveTo>
                    <a:lnTo>
                      <a:pt x="4" y="23"/>
                    </a:lnTo>
                    <a:lnTo>
                      <a:pt x="0" y="30"/>
                    </a:lnTo>
                    <a:lnTo>
                      <a:pt x="5" y="30"/>
                    </a:lnTo>
                    <a:lnTo>
                      <a:pt x="5" y="36"/>
                    </a:lnTo>
                    <a:lnTo>
                      <a:pt x="5" y="39"/>
                    </a:lnTo>
                    <a:lnTo>
                      <a:pt x="9" y="39"/>
                    </a:lnTo>
                    <a:lnTo>
                      <a:pt x="9" y="41"/>
                    </a:lnTo>
                    <a:lnTo>
                      <a:pt x="7" y="50"/>
                    </a:lnTo>
                    <a:lnTo>
                      <a:pt x="11" y="52"/>
                    </a:lnTo>
                    <a:lnTo>
                      <a:pt x="18" y="47"/>
                    </a:lnTo>
                    <a:lnTo>
                      <a:pt x="16" y="52"/>
                    </a:lnTo>
                    <a:lnTo>
                      <a:pt x="18" y="59"/>
                    </a:lnTo>
                    <a:lnTo>
                      <a:pt x="22" y="59"/>
                    </a:lnTo>
                    <a:lnTo>
                      <a:pt x="25" y="54"/>
                    </a:lnTo>
                    <a:lnTo>
                      <a:pt x="32" y="43"/>
                    </a:lnTo>
                    <a:lnTo>
                      <a:pt x="38" y="34"/>
                    </a:lnTo>
                    <a:lnTo>
                      <a:pt x="38" y="29"/>
                    </a:lnTo>
                    <a:lnTo>
                      <a:pt x="34" y="29"/>
                    </a:lnTo>
                    <a:lnTo>
                      <a:pt x="29" y="34"/>
                    </a:lnTo>
                    <a:lnTo>
                      <a:pt x="31" y="30"/>
                    </a:lnTo>
                    <a:lnTo>
                      <a:pt x="34" y="23"/>
                    </a:lnTo>
                    <a:lnTo>
                      <a:pt x="36" y="18"/>
                    </a:lnTo>
                    <a:lnTo>
                      <a:pt x="36" y="12"/>
                    </a:lnTo>
                    <a:lnTo>
                      <a:pt x="31" y="16"/>
                    </a:lnTo>
                    <a:lnTo>
                      <a:pt x="23" y="20"/>
                    </a:lnTo>
                    <a:lnTo>
                      <a:pt x="25" y="14"/>
                    </a:lnTo>
                    <a:lnTo>
                      <a:pt x="31" y="9"/>
                    </a:lnTo>
                    <a:lnTo>
                      <a:pt x="36" y="0"/>
                    </a:lnTo>
                    <a:lnTo>
                      <a:pt x="32" y="2"/>
                    </a:lnTo>
                    <a:lnTo>
                      <a:pt x="20" y="3"/>
                    </a:lnTo>
                    <a:lnTo>
                      <a:pt x="2" y="7"/>
                    </a:lnTo>
                    <a:lnTo>
                      <a:pt x="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0" name="Freeform 56"/>
              <p:cNvSpPr>
                <a:spLocks/>
              </p:cNvSpPr>
              <p:nvPr/>
            </p:nvSpPr>
            <p:spPr bwMode="auto">
              <a:xfrm>
                <a:off x="1100" y="3458"/>
                <a:ext cx="38" cy="59"/>
              </a:xfrm>
              <a:custGeom>
                <a:avLst/>
                <a:gdLst>
                  <a:gd name="T0" fmla="*/ 9 w 38"/>
                  <a:gd name="T1" fmla="*/ 11 h 59"/>
                  <a:gd name="T2" fmla="*/ 4 w 38"/>
                  <a:gd name="T3" fmla="*/ 23 h 59"/>
                  <a:gd name="T4" fmla="*/ 0 w 38"/>
                  <a:gd name="T5" fmla="*/ 30 h 59"/>
                  <a:gd name="T6" fmla="*/ 5 w 38"/>
                  <a:gd name="T7" fmla="*/ 30 h 59"/>
                  <a:gd name="T8" fmla="*/ 5 w 38"/>
                  <a:gd name="T9" fmla="*/ 36 h 59"/>
                  <a:gd name="T10" fmla="*/ 5 w 38"/>
                  <a:gd name="T11" fmla="*/ 39 h 59"/>
                  <a:gd name="T12" fmla="*/ 9 w 38"/>
                  <a:gd name="T13" fmla="*/ 39 h 59"/>
                  <a:gd name="T14" fmla="*/ 9 w 38"/>
                  <a:gd name="T15" fmla="*/ 41 h 59"/>
                  <a:gd name="T16" fmla="*/ 7 w 38"/>
                  <a:gd name="T17" fmla="*/ 50 h 59"/>
                  <a:gd name="T18" fmla="*/ 11 w 38"/>
                  <a:gd name="T19" fmla="*/ 52 h 59"/>
                  <a:gd name="T20" fmla="*/ 18 w 38"/>
                  <a:gd name="T21" fmla="*/ 47 h 59"/>
                  <a:gd name="T22" fmla="*/ 16 w 38"/>
                  <a:gd name="T23" fmla="*/ 52 h 59"/>
                  <a:gd name="T24" fmla="*/ 18 w 38"/>
                  <a:gd name="T25" fmla="*/ 59 h 59"/>
                  <a:gd name="T26" fmla="*/ 22 w 38"/>
                  <a:gd name="T27" fmla="*/ 59 h 59"/>
                  <a:gd name="T28" fmla="*/ 25 w 38"/>
                  <a:gd name="T29" fmla="*/ 54 h 59"/>
                  <a:gd name="T30" fmla="*/ 32 w 38"/>
                  <a:gd name="T31" fmla="*/ 43 h 59"/>
                  <a:gd name="T32" fmla="*/ 38 w 38"/>
                  <a:gd name="T33" fmla="*/ 34 h 59"/>
                  <a:gd name="T34" fmla="*/ 38 w 38"/>
                  <a:gd name="T35" fmla="*/ 29 h 59"/>
                  <a:gd name="T36" fmla="*/ 34 w 38"/>
                  <a:gd name="T37" fmla="*/ 29 h 59"/>
                  <a:gd name="T38" fmla="*/ 29 w 38"/>
                  <a:gd name="T39" fmla="*/ 34 h 59"/>
                  <a:gd name="T40" fmla="*/ 31 w 38"/>
                  <a:gd name="T41" fmla="*/ 30 h 59"/>
                  <a:gd name="T42" fmla="*/ 34 w 38"/>
                  <a:gd name="T43" fmla="*/ 23 h 59"/>
                  <a:gd name="T44" fmla="*/ 36 w 38"/>
                  <a:gd name="T45" fmla="*/ 18 h 59"/>
                  <a:gd name="T46" fmla="*/ 36 w 38"/>
                  <a:gd name="T47" fmla="*/ 12 h 59"/>
                  <a:gd name="T48" fmla="*/ 31 w 38"/>
                  <a:gd name="T49" fmla="*/ 16 h 59"/>
                  <a:gd name="T50" fmla="*/ 23 w 38"/>
                  <a:gd name="T51" fmla="*/ 20 h 59"/>
                  <a:gd name="T52" fmla="*/ 25 w 38"/>
                  <a:gd name="T53" fmla="*/ 14 h 59"/>
                  <a:gd name="T54" fmla="*/ 31 w 38"/>
                  <a:gd name="T55" fmla="*/ 9 h 59"/>
                  <a:gd name="T56" fmla="*/ 36 w 38"/>
                  <a:gd name="T57" fmla="*/ 0 h 59"/>
                  <a:gd name="T58" fmla="*/ 32 w 38"/>
                  <a:gd name="T59" fmla="*/ 2 h 59"/>
                  <a:gd name="T60" fmla="*/ 20 w 38"/>
                  <a:gd name="T61" fmla="*/ 3 h 59"/>
                  <a:gd name="T62" fmla="*/ 2 w 38"/>
                  <a:gd name="T63" fmla="*/ 7 h 59"/>
                  <a:gd name="T64" fmla="*/ 9 w 38"/>
                  <a:gd name="T6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59">
                    <a:moveTo>
                      <a:pt x="9" y="11"/>
                    </a:moveTo>
                    <a:lnTo>
                      <a:pt x="4" y="23"/>
                    </a:lnTo>
                    <a:lnTo>
                      <a:pt x="0" y="30"/>
                    </a:lnTo>
                    <a:lnTo>
                      <a:pt x="5" y="30"/>
                    </a:lnTo>
                    <a:lnTo>
                      <a:pt x="5" y="36"/>
                    </a:lnTo>
                    <a:lnTo>
                      <a:pt x="5" y="39"/>
                    </a:lnTo>
                    <a:lnTo>
                      <a:pt x="9" y="39"/>
                    </a:lnTo>
                    <a:lnTo>
                      <a:pt x="9" y="41"/>
                    </a:lnTo>
                    <a:lnTo>
                      <a:pt x="7" y="50"/>
                    </a:lnTo>
                    <a:lnTo>
                      <a:pt x="11" y="52"/>
                    </a:lnTo>
                    <a:lnTo>
                      <a:pt x="18" y="47"/>
                    </a:lnTo>
                    <a:lnTo>
                      <a:pt x="16" y="52"/>
                    </a:lnTo>
                    <a:lnTo>
                      <a:pt x="18" y="59"/>
                    </a:lnTo>
                    <a:lnTo>
                      <a:pt x="22" y="59"/>
                    </a:lnTo>
                    <a:lnTo>
                      <a:pt x="25" y="54"/>
                    </a:lnTo>
                    <a:lnTo>
                      <a:pt x="32" y="43"/>
                    </a:lnTo>
                    <a:lnTo>
                      <a:pt x="38" y="34"/>
                    </a:lnTo>
                    <a:lnTo>
                      <a:pt x="38" y="29"/>
                    </a:lnTo>
                    <a:lnTo>
                      <a:pt x="34" y="29"/>
                    </a:lnTo>
                    <a:lnTo>
                      <a:pt x="29" y="34"/>
                    </a:lnTo>
                    <a:lnTo>
                      <a:pt x="31" y="30"/>
                    </a:lnTo>
                    <a:lnTo>
                      <a:pt x="34" y="23"/>
                    </a:lnTo>
                    <a:lnTo>
                      <a:pt x="36" y="18"/>
                    </a:lnTo>
                    <a:lnTo>
                      <a:pt x="36" y="12"/>
                    </a:lnTo>
                    <a:lnTo>
                      <a:pt x="31" y="16"/>
                    </a:lnTo>
                    <a:lnTo>
                      <a:pt x="23" y="20"/>
                    </a:lnTo>
                    <a:lnTo>
                      <a:pt x="25" y="14"/>
                    </a:lnTo>
                    <a:lnTo>
                      <a:pt x="31" y="9"/>
                    </a:lnTo>
                    <a:lnTo>
                      <a:pt x="36" y="0"/>
                    </a:lnTo>
                    <a:lnTo>
                      <a:pt x="32" y="2"/>
                    </a:lnTo>
                    <a:lnTo>
                      <a:pt x="20" y="3"/>
                    </a:lnTo>
                    <a:lnTo>
                      <a:pt x="2" y="7"/>
                    </a:lnTo>
                    <a:lnTo>
                      <a:pt x="9" y="11"/>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1" name="Freeform 57"/>
              <p:cNvSpPr>
                <a:spLocks/>
              </p:cNvSpPr>
              <p:nvPr/>
            </p:nvSpPr>
            <p:spPr bwMode="auto">
              <a:xfrm>
                <a:off x="1046" y="3294"/>
                <a:ext cx="360" cy="182"/>
              </a:xfrm>
              <a:custGeom>
                <a:avLst/>
                <a:gdLst>
                  <a:gd name="T0" fmla="*/ 306 w 360"/>
                  <a:gd name="T1" fmla="*/ 76 h 182"/>
                  <a:gd name="T2" fmla="*/ 328 w 360"/>
                  <a:gd name="T3" fmla="*/ 76 h 182"/>
                  <a:gd name="T4" fmla="*/ 349 w 360"/>
                  <a:gd name="T5" fmla="*/ 83 h 182"/>
                  <a:gd name="T6" fmla="*/ 356 w 360"/>
                  <a:gd name="T7" fmla="*/ 94 h 182"/>
                  <a:gd name="T8" fmla="*/ 358 w 360"/>
                  <a:gd name="T9" fmla="*/ 113 h 182"/>
                  <a:gd name="T10" fmla="*/ 346 w 360"/>
                  <a:gd name="T11" fmla="*/ 122 h 182"/>
                  <a:gd name="T12" fmla="*/ 328 w 360"/>
                  <a:gd name="T13" fmla="*/ 122 h 182"/>
                  <a:gd name="T14" fmla="*/ 277 w 360"/>
                  <a:gd name="T15" fmla="*/ 122 h 182"/>
                  <a:gd name="T16" fmla="*/ 239 w 360"/>
                  <a:gd name="T17" fmla="*/ 126 h 182"/>
                  <a:gd name="T18" fmla="*/ 189 w 360"/>
                  <a:gd name="T19" fmla="*/ 135 h 182"/>
                  <a:gd name="T20" fmla="*/ 151 w 360"/>
                  <a:gd name="T21" fmla="*/ 144 h 182"/>
                  <a:gd name="T22" fmla="*/ 104 w 360"/>
                  <a:gd name="T23" fmla="*/ 158 h 182"/>
                  <a:gd name="T24" fmla="*/ 59 w 360"/>
                  <a:gd name="T25" fmla="*/ 175 h 182"/>
                  <a:gd name="T26" fmla="*/ 22 w 360"/>
                  <a:gd name="T27" fmla="*/ 182 h 182"/>
                  <a:gd name="T28" fmla="*/ 5 w 360"/>
                  <a:gd name="T29" fmla="*/ 175 h 182"/>
                  <a:gd name="T30" fmla="*/ 0 w 360"/>
                  <a:gd name="T31" fmla="*/ 160 h 182"/>
                  <a:gd name="T32" fmla="*/ 7 w 360"/>
                  <a:gd name="T33" fmla="*/ 140 h 182"/>
                  <a:gd name="T34" fmla="*/ 22 w 360"/>
                  <a:gd name="T35" fmla="*/ 128 h 182"/>
                  <a:gd name="T36" fmla="*/ 40 w 360"/>
                  <a:gd name="T37" fmla="*/ 119 h 182"/>
                  <a:gd name="T38" fmla="*/ 41 w 360"/>
                  <a:gd name="T39" fmla="*/ 83 h 182"/>
                  <a:gd name="T40" fmla="*/ 50 w 360"/>
                  <a:gd name="T41" fmla="*/ 59 h 182"/>
                  <a:gd name="T42" fmla="*/ 70 w 360"/>
                  <a:gd name="T43" fmla="*/ 36 h 182"/>
                  <a:gd name="T44" fmla="*/ 94 w 360"/>
                  <a:gd name="T45" fmla="*/ 22 h 182"/>
                  <a:gd name="T46" fmla="*/ 128 w 360"/>
                  <a:gd name="T47" fmla="*/ 11 h 182"/>
                  <a:gd name="T48" fmla="*/ 153 w 360"/>
                  <a:gd name="T49" fmla="*/ 4 h 182"/>
                  <a:gd name="T50" fmla="*/ 182 w 360"/>
                  <a:gd name="T51" fmla="*/ 0 h 182"/>
                  <a:gd name="T52" fmla="*/ 205 w 360"/>
                  <a:gd name="T53" fmla="*/ 0 h 182"/>
                  <a:gd name="T54" fmla="*/ 232 w 360"/>
                  <a:gd name="T55" fmla="*/ 5 h 182"/>
                  <a:gd name="T56" fmla="*/ 250 w 360"/>
                  <a:gd name="T57" fmla="*/ 13 h 182"/>
                  <a:gd name="T58" fmla="*/ 277 w 360"/>
                  <a:gd name="T59" fmla="*/ 31 h 182"/>
                  <a:gd name="T60" fmla="*/ 292 w 360"/>
                  <a:gd name="T61" fmla="*/ 50 h 182"/>
                  <a:gd name="T62" fmla="*/ 293 w 360"/>
                  <a:gd name="T63" fmla="*/ 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182">
                    <a:moveTo>
                      <a:pt x="293" y="77"/>
                    </a:moveTo>
                    <a:lnTo>
                      <a:pt x="306" y="76"/>
                    </a:lnTo>
                    <a:lnTo>
                      <a:pt x="317" y="74"/>
                    </a:lnTo>
                    <a:lnTo>
                      <a:pt x="328" y="76"/>
                    </a:lnTo>
                    <a:lnTo>
                      <a:pt x="340" y="79"/>
                    </a:lnTo>
                    <a:lnTo>
                      <a:pt x="349" y="83"/>
                    </a:lnTo>
                    <a:lnTo>
                      <a:pt x="355" y="90"/>
                    </a:lnTo>
                    <a:lnTo>
                      <a:pt x="356" y="94"/>
                    </a:lnTo>
                    <a:lnTo>
                      <a:pt x="360" y="103"/>
                    </a:lnTo>
                    <a:lnTo>
                      <a:pt x="358" y="113"/>
                    </a:lnTo>
                    <a:lnTo>
                      <a:pt x="353" y="119"/>
                    </a:lnTo>
                    <a:lnTo>
                      <a:pt x="346" y="122"/>
                    </a:lnTo>
                    <a:lnTo>
                      <a:pt x="337" y="122"/>
                    </a:lnTo>
                    <a:lnTo>
                      <a:pt x="328" y="122"/>
                    </a:lnTo>
                    <a:lnTo>
                      <a:pt x="299" y="121"/>
                    </a:lnTo>
                    <a:lnTo>
                      <a:pt x="277" y="122"/>
                    </a:lnTo>
                    <a:lnTo>
                      <a:pt x="257" y="126"/>
                    </a:lnTo>
                    <a:lnTo>
                      <a:pt x="239" y="126"/>
                    </a:lnTo>
                    <a:lnTo>
                      <a:pt x="207" y="131"/>
                    </a:lnTo>
                    <a:lnTo>
                      <a:pt x="189" y="135"/>
                    </a:lnTo>
                    <a:lnTo>
                      <a:pt x="166" y="140"/>
                    </a:lnTo>
                    <a:lnTo>
                      <a:pt x="151" y="144"/>
                    </a:lnTo>
                    <a:lnTo>
                      <a:pt x="117" y="155"/>
                    </a:lnTo>
                    <a:lnTo>
                      <a:pt x="104" y="158"/>
                    </a:lnTo>
                    <a:lnTo>
                      <a:pt x="76" y="167"/>
                    </a:lnTo>
                    <a:lnTo>
                      <a:pt x="59" y="175"/>
                    </a:lnTo>
                    <a:lnTo>
                      <a:pt x="40" y="180"/>
                    </a:lnTo>
                    <a:lnTo>
                      <a:pt x="22" y="182"/>
                    </a:lnTo>
                    <a:lnTo>
                      <a:pt x="13" y="180"/>
                    </a:lnTo>
                    <a:lnTo>
                      <a:pt x="5" y="175"/>
                    </a:lnTo>
                    <a:lnTo>
                      <a:pt x="0" y="169"/>
                    </a:lnTo>
                    <a:lnTo>
                      <a:pt x="0" y="160"/>
                    </a:lnTo>
                    <a:lnTo>
                      <a:pt x="2" y="151"/>
                    </a:lnTo>
                    <a:lnTo>
                      <a:pt x="7" y="140"/>
                    </a:lnTo>
                    <a:lnTo>
                      <a:pt x="11" y="135"/>
                    </a:lnTo>
                    <a:lnTo>
                      <a:pt x="22" y="128"/>
                    </a:lnTo>
                    <a:lnTo>
                      <a:pt x="29" y="124"/>
                    </a:lnTo>
                    <a:lnTo>
                      <a:pt x="40" y="119"/>
                    </a:lnTo>
                    <a:lnTo>
                      <a:pt x="38" y="97"/>
                    </a:lnTo>
                    <a:lnTo>
                      <a:pt x="41" y="83"/>
                    </a:lnTo>
                    <a:lnTo>
                      <a:pt x="45" y="70"/>
                    </a:lnTo>
                    <a:lnTo>
                      <a:pt x="50" y="59"/>
                    </a:lnTo>
                    <a:lnTo>
                      <a:pt x="58" y="47"/>
                    </a:lnTo>
                    <a:lnTo>
                      <a:pt x="70" y="36"/>
                    </a:lnTo>
                    <a:lnTo>
                      <a:pt x="79" y="29"/>
                    </a:lnTo>
                    <a:lnTo>
                      <a:pt x="94" y="22"/>
                    </a:lnTo>
                    <a:lnTo>
                      <a:pt x="113" y="14"/>
                    </a:lnTo>
                    <a:lnTo>
                      <a:pt x="128" y="11"/>
                    </a:lnTo>
                    <a:lnTo>
                      <a:pt x="146" y="5"/>
                    </a:lnTo>
                    <a:lnTo>
                      <a:pt x="153" y="4"/>
                    </a:lnTo>
                    <a:lnTo>
                      <a:pt x="164" y="2"/>
                    </a:lnTo>
                    <a:lnTo>
                      <a:pt x="182" y="0"/>
                    </a:lnTo>
                    <a:lnTo>
                      <a:pt x="198" y="0"/>
                    </a:lnTo>
                    <a:lnTo>
                      <a:pt x="205" y="0"/>
                    </a:lnTo>
                    <a:lnTo>
                      <a:pt x="220" y="2"/>
                    </a:lnTo>
                    <a:lnTo>
                      <a:pt x="232" y="5"/>
                    </a:lnTo>
                    <a:lnTo>
                      <a:pt x="245" y="9"/>
                    </a:lnTo>
                    <a:lnTo>
                      <a:pt x="250" y="13"/>
                    </a:lnTo>
                    <a:lnTo>
                      <a:pt x="263" y="20"/>
                    </a:lnTo>
                    <a:lnTo>
                      <a:pt x="277" y="31"/>
                    </a:lnTo>
                    <a:lnTo>
                      <a:pt x="283" y="38"/>
                    </a:lnTo>
                    <a:lnTo>
                      <a:pt x="292" y="50"/>
                    </a:lnTo>
                    <a:lnTo>
                      <a:pt x="293" y="58"/>
                    </a:lnTo>
                    <a:lnTo>
                      <a:pt x="293" y="68"/>
                    </a:lnTo>
                    <a:lnTo>
                      <a:pt x="293" y="77"/>
                    </a:lnTo>
                    <a:close/>
                  </a:path>
                </a:pathLst>
              </a:custGeom>
              <a:solidFill>
                <a:srgbClr val="7A7A7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2" name="Freeform 58"/>
              <p:cNvSpPr>
                <a:spLocks/>
              </p:cNvSpPr>
              <p:nvPr/>
            </p:nvSpPr>
            <p:spPr bwMode="auto">
              <a:xfrm>
                <a:off x="1046" y="3294"/>
                <a:ext cx="360" cy="182"/>
              </a:xfrm>
              <a:custGeom>
                <a:avLst/>
                <a:gdLst>
                  <a:gd name="T0" fmla="*/ 306 w 360"/>
                  <a:gd name="T1" fmla="*/ 76 h 182"/>
                  <a:gd name="T2" fmla="*/ 328 w 360"/>
                  <a:gd name="T3" fmla="*/ 76 h 182"/>
                  <a:gd name="T4" fmla="*/ 349 w 360"/>
                  <a:gd name="T5" fmla="*/ 83 h 182"/>
                  <a:gd name="T6" fmla="*/ 356 w 360"/>
                  <a:gd name="T7" fmla="*/ 94 h 182"/>
                  <a:gd name="T8" fmla="*/ 358 w 360"/>
                  <a:gd name="T9" fmla="*/ 113 h 182"/>
                  <a:gd name="T10" fmla="*/ 346 w 360"/>
                  <a:gd name="T11" fmla="*/ 122 h 182"/>
                  <a:gd name="T12" fmla="*/ 328 w 360"/>
                  <a:gd name="T13" fmla="*/ 122 h 182"/>
                  <a:gd name="T14" fmla="*/ 277 w 360"/>
                  <a:gd name="T15" fmla="*/ 122 h 182"/>
                  <a:gd name="T16" fmla="*/ 239 w 360"/>
                  <a:gd name="T17" fmla="*/ 126 h 182"/>
                  <a:gd name="T18" fmla="*/ 189 w 360"/>
                  <a:gd name="T19" fmla="*/ 135 h 182"/>
                  <a:gd name="T20" fmla="*/ 151 w 360"/>
                  <a:gd name="T21" fmla="*/ 144 h 182"/>
                  <a:gd name="T22" fmla="*/ 104 w 360"/>
                  <a:gd name="T23" fmla="*/ 158 h 182"/>
                  <a:gd name="T24" fmla="*/ 59 w 360"/>
                  <a:gd name="T25" fmla="*/ 175 h 182"/>
                  <a:gd name="T26" fmla="*/ 22 w 360"/>
                  <a:gd name="T27" fmla="*/ 182 h 182"/>
                  <a:gd name="T28" fmla="*/ 5 w 360"/>
                  <a:gd name="T29" fmla="*/ 175 h 182"/>
                  <a:gd name="T30" fmla="*/ 0 w 360"/>
                  <a:gd name="T31" fmla="*/ 160 h 182"/>
                  <a:gd name="T32" fmla="*/ 7 w 360"/>
                  <a:gd name="T33" fmla="*/ 140 h 182"/>
                  <a:gd name="T34" fmla="*/ 22 w 360"/>
                  <a:gd name="T35" fmla="*/ 128 h 182"/>
                  <a:gd name="T36" fmla="*/ 40 w 360"/>
                  <a:gd name="T37" fmla="*/ 119 h 182"/>
                  <a:gd name="T38" fmla="*/ 41 w 360"/>
                  <a:gd name="T39" fmla="*/ 83 h 182"/>
                  <a:gd name="T40" fmla="*/ 50 w 360"/>
                  <a:gd name="T41" fmla="*/ 59 h 182"/>
                  <a:gd name="T42" fmla="*/ 70 w 360"/>
                  <a:gd name="T43" fmla="*/ 36 h 182"/>
                  <a:gd name="T44" fmla="*/ 94 w 360"/>
                  <a:gd name="T45" fmla="*/ 22 h 182"/>
                  <a:gd name="T46" fmla="*/ 128 w 360"/>
                  <a:gd name="T47" fmla="*/ 11 h 182"/>
                  <a:gd name="T48" fmla="*/ 153 w 360"/>
                  <a:gd name="T49" fmla="*/ 4 h 182"/>
                  <a:gd name="T50" fmla="*/ 182 w 360"/>
                  <a:gd name="T51" fmla="*/ 0 h 182"/>
                  <a:gd name="T52" fmla="*/ 205 w 360"/>
                  <a:gd name="T53" fmla="*/ 0 h 182"/>
                  <a:gd name="T54" fmla="*/ 232 w 360"/>
                  <a:gd name="T55" fmla="*/ 5 h 182"/>
                  <a:gd name="T56" fmla="*/ 250 w 360"/>
                  <a:gd name="T57" fmla="*/ 13 h 182"/>
                  <a:gd name="T58" fmla="*/ 277 w 360"/>
                  <a:gd name="T59" fmla="*/ 31 h 182"/>
                  <a:gd name="T60" fmla="*/ 292 w 360"/>
                  <a:gd name="T61" fmla="*/ 50 h 182"/>
                  <a:gd name="T62" fmla="*/ 293 w 360"/>
                  <a:gd name="T63" fmla="*/ 6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182">
                    <a:moveTo>
                      <a:pt x="293" y="77"/>
                    </a:moveTo>
                    <a:lnTo>
                      <a:pt x="306" y="76"/>
                    </a:lnTo>
                    <a:lnTo>
                      <a:pt x="317" y="74"/>
                    </a:lnTo>
                    <a:lnTo>
                      <a:pt x="328" y="76"/>
                    </a:lnTo>
                    <a:lnTo>
                      <a:pt x="340" y="79"/>
                    </a:lnTo>
                    <a:lnTo>
                      <a:pt x="349" y="83"/>
                    </a:lnTo>
                    <a:lnTo>
                      <a:pt x="355" y="90"/>
                    </a:lnTo>
                    <a:lnTo>
                      <a:pt x="356" y="94"/>
                    </a:lnTo>
                    <a:lnTo>
                      <a:pt x="360" y="103"/>
                    </a:lnTo>
                    <a:lnTo>
                      <a:pt x="358" y="113"/>
                    </a:lnTo>
                    <a:lnTo>
                      <a:pt x="353" y="119"/>
                    </a:lnTo>
                    <a:lnTo>
                      <a:pt x="346" y="122"/>
                    </a:lnTo>
                    <a:lnTo>
                      <a:pt x="337" y="122"/>
                    </a:lnTo>
                    <a:lnTo>
                      <a:pt x="328" y="122"/>
                    </a:lnTo>
                    <a:lnTo>
                      <a:pt x="299" y="121"/>
                    </a:lnTo>
                    <a:lnTo>
                      <a:pt x="277" y="122"/>
                    </a:lnTo>
                    <a:lnTo>
                      <a:pt x="257" y="126"/>
                    </a:lnTo>
                    <a:lnTo>
                      <a:pt x="239" y="126"/>
                    </a:lnTo>
                    <a:lnTo>
                      <a:pt x="207" y="131"/>
                    </a:lnTo>
                    <a:lnTo>
                      <a:pt x="189" y="135"/>
                    </a:lnTo>
                    <a:lnTo>
                      <a:pt x="166" y="140"/>
                    </a:lnTo>
                    <a:lnTo>
                      <a:pt x="151" y="144"/>
                    </a:lnTo>
                    <a:lnTo>
                      <a:pt x="117" y="155"/>
                    </a:lnTo>
                    <a:lnTo>
                      <a:pt x="104" y="158"/>
                    </a:lnTo>
                    <a:lnTo>
                      <a:pt x="76" y="167"/>
                    </a:lnTo>
                    <a:lnTo>
                      <a:pt x="59" y="175"/>
                    </a:lnTo>
                    <a:lnTo>
                      <a:pt x="40" y="180"/>
                    </a:lnTo>
                    <a:lnTo>
                      <a:pt x="22" y="182"/>
                    </a:lnTo>
                    <a:lnTo>
                      <a:pt x="13" y="180"/>
                    </a:lnTo>
                    <a:lnTo>
                      <a:pt x="5" y="175"/>
                    </a:lnTo>
                    <a:lnTo>
                      <a:pt x="0" y="169"/>
                    </a:lnTo>
                    <a:lnTo>
                      <a:pt x="0" y="160"/>
                    </a:lnTo>
                    <a:lnTo>
                      <a:pt x="2" y="151"/>
                    </a:lnTo>
                    <a:lnTo>
                      <a:pt x="7" y="140"/>
                    </a:lnTo>
                    <a:lnTo>
                      <a:pt x="11" y="135"/>
                    </a:lnTo>
                    <a:lnTo>
                      <a:pt x="22" y="128"/>
                    </a:lnTo>
                    <a:lnTo>
                      <a:pt x="29" y="124"/>
                    </a:lnTo>
                    <a:lnTo>
                      <a:pt x="40" y="119"/>
                    </a:lnTo>
                    <a:lnTo>
                      <a:pt x="38" y="97"/>
                    </a:lnTo>
                    <a:lnTo>
                      <a:pt x="41" y="83"/>
                    </a:lnTo>
                    <a:lnTo>
                      <a:pt x="45" y="70"/>
                    </a:lnTo>
                    <a:lnTo>
                      <a:pt x="50" y="59"/>
                    </a:lnTo>
                    <a:lnTo>
                      <a:pt x="58" y="47"/>
                    </a:lnTo>
                    <a:lnTo>
                      <a:pt x="70" y="36"/>
                    </a:lnTo>
                    <a:lnTo>
                      <a:pt x="79" y="29"/>
                    </a:lnTo>
                    <a:lnTo>
                      <a:pt x="94" y="22"/>
                    </a:lnTo>
                    <a:lnTo>
                      <a:pt x="113" y="14"/>
                    </a:lnTo>
                    <a:lnTo>
                      <a:pt x="128" y="11"/>
                    </a:lnTo>
                    <a:lnTo>
                      <a:pt x="146" y="5"/>
                    </a:lnTo>
                    <a:lnTo>
                      <a:pt x="153" y="4"/>
                    </a:lnTo>
                    <a:lnTo>
                      <a:pt x="164" y="2"/>
                    </a:lnTo>
                    <a:lnTo>
                      <a:pt x="182" y="0"/>
                    </a:lnTo>
                    <a:lnTo>
                      <a:pt x="198" y="0"/>
                    </a:lnTo>
                    <a:lnTo>
                      <a:pt x="205" y="0"/>
                    </a:lnTo>
                    <a:lnTo>
                      <a:pt x="220" y="2"/>
                    </a:lnTo>
                    <a:lnTo>
                      <a:pt x="232" y="5"/>
                    </a:lnTo>
                    <a:lnTo>
                      <a:pt x="245" y="9"/>
                    </a:lnTo>
                    <a:lnTo>
                      <a:pt x="250" y="13"/>
                    </a:lnTo>
                    <a:lnTo>
                      <a:pt x="263" y="20"/>
                    </a:lnTo>
                    <a:lnTo>
                      <a:pt x="277" y="31"/>
                    </a:lnTo>
                    <a:lnTo>
                      <a:pt x="283" y="38"/>
                    </a:lnTo>
                    <a:lnTo>
                      <a:pt x="292" y="50"/>
                    </a:lnTo>
                    <a:lnTo>
                      <a:pt x="293" y="58"/>
                    </a:lnTo>
                    <a:lnTo>
                      <a:pt x="293" y="68"/>
                    </a:lnTo>
                    <a:lnTo>
                      <a:pt x="293" y="77"/>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3" name="Freeform 59"/>
              <p:cNvSpPr>
                <a:spLocks/>
              </p:cNvSpPr>
              <p:nvPr/>
            </p:nvSpPr>
            <p:spPr bwMode="auto">
              <a:xfrm>
                <a:off x="1507" y="3850"/>
                <a:ext cx="39" cy="16"/>
              </a:xfrm>
              <a:custGeom>
                <a:avLst/>
                <a:gdLst>
                  <a:gd name="T0" fmla="*/ 0 w 39"/>
                  <a:gd name="T1" fmla="*/ 2 h 16"/>
                  <a:gd name="T2" fmla="*/ 3 w 39"/>
                  <a:gd name="T3" fmla="*/ 0 h 16"/>
                  <a:gd name="T4" fmla="*/ 11 w 39"/>
                  <a:gd name="T5" fmla="*/ 0 h 16"/>
                  <a:gd name="T6" fmla="*/ 14 w 39"/>
                  <a:gd name="T7" fmla="*/ 0 h 16"/>
                  <a:gd name="T8" fmla="*/ 23 w 39"/>
                  <a:gd name="T9" fmla="*/ 2 h 16"/>
                  <a:gd name="T10" fmla="*/ 27 w 39"/>
                  <a:gd name="T11" fmla="*/ 2 h 16"/>
                  <a:gd name="T12" fmla="*/ 30 w 39"/>
                  <a:gd name="T13" fmla="*/ 6 h 16"/>
                  <a:gd name="T14" fmla="*/ 38 w 39"/>
                  <a:gd name="T15" fmla="*/ 9 h 16"/>
                  <a:gd name="T16" fmla="*/ 39 w 39"/>
                  <a:gd name="T17" fmla="*/ 13 h 16"/>
                  <a:gd name="T18" fmla="*/ 36 w 39"/>
                  <a:gd name="T19" fmla="*/ 15 h 16"/>
                  <a:gd name="T20" fmla="*/ 34 w 39"/>
                  <a:gd name="T21" fmla="*/ 16 h 16"/>
                  <a:gd name="T22" fmla="*/ 30 w 39"/>
                  <a:gd name="T23" fmla="*/ 13 h 16"/>
                  <a:gd name="T24" fmla="*/ 23 w 39"/>
                  <a:gd name="T25" fmla="*/ 9 h 16"/>
                  <a:gd name="T26" fmla="*/ 14 w 39"/>
                  <a:gd name="T27" fmla="*/ 6 h 16"/>
                  <a:gd name="T28" fmla="*/ 11 w 39"/>
                  <a:gd name="T29" fmla="*/ 6 h 16"/>
                  <a:gd name="T30" fmla="*/ 0 w 39"/>
                  <a:gd name="T3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16">
                    <a:moveTo>
                      <a:pt x="0" y="2"/>
                    </a:moveTo>
                    <a:lnTo>
                      <a:pt x="3" y="0"/>
                    </a:lnTo>
                    <a:lnTo>
                      <a:pt x="11" y="0"/>
                    </a:lnTo>
                    <a:lnTo>
                      <a:pt x="14" y="0"/>
                    </a:lnTo>
                    <a:lnTo>
                      <a:pt x="23" y="2"/>
                    </a:lnTo>
                    <a:lnTo>
                      <a:pt x="27" y="2"/>
                    </a:lnTo>
                    <a:lnTo>
                      <a:pt x="30" y="6"/>
                    </a:lnTo>
                    <a:lnTo>
                      <a:pt x="38" y="9"/>
                    </a:lnTo>
                    <a:lnTo>
                      <a:pt x="39" y="13"/>
                    </a:lnTo>
                    <a:lnTo>
                      <a:pt x="36" y="15"/>
                    </a:lnTo>
                    <a:lnTo>
                      <a:pt x="34" y="16"/>
                    </a:lnTo>
                    <a:lnTo>
                      <a:pt x="30" y="13"/>
                    </a:lnTo>
                    <a:lnTo>
                      <a:pt x="23" y="9"/>
                    </a:lnTo>
                    <a:lnTo>
                      <a:pt x="14" y="6"/>
                    </a:lnTo>
                    <a:lnTo>
                      <a:pt x="11" y="6"/>
                    </a:lnTo>
                    <a:lnTo>
                      <a:pt x="0" y="6"/>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4" name="Freeform 60"/>
              <p:cNvSpPr>
                <a:spLocks/>
              </p:cNvSpPr>
              <p:nvPr/>
            </p:nvSpPr>
            <p:spPr bwMode="auto">
              <a:xfrm>
                <a:off x="1487" y="3861"/>
                <a:ext cx="25" cy="137"/>
              </a:xfrm>
              <a:custGeom>
                <a:avLst/>
                <a:gdLst>
                  <a:gd name="T0" fmla="*/ 25 w 25"/>
                  <a:gd name="T1" fmla="*/ 0 h 137"/>
                  <a:gd name="T2" fmla="*/ 18 w 25"/>
                  <a:gd name="T3" fmla="*/ 5 h 137"/>
                  <a:gd name="T4" fmla="*/ 14 w 25"/>
                  <a:gd name="T5" fmla="*/ 11 h 137"/>
                  <a:gd name="T6" fmla="*/ 7 w 25"/>
                  <a:gd name="T7" fmla="*/ 22 h 137"/>
                  <a:gd name="T8" fmla="*/ 4 w 25"/>
                  <a:gd name="T9" fmla="*/ 32 h 137"/>
                  <a:gd name="T10" fmla="*/ 2 w 25"/>
                  <a:gd name="T11" fmla="*/ 41 h 137"/>
                  <a:gd name="T12" fmla="*/ 0 w 25"/>
                  <a:gd name="T13" fmla="*/ 50 h 137"/>
                  <a:gd name="T14" fmla="*/ 2 w 25"/>
                  <a:gd name="T15" fmla="*/ 63 h 137"/>
                  <a:gd name="T16" fmla="*/ 4 w 25"/>
                  <a:gd name="T17" fmla="*/ 74 h 137"/>
                  <a:gd name="T18" fmla="*/ 5 w 25"/>
                  <a:gd name="T19" fmla="*/ 85 h 137"/>
                  <a:gd name="T20" fmla="*/ 7 w 25"/>
                  <a:gd name="T21" fmla="*/ 92 h 137"/>
                  <a:gd name="T22" fmla="*/ 7 w 25"/>
                  <a:gd name="T23" fmla="*/ 103 h 137"/>
                  <a:gd name="T24" fmla="*/ 7 w 25"/>
                  <a:gd name="T25" fmla="*/ 117 h 137"/>
                  <a:gd name="T26" fmla="*/ 4 w 25"/>
                  <a:gd name="T2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37">
                    <a:moveTo>
                      <a:pt x="25" y="0"/>
                    </a:moveTo>
                    <a:lnTo>
                      <a:pt x="18" y="5"/>
                    </a:lnTo>
                    <a:lnTo>
                      <a:pt x="14" y="11"/>
                    </a:lnTo>
                    <a:lnTo>
                      <a:pt x="7" y="22"/>
                    </a:lnTo>
                    <a:lnTo>
                      <a:pt x="4" y="32"/>
                    </a:lnTo>
                    <a:lnTo>
                      <a:pt x="2" y="41"/>
                    </a:lnTo>
                    <a:lnTo>
                      <a:pt x="0" y="50"/>
                    </a:lnTo>
                    <a:lnTo>
                      <a:pt x="2" y="63"/>
                    </a:lnTo>
                    <a:lnTo>
                      <a:pt x="4" y="74"/>
                    </a:lnTo>
                    <a:lnTo>
                      <a:pt x="5" y="85"/>
                    </a:lnTo>
                    <a:lnTo>
                      <a:pt x="7" y="92"/>
                    </a:lnTo>
                    <a:lnTo>
                      <a:pt x="7" y="103"/>
                    </a:lnTo>
                    <a:lnTo>
                      <a:pt x="7" y="117"/>
                    </a:lnTo>
                    <a:lnTo>
                      <a:pt x="4" y="137"/>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5" name="Freeform 61"/>
              <p:cNvSpPr>
                <a:spLocks/>
              </p:cNvSpPr>
              <p:nvPr/>
            </p:nvSpPr>
            <p:spPr bwMode="auto">
              <a:xfrm>
                <a:off x="1496" y="3868"/>
                <a:ext cx="38" cy="132"/>
              </a:xfrm>
              <a:custGeom>
                <a:avLst/>
                <a:gdLst>
                  <a:gd name="T0" fmla="*/ 36 w 38"/>
                  <a:gd name="T1" fmla="*/ 0 h 132"/>
                  <a:gd name="T2" fmla="*/ 36 w 38"/>
                  <a:gd name="T3" fmla="*/ 9 h 132"/>
                  <a:gd name="T4" fmla="*/ 38 w 38"/>
                  <a:gd name="T5" fmla="*/ 15 h 132"/>
                  <a:gd name="T6" fmla="*/ 36 w 38"/>
                  <a:gd name="T7" fmla="*/ 22 h 132"/>
                  <a:gd name="T8" fmla="*/ 36 w 38"/>
                  <a:gd name="T9" fmla="*/ 33 h 132"/>
                  <a:gd name="T10" fmla="*/ 31 w 38"/>
                  <a:gd name="T11" fmla="*/ 47 h 132"/>
                  <a:gd name="T12" fmla="*/ 25 w 38"/>
                  <a:gd name="T13" fmla="*/ 60 h 132"/>
                  <a:gd name="T14" fmla="*/ 23 w 38"/>
                  <a:gd name="T15" fmla="*/ 67 h 132"/>
                  <a:gd name="T16" fmla="*/ 20 w 38"/>
                  <a:gd name="T17" fmla="*/ 78 h 132"/>
                  <a:gd name="T18" fmla="*/ 16 w 38"/>
                  <a:gd name="T19" fmla="*/ 85 h 132"/>
                  <a:gd name="T20" fmla="*/ 13 w 38"/>
                  <a:gd name="T21" fmla="*/ 96 h 132"/>
                  <a:gd name="T22" fmla="*/ 9 w 38"/>
                  <a:gd name="T23" fmla="*/ 106 h 132"/>
                  <a:gd name="T24" fmla="*/ 7 w 38"/>
                  <a:gd name="T25" fmla="*/ 115 h 132"/>
                  <a:gd name="T26" fmla="*/ 5 w 38"/>
                  <a:gd name="T27" fmla="*/ 121 h 132"/>
                  <a:gd name="T28" fmla="*/ 0 w 38"/>
                  <a:gd name="T2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32">
                    <a:moveTo>
                      <a:pt x="36" y="0"/>
                    </a:moveTo>
                    <a:lnTo>
                      <a:pt x="36" y="9"/>
                    </a:lnTo>
                    <a:lnTo>
                      <a:pt x="38" y="15"/>
                    </a:lnTo>
                    <a:lnTo>
                      <a:pt x="36" y="22"/>
                    </a:lnTo>
                    <a:lnTo>
                      <a:pt x="36" y="33"/>
                    </a:lnTo>
                    <a:lnTo>
                      <a:pt x="31" y="47"/>
                    </a:lnTo>
                    <a:lnTo>
                      <a:pt x="25" y="60"/>
                    </a:lnTo>
                    <a:lnTo>
                      <a:pt x="23" y="67"/>
                    </a:lnTo>
                    <a:lnTo>
                      <a:pt x="20" y="78"/>
                    </a:lnTo>
                    <a:lnTo>
                      <a:pt x="16" y="85"/>
                    </a:lnTo>
                    <a:lnTo>
                      <a:pt x="13" y="96"/>
                    </a:lnTo>
                    <a:lnTo>
                      <a:pt x="9" y="106"/>
                    </a:lnTo>
                    <a:lnTo>
                      <a:pt x="7" y="115"/>
                    </a:lnTo>
                    <a:lnTo>
                      <a:pt x="5" y="121"/>
                    </a:lnTo>
                    <a:lnTo>
                      <a:pt x="0" y="13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6" name="Freeform 62"/>
              <p:cNvSpPr>
                <a:spLocks/>
              </p:cNvSpPr>
              <p:nvPr/>
            </p:nvSpPr>
            <p:spPr bwMode="auto">
              <a:xfrm>
                <a:off x="1084" y="3294"/>
                <a:ext cx="255" cy="112"/>
              </a:xfrm>
              <a:custGeom>
                <a:avLst/>
                <a:gdLst>
                  <a:gd name="T0" fmla="*/ 0 w 255"/>
                  <a:gd name="T1" fmla="*/ 112 h 112"/>
                  <a:gd name="T2" fmla="*/ 2 w 255"/>
                  <a:gd name="T3" fmla="*/ 97 h 112"/>
                  <a:gd name="T4" fmla="*/ 3 w 255"/>
                  <a:gd name="T5" fmla="*/ 83 h 112"/>
                  <a:gd name="T6" fmla="*/ 7 w 255"/>
                  <a:gd name="T7" fmla="*/ 70 h 112"/>
                  <a:gd name="T8" fmla="*/ 12 w 255"/>
                  <a:gd name="T9" fmla="*/ 59 h 112"/>
                  <a:gd name="T10" fmla="*/ 20 w 255"/>
                  <a:gd name="T11" fmla="*/ 47 h 112"/>
                  <a:gd name="T12" fmla="*/ 32 w 255"/>
                  <a:gd name="T13" fmla="*/ 36 h 112"/>
                  <a:gd name="T14" fmla="*/ 41 w 255"/>
                  <a:gd name="T15" fmla="*/ 29 h 112"/>
                  <a:gd name="T16" fmla="*/ 56 w 255"/>
                  <a:gd name="T17" fmla="*/ 22 h 112"/>
                  <a:gd name="T18" fmla="*/ 75 w 255"/>
                  <a:gd name="T19" fmla="*/ 14 h 112"/>
                  <a:gd name="T20" fmla="*/ 90 w 255"/>
                  <a:gd name="T21" fmla="*/ 11 h 112"/>
                  <a:gd name="T22" fmla="*/ 108 w 255"/>
                  <a:gd name="T23" fmla="*/ 5 h 112"/>
                  <a:gd name="T24" fmla="*/ 115 w 255"/>
                  <a:gd name="T25" fmla="*/ 4 h 112"/>
                  <a:gd name="T26" fmla="*/ 126 w 255"/>
                  <a:gd name="T27" fmla="*/ 2 h 112"/>
                  <a:gd name="T28" fmla="*/ 144 w 255"/>
                  <a:gd name="T29" fmla="*/ 0 h 112"/>
                  <a:gd name="T30" fmla="*/ 160 w 255"/>
                  <a:gd name="T31" fmla="*/ 0 h 112"/>
                  <a:gd name="T32" fmla="*/ 167 w 255"/>
                  <a:gd name="T33" fmla="*/ 0 h 112"/>
                  <a:gd name="T34" fmla="*/ 182 w 255"/>
                  <a:gd name="T35" fmla="*/ 2 h 112"/>
                  <a:gd name="T36" fmla="*/ 194 w 255"/>
                  <a:gd name="T37" fmla="*/ 5 h 112"/>
                  <a:gd name="T38" fmla="*/ 207 w 255"/>
                  <a:gd name="T39" fmla="*/ 9 h 112"/>
                  <a:gd name="T40" fmla="*/ 212 w 255"/>
                  <a:gd name="T41" fmla="*/ 13 h 112"/>
                  <a:gd name="T42" fmla="*/ 225 w 255"/>
                  <a:gd name="T43" fmla="*/ 20 h 112"/>
                  <a:gd name="T44" fmla="*/ 239 w 255"/>
                  <a:gd name="T45" fmla="*/ 31 h 112"/>
                  <a:gd name="T46" fmla="*/ 245 w 255"/>
                  <a:gd name="T47" fmla="*/ 38 h 112"/>
                  <a:gd name="T48" fmla="*/ 252 w 255"/>
                  <a:gd name="T49" fmla="*/ 50 h 112"/>
                  <a:gd name="T50" fmla="*/ 255 w 255"/>
                  <a:gd name="T51" fmla="*/ 58 h 112"/>
                  <a:gd name="T52" fmla="*/ 255 w 255"/>
                  <a:gd name="T53" fmla="*/ 7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12">
                    <a:moveTo>
                      <a:pt x="0" y="112"/>
                    </a:moveTo>
                    <a:lnTo>
                      <a:pt x="2" y="97"/>
                    </a:lnTo>
                    <a:lnTo>
                      <a:pt x="3" y="83"/>
                    </a:lnTo>
                    <a:lnTo>
                      <a:pt x="7" y="70"/>
                    </a:lnTo>
                    <a:lnTo>
                      <a:pt x="12" y="59"/>
                    </a:lnTo>
                    <a:lnTo>
                      <a:pt x="20" y="47"/>
                    </a:lnTo>
                    <a:lnTo>
                      <a:pt x="32" y="36"/>
                    </a:lnTo>
                    <a:lnTo>
                      <a:pt x="41" y="29"/>
                    </a:lnTo>
                    <a:lnTo>
                      <a:pt x="56" y="22"/>
                    </a:lnTo>
                    <a:lnTo>
                      <a:pt x="75" y="14"/>
                    </a:lnTo>
                    <a:lnTo>
                      <a:pt x="90" y="11"/>
                    </a:lnTo>
                    <a:lnTo>
                      <a:pt x="108" y="5"/>
                    </a:lnTo>
                    <a:lnTo>
                      <a:pt x="115" y="4"/>
                    </a:lnTo>
                    <a:lnTo>
                      <a:pt x="126" y="2"/>
                    </a:lnTo>
                    <a:lnTo>
                      <a:pt x="144" y="0"/>
                    </a:lnTo>
                    <a:lnTo>
                      <a:pt x="160" y="0"/>
                    </a:lnTo>
                    <a:lnTo>
                      <a:pt x="167" y="0"/>
                    </a:lnTo>
                    <a:lnTo>
                      <a:pt x="182" y="2"/>
                    </a:lnTo>
                    <a:lnTo>
                      <a:pt x="194" y="5"/>
                    </a:lnTo>
                    <a:lnTo>
                      <a:pt x="207" y="9"/>
                    </a:lnTo>
                    <a:lnTo>
                      <a:pt x="212" y="13"/>
                    </a:lnTo>
                    <a:lnTo>
                      <a:pt x="225" y="20"/>
                    </a:lnTo>
                    <a:lnTo>
                      <a:pt x="239" y="31"/>
                    </a:lnTo>
                    <a:lnTo>
                      <a:pt x="245" y="38"/>
                    </a:lnTo>
                    <a:lnTo>
                      <a:pt x="252" y="50"/>
                    </a:lnTo>
                    <a:lnTo>
                      <a:pt x="255" y="58"/>
                    </a:lnTo>
                    <a:lnTo>
                      <a:pt x="255" y="76"/>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7" name="Freeform 63"/>
              <p:cNvSpPr>
                <a:spLocks/>
              </p:cNvSpPr>
              <p:nvPr/>
            </p:nvSpPr>
            <p:spPr bwMode="auto">
              <a:xfrm>
                <a:off x="1046" y="3368"/>
                <a:ext cx="360" cy="108"/>
              </a:xfrm>
              <a:custGeom>
                <a:avLst/>
                <a:gdLst>
                  <a:gd name="T0" fmla="*/ 274 w 360"/>
                  <a:gd name="T1" fmla="*/ 9 h 108"/>
                  <a:gd name="T2" fmla="*/ 284 w 360"/>
                  <a:gd name="T3" fmla="*/ 7 h 108"/>
                  <a:gd name="T4" fmla="*/ 293 w 360"/>
                  <a:gd name="T5" fmla="*/ 3 h 108"/>
                  <a:gd name="T6" fmla="*/ 306 w 360"/>
                  <a:gd name="T7" fmla="*/ 2 h 108"/>
                  <a:gd name="T8" fmla="*/ 317 w 360"/>
                  <a:gd name="T9" fmla="*/ 0 h 108"/>
                  <a:gd name="T10" fmla="*/ 328 w 360"/>
                  <a:gd name="T11" fmla="*/ 2 h 108"/>
                  <a:gd name="T12" fmla="*/ 340 w 360"/>
                  <a:gd name="T13" fmla="*/ 5 h 108"/>
                  <a:gd name="T14" fmla="*/ 349 w 360"/>
                  <a:gd name="T15" fmla="*/ 9 h 108"/>
                  <a:gd name="T16" fmla="*/ 355 w 360"/>
                  <a:gd name="T17" fmla="*/ 16 h 108"/>
                  <a:gd name="T18" fmla="*/ 356 w 360"/>
                  <a:gd name="T19" fmla="*/ 20 h 108"/>
                  <a:gd name="T20" fmla="*/ 360 w 360"/>
                  <a:gd name="T21" fmla="*/ 29 h 108"/>
                  <a:gd name="T22" fmla="*/ 358 w 360"/>
                  <a:gd name="T23" fmla="*/ 39 h 108"/>
                  <a:gd name="T24" fmla="*/ 353 w 360"/>
                  <a:gd name="T25" fmla="*/ 45 h 108"/>
                  <a:gd name="T26" fmla="*/ 346 w 360"/>
                  <a:gd name="T27" fmla="*/ 48 h 108"/>
                  <a:gd name="T28" fmla="*/ 337 w 360"/>
                  <a:gd name="T29" fmla="*/ 48 h 108"/>
                  <a:gd name="T30" fmla="*/ 328 w 360"/>
                  <a:gd name="T31" fmla="*/ 48 h 108"/>
                  <a:gd name="T32" fmla="*/ 299 w 360"/>
                  <a:gd name="T33" fmla="*/ 47 h 108"/>
                  <a:gd name="T34" fmla="*/ 277 w 360"/>
                  <a:gd name="T35" fmla="*/ 48 h 108"/>
                  <a:gd name="T36" fmla="*/ 257 w 360"/>
                  <a:gd name="T37" fmla="*/ 52 h 108"/>
                  <a:gd name="T38" fmla="*/ 239 w 360"/>
                  <a:gd name="T39" fmla="*/ 52 h 108"/>
                  <a:gd name="T40" fmla="*/ 207 w 360"/>
                  <a:gd name="T41" fmla="*/ 57 h 108"/>
                  <a:gd name="T42" fmla="*/ 189 w 360"/>
                  <a:gd name="T43" fmla="*/ 61 h 108"/>
                  <a:gd name="T44" fmla="*/ 166 w 360"/>
                  <a:gd name="T45" fmla="*/ 66 h 108"/>
                  <a:gd name="T46" fmla="*/ 151 w 360"/>
                  <a:gd name="T47" fmla="*/ 70 h 108"/>
                  <a:gd name="T48" fmla="*/ 117 w 360"/>
                  <a:gd name="T49" fmla="*/ 81 h 108"/>
                  <a:gd name="T50" fmla="*/ 104 w 360"/>
                  <a:gd name="T51" fmla="*/ 84 h 108"/>
                  <a:gd name="T52" fmla="*/ 76 w 360"/>
                  <a:gd name="T53" fmla="*/ 93 h 108"/>
                  <a:gd name="T54" fmla="*/ 59 w 360"/>
                  <a:gd name="T55" fmla="*/ 101 h 108"/>
                  <a:gd name="T56" fmla="*/ 40 w 360"/>
                  <a:gd name="T57" fmla="*/ 106 h 108"/>
                  <a:gd name="T58" fmla="*/ 22 w 360"/>
                  <a:gd name="T59" fmla="*/ 108 h 108"/>
                  <a:gd name="T60" fmla="*/ 13 w 360"/>
                  <a:gd name="T61" fmla="*/ 106 h 108"/>
                  <a:gd name="T62" fmla="*/ 5 w 360"/>
                  <a:gd name="T63" fmla="*/ 101 h 108"/>
                  <a:gd name="T64" fmla="*/ 0 w 360"/>
                  <a:gd name="T65" fmla="*/ 95 h 108"/>
                  <a:gd name="T66" fmla="*/ 0 w 360"/>
                  <a:gd name="T67" fmla="*/ 86 h 108"/>
                  <a:gd name="T68" fmla="*/ 2 w 360"/>
                  <a:gd name="T69" fmla="*/ 77 h 108"/>
                  <a:gd name="T70" fmla="*/ 7 w 360"/>
                  <a:gd name="T71" fmla="*/ 66 h 108"/>
                  <a:gd name="T72" fmla="*/ 11 w 360"/>
                  <a:gd name="T73" fmla="*/ 61 h 108"/>
                  <a:gd name="T74" fmla="*/ 22 w 360"/>
                  <a:gd name="T75" fmla="*/ 54 h 108"/>
                  <a:gd name="T76" fmla="*/ 29 w 360"/>
                  <a:gd name="T77" fmla="*/ 50 h 108"/>
                  <a:gd name="T78" fmla="*/ 40 w 360"/>
                  <a:gd name="T79" fmla="*/ 45 h 108"/>
                  <a:gd name="T80" fmla="*/ 38 w 360"/>
                  <a:gd name="T81" fmla="*/ 45 h 108"/>
                  <a:gd name="T82" fmla="*/ 52 w 360"/>
                  <a:gd name="T83" fmla="*/ 41 h 108"/>
                  <a:gd name="T84" fmla="*/ 65 w 360"/>
                  <a:gd name="T85" fmla="*/ 38 h 108"/>
                  <a:gd name="T86" fmla="*/ 79 w 360"/>
                  <a:gd name="T87" fmla="*/ 36 h 108"/>
                  <a:gd name="T88" fmla="*/ 90 w 360"/>
                  <a:gd name="T89"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0" h="108">
                    <a:moveTo>
                      <a:pt x="274" y="9"/>
                    </a:moveTo>
                    <a:lnTo>
                      <a:pt x="284" y="7"/>
                    </a:lnTo>
                    <a:lnTo>
                      <a:pt x="293" y="3"/>
                    </a:lnTo>
                    <a:lnTo>
                      <a:pt x="306" y="2"/>
                    </a:lnTo>
                    <a:lnTo>
                      <a:pt x="317" y="0"/>
                    </a:lnTo>
                    <a:lnTo>
                      <a:pt x="328" y="2"/>
                    </a:lnTo>
                    <a:lnTo>
                      <a:pt x="340" y="5"/>
                    </a:lnTo>
                    <a:lnTo>
                      <a:pt x="349" y="9"/>
                    </a:lnTo>
                    <a:lnTo>
                      <a:pt x="355" y="16"/>
                    </a:lnTo>
                    <a:lnTo>
                      <a:pt x="356" y="20"/>
                    </a:lnTo>
                    <a:lnTo>
                      <a:pt x="360" y="29"/>
                    </a:lnTo>
                    <a:lnTo>
                      <a:pt x="358" y="39"/>
                    </a:lnTo>
                    <a:lnTo>
                      <a:pt x="353" y="45"/>
                    </a:lnTo>
                    <a:lnTo>
                      <a:pt x="346" y="48"/>
                    </a:lnTo>
                    <a:lnTo>
                      <a:pt x="337" y="48"/>
                    </a:lnTo>
                    <a:lnTo>
                      <a:pt x="328" y="48"/>
                    </a:lnTo>
                    <a:lnTo>
                      <a:pt x="299" y="47"/>
                    </a:lnTo>
                    <a:lnTo>
                      <a:pt x="277" y="48"/>
                    </a:lnTo>
                    <a:lnTo>
                      <a:pt x="257" y="52"/>
                    </a:lnTo>
                    <a:lnTo>
                      <a:pt x="239" y="52"/>
                    </a:lnTo>
                    <a:lnTo>
                      <a:pt x="207" y="57"/>
                    </a:lnTo>
                    <a:lnTo>
                      <a:pt x="189" y="61"/>
                    </a:lnTo>
                    <a:lnTo>
                      <a:pt x="166" y="66"/>
                    </a:lnTo>
                    <a:lnTo>
                      <a:pt x="151" y="70"/>
                    </a:lnTo>
                    <a:lnTo>
                      <a:pt x="117" y="81"/>
                    </a:lnTo>
                    <a:lnTo>
                      <a:pt x="104" y="84"/>
                    </a:lnTo>
                    <a:lnTo>
                      <a:pt x="76" y="93"/>
                    </a:lnTo>
                    <a:lnTo>
                      <a:pt x="59" y="101"/>
                    </a:lnTo>
                    <a:lnTo>
                      <a:pt x="40" y="106"/>
                    </a:lnTo>
                    <a:lnTo>
                      <a:pt x="22" y="108"/>
                    </a:lnTo>
                    <a:lnTo>
                      <a:pt x="13" y="106"/>
                    </a:lnTo>
                    <a:lnTo>
                      <a:pt x="5" y="101"/>
                    </a:lnTo>
                    <a:lnTo>
                      <a:pt x="0" y="95"/>
                    </a:lnTo>
                    <a:lnTo>
                      <a:pt x="0" y="86"/>
                    </a:lnTo>
                    <a:lnTo>
                      <a:pt x="2" y="77"/>
                    </a:lnTo>
                    <a:lnTo>
                      <a:pt x="7" y="66"/>
                    </a:lnTo>
                    <a:lnTo>
                      <a:pt x="11" y="61"/>
                    </a:lnTo>
                    <a:lnTo>
                      <a:pt x="22" y="54"/>
                    </a:lnTo>
                    <a:lnTo>
                      <a:pt x="29" y="50"/>
                    </a:lnTo>
                    <a:lnTo>
                      <a:pt x="40" y="45"/>
                    </a:lnTo>
                    <a:lnTo>
                      <a:pt x="38" y="45"/>
                    </a:lnTo>
                    <a:lnTo>
                      <a:pt x="52" y="41"/>
                    </a:lnTo>
                    <a:lnTo>
                      <a:pt x="65" y="38"/>
                    </a:lnTo>
                    <a:lnTo>
                      <a:pt x="79" y="36"/>
                    </a:lnTo>
                    <a:lnTo>
                      <a:pt x="90" y="36"/>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8" name="Freeform 64"/>
              <p:cNvSpPr>
                <a:spLocks/>
              </p:cNvSpPr>
              <p:nvPr/>
            </p:nvSpPr>
            <p:spPr bwMode="auto">
              <a:xfrm>
                <a:off x="1307" y="3424"/>
                <a:ext cx="99" cy="208"/>
              </a:xfrm>
              <a:custGeom>
                <a:avLst/>
                <a:gdLst>
                  <a:gd name="T0" fmla="*/ 0 w 99"/>
                  <a:gd name="T1" fmla="*/ 208 h 208"/>
                  <a:gd name="T2" fmla="*/ 9 w 99"/>
                  <a:gd name="T3" fmla="*/ 201 h 208"/>
                  <a:gd name="T4" fmla="*/ 22 w 99"/>
                  <a:gd name="T5" fmla="*/ 196 h 208"/>
                  <a:gd name="T6" fmla="*/ 38 w 99"/>
                  <a:gd name="T7" fmla="*/ 190 h 208"/>
                  <a:gd name="T8" fmla="*/ 49 w 99"/>
                  <a:gd name="T9" fmla="*/ 187 h 208"/>
                  <a:gd name="T10" fmla="*/ 59 w 99"/>
                  <a:gd name="T11" fmla="*/ 183 h 208"/>
                  <a:gd name="T12" fmla="*/ 67 w 99"/>
                  <a:gd name="T13" fmla="*/ 178 h 208"/>
                  <a:gd name="T14" fmla="*/ 79 w 99"/>
                  <a:gd name="T15" fmla="*/ 167 h 208"/>
                  <a:gd name="T16" fmla="*/ 90 w 99"/>
                  <a:gd name="T17" fmla="*/ 151 h 208"/>
                  <a:gd name="T18" fmla="*/ 95 w 99"/>
                  <a:gd name="T19" fmla="*/ 136 h 208"/>
                  <a:gd name="T20" fmla="*/ 97 w 99"/>
                  <a:gd name="T21" fmla="*/ 127 h 208"/>
                  <a:gd name="T22" fmla="*/ 99 w 99"/>
                  <a:gd name="T23" fmla="*/ 115 h 208"/>
                  <a:gd name="T24" fmla="*/ 95 w 99"/>
                  <a:gd name="T25" fmla="*/ 100 h 208"/>
                  <a:gd name="T26" fmla="*/ 90 w 99"/>
                  <a:gd name="T27" fmla="*/ 90 h 208"/>
                  <a:gd name="T28" fmla="*/ 79 w 99"/>
                  <a:gd name="T29" fmla="*/ 79 h 208"/>
                  <a:gd name="T30" fmla="*/ 65 w 99"/>
                  <a:gd name="T31" fmla="*/ 75 h 208"/>
                  <a:gd name="T32" fmla="*/ 59 w 99"/>
                  <a:gd name="T33" fmla="*/ 50 h 208"/>
                  <a:gd name="T34" fmla="*/ 59 w 99"/>
                  <a:gd name="T35" fmla="*/ 39 h 208"/>
                  <a:gd name="T36" fmla="*/ 56 w 99"/>
                  <a:gd name="T37" fmla="*/ 27 h 208"/>
                  <a:gd name="T38" fmla="*/ 49 w 99"/>
                  <a:gd name="T39" fmla="*/ 12 h 208"/>
                  <a:gd name="T40" fmla="*/ 38 w 99"/>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208">
                    <a:moveTo>
                      <a:pt x="0" y="208"/>
                    </a:moveTo>
                    <a:lnTo>
                      <a:pt x="9" y="201"/>
                    </a:lnTo>
                    <a:lnTo>
                      <a:pt x="22" y="196"/>
                    </a:lnTo>
                    <a:lnTo>
                      <a:pt x="38" y="190"/>
                    </a:lnTo>
                    <a:lnTo>
                      <a:pt x="49" y="187"/>
                    </a:lnTo>
                    <a:lnTo>
                      <a:pt x="59" y="183"/>
                    </a:lnTo>
                    <a:lnTo>
                      <a:pt x="67" y="178"/>
                    </a:lnTo>
                    <a:lnTo>
                      <a:pt x="79" y="167"/>
                    </a:lnTo>
                    <a:lnTo>
                      <a:pt x="90" y="151"/>
                    </a:lnTo>
                    <a:lnTo>
                      <a:pt x="95" y="136"/>
                    </a:lnTo>
                    <a:lnTo>
                      <a:pt x="97" y="127"/>
                    </a:lnTo>
                    <a:lnTo>
                      <a:pt x="99" y="115"/>
                    </a:lnTo>
                    <a:lnTo>
                      <a:pt x="95" y="100"/>
                    </a:lnTo>
                    <a:lnTo>
                      <a:pt x="90" y="90"/>
                    </a:lnTo>
                    <a:lnTo>
                      <a:pt x="79" y="79"/>
                    </a:lnTo>
                    <a:lnTo>
                      <a:pt x="65" y="75"/>
                    </a:lnTo>
                    <a:lnTo>
                      <a:pt x="59" y="50"/>
                    </a:lnTo>
                    <a:lnTo>
                      <a:pt x="59" y="39"/>
                    </a:lnTo>
                    <a:lnTo>
                      <a:pt x="56" y="27"/>
                    </a:lnTo>
                    <a:lnTo>
                      <a:pt x="49" y="12"/>
                    </a:lnTo>
                    <a:lnTo>
                      <a:pt x="38"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09" name="Freeform 65"/>
              <p:cNvSpPr>
                <a:spLocks/>
              </p:cNvSpPr>
              <p:nvPr/>
            </p:nvSpPr>
            <p:spPr bwMode="auto">
              <a:xfrm>
                <a:off x="1077" y="3478"/>
                <a:ext cx="16" cy="57"/>
              </a:xfrm>
              <a:custGeom>
                <a:avLst/>
                <a:gdLst>
                  <a:gd name="T0" fmla="*/ 16 w 16"/>
                  <a:gd name="T1" fmla="*/ 0 h 57"/>
                  <a:gd name="T2" fmla="*/ 7 w 16"/>
                  <a:gd name="T3" fmla="*/ 5 h 57"/>
                  <a:gd name="T4" fmla="*/ 1 w 16"/>
                  <a:gd name="T5" fmla="*/ 9 h 57"/>
                  <a:gd name="T6" fmla="*/ 0 w 16"/>
                  <a:gd name="T7" fmla="*/ 14 h 57"/>
                  <a:gd name="T8" fmla="*/ 0 w 16"/>
                  <a:gd name="T9" fmla="*/ 25 h 57"/>
                  <a:gd name="T10" fmla="*/ 3 w 16"/>
                  <a:gd name="T11" fmla="*/ 28 h 57"/>
                  <a:gd name="T12" fmla="*/ 9 w 16"/>
                  <a:gd name="T13" fmla="*/ 28 h 57"/>
                  <a:gd name="T14" fmla="*/ 16 w 16"/>
                  <a:gd name="T15" fmla="*/ 28 h 57"/>
                  <a:gd name="T16" fmla="*/ 12 w 16"/>
                  <a:gd name="T17" fmla="*/ 41 h 57"/>
                  <a:gd name="T18" fmla="*/ 12 w 16"/>
                  <a:gd name="T19" fmla="*/ 46 h 57"/>
                  <a:gd name="T20" fmla="*/ 12 w 16"/>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7">
                    <a:moveTo>
                      <a:pt x="16" y="0"/>
                    </a:moveTo>
                    <a:lnTo>
                      <a:pt x="7" y="5"/>
                    </a:lnTo>
                    <a:lnTo>
                      <a:pt x="1" y="9"/>
                    </a:lnTo>
                    <a:lnTo>
                      <a:pt x="0" y="14"/>
                    </a:lnTo>
                    <a:lnTo>
                      <a:pt x="0" y="25"/>
                    </a:lnTo>
                    <a:lnTo>
                      <a:pt x="3" y="28"/>
                    </a:lnTo>
                    <a:lnTo>
                      <a:pt x="9" y="28"/>
                    </a:lnTo>
                    <a:lnTo>
                      <a:pt x="16" y="28"/>
                    </a:lnTo>
                    <a:lnTo>
                      <a:pt x="12" y="41"/>
                    </a:lnTo>
                    <a:lnTo>
                      <a:pt x="12" y="46"/>
                    </a:lnTo>
                    <a:lnTo>
                      <a:pt x="12" y="57"/>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0" name="Freeform 66"/>
              <p:cNvSpPr>
                <a:spLocks/>
              </p:cNvSpPr>
              <p:nvPr/>
            </p:nvSpPr>
            <p:spPr bwMode="auto">
              <a:xfrm>
                <a:off x="1093" y="3494"/>
                <a:ext cx="3" cy="12"/>
              </a:xfrm>
              <a:custGeom>
                <a:avLst/>
                <a:gdLst>
                  <a:gd name="T0" fmla="*/ 0 w 3"/>
                  <a:gd name="T1" fmla="*/ 12 h 12"/>
                  <a:gd name="T2" fmla="*/ 2 w 3"/>
                  <a:gd name="T3" fmla="*/ 5 h 12"/>
                  <a:gd name="T4" fmla="*/ 3 w 3"/>
                  <a:gd name="T5" fmla="*/ 0 h 12"/>
                </a:gdLst>
                <a:ahLst/>
                <a:cxnLst>
                  <a:cxn ang="0">
                    <a:pos x="T0" y="T1"/>
                  </a:cxn>
                  <a:cxn ang="0">
                    <a:pos x="T2" y="T3"/>
                  </a:cxn>
                  <a:cxn ang="0">
                    <a:pos x="T4" y="T5"/>
                  </a:cxn>
                </a:cxnLst>
                <a:rect l="0" t="0" r="r" b="b"/>
                <a:pathLst>
                  <a:path w="3" h="12">
                    <a:moveTo>
                      <a:pt x="0" y="12"/>
                    </a:moveTo>
                    <a:lnTo>
                      <a:pt x="2" y="5"/>
                    </a:lnTo>
                    <a:lnTo>
                      <a:pt x="3"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1" name="Freeform 67"/>
              <p:cNvSpPr>
                <a:spLocks/>
              </p:cNvSpPr>
              <p:nvPr/>
            </p:nvSpPr>
            <p:spPr bwMode="auto">
              <a:xfrm>
                <a:off x="1132" y="3587"/>
                <a:ext cx="74" cy="26"/>
              </a:xfrm>
              <a:custGeom>
                <a:avLst/>
                <a:gdLst>
                  <a:gd name="T0" fmla="*/ 0 w 74"/>
                  <a:gd name="T1" fmla="*/ 0 h 26"/>
                  <a:gd name="T2" fmla="*/ 13 w 74"/>
                  <a:gd name="T3" fmla="*/ 2 h 26"/>
                  <a:gd name="T4" fmla="*/ 27 w 74"/>
                  <a:gd name="T5" fmla="*/ 2 h 26"/>
                  <a:gd name="T6" fmla="*/ 47 w 74"/>
                  <a:gd name="T7" fmla="*/ 8 h 26"/>
                  <a:gd name="T8" fmla="*/ 56 w 74"/>
                  <a:gd name="T9" fmla="*/ 11 h 26"/>
                  <a:gd name="T10" fmla="*/ 69 w 74"/>
                  <a:gd name="T11" fmla="*/ 20 h 26"/>
                  <a:gd name="T12" fmla="*/ 74 w 74"/>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74" h="26">
                    <a:moveTo>
                      <a:pt x="0" y="0"/>
                    </a:moveTo>
                    <a:lnTo>
                      <a:pt x="13" y="2"/>
                    </a:lnTo>
                    <a:lnTo>
                      <a:pt x="27" y="2"/>
                    </a:lnTo>
                    <a:lnTo>
                      <a:pt x="47" y="8"/>
                    </a:lnTo>
                    <a:lnTo>
                      <a:pt x="56" y="11"/>
                    </a:lnTo>
                    <a:lnTo>
                      <a:pt x="69" y="20"/>
                    </a:lnTo>
                    <a:lnTo>
                      <a:pt x="74" y="26"/>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2" name="Freeform 68"/>
              <p:cNvSpPr>
                <a:spLocks/>
              </p:cNvSpPr>
              <p:nvPr/>
            </p:nvSpPr>
            <p:spPr bwMode="auto">
              <a:xfrm>
                <a:off x="1208" y="3517"/>
                <a:ext cx="166" cy="49"/>
              </a:xfrm>
              <a:custGeom>
                <a:avLst/>
                <a:gdLst>
                  <a:gd name="T0" fmla="*/ 40 w 166"/>
                  <a:gd name="T1" fmla="*/ 11 h 49"/>
                  <a:gd name="T2" fmla="*/ 23 w 166"/>
                  <a:gd name="T3" fmla="*/ 7 h 49"/>
                  <a:gd name="T4" fmla="*/ 9 w 166"/>
                  <a:gd name="T5" fmla="*/ 2 h 49"/>
                  <a:gd name="T6" fmla="*/ 9 w 166"/>
                  <a:gd name="T7" fmla="*/ 4 h 49"/>
                  <a:gd name="T8" fmla="*/ 22 w 166"/>
                  <a:gd name="T9" fmla="*/ 13 h 49"/>
                  <a:gd name="T10" fmla="*/ 23 w 166"/>
                  <a:gd name="T11" fmla="*/ 15 h 49"/>
                  <a:gd name="T12" fmla="*/ 9 w 166"/>
                  <a:gd name="T13" fmla="*/ 15 h 49"/>
                  <a:gd name="T14" fmla="*/ 4 w 166"/>
                  <a:gd name="T15" fmla="*/ 18 h 49"/>
                  <a:gd name="T16" fmla="*/ 11 w 166"/>
                  <a:gd name="T17" fmla="*/ 25 h 49"/>
                  <a:gd name="T18" fmla="*/ 29 w 166"/>
                  <a:gd name="T19" fmla="*/ 27 h 49"/>
                  <a:gd name="T20" fmla="*/ 20 w 166"/>
                  <a:gd name="T21" fmla="*/ 33 h 49"/>
                  <a:gd name="T22" fmla="*/ 9 w 166"/>
                  <a:gd name="T23" fmla="*/ 33 h 49"/>
                  <a:gd name="T24" fmla="*/ 29 w 166"/>
                  <a:gd name="T25" fmla="*/ 38 h 49"/>
                  <a:gd name="T26" fmla="*/ 47 w 166"/>
                  <a:gd name="T27" fmla="*/ 34 h 49"/>
                  <a:gd name="T28" fmla="*/ 52 w 166"/>
                  <a:gd name="T29" fmla="*/ 33 h 49"/>
                  <a:gd name="T30" fmla="*/ 45 w 166"/>
                  <a:gd name="T31" fmla="*/ 42 h 49"/>
                  <a:gd name="T32" fmla="*/ 38 w 166"/>
                  <a:gd name="T33" fmla="*/ 49 h 49"/>
                  <a:gd name="T34" fmla="*/ 52 w 166"/>
                  <a:gd name="T35" fmla="*/ 43 h 49"/>
                  <a:gd name="T36" fmla="*/ 63 w 166"/>
                  <a:gd name="T37" fmla="*/ 34 h 49"/>
                  <a:gd name="T38" fmla="*/ 65 w 166"/>
                  <a:gd name="T39" fmla="*/ 33 h 49"/>
                  <a:gd name="T40" fmla="*/ 67 w 166"/>
                  <a:gd name="T41" fmla="*/ 45 h 49"/>
                  <a:gd name="T42" fmla="*/ 74 w 166"/>
                  <a:gd name="T43" fmla="*/ 38 h 49"/>
                  <a:gd name="T44" fmla="*/ 79 w 166"/>
                  <a:gd name="T45" fmla="*/ 31 h 49"/>
                  <a:gd name="T46" fmla="*/ 83 w 166"/>
                  <a:gd name="T47" fmla="*/ 43 h 49"/>
                  <a:gd name="T48" fmla="*/ 86 w 166"/>
                  <a:gd name="T49" fmla="*/ 36 h 49"/>
                  <a:gd name="T50" fmla="*/ 101 w 166"/>
                  <a:gd name="T51" fmla="*/ 42 h 49"/>
                  <a:gd name="T52" fmla="*/ 106 w 166"/>
                  <a:gd name="T53" fmla="*/ 42 h 49"/>
                  <a:gd name="T54" fmla="*/ 117 w 166"/>
                  <a:gd name="T55" fmla="*/ 42 h 49"/>
                  <a:gd name="T56" fmla="*/ 122 w 166"/>
                  <a:gd name="T57" fmla="*/ 42 h 49"/>
                  <a:gd name="T58" fmla="*/ 128 w 166"/>
                  <a:gd name="T59" fmla="*/ 40 h 49"/>
                  <a:gd name="T60" fmla="*/ 140 w 166"/>
                  <a:gd name="T61" fmla="*/ 42 h 49"/>
                  <a:gd name="T62" fmla="*/ 137 w 166"/>
                  <a:gd name="T63" fmla="*/ 36 h 49"/>
                  <a:gd name="T64" fmla="*/ 148 w 166"/>
                  <a:gd name="T65" fmla="*/ 40 h 49"/>
                  <a:gd name="T66" fmla="*/ 158 w 166"/>
                  <a:gd name="T67" fmla="*/ 38 h 49"/>
                  <a:gd name="T68" fmla="*/ 155 w 166"/>
                  <a:gd name="T69" fmla="*/ 33 h 49"/>
                  <a:gd name="T70" fmla="*/ 166 w 166"/>
                  <a:gd name="T71" fmla="*/ 2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49">
                    <a:moveTo>
                      <a:pt x="45" y="11"/>
                    </a:moveTo>
                    <a:lnTo>
                      <a:pt x="40" y="11"/>
                    </a:lnTo>
                    <a:lnTo>
                      <a:pt x="34" y="9"/>
                    </a:lnTo>
                    <a:lnTo>
                      <a:pt x="23" y="7"/>
                    </a:lnTo>
                    <a:lnTo>
                      <a:pt x="18" y="6"/>
                    </a:lnTo>
                    <a:lnTo>
                      <a:pt x="9" y="2"/>
                    </a:lnTo>
                    <a:lnTo>
                      <a:pt x="7" y="0"/>
                    </a:lnTo>
                    <a:lnTo>
                      <a:pt x="9" y="4"/>
                    </a:lnTo>
                    <a:lnTo>
                      <a:pt x="16" y="9"/>
                    </a:lnTo>
                    <a:lnTo>
                      <a:pt x="22" y="13"/>
                    </a:lnTo>
                    <a:lnTo>
                      <a:pt x="25" y="15"/>
                    </a:lnTo>
                    <a:lnTo>
                      <a:pt x="23" y="15"/>
                    </a:lnTo>
                    <a:lnTo>
                      <a:pt x="16" y="16"/>
                    </a:lnTo>
                    <a:lnTo>
                      <a:pt x="9" y="15"/>
                    </a:lnTo>
                    <a:lnTo>
                      <a:pt x="0" y="11"/>
                    </a:lnTo>
                    <a:lnTo>
                      <a:pt x="4" y="18"/>
                    </a:lnTo>
                    <a:lnTo>
                      <a:pt x="5" y="22"/>
                    </a:lnTo>
                    <a:lnTo>
                      <a:pt x="11" y="25"/>
                    </a:lnTo>
                    <a:lnTo>
                      <a:pt x="20" y="27"/>
                    </a:lnTo>
                    <a:lnTo>
                      <a:pt x="29" y="27"/>
                    </a:lnTo>
                    <a:lnTo>
                      <a:pt x="23" y="31"/>
                    </a:lnTo>
                    <a:lnTo>
                      <a:pt x="20" y="33"/>
                    </a:lnTo>
                    <a:lnTo>
                      <a:pt x="14" y="33"/>
                    </a:lnTo>
                    <a:lnTo>
                      <a:pt x="9" y="33"/>
                    </a:lnTo>
                    <a:lnTo>
                      <a:pt x="20" y="36"/>
                    </a:lnTo>
                    <a:lnTo>
                      <a:pt x="29" y="38"/>
                    </a:lnTo>
                    <a:lnTo>
                      <a:pt x="38" y="36"/>
                    </a:lnTo>
                    <a:lnTo>
                      <a:pt x="47" y="34"/>
                    </a:lnTo>
                    <a:lnTo>
                      <a:pt x="50" y="33"/>
                    </a:lnTo>
                    <a:lnTo>
                      <a:pt x="52" y="33"/>
                    </a:lnTo>
                    <a:lnTo>
                      <a:pt x="49" y="38"/>
                    </a:lnTo>
                    <a:lnTo>
                      <a:pt x="45" y="42"/>
                    </a:lnTo>
                    <a:lnTo>
                      <a:pt x="40" y="47"/>
                    </a:lnTo>
                    <a:lnTo>
                      <a:pt x="38" y="49"/>
                    </a:lnTo>
                    <a:lnTo>
                      <a:pt x="43" y="49"/>
                    </a:lnTo>
                    <a:lnTo>
                      <a:pt x="52" y="43"/>
                    </a:lnTo>
                    <a:lnTo>
                      <a:pt x="58" y="40"/>
                    </a:lnTo>
                    <a:lnTo>
                      <a:pt x="63" y="34"/>
                    </a:lnTo>
                    <a:lnTo>
                      <a:pt x="65" y="31"/>
                    </a:lnTo>
                    <a:lnTo>
                      <a:pt x="65" y="33"/>
                    </a:lnTo>
                    <a:lnTo>
                      <a:pt x="67" y="38"/>
                    </a:lnTo>
                    <a:lnTo>
                      <a:pt x="67" y="45"/>
                    </a:lnTo>
                    <a:lnTo>
                      <a:pt x="68" y="42"/>
                    </a:lnTo>
                    <a:lnTo>
                      <a:pt x="74" y="38"/>
                    </a:lnTo>
                    <a:lnTo>
                      <a:pt x="77" y="33"/>
                    </a:lnTo>
                    <a:lnTo>
                      <a:pt x="79" y="31"/>
                    </a:lnTo>
                    <a:lnTo>
                      <a:pt x="81" y="38"/>
                    </a:lnTo>
                    <a:lnTo>
                      <a:pt x="83" y="43"/>
                    </a:lnTo>
                    <a:lnTo>
                      <a:pt x="85" y="40"/>
                    </a:lnTo>
                    <a:lnTo>
                      <a:pt x="86" y="36"/>
                    </a:lnTo>
                    <a:lnTo>
                      <a:pt x="97" y="40"/>
                    </a:lnTo>
                    <a:lnTo>
                      <a:pt x="101" y="42"/>
                    </a:lnTo>
                    <a:lnTo>
                      <a:pt x="103" y="40"/>
                    </a:lnTo>
                    <a:lnTo>
                      <a:pt x="106" y="42"/>
                    </a:lnTo>
                    <a:lnTo>
                      <a:pt x="115" y="43"/>
                    </a:lnTo>
                    <a:lnTo>
                      <a:pt x="117" y="42"/>
                    </a:lnTo>
                    <a:lnTo>
                      <a:pt x="117" y="40"/>
                    </a:lnTo>
                    <a:lnTo>
                      <a:pt x="122" y="42"/>
                    </a:lnTo>
                    <a:lnTo>
                      <a:pt x="126" y="36"/>
                    </a:lnTo>
                    <a:lnTo>
                      <a:pt x="128" y="40"/>
                    </a:lnTo>
                    <a:lnTo>
                      <a:pt x="133" y="42"/>
                    </a:lnTo>
                    <a:lnTo>
                      <a:pt x="140" y="42"/>
                    </a:lnTo>
                    <a:lnTo>
                      <a:pt x="139" y="40"/>
                    </a:lnTo>
                    <a:lnTo>
                      <a:pt x="137" y="36"/>
                    </a:lnTo>
                    <a:lnTo>
                      <a:pt x="137" y="34"/>
                    </a:lnTo>
                    <a:lnTo>
                      <a:pt x="148" y="40"/>
                    </a:lnTo>
                    <a:lnTo>
                      <a:pt x="153" y="40"/>
                    </a:lnTo>
                    <a:lnTo>
                      <a:pt x="158" y="38"/>
                    </a:lnTo>
                    <a:lnTo>
                      <a:pt x="149" y="33"/>
                    </a:lnTo>
                    <a:lnTo>
                      <a:pt x="155" y="33"/>
                    </a:lnTo>
                    <a:lnTo>
                      <a:pt x="162" y="31"/>
                    </a:lnTo>
                    <a:lnTo>
                      <a:pt x="166" y="29"/>
                    </a:lnTo>
                    <a:lnTo>
                      <a:pt x="158" y="27"/>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3" name="Freeform 69"/>
              <p:cNvSpPr>
                <a:spLocks/>
              </p:cNvSpPr>
              <p:nvPr/>
            </p:nvSpPr>
            <p:spPr bwMode="auto">
              <a:xfrm>
                <a:off x="1244" y="3461"/>
                <a:ext cx="140" cy="87"/>
              </a:xfrm>
              <a:custGeom>
                <a:avLst/>
                <a:gdLst>
                  <a:gd name="T0" fmla="*/ 0 w 140"/>
                  <a:gd name="T1" fmla="*/ 53 h 87"/>
                  <a:gd name="T2" fmla="*/ 13 w 140"/>
                  <a:gd name="T3" fmla="*/ 65 h 87"/>
                  <a:gd name="T4" fmla="*/ 31 w 140"/>
                  <a:gd name="T5" fmla="*/ 78 h 87"/>
                  <a:gd name="T6" fmla="*/ 50 w 140"/>
                  <a:gd name="T7" fmla="*/ 85 h 87"/>
                  <a:gd name="T8" fmla="*/ 58 w 140"/>
                  <a:gd name="T9" fmla="*/ 85 h 87"/>
                  <a:gd name="T10" fmla="*/ 72 w 140"/>
                  <a:gd name="T11" fmla="*/ 87 h 87"/>
                  <a:gd name="T12" fmla="*/ 83 w 140"/>
                  <a:gd name="T13" fmla="*/ 87 h 87"/>
                  <a:gd name="T14" fmla="*/ 99 w 140"/>
                  <a:gd name="T15" fmla="*/ 85 h 87"/>
                  <a:gd name="T16" fmla="*/ 112 w 140"/>
                  <a:gd name="T17" fmla="*/ 81 h 87"/>
                  <a:gd name="T18" fmla="*/ 117 w 140"/>
                  <a:gd name="T19" fmla="*/ 80 h 87"/>
                  <a:gd name="T20" fmla="*/ 124 w 140"/>
                  <a:gd name="T21" fmla="*/ 72 h 87"/>
                  <a:gd name="T22" fmla="*/ 131 w 140"/>
                  <a:gd name="T23" fmla="*/ 65 h 87"/>
                  <a:gd name="T24" fmla="*/ 135 w 140"/>
                  <a:gd name="T25" fmla="*/ 60 h 87"/>
                  <a:gd name="T26" fmla="*/ 139 w 140"/>
                  <a:gd name="T27" fmla="*/ 53 h 87"/>
                  <a:gd name="T28" fmla="*/ 140 w 140"/>
                  <a:gd name="T29" fmla="*/ 44 h 87"/>
                  <a:gd name="T30" fmla="*/ 140 w 140"/>
                  <a:gd name="T31" fmla="*/ 35 h 87"/>
                  <a:gd name="T32" fmla="*/ 140 w 140"/>
                  <a:gd name="T33" fmla="*/ 29 h 87"/>
                  <a:gd name="T34" fmla="*/ 137 w 140"/>
                  <a:gd name="T35" fmla="*/ 22 h 87"/>
                  <a:gd name="T36" fmla="*/ 133 w 140"/>
                  <a:gd name="T37" fmla="*/ 18 h 87"/>
                  <a:gd name="T38" fmla="*/ 126 w 140"/>
                  <a:gd name="T39" fmla="*/ 11 h 87"/>
                  <a:gd name="T40" fmla="*/ 115 w 140"/>
                  <a:gd name="T41" fmla="*/ 6 h 87"/>
                  <a:gd name="T42" fmla="*/ 108 w 140"/>
                  <a:gd name="T43" fmla="*/ 2 h 87"/>
                  <a:gd name="T44" fmla="*/ 97 w 140"/>
                  <a:gd name="T45" fmla="*/ 0 h 87"/>
                  <a:gd name="T46" fmla="*/ 85 w 140"/>
                  <a:gd name="T47" fmla="*/ 0 h 87"/>
                  <a:gd name="T48" fmla="*/ 77 w 140"/>
                  <a:gd name="T49" fmla="*/ 0 h 87"/>
                  <a:gd name="T50" fmla="*/ 61 w 140"/>
                  <a:gd name="T51" fmla="*/ 2 h 87"/>
                  <a:gd name="T52" fmla="*/ 52 w 140"/>
                  <a:gd name="T53" fmla="*/ 4 h 87"/>
                  <a:gd name="T54" fmla="*/ 47 w 140"/>
                  <a:gd name="T55" fmla="*/ 6 h 87"/>
                  <a:gd name="T56" fmla="*/ 40 w 140"/>
                  <a:gd name="T57" fmla="*/ 8 h 87"/>
                  <a:gd name="T58" fmla="*/ 31 w 140"/>
                  <a:gd name="T59" fmla="*/ 13 h 87"/>
                  <a:gd name="T60" fmla="*/ 0 w 140"/>
                  <a:gd name="T61"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87">
                    <a:moveTo>
                      <a:pt x="0" y="53"/>
                    </a:moveTo>
                    <a:lnTo>
                      <a:pt x="13" y="65"/>
                    </a:lnTo>
                    <a:lnTo>
                      <a:pt x="31" y="78"/>
                    </a:lnTo>
                    <a:lnTo>
                      <a:pt x="50" y="85"/>
                    </a:lnTo>
                    <a:lnTo>
                      <a:pt x="58" y="85"/>
                    </a:lnTo>
                    <a:lnTo>
                      <a:pt x="72" y="87"/>
                    </a:lnTo>
                    <a:lnTo>
                      <a:pt x="83" y="87"/>
                    </a:lnTo>
                    <a:lnTo>
                      <a:pt x="99" y="85"/>
                    </a:lnTo>
                    <a:lnTo>
                      <a:pt x="112" y="81"/>
                    </a:lnTo>
                    <a:lnTo>
                      <a:pt x="117" y="80"/>
                    </a:lnTo>
                    <a:lnTo>
                      <a:pt x="124" y="72"/>
                    </a:lnTo>
                    <a:lnTo>
                      <a:pt x="131" y="65"/>
                    </a:lnTo>
                    <a:lnTo>
                      <a:pt x="135" y="60"/>
                    </a:lnTo>
                    <a:lnTo>
                      <a:pt x="139" y="53"/>
                    </a:lnTo>
                    <a:lnTo>
                      <a:pt x="140" y="44"/>
                    </a:lnTo>
                    <a:lnTo>
                      <a:pt x="140" y="35"/>
                    </a:lnTo>
                    <a:lnTo>
                      <a:pt x="140" y="29"/>
                    </a:lnTo>
                    <a:lnTo>
                      <a:pt x="137" y="22"/>
                    </a:lnTo>
                    <a:lnTo>
                      <a:pt x="133" y="18"/>
                    </a:lnTo>
                    <a:lnTo>
                      <a:pt x="126" y="11"/>
                    </a:lnTo>
                    <a:lnTo>
                      <a:pt x="115" y="6"/>
                    </a:lnTo>
                    <a:lnTo>
                      <a:pt x="108" y="2"/>
                    </a:lnTo>
                    <a:lnTo>
                      <a:pt x="97" y="0"/>
                    </a:lnTo>
                    <a:lnTo>
                      <a:pt x="85" y="0"/>
                    </a:lnTo>
                    <a:lnTo>
                      <a:pt x="77" y="0"/>
                    </a:lnTo>
                    <a:lnTo>
                      <a:pt x="61" y="2"/>
                    </a:lnTo>
                    <a:lnTo>
                      <a:pt x="52" y="4"/>
                    </a:lnTo>
                    <a:lnTo>
                      <a:pt x="47" y="6"/>
                    </a:lnTo>
                    <a:lnTo>
                      <a:pt x="40" y="8"/>
                    </a:lnTo>
                    <a:lnTo>
                      <a:pt x="31" y="13"/>
                    </a:lnTo>
                    <a:lnTo>
                      <a:pt x="0" y="53"/>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4" name="Freeform 70"/>
              <p:cNvSpPr>
                <a:spLocks/>
              </p:cNvSpPr>
              <p:nvPr/>
            </p:nvSpPr>
            <p:spPr bwMode="auto">
              <a:xfrm>
                <a:off x="1244" y="3461"/>
                <a:ext cx="140" cy="87"/>
              </a:xfrm>
              <a:custGeom>
                <a:avLst/>
                <a:gdLst>
                  <a:gd name="T0" fmla="*/ 0 w 140"/>
                  <a:gd name="T1" fmla="*/ 53 h 87"/>
                  <a:gd name="T2" fmla="*/ 13 w 140"/>
                  <a:gd name="T3" fmla="*/ 65 h 87"/>
                  <a:gd name="T4" fmla="*/ 31 w 140"/>
                  <a:gd name="T5" fmla="*/ 78 h 87"/>
                  <a:gd name="T6" fmla="*/ 50 w 140"/>
                  <a:gd name="T7" fmla="*/ 85 h 87"/>
                  <a:gd name="T8" fmla="*/ 58 w 140"/>
                  <a:gd name="T9" fmla="*/ 85 h 87"/>
                  <a:gd name="T10" fmla="*/ 72 w 140"/>
                  <a:gd name="T11" fmla="*/ 87 h 87"/>
                  <a:gd name="T12" fmla="*/ 83 w 140"/>
                  <a:gd name="T13" fmla="*/ 87 h 87"/>
                  <a:gd name="T14" fmla="*/ 99 w 140"/>
                  <a:gd name="T15" fmla="*/ 85 h 87"/>
                  <a:gd name="T16" fmla="*/ 112 w 140"/>
                  <a:gd name="T17" fmla="*/ 81 h 87"/>
                  <a:gd name="T18" fmla="*/ 117 w 140"/>
                  <a:gd name="T19" fmla="*/ 80 h 87"/>
                  <a:gd name="T20" fmla="*/ 124 w 140"/>
                  <a:gd name="T21" fmla="*/ 72 h 87"/>
                  <a:gd name="T22" fmla="*/ 131 w 140"/>
                  <a:gd name="T23" fmla="*/ 65 h 87"/>
                  <a:gd name="T24" fmla="*/ 135 w 140"/>
                  <a:gd name="T25" fmla="*/ 60 h 87"/>
                  <a:gd name="T26" fmla="*/ 139 w 140"/>
                  <a:gd name="T27" fmla="*/ 53 h 87"/>
                  <a:gd name="T28" fmla="*/ 140 w 140"/>
                  <a:gd name="T29" fmla="*/ 44 h 87"/>
                  <a:gd name="T30" fmla="*/ 140 w 140"/>
                  <a:gd name="T31" fmla="*/ 35 h 87"/>
                  <a:gd name="T32" fmla="*/ 140 w 140"/>
                  <a:gd name="T33" fmla="*/ 29 h 87"/>
                  <a:gd name="T34" fmla="*/ 137 w 140"/>
                  <a:gd name="T35" fmla="*/ 22 h 87"/>
                  <a:gd name="T36" fmla="*/ 133 w 140"/>
                  <a:gd name="T37" fmla="*/ 18 h 87"/>
                  <a:gd name="T38" fmla="*/ 126 w 140"/>
                  <a:gd name="T39" fmla="*/ 11 h 87"/>
                  <a:gd name="T40" fmla="*/ 115 w 140"/>
                  <a:gd name="T41" fmla="*/ 6 h 87"/>
                  <a:gd name="T42" fmla="*/ 108 w 140"/>
                  <a:gd name="T43" fmla="*/ 2 h 87"/>
                  <a:gd name="T44" fmla="*/ 97 w 140"/>
                  <a:gd name="T45" fmla="*/ 0 h 87"/>
                  <a:gd name="T46" fmla="*/ 85 w 140"/>
                  <a:gd name="T47" fmla="*/ 0 h 87"/>
                  <a:gd name="T48" fmla="*/ 77 w 140"/>
                  <a:gd name="T49" fmla="*/ 0 h 87"/>
                  <a:gd name="T50" fmla="*/ 61 w 140"/>
                  <a:gd name="T51" fmla="*/ 2 h 87"/>
                  <a:gd name="T52" fmla="*/ 52 w 140"/>
                  <a:gd name="T53" fmla="*/ 4 h 87"/>
                  <a:gd name="T54" fmla="*/ 47 w 140"/>
                  <a:gd name="T55" fmla="*/ 6 h 87"/>
                  <a:gd name="T56" fmla="*/ 40 w 140"/>
                  <a:gd name="T57" fmla="*/ 8 h 87"/>
                  <a:gd name="T58" fmla="*/ 31 w 140"/>
                  <a:gd name="T59" fmla="*/ 13 h 87"/>
                  <a:gd name="T60" fmla="*/ 0 w 140"/>
                  <a:gd name="T61"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87">
                    <a:moveTo>
                      <a:pt x="0" y="53"/>
                    </a:moveTo>
                    <a:lnTo>
                      <a:pt x="13" y="65"/>
                    </a:lnTo>
                    <a:lnTo>
                      <a:pt x="31" y="78"/>
                    </a:lnTo>
                    <a:lnTo>
                      <a:pt x="50" y="85"/>
                    </a:lnTo>
                    <a:lnTo>
                      <a:pt x="58" y="85"/>
                    </a:lnTo>
                    <a:lnTo>
                      <a:pt x="72" y="87"/>
                    </a:lnTo>
                    <a:lnTo>
                      <a:pt x="83" y="87"/>
                    </a:lnTo>
                    <a:lnTo>
                      <a:pt x="99" y="85"/>
                    </a:lnTo>
                    <a:lnTo>
                      <a:pt x="112" y="81"/>
                    </a:lnTo>
                    <a:lnTo>
                      <a:pt x="117" y="80"/>
                    </a:lnTo>
                    <a:lnTo>
                      <a:pt x="124" y="72"/>
                    </a:lnTo>
                    <a:lnTo>
                      <a:pt x="131" y="65"/>
                    </a:lnTo>
                    <a:lnTo>
                      <a:pt x="135" y="60"/>
                    </a:lnTo>
                    <a:lnTo>
                      <a:pt x="139" y="53"/>
                    </a:lnTo>
                    <a:lnTo>
                      <a:pt x="140" y="44"/>
                    </a:lnTo>
                    <a:lnTo>
                      <a:pt x="140" y="35"/>
                    </a:lnTo>
                    <a:lnTo>
                      <a:pt x="140" y="29"/>
                    </a:lnTo>
                    <a:lnTo>
                      <a:pt x="137" y="22"/>
                    </a:lnTo>
                    <a:lnTo>
                      <a:pt x="133" y="18"/>
                    </a:lnTo>
                    <a:lnTo>
                      <a:pt x="126" y="11"/>
                    </a:lnTo>
                    <a:lnTo>
                      <a:pt x="115" y="6"/>
                    </a:lnTo>
                    <a:lnTo>
                      <a:pt x="108" y="2"/>
                    </a:lnTo>
                    <a:lnTo>
                      <a:pt x="97" y="0"/>
                    </a:lnTo>
                    <a:lnTo>
                      <a:pt x="85" y="0"/>
                    </a:lnTo>
                    <a:lnTo>
                      <a:pt x="77" y="0"/>
                    </a:lnTo>
                    <a:lnTo>
                      <a:pt x="61" y="2"/>
                    </a:lnTo>
                    <a:lnTo>
                      <a:pt x="52" y="4"/>
                    </a:lnTo>
                    <a:lnTo>
                      <a:pt x="47" y="6"/>
                    </a:lnTo>
                    <a:lnTo>
                      <a:pt x="40" y="8"/>
                    </a:lnTo>
                    <a:lnTo>
                      <a:pt x="31" y="13"/>
                    </a:lnTo>
                    <a:lnTo>
                      <a:pt x="0" y="53"/>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5" name="Freeform 71"/>
              <p:cNvSpPr>
                <a:spLocks/>
              </p:cNvSpPr>
              <p:nvPr/>
            </p:nvSpPr>
            <p:spPr bwMode="auto">
              <a:xfrm>
                <a:off x="1244" y="3461"/>
                <a:ext cx="140" cy="87"/>
              </a:xfrm>
              <a:custGeom>
                <a:avLst/>
                <a:gdLst>
                  <a:gd name="T0" fmla="*/ 0 w 140"/>
                  <a:gd name="T1" fmla="*/ 53 h 87"/>
                  <a:gd name="T2" fmla="*/ 13 w 140"/>
                  <a:gd name="T3" fmla="*/ 65 h 87"/>
                  <a:gd name="T4" fmla="*/ 31 w 140"/>
                  <a:gd name="T5" fmla="*/ 78 h 87"/>
                  <a:gd name="T6" fmla="*/ 50 w 140"/>
                  <a:gd name="T7" fmla="*/ 85 h 87"/>
                  <a:gd name="T8" fmla="*/ 58 w 140"/>
                  <a:gd name="T9" fmla="*/ 85 h 87"/>
                  <a:gd name="T10" fmla="*/ 72 w 140"/>
                  <a:gd name="T11" fmla="*/ 87 h 87"/>
                  <a:gd name="T12" fmla="*/ 83 w 140"/>
                  <a:gd name="T13" fmla="*/ 87 h 87"/>
                  <a:gd name="T14" fmla="*/ 99 w 140"/>
                  <a:gd name="T15" fmla="*/ 85 h 87"/>
                  <a:gd name="T16" fmla="*/ 112 w 140"/>
                  <a:gd name="T17" fmla="*/ 81 h 87"/>
                  <a:gd name="T18" fmla="*/ 117 w 140"/>
                  <a:gd name="T19" fmla="*/ 80 h 87"/>
                  <a:gd name="T20" fmla="*/ 124 w 140"/>
                  <a:gd name="T21" fmla="*/ 72 h 87"/>
                  <a:gd name="T22" fmla="*/ 131 w 140"/>
                  <a:gd name="T23" fmla="*/ 65 h 87"/>
                  <a:gd name="T24" fmla="*/ 135 w 140"/>
                  <a:gd name="T25" fmla="*/ 60 h 87"/>
                  <a:gd name="T26" fmla="*/ 139 w 140"/>
                  <a:gd name="T27" fmla="*/ 53 h 87"/>
                  <a:gd name="T28" fmla="*/ 140 w 140"/>
                  <a:gd name="T29" fmla="*/ 44 h 87"/>
                  <a:gd name="T30" fmla="*/ 140 w 140"/>
                  <a:gd name="T31" fmla="*/ 35 h 87"/>
                  <a:gd name="T32" fmla="*/ 140 w 140"/>
                  <a:gd name="T33" fmla="*/ 29 h 87"/>
                  <a:gd name="T34" fmla="*/ 137 w 140"/>
                  <a:gd name="T35" fmla="*/ 22 h 87"/>
                  <a:gd name="T36" fmla="*/ 133 w 140"/>
                  <a:gd name="T37" fmla="*/ 18 h 87"/>
                  <a:gd name="T38" fmla="*/ 126 w 140"/>
                  <a:gd name="T39" fmla="*/ 13 h 87"/>
                  <a:gd name="T40" fmla="*/ 115 w 140"/>
                  <a:gd name="T41" fmla="*/ 6 h 87"/>
                  <a:gd name="T42" fmla="*/ 108 w 140"/>
                  <a:gd name="T43" fmla="*/ 2 h 87"/>
                  <a:gd name="T44" fmla="*/ 97 w 140"/>
                  <a:gd name="T45" fmla="*/ 0 h 87"/>
                  <a:gd name="T46" fmla="*/ 85 w 140"/>
                  <a:gd name="T47" fmla="*/ 0 h 87"/>
                  <a:gd name="T48" fmla="*/ 77 w 140"/>
                  <a:gd name="T49" fmla="*/ 0 h 87"/>
                  <a:gd name="T50" fmla="*/ 61 w 140"/>
                  <a:gd name="T51" fmla="*/ 2 h 87"/>
                  <a:gd name="T52" fmla="*/ 52 w 140"/>
                  <a:gd name="T53" fmla="*/ 4 h 87"/>
                  <a:gd name="T54" fmla="*/ 47 w 140"/>
                  <a:gd name="T55" fmla="*/ 6 h 87"/>
                  <a:gd name="T56" fmla="*/ 40 w 140"/>
                  <a:gd name="T57" fmla="*/ 9 h 87"/>
                  <a:gd name="T58" fmla="*/ 31 w 140"/>
                  <a:gd name="T59" fmla="*/ 1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87">
                    <a:moveTo>
                      <a:pt x="0" y="53"/>
                    </a:moveTo>
                    <a:lnTo>
                      <a:pt x="13" y="65"/>
                    </a:lnTo>
                    <a:lnTo>
                      <a:pt x="31" y="78"/>
                    </a:lnTo>
                    <a:lnTo>
                      <a:pt x="50" y="85"/>
                    </a:lnTo>
                    <a:lnTo>
                      <a:pt x="58" y="85"/>
                    </a:lnTo>
                    <a:lnTo>
                      <a:pt x="72" y="87"/>
                    </a:lnTo>
                    <a:lnTo>
                      <a:pt x="83" y="87"/>
                    </a:lnTo>
                    <a:lnTo>
                      <a:pt x="99" y="85"/>
                    </a:lnTo>
                    <a:lnTo>
                      <a:pt x="112" y="81"/>
                    </a:lnTo>
                    <a:lnTo>
                      <a:pt x="117" y="80"/>
                    </a:lnTo>
                    <a:lnTo>
                      <a:pt x="124" y="72"/>
                    </a:lnTo>
                    <a:lnTo>
                      <a:pt x="131" y="65"/>
                    </a:lnTo>
                    <a:lnTo>
                      <a:pt x="135" y="60"/>
                    </a:lnTo>
                    <a:lnTo>
                      <a:pt x="139" y="53"/>
                    </a:lnTo>
                    <a:lnTo>
                      <a:pt x="140" y="44"/>
                    </a:lnTo>
                    <a:lnTo>
                      <a:pt x="140" y="35"/>
                    </a:lnTo>
                    <a:lnTo>
                      <a:pt x="140" y="29"/>
                    </a:lnTo>
                    <a:lnTo>
                      <a:pt x="137" y="22"/>
                    </a:lnTo>
                    <a:lnTo>
                      <a:pt x="133" y="18"/>
                    </a:lnTo>
                    <a:lnTo>
                      <a:pt x="126" y="13"/>
                    </a:lnTo>
                    <a:lnTo>
                      <a:pt x="115" y="6"/>
                    </a:lnTo>
                    <a:lnTo>
                      <a:pt x="108" y="2"/>
                    </a:lnTo>
                    <a:lnTo>
                      <a:pt x="97" y="0"/>
                    </a:lnTo>
                    <a:lnTo>
                      <a:pt x="85" y="0"/>
                    </a:lnTo>
                    <a:lnTo>
                      <a:pt x="77" y="0"/>
                    </a:lnTo>
                    <a:lnTo>
                      <a:pt x="61" y="2"/>
                    </a:lnTo>
                    <a:lnTo>
                      <a:pt x="52" y="4"/>
                    </a:lnTo>
                    <a:lnTo>
                      <a:pt x="47" y="6"/>
                    </a:lnTo>
                    <a:lnTo>
                      <a:pt x="40" y="9"/>
                    </a:lnTo>
                    <a:lnTo>
                      <a:pt x="31" y="13"/>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6" name="Freeform 72"/>
              <p:cNvSpPr>
                <a:spLocks/>
              </p:cNvSpPr>
              <p:nvPr/>
            </p:nvSpPr>
            <p:spPr bwMode="auto">
              <a:xfrm>
                <a:off x="1204" y="3618"/>
                <a:ext cx="108" cy="63"/>
              </a:xfrm>
              <a:custGeom>
                <a:avLst/>
                <a:gdLst>
                  <a:gd name="T0" fmla="*/ 8 w 108"/>
                  <a:gd name="T1" fmla="*/ 0 h 63"/>
                  <a:gd name="T2" fmla="*/ 15 w 108"/>
                  <a:gd name="T3" fmla="*/ 4 h 63"/>
                  <a:gd name="T4" fmla="*/ 22 w 108"/>
                  <a:gd name="T5" fmla="*/ 9 h 63"/>
                  <a:gd name="T6" fmla="*/ 31 w 108"/>
                  <a:gd name="T7" fmla="*/ 16 h 63"/>
                  <a:gd name="T8" fmla="*/ 36 w 108"/>
                  <a:gd name="T9" fmla="*/ 22 h 63"/>
                  <a:gd name="T10" fmla="*/ 44 w 108"/>
                  <a:gd name="T11" fmla="*/ 27 h 63"/>
                  <a:gd name="T12" fmla="*/ 47 w 108"/>
                  <a:gd name="T13" fmla="*/ 31 h 63"/>
                  <a:gd name="T14" fmla="*/ 56 w 108"/>
                  <a:gd name="T15" fmla="*/ 32 h 63"/>
                  <a:gd name="T16" fmla="*/ 58 w 108"/>
                  <a:gd name="T17" fmla="*/ 29 h 63"/>
                  <a:gd name="T18" fmla="*/ 63 w 108"/>
                  <a:gd name="T19" fmla="*/ 27 h 63"/>
                  <a:gd name="T20" fmla="*/ 72 w 108"/>
                  <a:gd name="T21" fmla="*/ 23 h 63"/>
                  <a:gd name="T22" fmla="*/ 80 w 108"/>
                  <a:gd name="T23" fmla="*/ 20 h 63"/>
                  <a:gd name="T24" fmla="*/ 89 w 108"/>
                  <a:gd name="T25" fmla="*/ 14 h 63"/>
                  <a:gd name="T26" fmla="*/ 96 w 108"/>
                  <a:gd name="T27" fmla="*/ 11 h 63"/>
                  <a:gd name="T28" fmla="*/ 99 w 108"/>
                  <a:gd name="T29" fmla="*/ 9 h 63"/>
                  <a:gd name="T30" fmla="*/ 105 w 108"/>
                  <a:gd name="T31" fmla="*/ 9 h 63"/>
                  <a:gd name="T32" fmla="*/ 107 w 108"/>
                  <a:gd name="T33" fmla="*/ 14 h 63"/>
                  <a:gd name="T34" fmla="*/ 108 w 108"/>
                  <a:gd name="T35" fmla="*/ 25 h 63"/>
                  <a:gd name="T36" fmla="*/ 107 w 108"/>
                  <a:gd name="T37" fmla="*/ 32 h 63"/>
                  <a:gd name="T38" fmla="*/ 105 w 108"/>
                  <a:gd name="T39" fmla="*/ 43 h 63"/>
                  <a:gd name="T40" fmla="*/ 101 w 108"/>
                  <a:gd name="T41" fmla="*/ 49 h 63"/>
                  <a:gd name="T42" fmla="*/ 98 w 108"/>
                  <a:gd name="T43" fmla="*/ 52 h 63"/>
                  <a:gd name="T44" fmla="*/ 94 w 108"/>
                  <a:gd name="T45" fmla="*/ 58 h 63"/>
                  <a:gd name="T46" fmla="*/ 90 w 108"/>
                  <a:gd name="T47" fmla="*/ 59 h 63"/>
                  <a:gd name="T48" fmla="*/ 81 w 108"/>
                  <a:gd name="T49" fmla="*/ 54 h 63"/>
                  <a:gd name="T50" fmla="*/ 74 w 108"/>
                  <a:gd name="T51" fmla="*/ 52 h 63"/>
                  <a:gd name="T52" fmla="*/ 62 w 108"/>
                  <a:gd name="T53" fmla="*/ 50 h 63"/>
                  <a:gd name="T54" fmla="*/ 56 w 108"/>
                  <a:gd name="T55" fmla="*/ 49 h 63"/>
                  <a:gd name="T56" fmla="*/ 45 w 108"/>
                  <a:gd name="T57" fmla="*/ 50 h 63"/>
                  <a:gd name="T58" fmla="*/ 38 w 108"/>
                  <a:gd name="T59" fmla="*/ 52 h 63"/>
                  <a:gd name="T60" fmla="*/ 29 w 108"/>
                  <a:gd name="T61" fmla="*/ 56 h 63"/>
                  <a:gd name="T62" fmla="*/ 24 w 108"/>
                  <a:gd name="T63" fmla="*/ 58 h 63"/>
                  <a:gd name="T64" fmla="*/ 13 w 108"/>
                  <a:gd name="T65" fmla="*/ 61 h 63"/>
                  <a:gd name="T66" fmla="*/ 6 w 108"/>
                  <a:gd name="T67" fmla="*/ 63 h 63"/>
                  <a:gd name="T68" fmla="*/ 0 w 108"/>
                  <a:gd name="T69" fmla="*/ 45 h 63"/>
                  <a:gd name="T70" fmla="*/ 0 w 108"/>
                  <a:gd name="T71" fmla="*/ 27 h 63"/>
                  <a:gd name="T72" fmla="*/ 4 w 108"/>
                  <a:gd name="T73" fmla="*/ 11 h 63"/>
                  <a:gd name="T74" fmla="*/ 8 w 108"/>
                  <a:gd name="T7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63">
                    <a:moveTo>
                      <a:pt x="8" y="0"/>
                    </a:moveTo>
                    <a:lnTo>
                      <a:pt x="15" y="4"/>
                    </a:lnTo>
                    <a:lnTo>
                      <a:pt x="22" y="9"/>
                    </a:lnTo>
                    <a:lnTo>
                      <a:pt x="31" y="16"/>
                    </a:lnTo>
                    <a:lnTo>
                      <a:pt x="36" y="22"/>
                    </a:lnTo>
                    <a:lnTo>
                      <a:pt x="44" y="27"/>
                    </a:lnTo>
                    <a:lnTo>
                      <a:pt x="47" y="31"/>
                    </a:lnTo>
                    <a:lnTo>
                      <a:pt x="56" y="32"/>
                    </a:lnTo>
                    <a:lnTo>
                      <a:pt x="58" y="29"/>
                    </a:lnTo>
                    <a:lnTo>
                      <a:pt x="63" y="27"/>
                    </a:lnTo>
                    <a:lnTo>
                      <a:pt x="72" y="23"/>
                    </a:lnTo>
                    <a:lnTo>
                      <a:pt x="80" y="20"/>
                    </a:lnTo>
                    <a:lnTo>
                      <a:pt x="89" y="14"/>
                    </a:lnTo>
                    <a:lnTo>
                      <a:pt x="96" y="11"/>
                    </a:lnTo>
                    <a:lnTo>
                      <a:pt x="99" y="9"/>
                    </a:lnTo>
                    <a:lnTo>
                      <a:pt x="105" y="9"/>
                    </a:lnTo>
                    <a:lnTo>
                      <a:pt x="107" y="14"/>
                    </a:lnTo>
                    <a:lnTo>
                      <a:pt x="108" y="25"/>
                    </a:lnTo>
                    <a:lnTo>
                      <a:pt x="107" y="32"/>
                    </a:lnTo>
                    <a:lnTo>
                      <a:pt x="105" y="43"/>
                    </a:lnTo>
                    <a:lnTo>
                      <a:pt x="101" y="49"/>
                    </a:lnTo>
                    <a:lnTo>
                      <a:pt x="98" y="52"/>
                    </a:lnTo>
                    <a:lnTo>
                      <a:pt x="94" y="58"/>
                    </a:lnTo>
                    <a:lnTo>
                      <a:pt x="90" y="59"/>
                    </a:lnTo>
                    <a:lnTo>
                      <a:pt x="81" y="54"/>
                    </a:lnTo>
                    <a:lnTo>
                      <a:pt x="74" y="52"/>
                    </a:lnTo>
                    <a:lnTo>
                      <a:pt x="62" y="50"/>
                    </a:lnTo>
                    <a:lnTo>
                      <a:pt x="56" y="49"/>
                    </a:lnTo>
                    <a:lnTo>
                      <a:pt x="45" y="50"/>
                    </a:lnTo>
                    <a:lnTo>
                      <a:pt x="38" y="52"/>
                    </a:lnTo>
                    <a:lnTo>
                      <a:pt x="29" y="56"/>
                    </a:lnTo>
                    <a:lnTo>
                      <a:pt x="24" y="58"/>
                    </a:lnTo>
                    <a:lnTo>
                      <a:pt x="13" y="61"/>
                    </a:lnTo>
                    <a:lnTo>
                      <a:pt x="6" y="63"/>
                    </a:lnTo>
                    <a:lnTo>
                      <a:pt x="0" y="45"/>
                    </a:lnTo>
                    <a:lnTo>
                      <a:pt x="0" y="27"/>
                    </a:lnTo>
                    <a:lnTo>
                      <a:pt x="4" y="11"/>
                    </a:lnTo>
                    <a:lnTo>
                      <a:pt x="8"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7" name="Freeform 73"/>
              <p:cNvSpPr>
                <a:spLocks/>
              </p:cNvSpPr>
              <p:nvPr/>
            </p:nvSpPr>
            <p:spPr bwMode="auto">
              <a:xfrm>
                <a:off x="1204" y="3618"/>
                <a:ext cx="108" cy="63"/>
              </a:xfrm>
              <a:custGeom>
                <a:avLst/>
                <a:gdLst>
                  <a:gd name="T0" fmla="*/ 8 w 108"/>
                  <a:gd name="T1" fmla="*/ 0 h 63"/>
                  <a:gd name="T2" fmla="*/ 15 w 108"/>
                  <a:gd name="T3" fmla="*/ 4 h 63"/>
                  <a:gd name="T4" fmla="*/ 22 w 108"/>
                  <a:gd name="T5" fmla="*/ 9 h 63"/>
                  <a:gd name="T6" fmla="*/ 31 w 108"/>
                  <a:gd name="T7" fmla="*/ 16 h 63"/>
                  <a:gd name="T8" fmla="*/ 36 w 108"/>
                  <a:gd name="T9" fmla="*/ 22 h 63"/>
                  <a:gd name="T10" fmla="*/ 44 w 108"/>
                  <a:gd name="T11" fmla="*/ 27 h 63"/>
                  <a:gd name="T12" fmla="*/ 47 w 108"/>
                  <a:gd name="T13" fmla="*/ 31 h 63"/>
                  <a:gd name="T14" fmla="*/ 56 w 108"/>
                  <a:gd name="T15" fmla="*/ 32 h 63"/>
                  <a:gd name="T16" fmla="*/ 58 w 108"/>
                  <a:gd name="T17" fmla="*/ 29 h 63"/>
                  <a:gd name="T18" fmla="*/ 63 w 108"/>
                  <a:gd name="T19" fmla="*/ 27 h 63"/>
                  <a:gd name="T20" fmla="*/ 72 w 108"/>
                  <a:gd name="T21" fmla="*/ 23 h 63"/>
                  <a:gd name="T22" fmla="*/ 80 w 108"/>
                  <a:gd name="T23" fmla="*/ 20 h 63"/>
                  <a:gd name="T24" fmla="*/ 89 w 108"/>
                  <a:gd name="T25" fmla="*/ 14 h 63"/>
                  <a:gd name="T26" fmla="*/ 96 w 108"/>
                  <a:gd name="T27" fmla="*/ 11 h 63"/>
                  <a:gd name="T28" fmla="*/ 99 w 108"/>
                  <a:gd name="T29" fmla="*/ 9 h 63"/>
                  <a:gd name="T30" fmla="*/ 105 w 108"/>
                  <a:gd name="T31" fmla="*/ 9 h 63"/>
                  <a:gd name="T32" fmla="*/ 107 w 108"/>
                  <a:gd name="T33" fmla="*/ 14 h 63"/>
                  <a:gd name="T34" fmla="*/ 108 w 108"/>
                  <a:gd name="T35" fmla="*/ 25 h 63"/>
                  <a:gd name="T36" fmla="*/ 107 w 108"/>
                  <a:gd name="T37" fmla="*/ 32 h 63"/>
                  <a:gd name="T38" fmla="*/ 105 w 108"/>
                  <a:gd name="T39" fmla="*/ 43 h 63"/>
                  <a:gd name="T40" fmla="*/ 101 w 108"/>
                  <a:gd name="T41" fmla="*/ 49 h 63"/>
                  <a:gd name="T42" fmla="*/ 98 w 108"/>
                  <a:gd name="T43" fmla="*/ 52 h 63"/>
                  <a:gd name="T44" fmla="*/ 94 w 108"/>
                  <a:gd name="T45" fmla="*/ 58 h 63"/>
                  <a:gd name="T46" fmla="*/ 90 w 108"/>
                  <a:gd name="T47" fmla="*/ 59 h 63"/>
                  <a:gd name="T48" fmla="*/ 81 w 108"/>
                  <a:gd name="T49" fmla="*/ 54 h 63"/>
                  <a:gd name="T50" fmla="*/ 74 w 108"/>
                  <a:gd name="T51" fmla="*/ 52 h 63"/>
                  <a:gd name="T52" fmla="*/ 62 w 108"/>
                  <a:gd name="T53" fmla="*/ 50 h 63"/>
                  <a:gd name="T54" fmla="*/ 56 w 108"/>
                  <a:gd name="T55" fmla="*/ 49 h 63"/>
                  <a:gd name="T56" fmla="*/ 45 w 108"/>
                  <a:gd name="T57" fmla="*/ 50 h 63"/>
                  <a:gd name="T58" fmla="*/ 38 w 108"/>
                  <a:gd name="T59" fmla="*/ 52 h 63"/>
                  <a:gd name="T60" fmla="*/ 29 w 108"/>
                  <a:gd name="T61" fmla="*/ 56 h 63"/>
                  <a:gd name="T62" fmla="*/ 24 w 108"/>
                  <a:gd name="T63" fmla="*/ 58 h 63"/>
                  <a:gd name="T64" fmla="*/ 13 w 108"/>
                  <a:gd name="T65" fmla="*/ 61 h 63"/>
                  <a:gd name="T66" fmla="*/ 6 w 108"/>
                  <a:gd name="T67" fmla="*/ 63 h 63"/>
                  <a:gd name="T68" fmla="*/ 0 w 108"/>
                  <a:gd name="T69" fmla="*/ 45 h 63"/>
                  <a:gd name="T70" fmla="*/ 0 w 108"/>
                  <a:gd name="T71" fmla="*/ 27 h 63"/>
                  <a:gd name="T72" fmla="*/ 4 w 108"/>
                  <a:gd name="T73" fmla="*/ 11 h 63"/>
                  <a:gd name="T74" fmla="*/ 8 w 108"/>
                  <a:gd name="T7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63">
                    <a:moveTo>
                      <a:pt x="8" y="0"/>
                    </a:moveTo>
                    <a:lnTo>
                      <a:pt x="15" y="4"/>
                    </a:lnTo>
                    <a:lnTo>
                      <a:pt x="22" y="9"/>
                    </a:lnTo>
                    <a:lnTo>
                      <a:pt x="31" y="16"/>
                    </a:lnTo>
                    <a:lnTo>
                      <a:pt x="36" y="22"/>
                    </a:lnTo>
                    <a:lnTo>
                      <a:pt x="44" y="27"/>
                    </a:lnTo>
                    <a:lnTo>
                      <a:pt x="47" y="31"/>
                    </a:lnTo>
                    <a:lnTo>
                      <a:pt x="56" y="32"/>
                    </a:lnTo>
                    <a:lnTo>
                      <a:pt x="58" y="29"/>
                    </a:lnTo>
                    <a:lnTo>
                      <a:pt x="63" y="27"/>
                    </a:lnTo>
                    <a:lnTo>
                      <a:pt x="72" y="23"/>
                    </a:lnTo>
                    <a:lnTo>
                      <a:pt x="80" y="20"/>
                    </a:lnTo>
                    <a:lnTo>
                      <a:pt x="89" y="14"/>
                    </a:lnTo>
                    <a:lnTo>
                      <a:pt x="96" y="11"/>
                    </a:lnTo>
                    <a:lnTo>
                      <a:pt x="99" y="9"/>
                    </a:lnTo>
                    <a:lnTo>
                      <a:pt x="105" y="9"/>
                    </a:lnTo>
                    <a:lnTo>
                      <a:pt x="107" y="14"/>
                    </a:lnTo>
                    <a:lnTo>
                      <a:pt x="108" y="25"/>
                    </a:lnTo>
                    <a:lnTo>
                      <a:pt x="107" y="32"/>
                    </a:lnTo>
                    <a:lnTo>
                      <a:pt x="105" y="43"/>
                    </a:lnTo>
                    <a:lnTo>
                      <a:pt x="101" y="49"/>
                    </a:lnTo>
                    <a:lnTo>
                      <a:pt x="98" y="52"/>
                    </a:lnTo>
                    <a:lnTo>
                      <a:pt x="94" y="58"/>
                    </a:lnTo>
                    <a:lnTo>
                      <a:pt x="90" y="59"/>
                    </a:lnTo>
                    <a:lnTo>
                      <a:pt x="81" y="54"/>
                    </a:lnTo>
                    <a:lnTo>
                      <a:pt x="74" y="52"/>
                    </a:lnTo>
                    <a:lnTo>
                      <a:pt x="62" y="50"/>
                    </a:lnTo>
                    <a:lnTo>
                      <a:pt x="56" y="49"/>
                    </a:lnTo>
                    <a:lnTo>
                      <a:pt x="45" y="50"/>
                    </a:lnTo>
                    <a:lnTo>
                      <a:pt x="38" y="52"/>
                    </a:lnTo>
                    <a:lnTo>
                      <a:pt x="29" y="56"/>
                    </a:lnTo>
                    <a:lnTo>
                      <a:pt x="24" y="58"/>
                    </a:lnTo>
                    <a:lnTo>
                      <a:pt x="13" y="61"/>
                    </a:lnTo>
                    <a:lnTo>
                      <a:pt x="6" y="63"/>
                    </a:lnTo>
                    <a:lnTo>
                      <a:pt x="0" y="45"/>
                    </a:lnTo>
                    <a:lnTo>
                      <a:pt x="0" y="27"/>
                    </a:lnTo>
                    <a:lnTo>
                      <a:pt x="4" y="11"/>
                    </a:lnTo>
                    <a:lnTo>
                      <a:pt x="8"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8" name="Freeform 74"/>
              <p:cNvSpPr>
                <a:spLocks/>
              </p:cNvSpPr>
              <p:nvPr/>
            </p:nvSpPr>
            <p:spPr bwMode="auto">
              <a:xfrm>
                <a:off x="1204" y="3618"/>
                <a:ext cx="108" cy="63"/>
              </a:xfrm>
              <a:custGeom>
                <a:avLst/>
                <a:gdLst>
                  <a:gd name="T0" fmla="*/ 8 w 108"/>
                  <a:gd name="T1" fmla="*/ 0 h 63"/>
                  <a:gd name="T2" fmla="*/ 15 w 108"/>
                  <a:gd name="T3" fmla="*/ 4 h 63"/>
                  <a:gd name="T4" fmla="*/ 22 w 108"/>
                  <a:gd name="T5" fmla="*/ 9 h 63"/>
                  <a:gd name="T6" fmla="*/ 31 w 108"/>
                  <a:gd name="T7" fmla="*/ 16 h 63"/>
                  <a:gd name="T8" fmla="*/ 36 w 108"/>
                  <a:gd name="T9" fmla="*/ 22 h 63"/>
                  <a:gd name="T10" fmla="*/ 44 w 108"/>
                  <a:gd name="T11" fmla="*/ 27 h 63"/>
                  <a:gd name="T12" fmla="*/ 47 w 108"/>
                  <a:gd name="T13" fmla="*/ 31 h 63"/>
                  <a:gd name="T14" fmla="*/ 56 w 108"/>
                  <a:gd name="T15" fmla="*/ 32 h 63"/>
                  <a:gd name="T16" fmla="*/ 58 w 108"/>
                  <a:gd name="T17" fmla="*/ 29 h 63"/>
                  <a:gd name="T18" fmla="*/ 63 w 108"/>
                  <a:gd name="T19" fmla="*/ 27 h 63"/>
                  <a:gd name="T20" fmla="*/ 72 w 108"/>
                  <a:gd name="T21" fmla="*/ 23 h 63"/>
                  <a:gd name="T22" fmla="*/ 80 w 108"/>
                  <a:gd name="T23" fmla="*/ 20 h 63"/>
                  <a:gd name="T24" fmla="*/ 89 w 108"/>
                  <a:gd name="T25" fmla="*/ 14 h 63"/>
                  <a:gd name="T26" fmla="*/ 96 w 108"/>
                  <a:gd name="T27" fmla="*/ 11 h 63"/>
                  <a:gd name="T28" fmla="*/ 99 w 108"/>
                  <a:gd name="T29" fmla="*/ 9 h 63"/>
                  <a:gd name="T30" fmla="*/ 105 w 108"/>
                  <a:gd name="T31" fmla="*/ 9 h 63"/>
                  <a:gd name="T32" fmla="*/ 107 w 108"/>
                  <a:gd name="T33" fmla="*/ 14 h 63"/>
                  <a:gd name="T34" fmla="*/ 108 w 108"/>
                  <a:gd name="T35" fmla="*/ 25 h 63"/>
                  <a:gd name="T36" fmla="*/ 107 w 108"/>
                  <a:gd name="T37" fmla="*/ 32 h 63"/>
                  <a:gd name="T38" fmla="*/ 105 w 108"/>
                  <a:gd name="T39" fmla="*/ 43 h 63"/>
                  <a:gd name="T40" fmla="*/ 101 w 108"/>
                  <a:gd name="T41" fmla="*/ 49 h 63"/>
                  <a:gd name="T42" fmla="*/ 98 w 108"/>
                  <a:gd name="T43" fmla="*/ 52 h 63"/>
                  <a:gd name="T44" fmla="*/ 94 w 108"/>
                  <a:gd name="T45" fmla="*/ 58 h 63"/>
                  <a:gd name="T46" fmla="*/ 90 w 108"/>
                  <a:gd name="T47" fmla="*/ 59 h 63"/>
                  <a:gd name="T48" fmla="*/ 81 w 108"/>
                  <a:gd name="T49" fmla="*/ 54 h 63"/>
                  <a:gd name="T50" fmla="*/ 74 w 108"/>
                  <a:gd name="T51" fmla="*/ 52 h 63"/>
                  <a:gd name="T52" fmla="*/ 62 w 108"/>
                  <a:gd name="T53" fmla="*/ 50 h 63"/>
                  <a:gd name="T54" fmla="*/ 56 w 108"/>
                  <a:gd name="T55" fmla="*/ 49 h 63"/>
                  <a:gd name="T56" fmla="*/ 45 w 108"/>
                  <a:gd name="T57" fmla="*/ 50 h 63"/>
                  <a:gd name="T58" fmla="*/ 38 w 108"/>
                  <a:gd name="T59" fmla="*/ 52 h 63"/>
                  <a:gd name="T60" fmla="*/ 29 w 108"/>
                  <a:gd name="T61" fmla="*/ 56 h 63"/>
                  <a:gd name="T62" fmla="*/ 24 w 108"/>
                  <a:gd name="T63" fmla="*/ 58 h 63"/>
                  <a:gd name="T64" fmla="*/ 13 w 108"/>
                  <a:gd name="T65" fmla="*/ 61 h 63"/>
                  <a:gd name="T66" fmla="*/ 6 w 108"/>
                  <a:gd name="T67" fmla="*/ 63 h 63"/>
                  <a:gd name="T68" fmla="*/ 0 w 108"/>
                  <a:gd name="T69" fmla="*/ 45 h 63"/>
                  <a:gd name="T70" fmla="*/ 0 w 108"/>
                  <a:gd name="T71" fmla="*/ 27 h 63"/>
                  <a:gd name="T72" fmla="*/ 4 w 108"/>
                  <a:gd name="T73" fmla="*/ 11 h 63"/>
                  <a:gd name="T74" fmla="*/ 6 w 108"/>
                  <a:gd name="T7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63">
                    <a:moveTo>
                      <a:pt x="8" y="0"/>
                    </a:moveTo>
                    <a:lnTo>
                      <a:pt x="15" y="4"/>
                    </a:lnTo>
                    <a:lnTo>
                      <a:pt x="22" y="9"/>
                    </a:lnTo>
                    <a:lnTo>
                      <a:pt x="31" y="16"/>
                    </a:lnTo>
                    <a:lnTo>
                      <a:pt x="36" y="22"/>
                    </a:lnTo>
                    <a:lnTo>
                      <a:pt x="44" y="27"/>
                    </a:lnTo>
                    <a:lnTo>
                      <a:pt x="47" y="31"/>
                    </a:lnTo>
                    <a:lnTo>
                      <a:pt x="56" y="32"/>
                    </a:lnTo>
                    <a:lnTo>
                      <a:pt x="58" y="29"/>
                    </a:lnTo>
                    <a:lnTo>
                      <a:pt x="63" y="27"/>
                    </a:lnTo>
                    <a:lnTo>
                      <a:pt x="72" y="23"/>
                    </a:lnTo>
                    <a:lnTo>
                      <a:pt x="80" y="20"/>
                    </a:lnTo>
                    <a:lnTo>
                      <a:pt x="89" y="14"/>
                    </a:lnTo>
                    <a:lnTo>
                      <a:pt x="96" y="11"/>
                    </a:lnTo>
                    <a:lnTo>
                      <a:pt x="99" y="9"/>
                    </a:lnTo>
                    <a:lnTo>
                      <a:pt x="105" y="9"/>
                    </a:lnTo>
                    <a:lnTo>
                      <a:pt x="107" y="14"/>
                    </a:lnTo>
                    <a:lnTo>
                      <a:pt x="108" y="25"/>
                    </a:lnTo>
                    <a:lnTo>
                      <a:pt x="107" y="32"/>
                    </a:lnTo>
                    <a:lnTo>
                      <a:pt x="105" y="43"/>
                    </a:lnTo>
                    <a:lnTo>
                      <a:pt x="101" y="49"/>
                    </a:lnTo>
                    <a:lnTo>
                      <a:pt x="98" y="52"/>
                    </a:lnTo>
                    <a:lnTo>
                      <a:pt x="94" y="58"/>
                    </a:lnTo>
                    <a:lnTo>
                      <a:pt x="90" y="59"/>
                    </a:lnTo>
                    <a:lnTo>
                      <a:pt x="81" y="54"/>
                    </a:lnTo>
                    <a:lnTo>
                      <a:pt x="74" y="52"/>
                    </a:lnTo>
                    <a:lnTo>
                      <a:pt x="62" y="50"/>
                    </a:lnTo>
                    <a:lnTo>
                      <a:pt x="56" y="49"/>
                    </a:lnTo>
                    <a:lnTo>
                      <a:pt x="45" y="50"/>
                    </a:lnTo>
                    <a:lnTo>
                      <a:pt x="38" y="52"/>
                    </a:lnTo>
                    <a:lnTo>
                      <a:pt x="29" y="56"/>
                    </a:lnTo>
                    <a:lnTo>
                      <a:pt x="24" y="58"/>
                    </a:lnTo>
                    <a:lnTo>
                      <a:pt x="13" y="61"/>
                    </a:lnTo>
                    <a:lnTo>
                      <a:pt x="6" y="63"/>
                    </a:lnTo>
                    <a:lnTo>
                      <a:pt x="0" y="45"/>
                    </a:lnTo>
                    <a:lnTo>
                      <a:pt x="0" y="27"/>
                    </a:lnTo>
                    <a:lnTo>
                      <a:pt x="4" y="11"/>
                    </a:lnTo>
                    <a:lnTo>
                      <a:pt x="6"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19" name="Freeform 75"/>
              <p:cNvSpPr>
                <a:spLocks/>
              </p:cNvSpPr>
              <p:nvPr/>
            </p:nvSpPr>
            <p:spPr bwMode="auto">
              <a:xfrm>
                <a:off x="1242" y="3643"/>
                <a:ext cx="27" cy="31"/>
              </a:xfrm>
              <a:custGeom>
                <a:avLst/>
                <a:gdLst>
                  <a:gd name="T0" fmla="*/ 2 w 27"/>
                  <a:gd name="T1" fmla="*/ 0 h 31"/>
                  <a:gd name="T2" fmla="*/ 11 w 27"/>
                  <a:gd name="T3" fmla="*/ 0 h 31"/>
                  <a:gd name="T4" fmla="*/ 18 w 27"/>
                  <a:gd name="T5" fmla="*/ 0 h 31"/>
                  <a:gd name="T6" fmla="*/ 24 w 27"/>
                  <a:gd name="T7" fmla="*/ 2 h 31"/>
                  <a:gd name="T8" fmla="*/ 25 w 27"/>
                  <a:gd name="T9" fmla="*/ 6 h 31"/>
                  <a:gd name="T10" fmla="*/ 27 w 27"/>
                  <a:gd name="T11" fmla="*/ 11 h 31"/>
                  <a:gd name="T12" fmla="*/ 27 w 27"/>
                  <a:gd name="T13" fmla="*/ 16 h 31"/>
                  <a:gd name="T14" fmla="*/ 27 w 27"/>
                  <a:gd name="T15" fmla="*/ 22 h 31"/>
                  <a:gd name="T16" fmla="*/ 25 w 27"/>
                  <a:gd name="T17" fmla="*/ 25 h 31"/>
                  <a:gd name="T18" fmla="*/ 25 w 27"/>
                  <a:gd name="T19" fmla="*/ 27 h 31"/>
                  <a:gd name="T20" fmla="*/ 22 w 27"/>
                  <a:gd name="T21" fmla="*/ 29 h 31"/>
                  <a:gd name="T22" fmla="*/ 18 w 27"/>
                  <a:gd name="T23" fmla="*/ 31 h 31"/>
                  <a:gd name="T24" fmla="*/ 9 w 27"/>
                  <a:gd name="T25" fmla="*/ 31 h 31"/>
                  <a:gd name="T26" fmla="*/ 6 w 27"/>
                  <a:gd name="T27" fmla="*/ 27 h 31"/>
                  <a:gd name="T28" fmla="*/ 0 w 27"/>
                  <a:gd name="T29" fmla="*/ 27 h 31"/>
                  <a:gd name="T30" fmla="*/ 0 w 27"/>
                  <a:gd name="T31" fmla="*/ 24 h 31"/>
                  <a:gd name="T32" fmla="*/ 0 w 27"/>
                  <a:gd name="T33" fmla="*/ 15 h 31"/>
                  <a:gd name="T34" fmla="*/ 0 w 27"/>
                  <a:gd name="T35" fmla="*/ 11 h 31"/>
                  <a:gd name="T36" fmla="*/ 0 w 27"/>
                  <a:gd name="T37" fmla="*/ 6 h 31"/>
                  <a:gd name="T38" fmla="*/ 2 w 27"/>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1">
                    <a:moveTo>
                      <a:pt x="2" y="0"/>
                    </a:moveTo>
                    <a:lnTo>
                      <a:pt x="11" y="0"/>
                    </a:lnTo>
                    <a:lnTo>
                      <a:pt x="18" y="0"/>
                    </a:lnTo>
                    <a:lnTo>
                      <a:pt x="24" y="2"/>
                    </a:lnTo>
                    <a:lnTo>
                      <a:pt x="25" y="6"/>
                    </a:lnTo>
                    <a:lnTo>
                      <a:pt x="27" y="11"/>
                    </a:lnTo>
                    <a:lnTo>
                      <a:pt x="27" y="16"/>
                    </a:lnTo>
                    <a:lnTo>
                      <a:pt x="27" y="22"/>
                    </a:lnTo>
                    <a:lnTo>
                      <a:pt x="25" y="25"/>
                    </a:lnTo>
                    <a:lnTo>
                      <a:pt x="25" y="27"/>
                    </a:lnTo>
                    <a:lnTo>
                      <a:pt x="22" y="29"/>
                    </a:lnTo>
                    <a:lnTo>
                      <a:pt x="18" y="31"/>
                    </a:lnTo>
                    <a:lnTo>
                      <a:pt x="9" y="31"/>
                    </a:lnTo>
                    <a:lnTo>
                      <a:pt x="6" y="27"/>
                    </a:lnTo>
                    <a:lnTo>
                      <a:pt x="0" y="27"/>
                    </a:lnTo>
                    <a:lnTo>
                      <a:pt x="0" y="24"/>
                    </a:lnTo>
                    <a:lnTo>
                      <a:pt x="0" y="15"/>
                    </a:lnTo>
                    <a:lnTo>
                      <a:pt x="0" y="11"/>
                    </a:lnTo>
                    <a:lnTo>
                      <a:pt x="0" y="6"/>
                    </a:lnTo>
                    <a:lnTo>
                      <a:pt x="2"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0" name="Freeform 76"/>
              <p:cNvSpPr>
                <a:spLocks/>
              </p:cNvSpPr>
              <p:nvPr/>
            </p:nvSpPr>
            <p:spPr bwMode="auto">
              <a:xfrm>
                <a:off x="1242" y="3643"/>
                <a:ext cx="27" cy="31"/>
              </a:xfrm>
              <a:custGeom>
                <a:avLst/>
                <a:gdLst>
                  <a:gd name="T0" fmla="*/ 2 w 27"/>
                  <a:gd name="T1" fmla="*/ 0 h 31"/>
                  <a:gd name="T2" fmla="*/ 11 w 27"/>
                  <a:gd name="T3" fmla="*/ 0 h 31"/>
                  <a:gd name="T4" fmla="*/ 18 w 27"/>
                  <a:gd name="T5" fmla="*/ 0 h 31"/>
                  <a:gd name="T6" fmla="*/ 24 w 27"/>
                  <a:gd name="T7" fmla="*/ 2 h 31"/>
                  <a:gd name="T8" fmla="*/ 25 w 27"/>
                  <a:gd name="T9" fmla="*/ 6 h 31"/>
                  <a:gd name="T10" fmla="*/ 27 w 27"/>
                  <a:gd name="T11" fmla="*/ 11 h 31"/>
                  <a:gd name="T12" fmla="*/ 27 w 27"/>
                  <a:gd name="T13" fmla="*/ 16 h 31"/>
                  <a:gd name="T14" fmla="*/ 27 w 27"/>
                  <a:gd name="T15" fmla="*/ 22 h 31"/>
                  <a:gd name="T16" fmla="*/ 25 w 27"/>
                  <a:gd name="T17" fmla="*/ 25 h 31"/>
                  <a:gd name="T18" fmla="*/ 25 w 27"/>
                  <a:gd name="T19" fmla="*/ 27 h 31"/>
                  <a:gd name="T20" fmla="*/ 22 w 27"/>
                  <a:gd name="T21" fmla="*/ 29 h 31"/>
                  <a:gd name="T22" fmla="*/ 18 w 27"/>
                  <a:gd name="T23" fmla="*/ 31 h 31"/>
                  <a:gd name="T24" fmla="*/ 9 w 27"/>
                  <a:gd name="T25" fmla="*/ 31 h 31"/>
                  <a:gd name="T26" fmla="*/ 6 w 27"/>
                  <a:gd name="T27" fmla="*/ 27 h 31"/>
                  <a:gd name="T28" fmla="*/ 0 w 27"/>
                  <a:gd name="T29" fmla="*/ 27 h 31"/>
                  <a:gd name="T30" fmla="*/ 0 w 27"/>
                  <a:gd name="T31" fmla="*/ 24 h 31"/>
                  <a:gd name="T32" fmla="*/ 0 w 27"/>
                  <a:gd name="T33" fmla="*/ 15 h 31"/>
                  <a:gd name="T34" fmla="*/ 0 w 27"/>
                  <a:gd name="T35" fmla="*/ 11 h 31"/>
                  <a:gd name="T36" fmla="*/ 0 w 27"/>
                  <a:gd name="T37" fmla="*/ 6 h 31"/>
                  <a:gd name="T38" fmla="*/ 2 w 27"/>
                  <a:gd name="T3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1">
                    <a:moveTo>
                      <a:pt x="2" y="0"/>
                    </a:moveTo>
                    <a:lnTo>
                      <a:pt x="11" y="0"/>
                    </a:lnTo>
                    <a:lnTo>
                      <a:pt x="18" y="0"/>
                    </a:lnTo>
                    <a:lnTo>
                      <a:pt x="24" y="2"/>
                    </a:lnTo>
                    <a:lnTo>
                      <a:pt x="25" y="6"/>
                    </a:lnTo>
                    <a:lnTo>
                      <a:pt x="27" y="11"/>
                    </a:lnTo>
                    <a:lnTo>
                      <a:pt x="27" y="16"/>
                    </a:lnTo>
                    <a:lnTo>
                      <a:pt x="27" y="22"/>
                    </a:lnTo>
                    <a:lnTo>
                      <a:pt x="25" y="25"/>
                    </a:lnTo>
                    <a:lnTo>
                      <a:pt x="25" y="27"/>
                    </a:lnTo>
                    <a:lnTo>
                      <a:pt x="22" y="29"/>
                    </a:lnTo>
                    <a:lnTo>
                      <a:pt x="18" y="31"/>
                    </a:lnTo>
                    <a:lnTo>
                      <a:pt x="9" y="31"/>
                    </a:lnTo>
                    <a:lnTo>
                      <a:pt x="6" y="27"/>
                    </a:lnTo>
                    <a:lnTo>
                      <a:pt x="0" y="27"/>
                    </a:lnTo>
                    <a:lnTo>
                      <a:pt x="0" y="24"/>
                    </a:lnTo>
                    <a:lnTo>
                      <a:pt x="0" y="15"/>
                    </a:lnTo>
                    <a:lnTo>
                      <a:pt x="0" y="11"/>
                    </a:lnTo>
                    <a:lnTo>
                      <a:pt x="0" y="6"/>
                    </a:lnTo>
                    <a:lnTo>
                      <a:pt x="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1" name="Freeform 77"/>
              <p:cNvSpPr>
                <a:spLocks/>
              </p:cNvSpPr>
              <p:nvPr/>
            </p:nvSpPr>
            <p:spPr bwMode="auto">
              <a:xfrm>
                <a:off x="1242" y="3643"/>
                <a:ext cx="27" cy="31"/>
              </a:xfrm>
              <a:custGeom>
                <a:avLst/>
                <a:gdLst>
                  <a:gd name="T0" fmla="*/ 2 w 27"/>
                  <a:gd name="T1" fmla="*/ 0 h 31"/>
                  <a:gd name="T2" fmla="*/ 11 w 27"/>
                  <a:gd name="T3" fmla="*/ 0 h 31"/>
                  <a:gd name="T4" fmla="*/ 18 w 27"/>
                  <a:gd name="T5" fmla="*/ 0 h 31"/>
                  <a:gd name="T6" fmla="*/ 24 w 27"/>
                  <a:gd name="T7" fmla="*/ 2 h 31"/>
                  <a:gd name="T8" fmla="*/ 25 w 27"/>
                  <a:gd name="T9" fmla="*/ 6 h 31"/>
                  <a:gd name="T10" fmla="*/ 27 w 27"/>
                  <a:gd name="T11" fmla="*/ 11 h 31"/>
                  <a:gd name="T12" fmla="*/ 27 w 27"/>
                  <a:gd name="T13" fmla="*/ 16 h 31"/>
                  <a:gd name="T14" fmla="*/ 27 w 27"/>
                  <a:gd name="T15" fmla="*/ 22 h 31"/>
                  <a:gd name="T16" fmla="*/ 25 w 27"/>
                  <a:gd name="T17" fmla="*/ 25 h 31"/>
                  <a:gd name="T18" fmla="*/ 25 w 27"/>
                  <a:gd name="T19" fmla="*/ 27 h 31"/>
                  <a:gd name="T20" fmla="*/ 22 w 27"/>
                  <a:gd name="T21" fmla="*/ 29 h 31"/>
                  <a:gd name="T22" fmla="*/ 18 w 27"/>
                  <a:gd name="T23" fmla="*/ 31 h 31"/>
                  <a:gd name="T24" fmla="*/ 9 w 27"/>
                  <a:gd name="T25" fmla="*/ 31 h 31"/>
                  <a:gd name="T26" fmla="*/ 6 w 27"/>
                  <a:gd name="T27" fmla="*/ 27 h 31"/>
                  <a:gd name="T28" fmla="*/ 0 w 27"/>
                  <a:gd name="T29" fmla="*/ 27 h 31"/>
                  <a:gd name="T30" fmla="*/ 0 w 27"/>
                  <a:gd name="T31" fmla="*/ 24 h 31"/>
                  <a:gd name="T32" fmla="*/ 0 w 27"/>
                  <a:gd name="T33" fmla="*/ 15 h 31"/>
                  <a:gd name="T34" fmla="*/ 0 w 27"/>
                  <a:gd name="T35" fmla="*/ 11 h 31"/>
                  <a:gd name="T36" fmla="*/ 0 w 27"/>
                  <a:gd name="T37" fmla="*/ 6 h 31"/>
                  <a:gd name="T38" fmla="*/ 2 w 27"/>
                  <a:gd name="T3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1">
                    <a:moveTo>
                      <a:pt x="2" y="0"/>
                    </a:moveTo>
                    <a:lnTo>
                      <a:pt x="11" y="0"/>
                    </a:lnTo>
                    <a:lnTo>
                      <a:pt x="18" y="0"/>
                    </a:lnTo>
                    <a:lnTo>
                      <a:pt x="24" y="2"/>
                    </a:lnTo>
                    <a:lnTo>
                      <a:pt x="25" y="6"/>
                    </a:lnTo>
                    <a:lnTo>
                      <a:pt x="27" y="11"/>
                    </a:lnTo>
                    <a:lnTo>
                      <a:pt x="27" y="16"/>
                    </a:lnTo>
                    <a:lnTo>
                      <a:pt x="27" y="22"/>
                    </a:lnTo>
                    <a:lnTo>
                      <a:pt x="25" y="25"/>
                    </a:lnTo>
                    <a:lnTo>
                      <a:pt x="25" y="27"/>
                    </a:lnTo>
                    <a:lnTo>
                      <a:pt x="22" y="29"/>
                    </a:lnTo>
                    <a:lnTo>
                      <a:pt x="18" y="31"/>
                    </a:lnTo>
                    <a:lnTo>
                      <a:pt x="9" y="31"/>
                    </a:lnTo>
                    <a:lnTo>
                      <a:pt x="6" y="27"/>
                    </a:lnTo>
                    <a:lnTo>
                      <a:pt x="0" y="27"/>
                    </a:lnTo>
                    <a:lnTo>
                      <a:pt x="0" y="24"/>
                    </a:lnTo>
                    <a:lnTo>
                      <a:pt x="0" y="15"/>
                    </a:lnTo>
                    <a:lnTo>
                      <a:pt x="0" y="11"/>
                    </a:lnTo>
                    <a:lnTo>
                      <a:pt x="0" y="6"/>
                    </a:lnTo>
                    <a:lnTo>
                      <a:pt x="2" y="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2" name="Freeform 78"/>
              <p:cNvSpPr>
                <a:spLocks/>
              </p:cNvSpPr>
              <p:nvPr/>
            </p:nvSpPr>
            <p:spPr bwMode="auto">
              <a:xfrm>
                <a:off x="1030" y="3713"/>
                <a:ext cx="171" cy="137"/>
              </a:xfrm>
              <a:custGeom>
                <a:avLst/>
                <a:gdLst>
                  <a:gd name="T0" fmla="*/ 0 w 171"/>
                  <a:gd name="T1" fmla="*/ 0 h 137"/>
                  <a:gd name="T2" fmla="*/ 7 w 171"/>
                  <a:gd name="T3" fmla="*/ 4 h 137"/>
                  <a:gd name="T4" fmla="*/ 12 w 171"/>
                  <a:gd name="T5" fmla="*/ 8 h 137"/>
                  <a:gd name="T6" fmla="*/ 21 w 171"/>
                  <a:gd name="T7" fmla="*/ 11 h 137"/>
                  <a:gd name="T8" fmla="*/ 29 w 171"/>
                  <a:gd name="T9" fmla="*/ 13 h 137"/>
                  <a:gd name="T10" fmla="*/ 34 w 171"/>
                  <a:gd name="T11" fmla="*/ 15 h 137"/>
                  <a:gd name="T12" fmla="*/ 38 w 171"/>
                  <a:gd name="T13" fmla="*/ 26 h 137"/>
                  <a:gd name="T14" fmla="*/ 41 w 171"/>
                  <a:gd name="T15" fmla="*/ 35 h 137"/>
                  <a:gd name="T16" fmla="*/ 45 w 171"/>
                  <a:gd name="T17" fmla="*/ 65 h 137"/>
                  <a:gd name="T18" fmla="*/ 43 w 171"/>
                  <a:gd name="T19" fmla="*/ 114 h 137"/>
                  <a:gd name="T20" fmla="*/ 50 w 171"/>
                  <a:gd name="T21" fmla="*/ 121 h 137"/>
                  <a:gd name="T22" fmla="*/ 50 w 171"/>
                  <a:gd name="T23" fmla="*/ 126 h 137"/>
                  <a:gd name="T24" fmla="*/ 52 w 171"/>
                  <a:gd name="T25" fmla="*/ 130 h 137"/>
                  <a:gd name="T26" fmla="*/ 54 w 171"/>
                  <a:gd name="T27" fmla="*/ 134 h 137"/>
                  <a:gd name="T28" fmla="*/ 57 w 171"/>
                  <a:gd name="T29" fmla="*/ 137 h 137"/>
                  <a:gd name="T30" fmla="*/ 65 w 171"/>
                  <a:gd name="T31" fmla="*/ 135 h 137"/>
                  <a:gd name="T32" fmla="*/ 75 w 171"/>
                  <a:gd name="T33" fmla="*/ 130 h 137"/>
                  <a:gd name="T34" fmla="*/ 86 w 171"/>
                  <a:gd name="T35" fmla="*/ 126 h 137"/>
                  <a:gd name="T36" fmla="*/ 99 w 171"/>
                  <a:gd name="T37" fmla="*/ 123 h 137"/>
                  <a:gd name="T38" fmla="*/ 108 w 171"/>
                  <a:gd name="T39" fmla="*/ 123 h 137"/>
                  <a:gd name="T40" fmla="*/ 120 w 171"/>
                  <a:gd name="T41" fmla="*/ 123 h 137"/>
                  <a:gd name="T42" fmla="*/ 131 w 171"/>
                  <a:gd name="T43" fmla="*/ 123 h 137"/>
                  <a:gd name="T44" fmla="*/ 142 w 171"/>
                  <a:gd name="T45" fmla="*/ 126 h 137"/>
                  <a:gd name="T46" fmla="*/ 153 w 171"/>
                  <a:gd name="T47" fmla="*/ 130 h 137"/>
                  <a:gd name="T48" fmla="*/ 160 w 171"/>
                  <a:gd name="T49" fmla="*/ 134 h 137"/>
                  <a:gd name="T50" fmla="*/ 171 w 171"/>
                  <a:gd name="T51" fmla="*/ 1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137">
                    <a:moveTo>
                      <a:pt x="0" y="0"/>
                    </a:moveTo>
                    <a:lnTo>
                      <a:pt x="7" y="4"/>
                    </a:lnTo>
                    <a:lnTo>
                      <a:pt x="12" y="8"/>
                    </a:lnTo>
                    <a:lnTo>
                      <a:pt x="21" y="11"/>
                    </a:lnTo>
                    <a:lnTo>
                      <a:pt x="29" y="13"/>
                    </a:lnTo>
                    <a:lnTo>
                      <a:pt x="34" y="15"/>
                    </a:lnTo>
                    <a:lnTo>
                      <a:pt x="38" y="26"/>
                    </a:lnTo>
                    <a:lnTo>
                      <a:pt x="41" y="35"/>
                    </a:lnTo>
                    <a:lnTo>
                      <a:pt x="45" y="65"/>
                    </a:lnTo>
                    <a:lnTo>
                      <a:pt x="43" y="114"/>
                    </a:lnTo>
                    <a:lnTo>
                      <a:pt x="50" y="121"/>
                    </a:lnTo>
                    <a:lnTo>
                      <a:pt x="50" y="126"/>
                    </a:lnTo>
                    <a:lnTo>
                      <a:pt x="52" y="130"/>
                    </a:lnTo>
                    <a:lnTo>
                      <a:pt x="54" y="134"/>
                    </a:lnTo>
                    <a:lnTo>
                      <a:pt x="57" y="137"/>
                    </a:lnTo>
                    <a:lnTo>
                      <a:pt x="65" y="135"/>
                    </a:lnTo>
                    <a:lnTo>
                      <a:pt x="75" y="130"/>
                    </a:lnTo>
                    <a:lnTo>
                      <a:pt x="86" y="126"/>
                    </a:lnTo>
                    <a:lnTo>
                      <a:pt x="99" y="123"/>
                    </a:lnTo>
                    <a:lnTo>
                      <a:pt x="108" y="123"/>
                    </a:lnTo>
                    <a:lnTo>
                      <a:pt x="120" y="123"/>
                    </a:lnTo>
                    <a:lnTo>
                      <a:pt x="131" y="123"/>
                    </a:lnTo>
                    <a:lnTo>
                      <a:pt x="142" y="126"/>
                    </a:lnTo>
                    <a:lnTo>
                      <a:pt x="153" y="130"/>
                    </a:lnTo>
                    <a:lnTo>
                      <a:pt x="160" y="134"/>
                    </a:lnTo>
                    <a:lnTo>
                      <a:pt x="171" y="13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3" name="Freeform 79"/>
              <p:cNvSpPr>
                <a:spLocks/>
              </p:cNvSpPr>
              <p:nvPr/>
            </p:nvSpPr>
            <p:spPr bwMode="auto">
              <a:xfrm>
                <a:off x="1210" y="3686"/>
                <a:ext cx="34" cy="159"/>
              </a:xfrm>
              <a:custGeom>
                <a:avLst/>
                <a:gdLst>
                  <a:gd name="T0" fmla="*/ 0 w 34"/>
                  <a:gd name="T1" fmla="*/ 159 h 159"/>
                  <a:gd name="T2" fmla="*/ 12 w 34"/>
                  <a:gd name="T3" fmla="*/ 135 h 159"/>
                  <a:gd name="T4" fmla="*/ 21 w 34"/>
                  <a:gd name="T5" fmla="*/ 114 h 159"/>
                  <a:gd name="T6" fmla="*/ 23 w 34"/>
                  <a:gd name="T7" fmla="*/ 105 h 159"/>
                  <a:gd name="T8" fmla="*/ 27 w 34"/>
                  <a:gd name="T9" fmla="*/ 94 h 159"/>
                  <a:gd name="T10" fmla="*/ 32 w 34"/>
                  <a:gd name="T11" fmla="*/ 72 h 159"/>
                  <a:gd name="T12" fmla="*/ 34 w 34"/>
                  <a:gd name="T13" fmla="*/ 51 h 159"/>
                  <a:gd name="T14" fmla="*/ 32 w 34"/>
                  <a:gd name="T15" fmla="*/ 31 h 159"/>
                  <a:gd name="T16" fmla="*/ 30 w 34"/>
                  <a:gd name="T17" fmla="*/ 17 h 159"/>
                  <a:gd name="T18" fmla="*/ 25 w 34"/>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59">
                    <a:moveTo>
                      <a:pt x="0" y="159"/>
                    </a:moveTo>
                    <a:lnTo>
                      <a:pt x="12" y="135"/>
                    </a:lnTo>
                    <a:lnTo>
                      <a:pt x="21" y="114"/>
                    </a:lnTo>
                    <a:lnTo>
                      <a:pt x="23" y="105"/>
                    </a:lnTo>
                    <a:lnTo>
                      <a:pt x="27" y="94"/>
                    </a:lnTo>
                    <a:lnTo>
                      <a:pt x="32" y="72"/>
                    </a:lnTo>
                    <a:lnTo>
                      <a:pt x="34" y="51"/>
                    </a:lnTo>
                    <a:lnTo>
                      <a:pt x="32" y="31"/>
                    </a:lnTo>
                    <a:lnTo>
                      <a:pt x="30" y="17"/>
                    </a:lnTo>
                    <a:lnTo>
                      <a:pt x="25"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4" name="Freeform 80"/>
              <p:cNvSpPr>
                <a:spLocks/>
              </p:cNvSpPr>
              <p:nvPr/>
            </p:nvSpPr>
            <p:spPr bwMode="auto">
              <a:xfrm>
                <a:off x="884" y="3573"/>
                <a:ext cx="292" cy="450"/>
              </a:xfrm>
              <a:custGeom>
                <a:avLst/>
                <a:gdLst>
                  <a:gd name="T0" fmla="*/ 187 w 292"/>
                  <a:gd name="T1" fmla="*/ 311 h 450"/>
                  <a:gd name="T2" fmla="*/ 203 w 292"/>
                  <a:gd name="T3" fmla="*/ 317 h 450"/>
                  <a:gd name="T4" fmla="*/ 223 w 292"/>
                  <a:gd name="T5" fmla="*/ 338 h 450"/>
                  <a:gd name="T6" fmla="*/ 239 w 292"/>
                  <a:gd name="T7" fmla="*/ 353 h 450"/>
                  <a:gd name="T8" fmla="*/ 270 w 292"/>
                  <a:gd name="T9" fmla="*/ 351 h 450"/>
                  <a:gd name="T10" fmla="*/ 241 w 292"/>
                  <a:gd name="T11" fmla="*/ 445 h 450"/>
                  <a:gd name="T12" fmla="*/ 178 w 292"/>
                  <a:gd name="T13" fmla="*/ 445 h 450"/>
                  <a:gd name="T14" fmla="*/ 139 w 292"/>
                  <a:gd name="T15" fmla="*/ 409 h 450"/>
                  <a:gd name="T16" fmla="*/ 108 w 292"/>
                  <a:gd name="T17" fmla="*/ 398 h 450"/>
                  <a:gd name="T18" fmla="*/ 77 w 292"/>
                  <a:gd name="T19" fmla="*/ 398 h 450"/>
                  <a:gd name="T20" fmla="*/ 38 w 292"/>
                  <a:gd name="T21" fmla="*/ 410 h 450"/>
                  <a:gd name="T22" fmla="*/ 16 w 292"/>
                  <a:gd name="T23" fmla="*/ 423 h 450"/>
                  <a:gd name="T24" fmla="*/ 9 w 292"/>
                  <a:gd name="T25" fmla="*/ 328 h 450"/>
                  <a:gd name="T26" fmla="*/ 29 w 292"/>
                  <a:gd name="T27" fmla="*/ 315 h 450"/>
                  <a:gd name="T28" fmla="*/ 56 w 292"/>
                  <a:gd name="T29" fmla="*/ 306 h 450"/>
                  <a:gd name="T30" fmla="*/ 77 w 292"/>
                  <a:gd name="T31" fmla="*/ 308 h 450"/>
                  <a:gd name="T32" fmla="*/ 65 w 292"/>
                  <a:gd name="T33" fmla="*/ 266 h 450"/>
                  <a:gd name="T34" fmla="*/ 45 w 292"/>
                  <a:gd name="T35" fmla="*/ 232 h 450"/>
                  <a:gd name="T36" fmla="*/ 14 w 292"/>
                  <a:gd name="T37" fmla="*/ 238 h 450"/>
                  <a:gd name="T38" fmla="*/ 16 w 292"/>
                  <a:gd name="T39" fmla="*/ 164 h 450"/>
                  <a:gd name="T40" fmla="*/ 38 w 292"/>
                  <a:gd name="T41" fmla="*/ 162 h 450"/>
                  <a:gd name="T42" fmla="*/ 40 w 292"/>
                  <a:gd name="T43" fmla="*/ 128 h 450"/>
                  <a:gd name="T44" fmla="*/ 38 w 292"/>
                  <a:gd name="T45" fmla="*/ 92 h 450"/>
                  <a:gd name="T46" fmla="*/ 45 w 292"/>
                  <a:gd name="T47" fmla="*/ 67 h 450"/>
                  <a:gd name="T48" fmla="*/ 58 w 292"/>
                  <a:gd name="T49" fmla="*/ 45 h 450"/>
                  <a:gd name="T50" fmla="*/ 81 w 292"/>
                  <a:gd name="T51" fmla="*/ 27 h 450"/>
                  <a:gd name="T52" fmla="*/ 139 w 292"/>
                  <a:gd name="T53" fmla="*/ 5 h 450"/>
                  <a:gd name="T54" fmla="*/ 214 w 292"/>
                  <a:gd name="T55" fmla="*/ 2 h 450"/>
                  <a:gd name="T56" fmla="*/ 248 w 292"/>
                  <a:gd name="T57" fmla="*/ 25 h 450"/>
                  <a:gd name="T58" fmla="*/ 268 w 292"/>
                  <a:gd name="T59" fmla="*/ 61 h 450"/>
                  <a:gd name="T60" fmla="*/ 279 w 292"/>
                  <a:gd name="T61" fmla="*/ 103 h 450"/>
                  <a:gd name="T62" fmla="*/ 230 w 292"/>
                  <a:gd name="T63" fmla="*/ 130 h 450"/>
                  <a:gd name="T64" fmla="*/ 198 w 292"/>
                  <a:gd name="T65" fmla="*/ 113 h 450"/>
                  <a:gd name="T66" fmla="*/ 184 w 292"/>
                  <a:gd name="T67" fmla="*/ 97 h 450"/>
                  <a:gd name="T68" fmla="*/ 160 w 292"/>
                  <a:gd name="T69" fmla="*/ 90 h 450"/>
                  <a:gd name="T70" fmla="*/ 144 w 292"/>
                  <a:gd name="T71" fmla="*/ 104 h 450"/>
                  <a:gd name="T72" fmla="*/ 139 w 292"/>
                  <a:gd name="T73" fmla="*/ 162 h 450"/>
                  <a:gd name="T74" fmla="*/ 185 w 292"/>
                  <a:gd name="T75" fmla="*/ 178 h 450"/>
                  <a:gd name="T76" fmla="*/ 218 w 292"/>
                  <a:gd name="T77" fmla="*/ 193 h 450"/>
                  <a:gd name="T78" fmla="*/ 202 w 292"/>
                  <a:gd name="T79" fmla="*/ 236 h 450"/>
                  <a:gd name="T80" fmla="*/ 185 w 292"/>
                  <a:gd name="T81" fmla="*/ 257 h 450"/>
                  <a:gd name="T82" fmla="*/ 158 w 292"/>
                  <a:gd name="T83" fmla="*/ 247 h 450"/>
                  <a:gd name="T84" fmla="*/ 164 w 292"/>
                  <a:gd name="T85" fmla="*/ 290 h 450"/>
                  <a:gd name="T86" fmla="*/ 175 w 292"/>
                  <a:gd name="T87" fmla="*/ 31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450">
                    <a:moveTo>
                      <a:pt x="175" y="310"/>
                    </a:moveTo>
                    <a:lnTo>
                      <a:pt x="180" y="310"/>
                    </a:lnTo>
                    <a:lnTo>
                      <a:pt x="187" y="311"/>
                    </a:lnTo>
                    <a:lnTo>
                      <a:pt x="193" y="311"/>
                    </a:lnTo>
                    <a:lnTo>
                      <a:pt x="198" y="313"/>
                    </a:lnTo>
                    <a:lnTo>
                      <a:pt x="203" y="317"/>
                    </a:lnTo>
                    <a:lnTo>
                      <a:pt x="209" y="320"/>
                    </a:lnTo>
                    <a:lnTo>
                      <a:pt x="218" y="331"/>
                    </a:lnTo>
                    <a:lnTo>
                      <a:pt x="223" y="338"/>
                    </a:lnTo>
                    <a:lnTo>
                      <a:pt x="229" y="347"/>
                    </a:lnTo>
                    <a:lnTo>
                      <a:pt x="234" y="351"/>
                    </a:lnTo>
                    <a:lnTo>
                      <a:pt x="239" y="353"/>
                    </a:lnTo>
                    <a:lnTo>
                      <a:pt x="254" y="355"/>
                    </a:lnTo>
                    <a:lnTo>
                      <a:pt x="261" y="353"/>
                    </a:lnTo>
                    <a:lnTo>
                      <a:pt x="270" y="351"/>
                    </a:lnTo>
                    <a:lnTo>
                      <a:pt x="277" y="347"/>
                    </a:lnTo>
                    <a:lnTo>
                      <a:pt x="292" y="344"/>
                    </a:lnTo>
                    <a:lnTo>
                      <a:pt x="241" y="445"/>
                    </a:lnTo>
                    <a:lnTo>
                      <a:pt x="220" y="450"/>
                    </a:lnTo>
                    <a:lnTo>
                      <a:pt x="198" y="448"/>
                    </a:lnTo>
                    <a:lnTo>
                      <a:pt x="178" y="445"/>
                    </a:lnTo>
                    <a:lnTo>
                      <a:pt x="160" y="430"/>
                    </a:lnTo>
                    <a:lnTo>
                      <a:pt x="149" y="419"/>
                    </a:lnTo>
                    <a:lnTo>
                      <a:pt x="139" y="409"/>
                    </a:lnTo>
                    <a:lnTo>
                      <a:pt x="126" y="403"/>
                    </a:lnTo>
                    <a:lnTo>
                      <a:pt x="119" y="400"/>
                    </a:lnTo>
                    <a:lnTo>
                      <a:pt x="108" y="398"/>
                    </a:lnTo>
                    <a:lnTo>
                      <a:pt x="97" y="396"/>
                    </a:lnTo>
                    <a:lnTo>
                      <a:pt x="88" y="396"/>
                    </a:lnTo>
                    <a:lnTo>
                      <a:pt x="77" y="398"/>
                    </a:lnTo>
                    <a:lnTo>
                      <a:pt x="65" y="400"/>
                    </a:lnTo>
                    <a:lnTo>
                      <a:pt x="56" y="403"/>
                    </a:lnTo>
                    <a:lnTo>
                      <a:pt x="38" y="410"/>
                    </a:lnTo>
                    <a:lnTo>
                      <a:pt x="31" y="418"/>
                    </a:lnTo>
                    <a:lnTo>
                      <a:pt x="23" y="421"/>
                    </a:lnTo>
                    <a:lnTo>
                      <a:pt x="16" y="423"/>
                    </a:lnTo>
                    <a:lnTo>
                      <a:pt x="20" y="378"/>
                    </a:lnTo>
                    <a:lnTo>
                      <a:pt x="16" y="347"/>
                    </a:lnTo>
                    <a:lnTo>
                      <a:pt x="9" y="328"/>
                    </a:lnTo>
                    <a:lnTo>
                      <a:pt x="14" y="324"/>
                    </a:lnTo>
                    <a:lnTo>
                      <a:pt x="22" y="319"/>
                    </a:lnTo>
                    <a:lnTo>
                      <a:pt x="29" y="315"/>
                    </a:lnTo>
                    <a:lnTo>
                      <a:pt x="38" y="310"/>
                    </a:lnTo>
                    <a:lnTo>
                      <a:pt x="47" y="308"/>
                    </a:lnTo>
                    <a:lnTo>
                      <a:pt x="56" y="306"/>
                    </a:lnTo>
                    <a:lnTo>
                      <a:pt x="63" y="306"/>
                    </a:lnTo>
                    <a:lnTo>
                      <a:pt x="70" y="306"/>
                    </a:lnTo>
                    <a:lnTo>
                      <a:pt x="77" y="308"/>
                    </a:lnTo>
                    <a:lnTo>
                      <a:pt x="72" y="290"/>
                    </a:lnTo>
                    <a:lnTo>
                      <a:pt x="67" y="277"/>
                    </a:lnTo>
                    <a:lnTo>
                      <a:pt x="65" y="266"/>
                    </a:lnTo>
                    <a:lnTo>
                      <a:pt x="63" y="259"/>
                    </a:lnTo>
                    <a:lnTo>
                      <a:pt x="58" y="236"/>
                    </a:lnTo>
                    <a:lnTo>
                      <a:pt x="45" y="232"/>
                    </a:lnTo>
                    <a:lnTo>
                      <a:pt x="36" y="232"/>
                    </a:lnTo>
                    <a:lnTo>
                      <a:pt x="25" y="234"/>
                    </a:lnTo>
                    <a:lnTo>
                      <a:pt x="14" y="238"/>
                    </a:lnTo>
                    <a:lnTo>
                      <a:pt x="0" y="171"/>
                    </a:lnTo>
                    <a:lnTo>
                      <a:pt x="7" y="167"/>
                    </a:lnTo>
                    <a:lnTo>
                      <a:pt x="16" y="164"/>
                    </a:lnTo>
                    <a:lnTo>
                      <a:pt x="25" y="162"/>
                    </a:lnTo>
                    <a:lnTo>
                      <a:pt x="31" y="162"/>
                    </a:lnTo>
                    <a:lnTo>
                      <a:pt x="38" y="162"/>
                    </a:lnTo>
                    <a:lnTo>
                      <a:pt x="47" y="162"/>
                    </a:lnTo>
                    <a:lnTo>
                      <a:pt x="41" y="137"/>
                    </a:lnTo>
                    <a:lnTo>
                      <a:pt x="40" y="128"/>
                    </a:lnTo>
                    <a:lnTo>
                      <a:pt x="38" y="119"/>
                    </a:lnTo>
                    <a:lnTo>
                      <a:pt x="38" y="104"/>
                    </a:lnTo>
                    <a:lnTo>
                      <a:pt x="38" y="92"/>
                    </a:lnTo>
                    <a:lnTo>
                      <a:pt x="40" y="83"/>
                    </a:lnTo>
                    <a:lnTo>
                      <a:pt x="41" y="72"/>
                    </a:lnTo>
                    <a:lnTo>
                      <a:pt x="45" y="67"/>
                    </a:lnTo>
                    <a:lnTo>
                      <a:pt x="49" y="59"/>
                    </a:lnTo>
                    <a:lnTo>
                      <a:pt x="50" y="54"/>
                    </a:lnTo>
                    <a:lnTo>
                      <a:pt x="58" y="45"/>
                    </a:lnTo>
                    <a:lnTo>
                      <a:pt x="65" y="38"/>
                    </a:lnTo>
                    <a:lnTo>
                      <a:pt x="72" y="32"/>
                    </a:lnTo>
                    <a:lnTo>
                      <a:pt x="81" y="27"/>
                    </a:lnTo>
                    <a:lnTo>
                      <a:pt x="97" y="20"/>
                    </a:lnTo>
                    <a:lnTo>
                      <a:pt x="113" y="13"/>
                    </a:lnTo>
                    <a:lnTo>
                      <a:pt x="139" y="5"/>
                    </a:lnTo>
                    <a:lnTo>
                      <a:pt x="169" y="2"/>
                    </a:lnTo>
                    <a:lnTo>
                      <a:pt x="196" y="0"/>
                    </a:lnTo>
                    <a:lnTo>
                      <a:pt x="214" y="2"/>
                    </a:lnTo>
                    <a:lnTo>
                      <a:pt x="230" y="7"/>
                    </a:lnTo>
                    <a:lnTo>
                      <a:pt x="239" y="16"/>
                    </a:lnTo>
                    <a:lnTo>
                      <a:pt x="248" y="25"/>
                    </a:lnTo>
                    <a:lnTo>
                      <a:pt x="257" y="34"/>
                    </a:lnTo>
                    <a:lnTo>
                      <a:pt x="261" y="45"/>
                    </a:lnTo>
                    <a:lnTo>
                      <a:pt x="268" y="61"/>
                    </a:lnTo>
                    <a:lnTo>
                      <a:pt x="275" y="83"/>
                    </a:lnTo>
                    <a:lnTo>
                      <a:pt x="277" y="94"/>
                    </a:lnTo>
                    <a:lnTo>
                      <a:pt x="279" y="103"/>
                    </a:lnTo>
                    <a:lnTo>
                      <a:pt x="279" y="110"/>
                    </a:lnTo>
                    <a:lnTo>
                      <a:pt x="245" y="124"/>
                    </a:lnTo>
                    <a:lnTo>
                      <a:pt x="230" y="130"/>
                    </a:lnTo>
                    <a:lnTo>
                      <a:pt x="209" y="139"/>
                    </a:lnTo>
                    <a:lnTo>
                      <a:pt x="203" y="126"/>
                    </a:lnTo>
                    <a:lnTo>
                      <a:pt x="198" y="113"/>
                    </a:lnTo>
                    <a:lnTo>
                      <a:pt x="194" y="106"/>
                    </a:lnTo>
                    <a:lnTo>
                      <a:pt x="189" y="101"/>
                    </a:lnTo>
                    <a:lnTo>
                      <a:pt x="184" y="97"/>
                    </a:lnTo>
                    <a:lnTo>
                      <a:pt x="176" y="92"/>
                    </a:lnTo>
                    <a:lnTo>
                      <a:pt x="169" y="90"/>
                    </a:lnTo>
                    <a:lnTo>
                      <a:pt x="160" y="90"/>
                    </a:lnTo>
                    <a:lnTo>
                      <a:pt x="157" y="92"/>
                    </a:lnTo>
                    <a:lnTo>
                      <a:pt x="153" y="94"/>
                    </a:lnTo>
                    <a:lnTo>
                      <a:pt x="144" y="104"/>
                    </a:lnTo>
                    <a:lnTo>
                      <a:pt x="139" y="124"/>
                    </a:lnTo>
                    <a:lnTo>
                      <a:pt x="137" y="149"/>
                    </a:lnTo>
                    <a:lnTo>
                      <a:pt x="139" y="162"/>
                    </a:lnTo>
                    <a:lnTo>
                      <a:pt x="140" y="169"/>
                    </a:lnTo>
                    <a:lnTo>
                      <a:pt x="166" y="175"/>
                    </a:lnTo>
                    <a:lnTo>
                      <a:pt x="185" y="178"/>
                    </a:lnTo>
                    <a:lnTo>
                      <a:pt x="203" y="185"/>
                    </a:lnTo>
                    <a:lnTo>
                      <a:pt x="211" y="189"/>
                    </a:lnTo>
                    <a:lnTo>
                      <a:pt x="218" y="193"/>
                    </a:lnTo>
                    <a:lnTo>
                      <a:pt x="211" y="212"/>
                    </a:lnTo>
                    <a:lnTo>
                      <a:pt x="205" y="225"/>
                    </a:lnTo>
                    <a:lnTo>
                      <a:pt x="202" y="236"/>
                    </a:lnTo>
                    <a:lnTo>
                      <a:pt x="198" y="248"/>
                    </a:lnTo>
                    <a:lnTo>
                      <a:pt x="193" y="261"/>
                    </a:lnTo>
                    <a:lnTo>
                      <a:pt x="185" y="257"/>
                    </a:lnTo>
                    <a:lnTo>
                      <a:pt x="175" y="254"/>
                    </a:lnTo>
                    <a:lnTo>
                      <a:pt x="167" y="250"/>
                    </a:lnTo>
                    <a:lnTo>
                      <a:pt x="158" y="247"/>
                    </a:lnTo>
                    <a:lnTo>
                      <a:pt x="158" y="261"/>
                    </a:lnTo>
                    <a:lnTo>
                      <a:pt x="160" y="275"/>
                    </a:lnTo>
                    <a:lnTo>
                      <a:pt x="164" y="290"/>
                    </a:lnTo>
                    <a:lnTo>
                      <a:pt x="166" y="297"/>
                    </a:lnTo>
                    <a:lnTo>
                      <a:pt x="169" y="310"/>
                    </a:lnTo>
                    <a:lnTo>
                      <a:pt x="175" y="310"/>
                    </a:lnTo>
                    <a:close/>
                  </a:path>
                </a:pathLst>
              </a:custGeom>
              <a:solidFill>
                <a:srgbClr val="00A3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5" name="Freeform 81"/>
              <p:cNvSpPr>
                <a:spLocks/>
              </p:cNvSpPr>
              <p:nvPr/>
            </p:nvSpPr>
            <p:spPr bwMode="auto">
              <a:xfrm>
                <a:off x="884" y="3573"/>
                <a:ext cx="292" cy="450"/>
              </a:xfrm>
              <a:custGeom>
                <a:avLst/>
                <a:gdLst>
                  <a:gd name="T0" fmla="*/ 187 w 292"/>
                  <a:gd name="T1" fmla="*/ 311 h 450"/>
                  <a:gd name="T2" fmla="*/ 203 w 292"/>
                  <a:gd name="T3" fmla="*/ 317 h 450"/>
                  <a:gd name="T4" fmla="*/ 223 w 292"/>
                  <a:gd name="T5" fmla="*/ 338 h 450"/>
                  <a:gd name="T6" fmla="*/ 239 w 292"/>
                  <a:gd name="T7" fmla="*/ 353 h 450"/>
                  <a:gd name="T8" fmla="*/ 270 w 292"/>
                  <a:gd name="T9" fmla="*/ 351 h 450"/>
                  <a:gd name="T10" fmla="*/ 241 w 292"/>
                  <a:gd name="T11" fmla="*/ 445 h 450"/>
                  <a:gd name="T12" fmla="*/ 178 w 292"/>
                  <a:gd name="T13" fmla="*/ 445 h 450"/>
                  <a:gd name="T14" fmla="*/ 139 w 292"/>
                  <a:gd name="T15" fmla="*/ 409 h 450"/>
                  <a:gd name="T16" fmla="*/ 108 w 292"/>
                  <a:gd name="T17" fmla="*/ 398 h 450"/>
                  <a:gd name="T18" fmla="*/ 77 w 292"/>
                  <a:gd name="T19" fmla="*/ 398 h 450"/>
                  <a:gd name="T20" fmla="*/ 38 w 292"/>
                  <a:gd name="T21" fmla="*/ 410 h 450"/>
                  <a:gd name="T22" fmla="*/ 16 w 292"/>
                  <a:gd name="T23" fmla="*/ 423 h 450"/>
                  <a:gd name="T24" fmla="*/ 9 w 292"/>
                  <a:gd name="T25" fmla="*/ 328 h 450"/>
                  <a:gd name="T26" fmla="*/ 29 w 292"/>
                  <a:gd name="T27" fmla="*/ 315 h 450"/>
                  <a:gd name="T28" fmla="*/ 56 w 292"/>
                  <a:gd name="T29" fmla="*/ 306 h 450"/>
                  <a:gd name="T30" fmla="*/ 77 w 292"/>
                  <a:gd name="T31" fmla="*/ 308 h 450"/>
                  <a:gd name="T32" fmla="*/ 65 w 292"/>
                  <a:gd name="T33" fmla="*/ 266 h 450"/>
                  <a:gd name="T34" fmla="*/ 45 w 292"/>
                  <a:gd name="T35" fmla="*/ 232 h 450"/>
                  <a:gd name="T36" fmla="*/ 14 w 292"/>
                  <a:gd name="T37" fmla="*/ 238 h 450"/>
                  <a:gd name="T38" fmla="*/ 16 w 292"/>
                  <a:gd name="T39" fmla="*/ 164 h 450"/>
                  <a:gd name="T40" fmla="*/ 38 w 292"/>
                  <a:gd name="T41" fmla="*/ 162 h 450"/>
                  <a:gd name="T42" fmla="*/ 40 w 292"/>
                  <a:gd name="T43" fmla="*/ 128 h 450"/>
                  <a:gd name="T44" fmla="*/ 38 w 292"/>
                  <a:gd name="T45" fmla="*/ 92 h 450"/>
                  <a:gd name="T46" fmla="*/ 45 w 292"/>
                  <a:gd name="T47" fmla="*/ 67 h 450"/>
                  <a:gd name="T48" fmla="*/ 58 w 292"/>
                  <a:gd name="T49" fmla="*/ 45 h 450"/>
                  <a:gd name="T50" fmla="*/ 81 w 292"/>
                  <a:gd name="T51" fmla="*/ 27 h 450"/>
                  <a:gd name="T52" fmla="*/ 139 w 292"/>
                  <a:gd name="T53" fmla="*/ 5 h 450"/>
                  <a:gd name="T54" fmla="*/ 214 w 292"/>
                  <a:gd name="T55" fmla="*/ 2 h 450"/>
                  <a:gd name="T56" fmla="*/ 248 w 292"/>
                  <a:gd name="T57" fmla="*/ 25 h 450"/>
                  <a:gd name="T58" fmla="*/ 268 w 292"/>
                  <a:gd name="T59" fmla="*/ 61 h 450"/>
                  <a:gd name="T60" fmla="*/ 279 w 292"/>
                  <a:gd name="T61" fmla="*/ 103 h 450"/>
                  <a:gd name="T62" fmla="*/ 230 w 292"/>
                  <a:gd name="T63" fmla="*/ 130 h 450"/>
                  <a:gd name="T64" fmla="*/ 198 w 292"/>
                  <a:gd name="T65" fmla="*/ 113 h 450"/>
                  <a:gd name="T66" fmla="*/ 184 w 292"/>
                  <a:gd name="T67" fmla="*/ 97 h 450"/>
                  <a:gd name="T68" fmla="*/ 160 w 292"/>
                  <a:gd name="T69" fmla="*/ 90 h 450"/>
                  <a:gd name="T70" fmla="*/ 144 w 292"/>
                  <a:gd name="T71" fmla="*/ 104 h 450"/>
                  <a:gd name="T72" fmla="*/ 139 w 292"/>
                  <a:gd name="T73" fmla="*/ 162 h 450"/>
                  <a:gd name="T74" fmla="*/ 185 w 292"/>
                  <a:gd name="T75" fmla="*/ 178 h 450"/>
                  <a:gd name="T76" fmla="*/ 218 w 292"/>
                  <a:gd name="T77" fmla="*/ 193 h 450"/>
                  <a:gd name="T78" fmla="*/ 202 w 292"/>
                  <a:gd name="T79" fmla="*/ 236 h 450"/>
                  <a:gd name="T80" fmla="*/ 185 w 292"/>
                  <a:gd name="T81" fmla="*/ 257 h 450"/>
                  <a:gd name="T82" fmla="*/ 158 w 292"/>
                  <a:gd name="T83" fmla="*/ 247 h 450"/>
                  <a:gd name="T84" fmla="*/ 164 w 292"/>
                  <a:gd name="T85" fmla="*/ 290 h 450"/>
                  <a:gd name="T86" fmla="*/ 175 w 292"/>
                  <a:gd name="T87" fmla="*/ 31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450">
                    <a:moveTo>
                      <a:pt x="175" y="310"/>
                    </a:moveTo>
                    <a:lnTo>
                      <a:pt x="180" y="310"/>
                    </a:lnTo>
                    <a:lnTo>
                      <a:pt x="187" y="311"/>
                    </a:lnTo>
                    <a:lnTo>
                      <a:pt x="193" y="311"/>
                    </a:lnTo>
                    <a:lnTo>
                      <a:pt x="198" y="313"/>
                    </a:lnTo>
                    <a:lnTo>
                      <a:pt x="203" y="317"/>
                    </a:lnTo>
                    <a:lnTo>
                      <a:pt x="209" y="320"/>
                    </a:lnTo>
                    <a:lnTo>
                      <a:pt x="218" y="331"/>
                    </a:lnTo>
                    <a:lnTo>
                      <a:pt x="223" y="338"/>
                    </a:lnTo>
                    <a:lnTo>
                      <a:pt x="229" y="347"/>
                    </a:lnTo>
                    <a:lnTo>
                      <a:pt x="234" y="351"/>
                    </a:lnTo>
                    <a:lnTo>
                      <a:pt x="239" y="353"/>
                    </a:lnTo>
                    <a:lnTo>
                      <a:pt x="254" y="355"/>
                    </a:lnTo>
                    <a:lnTo>
                      <a:pt x="261" y="353"/>
                    </a:lnTo>
                    <a:lnTo>
                      <a:pt x="270" y="351"/>
                    </a:lnTo>
                    <a:lnTo>
                      <a:pt x="277" y="347"/>
                    </a:lnTo>
                    <a:lnTo>
                      <a:pt x="292" y="344"/>
                    </a:lnTo>
                    <a:lnTo>
                      <a:pt x="241" y="445"/>
                    </a:lnTo>
                    <a:lnTo>
                      <a:pt x="220" y="450"/>
                    </a:lnTo>
                    <a:lnTo>
                      <a:pt x="198" y="448"/>
                    </a:lnTo>
                    <a:lnTo>
                      <a:pt x="178" y="445"/>
                    </a:lnTo>
                    <a:lnTo>
                      <a:pt x="160" y="430"/>
                    </a:lnTo>
                    <a:lnTo>
                      <a:pt x="149" y="419"/>
                    </a:lnTo>
                    <a:lnTo>
                      <a:pt x="139" y="409"/>
                    </a:lnTo>
                    <a:lnTo>
                      <a:pt x="126" y="403"/>
                    </a:lnTo>
                    <a:lnTo>
                      <a:pt x="119" y="400"/>
                    </a:lnTo>
                    <a:lnTo>
                      <a:pt x="108" y="398"/>
                    </a:lnTo>
                    <a:lnTo>
                      <a:pt x="97" y="396"/>
                    </a:lnTo>
                    <a:lnTo>
                      <a:pt x="88" y="396"/>
                    </a:lnTo>
                    <a:lnTo>
                      <a:pt x="77" y="398"/>
                    </a:lnTo>
                    <a:lnTo>
                      <a:pt x="65" y="400"/>
                    </a:lnTo>
                    <a:lnTo>
                      <a:pt x="56" y="403"/>
                    </a:lnTo>
                    <a:lnTo>
                      <a:pt x="38" y="410"/>
                    </a:lnTo>
                    <a:lnTo>
                      <a:pt x="31" y="418"/>
                    </a:lnTo>
                    <a:lnTo>
                      <a:pt x="23" y="421"/>
                    </a:lnTo>
                    <a:lnTo>
                      <a:pt x="16" y="423"/>
                    </a:lnTo>
                    <a:lnTo>
                      <a:pt x="20" y="378"/>
                    </a:lnTo>
                    <a:lnTo>
                      <a:pt x="16" y="347"/>
                    </a:lnTo>
                    <a:lnTo>
                      <a:pt x="9" y="328"/>
                    </a:lnTo>
                    <a:lnTo>
                      <a:pt x="14" y="324"/>
                    </a:lnTo>
                    <a:lnTo>
                      <a:pt x="22" y="319"/>
                    </a:lnTo>
                    <a:lnTo>
                      <a:pt x="29" y="315"/>
                    </a:lnTo>
                    <a:lnTo>
                      <a:pt x="38" y="310"/>
                    </a:lnTo>
                    <a:lnTo>
                      <a:pt x="47" y="308"/>
                    </a:lnTo>
                    <a:lnTo>
                      <a:pt x="56" y="306"/>
                    </a:lnTo>
                    <a:lnTo>
                      <a:pt x="63" y="306"/>
                    </a:lnTo>
                    <a:lnTo>
                      <a:pt x="70" y="306"/>
                    </a:lnTo>
                    <a:lnTo>
                      <a:pt x="77" y="308"/>
                    </a:lnTo>
                    <a:lnTo>
                      <a:pt x="72" y="290"/>
                    </a:lnTo>
                    <a:lnTo>
                      <a:pt x="67" y="277"/>
                    </a:lnTo>
                    <a:lnTo>
                      <a:pt x="65" y="266"/>
                    </a:lnTo>
                    <a:lnTo>
                      <a:pt x="63" y="259"/>
                    </a:lnTo>
                    <a:lnTo>
                      <a:pt x="58" y="236"/>
                    </a:lnTo>
                    <a:lnTo>
                      <a:pt x="45" y="232"/>
                    </a:lnTo>
                    <a:lnTo>
                      <a:pt x="36" y="232"/>
                    </a:lnTo>
                    <a:lnTo>
                      <a:pt x="25" y="234"/>
                    </a:lnTo>
                    <a:lnTo>
                      <a:pt x="14" y="238"/>
                    </a:lnTo>
                    <a:lnTo>
                      <a:pt x="0" y="171"/>
                    </a:lnTo>
                    <a:lnTo>
                      <a:pt x="7" y="167"/>
                    </a:lnTo>
                    <a:lnTo>
                      <a:pt x="16" y="164"/>
                    </a:lnTo>
                    <a:lnTo>
                      <a:pt x="25" y="162"/>
                    </a:lnTo>
                    <a:lnTo>
                      <a:pt x="31" y="162"/>
                    </a:lnTo>
                    <a:lnTo>
                      <a:pt x="38" y="162"/>
                    </a:lnTo>
                    <a:lnTo>
                      <a:pt x="47" y="162"/>
                    </a:lnTo>
                    <a:lnTo>
                      <a:pt x="41" y="137"/>
                    </a:lnTo>
                    <a:lnTo>
                      <a:pt x="40" y="128"/>
                    </a:lnTo>
                    <a:lnTo>
                      <a:pt x="38" y="119"/>
                    </a:lnTo>
                    <a:lnTo>
                      <a:pt x="38" y="104"/>
                    </a:lnTo>
                    <a:lnTo>
                      <a:pt x="38" y="92"/>
                    </a:lnTo>
                    <a:lnTo>
                      <a:pt x="40" y="83"/>
                    </a:lnTo>
                    <a:lnTo>
                      <a:pt x="41" y="72"/>
                    </a:lnTo>
                    <a:lnTo>
                      <a:pt x="45" y="67"/>
                    </a:lnTo>
                    <a:lnTo>
                      <a:pt x="49" y="59"/>
                    </a:lnTo>
                    <a:lnTo>
                      <a:pt x="50" y="54"/>
                    </a:lnTo>
                    <a:lnTo>
                      <a:pt x="58" y="45"/>
                    </a:lnTo>
                    <a:lnTo>
                      <a:pt x="65" y="38"/>
                    </a:lnTo>
                    <a:lnTo>
                      <a:pt x="72" y="32"/>
                    </a:lnTo>
                    <a:lnTo>
                      <a:pt x="81" y="27"/>
                    </a:lnTo>
                    <a:lnTo>
                      <a:pt x="97" y="20"/>
                    </a:lnTo>
                    <a:lnTo>
                      <a:pt x="113" y="13"/>
                    </a:lnTo>
                    <a:lnTo>
                      <a:pt x="139" y="5"/>
                    </a:lnTo>
                    <a:lnTo>
                      <a:pt x="169" y="2"/>
                    </a:lnTo>
                    <a:lnTo>
                      <a:pt x="196" y="0"/>
                    </a:lnTo>
                    <a:lnTo>
                      <a:pt x="214" y="2"/>
                    </a:lnTo>
                    <a:lnTo>
                      <a:pt x="230" y="7"/>
                    </a:lnTo>
                    <a:lnTo>
                      <a:pt x="239" y="16"/>
                    </a:lnTo>
                    <a:lnTo>
                      <a:pt x="248" y="25"/>
                    </a:lnTo>
                    <a:lnTo>
                      <a:pt x="257" y="34"/>
                    </a:lnTo>
                    <a:lnTo>
                      <a:pt x="261" y="45"/>
                    </a:lnTo>
                    <a:lnTo>
                      <a:pt x="268" y="61"/>
                    </a:lnTo>
                    <a:lnTo>
                      <a:pt x="275" y="83"/>
                    </a:lnTo>
                    <a:lnTo>
                      <a:pt x="277" y="94"/>
                    </a:lnTo>
                    <a:lnTo>
                      <a:pt x="279" y="103"/>
                    </a:lnTo>
                    <a:lnTo>
                      <a:pt x="279" y="110"/>
                    </a:lnTo>
                    <a:lnTo>
                      <a:pt x="245" y="124"/>
                    </a:lnTo>
                    <a:lnTo>
                      <a:pt x="230" y="130"/>
                    </a:lnTo>
                    <a:lnTo>
                      <a:pt x="209" y="139"/>
                    </a:lnTo>
                    <a:lnTo>
                      <a:pt x="203" y="126"/>
                    </a:lnTo>
                    <a:lnTo>
                      <a:pt x="198" y="113"/>
                    </a:lnTo>
                    <a:lnTo>
                      <a:pt x="194" y="106"/>
                    </a:lnTo>
                    <a:lnTo>
                      <a:pt x="189" y="101"/>
                    </a:lnTo>
                    <a:lnTo>
                      <a:pt x="184" y="97"/>
                    </a:lnTo>
                    <a:lnTo>
                      <a:pt x="176" y="92"/>
                    </a:lnTo>
                    <a:lnTo>
                      <a:pt x="169" y="90"/>
                    </a:lnTo>
                    <a:lnTo>
                      <a:pt x="160" y="90"/>
                    </a:lnTo>
                    <a:lnTo>
                      <a:pt x="157" y="92"/>
                    </a:lnTo>
                    <a:lnTo>
                      <a:pt x="153" y="94"/>
                    </a:lnTo>
                    <a:lnTo>
                      <a:pt x="144" y="104"/>
                    </a:lnTo>
                    <a:lnTo>
                      <a:pt x="139" y="124"/>
                    </a:lnTo>
                    <a:lnTo>
                      <a:pt x="137" y="149"/>
                    </a:lnTo>
                    <a:lnTo>
                      <a:pt x="139" y="162"/>
                    </a:lnTo>
                    <a:lnTo>
                      <a:pt x="140" y="169"/>
                    </a:lnTo>
                    <a:lnTo>
                      <a:pt x="166" y="175"/>
                    </a:lnTo>
                    <a:lnTo>
                      <a:pt x="185" y="178"/>
                    </a:lnTo>
                    <a:lnTo>
                      <a:pt x="203" y="185"/>
                    </a:lnTo>
                    <a:lnTo>
                      <a:pt x="211" y="189"/>
                    </a:lnTo>
                    <a:lnTo>
                      <a:pt x="218" y="193"/>
                    </a:lnTo>
                    <a:lnTo>
                      <a:pt x="211" y="212"/>
                    </a:lnTo>
                    <a:lnTo>
                      <a:pt x="205" y="225"/>
                    </a:lnTo>
                    <a:lnTo>
                      <a:pt x="202" y="236"/>
                    </a:lnTo>
                    <a:lnTo>
                      <a:pt x="198" y="248"/>
                    </a:lnTo>
                    <a:lnTo>
                      <a:pt x="193" y="261"/>
                    </a:lnTo>
                    <a:lnTo>
                      <a:pt x="185" y="257"/>
                    </a:lnTo>
                    <a:lnTo>
                      <a:pt x="175" y="254"/>
                    </a:lnTo>
                    <a:lnTo>
                      <a:pt x="167" y="250"/>
                    </a:lnTo>
                    <a:lnTo>
                      <a:pt x="158" y="247"/>
                    </a:lnTo>
                    <a:lnTo>
                      <a:pt x="158" y="261"/>
                    </a:lnTo>
                    <a:lnTo>
                      <a:pt x="160" y="275"/>
                    </a:lnTo>
                    <a:lnTo>
                      <a:pt x="164" y="290"/>
                    </a:lnTo>
                    <a:lnTo>
                      <a:pt x="166" y="297"/>
                    </a:lnTo>
                    <a:lnTo>
                      <a:pt x="169" y="310"/>
                    </a:lnTo>
                    <a:lnTo>
                      <a:pt x="175" y="31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6" name="Freeform 82"/>
              <p:cNvSpPr>
                <a:spLocks/>
              </p:cNvSpPr>
              <p:nvPr/>
            </p:nvSpPr>
            <p:spPr bwMode="auto">
              <a:xfrm>
                <a:off x="1042" y="3766"/>
                <a:ext cx="60" cy="117"/>
              </a:xfrm>
              <a:custGeom>
                <a:avLst/>
                <a:gdLst>
                  <a:gd name="T0" fmla="*/ 60 w 60"/>
                  <a:gd name="T1" fmla="*/ 0 h 117"/>
                  <a:gd name="T2" fmla="*/ 53 w 60"/>
                  <a:gd name="T3" fmla="*/ 19 h 117"/>
                  <a:gd name="T4" fmla="*/ 47 w 60"/>
                  <a:gd name="T5" fmla="*/ 32 h 117"/>
                  <a:gd name="T6" fmla="*/ 44 w 60"/>
                  <a:gd name="T7" fmla="*/ 43 h 117"/>
                  <a:gd name="T8" fmla="*/ 38 w 60"/>
                  <a:gd name="T9" fmla="*/ 55 h 117"/>
                  <a:gd name="T10" fmla="*/ 35 w 60"/>
                  <a:gd name="T11" fmla="*/ 68 h 117"/>
                  <a:gd name="T12" fmla="*/ 27 w 60"/>
                  <a:gd name="T13" fmla="*/ 64 h 117"/>
                  <a:gd name="T14" fmla="*/ 17 w 60"/>
                  <a:gd name="T15" fmla="*/ 61 h 117"/>
                  <a:gd name="T16" fmla="*/ 9 w 60"/>
                  <a:gd name="T17" fmla="*/ 57 h 117"/>
                  <a:gd name="T18" fmla="*/ 0 w 60"/>
                  <a:gd name="T19" fmla="*/ 54 h 117"/>
                  <a:gd name="T20" fmla="*/ 0 w 60"/>
                  <a:gd name="T21" fmla="*/ 68 h 117"/>
                  <a:gd name="T22" fmla="*/ 2 w 60"/>
                  <a:gd name="T23" fmla="*/ 82 h 117"/>
                  <a:gd name="T24" fmla="*/ 6 w 60"/>
                  <a:gd name="T25" fmla="*/ 97 h 117"/>
                  <a:gd name="T26" fmla="*/ 8 w 60"/>
                  <a:gd name="T27" fmla="*/ 104 h 117"/>
                  <a:gd name="T28" fmla="*/ 11 w 60"/>
                  <a:gd name="T2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17">
                    <a:moveTo>
                      <a:pt x="60" y="0"/>
                    </a:moveTo>
                    <a:lnTo>
                      <a:pt x="53" y="19"/>
                    </a:lnTo>
                    <a:lnTo>
                      <a:pt x="47" y="32"/>
                    </a:lnTo>
                    <a:lnTo>
                      <a:pt x="44" y="43"/>
                    </a:lnTo>
                    <a:lnTo>
                      <a:pt x="38" y="55"/>
                    </a:lnTo>
                    <a:lnTo>
                      <a:pt x="35" y="68"/>
                    </a:lnTo>
                    <a:lnTo>
                      <a:pt x="27" y="64"/>
                    </a:lnTo>
                    <a:lnTo>
                      <a:pt x="17" y="61"/>
                    </a:lnTo>
                    <a:lnTo>
                      <a:pt x="9" y="57"/>
                    </a:lnTo>
                    <a:lnTo>
                      <a:pt x="0" y="54"/>
                    </a:lnTo>
                    <a:lnTo>
                      <a:pt x="0" y="68"/>
                    </a:lnTo>
                    <a:lnTo>
                      <a:pt x="2" y="82"/>
                    </a:lnTo>
                    <a:lnTo>
                      <a:pt x="6" y="97"/>
                    </a:lnTo>
                    <a:lnTo>
                      <a:pt x="8" y="104"/>
                    </a:lnTo>
                    <a:lnTo>
                      <a:pt x="11" y="117"/>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7" name="Freeform 83"/>
              <p:cNvSpPr>
                <a:spLocks/>
              </p:cNvSpPr>
              <p:nvPr/>
            </p:nvSpPr>
            <p:spPr bwMode="auto">
              <a:xfrm>
                <a:off x="900" y="3917"/>
                <a:ext cx="274" cy="106"/>
              </a:xfrm>
              <a:custGeom>
                <a:avLst/>
                <a:gdLst>
                  <a:gd name="T0" fmla="*/ 274 w 274"/>
                  <a:gd name="T1" fmla="*/ 0 h 106"/>
                  <a:gd name="T2" fmla="*/ 225 w 274"/>
                  <a:gd name="T3" fmla="*/ 101 h 106"/>
                  <a:gd name="T4" fmla="*/ 204 w 274"/>
                  <a:gd name="T5" fmla="*/ 106 h 106"/>
                  <a:gd name="T6" fmla="*/ 180 w 274"/>
                  <a:gd name="T7" fmla="*/ 104 h 106"/>
                  <a:gd name="T8" fmla="*/ 162 w 274"/>
                  <a:gd name="T9" fmla="*/ 101 h 106"/>
                  <a:gd name="T10" fmla="*/ 144 w 274"/>
                  <a:gd name="T11" fmla="*/ 86 h 106"/>
                  <a:gd name="T12" fmla="*/ 133 w 274"/>
                  <a:gd name="T13" fmla="*/ 75 h 106"/>
                  <a:gd name="T14" fmla="*/ 123 w 274"/>
                  <a:gd name="T15" fmla="*/ 65 h 106"/>
                  <a:gd name="T16" fmla="*/ 110 w 274"/>
                  <a:gd name="T17" fmla="*/ 59 h 106"/>
                  <a:gd name="T18" fmla="*/ 103 w 274"/>
                  <a:gd name="T19" fmla="*/ 56 h 106"/>
                  <a:gd name="T20" fmla="*/ 92 w 274"/>
                  <a:gd name="T21" fmla="*/ 54 h 106"/>
                  <a:gd name="T22" fmla="*/ 81 w 274"/>
                  <a:gd name="T23" fmla="*/ 52 h 106"/>
                  <a:gd name="T24" fmla="*/ 72 w 274"/>
                  <a:gd name="T25" fmla="*/ 52 h 106"/>
                  <a:gd name="T26" fmla="*/ 61 w 274"/>
                  <a:gd name="T27" fmla="*/ 54 h 106"/>
                  <a:gd name="T28" fmla="*/ 47 w 274"/>
                  <a:gd name="T29" fmla="*/ 56 h 106"/>
                  <a:gd name="T30" fmla="*/ 40 w 274"/>
                  <a:gd name="T31" fmla="*/ 59 h 106"/>
                  <a:gd name="T32" fmla="*/ 22 w 274"/>
                  <a:gd name="T33" fmla="*/ 66 h 106"/>
                  <a:gd name="T34" fmla="*/ 15 w 274"/>
                  <a:gd name="T35" fmla="*/ 74 h 106"/>
                  <a:gd name="T36" fmla="*/ 7 w 274"/>
                  <a:gd name="T37" fmla="*/ 77 h 106"/>
                  <a:gd name="T38" fmla="*/ 0 w 274"/>
                  <a:gd name="T39" fmla="*/ 7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4" h="106">
                    <a:moveTo>
                      <a:pt x="274" y="0"/>
                    </a:moveTo>
                    <a:lnTo>
                      <a:pt x="225" y="101"/>
                    </a:lnTo>
                    <a:lnTo>
                      <a:pt x="204" y="106"/>
                    </a:lnTo>
                    <a:lnTo>
                      <a:pt x="180" y="104"/>
                    </a:lnTo>
                    <a:lnTo>
                      <a:pt x="162" y="101"/>
                    </a:lnTo>
                    <a:lnTo>
                      <a:pt x="144" y="86"/>
                    </a:lnTo>
                    <a:lnTo>
                      <a:pt x="133" y="75"/>
                    </a:lnTo>
                    <a:lnTo>
                      <a:pt x="123" y="65"/>
                    </a:lnTo>
                    <a:lnTo>
                      <a:pt x="110" y="59"/>
                    </a:lnTo>
                    <a:lnTo>
                      <a:pt x="103" y="56"/>
                    </a:lnTo>
                    <a:lnTo>
                      <a:pt x="92" y="54"/>
                    </a:lnTo>
                    <a:lnTo>
                      <a:pt x="81" y="52"/>
                    </a:lnTo>
                    <a:lnTo>
                      <a:pt x="72" y="52"/>
                    </a:lnTo>
                    <a:lnTo>
                      <a:pt x="61" y="54"/>
                    </a:lnTo>
                    <a:lnTo>
                      <a:pt x="47" y="56"/>
                    </a:lnTo>
                    <a:lnTo>
                      <a:pt x="40" y="59"/>
                    </a:lnTo>
                    <a:lnTo>
                      <a:pt x="22" y="66"/>
                    </a:lnTo>
                    <a:lnTo>
                      <a:pt x="15" y="74"/>
                    </a:lnTo>
                    <a:lnTo>
                      <a:pt x="7" y="77"/>
                    </a:lnTo>
                    <a:lnTo>
                      <a:pt x="0" y="79"/>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8" name="Freeform 84"/>
              <p:cNvSpPr>
                <a:spLocks/>
              </p:cNvSpPr>
              <p:nvPr/>
            </p:nvSpPr>
            <p:spPr bwMode="auto">
              <a:xfrm>
                <a:off x="884" y="3573"/>
                <a:ext cx="279" cy="423"/>
              </a:xfrm>
              <a:custGeom>
                <a:avLst/>
                <a:gdLst>
                  <a:gd name="T0" fmla="*/ 16 w 279"/>
                  <a:gd name="T1" fmla="*/ 423 h 423"/>
                  <a:gd name="T2" fmla="*/ 18 w 279"/>
                  <a:gd name="T3" fmla="*/ 378 h 423"/>
                  <a:gd name="T4" fmla="*/ 16 w 279"/>
                  <a:gd name="T5" fmla="*/ 347 h 423"/>
                  <a:gd name="T6" fmla="*/ 9 w 279"/>
                  <a:gd name="T7" fmla="*/ 328 h 423"/>
                  <a:gd name="T8" fmla="*/ 14 w 279"/>
                  <a:gd name="T9" fmla="*/ 324 h 423"/>
                  <a:gd name="T10" fmla="*/ 22 w 279"/>
                  <a:gd name="T11" fmla="*/ 319 h 423"/>
                  <a:gd name="T12" fmla="*/ 29 w 279"/>
                  <a:gd name="T13" fmla="*/ 315 h 423"/>
                  <a:gd name="T14" fmla="*/ 38 w 279"/>
                  <a:gd name="T15" fmla="*/ 310 h 423"/>
                  <a:gd name="T16" fmla="*/ 47 w 279"/>
                  <a:gd name="T17" fmla="*/ 308 h 423"/>
                  <a:gd name="T18" fmla="*/ 54 w 279"/>
                  <a:gd name="T19" fmla="*/ 306 h 423"/>
                  <a:gd name="T20" fmla="*/ 63 w 279"/>
                  <a:gd name="T21" fmla="*/ 306 h 423"/>
                  <a:gd name="T22" fmla="*/ 70 w 279"/>
                  <a:gd name="T23" fmla="*/ 306 h 423"/>
                  <a:gd name="T24" fmla="*/ 77 w 279"/>
                  <a:gd name="T25" fmla="*/ 308 h 423"/>
                  <a:gd name="T26" fmla="*/ 70 w 279"/>
                  <a:gd name="T27" fmla="*/ 290 h 423"/>
                  <a:gd name="T28" fmla="*/ 67 w 279"/>
                  <a:gd name="T29" fmla="*/ 277 h 423"/>
                  <a:gd name="T30" fmla="*/ 65 w 279"/>
                  <a:gd name="T31" fmla="*/ 266 h 423"/>
                  <a:gd name="T32" fmla="*/ 63 w 279"/>
                  <a:gd name="T33" fmla="*/ 259 h 423"/>
                  <a:gd name="T34" fmla="*/ 58 w 279"/>
                  <a:gd name="T35" fmla="*/ 236 h 423"/>
                  <a:gd name="T36" fmla="*/ 45 w 279"/>
                  <a:gd name="T37" fmla="*/ 232 h 423"/>
                  <a:gd name="T38" fmla="*/ 36 w 279"/>
                  <a:gd name="T39" fmla="*/ 232 h 423"/>
                  <a:gd name="T40" fmla="*/ 23 w 279"/>
                  <a:gd name="T41" fmla="*/ 234 h 423"/>
                  <a:gd name="T42" fmla="*/ 14 w 279"/>
                  <a:gd name="T43" fmla="*/ 238 h 423"/>
                  <a:gd name="T44" fmla="*/ 0 w 279"/>
                  <a:gd name="T45" fmla="*/ 171 h 423"/>
                  <a:gd name="T46" fmla="*/ 7 w 279"/>
                  <a:gd name="T47" fmla="*/ 167 h 423"/>
                  <a:gd name="T48" fmla="*/ 16 w 279"/>
                  <a:gd name="T49" fmla="*/ 164 h 423"/>
                  <a:gd name="T50" fmla="*/ 25 w 279"/>
                  <a:gd name="T51" fmla="*/ 162 h 423"/>
                  <a:gd name="T52" fmla="*/ 31 w 279"/>
                  <a:gd name="T53" fmla="*/ 162 h 423"/>
                  <a:gd name="T54" fmla="*/ 38 w 279"/>
                  <a:gd name="T55" fmla="*/ 162 h 423"/>
                  <a:gd name="T56" fmla="*/ 47 w 279"/>
                  <a:gd name="T57" fmla="*/ 162 h 423"/>
                  <a:gd name="T58" fmla="*/ 41 w 279"/>
                  <a:gd name="T59" fmla="*/ 137 h 423"/>
                  <a:gd name="T60" fmla="*/ 40 w 279"/>
                  <a:gd name="T61" fmla="*/ 128 h 423"/>
                  <a:gd name="T62" fmla="*/ 38 w 279"/>
                  <a:gd name="T63" fmla="*/ 119 h 423"/>
                  <a:gd name="T64" fmla="*/ 38 w 279"/>
                  <a:gd name="T65" fmla="*/ 104 h 423"/>
                  <a:gd name="T66" fmla="*/ 38 w 279"/>
                  <a:gd name="T67" fmla="*/ 92 h 423"/>
                  <a:gd name="T68" fmla="*/ 40 w 279"/>
                  <a:gd name="T69" fmla="*/ 83 h 423"/>
                  <a:gd name="T70" fmla="*/ 41 w 279"/>
                  <a:gd name="T71" fmla="*/ 72 h 423"/>
                  <a:gd name="T72" fmla="*/ 45 w 279"/>
                  <a:gd name="T73" fmla="*/ 67 h 423"/>
                  <a:gd name="T74" fmla="*/ 49 w 279"/>
                  <a:gd name="T75" fmla="*/ 59 h 423"/>
                  <a:gd name="T76" fmla="*/ 50 w 279"/>
                  <a:gd name="T77" fmla="*/ 54 h 423"/>
                  <a:gd name="T78" fmla="*/ 58 w 279"/>
                  <a:gd name="T79" fmla="*/ 45 h 423"/>
                  <a:gd name="T80" fmla="*/ 65 w 279"/>
                  <a:gd name="T81" fmla="*/ 38 h 423"/>
                  <a:gd name="T82" fmla="*/ 72 w 279"/>
                  <a:gd name="T83" fmla="*/ 32 h 423"/>
                  <a:gd name="T84" fmla="*/ 81 w 279"/>
                  <a:gd name="T85" fmla="*/ 27 h 423"/>
                  <a:gd name="T86" fmla="*/ 95 w 279"/>
                  <a:gd name="T87" fmla="*/ 20 h 423"/>
                  <a:gd name="T88" fmla="*/ 113 w 279"/>
                  <a:gd name="T89" fmla="*/ 13 h 423"/>
                  <a:gd name="T90" fmla="*/ 139 w 279"/>
                  <a:gd name="T91" fmla="*/ 5 h 423"/>
                  <a:gd name="T92" fmla="*/ 169 w 279"/>
                  <a:gd name="T93" fmla="*/ 2 h 423"/>
                  <a:gd name="T94" fmla="*/ 196 w 279"/>
                  <a:gd name="T95" fmla="*/ 0 h 423"/>
                  <a:gd name="T96" fmla="*/ 214 w 279"/>
                  <a:gd name="T97" fmla="*/ 2 h 423"/>
                  <a:gd name="T98" fmla="*/ 230 w 279"/>
                  <a:gd name="T99" fmla="*/ 7 h 423"/>
                  <a:gd name="T100" fmla="*/ 239 w 279"/>
                  <a:gd name="T101" fmla="*/ 16 h 423"/>
                  <a:gd name="T102" fmla="*/ 248 w 279"/>
                  <a:gd name="T103" fmla="*/ 25 h 423"/>
                  <a:gd name="T104" fmla="*/ 256 w 279"/>
                  <a:gd name="T105" fmla="*/ 34 h 423"/>
                  <a:gd name="T106" fmla="*/ 261 w 279"/>
                  <a:gd name="T107" fmla="*/ 45 h 423"/>
                  <a:gd name="T108" fmla="*/ 268 w 279"/>
                  <a:gd name="T109" fmla="*/ 61 h 423"/>
                  <a:gd name="T110" fmla="*/ 274 w 279"/>
                  <a:gd name="T111" fmla="*/ 83 h 423"/>
                  <a:gd name="T112" fmla="*/ 277 w 279"/>
                  <a:gd name="T113" fmla="*/ 94 h 423"/>
                  <a:gd name="T114" fmla="*/ 277 w 279"/>
                  <a:gd name="T115" fmla="*/ 103 h 423"/>
                  <a:gd name="T116" fmla="*/ 279 w 279"/>
                  <a:gd name="T117" fmla="*/ 11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9" h="423">
                    <a:moveTo>
                      <a:pt x="16" y="423"/>
                    </a:moveTo>
                    <a:lnTo>
                      <a:pt x="18" y="378"/>
                    </a:lnTo>
                    <a:lnTo>
                      <a:pt x="16" y="347"/>
                    </a:lnTo>
                    <a:lnTo>
                      <a:pt x="9" y="328"/>
                    </a:lnTo>
                    <a:lnTo>
                      <a:pt x="14" y="324"/>
                    </a:lnTo>
                    <a:lnTo>
                      <a:pt x="22" y="319"/>
                    </a:lnTo>
                    <a:lnTo>
                      <a:pt x="29" y="315"/>
                    </a:lnTo>
                    <a:lnTo>
                      <a:pt x="38" y="310"/>
                    </a:lnTo>
                    <a:lnTo>
                      <a:pt x="47" y="308"/>
                    </a:lnTo>
                    <a:lnTo>
                      <a:pt x="54" y="306"/>
                    </a:lnTo>
                    <a:lnTo>
                      <a:pt x="63" y="306"/>
                    </a:lnTo>
                    <a:lnTo>
                      <a:pt x="70" y="306"/>
                    </a:lnTo>
                    <a:lnTo>
                      <a:pt x="77" y="308"/>
                    </a:lnTo>
                    <a:lnTo>
                      <a:pt x="70" y="290"/>
                    </a:lnTo>
                    <a:lnTo>
                      <a:pt x="67" y="277"/>
                    </a:lnTo>
                    <a:lnTo>
                      <a:pt x="65" y="266"/>
                    </a:lnTo>
                    <a:lnTo>
                      <a:pt x="63" y="259"/>
                    </a:lnTo>
                    <a:lnTo>
                      <a:pt x="58" y="236"/>
                    </a:lnTo>
                    <a:lnTo>
                      <a:pt x="45" y="232"/>
                    </a:lnTo>
                    <a:lnTo>
                      <a:pt x="36" y="232"/>
                    </a:lnTo>
                    <a:lnTo>
                      <a:pt x="23" y="234"/>
                    </a:lnTo>
                    <a:lnTo>
                      <a:pt x="14" y="238"/>
                    </a:lnTo>
                    <a:lnTo>
                      <a:pt x="0" y="171"/>
                    </a:lnTo>
                    <a:lnTo>
                      <a:pt x="7" y="167"/>
                    </a:lnTo>
                    <a:lnTo>
                      <a:pt x="16" y="164"/>
                    </a:lnTo>
                    <a:lnTo>
                      <a:pt x="25" y="162"/>
                    </a:lnTo>
                    <a:lnTo>
                      <a:pt x="31" y="162"/>
                    </a:lnTo>
                    <a:lnTo>
                      <a:pt x="38" y="162"/>
                    </a:lnTo>
                    <a:lnTo>
                      <a:pt x="47" y="162"/>
                    </a:lnTo>
                    <a:lnTo>
                      <a:pt x="41" y="137"/>
                    </a:lnTo>
                    <a:lnTo>
                      <a:pt x="40" y="128"/>
                    </a:lnTo>
                    <a:lnTo>
                      <a:pt x="38" y="119"/>
                    </a:lnTo>
                    <a:lnTo>
                      <a:pt x="38" y="104"/>
                    </a:lnTo>
                    <a:lnTo>
                      <a:pt x="38" y="92"/>
                    </a:lnTo>
                    <a:lnTo>
                      <a:pt x="40" y="83"/>
                    </a:lnTo>
                    <a:lnTo>
                      <a:pt x="41" y="72"/>
                    </a:lnTo>
                    <a:lnTo>
                      <a:pt x="45" y="67"/>
                    </a:lnTo>
                    <a:lnTo>
                      <a:pt x="49" y="59"/>
                    </a:lnTo>
                    <a:lnTo>
                      <a:pt x="50" y="54"/>
                    </a:lnTo>
                    <a:lnTo>
                      <a:pt x="58" y="45"/>
                    </a:lnTo>
                    <a:lnTo>
                      <a:pt x="65" y="38"/>
                    </a:lnTo>
                    <a:lnTo>
                      <a:pt x="72" y="32"/>
                    </a:lnTo>
                    <a:lnTo>
                      <a:pt x="81" y="27"/>
                    </a:lnTo>
                    <a:lnTo>
                      <a:pt x="95" y="20"/>
                    </a:lnTo>
                    <a:lnTo>
                      <a:pt x="113" y="13"/>
                    </a:lnTo>
                    <a:lnTo>
                      <a:pt x="139" y="5"/>
                    </a:lnTo>
                    <a:lnTo>
                      <a:pt x="169" y="2"/>
                    </a:lnTo>
                    <a:lnTo>
                      <a:pt x="196" y="0"/>
                    </a:lnTo>
                    <a:lnTo>
                      <a:pt x="214" y="2"/>
                    </a:lnTo>
                    <a:lnTo>
                      <a:pt x="230" y="7"/>
                    </a:lnTo>
                    <a:lnTo>
                      <a:pt x="239" y="16"/>
                    </a:lnTo>
                    <a:lnTo>
                      <a:pt x="248" y="25"/>
                    </a:lnTo>
                    <a:lnTo>
                      <a:pt x="256" y="34"/>
                    </a:lnTo>
                    <a:lnTo>
                      <a:pt x="261" y="45"/>
                    </a:lnTo>
                    <a:lnTo>
                      <a:pt x="268" y="61"/>
                    </a:lnTo>
                    <a:lnTo>
                      <a:pt x="274" y="83"/>
                    </a:lnTo>
                    <a:lnTo>
                      <a:pt x="277" y="94"/>
                    </a:lnTo>
                    <a:lnTo>
                      <a:pt x="277" y="103"/>
                    </a:lnTo>
                    <a:lnTo>
                      <a:pt x="279" y="11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29" name="Freeform 85"/>
              <p:cNvSpPr>
                <a:spLocks/>
              </p:cNvSpPr>
              <p:nvPr/>
            </p:nvSpPr>
            <p:spPr bwMode="auto">
              <a:xfrm>
                <a:off x="898" y="3805"/>
                <a:ext cx="44" cy="6"/>
              </a:xfrm>
              <a:custGeom>
                <a:avLst/>
                <a:gdLst>
                  <a:gd name="T0" fmla="*/ 44 w 44"/>
                  <a:gd name="T1" fmla="*/ 4 h 6"/>
                  <a:gd name="T2" fmla="*/ 31 w 44"/>
                  <a:gd name="T3" fmla="*/ 0 h 6"/>
                  <a:gd name="T4" fmla="*/ 22 w 44"/>
                  <a:gd name="T5" fmla="*/ 0 h 6"/>
                  <a:gd name="T6" fmla="*/ 9 w 44"/>
                  <a:gd name="T7" fmla="*/ 2 h 6"/>
                  <a:gd name="T8" fmla="*/ 0 w 44"/>
                  <a:gd name="T9" fmla="*/ 6 h 6"/>
                </a:gdLst>
                <a:ahLst/>
                <a:cxnLst>
                  <a:cxn ang="0">
                    <a:pos x="T0" y="T1"/>
                  </a:cxn>
                  <a:cxn ang="0">
                    <a:pos x="T2" y="T3"/>
                  </a:cxn>
                  <a:cxn ang="0">
                    <a:pos x="T4" y="T5"/>
                  </a:cxn>
                  <a:cxn ang="0">
                    <a:pos x="T6" y="T7"/>
                  </a:cxn>
                  <a:cxn ang="0">
                    <a:pos x="T8" y="T9"/>
                  </a:cxn>
                </a:cxnLst>
                <a:rect l="0" t="0" r="r" b="b"/>
                <a:pathLst>
                  <a:path w="44" h="6">
                    <a:moveTo>
                      <a:pt x="44" y="4"/>
                    </a:moveTo>
                    <a:lnTo>
                      <a:pt x="31" y="0"/>
                    </a:lnTo>
                    <a:lnTo>
                      <a:pt x="22" y="0"/>
                    </a:lnTo>
                    <a:lnTo>
                      <a:pt x="9" y="2"/>
                    </a:lnTo>
                    <a:lnTo>
                      <a:pt x="0" y="6"/>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0" name="Freeform 86"/>
              <p:cNvSpPr>
                <a:spLocks/>
              </p:cNvSpPr>
              <p:nvPr/>
            </p:nvSpPr>
            <p:spPr bwMode="auto">
              <a:xfrm>
                <a:off x="1059" y="3883"/>
                <a:ext cx="115" cy="45"/>
              </a:xfrm>
              <a:custGeom>
                <a:avLst/>
                <a:gdLst>
                  <a:gd name="T0" fmla="*/ 0 w 115"/>
                  <a:gd name="T1" fmla="*/ 0 h 45"/>
                  <a:gd name="T2" fmla="*/ 3 w 115"/>
                  <a:gd name="T3" fmla="*/ 0 h 45"/>
                  <a:gd name="T4" fmla="*/ 12 w 115"/>
                  <a:gd name="T5" fmla="*/ 1 h 45"/>
                  <a:gd name="T6" fmla="*/ 16 w 115"/>
                  <a:gd name="T7" fmla="*/ 1 h 45"/>
                  <a:gd name="T8" fmla="*/ 21 w 115"/>
                  <a:gd name="T9" fmla="*/ 3 h 45"/>
                  <a:gd name="T10" fmla="*/ 28 w 115"/>
                  <a:gd name="T11" fmla="*/ 7 h 45"/>
                  <a:gd name="T12" fmla="*/ 34 w 115"/>
                  <a:gd name="T13" fmla="*/ 10 h 45"/>
                  <a:gd name="T14" fmla="*/ 43 w 115"/>
                  <a:gd name="T15" fmla="*/ 21 h 45"/>
                  <a:gd name="T16" fmla="*/ 46 w 115"/>
                  <a:gd name="T17" fmla="*/ 28 h 45"/>
                  <a:gd name="T18" fmla="*/ 54 w 115"/>
                  <a:gd name="T19" fmla="*/ 37 h 45"/>
                  <a:gd name="T20" fmla="*/ 59 w 115"/>
                  <a:gd name="T21" fmla="*/ 41 h 45"/>
                  <a:gd name="T22" fmla="*/ 64 w 115"/>
                  <a:gd name="T23" fmla="*/ 43 h 45"/>
                  <a:gd name="T24" fmla="*/ 79 w 115"/>
                  <a:gd name="T25" fmla="*/ 45 h 45"/>
                  <a:gd name="T26" fmla="*/ 86 w 115"/>
                  <a:gd name="T27" fmla="*/ 43 h 45"/>
                  <a:gd name="T28" fmla="*/ 95 w 115"/>
                  <a:gd name="T29" fmla="*/ 41 h 45"/>
                  <a:gd name="T30" fmla="*/ 102 w 115"/>
                  <a:gd name="T31" fmla="*/ 37 h 45"/>
                  <a:gd name="T32" fmla="*/ 115 w 115"/>
                  <a:gd name="T33"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45">
                    <a:moveTo>
                      <a:pt x="0" y="0"/>
                    </a:moveTo>
                    <a:lnTo>
                      <a:pt x="3" y="0"/>
                    </a:lnTo>
                    <a:lnTo>
                      <a:pt x="12" y="1"/>
                    </a:lnTo>
                    <a:lnTo>
                      <a:pt x="16" y="1"/>
                    </a:lnTo>
                    <a:lnTo>
                      <a:pt x="21" y="3"/>
                    </a:lnTo>
                    <a:lnTo>
                      <a:pt x="28" y="7"/>
                    </a:lnTo>
                    <a:lnTo>
                      <a:pt x="34" y="10"/>
                    </a:lnTo>
                    <a:lnTo>
                      <a:pt x="43" y="21"/>
                    </a:lnTo>
                    <a:lnTo>
                      <a:pt x="46" y="28"/>
                    </a:lnTo>
                    <a:lnTo>
                      <a:pt x="54" y="37"/>
                    </a:lnTo>
                    <a:lnTo>
                      <a:pt x="59" y="41"/>
                    </a:lnTo>
                    <a:lnTo>
                      <a:pt x="64" y="43"/>
                    </a:lnTo>
                    <a:lnTo>
                      <a:pt x="79" y="45"/>
                    </a:lnTo>
                    <a:lnTo>
                      <a:pt x="86" y="43"/>
                    </a:lnTo>
                    <a:lnTo>
                      <a:pt x="95" y="41"/>
                    </a:lnTo>
                    <a:lnTo>
                      <a:pt x="102" y="37"/>
                    </a:lnTo>
                    <a:lnTo>
                      <a:pt x="115" y="34"/>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1" name="Freeform 87"/>
              <p:cNvSpPr>
                <a:spLocks/>
              </p:cNvSpPr>
              <p:nvPr/>
            </p:nvSpPr>
            <p:spPr bwMode="auto">
              <a:xfrm>
                <a:off x="1021" y="3663"/>
                <a:ext cx="142" cy="79"/>
              </a:xfrm>
              <a:custGeom>
                <a:avLst/>
                <a:gdLst>
                  <a:gd name="T0" fmla="*/ 142 w 142"/>
                  <a:gd name="T1" fmla="*/ 20 h 79"/>
                  <a:gd name="T2" fmla="*/ 108 w 142"/>
                  <a:gd name="T3" fmla="*/ 34 h 79"/>
                  <a:gd name="T4" fmla="*/ 93 w 142"/>
                  <a:gd name="T5" fmla="*/ 40 h 79"/>
                  <a:gd name="T6" fmla="*/ 72 w 142"/>
                  <a:gd name="T7" fmla="*/ 49 h 79"/>
                  <a:gd name="T8" fmla="*/ 66 w 142"/>
                  <a:gd name="T9" fmla="*/ 36 h 79"/>
                  <a:gd name="T10" fmla="*/ 61 w 142"/>
                  <a:gd name="T11" fmla="*/ 23 h 79"/>
                  <a:gd name="T12" fmla="*/ 57 w 142"/>
                  <a:gd name="T13" fmla="*/ 16 h 79"/>
                  <a:gd name="T14" fmla="*/ 52 w 142"/>
                  <a:gd name="T15" fmla="*/ 11 h 79"/>
                  <a:gd name="T16" fmla="*/ 47 w 142"/>
                  <a:gd name="T17" fmla="*/ 7 h 79"/>
                  <a:gd name="T18" fmla="*/ 39 w 142"/>
                  <a:gd name="T19" fmla="*/ 2 h 79"/>
                  <a:gd name="T20" fmla="*/ 32 w 142"/>
                  <a:gd name="T21" fmla="*/ 0 h 79"/>
                  <a:gd name="T22" fmla="*/ 23 w 142"/>
                  <a:gd name="T23" fmla="*/ 0 h 79"/>
                  <a:gd name="T24" fmla="*/ 20 w 142"/>
                  <a:gd name="T25" fmla="*/ 2 h 79"/>
                  <a:gd name="T26" fmla="*/ 16 w 142"/>
                  <a:gd name="T27" fmla="*/ 4 h 79"/>
                  <a:gd name="T28" fmla="*/ 7 w 142"/>
                  <a:gd name="T29" fmla="*/ 14 h 79"/>
                  <a:gd name="T30" fmla="*/ 2 w 142"/>
                  <a:gd name="T31" fmla="*/ 34 h 79"/>
                  <a:gd name="T32" fmla="*/ 0 w 142"/>
                  <a:gd name="T33" fmla="*/ 59 h 79"/>
                  <a:gd name="T34" fmla="*/ 2 w 142"/>
                  <a:gd name="T35" fmla="*/ 72 h 79"/>
                  <a:gd name="T36" fmla="*/ 3 w 142"/>
                  <a:gd name="T3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79">
                    <a:moveTo>
                      <a:pt x="142" y="20"/>
                    </a:moveTo>
                    <a:lnTo>
                      <a:pt x="108" y="34"/>
                    </a:lnTo>
                    <a:lnTo>
                      <a:pt x="93" y="40"/>
                    </a:lnTo>
                    <a:lnTo>
                      <a:pt x="72" y="49"/>
                    </a:lnTo>
                    <a:lnTo>
                      <a:pt x="66" y="36"/>
                    </a:lnTo>
                    <a:lnTo>
                      <a:pt x="61" y="23"/>
                    </a:lnTo>
                    <a:lnTo>
                      <a:pt x="57" y="16"/>
                    </a:lnTo>
                    <a:lnTo>
                      <a:pt x="52" y="11"/>
                    </a:lnTo>
                    <a:lnTo>
                      <a:pt x="47" y="7"/>
                    </a:lnTo>
                    <a:lnTo>
                      <a:pt x="39" y="2"/>
                    </a:lnTo>
                    <a:lnTo>
                      <a:pt x="32" y="0"/>
                    </a:lnTo>
                    <a:lnTo>
                      <a:pt x="23" y="0"/>
                    </a:lnTo>
                    <a:lnTo>
                      <a:pt x="20" y="2"/>
                    </a:lnTo>
                    <a:lnTo>
                      <a:pt x="16" y="4"/>
                    </a:lnTo>
                    <a:lnTo>
                      <a:pt x="7" y="14"/>
                    </a:lnTo>
                    <a:lnTo>
                      <a:pt x="2" y="34"/>
                    </a:lnTo>
                    <a:lnTo>
                      <a:pt x="0" y="59"/>
                    </a:lnTo>
                    <a:lnTo>
                      <a:pt x="2" y="72"/>
                    </a:lnTo>
                    <a:lnTo>
                      <a:pt x="3" y="79"/>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2" name="Freeform 88"/>
              <p:cNvSpPr>
                <a:spLocks/>
              </p:cNvSpPr>
              <p:nvPr/>
            </p:nvSpPr>
            <p:spPr bwMode="auto">
              <a:xfrm>
                <a:off x="1024" y="3742"/>
                <a:ext cx="78" cy="24"/>
              </a:xfrm>
              <a:custGeom>
                <a:avLst/>
                <a:gdLst>
                  <a:gd name="T0" fmla="*/ 0 w 78"/>
                  <a:gd name="T1" fmla="*/ 0 h 24"/>
                  <a:gd name="T2" fmla="*/ 26 w 78"/>
                  <a:gd name="T3" fmla="*/ 6 h 24"/>
                  <a:gd name="T4" fmla="*/ 45 w 78"/>
                  <a:gd name="T5" fmla="*/ 11 h 24"/>
                  <a:gd name="T6" fmla="*/ 63 w 78"/>
                  <a:gd name="T7" fmla="*/ 16 h 24"/>
                  <a:gd name="T8" fmla="*/ 71 w 78"/>
                  <a:gd name="T9" fmla="*/ 20 h 24"/>
                  <a:gd name="T10" fmla="*/ 78 w 78"/>
                  <a:gd name="T11" fmla="*/ 24 h 24"/>
                </a:gdLst>
                <a:ahLst/>
                <a:cxnLst>
                  <a:cxn ang="0">
                    <a:pos x="T0" y="T1"/>
                  </a:cxn>
                  <a:cxn ang="0">
                    <a:pos x="T2" y="T3"/>
                  </a:cxn>
                  <a:cxn ang="0">
                    <a:pos x="T4" y="T5"/>
                  </a:cxn>
                  <a:cxn ang="0">
                    <a:pos x="T6" y="T7"/>
                  </a:cxn>
                  <a:cxn ang="0">
                    <a:pos x="T8" y="T9"/>
                  </a:cxn>
                  <a:cxn ang="0">
                    <a:pos x="T10" y="T11"/>
                  </a:cxn>
                </a:cxnLst>
                <a:rect l="0" t="0" r="r" b="b"/>
                <a:pathLst>
                  <a:path w="78" h="24">
                    <a:moveTo>
                      <a:pt x="0" y="0"/>
                    </a:moveTo>
                    <a:lnTo>
                      <a:pt x="26" y="6"/>
                    </a:lnTo>
                    <a:lnTo>
                      <a:pt x="45" y="11"/>
                    </a:lnTo>
                    <a:lnTo>
                      <a:pt x="63" y="16"/>
                    </a:lnTo>
                    <a:lnTo>
                      <a:pt x="71" y="20"/>
                    </a:lnTo>
                    <a:lnTo>
                      <a:pt x="78" y="24"/>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3" name="Freeform 89"/>
              <p:cNvSpPr>
                <a:spLocks/>
              </p:cNvSpPr>
              <p:nvPr/>
            </p:nvSpPr>
            <p:spPr bwMode="auto">
              <a:xfrm>
                <a:off x="958" y="3539"/>
                <a:ext cx="151" cy="65"/>
              </a:xfrm>
              <a:custGeom>
                <a:avLst/>
                <a:gdLst>
                  <a:gd name="T0" fmla="*/ 27 w 151"/>
                  <a:gd name="T1" fmla="*/ 21 h 65"/>
                  <a:gd name="T2" fmla="*/ 14 w 151"/>
                  <a:gd name="T3" fmla="*/ 25 h 65"/>
                  <a:gd name="T4" fmla="*/ 5 w 151"/>
                  <a:gd name="T5" fmla="*/ 34 h 65"/>
                  <a:gd name="T6" fmla="*/ 0 w 151"/>
                  <a:gd name="T7" fmla="*/ 41 h 65"/>
                  <a:gd name="T8" fmla="*/ 0 w 151"/>
                  <a:gd name="T9" fmla="*/ 52 h 65"/>
                  <a:gd name="T10" fmla="*/ 3 w 151"/>
                  <a:gd name="T11" fmla="*/ 59 h 65"/>
                  <a:gd name="T12" fmla="*/ 14 w 151"/>
                  <a:gd name="T13" fmla="*/ 63 h 65"/>
                  <a:gd name="T14" fmla="*/ 27 w 151"/>
                  <a:gd name="T15" fmla="*/ 61 h 65"/>
                  <a:gd name="T16" fmla="*/ 36 w 151"/>
                  <a:gd name="T17" fmla="*/ 54 h 65"/>
                  <a:gd name="T18" fmla="*/ 39 w 151"/>
                  <a:gd name="T19" fmla="*/ 48 h 65"/>
                  <a:gd name="T20" fmla="*/ 54 w 151"/>
                  <a:gd name="T21" fmla="*/ 54 h 65"/>
                  <a:gd name="T22" fmla="*/ 68 w 151"/>
                  <a:gd name="T23" fmla="*/ 47 h 65"/>
                  <a:gd name="T24" fmla="*/ 75 w 151"/>
                  <a:gd name="T25" fmla="*/ 39 h 65"/>
                  <a:gd name="T26" fmla="*/ 77 w 151"/>
                  <a:gd name="T27" fmla="*/ 45 h 65"/>
                  <a:gd name="T28" fmla="*/ 83 w 151"/>
                  <a:gd name="T29" fmla="*/ 59 h 65"/>
                  <a:gd name="T30" fmla="*/ 99 w 151"/>
                  <a:gd name="T31" fmla="*/ 65 h 65"/>
                  <a:gd name="T32" fmla="*/ 111 w 151"/>
                  <a:gd name="T33" fmla="*/ 61 h 65"/>
                  <a:gd name="T34" fmla="*/ 122 w 151"/>
                  <a:gd name="T35" fmla="*/ 52 h 65"/>
                  <a:gd name="T36" fmla="*/ 126 w 151"/>
                  <a:gd name="T37" fmla="*/ 41 h 65"/>
                  <a:gd name="T38" fmla="*/ 126 w 151"/>
                  <a:gd name="T39" fmla="*/ 34 h 65"/>
                  <a:gd name="T40" fmla="*/ 146 w 151"/>
                  <a:gd name="T41" fmla="*/ 36 h 65"/>
                  <a:gd name="T42" fmla="*/ 149 w 151"/>
                  <a:gd name="T43" fmla="*/ 29 h 65"/>
                  <a:gd name="T44" fmla="*/ 151 w 151"/>
                  <a:gd name="T45" fmla="*/ 20 h 65"/>
                  <a:gd name="T46" fmla="*/ 144 w 151"/>
                  <a:gd name="T47" fmla="*/ 5 h 65"/>
                  <a:gd name="T48" fmla="*/ 129 w 151"/>
                  <a:gd name="T49" fmla="*/ 0 h 65"/>
                  <a:gd name="T50" fmla="*/ 111 w 151"/>
                  <a:gd name="T51" fmla="*/ 3 h 65"/>
                  <a:gd name="T52" fmla="*/ 106 w 151"/>
                  <a:gd name="T53" fmla="*/ 11 h 65"/>
                  <a:gd name="T54" fmla="*/ 99 w 151"/>
                  <a:gd name="T55" fmla="*/ 11 h 65"/>
                  <a:gd name="T56" fmla="*/ 86 w 151"/>
                  <a:gd name="T57" fmla="*/ 11 h 65"/>
                  <a:gd name="T58" fmla="*/ 79 w 151"/>
                  <a:gd name="T59" fmla="*/ 18 h 65"/>
                  <a:gd name="T60" fmla="*/ 66 w 151"/>
                  <a:gd name="T61" fmla="*/ 11 h 65"/>
                  <a:gd name="T62" fmla="*/ 48 w 151"/>
                  <a:gd name="T63" fmla="*/ 11 h 65"/>
                  <a:gd name="T64" fmla="*/ 39 w 151"/>
                  <a:gd name="T65" fmla="*/ 18 h 65"/>
                  <a:gd name="T66" fmla="*/ 36 w 151"/>
                  <a:gd name="T6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65">
                    <a:moveTo>
                      <a:pt x="34" y="23"/>
                    </a:moveTo>
                    <a:lnTo>
                      <a:pt x="27" y="21"/>
                    </a:lnTo>
                    <a:lnTo>
                      <a:pt x="21" y="23"/>
                    </a:lnTo>
                    <a:lnTo>
                      <a:pt x="14" y="25"/>
                    </a:lnTo>
                    <a:lnTo>
                      <a:pt x="9" y="29"/>
                    </a:lnTo>
                    <a:lnTo>
                      <a:pt x="5" y="34"/>
                    </a:lnTo>
                    <a:lnTo>
                      <a:pt x="2" y="38"/>
                    </a:lnTo>
                    <a:lnTo>
                      <a:pt x="0" y="41"/>
                    </a:lnTo>
                    <a:lnTo>
                      <a:pt x="0" y="47"/>
                    </a:lnTo>
                    <a:lnTo>
                      <a:pt x="0" y="52"/>
                    </a:lnTo>
                    <a:lnTo>
                      <a:pt x="2" y="57"/>
                    </a:lnTo>
                    <a:lnTo>
                      <a:pt x="3" y="59"/>
                    </a:lnTo>
                    <a:lnTo>
                      <a:pt x="9" y="63"/>
                    </a:lnTo>
                    <a:lnTo>
                      <a:pt x="14" y="63"/>
                    </a:lnTo>
                    <a:lnTo>
                      <a:pt x="20" y="63"/>
                    </a:lnTo>
                    <a:lnTo>
                      <a:pt x="27" y="61"/>
                    </a:lnTo>
                    <a:lnTo>
                      <a:pt x="32" y="57"/>
                    </a:lnTo>
                    <a:lnTo>
                      <a:pt x="36" y="54"/>
                    </a:lnTo>
                    <a:lnTo>
                      <a:pt x="38" y="52"/>
                    </a:lnTo>
                    <a:lnTo>
                      <a:pt x="39" y="48"/>
                    </a:lnTo>
                    <a:lnTo>
                      <a:pt x="47" y="54"/>
                    </a:lnTo>
                    <a:lnTo>
                      <a:pt x="54" y="54"/>
                    </a:lnTo>
                    <a:lnTo>
                      <a:pt x="65" y="52"/>
                    </a:lnTo>
                    <a:lnTo>
                      <a:pt x="68" y="47"/>
                    </a:lnTo>
                    <a:lnTo>
                      <a:pt x="72" y="41"/>
                    </a:lnTo>
                    <a:lnTo>
                      <a:pt x="75" y="39"/>
                    </a:lnTo>
                    <a:lnTo>
                      <a:pt x="77" y="39"/>
                    </a:lnTo>
                    <a:lnTo>
                      <a:pt x="77" y="45"/>
                    </a:lnTo>
                    <a:lnTo>
                      <a:pt x="79" y="54"/>
                    </a:lnTo>
                    <a:lnTo>
                      <a:pt x="83" y="59"/>
                    </a:lnTo>
                    <a:lnTo>
                      <a:pt x="92" y="63"/>
                    </a:lnTo>
                    <a:lnTo>
                      <a:pt x="99" y="65"/>
                    </a:lnTo>
                    <a:lnTo>
                      <a:pt x="102" y="63"/>
                    </a:lnTo>
                    <a:lnTo>
                      <a:pt x="111" y="61"/>
                    </a:lnTo>
                    <a:lnTo>
                      <a:pt x="117" y="57"/>
                    </a:lnTo>
                    <a:lnTo>
                      <a:pt x="122" y="52"/>
                    </a:lnTo>
                    <a:lnTo>
                      <a:pt x="124" y="47"/>
                    </a:lnTo>
                    <a:lnTo>
                      <a:pt x="126" y="41"/>
                    </a:lnTo>
                    <a:lnTo>
                      <a:pt x="126" y="36"/>
                    </a:lnTo>
                    <a:lnTo>
                      <a:pt x="126" y="34"/>
                    </a:lnTo>
                    <a:lnTo>
                      <a:pt x="135" y="36"/>
                    </a:lnTo>
                    <a:lnTo>
                      <a:pt x="146" y="36"/>
                    </a:lnTo>
                    <a:lnTo>
                      <a:pt x="149" y="32"/>
                    </a:lnTo>
                    <a:lnTo>
                      <a:pt x="149" y="29"/>
                    </a:lnTo>
                    <a:lnTo>
                      <a:pt x="151" y="25"/>
                    </a:lnTo>
                    <a:lnTo>
                      <a:pt x="151" y="20"/>
                    </a:lnTo>
                    <a:lnTo>
                      <a:pt x="149" y="12"/>
                    </a:lnTo>
                    <a:lnTo>
                      <a:pt x="144" y="5"/>
                    </a:lnTo>
                    <a:lnTo>
                      <a:pt x="138" y="2"/>
                    </a:lnTo>
                    <a:lnTo>
                      <a:pt x="129" y="0"/>
                    </a:lnTo>
                    <a:lnTo>
                      <a:pt x="119" y="0"/>
                    </a:lnTo>
                    <a:lnTo>
                      <a:pt x="111" y="3"/>
                    </a:lnTo>
                    <a:lnTo>
                      <a:pt x="108" y="7"/>
                    </a:lnTo>
                    <a:lnTo>
                      <a:pt x="106" y="11"/>
                    </a:lnTo>
                    <a:lnTo>
                      <a:pt x="104" y="16"/>
                    </a:lnTo>
                    <a:lnTo>
                      <a:pt x="99" y="11"/>
                    </a:lnTo>
                    <a:lnTo>
                      <a:pt x="93" y="9"/>
                    </a:lnTo>
                    <a:lnTo>
                      <a:pt x="86" y="11"/>
                    </a:lnTo>
                    <a:lnTo>
                      <a:pt x="81" y="14"/>
                    </a:lnTo>
                    <a:lnTo>
                      <a:pt x="79" y="18"/>
                    </a:lnTo>
                    <a:lnTo>
                      <a:pt x="72" y="14"/>
                    </a:lnTo>
                    <a:lnTo>
                      <a:pt x="66" y="11"/>
                    </a:lnTo>
                    <a:lnTo>
                      <a:pt x="56" y="9"/>
                    </a:lnTo>
                    <a:lnTo>
                      <a:pt x="48" y="11"/>
                    </a:lnTo>
                    <a:lnTo>
                      <a:pt x="45" y="12"/>
                    </a:lnTo>
                    <a:lnTo>
                      <a:pt x="39" y="18"/>
                    </a:lnTo>
                    <a:lnTo>
                      <a:pt x="38" y="21"/>
                    </a:lnTo>
                    <a:lnTo>
                      <a:pt x="36" y="27"/>
                    </a:lnTo>
                    <a:lnTo>
                      <a:pt x="34" y="23"/>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4" name="Freeform 90"/>
              <p:cNvSpPr>
                <a:spLocks/>
              </p:cNvSpPr>
              <p:nvPr/>
            </p:nvSpPr>
            <p:spPr bwMode="auto">
              <a:xfrm>
                <a:off x="958" y="3539"/>
                <a:ext cx="151" cy="65"/>
              </a:xfrm>
              <a:custGeom>
                <a:avLst/>
                <a:gdLst>
                  <a:gd name="T0" fmla="*/ 27 w 151"/>
                  <a:gd name="T1" fmla="*/ 21 h 65"/>
                  <a:gd name="T2" fmla="*/ 14 w 151"/>
                  <a:gd name="T3" fmla="*/ 25 h 65"/>
                  <a:gd name="T4" fmla="*/ 5 w 151"/>
                  <a:gd name="T5" fmla="*/ 34 h 65"/>
                  <a:gd name="T6" fmla="*/ 0 w 151"/>
                  <a:gd name="T7" fmla="*/ 41 h 65"/>
                  <a:gd name="T8" fmla="*/ 0 w 151"/>
                  <a:gd name="T9" fmla="*/ 52 h 65"/>
                  <a:gd name="T10" fmla="*/ 3 w 151"/>
                  <a:gd name="T11" fmla="*/ 59 h 65"/>
                  <a:gd name="T12" fmla="*/ 14 w 151"/>
                  <a:gd name="T13" fmla="*/ 63 h 65"/>
                  <a:gd name="T14" fmla="*/ 27 w 151"/>
                  <a:gd name="T15" fmla="*/ 61 h 65"/>
                  <a:gd name="T16" fmla="*/ 36 w 151"/>
                  <a:gd name="T17" fmla="*/ 54 h 65"/>
                  <a:gd name="T18" fmla="*/ 39 w 151"/>
                  <a:gd name="T19" fmla="*/ 48 h 65"/>
                  <a:gd name="T20" fmla="*/ 54 w 151"/>
                  <a:gd name="T21" fmla="*/ 54 h 65"/>
                  <a:gd name="T22" fmla="*/ 68 w 151"/>
                  <a:gd name="T23" fmla="*/ 47 h 65"/>
                  <a:gd name="T24" fmla="*/ 75 w 151"/>
                  <a:gd name="T25" fmla="*/ 39 h 65"/>
                  <a:gd name="T26" fmla="*/ 77 w 151"/>
                  <a:gd name="T27" fmla="*/ 45 h 65"/>
                  <a:gd name="T28" fmla="*/ 83 w 151"/>
                  <a:gd name="T29" fmla="*/ 59 h 65"/>
                  <a:gd name="T30" fmla="*/ 99 w 151"/>
                  <a:gd name="T31" fmla="*/ 65 h 65"/>
                  <a:gd name="T32" fmla="*/ 111 w 151"/>
                  <a:gd name="T33" fmla="*/ 61 h 65"/>
                  <a:gd name="T34" fmla="*/ 122 w 151"/>
                  <a:gd name="T35" fmla="*/ 52 h 65"/>
                  <a:gd name="T36" fmla="*/ 126 w 151"/>
                  <a:gd name="T37" fmla="*/ 41 h 65"/>
                  <a:gd name="T38" fmla="*/ 126 w 151"/>
                  <a:gd name="T39" fmla="*/ 34 h 65"/>
                  <a:gd name="T40" fmla="*/ 146 w 151"/>
                  <a:gd name="T41" fmla="*/ 36 h 65"/>
                  <a:gd name="T42" fmla="*/ 149 w 151"/>
                  <a:gd name="T43" fmla="*/ 29 h 65"/>
                  <a:gd name="T44" fmla="*/ 151 w 151"/>
                  <a:gd name="T45" fmla="*/ 20 h 65"/>
                  <a:gd name="T46" fmla="*/ 144 w 151"/>
                  <a:gd name="T47" fmla="*/ 5 h 65"/>
                  <a:gd name="T48" fmla="*/ 129 w 151"/>
                  <a:gd name="T49" fmla="*/ 0 h 65"/>
                  <a:gd name="T50" fmla="*/ 111 w 151"/>
                  <a:gd name="T51" fmla="*/ 3 h 65"/>
                  <a:gd name="T52" fmla="*/ 106 w 151"/>
                  <a:gd name="T53" fmla="*/ 11 h 65"/>
                  <a:gd name="T54" fmla="*/ 99 w 151"/>
                  <a:gd name="T55" fmla="*/ 11 h 65"/>
                  <a:gd name="T56" fmla="*/ 86 w 151"/>
                  <a:gd name="T57" fmla="*/ 11 h 65"/>
                  <a:gd name="T58" fmla="*/ 79 w 151"/>
                  <a:gd name="T59" fmla="*/ 18 h 65"/>
                  <a:gd name="T60" fmla="*/ 66 w 151"/>
                  <a:gd name="T61" fmla="*/ 11 h 65"/>
                  <a:gd name="T62" fmla="*/ 48 w 151"/>
                  <a:gd name="T63" fmla="*/ 11 h 65"/>
                  <a:gd name="T64" fmla="*/ 39 w 151"/>
                  <a:gd name="T65" fmla="*/ 18 h 65"/>
                  <a:gd name="T66" fmla="*/ 36 w 151"/>
                  <a:gd name="T6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65">
                    <a:moveTo>
                      <a:pt x="34" y="23"/>
                    </a:moveTo>
                    <a:lnTo>
                      <a:pt x="27" y="21"/>
                    </a:lnTo>
                    <a:lnTo>
                      <a:pt x="21" y="23"/>
                    </a:lnTo>
                    <a:lnTo>
                      <a:pt x="14" y="25"/>
                    </a:lnTo>
                    <a:lnTo>
                      <a:pt x="9" y="29"/>
                    </a:lnTo>
                    <a:lnTo>
                      <a:pt x="5" y="34"/>
                    </a:lnTo>
                    <a:lnTo>
                      <a:pt x="2" y="38"/>
                    </a:lnTo>
                    <a:lnTo>
                      <a:pt x="0" y="41"/>
                    </a:lnTo>
                    <a:lnTo>
                      <a:pt x="0" y="47"/>
                    </a:lnTo>
                    <a:lnTo>
                      <a:pt x="0" y="52"/>
                    </a:lnTo>
                    <a:lnTo>
                      <a:pt x="2" y="57"/>
                    </a:lnTo>
                    <a:lnTo>
                      <a:pt x="3" y="59"/>
                    </a:lnTo>
                    <a:lnTo>
                      <a:pt x="9" y="63"/>
                    </a:lnTo>
                    <a:lnTo>
                      <a:pt x="14" y="63"/>
                    </a:lnTo>
                    <a:lnTo>
                      <a:pt x="20" y="63"/>
                    </a:lnTo>
                    <a:lnTo>
                      <a:pt x="27" y="61"/>
                    </a:lnTo>
                    <a:lnTo>
                      <a:pt x="32" y="57"/>
                    </a:lnTo>
                    <a:lnTo>
                      <a:pt x="36" y="54"/>
                    </a:lnTo>
                    <a:lnTo>
                      <a:pt x="38" y="52"/>
                    </a:lnTo>
                    <a:lnTo>
                      <a:pt x="39" y="48"/>
                    </a:lnTo>
                    <a:lnTo>
                      <a:pt x="47" y="54"/>
                    </a:lnTo>
                    <a:lnTo>
                      <a:pt x="54" y="54"/>
                    </a:lnTo>
                    <a:lnTo>
                      <a:pt x="65" y="52"/>
                    </a:lnTo>
                    <a:lnTo>
                      <a:pt x="68" y="47"/>
                    </a:lnTo>
                    <a:lnTo>
                      <a:pt x="72" y="41"/>
                    </a:lnTo>
                    <a:lnTo>
                      <a:pt x="75" y="39"/>
                    </a:lnTo>
                    <a:lnTo>
                      <a:pt x="77" y="39"/>
                    </a:lnTo>
                    <a:lnTo>
                      <a:pt x="77" y="45"/>
                    </a:lnTo>
                    <a:lnTo>
                      <a:pt x="79" y="54"/>
                    </a:lnTo>
                    <a:lnTo>
                      <a:pt x="83" y="59"/>
                    </a:lnTo>
                    <a:lnTo>
                      <a:pt x="92" y="63"/>
                    </a:lnTo>
                    <a:lnTo>
                      <a:pt x="99" y="65"/>
                    </a:lnTo>
                    <a:lnTo>
                      <a:pt x="102" y="63"/>
                    </a:lnTo>
                    <a:lnTo>
                      <a:pt x="111" y="61"/>
                    </a:lnTo>
                    <a:lnTo>
                      <a:pt x="117" y="57"/>
                    </a:lnTo>
                    <a:lnTo>
                      <a:pt x="122" y="52"/>
                    </a:lnTo>
                    <a:lnTo>
                      <a:pt x="124" y="47"/>
                    </a:lnTo>
                    <a:lnTo>
                      <a:pt x="126" y="41"/>
                    </a:lnTo>
                    <a:lnTo>
                      <a:pt x="126" y="36"/>
                    </a:lnTo>
                    <a:lnTo>
                      <a:pt x="126" y="34"/>
                    </a:lnTo>
                    <a:lnTo>
                      <a:pt x="135" y="36"/>
                    </a:lnTo>
                    <a:lnTo>
                      <a:pt x="146" y="36"/>
                    </a:lnTo>
                    <a:lnTo>
                      <a:pt x="149" y="32"/>
                    </a:lnTo>
                    <a:lnTo>
                      <a:pt x="149" y="29"/>
                    </a:lnTo>
                    <a:lnTo>
                      <a:pt x="151" y="25"/>
                    </a:lnTo>
                    <a:lnTo>
                      <a:pt x="151" y="20"/>
                    </a:lnTo>
                    <a:lnTo>
                      <a:pt x="149" y="12"/>
                    </a:lnTo>
                    <a:lnTo>
                      <a:pt x="144" y="5"/>
                    </a:lnTo>
                    <a:lnTo>
                      <a:pt x="138" y="2"/>
                    </a:lnTo>
                    <a:lnTo>
                      <a:pt x="129" y="0"/>
                    </a:lnTo>
                    <a:lnTo>
                      <a:pt x="119" y="0"/>
                    </a:lnTo>
                    <a:lnTo>
                      <a:pt x="111" y="3"/>
                    </a:lnTo>
                    <a:lnTo>
                      <a:pt x="108" y="7"/>
                    </a:lnTo>
                    <a:lnTo>
                      <a:pt x="106" y="11"/>
                    </a:lnTo>
                    <a:lnTo>
                      <a:pt x="104" y="16"/>
                    </a:lnTo>
                    <a:lnTo>
                      <a:pt x="99" y="11"/>
                    </a:lnTo>
                    <a:lnTo>
                      <a:pt x="93" y="9"/>
                    </a:lnTo>
                    <a:lnTo>
                      <a:pt x="86" y="11"/>
                    </a:lnTo>
                    <a:lnTo>
                      <a:pt x="81" y="14"/>
                    </a:lnTo>
                    <a:lnTo>
                      <a:pt x="79" y="18"/>
                    </a:lnTo>
                    <a:lnTo>
                      <a:pt x="72" y="14"/>
                    </a:lnTo>
                    <a:lnTo>
                      <a:pt x="66" y="11"/>
                    </a:lnTo>
                    <a:lnTo>
                      <a:pt x="56" y="9"/>
                    </a:lnTo>
                    <a:lnTo>
                      <a:pt x="48" y="11"/>
                    </a:lnTo>
                    <a:lnTo>
                      <a:pt x="45" y="12"/>
                    </a:lnTo>
                    <a:lnTo>
                      <a:pt x="39" y="18"/>
                    </a:lnTo>
                    <a:lnTo>
                      <a:pt x="38" y="21"/>
                    </a:lnTo>
                    <a:lnTo>
                      <a:pt x="36" y="27"/>
                    </a:lnTo>
                    <a:lnTo>
                      <a:pt x="34" y="23"/>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5" name="Freeform 91"/>
              <p:cNvSpPr>
                <a:spLocks/>
              </p:cNvSpPr>
              <p:nvPr/>
            </p:nvSpPr>
            <p:spPr bwMode="auto">
              <a:xfrm>
                <a:off x="1033" y="3559"/>
                <a:ext cx="42" cy="30"/>
              </a:xfrm>
              <a:custGeom>
                <a:avLst/>
                <a:gdLst>
                  <a:gd name="T0" fmla="*/ 6 w 42"/>
                  <a:gd name="T1" fmla="*/ 5 h 30"/>
                  <a:gd name="T2" fmla="*/ 2 w 42"/>
                  <a:gd name="T3" fmla="*/ 10 h 30"/>
                  <a:gd name="T4" fmla="*/ 0 w 42"/>
                  <a:gd name="T5" fmla="*/ 18 h 30"/>
                  <a:gd name="T6" fmla="*/ 2 w 42"/>
                  <a:gd name="T7" fmla="*/ 23 h 30"/>
                  <a:gd name="T8" fmla="*/ 4 w 42"/>
                  <a:gd name="T9" fmla="*/ 27 h 30"/>
                  <a:gd name="T10" fmla="*/ 9 w 42"/>
                  <a:gd name="T11" fmla="*/ 30 h 30"/>
                  <a:gd name="T12" fmla="*/ 15 w 42"/>
                  <a:gd name="T13" fmla="*/ 30 h 30"/>
                  <a:gd name="T14" fmla="*/ 20 w 42"/>
                  <a:gd name="T15" fmla="*/ 28 h 30"/>
                  <a:gd name="T16" fmla="*/ 24 w 42"/>
                  <a:gd name="T17" fmla="*/ 27 h 30"/>
                  <a:gd name="T18" fmla="*/ 31 w 42"/>
                  <a:gd name="T19" fmla="*/ 23 h 30"/>
                  <a:gd name="T20" fmla="*/ 35 w 42"/>
                  <a:gd name="T21" fmla="*/ 21 h 30"/>
                  <a:gd name="T22" fmla="*/ 38 w 42"/>
                  <a:gd name="T23" fmla="*/ 19 h 30"/>
                  <a:gd name="T24" fmla="*/ 42 w 42"/>
                  <a:gd name="T25" fmla="*/ 16 h 30"/>
                  <a:gd name="T26" fmla="*/ 42 w 42"/>
                  <a:gd name="T27" fmla="*/ 10 h 30"/>
                  <a:gd name="T28" fmla="*/ 42 w 42"/>
                  <a:gd name="T29" fmla="*/ 5 h 30"/>
                  <a:gd name="T30" fmla="*/ 36 w 42"/>
                  <a:gd name="T31" fmla="*/ 0 h 30"/>
                  <a:gd name="T32" fmla="*/ 31 w 42"/>
                  <a:gd name="T33" fmla="*/ 0 h 30"/>
                  <a:gd name="T34" fmla="*/ 24 w 42"/>
                  <a:gd name="T35" fmla="*/ 0 h 30"/>
                  <a:gd name="T36" fmla="*/ 15 w 42"/>
                  <a:gd name="T37" fmla="*/ 1 h 30"/>
                  <a:gd name="T38" fmla="*/ 6 w 42"/>
                  <a:gd name="T3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0">
                    <a:moveTo>
                      <a:pt x="6" y="5"/>
                    </a:moveTo>
                    <a:lnTo>
                      <a:pt x="2" y="10"/>
                    </a:lnTo>
                    <a:lnTo>
                      <a:pt x="0" y="18"/>
                    </a:lnTo>
                    <a:lnTo>
                      <a:pt x="2" y="23"/>
                    </a:lnTo>
                    <a:lnTo>
                      <a:pt x="4" y="27"/>
                    </a:lnTo>
                    <a:lnTo>
                      <a:pt x="9" y="30"/>
                    </a:lnTo>
                    <a:lnTo>
                      <a:pt x="15" y="30"/>
                    </a:lnTo>
                    <a:lnTo>
                      <a:pt x="20" y="28"/>
                    </a:lnTo>
                    <a:lnTo>
                      <a:pt x="24" y="27"/>
                    </a:lnTo>
                    <a:lnTo>
                      <a:pt x="31" y="23"/>
                    </a:lnTo>
                    <a:lnTo>
                      <a:pt x="35" y="21"/>
                    </a:lnTo>
                    <a:lnTo>
                      <a:pt x="38" y="19"/>
                    </a:lnTo>
                    <a:lnTo>
                      <a:pt x="42" y="16"/>
                    </a:lnTo>
                    <a:lnTo>
                      <a:pt x="42" y="10"/>
                    </a:lnTo>
                    <a:lnTo>
                      <a:pt x="42" y="5"/>
                    </a:lnTo>
                    <a:lnTo>
                      <a:pt x="36" y="0"/>
                    </a:lnTo>
                    <a:lnTo>
                      <a:pt x="31" y="0"/>
                    </a:lnTo>
                    <a:lnTo>
                      <a:pt x="24" y="0"/>
                    </a:lnTo>
                    <a:lnTo>
                      <a:pt x="15" y="1"/>
                    </a:lnTo>
                    <a:lnTo>
                      <a:pt x="6" y="5"/>
                    </a:lnTo>
                    <a:close/>
                  </a:path>
                </a:pathLst>
              </a:custGeom>
              <a:solidFill>
                <a:srgbClr val="FF997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6" name="Freeform 92"/>
              <p:cNvSpPr>
                <a:spLocks/>
              </p:cNvSpPr>
              <p:nvPr/>
            </p:nvSpPr>
            <p:spPr bwMode="auto">
              <a:xfrm>
                <a:off x="1033" y="3559"/>
                <a:ext cx="42" cy="30"/>
              </a:xfrm>
              <a:custGeom>
                <a:avLst/>
                <a:gdLst>
                  <a:gd name="T0" fmla="*/ 6 w 42"/>
                  <a:gd name="T1" fmla="*/ 5 h 30"/>
                  <a:gd name="T2" fmla="*/ 2 w 42"/>
                  <a:gd name="T3" fmla="*/ 10 h 30"/>
                  <a:gd name="T4" fmla="*/ 0 w 42"/>
                  <a:gd name="T5" fmla="*/ 18 h 30"/>
                  <a:gd name="T6" fmla="*/ 2 w 42"/>
                  <a:gd name="T7" fmla="*/ 23 h 30"/>
                  <a:gd name="T8" fmla="*/ 4 w 42"/>
                  <a:gd name="T9" fmla="*/ 27 h 30"/>
                  <a:gd name="T10" fmla="*/ 9 w 42"/>
                  <a:gd name="T11" fmla="*/ 30 h 30"/>
                  <a:gd name="T12" fmla="*/ 15 w 42"/>
                  <a:gd name="T13" fmla="*/ 30 h 30"/>
                  <a:gd name="T14" fmla="*/ 20 w 42"/>
                  <a:gd name="T15" fmla="*/ 28 h 30"/>
                  <a:gd name="T16" fmla="*/ 24 w 42"/>
                  <a:gd name="T17" fmla="*/ 27 h 30"/>
                  <a:gd name="T18" fmla="*/ 31 w 42"/>
                  <a:gd name="T19" fmla="*/ 23 h 30"/>
                  <a:gd name="T20" fmla="*/ 35 w 42"/>
                  <a:gd name="T21" fmla="*/ 21 h 30"/>
                  <a:gd name="T22" fmla="*/ 38 w 42"/>
                  <a:gd name="T23" fmla="*/ 19 h 30"/>
                  <a:gd name="T24" fmla="*/ 42 w 42"/>
                  <a:gd name="T25" fmla="*/ 16 h 30"/>
                  <a:gd name="T26" fmla="*/ 42 w 42"/>
                  <a:gd name="T27" fmla="*/ 10 h 30"/>
                  <a:gd name="T28" fmla="*/ 42 w 42"/>
                  <a:gd name="T29" fmla="*/ 5 h 30"/>
                  <a:gd name="T30" fmla="*/ 36 w 42"/>
                  <a:gd name="T31" fmla="*/ 0 h 30"/>
                  <a:gd name="T32" fmla="*/ 31 w 42"/>
                  <a:gd name="T33" fmla="*/ 0 h 30"/>
                  <a:gd name="T34" fmla="*/ 24 w 42"/>
                  <a:gd name="T35" fmla="*/ 0 h 30"/>
                  <a:gd name="T36" fmla="*/ 15 w 42"/>
                  <a:gd name="T37" fmla="*/ 1 h 30"/>
                  <a:gd name="T38" fmla="*/ 6 w 42"/>
                  <a:gd name="T3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30">
                    <a:moveTo>
                      <a:pt x="6" y="5"/>
                    </a:moveTo>
                    <a:lnTo>
                      <a:pt x="2" y="10"/>
                    </a:lnTo>
                    <a:lnTo>
                      <a:pt x="0" y="18"/>
                    </a:lnTo>
                    <a:lnTo>
                      <a:pt x="2" y="23"/>
                    </a:lnTo>
                    <a:lnTo>
                      <a:pt x="4" y="27"/>
                    </a:lnTo>
                    <a:lnTo>
                      <a:pt x="9" y="30"/>
                    </a:lnTo>
                    <a:lnTo>
                      <a:pt x="15" y="30"/>
                    </a:lnTo>
                    <a:lnTo>
                      <a:pt x="20" y="28"/>
                    </a:lnTo>
                    <a:lnTo>
                      <a:pt x="24" y="27"/>
                    </a:lnTo>
                    <a:lnTo>
                      <a:pt x="31" y="23"/>
                    </a:lnTo>
                    <a:lnTo>
                      <a:pt x="35" y="21"/>
                    </a:lnTo>
                    <a:lnTo>
                      <a:pt x="38" y="19"/>
                    </a:lnTo>
                    <a:lnTo>
                      <a:pt x="42" y="16"/>
                    </a:lnTo>
                    <a:lnTo>
                      <a:pt x="42" y="10"/>
                    </a:lnTo>
                    <a:lnTo>
                      <a:pt x="42" y="5"/>
                    </a:lnTo>
                    <a:lnTo>
                      <a:pt x="36" y="0"/>
                    </a:lnTo>
                    <a:lnTo>
                      <a:pt x="31" y="0"/>
                    </a:lnTo>
                    <a:lnTo>
                      <a:pt x="24" y="0"/>
                    </a:lnTo>
                    <a:lnTo>
                      <a:pt x="15" y="1"/>
                    </a:lnTo>
                    <a:lnTo>
                      <a:pt x="6" y="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7" name="Freeform 93"/>
              <p:cNvSpPr>
                <a:spLocks/>
              </p:cNvSpPr>
              <p:nvPr/>
            </p:nvSpPr>
            <p:spPr bwMode="auto">
              <a:xfrm>
                <a:off x="958" y="3560"/>
                <a:ext cx="38" cy="42"/>
              </a:xfrm>
              <a:custGeom>
                <a:avLst/>
                <a:gdLst>
                  <a:gd name="T0" fmla="*/ 34 w 38"/>
                  <a:gd name="T1" fmla="*/ 2 h 42"/>
                  <a:gd name="T2" fmla="*/ 27 w 38"/>
                  <a:gd name="T3" fmla="*/ 0 h 42"/>
                  <a:gd name="T4" fmla="*/ 21 w 38"/>
                  <a:gd name="T5" fmla="*/ 2 h 42"/>
                  <a:gd name="T6" fmla="*/ 14 w 38"/>
                  <a:gd name="T7" fmla="*/ 4 h 42"/>
                  <a:gd name="T8" fmla="*/ 9 w 38"/>
                  <a:gd name="T9" fmla="*/ 8 h 42"/>
                  <a:gd name="T10" fmla="*/ 5 w 38"/>
                  <a:gd name="T11" fmla="*/ 13 h 42"/>
                  <a:gd name="T12" fmla="*/ 2 w 38"/>
                  <a:gd name="T13" fmla="*/ 17 h 42"/>
                  <a:gd name="T14" fmla="*/ 0 w 38"/>
                  <a:gd name="T15" fmla="*/ 20 h 42"/>
                  <a:gd name="T16" fmla="*/ 0 w 38"/>
                  <a:gd name="T17" fmla="*/ 26 h 42"/>
                  <a:gd name="T18" fmla="*/ 0 w 38"/>
                  <a:gd name="T19" fmla="*/ 31 h 42"/>
                  <a:gd name="T20" fmla="*/ 2 w 38"/>
                  <a:gd name="T21" fmla="*/ 36 h 42"/>
                  <a:gd name="T22" fmla="*/ 3 w 38"/>
                  <a:gd name="T23" fmla="*/ 38 h 42"/>
                  <a:gd name="T24" fmla="*/ 9 w 38"/>
                  <a:gd name="T25" fmla="*/ 42 h 42"/>
                  <a:gd name="T26" fmla="*/ 14 w 38"/>
                  <a:gd name="T27" fmla="*/ 42 h 42"/>
                  <a:gd name="T28" fmla="*/ 20 w 38"/>
                  <a:gd name="T29" fmla="*/ 42 h 42"/>
                  <a:gd name="T30" fmla="*/ 27 w 38"/>
                  <a:gd name="T31" fmla="*/ 40 h 42"/>
                  <a:gd name="T32" fmla="*/ 32 w 38"/>
                  <a:gd name="T33" fmla="*/ 36 h 42"/>
                  <a:gd name="T34" fmla="*/ 36 w 38"/>
                  <a:gd name="T35" fmla="*/ 33 h 42"/>
                  <a:gd name="T36" fmla="*/ 38 w 38"/>
                  <a:gd name="T37"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2">
                    <a:moveTo>
                      <a:pt x="34" y="2"/>
                    </a:moveTo>
                    <a:lnTo>
                      <a:pt x="27" y="0"/>
                    </a:lnTo>
                    <a:lnTo>
                      <a:pt x="21" y="2"/>
                    </a:lnTo>
                    <a:lnTo>
                      <a:pt x="14" y="4"/>
                    </a:lnTo>
                    <a:lnTo>
                      <a:pt x="9" y="8"/>
                    </a:lnTo>
                    <a:lnTo>
                      <a:pt x="5" y="13"/>
                    </a:lnTo>
                    <a:lnTo>
                      <a:pt x="2" y="17"/>
                    </a:lnTo>
                    <a:lnTo>
                      <a:pt x="0" y="20"/>
                    </a:lnTo>
                    <a:lnTo>
                      <a:pt x="0" y="26"/>
                    </a:lnTo>
                    <a:lnTo>
                      <a:pt x="0" y="31"/>
                    </a:lnTo>
                    <a:lnTo>
                      <a:pt x="2" y="36"/>
                    </a:lnTo>
                    <a:lnTo>
                      <a:pt x="3" y="38"/>
                    </a:lnTo>
                    <a:lnTo>
                      <a:pt x="9" y="42"/>
                    </a:lnTo>
                    <a:lnTo>
                      <a:pt x="14" y="42"/>
                    </a:lnTo>
                    <a:lnTo>
                      <a:pt x="20" y="42"/>
                    </a:lnTo>
                    <a:lnTo>
                      <a:pt x="27" y="40"/>
                    </a:lnTo>
                    <a:lnTo>
                      <a:pt x="32" y="36"/>
                    </a:lnTo>
                    <a:lnTo>
                      <a:pt x="36" y="33"/>
                    </a:lnTo>
                    <a:lnTo>
                      <a:pt x="38" y="31"/>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8" name="Freeform 94"/>
              <p:cNvSpPr>
                <a:spLocks/>
              </p:cNvSpPr>
              <p:nvPr/>
            </p:nvSpPr>
            <p:spPr bwMode="auto">
              <a:xfrm>
                <a:off x="1039" y="3539"/>
                <a:ext cx="70" cy="36"/>
              </a:xfrm>
              <a:custGeom>
                <a:avLst/>
                <a:gdLst>
                  <a:gd name="T0" fmla="*/ 45 w 70"/>
                  <a:gd name="T1" fmla="*/ 34 h 36"/>
                  <a:gd name="T2" fmla="*/ 54 w 70"/>
                  <a:gd name="T3" fmla="*/ 36 h 36"/>
                  <a:gd name="T4" fmla="*/ 65 w 70"/>
                  <a:gd name="T5" fmla="*/ 36 h 36"/>
                  <a:gd name="T6" fmla="*/ 68 w 70"/>
                  <a:gd name="T7" fmla="*/ 32 h 36"/>
                  <a:gd name="T8" fmla="*/ 70 w 70"/>
                  <a:gd name="T9" fmla="*/ 29 h 36"/>
                  <a:gd name="T10" fmla="*/ 70 w 70"/>
                  <a:gd name="T11" fmla="*/ 25 h 36"/>
                  <a:gd name="T12" fmla="*/ 70 w 70"/>
                  <a:gd name="T13" fmla="*/ 20 h 36"/>
                  <a:gd name="T14" fmla="*/ 68 w 70"/>
                  <a:gd name="T15" fmla="*/ 11 h 36"/>
                  <a:gd name="T16" fmla="*/ 63 w 70"/>
                  <a:gd name="T17" fmla="*/ 5 h 36"/>
                  <a:gd name="T18" fmla="*/ 57 w 70"/>
                  <a:gd name="T19" fmla="*/ 2 h 36"/>
                  <a:gd name="T20" fmla="*/ 48 w 70"/>
                  <a:gd name="T21" fmla="*/ 0 h 36"/>
                  <a:gd name="T22" fmla="*/ 38 w 70"/>
                  <a:gd name="T23" fmla="*/ 0 h 36"/>
                  <a:gd name="T24" fmla="*/ 30 w 70"/>
                  <a:gd name="T25" fmla="*/ 3 h 36"/>
                  <a:gd name="T26" fmla="*/ 27 w 70"/>
                  <a:gd name="T27" fmla="*/ 7 h 36"/>
                  <a:gd name="T28" fmla="*/ 25 w 70"/>
                  <a:gd name="T29" fmla="*/ 11 h 36"/>
                  <a:gd name="T30" fmla="*/ 23 w 70"/>
                  <a:gd name="T31" fmla="*/ 16 h 36"/>
                  <a:gd name="T32" fmla="*/ 18 w 70"/>
                  <a:gd name="T33" fmla="*/ 11 h 36"/>
                  <a:gd name="T34" fmla="*/ 12 w 70"/>
                  <a:gd name="T35" fmla="*/ 9 h 36"/>
                  <a:gd name="T36" fmla="*/ 5 w 70"/>
                  <a:gd name="T37" fmla="*/ 11 h 36"/>
                  <a:gd name="T38" fmla="*/ 0 w 70"/>
                  <a:gd name="T39"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36">
                    <a:moveTo>
                      <a:pt x="45" y="34"/>
                    </a:moveTo>
                    <a:lnTo>
                      <a:pt x="54" y="36"/>
                    </a:lnTo>
                    <a:lnTo>
                      <a:pt x="65" y="36"/>
                    </a:lnTo>
                    <a:lnTo>
                      <a:pt x="68" y="32"/>
                    </a:lnTo>
                    <a:lnTo>
                      <a:pt x="70" y="29"/>
                    </a:lnTo>
                    <a:lnTo>
                      <a:pt x="70" y="25"/>
                    </a:lnTo>
                    <a:lnTo>
                      <a:pt x="70" y="20"/>
                    </a:lnTo>
                    <a:lnTo>
                      <a:pt x="68" y="11"/>
                    </a:lnTo>
                    <a:lnTo>
                      <a:pt x="63" y="5"/>
                    </a:lnTo>
                    <a:lnTo>
                      <a:pt x="57" y="2"/>
                    </a:lnTo>
                    <a:lnTo>
                      <a:pt x="48" y="0"/>
                    </a:lnTo>
                    <a:lnTo>
                      <a:pt x="38" y="0"/>
                    </a:lnTo>
                    <a:lnTo>
                      <a:pt x="30" y="3"/>
                    </a:lnTo>
                    <a:lnTo>
                      <a:pt x="27" y="7"/>
                    </a:lnTo>
                    <a:lnTo>
                      <a:pt x="25" y="11"/>
                    </a:lnTo>
                    <a:lnTo>
                      <a:pt x="23" y="16"/>
                    </a:lnTo>
                    <a:lnTo>
                      <a:pt x="18" y="11"/>
                    </a:lnTo>
                    <a:lnTo>
                      <a:pt x="12" y="9"/>
                    </a:lnTo>
                    <a:lnTo>
                      <a:pt x="5" y="11"/>
                    </a:lnTo>
                    <a:lnTo>
                      <a:pt x="0" y="14"/>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39" name="Freeform 95"/>
              <p:cNvSpPr>
                <a:spLocks/>
              </p:cNvSpPr>
              <p:nvPr/>
            </p:nvSpPr>
            <p:spPr bwMode="auto">
              <a:xfrm>
                <a:off x="1035" y="3573"/>
                <a:ext cx="49" cy="31"/>
              </a:xfrm>
              <a:custGeom>
                <a:avLst/>
                <a:gdLst>
                  <a:gd name="T0" fmla="*/ 0 w 49"/>
                  <a:gd name="T1" fmla="*/ 5 h 31"/>
                  <a:gd name="T2" fmla="*/ 0 w 49"/>
                  <a:gd name="T3" fmla="*/ 11 h 31"/>
                  <a:gd name="T4" fmla="*/ 2 w 49"/>
                  <a:gd name="T5" fmla="*/ 20 h 31"/>
                  <a:gd name="T6" fmla="*/ 6 w 49"/>
                  <a:gd name="T7" fmla="*/ 25 h 31"/>
                  <a:gd name="T8" fmla="*/ 15 w 49"/>
                  <a:gd name="T9" fmla="*/ 29 h 31"/>
                  <a:gd name="T10" fmla="*/ 22 w 49"/>
                  <a:gd name="T11" fmla="*/ 31 h 31"/>
                  <a:gd name="T12" fmla="*/ 25 w 49"/>
                  <a:gd name="T13" fmla="*/ 29 h 31"/>
                  <a:gd name="T14" fmla="*/ 34 w 49"/>
                  <a:gd name="T15" fmla="*/ 27 h 31"/>
                  <a:gd name="T16" fmla="*/ 40 w 49"/>
                  <a:gd name="T17" fmla="*/ 23 h 31"/>
                  <a:gd name="T18" fmla="*/ 45 w 49"/>
                  <a:gd name="T19" fmla="*/ 18 h 31"/>
                  <a:gd name="T20" fmla="*/ 47 w 49"/>
                  <a:gd name="T21" fmla="*/ 13 h 31"/>
                  <a:gd name="T22" fmla="*/ 49 w 49"/>
                  <a:gd name="T23" fmla="*/ 7 h 31"/>
                  <a:gd name="T24" fmla="*/ 49 w 49"/>
                  <a:gd name="T25" fmla="*/ 2 h 31"/>
                  <a:gd name="T26" fmla="*/ 49 w 49"/>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31">
                    <a:moveTo>
                      <a:pt x="0" y="5"/>
                    </a:moveTo>
                    <a:lnTo>
                      <a:pt x="0" y="11"/>
                    </a:lnTo>
                    <a:lnTo>
                      <a:pt x="2" y="20"/>
                    </a:lnTo>
                    <a:lnTo>
                      <a:pt x="6" y="25"/>
                    </a:lnTo>
                    <a:lnTo>
                      <a:pt x="15" y="29"/>
                    </a:lnTo>
                    <a:lnTo>
                      <a:pt x="22" y="31"/>
                    </a:lnTo>
                    <a:lnTo>
                      <a:pt x="25" y="29"/>
                    </a:lnTo>
                    <a:lnTo>
                      <a:pt x="34" y="27"/>
                    </a:lnTo>
                    <a:lnTo>
                      <a:pt x="40" y="23"/>
                    </a:lnTo>
                    <a:lnTo>
                      <a:pt x="45" y="18"/>
                    </a:lnTo>
                    <a:lnTo>
                      <a:pt x="47" y="13"/>
                    </a:lnTo>
                    <a:lnTo>
                      <a:pt x="49" y="7"/>
                    </a:lnTo>
                    <a:lnTo>
                      <a:pt x="49" y="2"/>
                    </a:lnTo>
                    <a:lnTo>
                      <a:pt x="49"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0" name="Freeform 96"/>
              <p:cNvSpPr>
                <a:spLocks/>
              </p:cNvSpPr>
              <p:nvPr/>
            </p:nvSpPr>
            <p:spPr bwMode="auto">
              <a:xfrm>
                <a:off x="992" y="3548"/>
                <a:ext cx="38" cy="45"/>
              </a:xfrm>
              <a:custGeom>
                <a:avLst/>
                <a:gdLst>
                  <a:gd name="T0" fmla="*/ 29 w 38"/>
                  <a:gd name="T1" fmla="*/ 0 h 45"/>
                  <a:gd name="T2" fmla="*/ 22 w 38"/>
                  <a:gd name="T3" fmla="*/ 0 h 45"/>
                  <a:gd name="T4" fmla="*/ 16 w 38"/>
                  <a:gd name="T5" fmla="*/ 0 h 45"/>
                  <a:gd name="T6" fmla="*/ 11 w 38"/>
                  <a:gd name="T7" fmla="*/ 2 h 45"/>
                  <a:gd name="T8" fmla="*/ 5 w 38"/>
                  <a:gd name="T9" fmla="*/ 7 h 45"/>
                  <a:gd name="T10" fmla="*/ 2 w 38"/>
                  <a:gd name="T11" fmla="*/ 11 h 45"/>
                  <a:gd name="T12" fmla="*/ 2 w 38"/>
                  <a:gd name="T13" fmla="*/ 14 h 45"/>
                  <a:gd name="T14" fmla="*/ 0 w 38"/>
                  <a:gd name="T15" fmla="*/ 20 h 45"/>
                  <a:gd name="T16" fmla="*/ 0 w 38"/>
                  <a:gd name="T17" fmla="*/ 27 h 45"/>
                  <a:gd name="T18" fmla="*/ 2 w 38"/>
                  <a:gd name="T19" fmla="*/ 32 h 45"/>
                  <a:gd name="T20" fmla="*/ 4 w 38"/>
                  <a:gd name="T21" fmla="*/ 36 h 45"/>
                  <a:gd name="T22" fmla="*/ 5 w 38"/>
                  <a:gd name="T23" fmla="*/ 39 h 45"/>
                  <a:gd name="T24" fmla="*/ 9 w 38"/>
                  <a:gd name="T25" fmla="*/ 43 h 45"/>
                  <a:gd name="T26" fmla="*/ 13 w 38"/>
                  <a:gd name="T27" fmla="*/ 45 h 45"/>
                  <a:gd name="T28" fmla="*/ 20 w 38"/>
                  <a:gd name="T29" fmla="*/ 45 h 45"/>
                  <a:gd name="T30" fmla="*/ 27 w 38"/>
                  <a:gd name="T31" fmla="*/ 45 h 45"/>
                  <a:gd name="T32" fmla="*/ 31 w 38"/>
                  <a:gd name="T33" fmla="*/ 43 h 45"/>
                  <a:gd name="T34" fmla="*/ 34 w 38"/>
                  <a:gd name="T35" fmla="*/ 39 h 45"/>
                  <a:gd name="T36" fmla="*/ 38 w 38"/>
                  <a:gd name="T37"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45">
                    <a:moveTo>
                      <a:pt x="29" y="0"/>
                    </a:moveTo>
                    <a:lnTo>
                      <a:pt x="22" y="0"/>
                    </a:lnTo>
                    <a:lnTo>
                      <a:pt x="16" y="0"/>
                    </a:lnTo>
                    <a:lnTo>
                      <a:pt x="11" y="2"/>
                    </a:lnTo>
                    <a:lnTo>
                      <a:pt x="5" y="7"/>
                    </a:lnTo>
                    <a:lnTo>
                      <a:pt x="2" y="11"/>
                    </a:lnTo>
                    <a:lnTo>
                      <a:pt x="2" y="14"/>
                    </a:lnTo>
                    <a:lnTo>
                      <a:pt x="0" y="20"/>
                    </a:lnTo>
                    <a:lnTo>
                      <a:pt x="0" y="27"/>
                    </a:lnTo>
                    <a:lnTo>
                      <a:pt x="2" y="32"/>
                    </a:lnTo>
                    <a:lnTo>
                      <a:pt x="4" y="36"/>
                    </a:lnTo>
                    <a:lnTo>
                      <a:pt x="5" y="39"/>
                    </a:lnTo>
                    <a:lnTo>
                      <a:pt x="9" y="43"/>
                    </a:lnTo>
                    <a:lnTo>
                      <a:pt x="13" y="45"/>
                    </a:lnTo>
                    <a:lnTo>
                      <a:pt x="20" y="45"/>
                    </a:lnTo>
                    <a:lnTo>
                      <a:pt x="27" y="45"/>
                    </a:lnTo>
                    <a:lnTo>
                      <a:pt x="31" y="43"/>
                    </a:lnTo>
                    <a:lnTo>
                      <a:pt x="34" y="39"/>
                    </a:lnTo>
                    <a:lnTo>
                      <a:pt x="38" y="34"/>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1" name="Freeform 97"/>
              <p:cNvSpPr>
                <a:spLocks/>
              </p:cNvSpPr>
              <p:nvPr/>
            </p:nvSpPr>
            <p:spPr bwMode="auto">
              <a:xfrm>
                <a:off x="1033" y="3559"/>
                <a:ext cx="42" cy="30"/>
              </a:xfrm>
              <a:custGeom>
                <a:avLst/>
                <a:gdLst>
                  <a:gd name="T0" fmla="*/ 6 w 42"/>
                  <a:gd name="T1" fmla="*/ 5 h 30"/>
                  <a:gd name="T2" fmla="*/ 2 w 42"/>
                  <a:gd name="T3" fmla="*/ 10 h 30"/>
                  <a:gd name="T4" fmla="*/ 0 w 42"/>
                  <a:gd name="T5" fmla="*/ 18 h 30"/>
                  <a:gd name="T6" fmla="*/ 2 w 42"/>
                  <a:gd name="T7" fmla="*/ 23 h 30"/>
                  <a:gd name="T8" fmla="*/ 4 w 42"/>
                  <a:gd name="T9" fmla="*/ 27 h 30"/>
                  <a:gd name="T10" fmla="*/ 9 w 42"/>
                  <a:gd name="T11" fmla="*/ 30 h 30"/>
                  <a:gd name="T12" fmla="*/ 15 w 42"/>
                  <a:gd name="T13" fmla="*/ 30 h 30"/>
                  <a:gd name="T14" fmla="*/ 20 w 42"/>
                  <a:gd name="T15" fmla="*/ 28 h 30"/>
                  <a:gd name="T16" fmla="*/ 24 w 42"/>
                  <a:gd name="T17" fmla="*/ 27 h 30"/>
                  <a:gd name="T18" fmla="*/ 31 w 42"/>
                  <a:gd name="T19" fmla="*/ 23 h 30"/>
                  <a:gd name="T20" fmla="*/ 35 w 42"/>
                  <a:gd name="T21" fmla="*/ 21 h 30"/>
                  <a:gd name="T22" fmla="*/ 38 w 42"/>
                  <a:gd name="T23" fmla="*/ 19 h 30"/>
                  <a:gd name="T24" fmla="*/ 42 w 42"/>
                  <a:gd name="T25" fmla="*/ 16 h 30"/>
                  <a:gd name="T26" fmla="*/ 42 w 42"/>
                  <a:gd name="T27" fmla="*/ 10 h 30"/>
                  <a:gd name="T28" fmla="*/ 42 w 42"/>
                  <a:gd name="T29" fmla="*/ 5 h 30"/>
                  <a:gd name="T30" fmla="*/ 36 w 42"/>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0">
                    <a:moveTo>
                      <a:pt x="6" y="5"/>
                    </a:moveTo>
                    <a:lnTo>
                      <a:pt x="2" y="10"/>
                    </a:lnTo>
                    <a:lnTo>
                      <a:pt x="0" y="18"/>
                    </a:lnTo>
                    <a:lnTo>
                      <a:pt x="2" y="23"/>
                    </a:lnTo>
                    <a:lnTo>
                      <a:pt x="4" y="27"/>
                    </a:lnTo>
                    <a:lnTo>
                      <a:pt x="9" y="30"/>
                    </a:lnTo>
                    <a:lnTo>
                      <a:pt x="15" y="30"/>
                    </a:lnTo>
                    <a:lnTo>
                      <a:pt x="20" y="28"/>
                    </a:lnTo>
                    <a:lnTo>
                      <a:pt x="24" y="27"/>
                    </a:lnTo>
                    <a:lnTo>
                      <a:pt x="31" y="23"/>
                    </a:lnTo>
                    <a:lnTo>
                      <a:pt x="35" y="21"/>
                    </a:lnTo>
                    <a:lnTo>
                      <a:pt x="38" y="19"/>
                    </a:lnTo>
                    <a:lnTo>
                      <a:pt x="42" y="16"/>
                    </a:lnTo>
                    <a:lnTo>
                      <a:pt x="42" y="10"/>
                    </a:lnTo>
                    <a:lnTo>
                      <a:pt x="42" y="5"/>
                    </a:lnTo>
                    <a:lnTo>
                      <a:pt x="36"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2" name="Freeform 98"/>
              <p:cNvSpPr>
                <a:spLocks/>
              </p:cNvSpPr>
              <p:nvPr/>
            </p:nvSpPr>
            <p:spPr bwMode="auto">
              <a:xfrm>
                <a:off x="1273" y="3677"/>
                <a:ext cx="117" cy="161"/>
              </a:xfrm>
              <a:custGeom>
                <a:avLst/>
                <a:gdLst>
                  <a:gd name="T0" fmla="*/ 12 w 117"/>
                  <a:gd name="T1" fmla="*/ 0 h 161"/>
                  <a:gd name="T2" fmla="*/ 9 w 117"/>
                  <a:gd name="T3" fmla="*/ 17 h 161"/>
                  <a:gd name="T4" fmla="*/ 5 w 117"/>
                  <a:gd name="T5" fmla="*/ 33 h 161"/>
                  <a:gd name="T6" fmla="*/ 2 w 117"/>
                  <a:gd name="T7" fmla="*/ 53 h 161"/>
                  <a:gd name="T8" fmla="*/ 2 w 117"/>
                  <a:gd name="T9" fmla="*/ 67 h 161"/>
                  <a:gd name="T10" fmla="*/ 0 w 117"/>
                  <a:gd name="T11" fmla="*/ 87 h 161"/>
                  <a:gd name="T12" fmla="*/ 0 w 117"/>
                  <a:gd name="T13" fmla="*/ 103 h 161"/>
                  <a:gd name="T14" fmla="*/ 2 w 117"/>
                  <a:gd name="T15" fmla="*/ 117 h 161"/>
                  <a:gd name="T16" fmla="*/ 3 w 117"/>
                  <a:gd name="T17" fmla="*/ 135 h 161"/>
                  <a:gd name="T18" fmla="*/ 5 w 117"/>
                  <a:gd name="T19" fmla="*/ 141 h 161"/>
                  <a:gd name="T20" fmla="*/ 9 w 117"/>
                  <a:gd name="T21" fmla="*/ 150 h 161"/>
                  <a:gd name="T22" fmla="*/ 12 w 117"/>
                  <a:gd name="T23" fmla="*/ 153 h 161"/>
                  <a:gd name="T24" fmla="*/ 18 w 117"/>
                  <a:gd name="T25" fmla="*/ 159 h 161"/>
                  <a:gd name="T26" fmla="*/ 23 w 117"/>
                  <a:gd name="T27" fmla="*/ 159 h 161"/>
                  <a:gd name="T28" fmla="*/ 27 w 117"/>
                  <a:gd name="T29" fmla="*/ 161 h 161"/>
                  <a:gd name="T30" fmla="*/ 34 w 117"/>
                  <a:gd name="T31" fmla="*/ 159 h 161"/>
                  <a:gd name="T32" fmla="*/ 43 w 117"/>
                  <a:gd name="T33" fmla="*/ 159 h 161"/>
                  <a:gd name="T34" fmla="*/ 57 w 117"/>
                  <a:gd name="T35" fmla="*/ 155 h 161"/>
                  <a:gd name="T36" fmla="*/ 70 w 117"/>
                  <a:gd name="T37" fmla="*/ 153 h 161"/>
                  <a:gd name="T38" fmla="*/ 79 w 117"/>
                  <a:gd name="T39" fmla="*/ 152 h 161"/>
                  <a:gd name="T40" fmla="*/ 88 w 117"/>
                  <a:gd name="T41" fmla="*/ 152 h 161"/>
                  <a:gd name="T42" fmla="*/ 97 w 117"/>
                  <a:gd name="T43" fmla="*/ 150 h 161"/>
                  <a:gd name="T44" fmla="*/ 102 w 117"/>
                  <a:gd name="T45" fmla="*/ 148 h 161"/>
                  <a:gd name="T46" fmla="*/ 108 w 117"/>
                  <a:gd name="T47" fmla="*/ 146 h 161"/>
                  <a:gd name="T48" fmla="*/ 113 w 117"/>
                  <a:gd name="T49" fmla="*/ 144 h 161"/>
                  <a:gd name="T50" fmla="*/ 117 w 117"/>
                  <a:gd name="T51" fmla="*/ 14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161">
                    <a:moveTo>
                      <a:pt x="12" y="0"/>
                    </a:moveTo>
                    <a:lnTo>
                      <a:pt x="9" y="17"/>
                    </a:lnTo>
                    <a:lnTo>
                      <a:pt x="5" y="33"/>
                    </a:lnTo>
                    <a:lnTo>
                      <a:pt x="2" y="53"/>
                    </a:lnTo>
                    <a:lnTo>
                      <a:pt x="2" y="67"/>
                    </a:lnTo>
                    <a:lnTo>
                      <a:pt x="0" y="87"/>
                    </a:lnTo>
                    <a:lnTo>
                      <a:pt x="0" y="103"/>
                    </a:lnTo>
                    <a:lnTo>
                      <a:pt x="2" y="117"/>
                    </a:lnTo>
                    <a:lnTo>
                      <a:pt x="3" y="135"/>
                    </a:lnTo>
                    <a:lnTo>
                      <a:pt x="5" y="141"/>
                    </a:lnTo>
                    <a:lnTo>
                      <a:pt x="9" y="150"/>
                    </a:lnTo>
                    <a:lnTo>
                      <a:pt x="12" y="153"/>
                    </a:lnTo>
                    <a:lnTo>
                      <a:pt x="18" y="159"/>
                    </a:lnTo>
                    <a:lnTo>
                      <a:pt x="23" y="159"/>
                    </a:lnTo>
                    <a:lnTo>
                      <a:pt x="27" y="161"/>
                    </a:lnTo>
                    <a:lnTo>
                      <a:pt x="34" y="159"/>
                    </a:lnTo>
                    <a:lnTo>
                      <a:pt x="43" y="159"/>
                    </a:lnTo>
                    <a:lnTo>
                      <a:pt x="57" y="155"/>
                    </a:lnTo>
                    <a:lnTo>
                      <a:pt x="70" y="153"/>
                    </a:lnTo>
                    <a:lnTo>
                      <a:pt x="79" y="152"/>
                    </a:lnTo>
                    <a:lnTo>
                      <a:pt x="88" y="152"/>
                    </a:lnTo>
                    <a:lnTo>
                      <a:pt x="97" y="150"/>
                    </a:lnTo>
                    <a:lnTo>
                      <a:pt x="102" y="148"/>
                    </a:lnTo>
                    <a:lnTo>
                      <a:pt x="108" y="146"/>
                    </a:lnTo>
                    <a:lnTo>
                      <a:pt x="113" y="144"/>
                    </a:lnTo>
                    <a:lnTo>
                      <a:pt x="117" y="141"/>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3" name="Freeform 99"/>
              <p:cNvSpPr>
                <a:spLocks/>
              </p:cNvSpPr>
              <p:nvPr/>
            </p:nvSpPr>
            <p:spPr bwMode="auto">
              <a:xfrm>
                <a:off x="1374" y="3607"/>
                <a:ext cx="122" cy="200"/>
              </a:xfrm>
              <a:custGeom>
                <a:avLst/>
                <a:gdLst>
                  <a:gd name="T0" fmla="*/ 18 w 122"/>
                  <a:gd name="T1" fmla="*/ 200 h 200"/>
                  <a:gd name="T2" fmla="*/ 21 w 122"/>
                  <a:gd name="T3" fmla="*/ 189 h 200"/>
                  <a:gd name="T4" fmla="*/ 21 w 122"/>
                  <a:gd name="T5" fmla="*/ 177 h 200"/>
                  <a:gd name="T6" fmla="*/ 18 w 122"/>
                  <a:gd name="T7" fmla="*/ 166 h 200"/>
                  <a:gd name="T8" fmla="*/ 14 w 122"/>
                  <a:gd name="T9" fmla="*/ 155 h 200"/>
                  <a:gd name="T10" fmla="*/ 10 w 122"/>
                  <a:gd name="T11" fmla="*/ 148 h 200"/>
                  <a:gd name="T12" fmla="*/ 7 w 122"/>
                  <a:gd name="T13" fmla="*/ 142 h 200"/>
                  <a:gd name="T14" fmla="*/ 5 w 122"/>
                  <a:gd name="T15" fmla="*/ 137 h 200"/>
                  <a:gd name="T16" fmla="*/ 5 w 122"/>
                  <a:gd name="T17" fmla="*/ 128 h 200"/>
                  <a:gd name="T18" fmla="*/ 5 w 122"/>
                  <a:gd name="T19" fmla="*/ 124 h 200"/>
                  <a:gd name="T20" fmla="*/ 9 w 122"/>
                  <a:gd name="T21" fmla="*/ 124 h 200"/>
                  <a:gd name="T22" fmla="*/ 14 w 122"/>
                  <a:gd name="T23" fmla="*/ 126 h 200"/>
                  <a:gd name="T24" fmla="*/ 19 w 122"/>
                  <a:gd name="T25" fmla="*/ 132 h 200"/>
                  <a:gd name="T26" fmla="*/ 21 w 122"/>
                  <a:gd name="T27" fmla="*/ 137 h 200"/>
                  <a:gd name="T28" fmla="*/ 23 w 122"/>
                  <a:gd name="T29" fmla="*/ 142 h 200"/>
                  <a:gd name="T30" fmla="*/ 28 w 122"/>
                  <a:gd name="T31" fmla="*/ 150 h 200"/>
                  <a:gd name="T32" fmla="*/ 36 w 122"/>
                  <a:gd name="T33" fmla="*/ 153 h 200"/>
                  <a:gd name="T34" fmla="*/ 48 w 122"/>
                  <a:gd name="T35" fmla="*/ 153 h 200"/>
                  <a:gd name="T36" fmla="*/ 61 w 122"/>
                  <a:gd name="T37" fmla="*/ 151 h 200"/>
                  <a:gd name="T38" fmla="*/ 72 w 122"/>
                  <a:gd name="T39" fmla="*/ 142 h 200"/>
                  <a:gd name="T40" fmla="*/ 118 w 122"/>
                  <a:gd name="T41" fmla="*/ 119 h 200"/>
                  <a:gd name="T42" fmla="*/ 122 w 122"/>
                  <a:gd name="T43" fmla="*/ 110 h 200"/>
                  <a:gd name="T44" fmla="*/ 122 w 122"/>
                  <a:gd name="T45" fmla="*/ 103 h 200"/>
                  <a:gd name="T46" fmla="*/ 117 w 122"/>
                  <a:gd name="T47" fmla="*/ 97 h 200"/>
                  <a:gd name="T48" fmla="*/ 109 w 122"/>
                  <a:gd name="T49" fmla="*/ 90 h 200"/>
                  <a:gd name="T50" fmla="*/ 97 w 122"/>
                  <a:gd name="T51" fmla="*/ 78 h 200"/>
                  <a:gd name="T52" fmla="*/ 88 w 122"/>
                  <a:gd name="T53" fmla="*/ 69 h 200"/>
                  <a:gd name="T54" fmla="*/ 82 w 122"/>
                  <a:gd name="T55" fmla="*/ 61 h 200"/>
                  <a:gd name="T56" fmla="*/ 77 w 122"/>
                  <a:gd name="T57" fmla="*/ 52 h 200"/>
                  <a:gd name="T58" fmla="*/ 68 w 122"/>
                  <a:gd name="T59" fmla="*/ 43 h 200"/>
                  <a:gd name="T60" fmla="*/ 63 w 122"/>
                  <a:gd name="T61" fmla="*/ 34 h 200"/>
                  <a:gd name="T62" fmla="*/ 59 w 122"/>
                  <a:gd name="T63" fmla="*/ 27 h 200"/>
                  <a:gd name="T64" fmla="*/ 54 w 122"/>
                  <a:gd name="T65" fmla="*/ 22 h 200"/>
                  <a:gd name="T66" fmla="*/ 48 w 122"/>
                  <a:gd name="T67" fmla="*/ 15 h 200"/>
                  <a:gd name="T68" fmla="*/ 43 w 122"/>
                  <a:gd name="T69" fmla="*/ 9 h 200"/>
                  <a:gd name="T70" fmla="*/ 36 w 122"/>
                  <a:gd name="T71" fmla="*/ 4 h 200"/>
                  <a:gd name="T72" fmla="*/ 27 w 122"/>
                  <a:gd name="T73" fmla="*/ 2 h 200"/>
                  <a:gd name="T74" fmla="*/ 18 w 122"/>
                  <a:gd name="T75" fmla="*/ 0 h 200"/>
                  <a:gd name="T76" fmla="*/ 7 w 122"/>
                  <a:gd name="T77" fmla="*/ 2 h 200"/>
                  <a:gd name="T78" fmla="*/ 0 w 122"/>
                  <a:gd name="T7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200">
                    <a:moveTo>
                      <a:pt x="18" y="200"/>
                    </a:moveTo>
                    <a:lnTo>
                      <a:pt x="21" y="189"/>
                    </a:lnTo>
                    <a:lnTo>
                      <a:pt x="21" y="177"/>
                    </a:lnTo>
                    <a:lnTo>
                      <a:pt x="18" y="166"/>
                    </a:lnTo>
                    <a:lnTo>
                      <a:pt x="14" y="155"/>
                    </a:lnTo>
                    <a:lnTo>
                      <a:pt x="10" y="148"/>
                    </a:lnTo>
                    <a:lnTo>
                      <a:pt x="7" y="142"/>
                    </a:lnTo>
                    <a:lnTo>
                      <a:pt x="5" y="137"/>
                    </a:lnTo>
                    <a:lnTo>
                      <a:pt x="5" y="128"/>
                    </a:lnTo>
                    <a:lnTo>
                      <a:pt x="5" y="124"/>
                    </a:lnTo>
                    <a:lnTo>
                      <a:pt x="9" y="124"/>
                    </a:lnTo>
                    <a:lnTo>
                      <a:pt x="14" y="126"/>
                    </a:lnTo>
                    <a:lnTo>
                      <a:pt x="19" y="132"/>
                    </a:lnTo>
                    <a:lnTo>
                      <a:pt x="21" y="137"/>
                    </a:lnTo>
                    <a:lnTo>
                      <a:pt x="23" y="142"/>
                    </a:lnTo>
                    <a:lnTo>
                      <a:pt x="28" y="150"/>
                    </a:lnTo>
                    <a:lnTo>
                      <a:pt x="36" y="153"/>
                    </a:lnTo>
                    <a:lnTo>
                      <a:pt x="48" y="153"/>
                    </a:lnTo>
                    <a:lnTo>
                      <a:pt x="61" y="151"/>
                    </a:lnTo>
                    <a:lnTo>
                      <a:pt x="72" y="142"/>
                    </a:lnTo>
                    <a:lnTo>
                      <a:pt x="118" y="119"/>
                    </a:lnTo>
                    <a:lnTo>
                      <a:pt x="122" y="110"/>
                    </a:lnTo>
                    <a:lnTo>
                      <a:pt x="122" y="103"/>
                    </a:lnTo>
                    <a:lnTo>
                      <a:pt x="117" y="97"/>
                    </a:lnTo>
                    <a:lnTo>
                      <a:pt x="109" y="90"/>
                    </a:lnTo>
                    <a:lnTo>
                      <a:pt x="97" y="78"/>
                    </a:lnTo>
                    <a:lnTo>
                      <a:pt x="88" y="69"/>
                    </a:lnTo>
                    <a:lnTo>
                      <a:pt x="82" y="61"/>
                    </a:lnTo>
                    <a:lnTo>
                      <a:pt x="77" y="52"/>
                    </a:lnTo>
                    <a:lnTo>
                      <a:pt x="68" y="43"/>
                    </a:lnTo>
                    <a:lnTo>
                      <a:pt x="63" y="34"/>
                    </a:lnTo>
                    <a:lnTo>
                      <a:pt x="59" y="27"/>
                    </a:lnTo>
                    <a:lnTo>
                      <a:pt x="54" y="22"/>
                    </a:lnTo>
                    <a:lnTo>
                      <a:pt x="48" y="15"/>
                    </a:lnTo>
                    <a:lnTo>
                      <a:pt x="43" y="9"/>
                    </a:lnTo>
                    <a:lnTo>
                      <a:pt x="36" y="4"/>
                    </a:lnTo>
                    <a:lnTo>
                      <a:pt x="27" y="2"/>
                    </a:lnTo>
                    <a:lnTo>
                      <a:pt x="18" y="0"/>
                    </a:lnTo>
                    <a:lnTo>
                      <a:pt x="7" y="2"/>
                    </a:lnTo>
                    <a:lnTo>
                      <a:pt x="0" y="2"/>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4" name="Freeform 100"/>
              <p:cNvSpPr>
                <a:spLocks/>
              </p:cNvSpPr>
              <p:nvPr/>
            </p:nvSpPr>
            <p:spPr bwMode="auto">
              <a:xfrm>
                <a:off x="1417" y="3719"/>
                <a:ext cx="131" cy="88"/>
              </a:xfrm>
              <a:custGeom>
                <a:avLst/>
                <a:gdLst>
                  <a:gd name="T0" fmla="*/ 14 w 131"/>
                  <a:gd name="T1" fmla="*/ 61 h 88"/>
                  <a:gd name="T2" fmla="*/ 11 w 131"/>
                  <a:gd name="T3" fmla="*/ 61 h 88"/>
                  <a:gd name="T4" fmla="*/ 5 w 131"/>
                  <a:gd name="T5" fmla="*/ 57 h 88"/>
                  <a:gd name="T6" fmla="*/ 2 w 131"/>
                  <a:gd name="T7" fmla="*/ 54 h 88"/>
                  <a:gd name="T8" fmla="*/ 0 w 131"/>
                  <a:gd name="T9" fmla="*/ 47 h 88"/>
                  <a:gd name="T10" fmla="*/ 0 w 131"/>
                  <a:gd name="T11" fmla="*/ 43 h 88"/>
                  <a:gd name="T12" fmla="*/ 2 w 131"/>
                  <a:gd name="T13" fmla="*/ 39 h 88"/>
                  <a:gd name="T14" fmla="*/ 3 w 131"/>
                  <a:gd name="T15" fmla="*/ 34 h 88"/>
                  <a:gd name="T16" fmla="*/ 0 w 131"/>
                  <a:gd name="T17" fmla="*/ 30 h 88"/>
                  <a:gd name="T18" fmla="*/ 0 w 131"/>
                  <a:gd name="T19" fmla="*/ 25 h 88"/>
                  <a:gd name="T20" fmla="*/ 3 w 131"/>
                  <a:gd name="T21" fmla="*/ 20 h 88"/>
                  <a:gd name="T22" fmla="*/ 7 w 131"/>
                  <a:gd name="T23" fmla="*/ 18 h 88"/>
                  <a:gd name="T24" fmla="*/ 18 w 131"/>
                  <a:gd name="T25" fmla="*/ 11 h 88"/>
                  <a:gd name="T26" fmla="*/ 20 w 131"/>
                  <a:gd name="T27" fmla="*/ 9 h 88"/>
                  <a:gd name="T28" fmla="*/ 27 w 131"/>
                  <a:gd name="T29" fmla="*/ 5 h 88"/>
                  <a:gd name="T30" fmla="*/ 36 w 131"/>
                  <a:gd name="T31" fmla="*/ 2 h 88"/>
                  <a:gd name="T32" fmla="*/ 43 w 131"/>
                  <a:gd name="T33" fmla="*/ 0 h 88"/>
                  <a:gd name="T34" fmla="*/ 52 w 131"/>
                  <a:gd name="T35" fmla="*/ 0 h 88"/>
                  <a:gd name="T36" fmla="*/ 56 w 131"/>
                  <a:gd name="T37" fmla="*/ 0 h 88"/>
                  <a:gd name="T38" fmla="*/ 61 w 131"/>
                  <a:gd name="T39" fmla="*/ 0 h 88"/>
                  <a:gd name="T40" fmla="*/ 65 w 131"/>
                  <a:gd name="T41" fmla="*/ 3 h 88"/>
                  <a:gd name="T42" fmla="*/ 72 w 131"/>
                  <a:gd name="T43" fmla="*/ 5 h 88"/>
                  <a:gd name="T44" fmla="*/ 83 w 131"/>
                  <a:gd name="T45" fmla="*/ 5 h 88"/>
                  <a:gd name="T46" fmla="*/ 88 w 131"/>
                  <a:gd name="T47" fmla="*/ 5 h 88"/>
                  <a:gd name="T48" fmla="*/ 97 w 131"/>
                  <a:gd name="T49" fmla="*/ 7 h 88"/>
                  <a:gd name="T50" fmla="*/ 102 w 131"/>
                  <a:gd name="T51" fmla="*/ 9 h 88"/>
                  <a:gd name="T52" fmla="*/ 110 w 131"/>
                  <a:gd name="T53" fmla="*/ 14 h 88"/>
                  <a:gd name="T54" fmla="*/ 117 w 131"/>
                  <a:gd name="T55" fmla="*/ 21 h 88"/>
                  <a:gd name="T56" fmla="*/ 120 w 131"/>
                  <a:gd name="T57" fmla="*/ 29 h 88"/>
                  <a:gd name="T58" fmla="*/ 124 w 131"/>
                  <a:gd name="T59" fmla="*/ 34 h 88"/>
                  <a:gd name="T60" fmla="*/ 129 w 131"/>
                  <a:gd name="T61" fmla="*/ 43 h 88"/>
                  <a:gd name="T62" fmla="*/ 131 w 131"/>
                  <a:gd name="T63" fmla="*/ 50 h 88"/>
                  <a:gd name="T64" fmla="*/ 131 w 131"/>
                  <a:gd name="T65" fmla="*/ 57 h 88"/>
                  <a:gd name="T66" fmla="*/ 131 w 131"/>
                  <a:gd name="T67" fmla="*/ 61 h 88"/>
                  <a:gd name="T68" fmla="*/ 129 w 131"/>
                  <a:gd name="T69" fmla="*/ 68 h 88"/>
                  <a:gd name="T70" fmla="*/ 124 w 131"/>
                  <a:gd name="T71" fmla="*/ 72 h 88"/>
                  <a:gd name="T72" fmla="*/ 119 w 131"/>
                  <a:gd name="T73" fmla="*/ 74 h 88"/>
                  <a:gd name="T74" fmla="*/ 113 w 131"/>
                  <a:gd name="T75" fmla="*/ 75 h 88"/>
                  <a:gd name="T76" fmla="*/ 106 w 131"/>
                  <a:gd name="T77" fmla="*/ 75 h 88"/>
                  <a:gd name="T78" fmla="*/ 104 w 131"/>
                  <a:gd name="T79" fmla="*/ 72 h 88"/>
                  <a:gd name="T80" fmla="*/ 102 w 131"/>
                  <a:gd name="T81" fmla="*/ 75 h 88"/>
                  <a:gd name="T82" fmla="*/ 101 w 131"/>
                  <a:gd name="T83" fmla="*/ 79 h 88"/>
                  <a:gd name="T84" fmla="*/ 93 w 131"/>
                  <a:gd name="T85" fmla="*/ 83 h 88"/>
                  <a:gd name="T86" fmla="*/ 84 w 131"/>
                  <a:gd name="T87" fmla="*/ 83 h 88"/>
                  <a:gd name="T88" fmla="*/ 83 w 131"/>
                  <a:gd name="T89" fmla="*/ 79 h 88"/>
                  <a:gd name="T90" fmla="*/ 77 w 131"/>
                  <a:gd name="T91" fmla="*/ 77 h 88"/>
                  <a:gd name="T92" fmla="*/ 75 w 131"/>
                  <a:gd name="T93" fmla="*/ 81 h 88"/>
                  <a:gd name="T94" fmla="*/ 70 w 131"/>
                  <a:gd name="T95" fmla="*/ 86 h 88"/>
                  <a:gd name="T96" fmla="*/ 61 w 131"/>
                  <a:gd name="T97" fmla="*/ 88 h 88"/>
                  <a:gd name="T98" fmla="*/ 52 w 131"/>
                  <a:gd name="T99" fmla="*/ 86 h 88"/>
                  <a:gd name="T100" fmla="*/ 48 w 131"/>
                  <a:gd name="T101" fmla="*/ 79 h 88"/>
                  <a:gd name="T102" fmla="*/ 45 w 131"/>
                  <a:gd name="T103" fmla="*/ 74 h 88"/>
                  <a:gd name="T104" fmla="*/ 43 w 131"/>
                  <a:gd name="T105" fmla="*/ 66 h 88"/>
                  <a:gd name="T106" fmla="*/ 43 w 131"/>
                  <a:gd name="T107" fmla="*/ 61 h 88"/>
                  <a:gd name="T108" fmla="*/ 38 w 131"/>
                  <a:gd name="T109" fmla="*/ 50 h 88"/>
                  <a:gd name="T110" fmla="*/ 34 w 131"/>
                  <a:gd name="T111" fmla="*/ 50 h 88"/>
                  <a:gd name="T112" fmla="*/ 29 w 131"/>
                  <a:gd name="T113" fmla="*/ 50 h 88"/>
                  <a:gd name="T114" fmla="*/ 23 w 131"/>
                  <a:gd name="T115" fmla="*/ 54 h 88"/>
                  <a:gd name="T116" fmla="*/ 21 w 131"/>
                  <a:gd name="T117" fmla="*/ 56 h 88"/>
                  <a:gd name="T118" fmla="*/ 18 w 131"/>
                  <a:gd name="T119" fmla="*/ 59 h 88"/>
                  <a:gd name="T120" fmla="*/ 14 w 131"/>
                  <a:gd name="T12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88">
                    <a:moveTo>
                      <a:pt x="14" y="61"/>
                    </a:moveTo>
                    <a:lnTo>
                      <a:pt x="11" y="61"/>
                    </a:lnTo>
                    <a:lnTo>
                      <a:pt x="5" y="57"/>
                    </a:lnTo>
                    <a:lnTo>
                      <a:pt x="2" y="54"/>
                    </a:lnTo>
                    <a:lnTo>
                      <a:pt x="0" y="47"/>
                    </a:lnTo>
                    <a:lnTo>
                      <a:pt x="0" y="43"/>
                    </a:lnTo>
                    <a:lnTo>
                      <a:pt x="2" y="39"/>
                    </a:lnTo>
                    <a:lnTo>
                      <a:pt x="3" y="34"/>
                    </a:lnTo>
                    <a:lnTo>
                      <a:pt x="0" y="30"/>
                    </a:lnTo>
                    <a:lnTo>
                      <a:pt x="0" y="25"/>
                    </a:lnTo>
                    <a:lnTo>
                      <a:pt x="3" y="20"/>
                    </a:lnTo>
                    <a:lnTo>
                      <a:pt x="7" y="18"/>
                    </a:lnTo>
                    <a:lnTo>
                      <a:pt x="18" y="11"/>
                    </a:lnTo>
                    <a:lnTo>
                      <a:pt x="20" y="9"/>
                    </a:lnTo>
                    <a:lnTo>
                      <a:pt x="27" y="5"/>
                    </a:lnTo>
                    <a:lnTo>
                      <a:pt x="36" y="2"/>
                    </a:lnTo>
                    <a:lnTo>
                      <a:pt x="43" y="0"/>
                    </a:lnTo>
                    <a:lnTo>
                      <a:pt x="52" y="0"/>
                    </a:lnTo>
                    <a:lnTo>
                      <a:pt x="56" y="0"/>
                    </a:lnTo>
                    <a:lnTo>
                      <a:pt x="61" y="0"/>
                    </a:lnTo>
                    <a:lnTo>
                      <a:pt x="65" y="3"/>
                    </a:lnTo>
                    <a:lnTo>
                      <a:pt x="72" y="5"/>
                    </a:lnTo>
                    <a:lnTo>
                      <a:pt x="83" y="5"/>
                    </a:lnTo>
                    <a:lnTo>
                      <a:pt x="88" y="5"/>
                    </a:lnTo>
                    <a:lnTo>
                      <a:pt x="97" y="7"/>
                    </a:lnTo>
                    <a:lnTo>
                      <a:pt x="102" y="9"/>
                    </a:lnTo>
                    <a:lnTo>
                      <a:pt x="110" y="14"/>
                    </a:lnTo>
                    <a:lnTo>
                      <a:pt x="117" y="21"/>
                    </a:lnTo>
                    <a:lnTo>
                      <a:pt x="120" y="29"/>
                    </a:lnTo>
                    <a:lnTo>
                      <a:pt x="124" y="34"/>
                    </a:lnTo>
                    <a:lnTo>
                      <a:pt x="129" y="43"/>
                    </a:lnTo>
                    <a:lnTo>
                      <a:pt x="131" y="50"/>
                    </a:lnTo>
                    <a:lnTo>
                      <a:pt x="131" y="57"/>
                    </a:lnTo>
                    <a:lnTo>
                      <a:pt x="131" y="61"/>
                    </a:lnTo>
                    <a:lnTo>
                      <a:pt x="129" y="68"/>
                    </a:lnTo>
                    <a:lnTo>
                      <a:pt x="124" y="72"/>
                    </a:lnTo>
                    <a:lnTo>
                      <a:pt x="119" y="74"/>
                    </a:lnTo>
                    <a:lnTo>
                      <a:pt x="113" y="75"/>
                    </a:lnTo>
                    <a:lnTo>
                      <a:pt x="106" y="75"/>
                    </a:lnTo>
                    <a:lnTo>
                      <a:pt x="104" y="72"/>
                    </a:lnTo>
                    <a:lnTo>
                      <a:pt x="102" y="75"/>
                    </a:lnTo>
                    <a:lnTo>
                      <a:pt x="101" y="79"/>
                    </a:lnTo>
                    <a:lnTo>
                      <a:pt x="93" y="83"/>
                    </a:lnTo>
                    <a:lnTo>
                      <a:pt x="84" y="83"/>
                    </a:lnTo>
                    <a:lnTo>
                      <a:pt x="83" y="79"/>
                    </a:lnTo>
                    <a:lnTo>
                      <a:pt x="77" y="77"/>
                    </a:lnTo>
                    <a:lnTo>
                      <a:pt x="75" y="81"/>
                    </a:lnTo>
                    <a:lnTo>
                      <a:pt x="70" y="86"/>
                    </a:lnTo>
                    <a:lnTo>
                      <a:pt x="61" y="88"/>
                    </a:lnTo>
                    <a:lnTo>
                      <a:pt x="52" y="86"/>
                    </a:lnTo>
                    <a:lnTo>
                      <a:pt x="48" y="79"/>
                    </a:lnTo>
                    <a:lnTo>
                      <a:pt x="45" y="74"/>
                    </a:lnTo>
                    <a:lnTo>
                      <a:pt x="43" y="66"/>
                    </a:lnTo>
                    <a:lnTo>
                      <a:pt x="43" y="61"/>
                    </a:lnTo>
                    <a:lnTo>
                      <a:pt x="38" y="50"/>
                    </a:lnTo>
                    <a:lnTo>
                      <a:pt x="34" y="50"/>
                    </a:lnTo>
                    <a:lnTo>
                      <a:pt x="29" y="50"/>
                    </a:lnTo>
                    <a:lnTo>
                      <a:pt x="23" y="54"/>
                    </a:lnTo>
                    <a:lnTo>
                      <a:pt x="21" y="56"/>
                    </a:lnTo>
                    <a:lnTo>
                      <a:pt x="18" y="59"/>
                    </a:lnTo>
                    <a:lnTo>
                      <a:pt x="14" y="61"/>
                    </a:lnTo>
                    <a:close/>
                  </a:path>
                </a:pathLst>
              </a:custGeom>
              <a:solidFill>
                <a:srgbClr val="FFB58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5" name="Freeform 101"/>
              <p:cNvSpPr>
                <a:spLocks/>
              </p:cNvSpPr>
              <p:nvPr/>
            </p:nvSpPr>
            <p:spPr bwMode="auto">
              <a:xfrm>
                <a:off x="1417" y="3719"/>
                <a:ext cx="131" cy="88"/>
              </a:xfrm>
              <a:custGeom>
                <a:avLst/>
                <a:gdLst>
                  <a:gd name="T0" fmla="*/ 14 w 131"/>
                  <a:gd name="T1" fmla="*/ 61 h 88"/>
                  <a:gd name="T2" fmla="*/ 11 w 131"/>
                  <a:gd name="T3" fmla="*/ 61 h 88"/>
                  <a:gd name="T4" fmla="*/ 5 w 131"/>
                  <a:gd name="T5" fmla="*/ 57 h 88"/>
                  <a:gd name="T6" fmla="*/ 2 w 131"/>
                  <a:gd name="T7" fmla="*/ 54 h 88"/>
                  <a:gd name="T8" fmla="*/ 0 w 131"/>
                  <a:gd name="T9" fmla="*/ 47 h 88"/>
                  <a:gd name="T10" fmla="*/ 0 w 131"/>
                  <a:gd name="T11" fmla="*/ 43 h 88"/>
                  <a:gd name="T12" fmla="*/ 2 w 131"/>
                  <a:gd name="T13" fmla="*/ 39 h 88"/>
                  <a:gd name="T14" fmla="*/ 3 w 131"/>
                  <a:gd name="T15" fmla="*/ 34 h 88"/>
                  <a:gd name="T16" fmla="*/ 0 w 131"/>
                  <a:gd name="T17" fmla="*/ 30 h 88"/>
                  <a:gd name="T18" fmla="*/ 0 w 131"/>
                  <a:gd name="T19" fmla="*/ 25 h 88"/>
                  <a:gd name="T20" fmla="*/ 3 w 131"/>
                  <a:gd name="T21" fmla="*/ 20 h 88"/>
                  <a:gd name="T22" fmla="*/ 7 w 131"/>
                  <a:gd name="T23" fmla="*/ 18 h 88"/>
                  <a:gd name="T24" fmla="*/ 18 w 131"/>
                  <a:gd name="T25" fmla="*/ 11 h 88"/>
                  <a:gd name="T26" fmla="*/ 20 w 131"/>
                  <a:gd name="T27" fmla="*/ 9 h 88"/>
                  <a:gd name="T28" fmla="*/ 27 w 131"/>
                  <a:gd name="T29" fmla="*/ 5 h 88"/>
                  <a:gd name="T30" fmla="*/ 36 w 131"/>
                  <a:gd name="T31" fmla="*/ 2 h 88"/>
                  <a:gd name="T32" fmla="*/ 43 w 131"/>
                  <a:gd name="T33" fmla="*/ 0 h 88"/>
                  <a:gd name="T34" fmla="*/ 52 w 131"/>
                  <a:gd name="T35" fmla="*/ 0 h 88"/>
                  <a:gd name="T36" fmla="*/ 56 w 131"/>
                  <a:gd name="T37" fmla="*/ 0 h 88"/>
                  <a:gd name="T38" fmla="*/ 61 w 131"/>
                  <a:gd name="T39" fmla="*/ 0 h 88"/>
                  <a:gd name="T40" fmla="*/ 65 w 131"/>
                  <a:gd name="T41" fmla="*/ 3 h 88"/>
                  <a:gd name="T42" fmla="*/ 72 w 131"/>
                  <a:gd name="T43" fmla="*/ 5 h 88"/>
                  <a:gd name="T44" fmla="*/ 83 w 131"/>
                  <a:gd name="T45" fmla="*/ 5 h 88"/>
                  <a:gd name="T46" fmla="*/ 88 w 131"/>
                  <a:gd name="T47" fmla="*/ 5 h 88"/>
                  <a:gd name="T48" fmla="*/ 97 w 131"/>
                  <a:gd name="T49" fmla="*/ 7 h 88"/>
                  <a:gd name="T50" fmla="*/ 102 w 131"/>
                  <a:gd name="T51" fmla="*/ 9 h 88"/>
                  <a:gd name="T52" fmla="*/ 110 w 131"/>
                  <a:gd name="T53" fmla="*/ 14 h 88"/>
                  <a:gd name="T54" fmla="*/ 117 w 131"/>
                  <a:gd name="T55" fmla="*/ 21 h 88"/>
                  <a:gd name="T56" fmla="*/ 120 w 131"/>
                  <a:gd name="T57" fmla="*/ 29 h 88"/>
                  <a:gd name="T58" fmla="*/ 124 w 131"/>
                  <a:gd name="T59" fmla="*/ 34 h 88"/>
                  <a:gd name="T60" fmla="*/ 129 w 131"/>
                  <a:gd name="T61" fmla="*/ 43 h 88"/>
                  <a:gd name="T62" fmla="*/ 131 w 131"/>
                  <a:gd name="T63" fmla="*/ 50 h 88"/>
                  <a:gd name="T64" fmla="*/ 131 w 131"/>
                  <a:gd name="T65" fmla="*/ 57 h 88"/>
                  <a:gd name="T66" fmla="*/ 131 w 131"/>
                  <a:gd name="T67" fmla="*/ 61 h 88"/>
                  <a:gd name="T68" fmla="*/ 129 w 131"/>
                  <a:gd name="T69" fmla="*/ 68 h 88"/>
                  <a:gd name="T70" fmla="*/ 124 w 131"/>
                  <a:gd name="T71" fmla="*/ 72 h 88"/>
                  <a:gd name="T72" fmla="*/ 119 w 131"/>
                  <a:gd name="T73" fmla="*/ 74 h 88"/>
                  <a:gd name="T74" fmla="*/ 113 w 131"/>
                  <a:gd name="T75" fmla="*/ 75 h 88"/>
                  <a:gd name="T76" fmla="*/ 106 w 131"/>
                  <a:gd name="T77" fmla="*/ 75 h 88"/>
                  <a:gd name="T78" fmla="*/ 104 w 131"/>
                  <a:gd name="T79" fmla="*/ 72 h 88"/>
                  <a:gd name="T80" fmla="*/ 102 w 131"/>
                  <a:gd name="T81" fmla="*/ 75 h 88"/>
                  <a:gd name="T82" fmla="*/ 101 w 131"/>
                  <a:gd name="T83" fmla="*/ 79 h 88"/>
                  <a:gd name="T84" fmla="*/ 93 w 131"/>
                  <a:gd name="T85" fmla="*/ 83 h 88"/>
                  <a:gd name="T86" fmla="*/ 84 w 131"/>
                  <a:gd name="T87" fmla="*/ 83 h 88"/>
                  <a:gd name="T88" fmla="*/ 83 w 131"/>
                  <a:gd name="T89" fmla="*/ 79 h 88"/>
                  <a:gd name="T90" fmla="*/ 77 w 131"/>
                  <a:gd name="T91" fmla="*/ 77 h 88"/>
                  <a:gd name="T92" fmla="*/ 75 w 131"/>
                  <a:gd name="T93" fmla="*/ 81 h 88"/>
                  <a:gd name="T94" fmla="*/ 70 w 131"/>
                  <a:gd name="T95" fmla="*/ 86 h 88"/>
                  <a:gd name="T96" fmla="*/ 61 w 131"/>
                  <a:gd name="T97" fmla="*/ 88 h 88"/>
                  <a:gd name="T98" fmla="*/ 52 w 131"/>
                  <a:gd name="T99" fmla="*/ 86 h 88"/>
                  <a:gd name="T100" fmla="*/ 48 w 131"/>
                  <a:gd name="T101" fmla="*/ 79 h 88"/>
                  <a:gd name="T102" fmla="*/ 45 w 131"/>
                  <a:gd name="T103" fmla="*/ 74 h 88"/>
                  <a:gd name="T104" fmla="*/ 43 w 131"/>
                  <a:gd name="T105" fmla="*/ 66 h 88"/>
                  <a:gd name="T106" fmla="*/ 43 w 131"/>
                  <a:gd name="T107" fmla="*/ 61 h 88"/>
                  <a:gd name="T108" fmla="*/ 38 w 131"/>
                  <a:gd name="T109" fmla="*/ 50 h 88"/>
                  <a:gd name="T110" fmla="*/ 34 w 131"/>
                  <a:gd name="T111" fmla="*/ 50 h 88"/>
                  <a:gd name="T112" fmla="*/ 29 w 131"/>
                  <a:gd name="T113" fmla="*/ 50 h 88"/>
                  <a:gd name="T114" fmla="*/ 23 w 131"/>
                  <a:gd name="T115" fmla="*/ 54 h 88"/>
                  <a:gd name="T116" fmla="*/ 21 w 131"/>
                  <a:gd name="T117" fmla="*/ 56 h 88"/>
                  <a:gd name="T118" fmla="*/ 18 w 131"/>
                  <a:gd name="T119" fmla="*/ 59 h 88"/>
                  <a:gd name="T120" fmla="*/ 14 w 131"/>
                  <a:gd name="T12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88">
                    <a:moveTo>
                      <a:pt x="14" y="61"/>
                    </a:moveTo>
                    <a:lnTo>
                      <a:pt x="11" y="61"/>
                    </a:lnTo>
                    <a:lnTo>
                      <a:pt x="5" y="57"/>
                    </a:lnTo>
                    <a:lnTo>
                      <a:pt x="2" y="54"/>
                    </a:lnTo>
                    <a:lnTo>
                      <a:pt x="0" y="47"/>
                    </a:lnTo>
                    <a:lnTo>
                      <a:pt x="0" y="43"/>
                    </a:lnTo>
                    <a:lnTo>
                      <a:pt x="2" y="39"/>
                    </a:lnTo>
                    <a:lnTo>
                      <a:pt x="3" y="34"/>
                    </a:lnTo>
                    <a:lnTo>
                      <a:pt x="0" y="30"/>
                    </a:lnTo>
                    <a:lnTo>
                      <a:pt x="0" y="25"/>
                    </a:lnTo>
                    <a:lnTo>
                      <a:pt x="3" y="20"/>
                    </a:lnTo>
                    <a:lnTo>
                      <a:pt x="7" y="18"/>
                    </a:lnTo>
                    <a:lnTo>
                      <a:pt x="18" y="11"/>
                    </a:lnTo>
                    <a:lnTo>
                      <a:pt x="20" y="9"/>
                    </a:lnTo>
                    <a:lnTo>
                      <a:pt x="27" y="5"/>
                    </a:lnTo>
                    <a:lnTo>
                      <a:pt x="36" y="2"/>
                    </a:lnTo>
                    <a:lnTo>
                      <a:pt x="43" y="0"/>
                    </a:lnTo>
                    <a:lnTo>
                      <a:pt x="52" y="0"/>
                    </a:lnTo>
                    <a:lnTo>
                      <a:pt x="56" y="0"/>
                    </a:lnTo>
                    <a:lnTo>
                      <a:pt x="61" y="0"/>
                    </a:lnTo>
                    <a:lnTo>
                      <a:pt x="65" y="3"/>
                    </a:lnTo>
                    <a:lnTo>
                      <a:pt x="72" y="5"/>
                    </a:lnTo>
                    <a:lnTo>
                      <a:pt x="83" y="5"/>
                    </a:lnTo>
                    <a:lnTo>
                      <a:pt x="88" y="5"/>
                    </a:lnTo>
                    <a:lnTo>
                      <a:pt x="97" y="7"/>
                    </a:lnTo>
                    <a:lnTo>
                      <a:pt x="102" y="9"/>
                    </a:lnTo>
                    <a:lnTo>
                      <a:pt x="110" y="14"/>
                    </a:lnTo>
                    <a:lnTo>
                      <a:pt x="117" y="21"/>
                    </a:lnTo>
                    <a:lnTo>
                      <a:pt x="120" y="29"/>
                    </a:lnTo>
                    <a:lnTo>
                      <a:pt x="124" y="34"/>
                    </a:lnTo>
                    <a:lnTo>
                      <a:pt x="129" y="43"/>
                    </a:lnTo>
                    <a:lnTo>
                      <a:pt x="131" y="50"/>
                    </a:lnTo>
                    <a:lnTo>
                      <a:pt x="131" y="57"/>
                    </a:lnTo>
                    <a:lnTo>
                      <a:pt x="131" y="61"/>
                    </a:lnTo>
                    <a:lnTo>
                      <a:pt x="129" y="68"/>
                    </a:lnTo>
                    <a:lnTo>
                      <a:pt x="124" y="72"/>
                    </a:lnTo>
                    <a:lnTo>
                      <a:pt x="119" y="74"/>
                    </a:lnTo>
                    <a:lnTo>
                      <a:pt x="113" y="75"/>
                    </a:lnTo>
                    <a:lnTo>
                      <a:pt x="106" y="75"/>
                    </a:lnTo>
                    <a:lnTo>
                      <a:pt x="104" y="72"/>
                    </a:lnTo>
                    <a:lnTo>
                      <a:pt x="102" y="75"/>
                    </a:lnTo>
                    <a:lnTo>
                      <a:pt x="101" y="79"/>
                    </a:lnTo>
                    <a:lnTo>
                      <a:pt x="93" y="83"/>
                    </a:lnTo>
                    <a:lnTo>
                      <a:pt x="84" y="83"/>
                    </a:lnTo>
                    <a:lnTo>
                      <a:pt x="83" y="79"/>
                    </a:lnTo>
                    <a:lnTo>
                      <a:pt x="77" y="77"/>
                    </a:lnTo>
                    <a:lnTo>
                      <a:pt x="75" y="81"/>
                    </a:lnTo>
                    <a:lnTo>
                      <a:pt x="70" y="86"/>
                    </a:lnTo>
                    <a:lnTo>
                      <a:pt x="61" y="88"/>
                    </a:lnTo>
                    <a:lnTo>
                      <a:pt x="52" y="86"/>
                    </a:lnTo>
                    <a:lnTo>
                      <a:pt x="48" y="79"/>
                    </a:lnTo>
                    <a:lnTo>
                      <a:pt x="45" y="74"/>
                    </a:lnTo>
                    <a:lnTo>
                      <a:pt x="43" y="66"/>
                    </a:lnTo>
                    <a:lnTo>
                      <a:pt x="43" y="61"/>
                    </a:lnTo>
                    <a:lnTo>
                      <a:pt x="38" y="50"/>
                    </a:lnTo>
                    <a:lnTo>
                      <a:pt x="34" y="50"/>
                    </a:lnTo>
                    <a:lnTo>
                      <a:pt x="29" y="50"/>
                    </a:lnTo>
                    <a:lnTo>
                      <a:pt x="23" y="54"/>
                    </a:lnTo>
                    <a:lnTo>
                      <a:pt x="21" y="56"/>
                    </a:lnTo>
                    <a:lnTo>
                      <a:pt x="18" y="59"/>
                    </a:lnTo>
                    <a:lnTo>
                      <a:pt x="14" y="61"/>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6" name="Freeform 102"/>
              <p:cNvSpPr>
                <a:spLocks/>
              </p:cNvSpPr>
              <p:nvPr/>
            </p:nvSpPr>
            <p:spPr bwMode="auto">
              <a:xfrm>
                <a:off x="1500" y="3744"/>
                <a:ext cx="27" cy="58"/>
              </a:xfrm>
              <a:custGeom>
                <a:avLst/>
                <a:gdLst>
                  <a:gd name="T0" fmla="*/ 0 w 27"/>
                  <a:gd name="T1" fmla="*/ 0 h 58"/>
                  <a:gd name="T2" fmla="*/ 5 w 27"/>
                  <a:gd name="T3" fmla="*/ 4 h 58"/>
                  <a:gd name="T4" fmla="*/ 12 w 27"/>
                  <a:gd name="T5" fmla="*/ 7 h 58"/>
                  <a:gd name="T6" fmla="*/ 18 w 27"/>
                  <a:gd name="T7" fmla="*/ 11 h 58"/>
                  <a:gd name="T8" fmla="*/ 21 w 27"/>
                  <a:gd name="T9" fmla="*/ 16 h 58"/>
                  <a:gd name="T10" fmla="*/ 23 w 27"/>
                  <a:gd name="T11" fmla="*/ 22 h 58"/>
                  <a:gd name="T12" fmla="*/ 25 w 27"/>
                  <a:gd name="T13" fmla="*/ 29 h 58"/>
                  <a:gd name="T14" fmla="*/ 27 w 27"/>
                  <a:gd name="T15" fmla="*/ 32 h 58"/>
                  <a:gd name="T16" fmla="*/ 27 w 27"/>
                  <a:gd name="T17" fmla="*/ 36 h 58"/>
                  <a:gd name="T18" fmla="*/ 25 w 27"/>
                  <a:gd name="T19" fmla="*/ 40 h 58"/>
                  <a:gd name="T20" fmla="*/ 25 w 27"/>
                  <a:gd name="T21" fmla="*/ 45 h 58"/>
                  <a:gd name="T22" fmla="*/ 21 w 27"/>
                  <a:gd name="T23" fmla="*/ 49 h 58"/>
                  <a:gd name="T24" fmla="*/ 19 w 27"/>
                  <a:gd name="T25" fmla="*/ 52 h 58"/>
                  <a:gd name="T26" fmla="*/ 16 w 27"/>
                  <a:gd name="T27" fmla="*/ 54 h 58"/>
                  <a:gd name="T28" fmla="*/ 16 w 27"/>
                  <a:gd name="T29" fmla="*/ 54 h 58"/>
                  <a:gd name="T30" fmla="*/ 14 w 27"/>
                  <a:gd name="T31" fmla="*/ 56 h 58"/>
                  <a:gd name="T32" fmla="*/ 7 w 27"/>
                  <a:gd name="T33" fmla="*/ 58 h 58"/>
                  <a:gd name="T34" fmla="*/ 1 w 27"/>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58">
                    <a:moveTo>
                      <a:pt x="0" y="0"/>
                    </a:moveTo>
                    <a:lnTo>
                      <a:pt x="5" y="4"/>
                    </a:lnTo>
                    <a:lnTo>
                      <a:pt x="12" y="7"/>
                    </a:lnTo>
                    <a:lnTo>
                      <a:pt x="18" y="11"/>
                    </a:lnTo>
                    <a:lnTo>
                      <a:pt x="21" y="16"/>
                    </a:lnTo>
                    <a:lnTo>
                      <a:pt x="23" y="22"/>
                    </a:lnTo>
                    <a:lnTo>
                      <a:pt x="25" y="29"/>
                    </a:lnTo>
                    <a:lnTo>
                      <a:pt x="27" y="32"/>
                    </a:lnTo>
                    <a:lnTo>
                      <a:pt x="27" y="36"/>
                    </a:lnTo>
                    <a:lnTo>
                      <a:pt x="25" y="40"/>
                    </a:lnTo>
                    <a:lnTo>
                      <a:pt x="25" y="45"/>
                    </a:lnTo>
                    <a:lnTo>
                      <a:pt x="21" y="49"/>
                    </a:lnTo>
                    <a:lnTo>
                      <a:pt x="19" y="52"/>
                    </a:lnTo>
                    <a:lnTo>
                      <a:pt x="16" y="54"/>
                    </a:lnTo>
                    <a:lnTo>
                      <a:pt x="16" y="54"/>
                    </a:lnTo>
                    <a:lnTo>
                      <a:pt x="14" y="56"/>
                    </a:lnTo>
                    <a:lnTo>
                      <a:pt x="7" y="58"/>
                    </a:lnTo>
                    <a:lnTo>
                      <a:pt x="1" y="58"/>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7" name="Freeform 103"/>
              <p:cNvSpPr>
                <a:spLocks/>
              </p:cNvSpPr>
              <p:nvPr/>
            </p:nvSpPr>
            <p:spPr bwMode="auto">
              <a:xfrm>
                <a:off x="1442" y="3751"/>
                <a:ext cx="56" cy="56"/>
              </a:xfrm>
              <a:custGeom>
                <a:avLst/>
                <a:gdLst>
                  <a:gd name="T0" fmla="*/ 23 w 56"/>
                  <a:gd name="T1" fmla="*/ 0 h 56"/>
                  <a:gd name="T2" fmla="*/ 27 w 56"/>
                  <a:gd name="T3" fmla="*/ 2 h 56"/>
                  <a:gd name="T4" fmla="*/ 34 w 56"/>
                  <a:gd name="T5" fmla="*/ 6 h 56"/>
                  <a:gd name="T6" fmla="*/ 40 w 56"/>
                  <a:gd name="T7" fmla="*/ 9 h 56"/>
                  <a:gd name="T8" fmla="*/ 45 w 56"/>
                  <a:gd name="T9" fmla="*/ 13 h 56"/>
                  <a:gd name="T10" fmla="*/ 49 w 56"/>
                  <a:gd name="T11" fmla="*/ 18 h 56"/>
                  <a:gd name="T12" fmla="*/ 52 w 56"/>
                  <a:gd name="T13" fmla="*/ 22 h 56"/>
                  <a:gd name="T14" fmla="*/ 54 w 56"/>
                  <a:gd name="T15" fmla="*/ 29 h 56"/>
                  <a:gd name="T16" fmla="*/ 56 w 56"/>
                  <a:gd name="T17" fmla="*/ 33 h 56"/>
                  <a:gd name="T18" fmla="*/ 56 w 56"/>
                  <a:gd name="T19" fmla="*/ 38 h 56"/>
                  <a:gd name="T20" fmla="*/ 54 w 56"/>
                  <a:gd name="T21" fmla="*/ 43 h 56"/>
                  <a:gd name="T22" fmla="*/ 54 w 56"/>
                  <a:gd name="T23" fmla="*/ 45 h 56"/>
                  <a:gd name="T24" fmla="*/ 50 w 56"/>
                  <a:gd name="T25" fmla="*/ 51 h 56"/>
                  <a:gd name="T26" fmla="*/ 47 w 56"/>
                  <a:gd name="T27" fmla="*/ 54 h 56"/>
                  <a:gd name="T28" fmla="*/ 41 w 56"/>
                  <a:gd name="T29" fmla="*/ 56 h 56"/>
                  <a:gd name="T30" fmla="*/ 36 w 56"/>
                  <a:gd name="T31" fmla="*/ 56 h 56"/>
                  <a:gd name="T32" fmla="*/ 32 w 56"/>
                  <a:gd name="T33" fmla="*/ 56 h 56"/>
                  <a:gd name="T34" fmla="*/ 27 w 56"/>
                  <a:gd name="T35" fmla="*/ 52 h 56"/>
                  <a:gd name="T36" fmla="*/ 25 w 56"/>
                  <a:gd name="T37" fmla="*/ 51 h 56"/>
                  <a:gd name="T38" fmla="*/ 22 w 56"/>
                  <a:gd name="T39" fmla="*/ 47 h 56"/>
                  <a:gd name="T40" fmla="*/ 20 w 56"/>
                  <a:gd name="T41" fmla="*/ 40 h 56"/>
                  <a:gd name="T42" fmla="*/ 20 w 56"/>
                  <a:gd name="T43" fmla="*/ 33 h 56"/>
                  <a:gd name="T44" fmla="*/ 18 w 56"/>
                  <a:gd name="T45" fmla="*/ 29 h 56"/>
                  <a:gd name="T46" fmla="*/ 14 w 56"/>
                  <a:gd name="T47" fmla="*/ 22 h 56"/>
                  <a:gd name="T48" fmla="*/ 13 w 56"/>
                  <a:gd name="T49" fmla="*/ 20 h 56"/>
                  <a:gd name="T50" fmla="*/ 5 w 56"/>
                  <a:gd name="T51" fmla="*/ 16 h 56"/>
                  <a:gd name="T52" fmla="*/ 0 w 56"/>
                  <a:gd name="T53"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6">
                    <a:moveTo>
                      <a:pt x="23" y="0"/>
                    </a:moveTo>
                    <a:lnTo>
                      <a:pt x="27" y="2"/>
                    </a:lnTo>
                    <a:lnTo>
                      <a:pt x="34" y="6"/>
                    </a:lnTo>
                    <a:lnTo>
                      <a:pt x="40" y="9"/>
                    </a:lnTo>
                    <a:lnTo>
                      <a:pt x="45" y="13"/>
                    </a:lnTo>
                    <a:lnTo>
                      <a:pt x="49" y="18"/>
                    </a:lnTo>
                    <a:lnTo>
                      <a:pt x="52" y="22"/>
                    </a:lnTo>
                    <a:lnTo>
                      <a:pt x="54" y="29"/>
                    </a:lnTo>
                    <a:lnTo>
                      <a:pt x="56" y="33"/>
                    </a:lnTo>
                    <a:lnTo>
                      <a:pt x="56" y="38"/>
                    </a:lnTo>
                    <a:lnTo>
                      <a:pt x="54" y="43"/>
                    </a:lnTo>
                    <a:lnTo>
                      <a:pt x="54" y="45"/>
                    </a:lnTo>
                    <a:lnTo>
                      <a:pt x="50" y="51"/>
                    </a:lnTo>
                    <a:lnTo>
                      <a:pt x="47" y="54"/>
                    </a:lnTo>
                    <a:lnTo>
                      <a:pt x="41" y="56"/>
                    </a:lnTo>
                    <a:lnTo>
                      <a:pt x="36" y="56"/>
                    </a:lnTo>
                    <a:lnTo>
                      <a:pt x="32" y="56"/>
                    </a:lnTo>
                    <a:lnTo>
                      <a:pt x="27" y="52"/>
                    </a:lnTo>
                    <a:lnTo>
                      <a:pt x="25" y="51"/>
                    </a:lnTo>
                    <a:lnTo>
                      <a:pt x="22" y="47"/>
                    </a:lnTo>
                    <a:lnTo>
                      <a:pt x="20" y="40"/>
                    </a:lnTo>
                    <a:lnTo>
                      <a:pt x="20" y="33"/>
                    </a:lnTo>
                    <a:lnTo>
                      <a:pt x="18" y="29"/>
                    </a:lnTo>
                    <a:lnTo>
                      <a:pt x="14" y="22"/>
                    </a:lnTo>
                    <a:lnTo>
                      <a:pt x="13" y="20"/>
                    </a:lnTo>
                    <a:lnTo>
                      <a:pt x="5" y="16"/>
                    </a:lnTo>
                    <a:lnTo>
                      <a:pt x="0" y="16"/>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8" name="Freeform 104"/>
              <p:cNvSpPr>
                <a:spLocks/>
              </p:cNvSpPr>
              <p:nvPr/>
            </p:nvSpPr>
            <p:spPr bwMode="auto">
              <a:xfrm>
                <a:off x="1417" y="3719"/>
                <a:ext cx="65" cy="25"/>
              </a:xfrm>
              <a:custGeom>
                <a:avLst/>
                <a:gdLst>
                  <a:gd name="T0" fmla="*/ 0 w 65"/>
                  <a:gd name="T1" fmla="*/ 25 h 25"/>
                  <a:gd name="T2" fmla="*/ 3 w 65"/>
                  <a:gd name="T3" fmla="*/ 20 h 25"/>
                  <a:gd name="T4" fmla="*/ 7 w 65"/>
                  <a:gd name="T5" fmla="*/ 18 h 25"/>
                  <a:gd name="T6" fmla="*/ 18 w 65"/>
                  <a:gd name="T7" fmla="*/ 11 h 25"/>
                  <a:gd name="T8" fmla="*/ 20 w 65"/>
                  <a:gd name="T9" fmla="*/ 9 h 25"/>
                  <a:gd name="T10" fmla="*/ 27 w 65"/>
                  <a:gd name="T11" fmla="*/ 5 h 25"/>
                  <a:gd name="T12" fmla="*/ 36 w 65"/>
                  <a:gd name="T13" fmla="*/ 2 h 25"/>
                  <a:gd name="T14" fmla="*/ 43 w 65"/>
                  <a:gd name="T15" fmla="*/ 0 h 25"/>
                  <a:gd name="T16" fmla="*/ 52 w 65"/>
                  <a:gd name="T17" fmla="*/ 0 h 25"/>
                  <a:gd name="T18" fmla="*/ 56 w 65"/>
                  <a:gd name="T19" fmla="*/ 0 h 25"/>
                  <a:gd name="T20" fmla="*/ 61 w 65"/>
                  <a:gd name="T21" fmla="*/ 0 h 25"/>
                  <a:gd name="T22" fmla="*/ 65 w 65"/>
                  <a:gd name="T2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25">
                    <a:moveTo>
                      <a:pt x="0" y="25"/>
                    </a:moveTo>
                    <a:lnTo>
                      <a:pt x="3" y="20"/>
                    </a:lnTo>
                    <a:lnTo>
                      <a:pt x="7" y="18"/>
                    </a:lnTo>
                    <a:lnTo>
                      <a:pt x="18" y="11"/>
                    </a:lnTo>
                    <a:lnTo>
                      <a:pt x="20" y="9"/>
                    </a:lnTo>
                    <a:lnTo>
                      <a:pt x="27" y="5"/>
                    </a:lnTo>
                    <a:lnTo>
                      <a:pt x="36" y="2"/>
                    </a:lnTo>
                    <a:lnTo>
                      <a:pt x="43" y="0"/>
                    </a:lnTo>
                    <a:lnTo>
                      <a:pt x="52" y="0"/>
                    </a:lnTo>
                    <a:lnTo>
                      <a:pt x="56" y="0"/>
                    </a:lnTo>
                    <a:lnTo>
                      <a:pt x="61" y="0"/>
                    </a:lnTo>
                    <a:lnTo>
                      <a:pt x="65" y="3"/>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49" name="Freeform 105"/>
              <p:cNvSpPr>
                <a:spLocks/>
              </p:cNvSpPr>
              <p:nvPr/>
            </p:nvSpPr>
            <p:spPr bwMode="auto">
              <a:xfrm>
                <a:off x="1489" y="3724"/>
                <a:ext cx="59" cy="69"/>
              </a:xfrm>
              <a:custGeom>
                <a:avLst/>
                <a:gdLst>
                  <a:gd name="T0" fmla="*/ 0 w 59"/>
                  <a:gd name="T1" fmla="*/ 0 h 69"/>
                  <a:gd name="T2" fmla="*/ 11 w 59"/>
                  <a:gd name="T3" fmla="*/ 0 h 69"/>
                  <a:gd name="T4" fmla="*/ 16 w 59"/>
                  <a:gd name="T5" fmla="*/ 0 h 69"/>
                  <a:gd name="T6" fmla="*/ 25 w 59"/>
                  <a:gd name="T7" fmla="*/ 2 h 69"/>
                  <a:gd name="T8" fmla="*/ 30 w 59"/>
                  <a:gd name="T9" fmla="*/ 4 h 69"/>
                  <a:gd name="T10" fmla="*/ 38 w 59"/>
                  <a:gd name="T11" fmla="*/ 9 h 69"/>
                  <a:gd name="T12" fmla="*/ 45 w 59"/>
                  <a:gd name="T13" fmla="*/ 16 h 69"/>
                  <a:gd name="T14" fmla="*/ 48 w 59"/>
                  <a:gd name="T15" fmla="*/ 24 h 69"/>
                  <a:gd name="T16" fmla="*/ 52 w 59"/>
                  <a:gd name="T17" fmla="*/ 29 h 69"/>
                  <a:gd name="T18" fmla="*/ 57 w 59"/>
                  <a:gd name="T19" fmla="*/ 38 h 69"/>
                  <a:gd name="T20" fmla="*/ 59 w 59"/>
                  <a:gd name="T21" fmla="*/ 45 h 69"/>
                  <a:gd name="T22" fmla="*/ 59 w 59"/>
                  <a:gd name="T23" fmla="*/ 52 h 69"/>
                  <a:gd name="T24" fmla="*/ 59 w 59"/>
                  <a:gd name="T25" fmla="*/ 56 h 69"/>
                  <a:gd name="T26" fmla="*/ 57 w 59"/>
                  <a:gd name="T27" fmla="*/ 63 h 69"/>
                  <a:gd name="T28" fmla="*/ 52 w 59"/>
                  <a:gd name="T29" fmla="*/ 67 h 69"/>
                  <a:gd name="T30" fmla="*/ 47 w 59"/>
                  <a:gd name="T3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9">
                    <a:moveTo>
                      <a:pt x="0" y="0"/>
                    </a:moveTo>
                    <a:lnTo>
                      <a:pt x="11" y="0"/>
                    </a:lnTo>
                    <a:lnTo>
                      <a:pt x="16" y="0"/>
                    </a:lnTo>
                    <a:lnTo>
                      <a:pt x="25" y="2"/>
                    </a:lnTo>
                    <a:lnTo>
                      <a:pt x="30" y="4"/>
                    </a:lnTo>
                    <a:lnTo>
                      <a:pt x="38" y="9"/>
                    </a:lnTo>
                    <a:lnTo>
                      <a:pt x="45" y="16"/>
                    </a:lnTo>
                    <a:lnTo>
                      <a:pt x="48" y="24"/>
                    </a:lnTo>
                    <a:lnTo>
                      <a:pt x="52" y="29"/>
                    </a:lnTo>
                    <a:lnTo>
                      <a:pt x="57" y="38"/>
                    </a:lnTo>
                    <a:lnTo>
                      <a:pt x="59" y="45"/>
                    </a:lnTo>
                    <a:lnTo>
                      <a:pt x="59" y="52"/>
                    </a:lnTo>
                    <a:lnTo>
                      <a:pt x="59" y="56"/>
                    </a:lnTo>
                    <a:lnTo>
                      <a:pt x="57" y="63"/>
                    </a:lnTo>
                    <a:lnTo>
                      <a:pt x="52" y="67"/>
                    </a:lnTo>
                    <a:lnTo>
                      <a:pt x="47" y="69"/>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50" name="Freeform 106"/>
              <p:cNvSpPr>
                <a:spLocks/>
              </p:cNvSpPr>
              <p:nvPr/>
            </p:nvSpPr>
            <p:spPr bwMode="auto">
              <a:xfrm>
                <a:off x="1417" y="3753"/>
                <a:ext cx="14" cy="27"/>
              </a:xfrm>
              <a:custGeom>
                <a:avLst/>
                <a:gdLst>
                  <a:gd name="T0" fmla="*/ 14 w 14"/>
                  <a:gd name="T1" fmla="*/ 27 h 27"/>
                  <a:gd name="T2" fmla="*/ 11 w 14"/>
                  <a:gd name="T3" fmla="*/ 27 h 27"/>
                  <a:gd name="T4" fmla="*/ 5 w 14"/>
                  <a:gd name="T5" fmla="*/ 23 h 27"/>
                  <a:gd name="T6" fmla="*/ 2 w 14"/>
                  <a:gd name="T7" fmla="*/ 20 h 27"/>
                  <a:gd name="T8" fmla="*/ 0 w 14"/>
                  <a:gd name="T9" fmla="*/ 13 h 27"/>
                  <a:gd name="T10" fmla="*/ 0 w 14"/>
                  <a:gd name="T11" fmla="*/ 9 h 27"/>
                  <a:gd name="T12" fmla="*/ 2 w 14"/>
                  <a:gd name="T13" fmla="*/ 5 h 27"/>
                  <a:gd name="T14" fmla="*/ 3 w 14"/>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7">
                    <a:moveTo>
                      <a:pt x="14" y="27"/>
                    </a:moveTo>
                    <a:lnTo>
                      <a:pt x="11" y="27"/>
                    </a:lnTo>
                    <a:lnTo>
                      <a:pt x="5" y="23"/>
                    </a:lnTo>
                    <a:lnTo>
                      <a:pt x="2" y="20"/>
                    </a:lnTo>
                    <a:lnTo>
                      <a:pt x="0" y="13"/>
                    </a:lnTo>
                    <a:lnTo>
                      <a:pt x="0" y="9"/>
                    </a:lnTo>
                    <a:lnTo>
                      <a:pt x="2" y="5"/>
                    </a:lnTo>
                    <a:lnTo>
                      <a:pt x="3"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51" name="Freeform 107"/>
              <p:cNvSpPr>
                <a:spLocks/>
              </p:cNvSpPr>
              <p:nvPr/>
            </p:nvSpPr>
            <p:spPr bwMode="auto">
              <a:xfrm>
                <a:off x="1316" y="3834"/>
                <a:ext cx="63" cy="115"/>
              </a:xfrm>
              <a:custGeom>
                <a:avLst/>
                <a:gdLst>
                  <a:gd name="T0" fmla="*/ 0 w 63"/>
                  <a:gd name="T1" fmla="*/ 115 h 115"/>
                  <a:gd name="T2" fmla="*/ 5 w 63"/>
                  <a:gd name="T3" fmla="*/ 112 h 115"/>
                  <a:gd name="T4" fmla="*/ 13 w 63"/>
                  <a:gd name="T5" fmla="*/ 104 h 115"/>
                  <a:gd name="T6" fmla="*/ 20 w 63"/>
                  <a:gd name="T7" fmla="*/ 94 h 115"/>
                  <a:gd name="T8" fmla="*/ 29 w 63"/>
                  <a:gd name="T9" fmla="*/ 81 h 115"/>
                  <a:gd name="T10" fmla="*/ 38 w 63"/>
                  <a:gd name="T11" fmla="*/ 67 h 115"/>
                  <a:gd name="T12" fmla="*/ 45 w 63"/>
                  <a:gd name="T13" fmla="*/ 56 h 115"/>
                  <a:gd name="T14" fmla="*/ 50 w 63"/>
                  <a:gd name="T15" fmla="*/ 45 h 115"/>
                  <a:gd name="T16" fmla="*/ 58 w 63"/>
                  <a:gd name="T17" fmla="*/ 32 h 115"/>
                  <a:gd name="T18" fmla="*/ 59 w 63"/>
                  <a:gd name="T19" fmla="*/ 25 h 115"/>
                  <a:gd name="T20" fmla="*/ 63 w 63"/>
                  <a:gd name="T21" fmla="*/ 13 h 115"/>
                  <a:gd name="T22" fmla="*/ 63 w 63"/>
                  <a:gd name="T23" fmla="*/ 7 h 115"/>
                  <a:gd name="T24" fmla="*/ 63 w 63"/>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15">
                    <a:moveTo>
                      <a:pt x="0" y="115"/>
                    </a:moveTo>
                    <a:lnTo>
                      <a:pt x="5" y="112"/>
                    </a:lnTo>
                    <a:lnTo>
                      <a:pt x="13" y="104"/>
                    </a:lnTo>
                    <a:lnTo>
                      <a:pt x="20" y="94"/>
                    </a:lnTo>
                    <a:lnTo>
                      <a:pt x="29" y="81"/>
                    </a:lnTo>
                    <a:lnTo>
                      <a:pt x="38" y="67"/>
                    </a:lnTo>
                    <a:lnTo>
                      <a:pt x="45" y="56"/>
                    </a:lnTo>
                    <a:lnTo>
                      <a:pt x="50" y="45"/>
                    </a:lnTo>
                    <a:lnTo>
                      <a:pt x="58" y="32"/>
                    </a:lnTo>
                    <a:lnTo>
                      <a:pt x="59" y="25"/>
                    </a:lnTo>
                    <a:lnTo>
                      <a:pt x="63" y="13"/>
                    </a:lnTo>
                    <a:lnTo>
                      <a:pt x="63" y="7"/>
                    </a:lnTo>
                    <a:lnTo>
                      <a:pt x="63"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52" name="Freeform 108"/>
              <p:cNvSpPr>
                <a:spLocks/>
              </p:cNvSpPr>
              <p:nvPr/>
            </p:nvSpPr>
            <p:spPr bwMode="auto">
              <a:xfrm>
                <a:off x="1109" y="3856"/>
                <a:ext cx="16" cy="55"/>
              </a:xfrm>
              <a:custGeom>
                <a:avLst/>
                <a:gdLst>
                  <a:gd name="T0" fmla="*/ 0 w 16"/>
                  <a:gd name="T1" fmla="*/ 0 h 55"/>
                  <a:gd name="T2" fmla="*/ 4 w 16"/>
                  <a:gd name="T3" fmla="*/ 12 h 55"/>
                  <a:gd name="T4" fmla="*/ 7 w 16"/>
                  <a:gd name="T5" fmla="*/ 28 h 55"/>
                  <a:gd name="T6" fmla="*/ 11 w 16"/>
                  <a:gd name="T7" fmla="*/ 43 h 55"/>
                  <a:gd name="T8" fmla="*/ 16 w 16"/>
                  <a:gd name="T9" fmla="*/ 55 h 55"/>
                </a:gdLst>
                <a:ahLst/>
                <a:cxnLst>
                  <a:cxn ang="0">
                    <a:pos x="T0" y="T1"/>
                  </a:cxn>
                  <a:cxn ang="0">
                    <a:pos x="T2" y="T3"/>
                  </a:cxn>
                  <a:cxn ang="0">
                    <a:pos x="T4" y="T5"/>
                  </a:cxn>
                  <a:cxn ang="0">
                    <a:pos x="T6" y="T7"/>
                  </a:cxn>
                  <a:cxn ang="0">
                    <a:pos x="T8" y="T9"/>
                  </a:cxn>
                </a:cxnLst>
                <a:rect l="0" t="0" r="r" b="b"/>
                <a:pathLst>
                  <a:path w="16" h="55">
                    <a:moveTo>
                      <a:pt x="0" y="0"/>
                    </a:moveTo>
                    <a:lnTo>
                      <a:pt x="4" y="12"/>
                    </a:lnTo>
                    <a:lnTo>
                      <a:pt x="7" y="28"/>
                    </a:lnTo>
                    <a:lnTo>
                      <a:pt x="11" y="43"/>
                    </a:lnTo>
                    <a:lnTo>
                      <a:pt x="16" y="55"/>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53" name="Freeform 109"/>
              <p:cNvSpPr>
                <a:spLocks/>
              </p:cNvSpPr>
              <p:nvPr/>
            </p:nvSpPr>
            <p:spPr bwMode="auto">
              <a:xfrm>
                <a:off x="1474" y="3850"/>
                <a:ext cx="35" cy="148"/>
              </a:xfrm>
              <a:custGeom>
                <a:avLst/>
                <a:gdLst>
                  <a:gd name="T0" fmla="*/ 35 w 35"/>
                  <a:gd name="T1" fmla="*/ 0 h 148"/>
                  <a:gd name="T2" fmla="*/ 29 w 35"/>
                  <a:gd name="T3" fmla="*/ 6 h 148"/>
                  <a:gd name="T4" fmla="*/ 20 w 35"/>
                  <a:gd name="T5" fmla="*/ 11 h 148"/>
                  <a:gd name="T6" fmla="*/ 15 w 35"/>
                  <a:gd name="T7" fmla="*/ 16 h 148"/>
                  <a:gd name="T8" fmla="*/ 9 w 35"/>
                  <a:gd name="T9" fmla="*/ 27 h 148"/>
                  <a:gd name="T10" fmla="*/ 4 w 35"/>
                  <a:gd name="T11" fmla="*/ 38 h 148"/>
                  <a:gd name="T12" fmla="*/ 2 w 35"/>
                  <a:gd name="T13" fmla="*/ 54 h 148"/>
                  <a:gd name="T14" fmla="*/ 0 w 35"/>
                  <a:gd name="T15" fmla="*/ 65 h 148"/>
                  <a:gd name="T16" fmla="*/ 2 w 35"/>
                  <a:gd name="T17" fmla="*/ 79 h 148"/>
                  <a:gd name="T18" fmla="*/ 4 w 35"/>
                  <a:gd name="T19" fmla="*/ 87 h 148"/>
                  <a:gd name="T20" fmla="*/ 8 w 35"/>
                  <a:gd name="T21" fmla="*/ 101 h 148"/>
                  <a:gd name="T22" fmla="*/ 9 w 35"/>
                  <a:gd name="T23" fmla="*/ 108 h 148"/>
                  <a:gd name="T24" fmla="*/ 9 w 35"/>
                  <a:gd name="T25" fmla="*/ 123 h 148"/>
                  <a:gd name="T26" fmla="*/ 9 w 35"/>
                  <a:gd name="T27" fmla="*/ 132 h 148"/>
                  <a:gd name="T28" fmla="*/ 9 w 35"/>
                  <a:gd name="T29" fmla="*/ 135 h 148"/>
                  <a:gd name="T30" fmla="*/ 9 w 35"/>
                  <a:gd name="T31" fmla="*/ 148 h 148"/>
                  <a:gd name="T32" fmla="*/ 11 w 35"/>
                  <a:gd name="T33"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48">
                    <a:moveTo>
                      <a:pt x="35" y="0"/>
                    </a:moveTo>
                    <a:lnTo>
                      <a:pt x="29" y="6"/>
                    </a:lnTo>
                    <a:lnTo>
                      <a:pt x="20" y="11"/>
                    </a:lnTo>
                    <a:lnTo>
                      <a:pt x="15" y="16"/>
                    </a:lnTo>
                    <a:lnTo>
                      <a:pt x="9" y="27"/>
                    </a:lnTo>
                    <a:lnTo>
                      <a:pt x="4" y="38"/>
                    </a:lnTo>
                    <a:lnTo>
                      <a:pt x="2" y="54"/>
                    </a:lnTo>
                    <a:lnTo>
                      <a:pt x="0" y="65"/>
                    </a:lnTo>
                    <a:lnTo>
                      <a:pt x="2" y="79"/>
                    </a:lnTo>
                    <a:lnTo>
                      <a:pt x="4" y="87"/>
                    </a:lnTo>
                    <a:lnTo>
                      <a:pt x="8" y="101"/>
                    </a:lnTo>
                    <a:lnTo>
                      <a:pt x="9" y="108"/>
                    </a:lnTo>
                    <a:lnTo>
                      <a:pt x="9" y="123"/>
                    </a:lnTo>
                    <a:lnTo>
                      <a:pt x="9" y="132"/>
                    </a:lnTo>
                    <a:lnTo>
                      <a:pt x="9" y="135"/>
                    </a:lnTo>
                    <a:lnTo>
                      <a:pt x="9" y="148"/>
                    </a:lnTo>
                    <a:lnTo>
                      <a:pt x="11" y="148"/>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4254" name="Freeform 110"/>
              <p:cNvSpPr>
                <a:spLocks/>
              </p:cNvSpPr>
              <p:nvPr/>
            </p:nvSpPr>
            <p:spPr bwMode="auto">
              <a:xfrm>
                <a:off x="1505" y="3868"/>
                <a:ext cx="47" cy="132"/>
              </a:xfrm>
              <a:custGeom>
                <a:avLst/>
                <a:gdLst>
                  <a:gd name="T0" fmla="*/ 0 w 47"/>
                  <a:gd name="T1" fmla="*/ 132 h 132"/>
                  <a:gd name="T2" fmla="*/ 4 w 47"/>
                  <a:gd name="T3" fmla="*/ 126 h 132"/>
                  <a:gd name="T4" fmla="*/ 9 w 47"/>
                  <a:gd name="T5" fmla="*/ 117 h 132"/>
                  <a:gd name="T6" fmla="*/ 13 w 47"/>
                  <a:gd name="T7" fmla="*/ 108 h 132"/>
                  <a:gd name="T8" fmla="*/ 20 w 47"/>
                  <a:gd name="T9" fmla="*/ 96 h 132"/>
                  <a:gd name="T10" fmla="*/ 25 w 47"/>
                  <a:gd name="T11" fmla="*/ 88 h 132"/>
                  <a:gd name="T12" fmla="*/ 32 w 47"/>
                  <a:gd name="T13" fmla="*/ 78 h 132"/>
                  <a:gd name="T14" fmla="*/ 38 w 47"/>
                  <a:gd name="T15" fmla="*/ 69 h 132"/>
                  <a:gd name="T16" fmla="*/ 45 w 47"/>
                  <a:gd name="T17" fmla="*/ 54 h 132"/>
                  <a:gd name="T18" fmla="*/ 47 w 47"/>
                  <a:gd name="T19" fmla="*/ 49 h 132"/>
                  <a:gd name="T20" fmla="*/ 47 w 47"/>
                  <a:gd name="T21" fmla="*/ 42 h 132"/>
                  <a:gd name="T22" fmla="*/ 47 w 47"/>
                  <a:gd name="T23" fmla="*/ 25 h 132"/>
                  <a:gd name="T24" fmla="*/ 43 w 47"/>
                  <a:gd name="T25" fmla="*/ 7 h 132"/>
                  <a:gd name="T26" fmla="*/ 40 w 47"/>
                  <a:gd name="T2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132">
                    <a:moveTo>
                      <a:pt x="0" y="132"/>
                    </a:moveTo>
                    <a:lnTo>
                      <a:pt x="4" y="126"/>
                    </a:lnTo>
                    <a:lnTo>
                      <a:pt x="9" y="117"/>
                    </a:lnTo>
                    <a:lnTo>
                      <a:pt x="13" y="108"/>
                    </a:lnTo>
                    <a:lnTo>
                      <a:pt x="20" y="96"/>
                    </a:lnTo>
                    <a:lnTo>
                      <a:pt x="25" y="88"/>
                    </a:lnTo>
                    <a:lnTo>
                      <a:pt x="32" y="78"/>
                    </a:lnTo>
                    <a:lnTo>
                      <a:pt x="38" y="69"/>
                    </a:lnTo>
                    <a:lnTo>
                      <a:pt x="45" y="54"/>
                    </a:lnTo>
                    <a:lnTo>
                      <a:pt x="47" y="49"/>
                    </a:lnTo>
                    <a:lnTo>
                      <a:pt x="47" y="42"/>
                    </a:lnTo>
                    <a:lnTo>
                      <a:pt x="47" y="25"/>
                    </a:lnTo>
                    <a:lnTo>
                      <a:pt x="43" y="7"/>
                    </a:lnTo>
                    <a:lnTo>
                      <a:pt x="40"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803981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134256"/>
                                        </p:tgtEl>
                                        <p:attrNameLst>
                                          <p:attrName>style.visibility</p:attrName>
                                        </p:attrNameLst>
                                      </p:cBhvr>
                                      <p:to>
                                        <p:strVal val="visible"/>
                                      </p:to>
                                    </p:set>
                                    <p:anim calcmode="lin" valueType="num">
                                      <p:cBhvr additive="base">
                                        <p:cTn id="7" dur="1000" fill="hold"/>
                                        <p:tgtEl>
                                          <p:spTgt spid="134256"/>
                                        </p:tgtEl>
                                        <p:attrNameLst>
                                          <p:attrName>ppt_x</p:attrName>
                                        </p:attrNameLst>
                                      </p:cBhvr>
                                      <p:tavLst>
                                        <p:tav tm="0">
                                          <p:val>
                                            <p:strVal val="0-#ppt_w/2"/>
                                          </p:val>
                                        </p:tav>
                                        <p:tav tm="100000">
                                          <p:val>
                                            <p:strVal val="#ppt_x"/>
                                          </p:val>
                                        </p:tav>
                                      </p:tavLst>
                                    </p:anim>
                                    <p:anim calcmode="lin" valueType="num">
                                      <p:cBhvr additive="base">
                                        <p:cTn id="8" dur="1000" fill="hold"/>
                                        <p:tgtEl>
                                          <p:spTgt spid="1342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134164"/>
                                        </p:tgtEl>
                                        <p:attrNameLst>
                                          <p:attrName>style.visibility</p:attrName>
                                        </p:attrNameLst>
                                      </p:cBhvr>
                                      <p:to>
                                        <p:strVal val="visible"/>
                                      </p:to>
                                    </p:set>
                                    <p:anim calcmode="lin" valueType="num">
                                      <p:cBhvr additive="base">
                                        <p:cTn id="13" dur="1000" fill="hold"/>
                                        <p:tgtEl>
                                          <p:spTgt spid="134164"/>
                                        </p:tgtEl>
                                        <p:attrNameLst>
                                          <p:attrName>ppt_x</p:attrName>
                                        </p:attrNameLst>
                                      </p:cBhvr>
                                      <p:tavLst>
                                        <p:tav tm="0">
                                          <p:val>
                                            <p:strVal val="0-#ppt_w/2"/>
                                          </p:val>
                                        </p:tav>
                                        <p:tav tm="100000">
                                          <p:val>
                                            <p:strVal val="#ppt_x"/>
                                          </p:val>
                                        </p:tav>
                                      </p:tavLst>
                                    </p:anim>
                                    <p:anim calcmode="lin" valueType="num">
                                      <p:cBhvr additive="base">
                                        <p:cTn id="14" dur="1000" fill="hold"/>
                                        <p:tgtEl>
                                          <p:spTgt spid="1341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134255"/>
                                        </p:tgtEl>
                                        <p:attrNameLst>
                                          <p:attrName>style.visibility</p:attrName>
                                        </p:attrNameLst>
                                      </p:cBhvr>
                                      <p:to>
                                        <p:strVal val="visible"/>
                                      </p:to>
                                    </p:set>
                                    <p:anim calcmode="lin" valueType="num">
                                      <p:cBhvr additive="base">
                                        <p:cTn id="19" dur="1000" fill="hold"/>
                                        <p:tgtEl>
                                          <p:spTgt spid="134255"/>
                                        </p:tgtEl>
                                        <p:attrNameLst>
                                          <p:attrName>ppt_x</p:attrName>
                                        </p:attrNameLst>
                                      </p:cBhvr>
                                      <p:tavLst>
                                        <p:tav tm="0">
                                          <p:val>
                                            <p:strVal val="0-#ppt_w/2"/>
                                          </p:val>
                                        </p:tav>
                                        <p:tav tm="100000">
                                          <p:val>
                                            <p:strVal val="#ppt_x"/>
                                          </p:val>
                                        </p:tav>
                                      </p:tavLst>
                                    </p:anim>
                                    <p:anim calcmode="lin" valueType="num">
                                      <p:cBhvr additive="base">
                                        <p:cTn id="20" dur="1000" fill="hold"/>
                                        <p:tgtEl>
                                          <p:spTgt spid="1342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Secondo il criterio della liquidabilità:</a:t>
            </a:r>
            <a:endParaRPr lang="it-IT" dirty="0"/>
          </a:p>
        </p:txBody>
      </p:sp>
      <p:sp>
        <p:nvSpPr>
          <p:cNvPr id="135171" name="Text Box 3"/>
          <p:cNvSpPr txBox="1">
            <a:spLocks noChangeArrowheads="1"/>
          </p:cNvSpPr>
          <p:nvPr/>
        </p:nvSpPr>
        <p:spPr bwMode="auto">
          <a:xfrm>
            <a:off x="1692275" y="2203450"/>
            <a:ext cx="4608513" cy="1200328"/>
          </a:xfrm>
          <a:prstGeom prst="rect">
            <a:avLst/>
          </a:prstGeom>
          <a:noFill/>
          <a:ln>
            <a:noFill/>
          </a:ln>
          <a:effectLst/>
          <a:extLst>
            <a:ext uri="{909E8E84-426E-40dd-AFC4-6F175D3DCCD1}">
              <a14:hiddenFill xmlns:a14="http://schemas.microsoft.com/office/drawing/2010/main" xmlns="">
                <a:solidFill>
                  <a:srgbClr val="FFDBB7"/>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it-IT" sz="2400" i="1" dirty="0">
              <a:solidFill>
                <a:prstClr val="black"/>
              </a:solidFill>
              <a:latin typeface="Calibri"/>
            </a:endParaRPr>
          </a:p>
          <a:p>
            <a:pPr>
              <a:defRPr/>
            </a:pPr>
            <a:r>
              <a:rPr lang="it-IT" sz="2400" i="1" dirty="0">
                <a:solidFill>
                  <a:prstClr val="black"/>
                </a:solidFill>
                <a:latin typeface="Calibri"/>
              </a:rPr>
              <a:t>Gli investimenti che si trasformano in denaro difficilmente</a:t>
            </a:r>
          </a:p>
        </p:txBody>
      </p:sp>
      <p:sp>
        <p:nvSpPr>
          <p:cNvPr id="135172" name="Text Box 4"/>
          <p:cNvSpPr txBox="1">
            <a:spLocks noChangeArrowheads="1"/>
          </p:cNvSpPr>
          <p:nvPr/>
        </p:nvSpPr>
        <p:spPr bwMode="auto">
          <a:xfrm>
            <a:off x="679450" y="1916113"/>
            <a:ext cx="2578100" cy="646331"/>
          </a:xfrm>
          <a:prstGeom prst="rect">
            <a:avLst/>
          </a:prstGeom>
          <a:solidFill>
            <a:schemeClr val="accent2"/>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b="1" dirty="0">
                <a:solidFill>
                  <a:prstClr val="black"/>
                </a:solidFill>
                <a:latin typeface="Calibri"/>
              </a:rPr>
              <a:t>IMMOBILIZZAZIONI</a:t>
            </a:r>
          </a:p>
          <a:p>
            <a:pPr algn="ctr">
              <a:defRPr/>
            </a:pPr>
            <a:endParaRPr lang="it-IT" b="1" dirty="0">
              <a:solidFill>
                <a:prstClr val="black"/>
              </a:solidFill>
              <a:latin typeface="Calibri"/>
            </a:endParaRPr>
          </a:p>
        </p:txBody>
      </p:sp>
      <p:sp>
        <p:nvSpPr>
          <p:cNvPr id="135174" name="Text Box 6"/>
          <p:cNvSpPr txBox="1">
            <a:spLocks noChangeArrowheads="1"/>
          </p:cNvSpPr>
          <p:nvPr/>
        </p:nvSpPr>
        <p:spPr bwMode="auto">
          <a:xfrm>
            <a:off x="1554163" y="4530725"/>
            <a:ext cx="4673600" cy="1200328"/>
          </a:xfrm>
          <a:prstGeom prst="rect">
            <a:avLst/>
          </a:prstGeom>
          <a:noFill/>
          <a:ln>
            <a:noFill/>
          </a:ln>
          <a:effectLst/>
          <a:extLst>
            <a:ext uri="{909E8E84-426E-40dd-AFC4-6F175D3DCCD1}">
              <a14:hiddenFill xmlns:a14="http://schemas.microsoft.com/office/drawing/2010/main" xmlns="">
                <a:solidFill>
                  <a:srgbClr val="FF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it-IT" sz="2400" i="1" dirty="0">
              <a:solidFill>
                <a:prstClr val="black"/>
              </a:solidFill>
              <a:latin typeface="Calibri"/>
            </a:endParaRPr>
          </a:p>
          <a:p>
            <a:pPr>
              <a:defRPr/>
            </a:pPr>
            <a:r>
              <a:rPr lang="it-IT" sz="2400" i="1" dirty="0">
                <a:solidFill>
                  <a:prstClr val="black"/>
                </a:solidFill>
                <a:latin typeface="Calibri"/>
              </a:rPr>
              <a:t>Gli investimenti che si trasformano in denaro facilmente</a:t>
            </a:r>
          </a:p>
        </p:txBody>
      </p:sp>
      <p:sp>
        <p:nvSpPr>
          <p:cNvPr id="135175" name="Text Box 7"/>
          <p:cNvSpPr txBox="1">
            <a:spLocks noChangeArrowheads="1"/>
          </p:cNvSpPr>
          <p:nvPr/>
        </p:nvSpPr>
        <p:spPr bwMode="auto">
          <a:xfrm>
            <a:off x="679450" y="4292600"/>
            <a:ext cx="2578100" cy="646331"/>
          </a:xfrm>
          <a:prstGeom prst="rect">
            <a:avLst/>
          </a:prstGeom>
          <a:solidFill>
            <a:schemeClr val="hlink"/>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dirty="0">
                <a:solidFill>
                  <a:prstClr val="black"/>
                </a:solidFill>
                <a:latin typeface="Calibri"/>
              </a:rPr>
              <a:t> </a:t>
            </a:r>
            <a:r>
              <a:rPr lang="it-IT" b="1" dirty="0">
                <a:solidFill>
                  <a:prstClr val="black"/>
                </a:solidFill>
                <a:latin typeface="Calibri"/>
              </a:rPr>
              <a:t>DISPONIBILITA</a:t>
            </a:r>
            <a:r>
              <a:rPr lang="it-IT" dirty="0">
                <a:solidFill>
                  <a:prstClr val="black"/>
                </a:solidFill>
                <a:latin typeface="Calibri"/>
              </a:rPr>
              <a:t>’</a:t>
            </a:r>
          </a:p>
          <a:p>
            <a:pPr algn="ctr">
              <a:defRPr/>
            </a:pPr>
            <a:r>
              <a:rPr lang="it-IT" dirty="0">
                <a:solidFill>
                  <a:prstClr val="black"/>
                </a:solidFill>
                <a:latin typeface="Calibri"/>
              </a:rPr>
              <a:t> </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030048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blinds(horizontal)">
                                      <p:cBhvr>
                                        <p:cTn id="7" dur="500"/>
                                        <p:tgtEl>
                                          <p:spTgt spid="135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blinds(horizontal)">
                                      <p:cBhvr>
                                        <p:cTn id="12"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p:bldP spid="1351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immobilizzazioni secondo la liquidabilità</a:t>
            </a:r>
            <a:endParaRPr lang="it-IT" dirty="0"/>
          </a:p>
        </p:txBody>
      </p:sp>
      <p:sp>
        <p:nvSpPr>
          <p:cNvPr id="136201" name="Text Box 9"/>
          <p:cNvSpPr txBox="1">
            <a:spLocks noChangeArrowheads="1"/>
          </p:cNvSpPr>
          <p:nvPr/>
        </p:nvSpPr>
        <p:spPr bwMode="auto">
          <a:xfrm>
            <a:off x="3708400" y="3429000"/>
            <a:ext cx="68738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6000">
                <a:solidFill>
                  <a:prstClr val="black"/>
                </a:solidFill>
                <a:latin typeface="Arial Black" charset="0"/>
              </a:rPr>
              <a:t>+</a:t>
            </a:r>
          </a:p>
        </p:txBody>
      </p:sp>
      <p:grpSp>
        <p:nvGrpSpPr>
          <p:cNvPr id="136212" name="Group 20"/>
          <p:cNvGrpSpPr>
            <a:grpSpLocks/>
          </p:cNvGrpSpPr>
          <p:nvPr/>
        </p:nvGrpSpPr>
        <p:grpSpPr bwMode="auto">
          <a:xfrm>
            <a:off x="900113" y="4365625"/>
            <a:ext cx="1473200" cy="1279525"/>
            <a:chOff x="560" y="2880"/>
            <a:chExt cx="928" cy="806"/>
          </a:xfrm>
        </p:grpSpPr>
        <p:sp>
          <p:nvSpPr>
            <p:cNvPr id="136202" name="Text Box 10"/>
            <p:cNvSpPr txBox="1">
              <a:spLocks noChangeArrowheads="1"/>
            </p:cNvSpPr>
            <p:nvPr/>
          </p:nvSpPr>
          <p:spPr bwMode="auto">
            <a:xfrm>
              <a:off x="560" y="3436"/>
              <a:ext cx="925"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000" i="1">
                  <a:solidFill>
                    <a:prstClr val="black"/>
                  </a:solidFill>
                  <a:latin typeface="Calibri"/>
                </a:rPr>
                <a:t>“fuori moda”</a:t>
              </a:r>
            </a:p>
          </p:txBody>
        </p:sp>
        <p:graphicFrame>
          <p:nvGraphicFramePr>
            <p:cNvPr id="17742" name="Object 11"/>
            <p:cNvGraphicFramePr>
              <a:graphicFrameLocks/>
            </p:cNvGraphicFramePr>
            <p:nvPr/>
          </p:nvGraphicFramePr>
          <p:xfrm>
            <a:off x="624" y="2880"/>
            <a:ext cx="864" cy="576"/>
          </p:xfrm>
          <a:graphic>
            <a:graphicData uri="http://schemas.openxmlformats.org/presentationml/2006/ole">
              <mc:AlternateContent xmlns:mc="http://schemas.openxmlformats.org/markup-compatibility/2006">
                <mc:Choice xmlns:v="urn:schemas-microsoft-com:vml" Requires="v">
                  <p:oleObj spid="_x0000_s22690" name="Clip" r:id="rId4" imgW="3659752" imgH="2488602" progId="MS_ClipArt_Gallery.5">
                    <p:embed/>
                  </p:oleObj>
                </mc:Choice>
                <mc:Fallback>
                  <p:oleObj name="Clip" r:id="rId4" imgW="3659752" imgH="2488602"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2880"/>
                          <a:ext cx="864" cy="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136220" name="Group 28"/>
          <p:cNvGrpSpPr>
            <a:grpSpLocks/>
          </p:cNvGrpSpPr>
          <p:nvPr/>
        </p:nvGrpSpPr>
        <p:grpSpPr bwMode="auto">
          <a:xfrm>
            <a:off x="3419475" y="4508500"/>
            <a:ext cx="1293813" cy="1300163"/>
            <a:chOff x="2072" y="2886"/>
            <a:chExt cx="815" cy="819"/>
          </a:xfrm>
        </p:grpSpPr>
        <p:grpSp>
          <p:nvGrpSpPr>
            <p:cNvPr id="17737" name="Group 26"/>
            <p:cNvGrpSpPr>
              <a:grpSpLocks/>
            </p:cNvGrpSpPr>
            <p:nvPr/>
          </p:nvGrpSpPr>
          <p:grpSpPr bwMode="auto">
            <a:xfrm>
              <a:off x="2200" y="2886"/>
              <a:ext cx="453" cy="583"/>
              <a:chOff x="2515" y="2387"/>
              <a:chExt cx="622" cy="764"/>
            </a:xfrm>
          </p:grpSpPr>
          <p:pic>
            <p:nvPicPr>
              <p:cNvPr id="17739" name="Picture 24" descr="TANTOO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 y="2387"/>
                <a:ext cx="622" cy="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217" name="Text Box 25"/>
              <p:cNvSpPr txBox="1">
                <a:spLocks noChangeArrowheads="1"/>
              </p:cNvSpPr>
              <p:nvPr/>
            </p:nvSpPr>
            <p:spPr bwMode="auto">
              <a:xfrm>
                <a:off x="2785" y="2759"/>
                <a:ext cx="280" cy="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a:solidFill>
                      <a:prstClr val="black"/>
                    </a:solidFill>
                    <a:latin typeface="Calibri"/>
                  </a:rPr>
                  <a:t>$</a:t>
                </a:r>
              </a:p>
            </p:txBody>
          </p:sp>
        </p:grpSp>
        <p:sp>
          <p:nvSpPr>
            <p:cNvPr id="136219" name="Text Box 27"/>
            <p:cNvSpPr txBox="1">
              <a:spLocks noChangeArrowheads="1"/>
            </p:cNvSpPr>
            <p:nvPr/>
          </p:nvSpPr>
          <p:spPr bwMode="auto">
            <a:xfrm>
              <a:off x="2072" y="3455"/>
              <a:ext cx="815"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000" i="1">
                  <a:solidFill>
                    <a:prstClr val="black"/>
                  </a:solidFill>
                  <a:latin typeface="Calibri"/>
                </a:rPr>
                <a:t>“incagliati”</a:t>
              </a:r>
            </a:p>
          </p:txBody>
        </p:sp>
      </p:grpSp>
      <p:grpSp>
        <p:nvGrpSpPr>
          <p:cNvPr id="136534" name="Group 342"/>
          <p:cNvGrpSpPr>
            <a:grpSpLocks/>
          </p:cNvGrpSpPr>
          <p:nvPr/>
        </p:nvGrpSpPr>
        <p:grpSpPr bwMode="auto">
          <a:xfrm>
            <a:off x="5148263" y="4365625"/>
            <a:ext cx="2736850" cy="1636713"/>
            <a:chOff x="3243" y="2750"/>
            <a:chExt cx="1724" cy="1031"/>
          </a:xfrm>
        </p:grpSpPr>
        <p:sp>
          <p:nvSpPr>
            <p:cNvPr id="136211" name="Text Box 19"/>
            <p:cNvSpPr txBox="1">
              <a:spLocks noChangeArrowheads="1"/>
            </p:cNvSpPr>
            <p:nvPr/>
          </p:nvSpPr>
          <p:spPr bwMode="auto">
            <a:xfrm>
              <a:off x="3379" y="3339"/>
              <a:ext cx="1588"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rgbClr val="000066"/>
                  </a:solidFill>
                  <a:latin typeface="Arial Narrow" charset="0"/>
                  <a:ea typeface="ＭＳ Ｐゴシック" charset="0"/>
                  <a:cs typeface="ＭＳ Ｐゴシック" charset="0"/>
                </a:defRPr>
              </a:lvl1pPr>
              <a:lvl2pPr marL="742950" indent="-285750" eaLnBrk="0" hangingPunct="0">
                <a:defRPr sz="2800" b="1">
                  <a:solidFill>
                    <a:srgbClr val="000066"/>
                  </a:solidFill>
                  <a:latin typeface="Arial Narrow" charset="0"/>
                  <a:ea typeface="ＭＳ Ｐゴシック" charset="0"/>
                </a:defRPr>
              </a:lvl2pPr>
              <a:lvl3pPr marL="1143000" indent="-228600" eaLnBrk="0" hangingPunct="0">
                <a:defRPr sz="2800" b="1">
                  <a:solidFill>
                    <a:srgbClr val="000066"/>
                  </a:solidFill>
                  <a:latin typeface="Arial Narrow" charset="0"/>
                  <a:ea typeface="ＭＳ Ｐゴシック" charset="0"/>
                </a:defRPr>
              </a:lvl3pPr>
              <a:lvl4pPr marL="1600200" indent="-228600" eaLnBrk="0" hangingPunct="0">
                <a:defRPr sz="2800" b="1">
                  <a:solidFill>
                    <a:srgbClr val="000066"/>
                  </a:solidFill>
                  <a:latin typeface="Arial Narrow" charset="0"/>
                  <a:ea typeface="ＭＳ Ｐゴシック" charset="0"/>
                </a:defRPr>
              </a:lvl4pPr>
              <a:lvl5pPr marL="2057400" indent="-228600" eaLnBrk="0" hangingPunct="0">
                <a:defRPr sz="2800" b="1">
                  <a:solidFill>
                    <a:srgbClr val="000066"/>
                  </a:solidFill>
                  <a:latin typeface="Arial Narrow" charset="0"/>
                  <a:ea typeface="ＭＳ Ｐゴシック" charset="0"/>
                </a:defRPr>
              </a:lvl5pPr>
              <a:lvl6pPr marL="2514600" indent="-228600" eaLnBrk="0" fontAlgn="base" hangingPunct="0">
                <a:spcBef>
                  <a:spcPct val="0"/>
                </a:spcBef>
                <a:spcAft>
                  <a:spcPct val="0"/>
                </a:spcAft>
                <a:defRPr sz="2800" b="1">
                  <a:solidFill>
                    <a:srgbClr val="000066"/>
                  </a:solidFill>
                  <a:latin typeface="Arial Narrow" charset="0"/>
                  <a:ea typeface="ＭＳ Ｐゴシック" charset="0"/>
                </a:defRPr>
              </a:lvl6pPr>
              <a:lvl7pPr marL="2971800" indent="-228600" eaLnBrk="0" fontAlgn="base" hangingPunct="0">
                <a:spcBef>
                  <a:spcPct val="0"/>
                </a:spcBef>
                <a:spcAft>
                  <a:spcPct val="0"/>
                </a:spcAft>
                <a:defRPr sz="2800" b="1">
                  <a:solidFill>
                    <a:srgbClr val="000066"/>
                  </a:solidFill>
                  <a:latin typeface="Arial Narrow" charset="0"/>
                  <a:ea typeface="ＭＳ Ｐゴシック" charset="0"/>
                </a:defRPr>
              </a:lvl7pPr>
              <a:lvl8pPr marL="3429000" indent="-228600" eaLnBrk="0" fontAlgn="base" hangingPunct="0">
                <a:spcBef>
                  <a:spcPct val="0"/>
                </a:spcBef>
                <a:spcAft>
                  <a:spcPct val="0"/>
                </a:spcAft>
                <a:defRPr sz="2800" b="1">
                  <a:solidFill>
                    <a:srgbClr val="000066"/>
                  </a:solidFill>
                  <a:latin typeface="Arial Narrow" charset="0"/>
                  <a:ea typeface="ＭＳ Ｐゴシック" charset="0"/>
                </a:defRPr>
              </a:lvl8pPr>
              <a:lvl9pPr marL="3886200" indent="-228600" eaLnBrk="0" fontAlgn="base" hangingPunct="0">
                <a:spcBef>
                  <a:spcPct val="0"/>
                </a:spcBef>
                <a:spcAft>
                  <a:spcPct val="0"/>
                </a:spcAft>
                <a:defRPr sz="2800" b="1">
                  <a:solidFill>
                    <a:srgbClr val="000066"/>
                  </a:solidFill>
                  <a:latin typeface="Arial Narrow" charset="0"/>
                  <a:ea typeface="ＭＳ Ｐゴシック" charset="0"/>
                </a:defRPr>
              </a:lvl9pPr>
            </a:lstStyle>
            <a:p>
              <a:pPr algn="ctr" eaLnBrk="1" hangingPunct="1"/>
              <a:r>
                <a:rPr lang="it-IT" sz="2000" i="1"/>
                <a:t>…“antifunzionali”</a:t>
              </a:r>
            </a:p>
            <a:p>
              <a:pPr algn="ctr" eaLnBrk="1" hangingPunct="1"/>
              <a:r>
                <a:rPr lang="it-IT" sz="2000" i="1"/>
                <a:t>ma “invendibili”</a:t>
              </a:r>
            </a:p>
          </p:txBody>
        </p:sp>
        <p:grpSp>
          <p:nvGrpSpPr>
            <p:cNvPr id="17620" name="Group 256"/>
            <p:cNvGrpSpPr>
              <a:grpSpLocks/>
            </p:cNvGrpSpPr>
            <p:nvPr/>
          </p:nvGrpSpPr>
          <p:grpSpPr bwMode="auto">
            <a:xfrm>
              <a:off x="3243" y="2750"/>
              <a:ext cx="1650" cy="464"/>
              <a:chOff x="3198" y="2886"/>
              <a:chExt cx="1650" cy="464"/>
            </a:xfrm>
          </p:grpSpPr>
          <p:pic>
            <p:nvPicPr>
              <p:cNvPr id="13620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2886"/>
                <a:ext cx="528" cy="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aphicFrame>
            <p:nvGraphicFramePr>
              <p:cNvPr id="17622" name="Object 17"/>
              <p:cNvGraphicFramePr>
                <a:graphicFrameLocks/>
              </p:cNvGraphicFramePr>
              <p:nvPr/>
            </p:nvGraphicFramePr>
            <p:xfrm>
              <a:off x="4176" y="2928"/>
              <a:ext cx="238" cy="302"/>
            </p:xfrm>
            <a:graphic>
              <a:graphicData uri="http://schemas.openxmlformats.org/presentationml/2006/ole">
                <mc:AlternateContent xmlns:mc="http://schemas.openxmlformats.org/markup-compatibility/2006">
                  <mc:Choice xmlns:v="urn:schemas-microsoft-com:vml" Requires="v">
                    <p:oleObj spid="_x0000_s22691" name="ClipArt" r:id="rId8" imgW="2918334" imgH="3662652" progId="MS_ClipArt_Gallery.2">
                      <p:embed/>
                    </p:oleObj>
                  </mc:Choice>
                  <mc:Fallback>
                    <p:oleObj name="ClipArt" r:id="rId8" imgW="2918334" imgH="3662652"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6" y="2928"/>
                            <a:ext cx="238" cy="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36210"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4" y="3072"/>
                <a:ext cx="384"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7624" name="Group 143"/>
              <p:cNvGrpSpPr>
                <a:grpSpLocks noChangeAspect="1"/>
              </p:cNvGrpSpPr>
              <p:nvPr/>
            </p:nvGrpSpPr>
            <p:grpSpPr bwMode="auto">
              <a:xfrm>
                <a:off x="3742" y="2886"/>
                <a:ext cx="363" cy="361"/>
                <a:chOff x="1812" y="1799"/>
                <a:chExt cx="1431" cy="1422"/>
              </a:xfrm>
            </p:grpSpPr>
            <p:sp>
              <p:nvSpPr>
                <p:cNvPr id="136336" name="AutoShape 144"/>
                <p:cNvSpPr>
                  <a:spLocks noChangeAspect="1" noChangeArrowheads="1" noTextEdit="1"/>
                </p:cNvSpPr>
                <p:nvPr/>
              </p:nvSpPr>
              <p:spPr bwMode="auto">
                <a:xfrm>
                  <a:off x="1812" y="1799"/>
                  <a:ext cx="1431" cy="1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626" name="Group 145"/>
                <p:cNvGrpSpPr>
                  <a:grpSpLocks/>
                </p:cNvGrpSpPr>
                <p:nvPr/>
              </p:nvGrpSpPr>
              <p:grpSpPr bwMode="auto">
                <a:xfrm>
                  <a:off x="1813" y="1800"/>
                  <a:ext cx="705" cy="994"/>
                  <a:chOff x="1813" y="1800"/>
                  <a:chExt cx="705" cy="994"/>
                </a:xfrm>
              </p:grpSpPr>
              <p:grpSp>
                <p:nvGrpSpPr>
                  <p:cNvPr id="17710" name="Group 146"/>
                  <p:cNvGrpSpPr>
                    <a:grpSpLocks/>
                  </p:cNvGrpSpPr>
                  <p:nvPr/>
                </p:nvGrpSpPr>
                <p:grpSpPr bwMode="auto">
                  <a:xfrm>
                    <a:off x="1813" y="2229"/>
                    <a:ext cx="658" cy="445"/>
                    <a:chOff x="1813" y="2229"/>
                    <a:chExt cx="658" cy="445"/>
                  </a:xfrm>
                </p:grpSpPr>
                <p:grpSp>
                  <p:nvGrpSpPr>
                    <p:cNvPr id="17727" name="Group 147"/>
                    <p:cNvGrpSpPr>
                      <a:grpSpLocks/>
                    </p:cNvGrpSpPr>
                    <p:nvPr/>
                  </p:nvGrpSpPr>
                  <p:grpSpPr bwMode="auto">
                    <a:xfrm>
                      <a:off x="1813" y="2513"/>
                      <a:ext cx="424" cy="134"/>
                      <a:chOff x="1813" y="2513"/>
                      <a:chExt cx="424" cy="134"/>
                    </a:xfrm>
                  </p:grpSpPr>
                  <p:grpSp>
                    <p:nvGrpSpPr>
                      <p:cNvPr id="17731" name="Group 148"/>
                      <p:cNvGrpSpPr>
                        <a:grpSpLocks/>
                      </p:cNvGrpSpPr>
                      <p:nvPr/>
                    </p:nvGrpSpPr>
                    <p:grpSpPr bwMode="auto">
                      <a:xfrm>
                        <a:off x="1947" y="2513"/>
                        <a:ext cx="290" cy="61"/>
                        <a:chOff x="1947" y="2513"/>
                        <a:chExt cx="290" cy="61"/>
                      </a:xfrm>
                    </p:grpSpPr>
                    <p:sp>
                      <p:nvSpPr>
                        <p:cNvPr id="136341" name="Freeform 149"/>
                        <p:cNvSpPr>
                          <a:spLocks/>
                        </p:cNvSpPr>
                        <p:nvPr/>
                      </p:nvSpPr>
                      <p:spPr bwMode="auto">
                        <a:xfrm>
                          <a:off x="1946" y="2512"/>
                          <a:ext cx="292" cy="43"/>
                        </a:xfrm>
                        <a:custGeom>
                          <a:avLst/>
                          <a:gdLst>
                            <a:gd name="T0" fmla="*/ 0 w 580"/>
                            <a:gd name="T1" fmla="*/ 42 h 91"/>
                            <a:gd name="T2" fmla="*/ 568 w 580"/>
                            <a:gd name="T3" fmla="*/ 91 h 91"/>
                            <a:gd name="T4" fmla="*/ 580 w 580"/>
                            <a:gd name="T5" fmla="*/ 46 h 91"/>
                            <a:gd name="T6" fmla="*/ 85 w 580"/>
                            <a:gd name="T7" fmla="*/ 0 h 91"/>
                            <a:gd name="T8" fmla="*/ 0 w 580"/>
                            <a:gd name="T9" fmla="*/ 42 h 91"/>
                          </a:gdLst>
                          <a:ahLst/>
                          <a:cxnLst>
                            <a:cxn ang="0">
                              <a:pos x="T0" y="T1"/>
                            </a:cxn>
                            <a:cxn ang="0">
                              <a:pos x="T2" y="T3"/>
                            </a:cxn>
                            <a:cxn ang="0">
                              <a:pos x="T4" y="T5"/>
                            </a:cxn>
                            <a:cxn ang="0">
                              <a:pos x="T6" y="T7"/>
                            </a:cxn>
                            <a:cxn ang="0">
                              <a:pos x="T8" y="T9"/>
                            </a:cxn>
                          </a:cxnLst>
                          <a:rect l="0" t="0" r="r" b="b"/>
                          <a:pathLst>
                            <a:path w="580" h="91">
                              <a:moveTo>
                                <a:pt x="0" y="42"/>
                              </a:moveTo>
                              <a:lnTo>
                                <a:pt x="568" y="91"/>
                              </a:lnTo>
                              <a:lnTo>
                                <a:pt x="580" y="46"/>
                              </a:lnTo>
                              <a:lnTo>
                                <a:pt x="85" y="0"/>
                              </a:lnTo>
                              <a:lnTo>
                                <a:pt x="0" y="4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42" name="Freeform 150"/>
                        <p:cNvSpPr>
                          <a:spLocks/>
                        </p:cNvSpPr>
                        <p:nvPr/>
                      </p:nvSpPr>
                      <p:spPr bwMode="auto">
                        <a:xfrm>
                          <a:off x="1946" y="2532"/>
                          <a:ext cx="284" cy="39"/>
                        </a:xfrm>
                        <a:custGeom>
                          <a:avLst/>
                          <a:gdLst>
                            <a:gd name="T0" fmla="*/ 0 w 568"/>
                            <a:gd name="T1" fmla="*/ 0 h 82"/>
                            <a:gd name="T2" fmla="*/ 568 w 568"/>
                            <a:gd name="T3" fmla="*/ 51 h 82"/>
                            <a:gd name="T4" fmla="*/ 568 w 568"/>
                            <a:gd name="T5" fmla="*/ 82 h 82"/>
                            <a:gd name="T6" fmla="*/ 20 w 568"/>
                            <a:gd name="T7" fmla="*/ 33 h 82"/>
                            <a:gd name="T8" fmla="*/ 0 w 568"/>
                            <a:gd name="T9" fmla="*/ 0 h 82"/>
                          </a:gdLst>
                          <a:ahLst/>
                          <a:cxnLst>
                            <a:cxn ang="0">
                              <a:pos x="T0" y="T1"/>
                            </a:cxn>
                            <a:cxn ang="0">
                              <a:pos x="T2" y="T3"/>
                            </a:cxn>
                            <a:cxn ang="0">
                              <a:pos x="T4" y="T5"/>
                            </a:cxn>
                            <a:cxn ang="0">
                              <a:pos x="T6" y="T7"/>
                            </a:cxn>
                            <a:cxn ang="0">
                              <a:pos x="T8" y="T9"/>
                            </a:cxn>
                          </a:cxnLst>
                          <a:rect l="0" t="0" r="r" b="b"/>
                          <a:pathLst>
                            <a:path w="568" h="82">
                              <a:moveTo>
                                <a:pt x="0" y="0"/>
                              </a:moveTo>
                              <a:lnTo>
                                <a:pt x="568" y="51"/>
                              </a:lnTo>
                              <a:lnTo>
                                <a:pt x="568" y="82"/>
                              </a:lnTo>
                              <a:lnTo>
                                <a:pt x="20" y="33"/>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732" name="Group 151"/>
                      <p:cNvGrpSpPr>
                        <a:grpSpLocks/>
                      </p:cNvGrpSpPr>
                      <p:nvPr/>
                    </p:nvGrpSpPr>
                    <p:grpSpPr bwMode="auto">
                      <a:xfrm>
                        <a:off x="1813" y="2573"/>
                        <a:ext cx="399" cy="74"/>
                        <a:chOff x="1813" y="2573"/>
                        <a:chExt cx="399" cy="74"/>
                      </a:xfrm>
                    </p:grpSpPr>
                    <p:sp>
                      <p:nvSpPr>
                        <p:cNvPr id="136344" name="Freeform 152"/>
                        <p:cNvSpPr>
                          <a:spLocks/>
                        </p:cNvSpPr>
                        <p:nvPr/>
                      </p:nvSpPr>
                      <p:spPr bwMode="auto">
                        <a:xfrm>
                          <a:off x="1812" y="2571"/>
                          <a:ext cx="402" cy="55"/>
                        </a:xfrm>
                        <a:custGeom>
                          <a:avLst/>
                          <a:gdLst>
                            <a:gd name="T0" fmla="*/ 73 w 799"/>
                            <a:gd name="T1" fmla="*/ 0 h 113"/>
                            <a:gd name="T2" fmla="*/ 799 w 799"/>
                            <a:gd name="T3" fmla="*/ 66 h 113"/>
                            <a:gd name="T4" fmla="*/ 799 w 799"/>
                            <a:gd name="T5" fmla="*/ 113 h 113"/>
                            <a:gd name="T6" fmla="*/ 0 w 799"/>
                            <a:gd name="T7" fmla="*/ 42 h 113"/>
                            <a:gd name="T8" fmla="*/ 73 w 799"/>
                            <a:gd name="T9" fmla="*/ 0 h 113"/>
                          </a:gdLst>
                          <a:ahLst/>
                          <a:cxnLst>
                            <a:cxn ang="0">
                              <a:pos x="T0" y="T1"/>
                            </a:cxn>
                            <a:cxn ang="0">
                              <a:pos x="T2" y="T3"/>
                            </a:cxn>
                            <a:cxn ang="0">
                              <a:pos x="T4" y="T5"/>
                            </a:cxn>
                            <a:cxn ang="0">
                              <a:pos x="T6" y="T7"/>
                            </a:cxn>
                            <a:cxn ang="0">
                              <a:pos x="T8" y="T9"/>
                            </a:cxn>
                          </a:cxnLst>
                          <a:rect l="0" t="0" r="r" b="b"/>
                          <a:pathLst>
                            <a:path w="799" h="113">
                              <a:moveTo>
                                <a:pt x="73" y="0"/>
                              </a:moveTo>
                              <a:lnTo>
                                <a:pt x="799" y="66"/>
                              </a:lnTo>
                              <a:lnTo>
                                <a:pt x="799" y="113"/>
                              </a:lnTo>
                              <a:lnTo>
                                <a:pt x="0" y="42"/>
                              </a:lnTo>
                              <a:lnTo>
                                <a:pt x="73" y="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45" name="Freeform 153"/>
                        <p:cNvSpPr>
                          <a:spLocks/>
                        </p:cNvSpPr>
                        <p:nvPr/>
                      </p:nvSpPr>
                      <p:spPr bwMode="auto">
                        <a:xfrm>
                          <a:off x="1812" y="2591"/>
                          <a:ext cx="402" cy="55"/>
                        </a:xfrm>
                        <a:custGeom>
                          <a:avLst/>
                          <a:gdLst>
                            <a:gd name="T0" fmla="*/ 0 w 799"/>
                            <a:gd name="T1" fmla="*/ 0 h 106"/>
                            <a:gd name="T2" fmla="*/ 30 w 799"/>
                            <a:gd name="T3" fmla="*/ 37 h 106"/>
                            <a:gd name="T4" fmla="*/ 799 w 799"/>
                            <a:gd name="T5" fmla="*/ 106 h 106"/>
                            <a:gd name="T6" fmla="*/ 799 w 799"/>
                            <a:gd name="T7" fmla="*/ 70 h 106"/>
                            <a:gd name="T8" fmla="*/ 0 w 799"/>
                            <a:gd name="T9" fmla="*/ 0 h 106"/>
                          </a:gdLst>
                          <a:ahLst/>
                          <a:cxnLst>
                            <a:cxn ang="0">
                              <a:pos x="T0" y="T1"/>
                            </a:cxn>
                            <a:cxn ang="0">
                              <a:pos x="T2" y="T3"/>
                            </a:cxn>
                            <a:cxn ang="0">
                              <a:pos x="T4" y="T5"/>
                            </a:cxn>
                            <a:cxn ang="0">
                              <a:pos x="T6" y="T7"/>
                            </a:cxn>
                            <a:cxn ang="0">
                              <a:pos x="T8" y="T9"/>
                            </a:cxn>
                          </a:cxnLst>
                          <a:rect l="0" t="0" r="r" b="b"/>
                          <a:pathLst>
                            <a:path w="799" h="106">
                              <a:moveTo>
                                <a:pt x="0" y="0"/>
                              </a:moveTo>
                              <a:lnTo>
                                <a:pt x="30" y="37"/>
                              </a:lnTo>
                              <a:lnTo>
                                <a:pt x="799" y="106"/>
                              </a:lnTo>
                              <a:lnTo>
                                <a:pt x="799" y="70"/>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728" name="Group 154"/>
                    <p:cNvGrpSpPr>
                      <a:grpSpLocks/>
                    </p:cNvGrpSpPr>
                    <p:nvPr/>
                  </p:nvGrpSpPr>
                  <p:grpSpPr bwMode="auto">
                    <a:xfrm>
                      <a:off x="2201" y="2229"/>
                      <a:ext cx="270" cy="445"/>
                      <a:chOff x="2201" y="2229"/>
                      <a:chExt cx="270" cy="445"/>
                    </a:xfrm>
                  </p:grpSpPr>
                  <p:sp>
                    <p:nvSpPr>
                      <p:cNvPr id="136347" name="Freeform 155"/>
                      <p:cNvSpPr>
                        <a:spLocks/>
                      </p:cNvSpPr>
                      <p:nvPr/>
                    </p:nvSpPr>
                    <p:spPr bwMode="auto">
                      <a:xfrm>
                        <a:off x="2214" y="2228"/>
                        <a:ext cx="256" cy="445"/>
                      </a:xfrm>
                      <a:custGeom>
                        <a:avLst/>
                        <a:gdLst>
                          <a:gd name="T0" fmla="*/ 48 w 506"/>
                          <a:gd name="T1" fmla="*/ 152 h 889"/>
                          <a:gd name="T2" fmla="*/ 506 w 506"/>
                          <a:gd name="T3" fmla="*/ 0 h 889"/>
                          <a:gd name="T4" fmla="*/ 467 w 506"/>
                          <a:gd name="T5" fmla="*/ 695 h 889"/>
                          <a:gd name="T6" fmla="*/ 0 w 506"/>
                          <a:gd name="T7" fmla="*/ 889 h 889"/>
                          <a:gd name="T8" fmla="*/ 48 w 506"/>
                          <a:gd name="T9" fmla="*/ 152 h 889"/>
                        </a:gdLst>
                        <a:ahLst/>
                        <a:cxnLst>
                          <a:cxn ang="0">
                            <a:pos x="T0" y="T1"/>
                          </a:cxn>
                          <a:cxn ang="0">
                            <a:pos x="T2" y="T3"/>
                          </a:cxn>
                          <a:cxn ang="0">
                            <a:pos x="T4" y="T5"/>
                          </a:cxn>
                          <a:cxn ang="0">
                            <a:pos x="T6" y="T7"/>
                          </a:cxn>
                          <a:cxn ang="0">
                            <a:pos x="T8" y="T9"/>
                          </a:cxn>
                        </a:cxnLst>
                        <a:rect l="0" t="0" r="r" b="b"/>
                        <a:pathLst>
                          <a:path w="506" h="889">
                            <a:moveTo>
                              <a:pt x="48" y="152"/>
                            </a:moveTo>
                            <a:lnTo>
                              <a:pt x="506" y="0"/>
                            </a:lnTo>
                            <a:lnTo>
                              <a:pt x="467" y="695"/>
                            </a:lnTo>
                            <a:lnTo>
                              <a:pt x="0" y="889"/>
                            </a:lnTo>
                            <a:lnTo>
                              <a:pt x="48" y="15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48" name="Freeform 156"/>
                      <p:cNvSpPr>
                        <a:spLocks/>
                      </p:cNvSpPr>
                      <p:nvPr/>
                    </p:nvSpPr>
                    <p:spPr bwMode="auto">
                      <a:xfrm>
                        <a:off x="2198" y="2303"/>
                        <a:ext cx="43" cy="370"/>
                      </a:xfrm>
                      <a:custGeom>
                        <a:avLst/>
                        <a:gdLst>
                          <a:gd name="T0" fmla="*/ 85 w 85"/>
                          <a:gd name="T1" fmla="*/ 0 h 741"/>
                          <a:gd name="T2" fmla="*/ 50 w 85"/>
                          <a:gd name="T3" fmla="*/ 15 h 741"/>
                          <a:gd name="T4" fmla="*/ 0 w 85"/>
                          <a:gd name="T5" fmla="*/ 727 h 741"/>
                          <a:gd name="T6" fmla="*/ 33 w 85"/>
                          <a:gd name="T7" fmla="*/ 741 h 741"/>
                          <a:gd name="T8" fmla="*/ 85 w 85"/>
                          <a:gd name="T9" fmla="*/ 0 h 741"/>
                        </a:gdLst>
                        <a:ahLst/>
                        <a:cxnLst>
                          <a:cxn ang="0">
                            <a:pos x="T0" y="T1"/>
                          </a:cxn>
                          <a:cxn ang="0">
                            <a:pos x="T2" y="T3"/>
                          </a:cxn>
                          <a:cxn ang="0">
                            <a:pos x="T4" y="T5"/>
                          </a:cxn>
                          <a:cxn ang="0">
                            <a:pos x="T6" y="T7"/>
                          </a:cxn>
                          <a:cxn ang="0">
                            <a:pos x="T8" y="T9"/>
                          </a:cxn>
                        </a:cxnLst>
                        <a:rect l="0" t="0" r="r" b="b"/>
                        <a:pathLst>
                          <a:path w="85" h="741">
                            <a:moveTo>
                              <a:pt x="85" y="0"/>
                            </a:moveTo>
                            <a:lnTo>
                              <a:pt x="50" y="15"/>
                            </a:lnTo>
                            <a:lnTo>
                              <a:pt x="0" y="727"/>
                            </a:lnTo>
                            <a:lnTo>
                              <a:pt x="33" y="741"/>
                            </a:lnTo>
                            <a:lnTo>
                              <a:pt x="85"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711" name="Group 157"/>
                  <p:cNvGrpSpPr>
                    <a:grpSpLocks/>
                  </p:cNvGrpSpPr>
                  <p:nvPr/>
                </p:nvGrpSpPr>
                <p:grpSpPr bwMode="auto">
                  <a:xfrm>
                    <a:off x="2234" y="1800"/>
                    <a:ext cx="284" cy="994"/>
                    <a:chOff x="2234" y="1800"/>
                    <a:chExt cx="284" cy="994"/>
                  </a:xfrm>
                </p:grpSpPr>
                <p:grpSp>
                  <p:nvGrpSpPr>
                    <p:cNvPr id="17712" name="Group 158"/>
                    <p:cNvGrpSpPr>
                      <a:grpSpLocks/>
                    </p:cNvGrpSpPr>
                    <p:nvPr/>
                  </p:nvGrpSpPr>
                  <p:grpSpPr bwMode="auto">
                    <a:xfrm>
                      <a:off x="2234" y="1800"/>
                      <a:ext cx="284" cy="994"/>
                      <a:chOff x="2234" y="1800"/>
                      <a:chExt cx="284" cy="994"/>
                    </a:xfrm>
                  </p:grpSpPr>
                  <p:sp>
                    <p:nvSpPr>
                      <p:cNvPr id="136351" name="Freeform 159"/>
                      <p:cNvSpPr>
                        <a:spLocks/>
                      </p:cNvSpPr>
                      <p:nvPr/>
                    </p:nvSpPr>
                    <p:spPr bwMode="auto">
                      <a:xfrm>
                        <a:off x="2285" y="1811"/>
                        <a:ext cx="233" cy="839"/>
                      </a:xfrm>
                      <a:custGeom>
                        <a:avLst/>
                        <a:gdLst>
                          <a:gd name="T0" fmla="*/ 462 w 462"/>
                          <a:gd name="T1" fmla="*/ 0 h 1669"/>
                          <a:gd name="T2" fmla="*/ 133 w 462"/>
                          <a:gd name="T3" fmla="*/ 118 h 1669"/>
                          <a:gd name="T4" fmla="*/ 0 w 462"/>
                          <a:gd name="T5" fmla="*/ 1669 h 1669"/>
                          <a:gd name="T6" fmla="*/ 48 w 462"/>
                          <a:gd name="T7" fmla="*/ 1650 h 1669"/>
                          <a:gd name="T8" fmla="*/ 167 w 462"/>
                          <a:gd name="T9" fmla="*/ 207 h 1669"/>
                          <a:gd name="T10" fmla="*/ 259 w 462"/>
                          <a:gd name="T11" fmla="*/ 173 h 1669"/>
                          <a:gd name="T12" fmla="*/ 143 w 462"/>
                          <a:gd name="T13" fmla="*/ 1594 h 1669"/>
                          <a:gd name="T14" fmla="*/ 188 w 462"/>
                          <a:gd name="T15" fmla="*/ 1552 h 1669"/>
                          <a:gd name="T16" fmla="*/ 304 w 462"/>
                          <a:gd name="T17" fmla="*/ 157 h 1669"/>
                          <a:gd name="T18" fmla="*/ 403 w 462"/>
                          <a:gd name="T19" fmla="*/ 121 h 1669"/>
                          <a:gd name="T20" fmla="*/ 292 w 462"/>
                          <a:gd name="T21" fmla="*/ 1509 h 1669"/>
                          <a:gd name="T22" fmla="*/ 344 w 462"/>
                          <a:gd name="T23" fmla="*/ 1485 h 1669"/>
                          <a:gd name="T24" fmla="*/ 462 w 462"/>
                          <a:gd name="T2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1669">
                            <a:moveTo>
                              <a:pt x="462" y="0"/>
                            </a:moveTo>
                            <a:lnTo>
                              <a:pt x="133" y="118"/>
                            </a:lnTo>
                            <a:lnTo>
                              <a:pt x="0" y="1669"/>
                            </a:lnTo>
                            <a:lnTo>
                              <a:pt x="48" y="1650"/>
                            </a:lnTo>
                            <a:lnTo>
                              <a:pt x="167" y="207"/>
                            </a:lnTo>
                            <a:lnTo>
                              <a:pt x="259" y="173"/>
                            </a:lnTo>
                            <a:lnTo>
                              <a:pt x="143" y="1594"/>
                            </a:lnTo>
                            <a:lnTo>
                              <a:pt x="188" y="1552"/>
                            </a:lnTo>
                            <a:lnTo>
                              <a:pt x="304" y="157"/>
                            </a:lnTo>
                            <a:lnTo>
                              <a:pt x="403" y="121"/>
                            </a:lnTo>
                            <a:lnTo>
                              <a:pt x="292" y="1509"/>
                            </a:lnTo>
                            <a:lnTo>
                              <a:pt x="344" y="1485"/>
                            </a:lnTo>
                            <a:lnTo>
                              <a:pt x="462" y="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52" name="Freeform 160"/>
                      <p:cNvSpPr>
                        <a:spLocks/>
                      </p:cNvSpPr>
                      <p:nvPr/>
                    </p:nvSpPr>
                    <p:spPr bwMode="auto">
                      <a:xfrm>
                        <a:off x="2305" y="2161"/>
                        <a:ext cx="162" cy="79"/>
                      </a:xfrm>
                      <a:custGeom>
                        <a:avLst/>
                        <a:gdLst>
                          <a:gd name="T0" fmla="*/ 0 w 323"/>
                          <a:gd name="T1" fmla="*/ 158 h 158"/>
                          <a:gd name="T2" fmla="*/ 320 w 323"/>
                          <a:gd name="T3" fmla="*/ 42 h 158"/>
                          <a:gd name="T4" fmla="*/ 323 w 323"/>
                          <a:gd name="T5" fmla="*/ 0 h 158"/>
                          <a:gd name="T6" fmla="*/ 4 w 323"/>
                          <a:gd name="T7" fmla="*/ 117 h 158"/>
                          <a:gd name="T8" fmla="*/ 0 w 323"/>
                          <a:gd name="T9" fmla="*/ 158 h 158"/>
                        </a:gdLst>
                        <a:ahLst/>
                        <a:cxnLst>
                          <a:cxn ang="0">
                            <a:pos x="T0" y="T1"/>
                          </a:cxn>
                          <a:cxn ang="0">
                            <a:pos x="T2" y="T3"/>
                          </a:cxn>
                          <a:cxn ang="0">
                            <a:pos x="T4" y="T5"/>
                          </a:cxn>
                          <a:cxn ang="0">
                            <a:pos x="T6" y="T7"/>
                          </a:cxn>
                          <a:cxn ang="0">
                            <a:pos x="T8" y="T9"/>
                          </a:cxn>
                        </a:cxnLst>
                        <a:rect l="0" t="0" r="r" b="b"/>
                        <a:pathLst>
                          <a:path w="323" h="158">
                            <a:moveTo>
                              <a:pt x="0" y="158"/>
                            </a:moveTo>
                            <a:lnTo>
                              <a:pt x="320" y="42"/>
                            </a:lnTo>
                            <a:lnTo>
                              <a:pt x="323" y="0"/>
                            </a:lnTo>
                            <a:lnTo>
                              <a:pt x="4" y="117"/>
                            </a:lnTo>
                            <a:lnTo>
                              <a:pt x="0" y="158"/>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53" name="Freeform 161"/>
                      <p:cNvSpPr>
                        <a:spLocks/>
                      </p:cNvSpPr>
                      <p:nvPr/>
                    </p:nvSpPr>
                    <p:spPr bwMode="auto">
                      <a:xfrm>
                        <a:off x="2313" y="1799"/>
                        <a:ext cx="205" cy="71"/>
                      </a:xfrm>
                      <a:custGeom>
                        <a:avLst/>
                        <a:gdLst>
                          <a:gd name="T0" fmla="*/ 0 w 414"/>
                          <a:gd name="T1" fmla="*/ 116 h 143"/>
                          <a:gd name="T2" fmla="*/ 83 w 414"/>
                          <a:gd name="T3" fmla="*/ 143 h 143"/>
                          <a:gd name="T4" fmla="*/ 414 w 414"/>
                          <a:gd name="T5" fmla="*/ 26 h 143"/>
                          <a:gd name="T6" fmla="*/ 334 w 414"/>
                          <a:gd name="T7" fmla="*/ 0 h 143"/>
                          <a:gd name="T8" fmla="*/ 0 w 414"/>
                          <a:gd name="T9" fmla="*/ 116 h 143"/>
                        </a:gdLst>
                        <a:ahLst/>
                        <a:cxnLst>
                          <a:cxn ang="0">
                            <a:pos x="T0" y="T1"/>
                          </a:cxn>
                          <a:cxn ang="0">
                            <a:pos x="T2" y="T3"/>
                          </a:cxn>
                          <a:cxn ang="0">
                            <a:pos x="T4" y="T5"/>
                          </a:cxn>
                          <a:cxn ang="0">
                            <a:pos x="T6" y="T7"/>
                          </a:cxn>
                          <a:cxn ang="0">
                            <a:pos x="T8" y="T9"/>
                          </a:cxn>
                        </a:cxnLst>
                        <a:rect l="0" t="0" r="r" b="b"/>
                        <a:pathLst>
                          <a:path w="414" h="143">
                            <a:moveTo>
                              <a:pt x="0" y="116"/>
                            </a:moveTo>
                            <a:lnTo>
                              <a:pt x="83" y="143"/>
                            </a:lnTo>
                            <a:lnTo>
                              <a:pt x="414" y="26"/>
                            </a:lnTo>
                            <a:lnTo>
                              <a:pt x="334" y="0"/>
                            </a:lnTo>
                            <a:lnTo>
                              <a:pt x="0" y="116"/>
                            </a:lnTo>
                            <a:close/>
                          </a:path>
                        </a:pathLst>
                      </a:custGeom>
                      <a:solidFill>
                        <a:srgbClr val="BF7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54" name="Freeform 162"/>
                      <p:cNvSpPr>
                        <a:spLocks/>
                      </p:cNvSpPr>
                      <p:nvPr/>
                    </p:nvSpPr>
                    <p:spPr bwMode="auto">
                      <a:xfrm>
                        <a:off x="2234" y="1858"/>
                        <a:ext cx="118" cy="937"/>
                      </a:xfrm>
                      <a:custGeom>
                        <a:avLst/>
                        <a:gdLst>
                          <a:gd name="T0" fmla="*/ 154 w 237"/>
                          <a:gd name="T1" fmla="*/ 0 h 1869"/>
                          <a:gd name="T2" fmla="*/ 237 w 237"/>
                          <a:gd name="T3" fmla="*/ 25 h 1869"/>
                          <a:gd name="T4" fmla="*/ 109 w 237"/>
                          <a:gd name="T5" fmla="*/ 1540 h 1869"/>
                          <a:gd name="T6" fmla="*/ 0 w 237"/>
                          <a:gd name="T7" fmla="*/ 1869 h 1869"/>
                          <a:gd name="T8" fmla="*/ 154 w 237"/>
                          <a:gd name="T9" fmla="*/ 0 h 1869"/>
                        </a:gdLst>
                        <a:ahLst/>
                        <a:cxnLst>
                          <a:cxn ang="0">
                            <a:pos x="T0" y="T1"/>
                          </a:cxn>
                          <a:cxn ang="0">
                            <a:pos x="T2" y="T3"/>
                          </a:cxn>
                          <a:cxn ang="0">
                            <a:pos x="T4" y="T5"/>
                          </a:cxn>
                          <a:cxn ang="0">
                            <a:pos x="T6" y="T7"/>
                          </a:cxn>
                          <a:cxn ang="0">
                            <a:pos x="T8" y="T9"/>
                          </a:cxn>
                        </a:cxnLst>
                        <a:rect l="0" t="0" r="r" b="b"/>
                        <a:pathLst>
                          <a:path w="237" h="1869">
                            <a:moveTo>
                              <a:pt x="154" y="0"/>
                            </a:moveTo>
                            <a:lnTo>
                              <a:pt x="237" y="25"/>
                            </a:lnTo>
                            <a:lnTo>
                              <a:pt x="109" y="1540"/>
                            </a:lnTo>
                            <a:lnTo>
                              <a:pt x="0" y="1869"/>
                            </a:lnTo>
                            <a:lnTo>
                              <a:pt x="154" y="0"/>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55" name="Freeform 163"/>
                      <p:cNvSpPr>
                        <a:spLocks/>
                      </p:cNvSpPr>
                      <p:nvPr/>
                    </p:nvSpPr>
                    <p:spPr bwMode="auto">
                      <a:xfrm>
                        <a:off x="2309" y="1905"/>
                        <a:ext cx="83" cy="744"/>
                      </a:xfrm>
                      <a:custGeom>
                        <a:avLst/>
                        <a:gdLst>
                          <a:gd name="T0" fmla="*/ 166 w 166"/>
                          <a:gd name="T1" fmla="*/ 0 h 1481"/>
                          <a:gd name="T2" fmla="*/ 60 w 166"/>
                          <a:gd name="T3" fmla="*/ 1441 h 1481"/>
                          <a:gd name="T4" fmla="*/ 0 w 166"/>
                          <a:gd name="T5" fmla="*/ 1481 h 1481"/>
                          <a:gd name="T6" fmla="*/ 123 w 166"/>
                          <a:gd name="T7" fmla="*/ 14 h 1481"/>
                          <a:gd name="T8" fmla="*/ 166 w 166"/>
                          <a:gd name="T9" fmla="*/ 0 h 1481"/>
                        </a:gdLst>
                        <a:ahLst/>
                        <a:cxnLst>
                          <a:cxn ang="0">
                            <a:pos x="T0" y="T1"/>
                          </a:cxn>
                          <a:cxn ang="0">
                            <a:pos x="T2" y="T3"/>
                          </a:cxn>
                          <a:cxn ang="0">
                            <a:pos x="T4" y="T5"/>
                          </a:cxn>
                          <a:cxn ang="0">
                            <a:pos x="T6" y="T7"/>
                          </a:cxn>
                          <a:cxn ang="0">
                            <a:pos x="T8" y="T9"/>
                          </a:cxn>
                        </a:cxnLst>
                        <a:rect l="0" t="0" r="r" b="b"/>
                        <a:pathLst>
                          <a:path w="166" h="1481">
                            <a:moveTo>
                              <a:pt x="166" y="0"/>
                            </a:moveTo>
                            <a:lnTo>
                              <a:pt x="60" y="1441"/>
                            </a:lnTo>
                            <a:lnTo>
                              <a:pt x="0" y="1481"/>
                            </a:lnTo>
                            <a:lnTo>
                              <a:pt x="123" y="14"/>
                            </a:lnTo>
                            <a:lnTo>
                              <a:pt x="166"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56" name="Freeform 164"/>
                      <p:cNvSpPr>
                        <a:spLocks/>
                      </p:cNvSpPr>
                      <p:nvPr/>
                    </p:nvSpPr>
                    <p:spPr bwMode="auto">
                      <a:xfrm>
                        <a:off x="2376" y="1882"/>
                        <a:ext cx="83" cy="733"/>
                      </a:xfrm>
                      <a:custGeom>
                        <a:avLst/>
                        <a:gdLst>
                          <a:gd name="T0" fmla="*/ 160 w 160"/>
                          <a:gd name="T1" fmla="*/ 0 h 1462"/>
                          <a:gd name="T2" fmla="*/ 56 w 160"/>
                          <a:gd name="T3" fmla="*/ 1444 h 1462"/>
                          <a:gd name="T4" fmla="*/ 0 w 160"/>
                          <a:gd name="T5" fmla="*/ 1462 h 1462"/>
                          <a:gd name="T6" fmla="*/ 116 w 160"/>
                          <a:gd name="T7" fmla="*/ 16 h 1462"/>
                          <a:gd name="T8" fmla="*/ 160 w 160"/>
                          <a:gd name="T9" fmla="*/ 0 h 1462"/>
                        </a:gdLst>
                        <a:ahLst/>
                        <a:cxnLst>
                          <a:cxn ang="0">
                            <a:pos x="T0" y="T1"/>
                          </a:cxn>
                          <a:cxn ang="0">
                            <a:pos x="T2" y="T3"/>
                          </a:cxn>
                          <a:cxn ang="0">
                            <a:pos x="T4" y="T5"/>
                          </a:cxn>
                          <a:cxn ang="0">
                            <a:pos x="T6" y="T7"/>
                          </a:cxn>
                          <a:cxn ang="0">
                            <a:pos x="T8" y="T9"/>
                          </a:cxn>
                        </a:cxnLst>
                        <a:rect l="0" t="0" r="r" b="b"/>
                        <a:pathLst>
                          <a:path w="160" h="1462">
                            <a:moveTo>
                              <a:pt x="160" y="0"/>
                            </a:moveTo>
                            <a:lnTo>
                              <a:pt x="56" y="1444"/>
                            </a:lnTo>
                            <a:lnTo>
                              <a:pt x="0" y="1462"/>
                            </a:lnTo>
                            <a:lnTo>
                              <a:pt x="116" y="16"/>
                            </a:lnTo>
                            <a:lnTo>
                              <a:pt x="160"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57" name="Freeform 165"/>
                      <p:cNvSpPr>
                        <a:spLocks/>
                      </p:cNvSpPr>
                      <p:nvPr/>
                    </p:nvSpPr>
                    <p:spPr bwMode="auto">
                      <a:xfrm>
                        <a:off x="2317" y="2177"/>
                        <a:ext cx="158" cy="110"/>
                      </a:xfrm>
                      <a:custGeom>
                        <a:avLst/>
                        <a:gdLst>
                          <a:gd name="T0" fmla="*/ 11 w 316"/>
                          <a:gd name="T1" fmla="*/ 110 h 219"/>
                          <a:gd name="T2" fmla="*/ 316 w 316"/>
                          <a:gd name="T3" fmla="*/ 0 h 219"/>
                          <a:gd name="T4" fmla="*/ 307 w 316"/>
                          <a:gd name="T5" fmla="*/ 110 h 219"/>
                          <a:gd name="T6" fmla="*/ 0 w 316"/>
                          <a:gd name="T7" fmla="*/ 219 h 219"/>
                          <a:gd name="T8" fmla="*/ 11 w 316"/>
                          <a:gd name="T9" fmla="*/ 110 h 219"/>
                        </a:gdLst>
                        <a:ahLst/>
                        <a:cxnLst>
                          <a:cxn ang="0">
                            <a:pos x="T0" y="T1"/>
                          </a:cxn>
                          <a:cxn ang="0">
                            <a:pos x="T2" y="T3"/>
                          </a:cxn>
                          <a:cxn ang="0">
                            <a:pos x="T4" y="T5"/>
                          </a:cxn>
                          <a:cxn ang="0">
                            <a:pos x="T6" y="T7"/>
                          </a:cxn>
                          <a:cxn ang="0">
                            <a:pos x="T8" y="T9"/>
                          </a:cxn>
                        </a:cxnLst>
                        <a:rect l="0" t="0" r="r" b="b"/>
                        <a:pathLst>
                          <a:path w="316" h="219">
                            <a:moveTo>
                              <a:pt x="11" y="110"/>
                            </a:moveTo>
                            <a:lnTo>
                              <a:pt x="316" y="0"/>
                            </a:lnTo>
                            <a:lnTo>
                              <a:pt x="307" y="110"/>
                            </a:lnTo>
                            <a:lnTo>
                              <a:pt x="0" y="219"/>
                            </a:lnTo>
                            <a:lnTo>
                              <a:pt x="11" y="11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713" name="Group 166"/>
                    <p:cNvGrpSpPr>
                      <a:grpSpLocks/>
                    </p:cNvGrpSpPr>
                    <p:nvPr/>
                  </p:nvGrpSpPr>
                  <p:grpSpPr bwMode="auto">
                    <a:xfrm>
                      <a:off x="2288" y="1990"/>
                      <a:ext cx="223" cy="161"/>
                      <a:chOff x="2288" y="1990"/>
                      <a:chExt cx="223" cy="161"/>
                    </a:xfrm>
                  </p:grpSpPr>
                  <p:grpSp>
                    <p:nvGrpSpPr>
                      <p:cNvPr id="17714" name="Group 167"/>
                      <p:cNvGrpSpPr>
                        <a:grpSpLocks/>
                      </p:cNvGrpSpPr>
                      <p:nvPr/>
                    </p:nvGrpSpPr>
                    <p:grpSpPr bwMode="auto">
                      <a:xfrm>
                        <a:off x="2288" y="2057"/>
                        <a:ext cx="218" cy="94"/>
                        <a:chOff x="2288" y="2057"/>
                        <a:chExt cx="218" cy="94"/>
                      </a:xfrm>
                    </p:grpSpPr>
                    <p:sp>
                      <p:nvSpPr>
                        <p:cNvPr id="136360" name="Freeform 168"/>
                        <p:cNvSpPr>
                          <a:spLocks/>
                        </p:cNvSpPr>
                        <p:nvPr/>
                      </p:nvSpPr>
                      <p:spPr bwMode="auto">
                        <a:xfrm>
                          <a:off x="2498" y="2055"/>
                          <a:ext cx="8" cy="8"/>
                        </a:xfrm>
                        <a:custGeom>
                          <a:avLst/>
                          <a:gdLst>
                            <a:gd name="T0" fmla="*/ 0 w 13"/>
                            <a:gd name="T1" fmla="*/ 12 h 12"/>
                            <a:gd name="T2" fmla="*/ 13 w 13"/>
                            <a:gd name="T3" fmla="*/ 8 h 12"/>
                            <a:gd name="T4" fmla="*/ 0 w 13"/>
                            <a:gd name="T5" fmla="*/ 0 h 12"/>
                            <a:gd name="T6" fmla="*/ 0 w 13"/>
                            <a:gd name="T7" fmla="*/ 12 h 12"/>
                          </a:gdLst>
                          <a:ahLst/>
                          <a:cxnLst>
                            <a:cxn ang="0">
                              <a:pos x="T0" y="T1"/>
                            </a:cxn>
                            <a:cxn ang="0">
                              <a:pos x="T2" y="T3"/>
                            </a:cxn>
                            <a:cxn ang="0">
                              <a:pos x="T4" y="T5"/>
                            </a:cxn>
                            <a:cxn ang="0">
                              <a:pos x="T6" y="T7"/>
                            </a:cxn>
                          </a:cxnLst>
                          <a:rect l="0" t="0" r="r" b="b"/>
                          <a:pathLst>
                            <a:path w="13" h="12">
                              <a:moveTo>
                                <a:pt x="0" y="12"/>
                              </a:moveTo>
                              <a:lnTo>
                                <a:pt x="13"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61" name="Freeform 169"/>
                        <p:cNvSpPr>
                          <a:spLocks/>
                        </p:cNvSpPr>
                        <p:nvPr/>
                      </p:nvSpPr>
                      <p:spPr bwMode="auto">
                        <a:xfrm>
                          <a:off x="2289" y="2059"/>
                          <a:ext cx="217" cy="91"/>
                        </a:xfrm>
                        <a:custGeom>
                          <a:avLst/>
                          <a:gdLst>
                            <a:gd name="T0" fmla="*/ 4 w 435"/>
                            <a:gd name="T1" fmla="*/ 102 h 180"/>
                            <a:gd name="T2" fmla="*/ 0 w 435"/>
                            <a:gd name="T3" fmla="*/ 154 h 180"/>
                            <a:gd name="T4" fmla="*/ 83 w 435"/>
                            <a:gd name="T5" fmla="*/ 180 h 180"/>
                            <a:gd name="T6" fmla="*/ 432 w 435"/>
                            <a:gd name="T7" fmla="*/ 55 h 180"/>
                            <a:gd name="T8" fmla="*/ 435 w 435"/>
                            <a:gd name="T9" fmla="*/ 0 h 180"/>
                            <a:gd name="T10" fmla="*/ 84 w 435"/>
                            <a:gd name="T11" fmla="*/ 127 h 180"/>
                            <a:gd name="T12" fmla="*/ 4 w 435"/>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5" h="180">
                              <a:moveTo>
                                <a:pt x="4" y="102"/>
                              </a:moveTo>
                              <a:lnTo>
                                <a:pt x="0" y="154"/>
                              </a:lnTo>
                              <a:lnTo>
                                <a:pt x="83" y="180"/>
                              </a:lnTo>
                              <a:lnTo>
                                <a:pt x="432" y="55"/>
                              </a:lnTo>
                              <a:lnTo>
                                <a:pt x="435" y="0"/>
                              </a:lnTo>
                              <a:lnTo>
                                <a:pt x="84"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715" name="Group 170"/>
                      <p:cNvGrpSpPr>
                        <a:grpSpLocks/>
                      </p:cNvGrpSpPr>
                      <p:nvPr/>
                    </p:nvGrpSpPr>
                    <p:grpSpPr bwMode="auto">
                      <a:xfrm>
                        <a:off x="2294" y="1990"/>
                        <a:ext cx="217" cy="94"/>
                        <a:chOff x="2294" y="1990"/>
                        <a:chExt cx="217" cy="94"/>
                      </a:xfrm>
                    </p:grpSpPr>
                    <p:sp>
                      <p:nvSpPr>
                        <p:cNvPr id="136363" name="Freeform 171"/>
                        <p:cNvSpPr>
                          <a:spLocks/>
                        </p:cNvSpPr>
                        <p:nvPr/>
                      </p:nvSpPr>
                      <p:spPr bwMode="auto">
                        <a:xfrm>
                          <a:off x="2506" y="1988"/>
                          <a:ext cx="4" cy="8"/>
                        </a:xfrm>
                        <a:custGeom>
                          <a:avLst/>
                          <a:gdLst>
                            <a:gd name="T0" fmla="*/ 0 w 14"/>
                            <a:gd name="T1" fmla="*/ 12 h 12"/>
                            <a:gd name="T2" fmla="*/ 14 w 14"/>
                            <a:gd name="T3" fmla="*/ 8 h 12"/>
                            <a:gd name="T4" fmla="*/ 0 w 14"/>
                            <a:gd name="T5" fmla="*/ 0 h 12"/>
                            <a:gd name="T6" fmla="*/ 0 w 14"/>
                            <a:gd name="T7" fmla="*/ 12 h 12"/>
                          </a:gdLst>
                          <a:ahLst/>
                          <a:cxnLst>
                            <a:cxn ang="0">
                              <a:pos x="T0" y="T1"/>
                            </a:cxn>
                            <a:cxn ang="0">
                              <a:pos x="T2" y="T3"/>
                            </a:cxn>
                            <a:cxn ang="0">
                              <a:pos x="T4" y="T5"/>
                            </a:cxn>
                            <a:cxn ang="0">
                              <a:pos x="T6" y="T7"/>
                            </a:cxn>
                          </a:cxnLst>
                          <a:rect l="0" t="0" r="r" b="b"/>
                          <a:pathLst>
                            <a:path w="14" h="12">
                              <a:moveTo>
                                <a:pt x="0" y="12"/>
                              </a:moveTo>
                              <a:lnTo>
                                <a:pt x="14"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64" name="Freeform 172"/>
                        <p:cNvSpPr>
                          <a:spLocks/>
                        </p:cNvSpPr>
                        <p:nvPr/>
                      </p:nvSpPr>
                      <p:spPr bwMode="auto">
                        <a:xfrm>
                          <a:off x="2297" y="1992"/>
                          <a:ext cx="213" cy="91"/>
                        </a:xfrm>
                        <a:custGeom>
                          <a:avLst/>
                          <a:gdLst>
                            <a:gd name="T0" fmla="*/ 4 w 436"/>
                            <a:gd name="T1" fmla="*/ 102 h 180"/>
                            <a:gd name="T2" fmla="*/ 0 w 436"/>
                            <a:gd name="T3" fmla="*/ 154 h 180"/>
                            <a:gd name="T4" fmla="*/ 83 w 436"/>
                            <a:gd name="T5" fmla="*/ 180 h 180"/>
                            <a:gd name="T6" fmla="*/ 433 w 436"/>
                            <a:gd name="T7" fmla="*/ 55 h 180"/>
                            <a:gd name="T8" fmla="*/ 436 w 436"/>
                            <a:gd name="T9" fmla="*/ 0 h 180"/>
                            <a:gd name="T10" fmla="*/ 85 w 436"/>
                            <a:gd name="T11" fmla="*/ 127 h 180"/>
                            <a:gd name="T12" fmla="*/ 4 w 436"/>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6" h="180">
                              <a:moveTo>
                                <a:pt x="4" y="102"/>
                              </a:moveTo>
                              <a:lnTo>
                                <a:pt x="0" y="154"/>
                              </a:lnTo>
                              <a:lnTo>
                                <a:pt x="83" y="180"/>
                              </a:lnTo>
                              <a:lnTo>
                                <a:pt x="433" y="55"/>
                              </a:lnTo>
                              <a:lnTo>
                                <a:pt x="436" y="0"/>
                              </a:lnTo>
                              <a:lnTo>
                                <a:pt x="85"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7627" name="Group 173"/>
                <p:cNvGrpSpPr>
                  <a:grpSpLocks/>
                </p:cNvGrpSpPr>
                <p:nvPr/>
              </p:nvGrpSpPr>
              <p:grpSpPr bwMode="auto">
                <a:xfrm>
                  <a:off x="2137" y="2319"/>
                  <a:ext cx="1105" cy="899"/>
                  <a:chOff x="2137" y="2319"/>
                  <a:chExt cx="1105" cy="899"/>
                </a:xfrm>
              </p:grpSpPr>
              <p:grpSp>
                <p:nvGrpSpPr>
                  <p:cNvPr id="17628" name="Group 174"/>
                  <p:cNvGrpSpPr>
                    <a:grpSpLocks/>
                  </p:cNvGrpSpPr>
                  <p:nvPr/>
                </p:nvGrpSpPr>
                <p:grpSpPr bwMode="auto">
                  <a:xfrm>
                    <a:off x="2137" y="2858"/>
                    <a:ext cx="866" cy="360"/>
                    <a:chOff x="2137" y="2858"/>
                    <a:chExt cx="866" cy="360"/>
                  </a:xfrm>
                </p:grpSpPr>
                <p:grpSp>
                  <p:nvGrpSpPr>
                    <p:cNvPr id="17692" name="Group 175"/>
                    <p:cNvGrpSpPr>
                      <a:grpSpLocks/>
                    </p:cNvGrpSpPr>
                    <p:nvPr/>
                  </p:nvGrpSpPr>
                  <p:grpSpPr bwMode="auto">
                    <a:xfrm>
                      <a:off x="2137" y="2858"/>
                      <a:ext cx="206" cy="198"/>
                      <a:chOff x="2137" y="2858"/>
                      <a:chExt cx="206" cy="198"/>
                    </a:xfrm>
                  </p:grpSpPr>
                  <p:sp>
                    <p:nvSpPr>
                      <p:cNvPr id="136368" name="Oval 176"/>
                      <p:cNvSpPr>
                        <a:spLocks noChangeArrowheads="1"/>
                      </p:cNvSpPr>
                      <p:nvPr/>
                    </p:nvSpPr>
                    <p:spPr bwMode="auto">
                      <a:xfrm>
                        <a:off x="2135" y="2859"/>
                        <a:ext cx="185" cy="197"/>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69" name="Oval 177"/>
                      <p:cNvSpPr>
                        <a:spLocks noChangeArrowheads="1"/>
                      </p:cNvSpPr>
                      <p:nvPr/>
                    </p:nvSpPr>
                    <p:spPr bwMode="auto">
                      <a:xfrm>
                        <a:off x="2155" y="2859"/>
                        <a:ext cx="185" cy="197"/>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70" name="Oval 178"/>
                      <p:cNvSpPr>
                        <a:spLocks noChangeArrowheads="1"/>
                      </p:cNvSpPr>
                      <p:nvPr/>
                    </p:nvSpPr>
                    <p:spPr bwMode="auto">
                      <a:xfrm>
                        <a:off x="2143" y="2866"/>
                        <a:ext cx="170" cy="177"/>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705" name="Group 179"/>
                      <p:cNvGrpSpPr>
                        <a:grpSpLocks/>
                      </p:cNvGrpSpPr>
                      <p:nvPr/>
                    </p:nvGrpSpPr>
                    <p:grpSpPr bwMode="auto">
                      <a:xfrm>
                        <a:off x="2191" y="2917"/>
                        <a:ext cx="83" cy="79"/>
                        <a:chOff x="2191" y="2917"/>
                        <a:chExt cx="83" cy="79"/>
                      </a:xfrm>
                    </p:grpSpPr>
                    <p:sp>
                      <p:nvSpPr>
                        <p:cNvPr id="136372" name="Oval 180"/>
                        <p:cNvSpPr>
                          <a:spLocks noChangeArrowheads="1"/>
                        </p:cNvSpPr>
                        <p:nvPr/>
                      </p:nvSpPr>
                      <p:spPr bwMode="auto">
                        <a:xfrm>
                          <a:off x="2190" y="2918"/>
                          <a:ext cx="71" cy="79"/>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707" name="Group 181"/>
                        <p:cNvGrpSpPr>
                          <a:grpSpLocks/>
                        </p:cNvGrpSpPr>
                        <p:nvPr/>
                      </p:nvGrpSpPr>
                      <p:grpSpPr bwMode="auto">
                        <a:xfrm>
                          <a:off x="2195" y="2917"/>
                          <a:ext cx="79" cy="78"/>
                          <a:chOff x="2195" y="2917"/>
                          <a:chExt cx="79" cy="78"/>
                        </a:xfrm>
                      </p:grpSpPr>
                      <p:sp>
                        <p:nvSpPr>
                          <p:cNvPr id="136374" name="Oval 182"/>
                          <p:cNvSpPr>
                            <a:spLocks noChangeArrowheads="1"/>
                          </p:cNvSpPr>
                          <p:nvPr/>
                        </p:nvSpPr>
                        <p:spPr bwMode="auto">
                          <a:xfrm>
                            <a:off x="2198" y="2918"/>
                            <a:ext cx="75" cy="79"/>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75" name="Oval 183"/>
                          <p:cNvSpPr>
                            <a:spLocks noChangeArrowheads="1"/>
                          </p:cNvSpPr>
                          <p:nvPr/>
                        </p:nvSpPr>
                        <p:spPr bwMode="auto">
                          <a:xfrm>
                            <a:off x="2194" y="2918"/>
                            <a:ext cx="75" cy="79"/>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7693" name="Group 184"/>
                    <p:cNvGrpSpPr>
                      <a:grpSpLocks/>
                    </p:cNvGrpSpPr>
                    <p:nvPr/>
                  </p:nvGrpSpPr>
                  <p:grpSpPr bwMode="auto">
                    <a:xfrm>
                      <a:off x="2730" y="2966"/>
                      <a:ext cx="273" cy="252"/>
                      <a:chOff x="2730" y="2966"/>
                      <a:chExt cx="273" cy="252"/>
                    </a:xfrm>
                  </p:grpSpPr>
                  <p:sp>
                    <p:nvSpPr>
                      <p:cNvPr id="136377" name="Oval 185"/>
                      <p:cNvSpPr>
                        <a:spLocks noChangeArrowheads="1"/>
                      </p:cNvSpPr>
                      <p:nvPr/>
                    </p:nvSpPr>
                    <p:spPr bwMode="auto">
                      <a:xfrm>
                        <a:off x="2758" y="2965"/>
                        <a:ext cx="244" cy="252"/>
                      </a:xfrm>
                      <a:prstGeom prst="ellipse">
                        <a:avLst/>
                      </a:prstGeom>
                      <a:solidFill>
                        <a:srgbClr val="000000"/>
                      </a:solidFill>
                      <a:ln w="79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78" name="Oval 186"/>
                      <p:cNvSpPr>
                        <a:spLocks noChangeArrowheads="1"/>
                      </p:cNvSpPr>
                      <p:nvPr/>
                    </p:nvSpPr>
                    <p:spPr bwMode="auto">
                      <a:xfrm>
                        <a:off x="2731" y="2965"/>
                        <a:ext cx="244" cy="252"/>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79" name="Oval 187"/>
                      <p:cNvSpPr>
                        <a:spLocks noChangeArrowheads="1"/>
                      </p:cNvSpPr>
                      <p:nvPr/>
                    </p:nvSpPr>
                    <p:spPr bwMode="auto">
                      <a:xfrm>
                        <a:off x="2754" y="2989"/>
                        <a:ext cx="197" cy="205"/>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697" name="Group 188"/>
                      <p:cNvGrpSpPr>
                        <a:grpSpLocks/>
                      </p:cNvGrpSpPr>
                      <p:nvPr/>
                    </p:nvGrpSpPr>
                    <p:grpSpPr bwMode="auto">
                      <a:xfrm>
                        <a:off x="2806" y="3047"/>
                        <a:ext cx="93" cy="86"/>
                        <a:chOff x="2806" y="3047"/>
                        <a:chExt cx="93" cy="86"/>
                      </a:xfrm>
                    </p:grpSpPr>
                    <p:sp>
                      <p:nvSpPr>
                        <p:cNvPr id="136381" name="Oval 189"/>
                        <p:cNvSpPr>
                          <a:spLocks noChangeArrowheads="1"/>
                        </p:cNvSpPr>
                        <p:nvPr/>
                      </p:nvSpPr>
                      <p:spPr bwMode="auto">
                        <a:xfrm>
                          <a:off x="2805" y="3048"/>
                          <a:ext cx="83" cy="83"/>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699" name="Group 190"/>
                        <p:cNvGrpSpPr>
                          <a:grpSpLocks/>
                        </p:cNvGrpSpPr>
                        <p:nvPr/>
                      </p:nvGrpSpPr>
                      <p:grpSpPr bwMode="auto">
                        <a:xfrm>
                          <a:off x="2812" y="3047"/>
                          <a:ext cx="87" cy="85"/>
                          <a:chOff x="2812" y="3047"/>
                          <a:chExt cx="87" cy="85"/>
                        </a:xfrm>
                      </p:grpSpPr>
                      <p:sp>
                        <p:nvSpPr>
                          <p:cNvPr id="136383" name="Oval 191"/>
                          <p:cNvSpPr>
                            <a:spLocks noChangeArrowheads="1"/>
                          </p:cNvSpPr>
                          <p:nvPr/>
                        </p:nvSpPr>
                        <p:spPr bwMode="auto">
                          <a:xfrm>
                            <a:off x="2817" y="3048"/>
                            <a:ext cx="83" cy="83"/>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84" name="Oval 192"/>
                          <p:cNvSpPr>
                            <a:spLocks noChangeArrowheads="1"/>
                          </p:cNvSpPr>
                          <p:nvPr/>
                        </p:nvSpPr>
                        <p:spPr bwMode="auto">
                          <a:xfrm>
                            <a:off x="2813" y="3048"/>
                            <a:ext cx="83" cy="83"/>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7629" name="Group 193"/>
                  <p:cNvGrpSpPr>
                    <a:grpSpLocks/>
                  </p:cNvGrpSpPr>
                  <p:nvPr/>
                </p:nvGrpSpPr>
                <p:grpSpPr bwMode="auto">
                  <a:xfrm>
                    <a:off x="2213" y="2319"/>
                    <a:ext cx="1029" cy="853"/>
                    <a:chOff x="2213" y="2319"/>
                    <a:chExt cx="1029" cy="853"/>
                  </a:xfrm>
                </p:grpSpPr>
                <p:grpSp>
                  <p:nvGrpSpPr>
                    <p:cNvPr id="17630" name="Group 194"/>
                    <p:cNvGrpSpPr>
                      <a:grpSpLocks/>
                    </p:cNvGrpSpPr>
                    <p:nvPr/>
                  </p:nvGrpSpPr>
                  <p:grpSpPr bwMode="auto">
                    <a:xfrm>
                      <a:off x="2247" y="2319"/>
                      <a:ext cx="396" cy="632"/>
                      <a:chOff x="2247" y="2319"/>
                      <a:chExt cx="396" cy="632"/>
                    </a:xfrm>
                  </p:grpSpPr>
                  <p:sp>
                    <p:nvSpPr>
                      <p:cNvPr id="136387" name="Freeform 195"/>
                      <p:cNvSpPr>
                        <a:spLocks/>
                      </p:cNvSpPr>
                      <p:nvPr/>
                    </p:nvSpPr>
                    <p:spPr bwMode="auto">
                      <a:xfrm>
                        <a:off x="2246" y="2650"/>
                        <a:ext cx="351" cy="299"/>
                      </a:xfrm>
                      <a:custGeom>
                        <a:avLst/>
                        <a:gdLst>
                          <a:gd name="T0" fmla="*/ 0 w 706"/>
                          <a:gd name="T1" fmla="*/ 291 h 603"/>
                          <a:gd name="T2" fmla="*/ 541 w 706"/>
                          <a:gd name="T3" fmla="*/ 0 h 603"/>
                          <a:gd name="T4" fmla="*/ 706 w 706"/>
                          <a:gd name="T5" fmla="*/ 28 h 603"/>
                          <a:gd name="T6" fmla="*/ 706 w 706"/>
                          <a:gd name="T7" fmla="*/ 603 h 603"/>
                          <a:gd name="T8" fmla="*/ 0 w 706"/>
                          <a:gd name="T9" fmla="*/ 291 h 603"/>
                        </a:gdLst>
                        <a:ahLst/>
                        <a:cxnLst>
                          <a:cxn ang="0">
                            <a:pos x="T0" y="T1"/>
                          </a:cxn>
                          <a:cxn ang="0">
                            <a:pos x="T2" y="T3"/>
                          </a:cxn>
                          <a:cxn ang="0">
                            <a:pos x="T4" y="T5"/>
                          </a:cxn>
                          <a:cxn ang="0">
                            <a:pos x="T6" y="T7"/>
                          </a:cxn>
                          <a:cxn ang="0">
                            <a:pos x="T8" y="T9"/>
                          </a:cxn>
                        </a:cxnLst>
                        <a:rect l="0" t="0" r="r" b="b"/>
                        <a:pathLst>
                          <a:path w="706" h="603">
                            <a:moveTo>
                              <a:pt x="0" y="291"/>
                            </a:moveTo>
                            <a:lnTo>
                              <a:pt x="541" y="0"/>
                            </a:lnTo>
                            <a:lnTo>
                              <a:pt x="706" y="28"/>
                            </a:lnTo>
                            <a:lnTo>
                              <a:pt x="706" y="603"/>
                            </a:lnTo>
                            <a:lnTo>
                              <a:pt x="0" y="291"/>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683" name="Group 196"/>
                      <p:cNvGrpSpPr>
                        <a:grpSpLocks/>
                      </p:cNvGrpSpPr>
                      <p:nvPr/>
                    </p:nvGrpSpPr>
                    <p:grpSpPr bwMode="auto">
                      <a:xfrm>
                        <a:off x="2387" y="2319"/>
                        <a:ext cx="256" cy="412"/>
                        <a:chOff x="2387" y="2319"/>
                        <a:chExt cx="256" cy="412"/>
                      </a:xfrm>
                    </p:grpSpPr>
                    <p:grpSp>
                      <p:nvGrpSpPr>
                        <p:cNvPr id="17684" name="Group 197"/>
                        <p:cNvGrpSpPr>
                          <a:grpSpLocks/>
                        </p:cNvGrpSpPr>
                        <p:nvPr/>
                      </p:nvGrpSpPr>
                      <p:grpSpPr bwMode="auto">
                        <a:xfrm>
                          <a:off x="2387" y="2433"/>
                          <a:ext cx="187" cy="298"/>
                          <a:chOff x="2387" y="2433"/>
                          <a:chExt cx="187" cy="298"/>
                        </a:xfrm>
                      </p:grpSpPr>
                      <p:sp>
                        <p:nvSpPr>
                          <p:cNvPr id="136390" name="Freeform 198"/>
                          <p:cNvSpPr>
                            <a:spLocks/>
                          </p:cNvSpPr>
                          <p:nvPr/>
                        </p:nvSpPr>
                        <p:spPr bwMode="auto">
                          <a:xfrm>
                            <a:off x="2384" y="2453"/>
                            <a:ext cx="130" cy="276"/>
                          </a:xfrm>
                          <a:custGeom>
                            <a:avLst/>
                            <a:gdLst>
                              <a:gd name="T0" fmla="*/ 133 w 261"/>
                              <a:gd name="T1" fmla="*/ 0 h 557"/>
                              <a:gd name="T2" fmla="*/ 261 w 261"/>
                              <a:gd name="T3" fmla="*/ 77 h 557"/>
                              <a:gd name="T4" fmla="*/ 173 w 261"/>
                              <a:gd name="T5" fmla="*/ 557 h 557"/>
                              <a:gd name="T6" fmla="*/ 0 w 261"/>
                              <a:gd name="T7" fmla="*/ 522 h 557"/>
                              <a:gd name="T8" fmla="*/ 133 w 261"/>
                              <a:gd name="T9" fmla="*/ 0 h 557"/>
                            </a:gdLst>
                            <a:ahLst/>
                            <a:cxnLst>
                              <a:cxn ang="0">
                                <a:pos x="T0" y="T1"/>
                              </a:cxn>
                              <a:cxn ang="0">
                                <a:pos x="T2" y="T3"/>
                              </a:cxn>
                              <a:cxn ang="0">
                                <a:pos x="T4" y="T5"/>
                              </a:cxn>
                              <a:cxn ang="0">
                                <a:pos x="T6" y="T7"/>
                              </a:cxn>
                              <a:cxn ang="0">
                                <a:pos x="T8" y="T9"/>
                              </a:cxn>
                            </a:cxnLst>
                            <a:rect l="0" t="0" r="r" b="b"/>
                            <a:pathLst>
                              <a:path w="261" h="557">
                                <a:moveTo>
                                  <a:pt x="133" y="0"/>
                                </a:moveTo>
                                <a:lnTo>
                                  <a:pt x="261" y="77"/>
                                </a:lnTo>
                                <a:lnTo>
                                  <a:pt x="173" y="557"/>
                                </a:lnTo>
                                <a:lnTo>
                                  <a:pt x="0" y="522"/>
                                </a:lnTo>
                                <a:lnTo>
                                  <a:pt x="133"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91" name="Freeform 199"/>
                          <p:cNvSpPr>
                            <a:spLocks/>
                          </p:cNvSpPr>
                          <p:nvPr/>
                        </p:nvSpPr>
                        <p:spPr bwMode="auto">
                          <a:xfrm>
                            <a:off x="2470" y="2473"/>
                            <a:ext cx="99" cy="256"/>
                          </a:xfrm>
                          <a:custGeom>
                            <a:avLst/>
                            <a:gdLst>
                              <a:gd name="T0" fmla="*/ 85 w 201"/>
                              <a:gd name="T1" fmla="*/ 40 h 520"/>
                              <a:gd name="T2" fmla="*/ 0 w 201"/>
                              <a:gd name="T3" fmla="*/ 520 h 520"/>
                              <a:gd name="T4" fmla="*/ 122 w 201"/>
                              <a:gd name="T5" fmla="*/ 475 h 520"/>
                              <a:gd name="T6" fmla="*/ 201 w 201"/>
                              <a:gd name="T7" fmla="*/ 0 h 520"/>
                              <a:gd name="T8" fmla="*/ 85 w 201"/>
                              <a:gd name="T9" fmla="*/ 40 h 520"/>
                            </a:gdLst>
                            <a:ahLst/>
                            <a:cxnLst>
                              <a:cxn ang="0">
                                <a:pos x="T0" y="T1"/>
                              </a:cxn>
                              <a:cxn ang="0">
                                <a:pos x="T2" y="T3"/>
                              </a:cxn>
                              <a:cxn ang="0">
                                <a:pos x="T4" y="T5"/>
                              </a:cxn>
                              <a:cxn ang="0">
                                <a:pos x="T6" y="T7"/>
                              </a:cxn>
                              <a:cxn ang="0">
                                <a:pos x="T8" y="T9"/>
                              </a:cxn>
                            </a:cxnLst>
                            <a:rect l="0" t="0" r="r" b="b"/>
                            <a:pathLst>
                              <a:path w="201" h="520">
                                <a:moveTo>
                                  <a:pt x="85" y="40"/>
                                </a:moveTo>
                                <a:lnTo>
                                  <a:pt x="0" y="520"/>
                                </a:lnTo>
                                <a:lnTo>
                                  <a:pt x="122" y="475"/>
                                </a:lnTo>
                                <a:lnTo>
                                  <a:pt x="201" y="0"/>
                                </a:lnTo>
                                <a:lnTo>
                                  <a:pt x="85" y="4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92" name="Freeform 200"/>
                          <p:cNvSpPr>
                            <a:spLocks/>
                          </p:cNvSpPr>
                          <p:nvPr/>
                        </p:nvSpPr>
                        <p:spPr bwMode="auto">
                          <a:xfrm>
                            <a:off x="2451" y="2433"/>
                            <a:ext cx="118" cy="59"/>
                          </a:xfrm>
                          <a:custGeom>
                            <a:avLst/>
                            <a:gdLst>
                              <a:gd name="T0" fmla="*/ 0 w 241"/>
                              <a:gd name="T1" fmla="*/ 40 h 115"/>
                              <a:gd name="T2" fmla="*/ 123 w 241"/>
                              <a:gd name="T3" fmla="*/ 115 h 115"/>
                              <a:gd name="T4" fmla="*/ 241 w 241"/>
                              <a:gd name="T5" fmla="*/ 75 h 115"/>
                              <a:gd name="T6" fmla="*/ 122 w 241"/>
                              <a:gd name="T7" fmla="*/ 0 h 115"/>
                              <a:gd name="T8" fmla="*/ 0 w 241"/>
                              <a:gd name="T9" fmla="*/ 40 h 115"/>
                            </a:gdLst>
                            <a:ahLst/>
                            <a:cxnLst>
                              <a:cxn ang="0">
                                <a:pos x="T0" y="T1"/>
                              </a:cxn>
                              <a:cxn ang="0">
                                <a:pos x="T2" y="T3"/>
                              </a:cxn>
                              <a:cxn ang="0">
                                <a:pos x="T4" y="T5"/>
                              </a:cxn>
                              <a:cxn ang="0">
                                <a:pos x="T6" y="T7"/>
                              </a:cxn>
                              <a:cxn ang="0">
                                <a:pos x="T8" y="T9"/>
                              </a:cxn>
                            </a:cxnLst>
                            <a:rect l="0" t="0" r="r" b="b"/>
                            <a:pathLst>
                              <a:path w="241" h="115">
                                <a:moveTo>
                                  <a:pt x="0" y="40"/>
                                </a:moveTo>
                                <a:lnTo>
                                  <a:pt x="123" y="115"/>
                                </a:lnTo>
                                <a:lnTo>
                                  <a:pt x="241" y="75"/>
                                </a:lnTo>
                                <a:lnTo>
                                  <a:pt x="122" y="0"/>
                                </a:lnTo>
                                <a:lnTo>
                                  <a:pt x="0" y="4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685" name="Group 201"/>
                        <p:cNvGrpSpPr>
                          <a:grpSpLocks/>
                        </p:cNvGrpSpPr>
                        <p:nvPr/>
                      </p:nvGrpSpPr>
                      <p:grpSpPr bwMode="auto">
                        <a:xfrm>
                          <a:off x="2450" y="2319"/>
                          <a:ext cx="193" cy="153"/>
                          <a:chOff x="2450" y="2319"/>
                          <a:chExt cx="193" cy="153"/>
                        </a:xfrm>
                      </p:grpSpPr>
                      <p:sp>
                        <p:nvSpPr>
                          <p:cNvPr id="136394" name="Freeform 202"/>
                          <p:cNvSpPr>
                            <a:spLocks/>
                          </p:cNvSpPr>
                          <p:nvPr/>
                        </p:nvSpPr>
                        <p:spPr bwMode="auto">
                          <a:xfrm>
                            <a:off x="2447" y="2319"/>
                            <a:ext cx="193" cy="154"/>
                          </a:xfrm>
                          <a:custGeom>
                            <a:avLst/>
                            <a:gdLst>
                              <a:gd name="T0" fmla="*/ 100 w 385"/>
                              <a:gd name="T1" fmla="*/ 0 h 306"/>
                              <a:gd name="T2" fmla="*/ 126 w 385"/>
                              <a:gd name="T3" fmla="*/ 46 h 306"/>
                              <a:gd name="T4" fmla="*/ 179 w 385"/>
                              <a:gd name="T5" fmla="*/ 55 h 306"/>
                              <a:gd name="T6" fmla="*/ 222 w 385"/>
                              <a:gd name="T7" fmla="*/ 75 h 306"/>
                              <a:gd name="T8" fmla="*/ 262 w 385"/>
                              <a:gd name="T9" fmla="*/ 99 h 306"/>
                              <a:gd name="T10" fmla="*/ 294 w 385"/>
                              <a:gd name="T11" fmla="*/ 131 h 306"/>
                              <a:gd name="T12" fmla="*/ 316 w 385"/>
                              <a:gd name="T13" fmla="*/ 170 h 306"/>
                              <a:gd name="T14" fmla="*/ 320 w 385"/>
                              <a:gd name="T15" fmla="*/ 209 h 306"/>
                              <a:gd name="T16" fmla="*/ 306 w 385"/>
                              <a:gd name="T17" fmla="*/ 243 h 306"/>
                              <a:gd name="T18" fmla="*/ 264 w 385"/>
                              <a:gd name="T19" fmla="*/ 260 h 306"/>
                              <a:gd name="T20" fmla="*/ 226 w 385"/>
                              <a:gd name="T21" fmla="*/ 253 h 306"/>
                              <a:gd name="T22" fmla="*/ 186 w 385"/>
                              <a:gd name="T23" fmla="*/ 239 h 306"/>
                              <a:gd name="T24" fmla="*/ 150 w 385"/>
                              <a:gd name="T25" fmla="*/ 217 h 306"/>
                              <a:gd name="T26" fmla="*/ 117 w 385"/>
                              <a:gd name="T27" fmla="*/ 194 h 306"/>
                              <a:gd name="T28" fmla="*/ 93 w 385"/>
                              <a:gd name="T29" fmla="*/ 173 h 306"/>
                              <a:gd name="T30" fmla="*/ 73 w 385"/>
                              <a:gd name="T31" fmla="*/ 147 h 306"/>
                              <a:gd name="T32" fmla="*/ 63 w 385"/>
                              <a:gd name="T33" fmla="*/ 109 h 306"/>
                              <a:gd name="T34" fmla="*/ 67 w 385"/>
                              <a:gd name="T35" fmla="*/ 76 h 306"/>
                              <a:gd name="T36" fmla="*/ 92 w 385"/>
                              <a:gd name="T37" fmla="*/ 52 h 306"/>
                              <a:gd name="T38" fmla="*/ 100 w 385"/>
                              <a:gd name="T39" fmla="*/ 0 h 306"/>
                              <a:gd name="T40" fmla="*/ 164 w 385"/>
                              <a:gd name="T41" fmla="*/ 7 h 306"/>
                              <a:gd name="T42" fmla="*/ 215 w 385"/>
                              <a:gd name="T43" fmla="*/ 21 h 306"/>
                              <a:gd name="T44" fmla="*/ 265 w 385"/>
                              <a:gd name="T45" fmla="*/ 48 h 306"/>
                              <a:gd name="T46" fmla="*/ 308 w 385"/>
                              <a:gd name="T47" fmla="*/ 82 h 306"/>
                              <a:gd name="T48" fmla="*/ 348 w 385"/>
                              <a:gd name="T49" fmla="*/ 125 h 306"/>
                              <a:gd name="T50" fmla="*/ 379 w 385"/>
                              <a:gd name="T51" fmla="*/ 178 h 306"/>
                              <a:gd name="T52" fmla="*/ 384 w 385"/>
                              <a:gd name="T53" fmla="*/ 236 h 306"/>
                              <a:gd name="T54" fmla="*/ 365 w 385"/>
                              <a:gd name="T55" fmla="*/ 277 h 306"/>
                              <a:gd name="T56" fmla="*/ 327 w 385"/>
                              <a:gd name="T57" fmla="*/ 300 h 306"/>
                              <a:gd name="T58" fmla="*/ 274 w 385"/>
                              <a:gd name="T59" fmla="*/ 306 h 306"/>
                              <a:gd name="T60" fmla="*/ 217 w 385"/>
                              <a:gd name="T61" fmla="*/ 295 h 306"/>
                              <a:gd name="T62" fmla="*/ 163 w 385"/>
                              <a:gd name="T63" fmla="*/ 273 h 306"/>
                              <a:gd name="T64" fmla="*/ 117 w 385"/>
                              <a:gd name="T65" fmla="*/ 247 h 306"/>
                              <a:gd name="T66" fmla="*/ 69 w 385"/>
                              <a:gd name="T67" fmla="*/ 209 h 306"/>
                              <a:gd name="T68" fmla="*/ 30 w 385"/>
                              <a:gd name="T69" fmla="*/ 165 h 306"/>
                              <a:gd name="T70" fmla="*/ 5 w 385"/>
                              <a:gd name="T71" fmla="*/ 115 h 306"/>
                              <a:gd name="T72" fmla="*/ 2 w 385"/>
                              <a:gd name="T73" fmla="*/ 63 h 306"/>
                              <a:gd name="T74" fmla="*/ 26 w 385"/>
                              <a:gd name="T75" fmla="*/ 21 h 306"/>
                              <a:gd name="T76" fmla="*/ 73 w 385"/>
                              <a:gd name="T77"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5" h="306">
                                <a:moveTo>
                                  <a:pt x="73" y="4"/>
                                </a:moveTo>
                                <a:lnTo>
                                  <a:pt x="100" y="0"/>
                                </a:lnTo>
                                <a:lnTo>
                                  <a:pt x="107" y="47"/>
                                </a:lnTo>
                                <a:lnTo>
                                  <a:pt x="126" y="46"/>
                                </a:lnTo>
                                <a:lnTo>
                                  <a:pt x="148" y="47"/>
                                </a:lnTo>
                                <a:lnTo>
                                  <a:pt x="179" y="55"/>
                                </a:lnTo>
                                <a:lnTo>
                                  <a:pt x="198" y="63"/>
                                </a:lnTo>
                                <a:lnTo>
                                  <a:pt x="222" y="75"/>
                                </a:lnTo>
                                <a:lnTo>
                                  <a:pt x="247" y="90"/>
                                </a:lnTo>
                                <a:lnTo>
                                  <a:pt x="262" y="99"/>
                                </a:lnTo>
                                <a:lnTo>
                                  <a:pt x="281" y="117"/>
                                </a:lnTo>
                                <a:lnTo>
                                  <a:pt x="294" y="131"/>
                                </a:lnTo>
                                <a:lnTo>
                                  <a:pt x="306" y="147"/>
                                </a:lnTo>
                                <a:lnTo>
                                  <a:pt x="316" y="170"/>
                                </a:lnTo>
                                <a:lnTo>
                                  <a:pt x="320" y="190"/>
                                </a:lnTo>
                                <a:lnTo>
                                  <a:pt x="320" y="209"/>
                                </a:lnTo>
                                <a:lnTo>
                                  <a:pt x="320" y="227"/>
                                </a:lnTo>
                                <a:lnTo>
                                  <a:pt x="306" y="243"/>
                                </a:lnTo>
                                <a:lnTo>
                                  <a:pt x="290" y="253"/>
                                </a:lnTo>
                                <a:lnTo>
                                  <a:pt x="264" y="260"/>
                                </a:lnTo>
                                <a:lnTo>
                                  <a:pt x="249" y="257"/>
                                </a:lnTo>
                                <a:lnTo>
                                  <a:pt x="226" y="253"/>
                                </a:lnTo>
                                <a:lnTo>
                                  <a:pt x="205" y="247"/>
                                </a:lnTo>
                                <a:lnTo>
                                  <a:pt x="186" y="239"/>
                                </a:lnTo>
                                <a:lnTo>
                                  <a:pt x="162" y="224"/>
                                </a:lnTo>
                                <a:lnTo>
                                  <a:pt x="150" y="217"/>
                                </a:lnTo>
                                <a:lnTo>
                                  <a:pt x="135" y="206"/>
                                </a:lnTo>
                                <a:lnTo>
                                  <a:pt x="117" y="194"/>
                                </a:lnTo>
                                <a:lnTo>
                                  <a:pt x="104" y="184"/>
                                </a:lnTo>
                                <a:lnTo>
                                  <a:pt x="93" y="173"/>
                                </a:lnTo>
                                <a:lnTo>
                                  <a:pt x="83" y="161"/>
                                </a:lnTo>
                                <a:lnTo>
                                  <a:pt x="73" y="147"/>
                                </a:lnTo>
                                <a:lnTo>
                                  <a:pt x="65" y="127"/>
                                </a:lnTo>
                                <a:lnTo>
                                  <a:pt x="63" y="109"/>
                                </a:lnTo>
                                <a:lnTo>
                                  <a:pt x="63" y="95"/>
                                </a:lnTo>
                                <a:lnTo>
                                  <a:pt x="67" y="76"/>
                                </a:lnTo>
                                <a:lnTo>
                                  <a:pt x="76" y="63"/>
                                </a:lnTo>
                                <a:lnTo>
                                  <a:pt x="92" y="52"/>
                                </a:lnTo>
                                <a:lnTo>
                                  <a:pt x="107" y="47"/>
                                </a:lnTo>
                                <a:lnTo>
                                  <a:pt x="100" y="0"/>
                                </a:lnTo>
                                <a:lnTo>
                                  <a:pt x="131" y="1"/>
                                </a:lnTo>
                                <a:lnTo>
                                  <a:pt x="164" y="7"/>
                                </a:lnTo>
                                <a:lnTo>
                                  <a:pt x="191" y="13"/>
                                </a:lnTo>
                                <a:lnTo>
                                  <a:pt x="215" y="21"/>
                                </a:lnTo>
                                <a:lnTo>
                                  <a:pt x="242" y="34"/>
                                </a:lnTo>
                                <a:lnTo>
                                  <a:pt x="265" y="48"/>
                                </a:lnTo>
                                <a:lnTo>
                                  <a:pt x="288" y="64"/>
                                </a:lnTo>
                                <a:lnTo>
                                  <a:pt x="308" y="82"/>
                                </a:lnTo>
                                <a:lnTo>
                                  <a:pt x="328" y="101"/>
                                </a:lnTo>
                                <a:lnTo>
                                  <a:pt x="348" y="125"/>
                                </a:lnTo>
                                <a:lnTo>
                                  <a:pt x="367" y="150"/>
                                </a:lnTo>
                                <a:lnTo>
                                  <a:pt x="379" y="178"/>
                                </a:lnTo>
                                <a:lnTo>
                                  <a:pt x="385" y="208"/>
                                </a:lnTo>
                                <a:lnTo>
                                  <a:pt x="384" y="236"/>
                                </a:lnTo>
                                <a:lnTo>
                                  <a:pt x="379" y="257"/>
                                </a:lnTo>
                                <a:lnTo>
                                  <a:pt x="365" y="277"/>
                                </a:lnTo>
                                <a:lnTo>
                                  <a:pt x="349" y="291"/>
                                </a:lnTo>
                                <a:lnTo>
                                  <a:pt x="327" y="300"/>
                                </a:lnTo>
                                <a:lnTo>
                                  <a:pt x="300" y="306"/>
                                </a:lnTo>
                                <a:lnTo>
                                  <a:pt x="274" y="306"/>
                                </a:lnTo>
                                <a:lnTo>
                                  <a:pt x="242" y="302"/>
                                </a:lnTo>
                                <a:lnTo>
                                  <a:pt x="217" y="295"/>
                                </a:lnTo>
                                <a:lnTo>
                                  <a:pt x="188" y="286"/>
                                </a:lnTo>
                                <a:lnTo>
                                  <a:pt x="163" y="273"/>
                                </a:lnTo>
                                <a:lnTo>
                                  <a:pt x="143" y="261"/>
                                </a:lnTo>
                                <a:lnTo>
                                  <a:pt x="117" y="247"/>
                                </a:lnTo>
                                <a:lnTo>
                                  <a:pt x="96" y="231"/>
                                </a:lnTo>
                                <a:lnTo>
                                  <a:pt x="69" y="209"/>
                                </a:lnTo>
                                <a:lnTo>
                                  <a:pt x="52" y="192"/>
                                </a:lnTo>
                                <a:lnTo>
                                  <a:pt x="30" y="165"/>
                                </a:lnTo>
                                <a:lnTo>
                                  <a:pt x="14" y="139"/>
                                </a:lnTo>
                                <a:lnTo>
                                  <a:pt x="5" y="115"/>
                                </a:lnTo>
                                <a:lnTo>
                                  <a:pt x="0" y="87"/>
                                </a:lnTo>
                                <a:lnTo>
                                  <a:pt x="2" y="63"/>
                                </a:lnTo>
                                <a:lnTo>
                                  <a:pt x="12" y="39"/>
                                </a:lnTo>
                                <a:lnTo>
                                  <a:pt x="26" y="21"/>
                                </a:lnTo>
                                <a:lnTo>
                                  <a:pt x="50" y="9"/>
                                </a:lnTo>
                                <a:lnTo>
                                  <a:pt x="73" y="4"/>
                                </a:lnTo>
                                <a:close/>
                              </a:path>
                            </a:pathLst>
                          </a:custGeom>
                          <a:solidFill>
                            <a:srgbClr val="0000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95" name="Freeform 203"/>
                          <p:cNvSpPr>
                            <a:spLocks/>
                          </p:cNvSpPr>
                          <p:nvPr/>
                        </p:nvSpPr>
                        <p:spPr bwMode="auto">
                          <a:xfrm>
                            <a:off x="2478" y="2343"/>
                            <a:ext cx="130" cy="106"/>
                          </a:xfrm>
                          <a:custGeom>
                            <a:avLst/>
                            <a:gdLst>
                              <a:gd name="T0" fmla="*/ 48 w 261"/>
                              <a:gd name="T1" fmla="*/ 1 h 213"/>
                              <a:gd name="T2" fmla="*/ 66 w 261"/>
                              <a:gd name="T3" fmla="*/ 0 h 213"/>
                              <a:gd name="T4" fmla="*/ 89 w 261"/>
                              <a:gd name="T5" fmla="*/ 1 h 213"/>
                              <a:gd name="T6" fmla="*/ 109 w 261"/>
                              <a:gd name="T7" fmla="*/ 5 h 213"/>
                              <a:gd name="T8" fmla="*/ 129 w 261"/>
                              <a:gd name="T9" fmla="*/ 13 h 213"/>
                              <a:gd name="T10" fmla="*/ 144 w 261"/>
                              <a:gd name="T11" fmla="*/ 20 h 213"/>
                              <a:gd name="T12" fmla="*/ 160 w 261"/>
                              <a:gd name="T13" fmla="*/ 28 h 213"/>
                              <a:gd name="T14" fmla="*/ 174 w 261"/>
                              <a:gd name="T15" fmla="*/ 36 h 213"/>
                              <a:gd name="T16" fmla="*/ 193 w 261"/>
                              <a:gd name="T17" fmla="*/ 48 h 213"/>
                              <a:gd name="T18" fmla="*/ 208 w 261"/>
                              <a:gd name="T19" fmla="*/ 59 h 213"/>
                              <a:gd name="T20" fmla="*/ 223 w 261"/>
                              <a:gd name="T21" fmla="*/ 73 h 213"/>
                              <a:gd name="T22" fmla="*/ 232 w 261"/>
                              <a:gd name="T23" fmla="*/ 84 h 213"/>
                              <a:gd name="T24" fmla="*/ 244 w 261"/>
                              <a:gd name="T25" fmla="*/ 101 h 213"/>
                              <a:gd name="T26" fmla="*/ 252 w 261"/>
                              <a:gd name="T27" fmla="*/ 115 h 213"/>
                              <a:gd name="T28" fmla="*/ 259 w 261"/>
                              <a:gd name="T29" fmla="*/ 135 h 213"/>
                              <a:gd name="T30" fmla="*/ 260 w 261"/>
                              <a:gd name="T31" fmla="*/ 154 h 213"/>
                              <a:gd name="T32" fmla="*/ 261 w 261"/>
                              <a:gd name="T33" fmla="*/ 171 h 213"/>
                              <a:gd name="T34" fmla="*/ 253 w 261"/>
                              <a:gd name="T35" fmla="*/ 189 h 213"/>
                              <a:gd name="T36" fmla="*/ 239 w 261"/>
                              <a:gd name="T37" fmla="*/ 203 h 213"/>
                              <a:gd name="T38" fmla="*/ 223 w 261"/>
                              <a:gd name="T39" fmla="*/ 211 h 213"/>
                              <a:gd name="T40" fmla="*/ 205 w 261"/>
                              <a:gd name="T41" fmla="*/ 213 h 213"/>
                              <a:gd name="T42" fmla="*/ 182 w 261"/>
                              <a:gd name="T43" fmla="*/ 210 h 213"/>
                              <a:gd name="T44" fmla="*/ 164 w 261"/>
                              <a:gd name="T45" fmla="*/ 206 h 213"/>
                              <a:gd name="T46" fmla="*/ 145 w 261"/>
                              <a:gd name="T47" fmla="*/ 201 h 213"/>
                              <a:gd name="T48" fmla="*/ 129 w 261"/>
                              <a:gd name="T49" fmla="*/ 194 h 213"/>
                              <a:gd name="T50" fmla="*/ 110 w 261"/>
                              <a:gd name="T51" fmla="*/ 185 h 213"/>
                              <a:gd name="T52" fmla="*/ 94 w 261"/>
                              <a:gd name="T53" fmla="*/ 175 h 213"/>
                              <a:gd name="T54" fmla="*/ 79 w 261"/>
                              <a:gd name="T55" fmla="*/ 166 h 213"/>
                              <a:gd name="T56" fmla="*/ 63 w 261"/>
                              <a:gd name="T57" fmla="*/ 155 h 213"/>
                              <a:gd name="T58" fmla="*/ 46 w 261"/>
                              <a:gd name="T59" fmla="*/ 140 h 213"/>
                              <a:gd name="T60" fmla="*/ 31 w 261"/>
                              <a:gd name="T61" fmla="*/ 126 h 213"/>
                              <a:gd name="T62" fmla="*/ 20 w 261"/>
                              <a:gd name="T63" fmla="*/ 111 h 213"/>
                              <a:gd name="T64" fmla="*/ 8 w 261"/>
                              <a:gd name="T65" fmla="*/ 93 h 213"/>
                              <a:gd name="T66" fmla="*/ 3 w 261"/>
                              <a:gd name="T67" fmla="*/ 79 h 213"/>
                              <a:gd name="T68" fmla="*/ 0 w 261"/>
                              <a:gd name="T69" fmla="*/ 59 h 213"/>
                              <a:gd name="T70" fmla="*/ 2 w 261"/>
                              <a:gd name="T71" fmla="*/ 42 h 213"/>
                              <a:gd name="T72" fmla="*/ 8 w 261"/>
                              <a:gd name="T73" fmla="*/ 26 h 213"/>
                              <a:gd name="T74" fmla="*/ 19 w 261"/>
                              <a:gd name="T75" fmla="*/ 14 h 213"/>
                              <a:gd name="T76" fmla="*/ 31 w 261"/>
                              <a:gd name="T77" fmla="*/ 6 h 213"/>
                              <a:gd name="T78" fmla="*/ 48 w 261"/>
                              <a:gd name="T79"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13">
                                <a:moveTo>
                                  <a:pt x="48" y="1"/>
                                </a:moveTo>
                                <a:lnTo>
                                  <a:pt x="66" y="0"/>
                                </a:lnTo>
                                <a:lnTo>
                                  <a:pt x="89" y="1"/>
                                </a:lnTo>
                                <a:lnTo>
                                  <a:pt x="109" y="5"/>
                                </a:lnTo>
                                <a:lnTo>
                                  <a:pt x="129" y="13"/>
                                </a:lnTo>
                                <a:lnTo>
                                  <a:pt x="144" y="20"/>
                                </a:lnTo>
                                <a:lnTo>
                                  <a:pt x="160" y="28"/>
                                </a:lnTo>
                                <a:lnTo>
                                  <a:pt x="174" y="36"/>
                                </a:lnTo>
                                <a:lnTo>
                                  <a:pt x="193" y="48"/>
                                </a:lnTo>
                                <a:lnTo>
                                  <a:pt x="208" y="59"/>
                                </a:lnTo>
                                <a:lnTo>
                                  <a:pt x="223" y="73"/>
                                </a:lnTo>
                                <a:lnTo>
                                  <a:pt x="232" y="84"/>
                                </a:lnTo>
                                <a:lnTo>
                                  <a:pt x="244" y="101"/>
                                </a:lnTo>
                                <a:lnTo>
                                  <a:pt x="252" y="115"/>
                                </a:lnTo>
                                <a:lnTo>
                                  <a:pt x="259" y="135"/>
                                </a:lnTo>
                                <a:lnTo>
                                  <a:pt x="260" y="154"/>
                                </a:lnTo>
                                <a:lnTo>
                                  <a:pt x="261" y="171"/>
                                </a:lnTo>
                                <a:lnTo>
                                  <a:pt x="253" y="189"/>
                                </a:lnTo>
                                <a:lnTo>
                                  <a:pt x="239" y="203"/>
                                </a:lnTo>
                                <a:lnTo>
                                  <a:pt x="223" y="211"/>
                                </a:lnTo>
                                <a:lnTo>
                                  <a:pt x="205" y="213"/>
                                </a:lnTo>
                                <a:lnTo>
                                  <a:pt x="182" y="210"/>
                                </a:lnTo>
                                <a:lnTo>
                                  <a:pt x="164" y="206"/>
                                </a:lnTo>
                                <a:lnTo>
                                  <a:pt x="145" y="201"/>
                                </a:lnTo>
                                <a:lnTo>
                                  <a:pt x="129" y="194"/>
                                </a:lnTo>
                                <a:lnTo>
                                  <a:pt x="110" y="185"/>
                                </a:lnTo>
                                <a:lnTo>
                                  <a:pt x="94" y="175"/>
                                </a:lnTo>
                                <a:lnTo>
                                  <a:pt x="79" y="166"/>
                                </a:lnTo>
                                <a:lnTo>
                                  <a:pt x="63" y="155"/>
                                </a:lnTo>
                                <a:lnTo>
                                  <a:pt x="46" y="140"/>
                                </a:lnTo>
                                <a:lnTo>
                                  <a:pt x="31" y="126"/>
                                </a:lnTo>
                                <a:lnTo>
                                  <a:pt x="20" y="111"/>
                                </a:lnTo>
                                <a:lnTo>
                                  <a:pt x="8" y="93"/>
                                </a:lnTo>
                                <a:lnTo>
                                  <a:pt x="3" y="79"/>
                                </a:lnTo>
                                <a:lnTo>
                                  <a:pt x="0" y="59"/>
                                </a:lnTo>
                                <a:lnTo>
                                  <a:pt x="2" y="42"/>
                                </a:lnTo>
                                <a:lnTo>
                                  <a:pt x="8" y="26"/>
                                </a:lnTo>
                                <a:lnTo>
                                  <a:pt x="19" y="14"/>
                                </a:lnTo>
                                <a:lnTo>
                                  <a:pt x="31" y="6"/>
                                </a:lnTo>
                                <a:lnTo>
                                  <a:pt x="48" y="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96" name="Freeform 204"/>
                          <p:cNvSpPr>
                            <a:spLocks/>
                          </p:cNvSpPr>
                          <p:nvPr/>
                        </p:nvSpPr>
                        <p:spPr bwMode="auto">
                          <a:xfrm>
                            <a:off x="2482" y="2370"/>
                            <a:ext cx="130" cy="51"/>
                          </a:xfrm>
                          <a:custGeom>
                            <a:avLst/>
                            <a:gdLst>
                              <a:gd name="T0" fmla="*/ 0 w 260"/>
                              <a:gd name="T1" fmla="*/ 78 h 105"/>
                              <a:gd name="T2" fmla="*/ 227 w 260"/>
                              <a:gd name="T3" fmla="*/ 0 h 105"/>
                              <a:gd name="T4" fmla="*/ 260 w 260"/>
                              <a:gd name="T5" fmla="*/ 20 h 105"/>
                              <a:gd name="T6" fmla="*/ 16 w 260"/>
                              <a:gd name="T7" fmla="*/ 105 h 105"/>
                              <a:gd name="T8" fmla="*/ 0 w 260"/>
                              <a:gd name="T9" fmla="*/ 78 h 105"/>
                            </a:gdLst>
                            <a:ahLst/>
                            <a:cxnLst>
                              <a:cxn ang="0">
                                <a:pos x="T0" y="T1"/>
                              </a:cxn>
                              <a:cxn ang="0">
                                <a:pos x="T2" y="T3"/>
                              </a:cxn>
                              <a:cxn ang="0">
                                <a:pos x="T4" y="T5"/>
                              </a:cxn>
                              <a:cxn ang="0">
                                <a:pos x="T6" y="T7"/>
                              </a:cxn>
                              <a:cxn ang="0">
                                <a:pos x="T8" y="T9"/>
                              </a:cxn>
                            </a:cxnLst>
                            <a:rect l="0" t="0" r="r" b="b"/>
                            <a:pathLst>
                              <a:path w="260" h="105">
                                <a:moveTo>
                                  <a:pt x="0" y="78"/>
                                </a:moveTo>
                                <a:lnTo>
                                  <a:pt x="227" y="0"/>
                                </a:lnTo>
                                <a:lnTo>
                                  <a:pt x="260" y="20"/>
                                </a:lnTo>
                                <a:lnTo>
                                  <a:pt x="16" y="105"/>
                                </a:lnTo>
                                <a:lnTo>
                                  <a:pt x="0"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7631" name="Group 205"/>
                    <p:cNvGrpSpPr>
                      <a:grpSpLocks/>
                    </p:cNvGrpSpPr>
                    <p:nvPr/>
                  </p:nvGrpSpPr>
                  <p:grpSpPr bwMode="auto">
                    <a:xfrm>
                      <a:off x="2213" y="2416"/>
                      <a:ext cx="1029" cy="756"/>
                      <a:chOff x="2213" y="2416"/>
                      <a:chExt cx="1029" cy="756"/>
                    </a:xfrm>
                  </p:grpSpPr>
                  <p:grpSp>
                    <p:nvGrpSpPr>
                      <p:cNvPr id="17632" name="Group 206"/>
                      <p:cNvGrpSpPr>
                        <a:grpSpLocks/>
                      </p:cNvGrpSpPr>
                      <p:nvPr/>
                    </p:nvGrpSpPr>
                    <p:grpSpPr bwMode="auto">
                      <a:xfrm>
                        <a:off x="2213" y="2430"/>
                        <a:ext cx="1019" cy="742"/>
                        <a:chOff x="2213" y="2430"/>
                        <a:chExt cx="1019" cy="742"/>
                      </a:xfrm>
                    </p:grpSpPr>
                    <p:grpSp>
                      <p:nvGrpSpPr>
                        <p:cNvPr id="17670" name="Group 207"/>
                        <p:cNvGrpSpPr>
                          <a:grpSpLocks/>
                        </p:cNvGrpSpPr>
                        <p:nvPr/>
                      </p:nvGrpSpPr>
                      <p:grpSpPr bwMode="auto">
                        <a:xfrm>
                          <a:off x="2633" y="2451"/>
                          <a:ext cx="382" cy="283"/>
                          <a:chOff x="2633" y="2451"/>
                          <a:chExt cx="382" cy="283"/>
                        </a:xfrm>
                      </p:grpSpPr>
                      <p:grpSp>
                        <p:nvGrpSpPr>
                          <p:cNvPr id="17676" name="Group 208"/>
                          <p:cNvGrpSpPr>
                            <a:grpSpLocks/>
                          </p:cNvGrpSpPr>
                          <p:nvPr/>
                        </p:nvGrpSpPr>
                        <p:grpSpPr bwMode="auto">
                          <a:xfrm>
                            <a:off x="2633" y="2456"/>
                            <a:ext cx="382" cy="278"/>
                            <a:chOff x="2633" y="2456"/>
                            <a:chExt cx="382" cy="278"/>
                          </a:xfrm>
                        </p:grpSpPr>
                        <p:sp>
                          <p:nvSpPr>
                            <p:cNvPr id="136401" name="Freeform 209"/>
                            <p:cNvSpPr>
                              <a:spLocks/>
                            </p:cNvSpPr>
                            <p:nvPr/>
                          </p:nvSpPr>
                          <p:spPr bwMode="auto">
                            <a:xfrm>
                              <a:off x="2648" y="2457"/>
                              <a:ext cx="319" cy="79"/>
                            </a:xfrm>
                            <a:custGeom>
                              <a:avLst/>
                              <a:gdLst>
                                <a:gd name="T0" fmla="*/ 0 w 635"/>
                                <a:gd name="T1" fmla="*/ 78 h 156"/>
                                <a:gd name="T2" fmla="*/ 14 w 635"/>
                                <a:gd name="T3" fmla="*/ 55 h 156"/>
                                <a:gd name="T4" fmla="*/ 31 w 635"/>
                                <a:gd name="T5" fmla="*/ 35 h 156"/>
                                <a:gd name="T6" fmla="*/ 50 w 635"/>
                                <a:gd name="T7" fmla="*/ 13 h 156"/>
                                <a:gd name="T8" fmla="*/ 65 w 635"/>
                                <a:gd name="T9" fmla="*/ 0 h 156"/>
                                <a:gd name="T10" fmla="*/ 635 w 635"/>
                                <a:gd name="T11" fmla="*/ 78 h 156"/>
                                <a:gd name="T12" fmla="*/ 606 w 635"/>
                                <a:gd name="T13" fmla="*/ 156 h 156"/>
                                <a:gd name="T14" fmla="*/ 0 w 635"/>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5" h="156">
                                  <a:moveTo>
                                    <a:pt x="0" y="78"/>
                                  </a:moveTo>
                                  <a:lnTo>
                                    <a:pt x="14" y="55"/>
                                  </a:lnTo>
                                  <a:lnTo>
                                    <a:pt x="31" y="35"/>
                                  </a:lnTo>
                                  <a:lnTo>
                                    <a:pt x="50" y="13"/>
                                  </a:lnTo>
                                  <a:lnTo>
                                    <a:pt x="65" y="0"/>
                                  </a:lnTo>
                                  <a:lnTo>
                                    <a:pt x="635" y="78"/>
                                  </a:lnTo>
                                  <a:lnTo>
                                    <a:pt x="606"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02" name="Freeform 210"/>
                            <p:cNvSpPr>
                              <a:spLocks/>
                            </p:cNvSpPr>
                            <p:nvPr/>
                          </p:nvSpPr>
                          <p:spPr bwMode="auto">
                            <a:xfrm>
                              <a:off x="2632" y="2492"/>
                              <a:ext cx="382" cy="244"/>
                            </a:xfrm>
                            <a:custGeom>
                              <a:avLst/>
                              <a:gdLst>
                                <a:gd name="T0" fmla="*/ 4 w 765"/>
                                <a:gd name="T1" fmla="*/ 484 h 487"/>
                                <a:gd name="T2" fmla="*/ 0 w 765"/>
                                <a:gd name="T3" fmla="*/ 73 h 487"/>
                                <a:gd name="T4" fmla="*/ 6 w 765"/>
                                <a:gd name="T5" fmla="*/ 53 h 487"/>
                                <a:gd name="T6" fmla="*/ 14 w 765"/>
                                <a:gd name="T7" fmla="*/ 31 h 487"/>
                                <a:gd name="T8" fmla="*/ 27 w 765"/>
                                <a:gd name="T9" fmla="*/ 13 h 487"/>
                                <a:gd name="T10" fmla="*/ 42 w 765"/>
                                <a:gd name="T11" fmla="*/ 0 h 487"/>
                                <a:gd name="T12" fmla="*/ 552 w 765"/>
                                <a:gd name="T13" fmla="*/ 73 h 487"/>
                                <a:gd name="T14" fmla="*/ 572 w 765"/>
                                <a:gd name="T15" fmla="*/ 69 h 487"/>
                                <a:gd name="T16" fmla="*/ 587 w 765"/>
                                <a:gd name="T17" fmla="*/ 63 h 487"/>
                                <a:gd name="T18" fmla="*/ 601 w 765"/>
                                <a:gd name="T19" fmla="*/ 53 h 487"/>
                                <a:gd name="T20" fmla="*/ 611 w 765"/>
                                <a:gd name="T21" fmla="*/ 39 h 487"/>
                                <a:gd name="T22" fmla="*/ 618 w 765"/>
                                <a:gd name="T23" fmla="*/ 26 h 487"/>
                                <a:gd name="T24" fmla="*/ 622 w 765"/>
                                <a:gd name="T25" fmla="*/ 2 h 487"/>
                                <a:gd name="T26" fmla="*/ 760 w 765"/>
                                <a:gd name="T27" fmla="*/ 22 h 487"/>
                                <a:gd name="T28" fmla="*/ 765 w 765"/>
                                <a:gd name="T29" fmla="*/ 487 h 487"/>
                                <a:gd name="T30" fmla="*/ 4 w 765"/>
                                <a:gd name="T31" fmla="*/ 4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487">
                                  <a:moveTo>
                                    <a:pt x="4" y="484"/>
                                  </a:moveTo>
                                  <a:lnTo>
                                    <a:pt x="0" y="73"/>
                                  </a:lnTo>
                                  <a:lnTo>
                                    <a:pt x="6" y="53"/>
                                  </a:lnTo>
                                  <a:lnTo>
                                    <a:pt x="14" y="31"/>
                                  </a:lnTo>
                                  <a:lnTo>
                                    <a:pt x="27" y="13"/>
                                  </a:lnTo>
                                  <a:lnTo>
                                    <a:pt x="42" y="0"/>
                                  </a:lnTo>
                                  <a:lnTo>
                                    <a:pt x="552" y="73"/>
                                  </a:lnTo>
                                  <a:lnTo>
                                    <a:pt x="572" y="69"/>
                                  </a:lnTo>
                                  <a:lnTo>
                                    <a:pt x="587" y="63"/>
                                  </a:lnTo>
                                  <a:lnTo>
                                    <a:pt x="601" y="53"/>
                                  </a:lnTo>
                                  <a:lnTo>
                                    <a:pt x="611" y="39"/>
                                  </a:lnTo>
                                  <a:lnTo>
                                    <a:pt x="618" y="26"/>
                                  </a:lnTo>
                                  <a:lnTo>
                                    <a:pt x="622" y="2"/>
                                  </a:lnTo>
                                  <a:lnTo>
                                    <a:pt x="760" y="22"/>
                                  </a:lnTo>
                                  <a:lnTo>
                                    <a:pt x="765" y="487"/>
                                  </a:lnTo>
                                  <a:lnTo>
                                    <a:pt x="4" y="484"/>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677" name="Group 211"/>
                          <p:cNvGrpSpPr>
                            <a:grpSpLocks/>
                          </p:cNvGrpSpPr>
                          <p:nvPr/>
                        </p:nvGrpSpPr>
                        <p:grpSpPr bwMode="auto">
                          <a:xfrm>
                            <a:off x="2822" y="2451"/>
                            <a:ext cx="170" cy="127"/>
                            <a:chOff x="2822" y="2451"/>
                            <a:chExt cx="170" cy="127"/>
                          </a:xfrm>
                        </p:grpSpPr>
                        <p:sp>
                          <p:nvSpPr>
                            <p:cNvPr id="136404" name="Freeform 212"/>
                            <p:cNvSpPr>
                              <a:spLocks/>
                            </p:cNvSpPr>
                            <p:nvPr/>
                          </p:nvSpPr>
                          <p:spPr bwMode="auto">
                            <a:xfrm>
                              <a:off x="2837" y="2453"/>
                              <a:ext cx="154" cy="79"/>
                            </a:xfrm>
                            <a:custGeom>
                              <a:avLst/>
                              <a:gdLst>
                                <a:gd name="T0" fmla="*/ 0 w 308"/>
                                <a:gd name="T1" fmla="*/ 145 h 160"/>
                                <a:gd name="T2" fmla="*/ 237 w 308"/>
                                <a:gd name="T3" fmla="*/ 0 h 160"/>
                                <a:gd name="T4" fmla="*/ 308 w 308"/>
                                <a:gd name="T5" fmla="*/ 12 h 160"/>
                                <a:gd name="T6" fmla="*/ 76 w 308"/>
                                <a:gd name="T7" fmla="*/ 160 h 160"/>
                                <a:gd name="T8" fmla="*/ 0 w 308"/>
                                <a:gd name="T9" fmla="*/ 145 h 160"/>
                              </a:gdLst>
                              <a:ahLst/>
                              <a:cxnLst>
                                <a:cxn ang="0">
                                  <a:pos x="T0" y="T1"/>
                                </a:cxn>
                                <a:cxn ang="0">
                                  <a:pos x="T2" y="T3"/>
                                </a:cxn>
                                <a:cxn ang="0">
                                  <a:pos x="T4" y="T5"/>
                                </a:cxn>
                                <a:cxn ang="0">
                                  <a:pos x="T6" y="T7"/>
                                </a:cxn>
                                <a:cxn ang="0">
                                  <a:pos x="T8" y="T9"/>
                                </a:cxn>
                              </a:cxnLst>
                              <a:rect l="0" t="0" r="r" b="b"/>
                              <a:pathLst>
                                <a:path w="308" h="160">
                                  <a:moveTo>
                                    <a:pt x="0" y="145"/>
                                  </a:moveTo>
                                  <a:lnTo>
                                    <a:pt x="237" y="0"/>
                                  </a:lnTo>
                                  <a:lnTo>
                                    <a:pt x="308" y="12"/>
                                  </a:lnTo>
                                  <a:lnTo>
                                    <a:pt x="76" y="160"/>
                                  </a:lnTo>
                                  <a:lnTo>
                                    <a:pt x="0" y="145"/>
                                  </a:lnTo>
                                  <a:close/>
                                </a:path>
                              </a:pathLst>
                            </a:custGeom>
                            <a:solidFill>
                              <a:srgbClr val="BF7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05" name="Freeform 213"/>
                            <p:cNvSpPr>
                              <a:spLocks/>
                            </p:cNvSpPr>
                            <p:nvPr/>
                          </p:nvSpPr>
                          <p:spPr bwMode="auto">
                            <a:xfrm>
                              <a:off x="2821" y="2524"/>
                              <a:ext cx="59" cy="55"/>
                            </a:xfrm>
                            <a:custGeom>
                              <a:avLst/>
                              <a:gdLst>
                                <a:gd name="T0" fmla="*/ 32 w 121"/>
                                <a:gd name="T1" fmla="*/ 0 h 107"/>
                                <a:gd name="T2" fmla="*/ 119 w 121"/>
                                <a:gd name="T3" fmla="*/ 16 h 107"/>
                                <a:gd name="T4" fmla="*/ 121 w 121"/>
                                <a:gd name="T5" fmla="*/ 107 h 107"/>
                                <a:gd name="T6" fmla="*/ 0 w 121"/>
                                <a:gd name="T7" fmla="*/ 89 h 107"/>
                                <a:gd name="T8" fmla="*/ 32 w 121"/>
                                <a:gd name="T9" fmla="*/ 0 h 107"/>
                              </a:gdLst>
                              <a:ahLst/>
                              <a:cxnLst>
                                <a:cxn ang="0">
                                  <a:pos x="T0" y="T1"/>
                                </a:cxn>
                                <a:cxn ang="0">
                                  <a:pos x="T2" y="T3"/>
                                </a:cxn>
                                <a:cxn ang="0">
                                  <a:pos x="T4" y="T5"/>
                                </a:cxn>
                                <a:cxn ang="0">
                                  <a:pos x="T6" y="T7"/>
                                </a:cxn>
                                <a:cxn ang="0">
                                  <a:pos x="T8" y="T9"/>
                                </a:cxn>
                              </a:cxnLst>
                              <a:rect l="0" t="0" r="r" b="b"/>
                              <a:pathLst>
                                <a:path w="121" h="107">
                                  <a:moveTo>
                                    <a:pt x="32" y="0"/>
                                  </a:moveTo>
                                  <a:lnTo>
                                    <a:pt x="119" y="16"/>
                                  </a:lnTo>
                                  <a:lnTo>
                                    <a:pt x="121" y="107"/>
                                  </a:lnTo>
                                  <a:lnTo>
                                    <a:pt x="0" y="89"/>
                                  </a:lnTo>
                                  <a:lnTo>
                                    <a:pt x="32" y="0"/>
                                  </a:lnTo>
                                  <a:close/>
                                </a:path>
                              </a:pathLst>
                            </a:custGeom>
                            <a:solidFill>
                              <a:srgbClr val="5F3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671" name="Group 214"/>
                        <p:cNvGrpSpPr>
                          <a:grpSpLocks/>
                        </p:cNvGrpSpPr>
                        <p:nvPr/>
                      </p:nvGrpSpPr>
                      <p:grpSpPr bwMode="auto">
                        <a:xfrm>
                          <a:off x="2213" y="2430"/>
                          <a:ext cx="1019" cy="742"/>
                          <a:chOff x="2213" y="2430"/>
                          <a:chExt cx="1019" cy="742"/>
                        </a:xfrm>
                      </p:grpSpPr>
                      <p:sp>
                        <p:nvSpPr>
                          <p:cNvPr id="136407" name="Freeform 215"/>
                          <p:cNvSpPr>
                            <a:spLocks/>
                          </p:cNvSpPr>
                          <p:nvPr/>
                        </p:nvSpPr>
                        <p:spPr bwMode="auto">
                          <a:xfrm>
                            <a:off x="2581" y="2540"/>
                            <a:ext cx="315" cy="75"/>
                          </a:xfrm>
                          <a:custGeom>
                            <a:avLst/>
                            <a:gdLst>
                              <a:gd name="T0" fmla="*/ 0 w 634"/>
                              <a:gd name="T1" fmla="*/ 78 h 156"/>
                              <a:gd name="T2" fmla="*/ 13 w 634"/>
                              <a:gd name="T3" fmla="*/ 55 h 156"/>
                              <a:gd name="T4" fmla="*/ 31 w 634"/>
                              <a:gd name="T5" fmla="*/ 35 h 156"/>
                              <a:gd name="T6" fmla="*/ 49 w 634"/>
                              <a:gd name="T7" fmla="*/ 12 h 156"/>
                              <a:gd name="T8" fmla="*/ 64 w 634"/>
                              <a:gd name="T9" fmla="*/ 0 h 156"/>
                              <a:gd name="T10" fmla="*/ 634 w 634"/>
                              <a:gd name="T11" fmla="*/ 78 h 156"/>
                              <a:gd name="T12" fmla="*/ 604 w 634"/>
                              <a:gd name="T13" fmla="*/ 156 h 156"/>
                              <a:gd name="T14" fmla="*/ 0 w 634"/>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156">
                                <a:moveTo>
                                  <a:pt x="0" y="78"/>
                                </a:moveTo>
                                <a:lnTo>
                                  <a:pt x="13" y="55"/>
                                </a:lnTo>
                                <a:lnTo>
                                  <a:pt x="31" y="35"/>
                                </a:lnTo>
                                <a:lnTo>
                                  <a:pt x="49" y="12"/>
                                </a:lnTo>
                                <a:lnTo>
                                  <a:pt x="64" y="0"/>
                                </a:lnTo>
                                <a:lnTo>
                                  <a:pt x="634" y="78"/>
                                </a:lnTo>
                                <a:lnTo>
                                  <a:pt x="604"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08" name="Freeform 216"/>
                          <p:cNvSpPr>
                            <a:spLocks/>
                          </p:cNvSpPr>
                          <p:nvPr/>
                        </p:nvSpPr>
                        <p:spPr bwMode="auto">
                          <a:xfrm>
                            <a:off x="2872" y="2433"/>
                            <a:ext cx="359" cy="697"/>
                          </a:xfrm>
                          <a:custGeom>
                            <a:avLst/>
                            <a:gdLst>
                              <a:gd name="T0" fmla="*/ 0 w 713"/>
                              <a:gd name="T1" fmla="*/ 201 h 1404"/>
                              <a:gd name="T2" fmla="*/ 321 w 713"/>
                              <a:gd name="T3" fmla="*/ 0 h 1404"/>
                              <a:gd name="T4" fmla="*/ 619 w 713"/>
                              <a:gd name="T5" fmla="*/ 54 h 1404"/>
                              <a:gd name="T6" fmla="*/ 645 w 713"/>
                              <a:gd name="T7" fmla="*/ 63 h 1404"/>
                              <a:gd name="T8" fmla="*/ 668 w 713"/>
                              <a:gd name="T9" fmla="*/ 71 h 1404"/>
                              <a:gd name="T10" fmla="*/ 685 w 713"/>
                              <a:gd name="T11" fmla="*/ 80 h 1404"/>
                              <a:gd name="T12" fmla="*/ 700 w 713"/>
                              <a:gd name="T13" fmla="*/ 92 h 1404"/>
                              <a:gd name="T14" fmla="*/ 709 w 713"/>
                              <a:gd name="T15" fmla="*/ 108 h 1404"/>
                              <a:gd name="T16" fmla="*/ 713 w 713"/>
                              <a:gd name="T17" fmla="*/ 130 h 1404"/>
                              <a:gd name="T18" fmla="*/ 712 w 713"/>
                              <a:gd name="T19" fmla="*/ 1178 h 1404"/>
                              <a:gd name="T20" fmla="*/ 425 w 713"/>
                              <a:gd name="T21" fmla="*/ 1404 h 1404"/>
                              <a:gd name="T22" fmla="*/ 0 w 713"/>
                              <a:gd name="T23" fmla="*/ 201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1404">
                                <a:moveTo>
                                  <a:pt x="0" y="201"/>
                                </a:moveTo>
                                <a:lnTo>
                                  <a:pt x="321" y="0"/>
                                </a:lnTo>
                                <a:lnTo>
                                  <a:pt x="619" y="54"/>
                                </a:lnTo>
                                <a:lnTo>
                                  <a:pt x="645" y="63"/>
                                </a:lnTo>
                                <a:lnTo>
                                  <a:pt x="668" y="71"/>
                                </a:lnTo>
                                <a:lnTo>
                                  <a:pt x="685" y="80"/>
                                </a:lnTo>
                                <a:lnTo>
                                  <a:pt x="700" y="92"/>
                                </a:lnTo>
                                <a:lnTo>
                                  <a:pt x="709" y="108"/>
                                </a:lnTo>
                                <a:lnTo>
                                  <a:pt x="713" y="130"/>
                                </a:lnTo>
                                <a:lnTo>
                                  <a:pt x="712" y="1178"/>
                                </a:lnTo>
                                <a:lnTo>
                                  <a:pt x="425" y="1404"/>
                                </a:lnTo>
                                <a:lnTo>
                                  <a:pt x="0" y="201"/>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09" name="Freeform 217"/>
                          <p:cNvSpPr>
                            <a:spLocks/>
                          </p:cNvSpPr>
                          <p:nvPr/>
                        </p:nvSpPr>
                        <p:spPr bwMode="auto">
                          <a:xfrm>
                            <a:off x="2285" y="2579"/>
                            <a:ext cx="150" cy="217"/>
                          </a:xfrm>
                          <a:custGeom>
                            <a:avLst/>
                            <a:gdLst>
                              <a:gd name="T0" fmla="*/ 0 w 305"/>
                              <a:gd name="T1" fmla="*/ 101 h 439"/>
                              <a:gd name="T2" fmla="*/ 274 w 305"/>
                              <a:gd name="T3" fmla="*/ 0 h 439"/>
                              <a:gd name="T4" fmla="*/ 305 w 305"/>
                              <a:gd name="T5" fmla="*/ 335 h 439"/>
                              <a:gd name="T6" fmla="*/ 20 w 305"/>
                              <a:gd name="T7" fmla="*/ 439 h 439"/>
                              <a:gd name="T8" fmla="*/ 0 w 305"/>
                              <a:gd name="T9" fmla="*/ 101 h 439"/>
                            </a:gdLst>
                            <a:ahLst/>
                            <a:cxnLst>
                              <a:cxn ang="0">
                                <a:pos x="T0" y="T1"/>
                              </a:cxn>
                              <a:cxn ang="0">
                                <a:pos x="T2" y="T3"/>
                              </a:cxn>
                              <a:cxn ang="0">
                                <a:pos x="T4" y="T5"/>
                              </a:cxn>
                              <a:cxn ang="0">
                                <a:pos x="T6" y="T7"/>
                              </a:cxn>
                              <a:cxn ang="0">
                                <a:pos x="T8" y="T9"/>
                              </a:cxn>
                            </a:cxnLst>
                            <a:rect l="0" t="0" r="r" b="b"/>
                            <a:pathLst>
                              <a:path w="305" h="439">
                                <a:moveTo>
                                  <a:pt x="0" y="101"/>
                                </a:moveTo>
                                <a:lnTo>
                                  <a:pt x="274" y="0"/>
                                </a:lnTo>
                                <a:lnTo>
                                  <a:pt x="305" y="335"/>
                                </a:lnTo>
                                <a:lnTo>
                                  <a:pt x="20" y="439"/>
                                </a:lnTo>
                                <a:lnTo>
                                  <a:pt x="0" y="101"/>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10" name="Freeform 218"/>
                          <p:cNvSpPr>
                            <a:spLocks/>
                          </p:cNvSpPr>
                          <p:nvPr/>
                        </p:nvSpPr>
                        <p:spPr bwMode="auto">
                          <a:xfrm>
                            <a:off x="2210" y="2532"/>
                            <a:ext cx="883" cy="638"/>
                          </a:xfrm>
                          <a:custGeom>
                            <a:avLst/>
                            <a:gdLst>
                              <a:gd name="T0" fmla="*/ 0 w 1766"/>
                              <a:gd name="T1" fmla="*/ 651 h 1282"/>
                              <a:gd name="T2" fmla="*/ 146 w 1766"/>
                              <a:gd name="T3" fmla="*/ 190 h 1282"/>
                              <a:gd name="T4" fmla="*/ 170 w 1766"/>
                              <a:gd name="T5" fmla="*/ 526 h 1282"/>
                              <a:gd name="T6" fmla="*/ 696 w 1766"/>
                              <a:gd name="T7" fmla="*/ 617 h 1282"/>
                              <a:gd name="T8" fmla="*/ 696 w 1766"/>
                              <a:gd name="T9" fmla="*/ 183 h 1282"/>
                              <a:gd name="T10" fmla="*/ 700 w 1766"/>
                              <a:gd name="T11" fmla="*/ 154 h 1282"/>
                              <a:gd name="T12" fmla="*/ 706 w 1766"/>
                              <a:gd name="T13" fmla="*/ 134 h 1282"/>
                              <a:gd name="T14" fmla="*/ 714 w 1766"/>
                              <a:gd name="T15" fmla="*/ 112 h 1282"/>
                              <a:gd name="T16" fmla="*/ 728 w 1766"/>
                              <a:gd name="T17" fmla="*/ 93 h 1282"/>
                              <a:gd name="T18" fmla="*/ 743 w 1766"/>
                              <a:gd name="T19" fmla="*/ 81 h 1282"/>
                              <a:gd name="T20" fmla="*/ 1255 w 1766"/>
                              <a:gd name="T21" fmla="*/ 154 h 1282"/>
                              <a:gd name="T22" fmla="*/ 1275 w 1766"/>
                              <a:gd name="T23" fmla="*/ 150 h 1282"/>
                              <a:gd name="T24" fmla="*/ 1291 w 1766"/>
                              <a:gd name="T25" fmla="*/ 144 h 1282"/>
                              <a:gd name="T26" fmla="*/ 1305 w 1766"/>
                              <a:gd name="T27" fmla="*/ 134 h 1282"/>
                              <a:gd name="T28" fmla="*/ 1315 w 1766"/>
                              <a:gd name="T29" fmla="*/ 120 h 1282"/>
                              <a:gd name="T30" fmla="*/ 1322 w 1766"/>
                              <a:gd name="T31" fmla="*/ 107 h 1282"/>
                              <a:gd name="T32" fmla="*/ 1325 w 1766"/>
                              <a:gd name="T33" fmla="*/ 83 h 1282"/>
                              <a:gd name="T34" fmla="*/ 1327 w 1766"/>
                              <a:gd name="T35" fmla="*/ 52 h 1282"/>
                              <a:gd name="T36" fmla="*/ 1326 w 1766"/>
                              <a:gd name="T37" fmla="*/ 25 h 1282"/>
                              <a:gd name="T38" fmla="*/ 1323 w 1766"/>
                              <a:gd name="T39" fmla="*/ 0 h 1282"/>
                              <a:gd name="T40" fmla="*/ 1670 w 1766"/>
                              <a:gd name="T41" fmla="*/ 87 h 1282"/>
                              <a:gd name="T42" fmla="*/ 1696 w 1766"/>
                              <a:gd name="T43" fmla="*/ 95 h 1282"/>
                              <a:gd name="T44" fmla="*/ 1719 w 1766"/>
                              <a:gd name="T45" fmla="*/ 103 h 1282"/>
                              <a:gd name="T46" fmla="*/ 1736 w 1766"/>
                              <a:gd name="T47" fmla="*/ 112 h 1282"/>
                              <a:gd name="T48" fmla="*/ 1752 w 1766"/>
                              <a:gd name="T49" fmla="*/ 124 h 1282"/>
                              <a:gd name="T50" fmla="*/ 1762 w 1766"/>
                              <a:gd name="T51" fmla="*/ 140 h 1282"/>
                              <a:gd name="T52" fmla="*/ 1766 w 1766"/>
                              <a:gd name="T53" fmla="*/ 162 h 1282"/>
                              <a:gd name="T54" fmla="*/ 1764 w 1766"/>
                              <a:gd name="T55" fmla="*/ 1208 h 1282"/>
                              <a:gd name="T56" fmla="*/ 1636 w 1766"/>
                              <a:gd name="T57" fmla="*/ 1282 h 1282"/>
                              <a:gd name="T58" fmla="*/ 1606 w 1766"/>
                              <a:gd name="T59" fmla="*/ 1279 h 1282"/>
                              <a:gd name="T60" fmla="*/ 1449 w 1766"/>
                              <a:gd name="T61" fmla="*/ 1092 h 1282"/>
                              <a:gd name="T62" fmla="*/ 251 w 1766"/>
                              <a:gd name="T63" fmla="*/ 877 h 1282"/>
                              <a:gd name="T64" fmla="*/ 247 w 1766"/>
                              <a:gd name="T65" fmla="*/ 833 h 1282"/>
                              <a:gd name="T66" fmla="*/ 241 w 1766"/>
                              <a:gd name="T67" fmla="*/ 804 h 1282"/>
                              <a:gd name="T68" fmla="*/ 231 w 1766"/>
                              <a:gd name="T69" fmla="*/ 780 h 1282"/>
                              <a:gd name="T70" fmla="*/ 217 w 1766"/>
                              <a:gd name="T71" fmla="*/ 751 h 1282"/>
                              <a:gd name="T72" fmla="*/ 201 w 1766"/>
                              <a:gd name="T73" fmla="*/ 730 h 1282"/>
                              <a:gd name="T74" fmla="*/ 176 w 1766"/>
                              <a:gd name="T75" fmla="*/ 705 h 1282"/>
                              <a:gd name="T76" fmla="*/ 150 w 1766"/>
                              <a:gd name="T77" fmla="*/ 684 h 1282"/>
                              <a:gd name="T78" fmla="*/ 126 w 1766"/>
                              <a:gd name="T79" fmla="*/ 671 h 1282"/>
                              <a:gd name="T80" fmla="*/ 104 w 1766"/>
                              <a:gd name="T81" fmla="*/ 663 h 1282"/>
                              <a:gd name="T82" fmla="*/ 80 w 1766"/>
                              <a:gd name="T83" fmla="*/ 656 h 1282"/>
                              <a:gd name="T84" fmla="*/ 51 w 1766"/>
                              <a:gd name="T85" fmla="*/ 652 h 1282"/>
                              <a:gd name="T86" fmla="*/ 25 w 1766"/>
                              <a:gd name="T87" fmla="*/ 652 h 1282"/>
                              <a:gd name="T88" fmla="*/ 0 w 1766"/>
                              <a:gd name="T89" fmla="*/ 65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6" h="1282">
                                <a:moveTo>
                                  <a:pt x="0" y="651"/>
                                </a:moveTo>
                                <a:lnTo>
                                  <a:pt x="146" y="190"/>
                                </a:lnTo>
                                <a:lnTo>
                                  <a:pt x="170" y="526"/>
                                </a:lnTo>
                                <a:lnTo>
                                  <a:pt x="696" y="617"/>
                                </a:lnTo>
                                <a:lnTo>
                                  <a:pt x="696" y="183"/>
                                </a:lnTo>
                                <a:lnTo>
                                  <a:pt x="700" y="154"/>
                                </a:lnTo>
                                <a:lnTo>
                                  <a:pt x="706" y="134"/>
                                </a:lnTo>
                                <a:lnTo>
                                  <a:pt x="714" y="112"/>
                                </a:lnTo>
                                <a:lnTo>
                                  <a:pt x="728" y="93"/>
                                </a:lnTo>
                                <a:lnTo>
                                  <a:pt x="743" y="81"/>
                                </a:lnTo>
                                <a:lnTo>
                                  <a:pt x="1255" y="154"/>
                                </a:lnTo>
                                <a:lnTo>
                                  <a:pt x="1275" y="150"/>
                                </a:lnTo>
                                <a:lnTo>
                                  <a:pt x="1291" y="144"/>
                                </a:lnTo>
                                <a:lnTo>
                                  <a:pt x="1305" y="134"/>
                                </a:lnTo>
                                <a:lnTo>
                                  <a:pt x="1315" y="120"/>
                                </a:lnTo>
                                <a:lnTo>
                                  <a:pt x="1322" y="107"/>
                                </a:lnTo>
                                <a:lnTo>
                                  <a:pt x="1325" y="83"/>
                                </a:lnTo>
                                <a:lnTo>
                                  <a:pt x="1327" y="52"/>
                                </a:lnTo>
                                <a:lnTo>
                                  <a:pt x="1326" y="25"/>
                                </a:lnTo>
                                <a:lnTo>
                                  <a:pt x="1323" y="0"/>
                                </a:lnTo>
                                <a:lnTo>
                                  <a:pt x="1670" y="87"/>
                                </a:lnTo>
                                <a:lnTo>
                                  <a:pt x="1696" y="95"/>
                                </a:lnTo>
                                <a:lnTo>
                                  <a:pt x="1719" y="103"/>
                                </a:lnTo>
                                <a:lnTo>
                                  <a:pt x="1736" y="112"/>
                                </a:lnTo>
                                <a:lnTo>
                                  <a:pt x="1752" y="124"/>
                                </a:lnTo>
                                <a:lnTo>
                                  <a:pt x="1762" y="140"/>
                                </a:lnTo>
                                <a:lnTo>
                                  <a:pt x="1766" y="162"/>
                                </a:lnTo>
                                <a:lnTo>
                                  <a:pt x="1764" y="1208"/>
                                </a:lnTo>
                                <a:lnTo>
                                  <a:pt x="1636" y="1282"/>
                                </a:lnTo>
                                <a:lnTo>
                                  <a:pt x="1606" y="1279"/>
                                </a:lnTo>
                                <a:lnTo>
                                  <a:pt x="1449" y="1092"/>
                                </a:lnTo>
                                <a:lnTo>
                                  <a:pt x="251" y="877"/>
                                </a:lnTo>
                                <a:lnTo>
                                  <a:pt x="247" y="833"/>
                                </a:lnTo>
                                <a:lnTo>
                                  <a:pt x="241" y="804"/>
                                </a:lnTo>
                                <a:lnTo>
                                  <a:pt x="231" y="780"/>
                                </a:lnTo>
                                <a:lnTo>
                                  <a:pt x="217" y="751"/>
                                </a:lnTo>
                                <a:lnTo>
                                  <a:pt x="201" y="730"/>
                                </a:lnTo>
                                <a:lnTo>
                                  <a:pt x="176" y="705"/>
                                </a:lnTo>
                                <a:lnTo>
                                  <a:pt x="150" y="684"/>
                                </a:lnTo>
                                <a:lnTo>
                                  <a:pt x="126" y="671"/>
                                </a:lnTo>
                                <a:lnTo>
                                  <a:pt x="104" y="663"/>
                                </a:lnTo>
                                <a:lnTo>
                                  <a:pt x="80" y="656"/>
                                </a:lnTo>
                                <a:lnTo>
                                  <a:pt x="51" y="652"/>
                                </a:lnTo>
                                <a:lnTo>
                                  <a:pt x="25" y="652"/>
                                </a:lnTo>
                                <a:lnTo>
                                  <a:pt x="0" y="65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633" name="Group 219"/>
                      <p:cNvGrpSpPr>
                        <a:grpSpLocks/>
                      </p:cNvGrpSpPr>
                      <p:nvPr/>
                    </p:nvGrpSpPr>
                    <p:grpSpPr bwMode="auto">
                      <a:xfrm>
                        <a:off x="2411" y="2416"/>
                        <a:ext cx="831" cy="595"/>
                        <a:chOff x="2411" y="2416"/>
                        <a:chExt cx="831" cy="595"/>
                      </a:xfrm>
                    </p:grpSpPr>
                    <p:grpSp>
                      <p:nvGrpSpPr>
                        <p:cNvPr id="17634" name="Group 220"/>
                        <p:cNvGrpSpPr>
                          <a:grpSpLocks/>
                        </p:cNvGrpSpPr>
                        <p:nvPr/>
                      </p:nvGrpSpPr>
                      <p:grpSpPr bwMode="auto">
                        <a:xfrm>
                          <a:off x="2621" y="2416"/>
                          <a:ext cx="621" cy="595"/>
                          <a:chOff x="2621" y="2416"/>
                          <a:chExt cx="621" cy="595"/>
                        </a:xfrm>
                      </p:grpSpPr>
                      <p:grpSp>
                        <p:nvGrpSpPr>
                          <p:cNvPr id="17638" name="Group 221"/>
                          <p:cNvGrpSpPr>
                            <a:grpSpLocks/>
                          </p:cNvGrpSpPr>
                          <p:nvPr/>
                        </p:nvGrpSpPr>
                        <p:grpSpPr bwMode="auto">
                          <a:xfrm>
                            <a:off x="2621" y="2482"/>
                            <a:ext cx="621" cy="529"/>
                            <a:chOff x="2621" y="2482"/>
                            <a:chExt cx="621" cy="529"/>
                          </a:xfrm>
                        </p:grpSpPr>
                        <p:grpSp>
                          <p:nvGrpSpPr>
                            <p:cNvPr id="17642" name="Group 222"/>
                            <p:cNvGrpSpPr>
                              <a:grpSpLocks/>
                            </p:cNvGrpSpPr>
                            <p:nvPr/>
                          </p:nvGrpSpPr>
                          <p:grpSpPr bwMode="auto">
                            <a:xfrm>
                              <a:off x="2854" y="2482"/>
                              <a:ext cx="388" cy="529"/>
                              <a:chOff x="2854" y="2482"/>
                              <a:chExt cx="388" cy="529"/>
                            </a:xfrm>
                          </p:grpSpPr>
                          <p:grpSp>
                            <p:nvGrpSpPr>
                              <p:cNvPr id="17658" name="Group 223"/>
                              <p:cNvGrpSpPr>
                                <a:grpSpLocks/>
                              </p:cNvGrpSpPr>
                              <p:nvPr/>
                            </p:nvGrpSpPr>
                            <p:grpSpPr bwMode="auto">
                              <a:xfrm>
                                <a:off x="3096" y="2482"/>
                                <a:ext cx="124" cy="337"/>
                                <a:chOff x="3096" y="2482"/>
                                <a:chExt cx="124" cy="337"/>
                              </a:xfrm>
                            </p:grpSpPr>
                            <p:sp>
                              <p:nvSpPr>
                                <p:cNvPr id="136416" name="Line 224"/>
                                <p:cNvSpPr>
                                  <a:spLocks noChangeShapeType="1"/>
                                </p:cNvSpPr>
                                <p:nvPr/>
                              </p:nvSpPr>
                              <p:spPr bwMode="auto">
                                <a:xfrm flipV="1">
                                  <a:off x="3097" y="2484"/>
                                  <a:ext cx="122" cy="102"/>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664" name="Group 225"/>
                                <p:cNvGrpSpPr>
                                  <a:grpSpLocks/>
                                </p:cNvGrpSpPr>
                                <p:nvPr/>
                              </p:nvGrpSpPr>
                              <p:grpSpPr bwMode="auto">
                                <a:xfrm>
                                  <a:off x="3114" y="2636"/>
                                  <a:ext cx="102" cy="183"/>
                                  <a:chOff x="3114" y="2636"/>
                                  <a:chExt cx="102" cy="183"/>
                                </a:xfrm>
                              </p:grpSpPr>
                              <p:sp>
                                <p:nvSpPr>
                                  <p:cNvPr id="136418" name="Line 226"/>
                                  <p:cNvSpPr>
                                    <a:spLocks noChangeShapeType="1"/>
                                  </p:cNvSpPr>
                                  <p:nvPr/>
                                </p:nvSpPr>
                                <p:spPr bwMode="auto">
                                  <a:xfrm flipV="1">
                                    <a:off x="3117" y="2638"/>
                                    <a:ext cx="99"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19" name="Line 227"/>
                                  <p:cNvSpPr>
                                    <a:spLocks noChangeShapeType="1"/>
                                  </p:cNvSpPr>
                                  <p:nvPr/>
                                </p:nvSpPr>
                                <p:spPr bwMode="auto">
                                  <a:xfrm flipV="1">
                                    <a:off x="3117" y="2662"/>
                                    <a:ext cx="99"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20" name="Line 228"/>
                                  <p:cNvSpPr>
                                    <a:spLocks noChangeShapeType="1"/>
                                  </p:cNvSpPr>
                                  <p:nvPr/>
                                </p:nvSpPr>
                                <p:spPr bwMode="auto">
                                  <a:xfrm flipV="1">
                                    <a:off x="3117" y="2689"/>
                                    <a:ext cx="99" cy="83"/>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21" name="Line 229"/>
                                  <p:cNvSpPr>
                                    <a:spLocks noChangeShapeType="1"/>
                                  </p:cNvSpPr>
                                  <p:nvPr/>
                                </p:nvSpPr>
                                <p:spPr bwMode="auto">
                                  <a:xfrm flipV="1">
                                    <a:off x="3117" y="2713"/>
                                    <a:ext cx="99" cy="83"/>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22" name="Line 230"/>
                                  <p:cNvSpPr>
                                    <a:spLocks noChangeShapeType="1"/>
                                  </p:cNvSpPr>
                                  <p:nvPr/>
                                </p:nvSpPr>
                                <p:spPr bwMode="auto">
                                  <a:xfrm flipV="1">
                                    <a:off x="3117" y="2733"/>
                                    <a:ext cx="99"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659" name="Group 231"/>
                              <p:cNvGrpSpPr>
                                <a:grpSpLocks/>
                              </p:cNvGrpSpPr>
                              <p:nvPr/>
                            </p:nvGrpSpPr>
                            <p:grpSpPr bwMode="auto">
                              <a:xfrm>
                                <a:off x="2854" y="2826"/>
                                <a:ext cx="388" cy="185"/>
                                <a:chOff x="2854" y="2826"/>
                                <a:chExt cx="388" cy="185"/>
                              </a:xfrm>
                            </p:grpSpPr>
                            <p:sp>
                              <p:nvSpPr>
                                <p:cNvPr id="136424" name="Freeform 232"/>
                                <p:cNvSpPr>
                                  <a:spLocks/>
                                </p:cNvSpPr>
                                <p:nvPr/>
                              </p:nvSpPr>
                              <p:spPr bwMode="auto">
                                <a:xfrm>
                                  <a:off x="2853" y="2851"/>
                                  <a:ext cx="390" cy="158"/>
                                </a:xfrm>
                                <a:custGeom>
                                  <a:avLst/>
                                  <a:gdLst>
                                    <a:gd name="T0" fmla="*/ 0 w 774"/>
                                    <a:gd name="T1" fmla="*/ 158 h 311"/>
                                    <a:gd name="T2" fmla="*/ 40 w 774"/>
                                    <a:gd name="T3" fmla="*/ 236 h 311"/>
                                    <a:gd name="T4" fmla="*/ 485 w 774"/>
                                    <a:gd name="T5" fmla="*/ 311 h 311"/>
                                    <a:gd name="T6" fmla="*/ 774 w 774"/>
                                    <a:gd name="T7" fmla="*/ 66 h 311"/>
                                    <a:gd name="T8" fmla="*/ 774 w 774"/>
                                    <a:gd name="T9" fmla="*/ 0 h 311"/>
                                    <a:gd name="T10" fmla="*/ 485 w 774"/>
                                    <a:gd name="T11" fmla="*/ 240 h 311"/>
                                    <a:gd name="T12" fmla="*/ 0 w 774"/>
                                    <a:gd name="T13" fmla="*/ 158 h 311"/>
                                  </a:gdLst>
                                  <a:ahLst/>
                                  <a:cxnLst>
                                    <a:cxn ang="0">
                                      <a:pos x="T0" y="T1"/>
                                    </a:cxn>
                                    <a:cxn ang="0">
                                      <a:pos x="T2" y="T3"/>
                                    </a:cxn>
                                    <a:cxn ang="0">
                                      <a:pos x="T4" y="T5"/>
                                    </a:cxn>
                                    <a:cxn ang="0">
                                      <a:pos x="T6" y="T7"/>
                                    </a:cxn>
                                    <a:cxn ang="0">
                                      <a:pos x="T8" y="T9"/>
                                    </a:cxn>
                                    <a:cxn ang="0">
                                      <a:pos x="T10" y="T11"/>
                                    </a:cxn>
                                    <a:cxn ang="0">
                                      <a:pos x="T12" y="T13"/>
                                    </a:cxn>
                                  </a:cxnLst>
                                  <a:rect l="0" t="0" r="r" b="b"/>
                                  <a:pathLst>
                                    <a:path w="774" h="311">
                                      <a:moveTo>
                                        <a:pt x="0" y="158"/>
                                      </a:moveTo>
                                      <a:lnTo>
                                        <a:pt x="40" y="236"/>
                                      </a:lnTo>
                                      <a:lnTo>
                                        <a:pt x="485" y="311"/>
                                      </a:lnTo>
                                      <a:lnTo>
                                        <a:pt x="774" y="66"/>
                                      </a:lnTo>
                                      <a:lnTo>
                                        <a:pt x="774" y="0"/>
                                      </a:lnTo>
                                      <a:lnTo>
                                        <a:pt x="485" y="240"/>
                                      </a:lnTo>
                                      <a:lnTo>
                                        <a:pt x="0" y="158"/>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25" name="Freeform 233"/>
                                <p:cNvSpPr>
                                  <a:spLocks/>
                                </p:cNvSpPr>
                                <p:nvPr/>
                              </p:nvSpPr>
                              <p:spPr bwMode="auto">
                                <a:xfrm>
                                  <a:off x="2853" y="2827"/>
                                  <a:ext cx="390" cy="146"/>
                                </a:xfrm>
                                <a:custGeom>
                                  <a:avLst/>
                                  <a:gdLst>
                                    <a:gd name="T0" fmla="*/ 0 w 774"/>
                                    <a:gd name="T1" fmla="*/ 209 h 292"/>
                                    <a:gd name="T2" fmla="*/ 486 w 774"/>
                                    <a:gd name="T3" fmla="*/ 292 h 292"/>
                                    <a:gd name="T4" fmla="*/ 774 w 774"/>
                                    <a:gd name="T5" fmla="*/ 56 h 292"/>
                                    <a:gd name="T6" fmla="*/ 774 w 774"/>
                                    <a:gd name="T7" fmla="*/ 0 h 292"/>
                                    <a:gd name="T8" fmla="*/ 482 w 774"/>
                                    <a:gd name="T9" fmla="*/ 246 h 292"/>
                                    <a:gd name="T10" fmla="*/ 17 w 774"/>
                                    <a:gd name="T11" fmla="*/ 169 h 292"/>
                                    <a:gd name="T12" fmla="*/ 0 w 774"/>
                                    <a:gd name="T13" fmla="*/ 209 h 292"/>
                                  </a:gdLst>
                                  <a:ahLst/>
                                  <a:cxnLst>
                                    <a:cxn ang="0">
                                      <a:pos x="T0" y="T1"/>
                                    </a:cxn>
                                    <a:cxn ang="0">
                                      <a:pos x="T2" y="T3"/>
                                    </a:cxn>
                                    <a:cxn ang="0">
                                      <a:pos x="T4" y="T5"/>
                                    </a:cxn>
                                    <a:cxn ang="0">
                                      <a:pos x="T6" y="T7"/>
                                    </a:cxn>
                                    <a:cxn ang="0">
                                      <a:pos x="T8" y="T9"/>
                                    </a:cxn>
                                    <a:cxn ang="0">
                                      <a:pos x="T10" y="T11"/>
                                    </a:cxn>
                                    <a:cxn ang="0">
                                      <a:pos x="T12" y="T13"/>
                                    </a:cxn>
                                  </a:cxnLst>
                                  <a:rect l="0" t="0" r="r" b="b"/>
                                  <a:pathLst>
                                    <a:path w="774" h="292">
                                      <a:moveTo>
                                        <a:pt x="0" y="209"/>
                                      </a:moveTo>
                                      <a:lnTo>
                                        <a:pt x="486" y="292"/>
                                      </a:lnTo>
                                      <a:lnTo>
                                        <a:pt x="774" y="56"/>
                                      </a:lnTo>
                                      <a:lnTo>
                                        <a:pt x="774" y="0"/>
                                      </a:lnTo>
                                      <a:lnTo>
                                        <a:pt x="482" y="246"/>
                                      </a:lnTo>
                                      <a:lnTo>
                                        <a:pt x="17" y="169"/>
                                      </a:lnTo>
                                      <a:lnTo>
                                        <a:pt x="0" y="209"/>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26" name="Freeform 234"/>
                                <p:cNvSpPr>
                                  <a:spLocks/>
                                </p:cNvSpPr>
                                <p:nvPr/>
                              </p:nvSpPr>
                              <p:spPr bwMode="auto">
                                <a:xfrm>
                                  <a:off x="3231" y="2823"/>
                                  <a:ext cx="12" cy="12"/>
                                </a:xfrm>
                                <a:custGeom>
                                  <a:avLst/>
                                  <a:gdLst>
                                    <a:gd name="T0" fmla="*/ 20 w 20"/>
                                    <a:gd name="T1" fmla="*/ 10 h 27"/>
                                    <a:gd name="T2" fmla="*/ 0 w 20"/>
                                    <a:gd name="T3" fmla="*/ 27 h 27"/>
                                    <a:gd name="T4" fmla="*/ 0 w 20"/>
                                    <a:gd name="T5" fmla="*/ 0 h 27"/>
                                    <a:gd name="T6" fmla="*/ 20 w 20"/>
                                    <a:gd name="T7" fmla="*/ 10 h 27"/>
                                  </a:gdLst>
                                  <a:ahLst/>
                                  <a:cxnLst>
                                    <a:cxn ang="0">
                                      <a:pos x="T0" y="T1"/>
                                    </a:cxn>
                                    <a:cxn ang="0">
                                      <a:pos x="T2" y="T3"/>
                                    </a:cxn>
                                    <a:cxn ang="0">
                                      <a:pos x="T4" y="T5"/>
                                    </a:cxn>
                                    <a:cxn ang="0">
                                      <a:pos x="T6" y="T7"/>
                                    </a:cxn>
                                  </a:cxnLst>
                                  <a:rect l="0" t="0" r="r" b="b"/>
                                  <a:pathLst>
                                    <a:path w="20" h="27">
                                      <a:moveTo>
                                        <a:pt x="20" y="10"/>
                                      </a:moveTo>
                                      <a:lnTo>
                                        <a:pt x="0" y="27"/>
                                      </a:lnTo>
                                      <a:lnTo>
                                        <a:pt x="0" y="0"/>
                                      </a:lnTo>
                                      <a:lnTo>
                                        <a:pt x="20" y="1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643" name="Group 235"/>
                            <p:cNvGrpSpPr>
                              <a:grpSpLocks/>
                            </p:cNvGrpSpPr>
                            <p:nvPr/>
                          </p:nvGrpSpPr>
                          <p:grpSpPr bwMode="auto">
                            <a:xfrm>
                              <a:off x="2621" y="2666"/>
                              <a:ext cx="249" cy="186"/>
                              <a:chOff x="2621" y="2666"/>
                              <a:chExt cx="249" cy="186"/>
                            </a:xfrm>
                          </p:grpSpPr>
                          <p:sp>
                            <p:nvSpPr>
                              <p:cNvPr id="136428" name="Freeform 236"/>
                              <p:cNvSpPr>
                                <a:spLocks/>
                              </p:cNvSpPr>
                              <p:nvPr/>
                            </p:nvSpPr>
                            <p:spPr bwMode="auto">
                              <a:xfrm>
                                <a:off x="2620" y="2666"/>
                                <a:ext cx="240" cy="185"/>
                              </a:xfrm>
                              <a:custGeom>
                                <a:avLst/>
                                <a:gdLst>
                                  <a:gd name="T0" fmla="*/ 0 w 488"/>
                                  <a:gd name="T1" fmla="*/ 0 h 372"/>
                                  <a:gd name="T2" fmla="*/ 0 w 488"/>
                                  <a:gd name="T3" fmla="*/ 303 h 372"/>
                                  <a:gd name="T4" fmla="*/ 488 w 488"/>
                                  <a:gd name="T5" fmla="*/ 372 h 372"/>
                                  <a:gd name="T6" fmla="*/ 488 w 488"/>
                                  <a:gd name="T7" fmla="*/ 69 h 372"/>
                                  <a:gd name="T8" fmla="*/ 0 w 488"/>
                                  <a:gd name="T9" fmla="*/ 0 h 372"/>
                                </a:gdLst>
                                <a:ahLst/>
                                <a:cxnLst>
                                  <a:cxn ang="0">
                                    <a:pos x="T0" y="T1"/>
                                  </a:cxn>
                                  <a:cxn ang="0">
                                    <a:pos x="T2" y="T3"/>
                                  </a:cxn>
                                  <a:cxn ang="0">
                                    <a:pos x="T4" y="T5"/>
                                  </a:cxn>
                                  <a:cxn ang="0">
                                    <a:pos x="T6" y="T7"/>
                                  </a:cxn>
                                  <a:cxn ang="0">
                                    <a:pos x="T8" y="T9"/>
                                  </a:cxn>
                                </a:cxnLst>
                                <a:rect l="0" t="0" r="r" b="b"/>
                                <a:pathLst>
                                  <a:path w="488" h="372">
                                    <a:moveTo>
                                      <a:pt x="0" y="0"/>
                                    </a:moveTo>
                                    <a:lnTo>
                                      <a:pt x="0" y="303"/>
                                    </a:lnTo>
                                    <a:lnTo>
                                      <a:pt x="488" y="372"/>
                                    </a:lnTo>
                                    <a:lnTo>
                                      <a:pt x="488" y="69"/>
                                    </a:lnTo>
                                    <a:lnTo>
                                      <a:pt x="0" y="0"/>
                                    </a:lnTo>
                                    <a:close/>
                                  </a:path>
                                </a:pathLst>
                              </a:custGeom>
                              <a:solidFill>
                                <a:srgbClr val="BFBF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645" name="Group 237"/>
                              <p:cNvGrpSpPr>
                                <a:grpSpLocks/>
                              </p:cNvGrpSpPr>
                              <p:nvPr/>
                            </p:nvGrpSpPr>
                            <p:grpSpPr bwMode="auto">
                              <a:xfrm>
                                <a:off x="2621" y="2682"/>
                                <a:ext cx="249" cy="154"/>
                                <a:chOff x="2621" y="2682"/>
                                <a:chExt cx="249" cy="154"/>
                              </a:xfrm>
                            </p:grpSpPr>
                            <p:grpSp>
                              <p:nvGrpSpPr>
                                <p:cNvPr id="17646" name="Group 238"/>
                                <p:cNvGrpSpPr>
                                  <a:grpSpLocks/>
                                </p:cNvGrpSpPr>
                                <p:nvPr/>
                              </p:nvGrpSpPr>
                              <p:grpSpPr bwMode="auto">
                                <a:xfrm>
                                  <a:off x="2621" y="2682"/>
                                  <a:ext cx="248" cy="65"/>
                                  <a:chOff x="2621" y="2682"/>
                                  <a:chExt cx="248" cy="65"/>
                                </a:xfrm>
                              </p:grpSpPr>
                              <p:sp>
                                <p:nvSpPr>
                                  <p:cNvPr id="136431" name="Line 239"/>
                                  <p:cNvSpPr>
                                    <a:spLocks noChangeShapeType="1"/>
                                  </p:cNvSpPr>
                                  <p:nvPr/>
                                </p:nvSpPr>
                                <p:spPr bwMode="auto">
                                  <a:xfrm>
                                    <a:off x="2624" y="2697"/>
                                    <a:ext cx="244" cy="32"/>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32" name="Line 240"/>
                                  <p:cNvSpPr>
                                    <a:spLocks noChangeShapeType="1"/>
                                  </p:cNvSpPr>
                                  <p:nvPr/>
                                </p:nvSpPr>
                                <p:spPr bwMode="auto">
                                  <a:xfrm>
                                    <a:off x="2620" y="2681"/>
                                    <a:ext cx="248"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33" name="Line 241"/>
                                  <p:cNvSpPr>
                                    <a:spLocks noChangeShapeType="1"/>
                                  </p:cNvSpPr>
                                  <p:nvPr/>
                                </p:nvSpPr>
                                <p:spPr bwMode="auto">
                                  <a:xfrm>
                                    <a:off x="2620" y="2709"/>
                                    <a:ext cx="248"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647" name="Group 242"/>
                                <p:cNvGrpSpPr>
                                  <a:grpSpLocks/>
                                </p:cNvGrpSpPr>
                                <p:nvPr/>
                              </p:nvGrpSpPr>
                              <p:grpSpPr bwMode="auto">
                                <a:xfrm>
                                  <a:off x="2621" y="2727"/>
                                  <a:ext cx="248" cy="65"/>
                                  <a:chOff x="2621" y="2727"/>
                                  <a:chExt cx="248" cy="65"/>
                                </a:xfrm>
                              </p:grpSpPr>
                              <p:sp>
                                <p:nvSpPr>
                                  <p:cNvPr id="136435" name="Line 243"/>
                                  <p:cNvSpPr>
                                    <a:spLocks noChangeShapeType="1"/>
                                  </p:cNvSpPr>
                                  <p:nvPr/>
                                </p:nvSpPr>
                                <p:spPr bwMode="auto">
                                  <a:xfrm>
                                    <a:off x="2624" y="2740"/>
                                    <a:ext cx="244"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36" name="Line 244"/>
                                  <p:cNvSpPr>
                                    <a:spLocks noChangeShapeType="1"/>
                                  </p:cNvSpPr>
                                  <p:nvPr/>
                                </p:nvSpPr>
                                <p:spPr bwMode="auto">
                                  <a:xfrm>
                                    <a:off x="2620" y="2725"/>
                                    <a:ext cx="248"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37" name="Line 245"/>
                                  <p:cNvSpPr>
                                    <a:spLocks noChangeShapeType="1"/>
                                  </p:cNvSpPr>
                                  <p:nvPr/>
                                </p:nvSpPr>
                                <p:spPr bwMode="auto">
                                  <a:xfrm>
                                    <a:off x="2620" y="2756"/>
                                    <a:ext cx="248"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648" name="Group 246"/>
                                <p:cNvGrpSpPr>
                                  <a:grpSpLocks/>
                                </p:cNvGrpSpPr>
                                <p:nvPr/>
                              </p:nvGrpSpPr>
                              <p:grpSpPr bwMode="auto">
                                <a:xfrm>
                                  <a:off x="2622" y="2771"/>
                                  <a:ext cx="248" cy="65"/>
                                  <a:chOff x="2622" y="2771"/>
                                  <a:chExt cx="248" cy="65"/>
                                </a:xfrm>
                              </p:grpSpPr>
                              <p:sp>
                                <p:nvSpPr>
                                  <p:cNvPr id="136439" name="Line 247"/>
                                  <p:cNvSpPr>
                                    <a:spLocks noChangeShapeType="1"/>
                                  </p:cNvSpPr>
                                  <p:nvPr/>
                                </p:nvSpPr>
                                <p:spPr bwMode="auto">
                                  <a:xfrm>
                                    <a:off x="2620" y="2784"/>
                                    <a:ext cx="248"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40" name="Line 248"/>
                                  <p:cNvSpPr>
                                    <a:spLocks noChangeShapeType="1"/>
                                  </p:cNvSpPr>
                                  <p:nvPr/>
                                </p:nvSpPr>
                                <p:spPr bwMode="auto">
                                  <a:xfrm>
                                    <a:off x="2620" y="2772"/>
                                    <a:ext cx="248"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41" name="Line 249"/>
                                  <p:cNvSpPr>
                                    <a:spLocks noChangeShapeType="1"/>
                                  </p:cNvSpPr>
                                  <p:nvPr/>
                                </p:nvSpPr>
                                <p:spPr bwMode="auto">
                                  <a:xfrm>
                                    <a:off x="2620" y="2800"/>
                                    <a:ext cx="248" cy="35"/>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7639" name="Group 250"/>
                          <p:cNvGrpSpPr>
                            <a:grpSpLocks/>
                          </p:cNvGrpSpPr>
                          <p:nvPr/>
                        </p:nvGrpSpPr>
                        <p:grpSpPr bwMode="auto">
                          <a:xfrm>
                            <a:off x="2682" y="2416"/>
                            <a:ext cx="55" cy="74"/>
                            <a:chOff x="2682" y="2416"/>
                            <a:chExt cx="55" cy="74"/>
                          </a:xfrm>
                        </p:grpSpPr>
                        <p:sp>
                          <p:nvSpPr>
                            <p:cNvPr id="136443" name="Freeform 251"/>
                            <p:cNvSpPr>
                              <a:spLocks/>
                            </p:cNvSpPr>
                            <p:nvPr/>
                          </p:nvSpPr>
                          <p:spPr bwMode="auto">
                            <a:xfrm>
                              <a:off x="2695" y="2433"/>
                              <a:ext cx="28" cy="59"/>
                            </a:xfrm>
                            <a:custGeom>
                              <a:avLst/>
                              <a:gdLst>
                                <a:gd name="T0" fmla="*/ 0 w 57"/>
                                <a:gd name="T1" fmla="*/ 4 h 114"/>
                                <a:gd name="T2" fmla="*/ 0 w 57"/>
                                <a:gd name="T3" fmla="*/ 107 h 114"/>
                                <a:gd name="T4" fmla="*/ 57 w 57"/>
                                <a:gd name="T5" fmla="*/ 114 h 114"/>
                                <a:gd name="T6" fmla="*/ 57 w 57"/>
                                <a:gd name="T7" fmla="*/ 0 h 114"/>
                                <a:gd name="T8" fmla="*/ 0 w 57"/>
                                <a:gd name="T9" fmla="*/ 4 h 114"/>
                              </a:gdLst>
                              <a:ahLst/>
                              <a:cxnLst>
                                <a:cxn ang="0">
                                  <a:pos x="T0" y="T1"/>
                                </a:cxn>
                                <a:cxn ang="0">
                                  <a:pos x="T2" y="T3"/>
                                </a:cxn>
                                <a:cxn ang="0">
                                  <a:pos x="T4" y="T5"/>
                                </a:cxn>
                                <a:cxn ang="0">
                                  <a:pos x="T6" y="T7"/>
                                </a:cxn>
                                <a:cxn ang="0">
                                  <a:pos x="T8" y="T9"/>
                                </a:cxn>
                              </a:cxnLst>
                              <a:rect l="0" t="0" r="r" b="b"/>
                              <a:pathLst>
                                <a:path w="57" h="114">
                                  <a:moveTo>
                                    <a:pt x="0" y="4"/>
                                  </a:moveTo>
                                  <a:lnTo>
                                    <a:pt x="0" y="107"/>
                                  </a:lnTo>
                                  <a:lnTo>
                                    <a:pt x="57" y="114"/>
                                  </a:lnTo>
                                  <a:lnTo>
                                    <a:pt x="57" y="0"/>
                                  </a:lnTo>
                                  <a:lnTo>
                                    <a:pt x="0" y="4"/>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44" name="Oval 252"/>
                            <p:cNvSpPr>
                              <a:spLocks noChangeArrowheads="1"/>
                            </p:cNvSpPr>
                            <p:nvPr/>
                          </p:nvSpPr>
                          <p:spPr bwMode="auto">
                            <a:xfrm>
                              <a:off x="2683" y="2417"/>
                              <a:ext cx="55"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635" name="Group 253"/>
                        <p:cNvGrpSpPr>
                          <a:grpSpLocks/>
                        </p:cNvGrpSpPr>
                        <p:nvPr/>
                      </p:nvGrpSpPr>
                      <p:grpSpPr bwMode="auto">
                        <a:xfrm>
                          <a:off x="2411" y="2724"/>
                          <a:ext cx="25" cy="41"/>
                          <a:chOff x="2411" y="2724"/>
                          <a:chExt cx="25" cy="41"/>
                        </a:xfrm>
                      </p:grpSpPr>
                      <p:sp>
                        <p:nvSpPr>
                          <p:cNvPr id="136446" name="Freeform 254"/>
                          <p:cNvSpPr>
                            <a:spLocks/>
                          </p:cNvSpPr>
                          <p:nvPr/>
                        </p:nvSpPr>
                        <p:spPr bwMode="auto">
                          <a:xfrm>
                            <a:off x="2415" y="2725"/>
                            <a:ext cx="8" cy="39"/>
                          </a:xfrm>
                          <a:custGeom>
                            <a:avLst/>
                            <a:gdLst>
                              <a:gd name="T0" fmla="*/ 0 w 22"/>
                              <a:gd name="T1" fmla="*/ 77 h 77"/>
                              <a:gd name="T2" fmla="*/ 22 w 22"/>
                              <a:gd name="T3" fmla="*/ 67 h 77"/>
                              <a:gd name="T4" fmla="*/ 22 w 22"/>
                              <a:gd name="T5" fmla="*/ 0 h 77"/>
                              <a:gd name="T6" fmla="*/ 0 w 22"/>
                              <a:gd name="T7" fmla="*/ 8 h 77"/>
                              <a:gd name="T8" fmla="*/ 0 w 22"/>
                              <a:gd name="T9" fmla="*/ 77 h 77"/>
                            </a:gdLst>
                            <a:ahLst/>
                            <a:cxnLst>
                              <a:cxn ang="0">
                                <a:pos x="T0" y="T1"/>
                              </a:cxn>
                              <a:cxn ang="0">
                                <a:pos x="T2" y="T3"/>
                              </a:cxn>
                              <a:cxn ang="0">
                                <a:pos x="T4" y="T5"/>
                              </a:cxn>
                              <a:cxn ang="0">
                                <a:pos x="T6" y="T7"/>
                              </a:cxn>
                              <a:cxn ang="0">
                                <a:pos x="T8" y="T9"/>
                              </a:cxn>
                            </a:cxnLst>
                            <a:rect l="0" t="0" r="r" b="b"/>
                            <a:pathLst>
                              <a:path w="22" h="77">
                                <a:moveTo>
                                  <a:pt x="0" y="77"/>
                                </a:moveTo>
                                <a:lnTo>
                                  <a:pt x="22" y="67"/>
                                </a:lnTo>
                                <a:lnTo>
                                  <a:pt x="22" y="0"/>
                                </a:lnTo>
                                <a:lnTo>
                                  <a:pt x="0" y="8"/>
                                </a:lnTo>
                                <a:lnTo>
                                  <a:pt x="0" y="7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47" name="Oval 255"/>
                          <p:cNvSpPr>
                            <a:spLocks noChangeArrowheads="1"/>
                          </p:cNvSpPr>
                          <p:nvPr/>
                        </p:nvSpPr>
                        <p:spPr bwMode="auto">
                          <a:xfrm>
                            <a:off x="2407" y="2725"/>
                            <a:ext cx="24" cy="1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grpSp>
        </p:grpSp>
      </p:grpSp>
      <p:grpSp>
        <p:nvGrpSpPr>
          <p:cNvPr id="136532" name="Group 340"/>
          <p:cNvGrpSpPr>
            <a:grpSpLocks/>
          </p:cNvGrpSpPr>
          <p:nvPr/>
        </p:nvGrpSpPr>
        <p:grpSpPr bwMode="auto">
          <a:xfrm>
            <a:off x="1042988" y="2276475"/>
            <a:ext cx="5867400" cy="1203325"/>
            <a:chOff x="657" y="1706"/>
            <a:chExt cx="3696" cy="758"/>
          </a:xfrm>
        </p:grpSpPr>
        <p:graphicFrame>
          <p:nvGraphicFramePr>
            <p:cNvPr id="17419" name="Object 6"/>
            <p:cNvGraphicFramePr>
              <a:graphicFrameLocks/>
            </p:cNvGraphicFramePr>
            <p:nvPr/>
          </p:nvGraphicFramePr>
          <p:xfrm>
            <a:off x="2817" y="1746"/>
            <a:ext cx="478" cy="528"/>
          </p:xfrm>
          <a:graphic>
            <a:graphicData uri="http://schemas.openxmlformats.org/presentationml/2006/ole">
              <mc:AlternateContent xmlns:mc="http://schemas.openxmlformats.org/markup-compatibility/2006">
                <mc:Choice xmlns:v="urn:schemas-microsoft-com:vml" Requires="v">
                  <p:oleObj spid="_x0000_s22692" name="ClipArt" r:id="rId11" imgW="2918334" imgH="3662652" progId="MS_ClipArt_Gallery.2">
                    <p:embed/>
                  </p:oleObj>
                </mc:Choice>
                <mc:Fallback>
                  <p:oleObj name="ClipArt" r:id="rId11" imgW="2918334" imgH="3662652"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7" y="1746"/>
                          <a:ext cx="478" cy="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7420" name="Group 23"/>
            <p:cNvGrpSpPr>
              <a:grpSpLocks/>
            </p:cNvGrpSpPr>
            <p:nvPr/>
          </p:nvGrpSpPr>
          <p:grpSpPr bwMode="auto">
            <a:xfrm>
              <a:off x="3633" y="1842"/>
              <a:ext cx="720" cy="335"/>
              <a:chOff x="3648" y="2160"/>
              <a:chExt cx="720" cy="335"/>
            </a:xfrm>
          </p:grpSpPr>
          <p:pic>
            <p:nvPicPr>
              <p:cNvPr id="13619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8" y="2160"/>
                <a:ext cx="720" cy="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6200" name="Text Box 8"/>
              <p:cNvSpPr txBox="1">
                <a:spLocks noChangeArrowheads="1"/>
              </p:cNvSpPr>
              <p:nvPr/>
            </p:nvSpPr>
            <p:spPr bwMode="auto">
              <a:xfrm>
                <a:off x="3744" y="2162"/>
                <a:ext cx="53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a:solidFill>
                      <a:prstClr val="black"/>
                    </a:solidFill>
                    <a:latin typeface="Calibri"/>
                  </a:rPr>
                  <a:t>share</a:t>
                </a:r>
              </a:p>
            </p:txBody>
          </p:sp>
        </p:grpSp>
        <p:grpSp>
          <p:nvGrpSpPr>
            <p:cNvPr id="17421" name="Group 29"/>
            <p:cNvGrpSpPr>
              <a:grpSpLocks noChangeAspect="1"/>
            </p:cNvGrpSpPr>
            <p:nvPr/>
          </p:nvGrpSpPr>
          <p:grpSpPr bwMode="auto">
            <a:xfrm>
              <a:off x="1776" y="1706"/>
              <a:ext cx="544" cy="541"/>
              <a:chOff x="1812" y="1799"/>
              <a:chExt cx="1431" cy="1422"/>
            </a:xfrm>
          </p:grpSpPr>
          <p:sp>
            <p:nvSpPr>
              <p:cNvPr id="136222" name="AutoShape 30"/>
              <p:cNvSpPr>
                <a:spLocks noChangeAspect="1" noChangeArrowheads="1" noTextEdit="1"/>
              </p:cNvSpPr>
              <p:nvPr/>
            </p:nvSpPr>
            <p:spPr bwMode="auto">
              <a:xfrm>
                <a:off x="1812" y="1799"/>
                <a:ext cx="1431" cy="1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06" name="Group 31"/>
              <p:cNvGrpSpPr>
                <a:grpSpLocks/>
              </p:cNvGrpSpPr>
              <p:nvPr/>
            </p:nvGrpSpPr>
            <p:grpSpPr bwMode="auto">
              <a:xfrm>
                <a:off x="1813" y="1800"/>
                <a:ext cx="705" cy="994"/>
                <a:chOff x="1813" y="1800"/>
                <a:chExt cx="705" cy="994"/>
              </a:xfrm>
            </p:grpSpPr>
            <p:grpSp>
              <p:nvGrpSpPr>
                <p:cNvPr id="17590" name="Group 32"/>
                <p:cNvGrpSpPr>
                  <a:grpSpLocks/>
                </p:cNvGrpSpPr>
                <p:nvPr/>
              </p:nvGrpSpPr>
              <p:grpSpPr bwMode="auto">
                <a:xfrm>
                  <a:off x="1813" y="2229"/>
                  <a:ext cx="658" cy="445"/>
                  <a:chOff x="1813" y="2229"/>
                  <a:chExt cx="658" cy="445"/>
                </a:xfrm>
              </p:grpSpPr>
              <p:grpSp>
                <p:nvGrpSpPr>
                  <p:cNvPr id="17607" name="Group 33"/>
                  <p:cNvGrpSpPr>
                    <a:grpSpLocks/>
                  </p:cNvGrpSpPr>
                  <p:nvPr/>
                </p:nvGrpSpPr>
                <p:grpSpPr bwMode="auto">
                  <a:xfrm>
                    <a:off x="1813" y="2513"/>
                    <a:ext cx="424" cy="134"/>
                    <a:chOff x="1813" y="2513"/>
                    <a:chExt cx="424" cy="134"/>
                  </a:xfrm>
                </p:grpSpPr>
                <p:grpSp>
                  <p:nvGrpSpPr>
                    <p:cNvPr id="17611" name="Group 34"/>
                    <p:cNvGrpSpPr>
                      <a:grpSpLocks/>
                    </p:cNvGrpSpPr>
                    <p:nvPr/>
                  </p:nvGrpSpPr>
                  <p:grpSpPr bwMode="auto">
                    <a:xfrm>
                      <a:off x="1947" y="2513"/>
                      <a:ext cx="290" cy="61"/>
                      <a:chOff x="1947" y="2513"/>
                      <a:chExt cx="290" cy="61"/>
                    </a:xfrm>
                  </p:grpSpPr>
                  <p:sp>
                    <p:nvSpPr>
                      <p:cNvPr id="136227" name="Freeform 35"/>
                      <p:cNvSpPr>
                        <a:spLocks/>
                      </p:cNvSpPr>
                      <p:nvPr/>
                    </p:nvSpPr>
                    <p:spPr bwMode="auto">
                      <a:xfrm>
                        <a:off x="1946" y="2514"/>
                        <a:ext cx="289" cy="45"/>
                      </a:xfrm>
                      <a:custGeom>
                        <a:avLst/>
                        <a:gdLst>
                          <a:gd name="T0" fmla="*/ 0 w 580"/>
                          <a:gd name="T1" fmla="*/ 42 h 91"/>
                          <a:gd name="T2" fmla="*/ 568 w 580"/>
                          <a:gd name="T3" fmla="*/ 91 h 91"/>
                          <a:gd name="T4" fmla="*/ 580 w 580"/>
                          <a:gd name="T5" fmla="*/ 46 h 91"/>
                          <a:gd name="T6" fmla="*/ 85 w 580"/>
                          <a:gd name="T7" fmla="*/ 0 h 91"/>
                          <a:gd name="T8" fmla="*/ 0 w 580"/>
                          <a:gd name="T9" fmla="*/ 42 h 91"/>
                        </a:gdLst>
                        <a:ahLst/>
                        <a:cxnLst>
                          <a:cxn ang="0">
                            <a:pos x="T0" y="T1"/>
                          </a:cxn>
                          <a:cxn ang="0">
                            <a:pos x="T2" y="T3"/>
                          </a:cxn>
                          <a:cxn ang="0">
                            <a:pos x="T4" y="T5"/>
                          </a:cxn>
                          <a:cxn ang="0">
                            <a:pos x="T6" y="T7"/>
                          </a:cxn>
                          <a:cxn ang="0">
                            <a:pos x="T8" y="T9"/>
                          </a:cxn>
                        </a:cxnLst>
                        <a:rect l="0" t="0" r="r" b="b"/>
                        <a:pathLst>
                          <a:path w="580" h="91">
                            <a:moveTo>
                              <a:pt x="0" y="42"/>
                            </a:moveTo>
                            <a:lnTo>
                              <a:pt x="568" y="91"/>
                            </a:lnTo>
                            <a:lnTo>
                              <a:pt x="580" y="46"/>
                            </a:lnTo>
                            <a:lnTo>
                              <a:pt x="85" y="0"/>
                            </a:lnTo>
                            <a:lnTo>
                              <a:pt x="0" y="4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28" name="Freeform 36"/>
                      <p:cNvSpPr>
                        <a:spLocks/>
                      </p:cNvSpPr>
                      <p:nvPr/>
                    </p:nvSpPr>
                    <p:spPr bwMode="auto">
                      <a:xfrm>
                        <a:off x="1946" y="2535"/>
                        <a:ext cx="284" cy="39"/>
                      </a:xfrm>
                      <a:custGeom>
                        <a:avLst/>
                        <a:gdLst>
                          <a:gd name="T0" fmla="*/ 0 w 568"/>
                          <a:gd name="T1" fmla="*/ 0 h 82"/>
                          <a:gd name="T2" fmla="*/ 568 w 568"/>
                          <a:gd name="T3" fmla="*/ 51 h 82"/>
                          <a:gd name="T4" fmla="*/ 568 w 568"/>
                          <a:gd name="T5" fmla="*/ 82 h 82"/>
                          <a:gd name="T6" fmla="*/ 20 w 568"/>
                          <a:gd name="T7" fmla="*/ 33 h 82"/>
                          <a:gd name="T8" fmla="*/ 0 w 568"/>
                          <a:gd name="T9" fmla="*/ 0 h 82"/>
                        </a:gdLst>
                        <a:ahLst/>
                        <a:cxnLst>
                          <a:cxn ang="0">
                            <a:pos x="T0" y="T1"/>
                          </a:cxn>
                          <a:cxn ang="0">
                            <a:pos x="T2" y="T3"/>
                          </a:cxn>
                          <a:cxn ang="0">
                            <a:pos x="T4" y="T5"/>
                          </a:cxn>
                          <a:cxn ang="0">
                            <a:pos x="T6" y="T7"/>
                          </a:cxn>
                          <a:cxn ang="0">
                            <a:pos x="T8" y="T9"/>
                          </a:cxn>
                        </a:cxnLst>
                        <a:rect l="0" t="0" r="r" b="b"/>
                        <a:pathLst>
                          <a:path w="568" h="82">
                            <a:moveTo>
                              <a:pt x="0" y="0"/>
                            </a:moveTo>
                            <a:lnTo>
                              <a:pt x="568" y="51"/>
                            </a:lnTo>
                            <a:lnTo>
                              <a:pt x="568" y="82"/>
                            </a:lnTo>
                            <a:lnTo>
                              <a:pt x="20" y="33"/>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612" name="Group 37"/>
                    <p:cNvGrpSpPr>
                      <a:grpSpLocks/>
                    </p:cNvGrpSpPr>
                    <p:nvPr/>
                  </p:nvGrpSpPr>
                  <p:grpSpPr bwMode="auto">
                    <a:xfrm>
                      <a:off x="1813" y="2573"/>
                      <a:ext cx="399" cy="74"/>
                      <a:chOff x="1813" y="2573"/>
                      <a:chExt cx="399" cy="74"/>
                    </a:xfrm>
                  </p:grpSpPr>
                  <p:sp>
                    <p:nvSpPr>
                      <p:cNvPr id="136230" name="Freeform 38"/>
                      <p:cNvSpPr>
                        <a:spLocks/>
                      </p:cNvSpPr>
                      <p:nvPr/>
                    </p:nvSpPr>
                    <p:spPr bwMode="auto">
                      <a:xfrm>
                        <a:off x="1812" y="2574"/>
                        <a:ext cx="400" cy="55"/>
                      </a:xfrm>
                      <a:custGeom>
                        <a:avLst/>
                        <a:gdLst>
                          <a:gd name="T0" fmla="*/ 73 w 799"/>
                          <a:gd name="T1" fmla="*/ 0 h 113"/>
                          <a:gd name="T2" fmla="*/ 799 w 799"/>
                          <a:gd name="T3" fmla="*/ 66 h 113"/>
                          <a:gd name="T4" fmla="*/ 799 w 799"/>
                          <a:gd name="T5" fmla="*/ 113 h 113"/>
                          <a:gd name="T6" fmla="*/ 0 w 799"/>
                          <a:gd name="T7" fmla="*/ 42 h 113"/>
                          <a:gd name="T8" fmla="*/ 73 w 799"/>
                          <a:gd name="T9" fmla="*/ 0 h 113"/>
                        </a:gdLst>
                        <a:ahLst/>
                        <a:cxnLst>
                          <a:cxn ang="0">
                            <a:pos x="T0" y="T1"/>
                          </a:cxn>
                          <a:cxn ang="0">
                            <a:pos x="T2" y="T3"/>
                          </a:cxn>
                          <a:cxn ang="0">
                            <a:pos x="T4" y="T5"/>
                          </a:cxn>
                          <a:cxn ang="0">
                            <a:pos x="T6" y="T7"/>
                          </a:cxn>
                          <a:cxn ang="0">
                            <a:pos x="T8" y="T9"/>
                          </a:cxn>
                        </a:cxnLst>
                        <a:rect l="0" t="0" r="r" b="b"/>
                        <a:pathLst>
                          <a:path w="799" h="113">
                            <a:moveTo>
                              <a:pt x="73" y="0"/>
                            </a:moveTo>
                            <a:lnTo>
                              <a:pt x="799" y="66"/>
                            </a:lnTo>
                            <a:lnTo>
                              <a:pt x="799" y="113"/>
                            </a:lnTo>
                            <a:lnTo>
                              <a:pt x="0" y="42"/>
                            </a:lnTo>
                            <a:lnTo>
                              <a:pt x="73" y="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31" name="Freeform 39"/>
                      <p:cNvSpPr>
                        <a:spLocks/>
                      </p:cNvSpPr>
                      <p:nvPr/>
                    </p:nvSpPr>
                    <p:spPr bwMode="auto">
                      <a:xfrm>
                        <a:off x="1812" y="2595"/>
                        <a:ext cx="400" cy="53"/>
                      </a:xfrm>
                      <a:custGeom>
                        <a:avLst/>
                        <a:gdLst>
                          <a:gd name="T0" fmla="*/ 0 w 799"/>
                          <a:gd name="T1" fmla="*/ 0 h 106"/>
                          <a:gd name="T2" fmla="*/ 30 w 799"/>
                          <a:gd name="T3" fmla="*/ 37 h 106"/>
                          <a:gd name="T4" fmla="*/ 799 w 799"/>
                          <a:gd name="T5" fmla="*/ 106 h 106"/>
                          <a:gd name="T6" fmla="*/ 799 w 799"/>
                          <a:gd name="T7" fmla="*/ 70 h 106"/>
                          <a:gd name="T8" fmla="*/ 0 w 799"/>
                          <a:gd name="T9" fmla="*/ 0 h 106"/>
                        </a:gdLst>
                        <a:ahLst/>
                        <a:cxnLst>
                          <a:cxn ang="0">
                            <a:pos x="T0" y="T1"/>
                          </a:cxn>
                          <a:cxn ang="0">
                            <a:pos x="T2" y="T3"/>
                          </a:cxn>
                          <a:cxn ang="0">
                            <a:pos x="T4" y="T5"/>
                          </a:cxn>
                          <a:cxn ang="0">
                            <a:pos x="T6" y="T7"/>
                          </a:cxn>
                          <a:cxn ang="0">
                            <a:pos x="T8" y="T9"/>
                          </a:cxn>
                        </a:cxnLst>
                        <a:rect l="0" t="0" r="r" b="b"/>
                        <a:pathLst>
                          <a:path w="799" h="106">
                            <a:moveTo>
                              <a:pt x="0" y="0"/>
                            </a:moveTo>
                            <a:lnTo>
                              <a:pt x="30" y="37"/>
                            </a:lnTo>
                            <a:lnTo>
                              <a:pt x="799" y="106"/>
                            </a:lnTo>
                            <a:lnTo>
                              <a:pt x="799" y="70"/>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608" name="Group 40"/>
                  <p:cNvGrpSpPr>
                    <a:grpSpLocks/>
                  </p:cNvGrpSpPr>
                  <p:nvPr/>
                </p:nvGrpSpPr>
                <p:grpSpPr bwMode="auto">
                  <a:xfrm>
                    <a:off x="2201" y="2229"/>
                    <a:ext cx="270" cy="445"/>
                    <a:chOff x="2201" y="2229"/>
                    <a:chExt cx="270" cy="445"/>
                  </a:xfrm>
                </p:grpSpPr>
                <p:sp>
                  <p:nvSpPr>
                    <p:cNvPr id="136233" name="Freeform 41"/>
                    <p:cNvSpPr>
                      <a:spLocks/>
                    </p:cNvSpPr>
                    <p:nvPr/>
                  </p:nvSpPr>
                  <p:spPr bwMode="auto">
                    <a:xfrm>
                      <a:off x="2214" y="2230"/>
                      <a:ext cx="255" cy="444"/>
                    </a:xfrm>
                    <a:custGeom>
                      <a:avLst/>
                      <a:gdLst>
                        <a:gd name="T0" fmla="*/ 48 w 506"/>
                        <a:gd name="T1" fmla="*/ 152 h 889"/>
                        <a:gd name="T2" fmla="*/ 506 w 506"/>
                        <a:gd name="T3" fmla="*/ 0 h 889"/>
                        <a:gd name="T4" fmla="*/ 467 w 506"/>
                        <a:gd name="T5" fmla="*/ 695 h 889"/>
                        <a:gd name="T6" fmla="*/ 0 w 506"/>
                        <a:gd name="T7" fmla="*/ 889 h 889"/>
                        <a:gd name="T8" fmla="*/ 48 w 506"/>
                        <a:gd name="T9" fmla="*/ 152 h 889"/>
                      </a:gdLst>
                      <a:ahLst/>
                      <a:cxnLst>
                        <a:cxn ang="0">
                          <a:pos x="T0" y="T1"/>
                        </a:cxn>
                        <a:cxn ang="0">
                          <a:pos x="T2" y="T3"/>
                        </a:cxn>
                        <a:cxn ang="0">
                          <a:pos x="T4" y="T5"/>
                        </a:cxn>
                        <a:cxn ang="0">
                          <a:pos x="T6" y="T7"/>
                        </a:cxn>
                        <a:cxn ang="0">
                          <a:pos x="T8" y="T9"/>
                        </a:cxn>
                      </a:cxnLst>
                      <a:rect l="0" t="0" r="r" b="b"/>
                      <a:pathLst>
                        <a:path w="506" h="889">
                          <a:moveTo>
                            <a:pt x="48" y="152"/>
                          </a:moveTo>
                          <a:lnTo>
                            <a:pt x="506" y="0"/>
                          </a:lnTo>
                          <a:lnTo>
                            <a:pt x="467" y="695"/>
                          </a:lnTo>
                          <a:lnTo>
                            <a:pt x="0" y="889"/>
                          </a:lnTo>
                          <a:lnTo>
                            <a:pt x="48" y="15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34" name="Freeform 42"/>
                    <p:cNvSpPr>
                      <a:spLocks/>
                    </p:cNvSpPr>
                    <p:nvPr/>
                  </p:nvSpPr>
                  <p:spPr bwMode="auto">
                    <a:xfrm>
                      <a:off x="2199" y="2304"/>
                      <a:ext cx="42" cy="371"/>
                    </a:xfrm>
                    <a:custGeom>
                      <a:avLst/>
                      <a:gdLst>
                        <a:gd name="T0" fmla="*/ 85 w 85"/>
                        <a:gd name="T1" fmla="*/ 0 h 741"/>
                        <a:gd name="T2" fmla="*/ 50 w 85"/>
                        <a:gd name="T3" fmla="*/ 15 h 741"/>
                        <a:gd name="T4" fmla="*/ 0 w 85"/>
                        <a:gd name="T5" fmla="*/ 727 h 741"/>
                        <a:gd name="T6" fmla="*/ 33 w 85"/>
                        <a:gd name="T7" fmla="*/ 741 h 741"/>
                        <a:gd name="T8" fmla="*/ 85 w 85"/>
                        <a:gd name="T9" fmla="*/ 0 h 741"/>
                      </a:gdLst>
                      <a:ahLst/>
                      <a:cxnLst>
                        <a:cxn ang="0">
                          <a:pos x="T0" y="T1"/>
                        </a:cxn>
                        <a:cxn ang="0">
                          <a:pos x="T2" y="T3"/>
                        </a:cxn>
                        <a:cxn ang="0">
                          <a:pos x="T4" y="T5"/>
                        </a:cxn>
                        <a:cxn ang="0">
                          <a:pos x="T6" y="T7"/>
                        </a:cxn>
                        <a:cxn ang="0">
                          <a:pos x="T8" y="T9"/>
                        </a:cxn>
                      </a:cxnLst>
                      <a:rect l="0" t="0" r="r" b="b"/>
                      <a:pathLst>
                        <a:path w="85" h="741">
                          <a:moveTo>
                            <a:pt x="85" y="0"/>
                          </a:moveTo>
                          <a:lnTo>
                            <a:pt x="50" y="15"/>
                          </a:lnTo>
                          <a:lnTo>
                            <a:pt x="0" y="727"/>
                          </a:lnTo>
                          <a:lnTo>
                            <a:pt x="33" y="741"/>
                          </a:lnTo>
                          <a:lnTo>
                            <a:pt x="85"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591" name="Group 43"/>
                <p:cNvGrpSpPr>
                  <a:grpSpLocks/>
                </p:cNvGrpSpPr>
                <p:nvPr/>
              </p:nvGrpSpPr>
              <p:grpSpPr bwMode="auto">
                <a:xfrm>
                  <a:off x="2234" y="1800"/>
                  <a:ext cx="284" cy="994"/>
                  <a:chOff x="2234" y="1800"/>
                  <a:chExt cx="284" cy="994"/>
                </a:xfrm>
              </p:grpSpPr>
              <p:grpSp>
                <p:nvGrpSpPr>
                  <p:cNvPr id="17592" name="Group 44"/>
                  <p:cNvGrpSpPr>
                    <a:grpSpLocks/>
                  </p:cNvGrpSpPr>
                  <p:nvPr/>
                </p:nvGrpSpPr>
                <p:grpSpPr bwMode="auto">
                  <a:xfrm>
                    <a:off x="2234" y="1800"/>
                    <a:ext cx="284" cy="994"/>
                    <a:chOff x="2234" y="1800"/>
                    <a:chExt cx="284" cy="994"/>
                  </a:xfrm>
                </p:grpSpPr>
                <p:sp>
                  <p:nvSpPr>
                    <p:cNvPr id="136237" name="Freeform 45"/>
                    <p:cNvSpPr>
                      <a:spLocks/>
                    </p:cNvSpPr>
                    <p:nvPr/>
                  </p:nvSpPr>
                  <p:spPr bwMode="auto">
                    <a:xfrm>
                      <a:off x="2285" y="1812"/>
                      <a:ext cx="231" cy="836"/>
                    </a:xfrm>
                    <a:custGeom>
                      <a:avLst/>
                      <a:gdLst>
                        <a:gd name="T0" fmla="*/ 462 w 462"/>
                        <a:gd name="T1" fmla="*/ 0 h 1669"/>
                        <a:gd name="T2" fmla="*/ 133 w 462"/>
                        <a:gd name="T3" fmla="*/ 118 h 1669"/>
                        <a:gd name="T4" fmla="*/ 0 w 462"/>
                        <a:gd name="T5" fmla="*/ 1669 h 1669"/>
                        <a:gd name="T6" fmla="*/ 48 w 462"/>
                        <a:gd name="T7" fmla="*/ 1650 h 1669"/>
                        <a:gd name="T8" fmla="*/ 167 w 462"/>
                        <a:gd name="T9" fmla="*/ 207 h 1669"/>
                        <a:gd name="T10" fmla="*/ 259 w 462"/>
                        <a:gd name="T11" fmla="*/ 173 h 1669"/>
                        <a:gd name="T12" fmla="*/ 143 w 462"/>
                        <a:gd name="T13" fmla="*/ 1594 h 1669"/>
                        <a:gd name="T14" fmla="*/ 188 w 462"/>
                        <a:gd name="T15" fmla="*/ 1552 h 1669"/>
                        <a:gd name="T16" fmla="*/ 304 w 462"/>
                        <a:gd name="T17" fmla="*/ 157 h 1669"/>
                        <a:gd name="T18" fmla="*/ 403 w 462"/>
                        <a:gd name="T19" fmla="*/ 121 h 1669"/>
                        <a:gd name="T20" fmla="*/ 292 w 462"/>
                        <a:gd name="T21" fmla="*/ 1509 h 1669"/>
                        <a:gd name="T22" fmla="*/ 344 w 462"/>
                        <a:gd name="T23" fmla="*/ 1485 h 1669"/>
                        <a:gd name="T24" fmla="*/ 462 w 462"/>
                        <a:gd name="T2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1669">
                          <a:moveTo>
                            <a:pt x="462" y="0"/>
                          </a:moveTo>
                          <a:lnTo>
                            <a:pt x="133" y="118"/>
                          </a:lnTo>
                          <a:lnTo>
                            <a:pt x="0" y="1669"/>
                          </a:lnTo>
                          <a:lnTo>
                            <a:pt x="48" y="1650"/>
                          </a:lnTo>
                          <a:lnTo>
                            <a:pt x="167" y="207"/>
                          </a:lnTo>
                          <a:lnTo>
                            <a:pt x="259" y="173"/>
                          </a:lnTo>
                          <a:lnTo>
                            <a:pt x="143" y="1594"/>
                          </a:lnTo>
                          <a:lnTo>
                            <a:pt x="188" y="1552"/>
                          </a:lnTo>
                          <a:lnTo>
                            <a:pt x="304" y="157"/>
                          </a:lnTo>
                          <a:lnTo>
                            <a:pt x="403" y="121"/>
                          </a:lnTo>
                          <a:lnTo>
                            <a:pt x="292" y="1509"/>
                          </a:lnTo>
                          <a:lnTo>
                            <a:pt x="344" y="1485"/>
                          </a:lnTo>
                          <a:lnTo>
                            <a:pt x="462" y="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38" name="Freeform 46"/>
                    <p:cNvSpPr>
                      <a:spLocks/>
                    </p:cNvSpPr>
                    <p:nvPr/>
                  </p:nvSpPr>
                  <p:spPr bwMode="auto">
                    <a:xfrm>
                      <a:off x="2304" y="2162"/>
                      <a:ext cx="160" cy="79"/>
                    </a:xfrm>
                    <a:custGeom>
                      <a:avLst/>
                      <a:gdLst>
                        <a:gd name="T0" fmla="*/ 0 w 323"/>
                        <a:gd name="T1" fmla="*/ 158 h 158"/>
                        <a:gd name="T2" fmla="*/ 320 w 323"/>
                        <a:gd name="T3" fmla="*/ 42 h 158"/>
                        <a:gd name="T4" fmla="*/ 323 w 323"/>
                        <a:gd name="T5" fmla="*/ 0 h 158"/>
                        <a:gd name="T6" fmla="*/ 4 w 323"/>
                        <a:gd name="T7" fmla="*/ 117 h 158"/>
                        <a:gd name="T8" fmla="*/ 0 w 323"/>
                        <a:gd name="T9" fmla="*/ 158 h 158"/>
                      </a:gdLst>
                      <a:ahLst/>
                      <a:cxnLst>
                        <a:cxn ang="0">
                          <a:pos x="T0" y="T1"/>
                        </a:cxn>
                        <a:cxn ang="0">
                          <a:pos x="T2" y="T3"/>
                        </a:cxn>
                        <a:cxn ang="0">
                          <a:pos x="T4" y="T5"/>
                        </a:cxn>
                        <a:cxn ang="0">
                          <a:pos x="T6" y="T7"/>
                        </a:cxn>
                        <a:cxn ang="0">
                          <a:pos x="T8" y="T9"/>
                        </a:cxn>
                      </a:cxnLst>
                      <a:rect l="0" t="0" r="r" b="b"/>
                      <a:pathLst>
                        <a:path w="323" h="158">
                          <a:moveTo>
                            <a:pt x="0" y="158"/>
                          </a:moveTo>
                          <a:lnTo>
                            <a:pt x="320" y="42"/>
                          </a:lnTo>
                          <a:lnTo>
                            <a:pt x="323" y="0"/>
                          </a:lnTo>
                          <a:lnTo>
                            <a:pt x="4" y="117"/>
                          </a:lnTo>
                          <a:lnTo>
                            <a:pt x="0" y="158"/>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39" name="Freeform 47"/>
                    <p:cNvSpPr>
                      <a:spLocks/>
                    </p:cNvSpPr>
                    <p:nvPr/>
                  </p:nvSpPr>
                  <p:spPr bwMode="auto">
                    <a:xfrm>
                      <a:off x="2309" y="1799"/>
                      <a:ext cx="208" cy="71"/>
                    </a:xfrm>
                    <a:custGeom>
                      <a:avLst/>
                      <a:gdLst>
                        <a:gd name="T0" fmla="*/ 0 w 414"/>
                        <a:gd name="T1" fmla="*/ 116 h 143"/>
                        <a:gd name="T2" fmla="*/ 83 w 414"/>
                        <a:gd name="T3" fmla="*/ 143 h 143"/>
                        <a:gd name="T4" fmla="*/ 414 w 414"/>
                        <a:gd name="T5" fmla="*/ 26 h 143"/>
                        <a:gd name="T6" fmla="*/ 334 w 414"/>
                        <a:gd name="T7" fmla="*/ 0 h 143"/>
                        <a:gd name="T8" fmla="*/ 0 w 414"/>
                        <a:gd name="T9" fmla="*/ 116 h 143"/>
                      </a:gdLst>
                      <a:ahLst/>
                      <a:cxnLst>
                        <a:cxn ang="0">
                          <a:pos x="T0" y="T1"/>
                        </a:cxn>
                        <a:cxn ang="0">
                          <a:pos x="T2" y="T3"/>
                        </a:cxn>
                        <a:cxn ang="0">
                          <a:pos x="T4" y="T5"/>
                        </a:cxn>
                        <a:cxn ang="0">
                          <a:pos x="T6" y="T7"/>
                        </a:cxn>
                        <a:cxn ang="0">
                          <a:pos x="T8" y="T9"/>
                        </a:cxn>
                      </a:cxnLst>
                      <a:rect l="0" t="0" r="r" b="b"/>
                      <a:pathLst>
                        <a:path w="414" h="143">
                          <a:moveTo>
                            <a:pt x="0" y="116"/>
                          </a:moveTo>
                          <a:lnTo>
                            <a:pt x="83" y="143"/>
                          </a:lnTo>
                          <a:lnTo>
                            <a:pt x="414" y="26"/>
                          </a:lnTo>
                          <a:lnTo>
                            <a:pt x="334" y="0"/>
                          </a:lnTo>
                          <a:lnTo>
                            <a:pt x="0" y="116"/>
                          </a:lnTo>
                          <a:close/>
                        </a:path>
                      </a:pathLst>
                    </a:custGeom>
                    <a:solidFill>
                      <a:srgbClr val="BF7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40" name="Freeform 48"/>
                    <p:cNvSpPr>
                      <a:spLocks/>
                    </p:cNvSpPr>
                    <p:nvPr/>
                  </p:nvSpPr>
                  <p:spPr bwMode="auto">
                    <a:xfrm>
                      <a:off x="2233" y="1857"/>
                      <a:ext cx="118" cy="938"/>
                    </a:xfrm>
                    <a:custGeom>
                      <a:avLst/>
                      <a:gdLst>
                        <a:gd name="T0" fmla="*/ 154 w 237"/>
                        <a:gd name="T1" fmla="*/ 0 h 1869"/>
                        <a:gd name="T2" fmla="*/ 237 w 237"/>
                        <a:gd name="T3" fmla="*/ 25 h 1869"/>
                        <a:gd name="T4" fmla="*/ 109 w 237"/>
                        <a:gd name="T5" fmla="*/ 1540 h 1869"/>
                        <a:gd name="T6" fmla="*/ 0 w 237"/>
                        <a:gd name="T7" fmla="*/ 1869 h 1869"/>
                        <a:gd name="T8" fmla="*/ 154 w 237"/>
                        <a:gd name="T9" fmla="*/ 0 h 1869"/>
                      </a:gdLst>
                      <a:ahLst/>
                      <a:cxnLst>
                        <a:cxn ang="0">
                          <a:pos x="T0" y="T1"/>
                        </a:cxn>
                        <a:cxn ang="0">
                          <a:pos x="T2" y="T3"/>
                        </a:cxn>
                        <a:cxn ang="0">
                          <a:pos x="T4" y="T5"/>
                        </a:cxn>
                        <a:cxn ang="0">
                          <a:pos x="T6" y="T7"/>
                        </a:cxn>
                        <a:cxn ang="0">
                          <a:pos x="T8" y="T9"/>
                        </a:cxn>
                      </a:cxnLst>
                      <a:rect l="0" t="0" r="r" b="b"/>
                      <a:pathLst>
                        <a:path w="237" h="1869">
                          <a:moveTo>
                            <a:pt x="154" y="0"/>
                          </a:moveTo>
                          <a:lnTo>
                            <a:pt x="237" y="25"/>
                          </a:lnTo>
                          <a:lnTo>
                            <a:pt x="109" y="1540"/>
                          </a:lnTo>
                          <a:lnTo>
                            <a:pt x="0" y="1869"/>
                          </a:lnTo>
                          <a:lnTo>
                            <a:pt x="154" y="0"/>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41" name="Freeform 49"/>
                    <p:cNvSpPr>
                      <a:spLocks/>
                    </p:cNvSpPr>
                    <p:nvPr/>
                  </p:nvSpPr>
                  <p:spPr bwMode="auto">
                    <a:xfrm>
                      <a:off x="2307" y="1907"/>
                      <a:ext cx="82" cy="744"/>
                    </a:xfrm>
                    <a:custGeom>
                      <a:avLst/>
                      <a:gdLst>
                        <a:gd name="T0" fmla="*/ 166 w 166"/>
                        <a:gd name="T1" fmla="*/ 0 h 1481"/>
                        <a:gd name="T2" fmla="*/ 60 w 166"/>
                        <a:gd name="T3" fmla="*/ 1441 h 1481"/>
                        <a:gd name="T4" fmla="*/ 0 w 166"/>
                        <a:gd name="T5" fmla="*/ 1481 h 1481"/>
                        <a:gd name="T6" fmla="*/ 123 w 166"/>
                        <a:gd name="T7" fmla="*/ 14 h 1481"/>
                        <a:gd name="T8" fmla="*/ 166 w 166"/>
                        <a:gd name="T9" fmla="*/ 0 h 1481"/>
                      </a:gdLst>
                      <a:ahLst/>
                      <a:cxnLst>
                        <a:cxn ang="0">
                          <a:pos x="T0" y="T1"/>
                        </a:cxn>
                        <a:cxn ang="0">
                          <a:pos x="T2" y="T3"/>
                        </a:cxn>
                        <a:cxn ang="0">
                          <a:pos x="T4" y="T5"/>
                        </a:cxn>
                        <a:cxn ang="0">
                          <a:pos x="T6" y="T7"/>
                        </a:cxn>
                        <a:cxn ang="0">
                          <a:pos x="T8" y="T9"/>
                        </a:cxn>
                      </a:cxnLst>
                      <a:rect l="0" t="0" r="r" b="b"/>
                      <a:pathLst>
                        <a:path w="166" h="1481">
                          <a:moveTo>
                            <a:pt x="166" y="0"/>
                          </a:moveTo>
                          <a:lnTo>
                            <a:pt x="60" y="1441"/>
                          </a:lnTo>
                          <a:lnTo>
                            <a:pt x="0" y="1481"/>
                          </a:lnTo>
                          <a:lnTo>
                            <a:pt x="123" y="14"/>
                          </a:lnTo>
                          <a:lnTo>
                            <a:pt x="166"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42" name="Freeform 50"/>
                    <p:cNvSpPr>
                      <a:spLocks/>
                    </p:cNvSpPr>
                    <p:nvPr/>
                  </p:nvSpPr>
                  <p:spPr bwMode="auto">
                    <a:xfrm>
                      <a:off x="2375" y="1883"/>
                      <a:ext cx="82" cy="733"/>
                    </a:xfrm>
                    <a:custGeom>
                      <a:avLst/>
                      <a:gdLst>
                        <a:gd name="T0" fmla="*/ 160 w 160"/>
                        <a:gd name="T1" fmla="*/ 0 h 1462"/>
                        <a:gd name="T2" fmla="*/ 56 w 160"/>
                        <a:gd name="T3" fmla="*/ 1444 h 1462"/>
                        <a:gd name="T4" fmla="*/ 0 w 160"/>
                        <a:gd name="T5" fmla="*/ 1462 h 1462"/>
                        <a:gd name="T6" fmla="*/ 116 w 160"/>
                        <a:gd name="T7" fmla="*/ 16 h 1462"/>
                        <a:gd name="T8" fmla="*/ 160 w 160"/>
                        <a:gd name="T9" fmla="*/ 0 h 1462"/>
                      </a:gdLst>
                      <a:ahLst/>
                      <a:cxnLst>
                        <a:cxn ang="0">
                          <a:pos x="T0" y="T1"/>
                        </a:cxn>
                        <a:cxn ang="0">
                          <a:pos x="T2" y="T3"/>
                        </a:cxn>
                        <a:cxn ang="0">
                          <a:pos x="T4" y="T5"/>
                        </a:cxn>
                        <a:cxn ang="0">
                          <a:pos x="T6" y="T7"/>
                        </a:cxn>
                        <a:cxn ang="0">
                          <a:pos x="T8" y="T9"/>
                        </a:cxn>
                      </a:cxnLst>
                      <a:rect l="0" t="0" r="r" b="b"/>
                      <a:pathLst>
                        <a:path w="160" h="1462">
                          <a:moveTo>
                            <a:pt x="160" y="0"/>
                          </a:moveTo>
                          <a:lnTo>
                            <a:pt x="56" y="1444"/>
                          </a:lnTo>
                          <a:lnTo>
                            <a:pt x="0" y="1462"/>
                          </a:lnTo>
                          <a:lnTo>
                            <a:pt x="116" y="16"/>
                          </a:lnTo>
                          <a:lnTo>
                            <a:pt x="160"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43" name="Freeform 51"/>
                    <p:cNvSpPr>
                      <a:spLocks/>
                    </p:cNvSpPr>
                    <p:nvPr/>
                  </p:nvSpPr>
                  <p:spPr bwMode="auto">
                    <a:xfrm>
                      <a:off x="2317" y="2177"/>
                      <a:ext cx="158" cy="110"/>
                    </a:xfrm>
                    <a:custGeom>
                      <a:avLst/>
                      <a:gdLst>
                        <a:gd name="T0" fmla="*/ 11 w 316"/>
                        <a:gd name="T1" fmla="*/ 110 h 219"/>
                        <a:gd name="T2" fmla="*/ 316 w 316"/>
                        <a:gd name="T3" fmla="*/ 0 h 219"/>
                        <a:gd name="T4" fmla="*/ 307 w 316"/>
                        <a:gd name="T5" fmla="*/ 110 h 219"/>
                        <a:gd name="T6" fmla="*/ 0 w 316"/>
                        <a:gd name="T7" fmla="*/ 219 h 219"/>
                        <a:gd name="T8" fmla="*/ 11 w 316"/>
                        <a:gd name="T9" fmla="*/ 110 h 219"/>
                      </a:gdLst>
                      <a:ahLst/>
                      <a:cxnLst>
                        <a:cxn ang="0">
                          <a:pos x="T0" y="T1"/>
                        </a:cxn>
                        <a:cxn ang="0">
                          <a:pos x="T2" y="T3"/>
                        </a:cxn>
                        <a:cxn ang="0">
                          <a:pos x="T4" y="T5"/>
                        </a:cxn>
                        <a:cxn ang="0">
                          <a:pos x="T6" y="T7"/>
                        </a:cxn>
                        <a:cxn ang="0">
                          <a:pos x="T8" y="T9"/>
                        </a:cxn>
                      </a:cxnLst>
                      <a:rect l="0" t="0" r="r" b="b"/>
                      <a:pathLst>
                        <a:path w="316" h="219">
                          <a:moveTo>
                            <a:pt x="11" y="110"/>
                          </a:moveTo>
                          <a:lnTo>
                            <a:pt x="316" y="0"/>
                          </a:lnTo>
                          <a:lnTo>
                            <a:pt x="307" y="110"/>
                          </a:lnTo>
                          <a:lnTo>
                            <a:pt x="0" y="219"/>
                          </a:lnTo>
                          <a:lnTo>
                            <a:pt x="11" y="11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593" name="Group 52"/>
                  <p:cNvGrpSpPr>
                    <a:grpSpLocks/>
                  </p:cNvGrpSpPr>
                  <p:nvPr/>
                </p:nvGrpSpPr>
                <p:grpSpPr bwMode="auto">
                  <a:xfrm>
                    <a:off x="2288" y="1990"/>
                    <a:ext cx="223" cy="161"/>
                    <a:chOff x="2288" y="1990"/>
                    <a:chExt cx="223" cy="161"/>
                  </a:xfrm>
                </p:grpSpPr>
                <p:grpSp>
                  <p:nvGrpSpPr>
                    <p:cNvPr id="17594" name="Group 53"/>
                    <p:cNvGrpSpPr>
                      <a:grpSpLocks/>
                    </p:cNvGrpSpPr>
                    <p:nvPr/>
                  </p:nvGrpSpPr>
                  <p:grpSpPr bwMode="auto">
                    <a:xfrm>
                      <a:off x="2288" y="2057"/>
                      <a:ext cx="218" cy="94"/>
                      <a:chOff x="2288" y="2057"/>
                      <a:chExt cx="218" cy="94"/>
                    </a:xfrm>
                  </p:grpSpPr>
                  <p:sp>
                    <p:nvSpPr>
                      <p:cNvPr id="136246" name="Freeform 54"/>
                      <p:cNvSpPr>
                        <a:spLocks/>
                      </p:cNvSpPr>
                      <p:nvPr/>
                    </p:nvSpPr>
                    <p:spPr bwMode="auto">
                      <a:xfrm>
                        <a:off x="2496" y="2057"/>
                        <a:ext cx="8" cy="5"/>
                      </a:xfrm>
                      <a:custGeom>
                        <a:avLst/>
                        <a:gdLst>
                          <a:gd name="T0" fmla="*/ 0 w 13"/>
                          <a:gd name="T1" fmla="*/ 12 h 12"/>
                          <a:gd name="T2" fmla="*/ 13 w 13"/>
                          <a:gd name="T3" fmla="*/ 8 h 12"/>
                          <a:gd name="T4" fmla="*/ 0 w 13"/>
                          <a:gd name="T5" fmla="*/ 0 h 12"/>
                          <a:gd name="T6" fmla="*/ 0 w 13"/>
                          <a:gd name="T7" fmla="*/ 12 h 12"/>
                        </a:gdLst>
                        <a:ahLst/>
                        <a:cxnLst>
                          <a:cxn ang="0">
                            <a:pos x="T0" y="T1"/>
                          </a:cxn>
                          <a:cxn ang="0">
                            <a:pos x="T2" y="T3"/>
                          </a:cxn>
                          <a:cxn ang="0">
                            <a:pos x="T4" y="T5"/>
                          </a:cxn>
                          <a:cxn ang="0">
                            <a:pos x="T6" y="T7"/>
                          </a:cxn>
                        </a:cxnLst>
                        <a:rect l="0" t="0" r="r" b="b"/>
                        <a:pathLst>
                          <a:path w="13" h="12">
                            <a:moveTo>
                              <a:pt x="0" y="12"/>
                            </a:moveTo>
                            <a:lnTo>
                              <a:pt x="13"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47" name="Freeform 55"/>
                      <p:cNvSpPr>
                        <a:spLocks/>
                      </p:cNvSpPr>
                      <p:nvPr/>
                    </p:nvSpPr>
                    <p:spPr bwMode="auto">
                      <a:xfrm>
                        <a:off x="2288" y="2062"/>
                        <a:ext cx="216" cy="89"/>
                      </a:xfrm>
                      <a:custGeom>
                        <a:avLst/>
                        <a:gdLst>
                          <a:gd name="T0" fmla="*/ 4 w 435"/>
                          <a:gd name="T1" fmla="*/ 102 h 180"/>
                          <a:gd name="T2" fmla="*/ 0 w 435"/>
                          <a:gd name="T3" fmla="*/ 154 h 180"/>
                          <a:gd name="T4" fmla="*/ 83 w 435"/>
                          <a:gd name="T5" fmla="*/ 180 h 180"/>
                          <a:gd name="T6" fmla="*/ 432 w 435"/>
                          <a:gd name="T7" fmla="*/ 55 h 180"/>
                          <a:gd name="T8" fmla="*/ 435 w 435"/>
                          <a:gd name="T9" fmla="*/ 0 h 180"/>
                          <a:gd name="T10" fmla="*/ 84 w 435"/>
                          <a:gd name="T11" fmla="*/ 127 h 180"/>
                          <a:gd name="T12" fmla="*/ 4 w 435"/>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5" h="180">
                            <a:moveTo>
                              <a:pt x="4" y="102"/>
                            </a:moveTo>
                            <a:lnTo>
                              <a:pt x="0" y="154"/>
                            </a:lnTo>
                            <a:lnTo>
                              <a:pt x="83" y="180"/>
                            </a:lnTo>
                            <a:lnTo>
                              <a:pt x="432" y="55"/>
                            </a:lnTo>
                            <a:lnTo>
                              <a:pt x="435" y="0"/>
                            </a:lnTo>
                            <a:lnTo>
                              <a:pt x="84"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595" name="Group 56"/>
                    <p:cNvGrpSpPr>
                      <a:grpSpLocks/>
                    </p:cNvGrpSpPr>
                    <p:nvPr/>
                  </p:nvGrpSpPr>
                  <p:grpSpPr bwMode="auto">
                    <a:xfrm>
                      <a:off x="2294" y="1990"/>
                      <a:ext cx="217" cy="94"/>
                      <a:chOff x="2294" y="1990"/>
                      <a:chExt cx="217" cy="94"/>
                    </a:xfrm>
                  </p:grpSpPr>
                  <p:sp>
                    <p:nvSpPr>
                      <p:cNvPr id="136249" name="Freeform 57"/>
                      <p:cNvSpPr>
                        <a:spLocks/>
                      </p:cNvSpPr>
                      <p:nvPr/>
                    </p:nvSpPr>
                    <p:spPr bwMode="auto">
                      <a:xfrm>
                        <a:off x="2504" y="1988"/>
                        <a:ext cx="5" cy="5"/>
                      </a:xfrm>
                      <a:custGeom>
                        <a:avLst/>
                        <a:gdLst>
                          <a:gd name="T0" fmla="*/ 0 w 14"/>
                          <a:gd name="T1" fmla="*/ 12 h 12"/>
                          <a:gd name="T2" fmla="*/ 14 w 14"/>
                          <a:gd name="T3" fmla="*/ 8 h 12"/>
                          <a:gd name="T4" fmla="*/ 0 w 14"/>
                          <a:gd name="T5" fmla="*/ 0 h 12"/>
                          <a:gd name="T6" fmla="*/ 0 w 14"/>
                          <a:gd name="T7" fmla="*/ 12 h 12"/>
                        </a:gdLst>
                        <a:ahLst/>
                        <a:cxnLst>
                          <a:cxn ang="0">
                            <a:pos x="T0" y="T1"/>
                          </a:cxn>
                          <a:cxn ang="0">
                            <a:pos x="T2" y="T3"/>
                          </a:cxn>
                          <a:cxn ang="0">
                            <a:pos x="T4" y="T5"/>
                          </a:cxn>
                          <a:cxn ang="0">
                            <a:pos x="T6" y="T7"/>
                          </a:cxn>
                        </a:cxnLst>
                        <a:rect l="0" t="0" r="r" b="b"/>
                        <a:pathLst>
                          <a:path w="14" h="12">
                            <a:moveTo>
                              <a:pt x="0" y="12"/>
                            </a:moveTo>
                            <a:lnTo>
                              <a:pt x="14"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50" name="Freeform 58"/>
                      <p:cNvSpPr>
                        <a:spLocks/>
                      </p:cNvSpPr>
                      <p:nvPr/>
                    </p:nvSpPr>
                    <p:spPr bwMode="auto">
                      <a:xfrm>
                        <a:off x="2293" y="1994"/>
                        <a:ext cx="216" cy="89"/>
                      </a:xfrm>
                      <a:custGeom>
                        <a:avLst/>
                        <a:gdLst>
                          <a:gd name="T0" fmla="*/ 4 w 436"/>
                          <a:gd name="T1" fmla="*/ 102 h 180"/>
                          <a:gd name="T2" fmla="*/ 0 w 436"/>
                          <a:gd name="T3" fmla="*/ 154 h 180"/>
                          <a:gd name="T4" fmla="*/ 83 w 436"/>
                          <a:gd name="T5" fmla="*/ 180 h 180"/>
                          <a:gd name="T6" fmla="*/ 433 w 436"/>
                          <a:gd name="T7" fmla="*/ 55 h 180"/>
                          <a:gd name="T8" fmla="*/ 436 w 436"/>
                          <a:gd name="T9" fmla="*/ 0 h 180"/>
                          <a:gd name="T10" fmla="*/ 85 w 436"/>
                          <a:gd name="T11" fmla="*/ 127 h 180"/>
                          <a:gd name="T12" fmla="*/ 4 w 436"/>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6" h="180">
                            <a:moveTo>
                              <a:pt x="4" y="102"/>
                            </a:moveTo>
                            <a:lnTo>
                              <a:pt x="0" y="154"/>
                            </a:lnTo>
                            <a:lnTo>
                              <a:pt x="83" y="180"/>
                            </a:lnTo>
                            <a:lnTo>
                              <a:pt x="433" y="55"/>
                            </a:lnTo>
                            <a:lnTo>
                              <a:pt x="436" y="0"/>
                            </a:lnTo>
                            <a:lnTo>
                              <a:pt x="85"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7507" name="Group 59"/>
              <p:cNvGrpSpPr>
                <a:grpSpLocks/>
              </p:cNvGrpSpPr>
              <p:nvPr/>
            </p:nvGrpSpPr>
            <p:grpSpPr bwMode="auto">
              <a:xfrm>
                <a:off x="2137" y="2319"/>
                <a:ext cx="1105" cy="899"/>
                <a:chOff x="2137" y="2319"/>
                <a:chExt cx="1105" cy="899"/>
              </a:xfrm>
            </p:grpSpPr>
            <p:grpSp>
              <p:nvGrpSpPr>
                <p:cNvPr id="17508" name="Group 60"/>
                <p:cNvGrpSpPr>
                  <a:grpSpLocks/>
                </p:cNvGrpSpPr>
                <p:nvPr/>
              </p:nvGrpSpPr>
              <p:grpSpPr bwMode="auto">
                <a:xfrm>
                  <a:off x="2137" y="2858"/>
                  <a:ext cx="866" cy="360"/>
                  <a:chOff x="2137" y="2858"/>
                  <a:chExt cx="866" cy="360"/>
                </a:xfrm>
              </p:grpSpPr>
              <p:grpSp>
                <p:nvGrpSpPr>
                  <p:cNvPr id="17572" name="Group 61"/>
                  <p:cNvGrpSpPr>
                    <a:grpSpLocks/>
                  </p:cNvGrpSpPr>
                  <p:nvPr/>
                </p:nvGrpSpPr>
                <p:grpSpPr bwMode="auto">
                  <a:xfrm>
                    <a:off x="2137" y="2858"/>
                    <a:ext cx="206" cy="198"/>
                    <a:chOff x="2137" y="2858"/>
                    <a:chExt cx="206" cy="198"/>
                  </a:xfrm>
                </p:grpSpPr>
                <p:sp>
                  <p:nvSpPr>
                    <p:cNvPr id="136254" name="Oval 62"/>
                    <p:cNvSpPr>
                      <a:spLocks noChangeArrowheads="1"/>
                    </p:cNvSpPr>
                    <p:nvPr/>
                  </p:nvSpPr>
                  <p:spPr bwMode="auto">
                    <a:xfrm>
                      <a:off x="2138" y="2858"/>
                      <a:ext cx="184" cy="197"/>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55" name="Oval 63"/>
                    <p:cNvSpPr>
                      <a:spLocks noChangeArrowheads="1"/>
                    </p:cNvSpPr>
                    <p:nvPr/>
                  </p:nvSpPr>
                  <p:spPr bwMode="auto">
                    <a:xfrm>
                      <a:off x="2157" y="2858"/>
                      <a:ext cx="187" cy="197"/>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56" name="Oval 64"/>
                    <p:cNvSpPr>
                      <a:spLocks noChangeArrowheads="1"/>
                    </p:cNvSpPr>
                    <p:nvPr/>
                  </p:nvSpPr>
                  <p:spPr bwMode="auto">
                    <a:xfrm>
                      <a:off x="2146" y="2866"/>
                      <a:ext cx="171" cy="179"/>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85" name="Group 65"/>
                    <p:cNvGrpSpPr>
                      <a:grpSpLocks/>
                    </p:cNvGrpSpPr>
                    <p:nvPr/>
                  </p:nvGrpSpPr>
                  <p:grpSpPr bwMode="auto">
                    <a:xfrm>
                      <a:off x="2191" y="2917"/>
                      <a:ext cx="83" cy="79"/>
                      <a:chOff x="2191" y="2917"/>
                      <a:chExt cx="83" cy="79"/>
                    </a:xfrm>
                  </p:grpSpPr>
                  <p:sp>
                    <p:nvSpPr>
                      <p:cNvPr id="136258" name="Oval 66"/>
                      <p:cNvSpPr>
                        <a:spLocks noChangeArrowheads="1"/>
                      </p:cNvSpPr>
                      <p:nvPr/>
                    </p:nvSpPr>
                    <p:spPr bwMode="auto">
                      <a:xfrm>
                        <a:off x="2191" y="2916"/>
                        <a:ext cx="74" cy="79"/>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87" name="Group 67"/>
                      <p:cNvGrpSpPr>
                        <a:grpSpLocks/>
                      </p:cNvGrpSpPr>
                      <p:nvPr/>
                    </p:nvGrpSpPr>
                    <p:grpSpPr bwMode="auto">
                      <a:xfrm>
                        <a:off x="2195" y="2917"/>
                        <a:ext cx="79" cy="78"/>
                        <a:chOff x="2195" y="2917"/>
                        <a:chExt cx="79" cy="78"/>
                      </a:xfrm>
                    </p:grpSpPr>
                    <p:sp>
                      <p:nvSpPr>
                        <p:cNvPr id="136260" name="Oval 68"/>
                        <p:cNvSpPr>
                          <a:spLocks noChangeArrowheads="1"/>
                        </p:cNvSpPr>
                        <p:nvPr/>
                      </p:nvSpPr>
                      <p:spPr bwMode="auto">
                        <a:xfrm>
                          <a:off x="2201" y="2916"/>
                          <a:ext cx="74" cy="79"/>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61" name="Oval 69"/>
                        <p:cNvSpPr>
                          <a:spLocks noChangeArrowheads="1"/>
                        </p:cNvSpPr>
                        <p:nvPr/>
                      </p:nvSpPr>
                      <p:spPr bwMode="auto">
                        <a:xfrm>
                          <a:off x="2196" y="2916"/>
                          <a:ext cx="74" cy="79"/>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7573" name="Group 70"/>
                  <p:cNvGrpSpPr>
                    <a:grpSpLocks/>
                  </p:cNvGrpSpPr>
                  <p:nvPr/>
                </p:nvGrpSpPr>
                <p:grpSpPr bwMode="auto">
                  <a:xfrm>
                    <a:off x="2730" y="2966"/>
                    <a:ext cx="273" cy="252"/>
                    <a:chOff x="2730" y="2966"/>
                    <a:chExt cx="273" cy="252"/>
                  </a:xfrm>
                </p:grpSpPr>
                <p:sp>
                  <p:nvSpPr>
                    <p:cNvPr id="136263" name="Oval 71"/>
                    <p:cNvSpPr>
                      <a:spLocks noChangeArrowheads="1"/>
                    </p:cNvSpPr>
                    <p:nvPr/>
                  </p:nvSpPr>
                  <p:spPr bwMode="auto">
                    <a:xfrm>
                      <a:off x="2759" y="2966"/>
                      <a:ext cx="245" cy="252"/>
                    </a:xfrm>
                    <a:prstGeom prst="ellipse">
                      <a:avLst/>
                    </a:prstGeom>
                    <a:solidFill>
                      <a:srgbClr val="000000"/>
                    </a:solidFill>
                    <a:ln w="79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64" name="Oval 72"/>
                    <p:cNvSpPr>
                      <a:spLocks noChangeArrowheads="1"/>
                    </p:cNvSpPr>
                    <p:nvPr/>
                  </p:nvSpPr>
                  <p:spPr bwMode="auto">
                    <a:xfrm>
                      <a:off x="2730" y="2966"/>
                      <a:ext cx="245" cy="252"/>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65" name="Oval 73"/>
                    <p:cNvSpPr>
                      <a:spLocks noChangeArrowheads="1"/>
                    </p:cNvSpPr>
                    <p:nvPr/>
                  </p:nvSpPr>
                  <p:spPr bwMode="auto">
                    <a:xfrm>
                      <a:off x="2756" y="2990"/>
                      <a:ext cx="195" cy="205"/>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77" name="Group 74"/>
                    <p:cNvGrpSpPr>
                      <a:grpSpLocks/>
                    </p:cNvGrpSpPr>
                    <p:nvPr/>
                  </p:nvGrpSpPr>
                  <p:grpSpPr bwMode="auto">
                    <a:xfrm>
                      <a:off x="2806" y="3047"/>
                      <a:ext cx="93" cy="86"/>
                      <a:chOff x="2806" y="3047"/>
                      <a:chExt cx="93" cy="86"/>
                    </a:xfrm>
                  </p:grpSpPr>
                  <p:sp>
                    <p:nvSpPr>
                      <p:cNvPr id="136267" name="Oval 75"/>
                      <p:cNvSpPr>
                        <a:spLocks noChangeArrowheads="1"/>
                      </p:cNvSpPr>
                      <p:nvPr/>
                    </p:nvSpPr>
                    <p:spPr bwMode="auto">
                      <a:xfrm>
                        <a:off x="2806" y="3048"/>
                        <a:ext cx="82" cy="87"/>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79" name="Group 76"/>
                      <p:cNvGrpSpPr>
                        <a:grpSpLocks/>
                      </p:cNvGrpSpPr>
                      <p:nvPr/>
                    </p:nvGrpSpPr>
                    <p:grpSpPr bwMode="auto">
                      <a:xfrm>
                        <a:off x="2812" y="3047"/>
                        <a:ext cx="87" cy="85"/>
                        <a:chOff x="2812" y="3047"/>
                        <a:chExt cx="87" cy="85"/>
                      </a:xfrm>
                    </p:grpSpPr>
                    <p:sp>
                      <p:nvSpPr>
                        <p:cNvPr id="136269" name="Oval 77"/>
                        <p:cNvSpPr>
                          <a:spLocks noChangeArrowheads="1"/>
                        </p:cNvSpPr>
                        <p:nvPr/>
                      </p:nvSpPr>
                      <p:spPr bwMode="auto">
                        <a:xfrm>
                          <a:off x="2817" y="3048"/>
                          <a:ext cx="82" cy="87"/>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70" name="Oval 78"/>
                        <p:cNvSpPr>
                          <a:spLocks noChangeArrowheads="1"/>
                        </p:cNvSpPr>
                        <p:nvPr/>
                      </p:nvSpPr>
                      <p:spPr bwMode="auto">
                        <a:xfrm>
                          <a:off x="2812" y="3048"/>
                          <a:ext cx="82" cy="87"/>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7509" name="Group 79"/>
                <p:cNvGrpSpPr>
                  <a:grpSpLocks/>
                </p:cNvGrpSpPr>
                <p:nvPr/>
              </p:nvGrpSpPr>
              <p:grpSpPr bwMode="auto">
                <a:xfrm>
                  <a:off x="2213" y="2319"/>
                  <a:ext cx="1029" cy="853"/>
                  <a:chOff x="2213" y="2319"/>
                  <a:chExt cx="1029" cy="853"/>
                </a:xfrm>
              </p:grpSpPr>
              <p:grpSp>
                <p:nvGrpSpPr>
                  <p:cNvPr id="17510" name="Group 80"/>
                  <p:cNvGrpSpPr>
                    <a:grpSpLocks/>
                  </p:cNvGrpSpPr>
                  <p:nvPr/>
                </p:nvGrpSpPr>
                <p:grpSpPr bwMode="auto">
                  <a:xfrm>
                    <a:off x="2247" y="2319"/>
                    <a:ext cx="396" cy="632"/>
                    <a:chOff x="2247" y="2319"/>
                    <a:chExt cx="396" cy="632"/>
                  </a:xfrm>
                </p:grpSpPr>
                <p:sp>
                  <p:nvSpPr>
                    <p:cNvPr id="136273" name="Freeform 81"/>
                    <p:cNvSpPr>
                      <a:spLocks/>
                    </p:cNvSpPr>
                    <p:nvPr/>
                  </p:nvSpPr>
                  <p:spPr bwMode="auto">
                    <a:xfrm>
                      <a:off x="2249" y="2651"/>
                      <a:ext cx="352" cy="302"/>
                    </a:xfrm>
                    <a:custGeom>
                      <a:avLst/>
                      <a:gdLst>
                        <a:gd name="T0" fmla="*/ 0 w 706"/>
                        <a:gd name="T1" fmla="*/ 291 h 603"/>
                        <a:gd name="T2" fmla="*/ 541 w 706"/>
                        <a:gd name="T3" fmla="*/ 0 h 603"/>
                        <a:gd name="T4" fmla="*/ 706 w 706"/>
                        <a:gd name="T5" fmla="*/ 28 h 603"/>
                        <a:gd name="T6" fmla="*/ 706 w 706"/>
                        <a:gd name="T7" fmla="*/ 603 h 603"/>
                        <a:gd name="T8" fmla="*/ 0 w 706"/>
                        <a:gd name="T9" fmla="*/ 291 h 603"/>
                      </a:gdLst>
                      <a:ahLst/>
                      <a:cxnLst>
                        <a:cxn ang="0">
                          <a:pos x="T0" y="T1"/>
                        </a:cxn>
                        <a:cxn ang="0">
                          <a:pos x="T2" y="T3"/>
                        </a:cxn>
                        <a:cxn ang="0">
                          <a:pos x="T4" y="T5"/>
                        </a:cxn>
                        <a:cxn ang="0">
                          <a:pos x="T6" y="T7"/>
                        </a:cxn>
                        <a:cxn ang="0">
                          <a:pos x="T8" y="T9"/>
                        </a:cxn>
                      </a:cxnLst>
                      <a:rect l="0" t="0" r="r" b="b"/>
                      <a:pathLst>
                        <a:path w="706" h="603">
                          <a:moveTo>
                            <a:pt x="0" y="291"/>
                          </a:moveTo>
                          <a:lnTo>
                            <a:pt x="541" y="0"/>
                          </a:lnTo>
                          <a:lnTo>
                            <a:pt x="706" y="28"/>
                          </a:lnTo>
                          <a:lnTo>
                            <a:pt x="706" y="603"/>
                          </a:lnTo>
                          <a:lnTo>
                            <a:pt x="0" y="291"/>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63" name="Group 82"/>
                    <p:cNvGrpSpPr>
                      <a:grpSpLocks/>
                    </p:cNvGrpSpPr>
                    <p:nvPr/>
                  </p:nvGrpSpPr>
                  <p:grpSpPr bwMode="auto">
                    <a:xfrm>
                      <a:off x="2387" y="2319"/>
                      <a:ext cx="256" cy="412"/>
                      <a:chOff x="2387" y="2319"/>
                      <a:chExt cx="256" cy="412"/>
                    </a:xfrm>
                  </p:grpSpPr>
                  <p:grpSp>
                    <p:nvGrpSpPr>
                      <p:cNvPr id="17564" name="Group 83"/>
                      <p:cNvGrpSpPr>
                        <a:grpSpLocks/>
                      </p:cNvGrpSpPr>
                      <p:nvPr/>
                    </p:nvGrpSpPr>
                    <p:grpSpPr bwMode="auto">
                      <a:xfrm>
                        <a:off x="2387" y="2433"/>
                        <a:ext cx="187" cy="298"/>
                        <a:chOff x="2387" y="2433"/>
                        <a:chExt cx="187" cy="298"/>
                      </a:xfrm>
                    </p:grpSpPr>
                    <p:sp>
                      <p:nvSpPr>
                        <p:cNvPr id="136276" name="Freeform 84"/>
                        <p:cNvSpPr>
                          <a:spLocks/>
                        </p:cNvSpPr>
                        <p:nvPr/>
                      </p:nvSpPr>
                      <p:spPr bwMode="auto">
                        <a:xfrm>
                          <a:off x="2388" y="2451"/>
                          <a:ext cx="132" cy="281"/>
                        </a:xfrm>
                        <a:custGeom>
                          <a:avLst/>
                          <a:gdLst>
                            <a:gd name="T0" fmla="*/ 133 w 261"/>
                            <a:gd name="T1" fmla="*/ 0 h 557"/>
                            <a:gd name="T2" fmla="*/ 261 w 261"/>
                            <a:gd name="T3" fmla="*/ 77 h 557"/>
                            <a:gd name="T4" fmla="*/ 173 w 261"/>
                            <a:gd name="T5" fmla="*/ 557 h 557"/>
                            <a:gd name="T6" fmla="*/ 0 w 261"/>
                            <a:gd name="T7" fmla="*/ 522 h 557"/>
                            <a:gd name="T8" fmla="*/ 133 w 261"/>
                            <a:gd name="T9" fmla="*/ 0 h 557"/>
                          </a:gdLst>
                          <a:ahLst/>
                          <a:cxnLst>
                            <a:cxn ang="0">
                              <a:pos x="T0" y="T1"/>
                            </a:cxn>
                            <a:cxn ang="0">
                              <a:pos x="T2" y="T3"/>
                            </a:cxn>
                            <a:cxn ang="0">
                              <a:pos x="T4" y="T5"/>
                            </a:cxn>
                            <a:cxn ang="0">
                              <a:pos x="T6" y="T7"/>
                            </a:cxn>
                            <a:cxn ang="0">
                              <a:pos x="T8" y="T9"/>
                            </a:cxn>
                          </a:cxnLst>
                          <a:rect l="0" t="0" r="r" b="b"/>
                          <a:pathLst>
                            <a:path w="261" h="557">
                              <a:moveTo>
                                <a:pt x="133" y="0"/>
                              </a:moveTo>
                              <a:lnTo>
                                <a:pt x="261" y="77"/>
                              </a:lnTo>
                              <a:lnTo>
                                <a:pt x="173" y="557"/>
                              </a:lnTo>
                              <a:lnTo>
                                <a:pt x="0" y="522"/>
                              </a:lnTo>
                              <a:lnTo>
                                <a:pt x="133"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77" name="Freeform 85"/>
                        <p:cNvSpPr>
                          <a:spLocks/>
                        </p:cNvSpPr>
                        <p:nvPr/>
                      </p:nvSpPr>
                      <p:spPr bwMode="auto">
                        <a:xfrm>
                          <a:off x="2475" y="2472"/>
                          <a:ext cx="100" cy="260"/>
                        </a:xfrm>
                        <a:custGeom>
                          <a:avLst/>
                          <a:gdLst>
                            <a:gd name="T0" fmla="*/ 85 w 201"/>
                            <a:gd name="T1" fmla="*/ 40 h 520"/>
                            <a:gd name="T2" fmla="*/ 0 w 201"/>
                            <a:gd name="T3" fmla="*/ 520 h 520"/>
                            <a:gd name="T4" fmla="*/ 122 w 201"/>
                            <a:gd name="T5" fmla="*/ 475 h 520"/>
                            <a:gd name="T6" fmla="*/ 201 w 201"/>
                            <a:gd name="T7" fmla="*/ 0 h 520"/>
                            <a:gd name="T8" fmla="*/ 85 w 201"/>
                            <a:gd name="T9" fmla="*/ 40 h 520"/>
                          </a:gdLst>
                          <a:ahLst/>
                          <a:cxnLst>
                            <a:cxn ang="0">
                              <a:pos x="T0" y="T1"/>
                            </a:cxn>
                            <a:cxn ang="0">
                              <a:pos x="T2" y="T3"/>
                            </a:cxn>
                            <a:cxn ang="0">
                              <a:pos x="T4" y="T5"/>
                            </a:cxn>
                            <a:cxn ang="0">
                              <a:pos x="T6" y="T7"/>
                            </a:cxn>
                            <a:cxn ang="0">
                              <a:pos x="T8" y="T9"/>
                            </a:cxn>
                          </a:cxnLst>
                          <a:rect l="0" t="0" r="r" b="b"/>
                          <a:pathLst>
                            <a:path w="201" h="520">
                              <a:moveTo>
                                <a:pt x="85" y="40"/>
                              </a:moveTo>
                              <a:lnTo>
                                <a:pt x="0" y="520"/>
                              </a:lnTo>
                              <a:lnTo>
                                <a:pt x="122" y="475"/>
                              </a:lnTo>
                              <a:lnTo>
                                <a:pt x="201" y="0"/>
                              </a:lnTo>
                              <a:lnTo>
                                <a:pt x="85" y="4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78" name="Freeform 86"/>
                        <p:cNvSpPr>
                          <a:spLocks/>
                        </p:cNvSpPr>
                        <p:nvPr/>
                      </p:nvSpPr>
                      <p:spPr bwMode="auto">
                        <a:xfrm>
                          <a:off x="2454" y="2432"/>
                          <a:ext cx="121" cy="58"/>
                        </a:xfrm>
                        <a:custGeom>
                          <a:avLst/>
                          <a:gdLst>
                            <a:gd name="T0" fmla="*/ 0 w 241"/>
                            <a:gd name="T1" fmla="*/ 40 h 115"/>
                            <a:gd name="T2" fmla="*/ 123 w 241"/>
                            <a:gd name="T3" fmla="*/ 115 h 115"/>
                            <a:gd name="T4" fmla="*/ 241 w 241"/>
                            <a:gd name="T5" fmla="*/ 75 h 115"/>
                            <a:gd name="T6" fmla="*/ 122 w 241"/>
                            <a:gd name="T7" fmla="*/ 0 h 115"/>
                            <a:gd name="T8" fmla="*/ 0 w 241"/>
                            <a:gd name="T9" fmla="*/ 40 h 115"/>
                          </a:gdLst>
                          <a:ahLst/>
                          <a:cxnLst>
                            <a:cxn ang="0">
                              <a:pos x="T0" y="T1"/>
                            </a:cxn>
                            <a:cxn ang="0">
                              <a:pos x="T2" y="T3"/>
                            </a:cxn>
                            <a:cxn ang="0">
                              <a:pos x="T4" y="T5"/>
                            </a:cxn>
                            <a:cxn ang="0">
                              <a:pos x="T6" y="T7"/>
                            </a:cxn>
                            <a:cxn ang="0">
                              <a:pos x="T8" y="T9"/>
                            </a:cxn>
                          </a:cxnLst>
                          <a:rect l="0" t="0" r="r" b="b"/>
                          <a:pathLst>
                            <a:path w="241" h="115">
                              <a:moveTo>
                                <a:pt x="0" y="40"/>
                              </a:moveTo>
                              <a:lnTo>
                                <a:pt x="123" y="115"/>
                              </a:lnTo>
                              <a:lnTo>
                                <a:pt x="241" y="75"/>
                              </a:lnTo>
                              <a:lnTo>
                                <a:pt x="122" y="0"/>
                              </a:lnTo>
                              <a:lnTo>
                                <a:pt x="0" y="4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565" name="Group 87"/>
                      <p:cNvGrpSpPr>
                        <a:grpSpLocks/>
                      </p:cNvGrpSpPr>
                      <p:nvPr/>
                    </p:nvGrpSpPr>
                    <p:grpSpPr bwMode="auto">
                      <a:xfrm>
                        <a:off x="2450" y="2319"/>
                        <a:ext cx="193" cy="153"/>
                        <a:chOff x="2450" y="2319"/>
                        <a:chExt cx="193" cy="153"/>
                      </a:xfrm>
                    </p:grpSpPr>
                    <p:sp>
                      <p:nvSpPr>
                        <p:cNvPr id="136280" name="Freeform 88"/>
                        <p:cNvSpPr>
                          <a:spLocks/>
                        </p:cNvSpPr>
                        <p:nvPr/>
                      </p:nvSpPr>
                      <p:spPr bwMode="auto">
                        <a:xfrm>
                          <a:off x="2451" y="2319"/>
                          <a:ext cx="192" cy="152"/>
                        </a:xfrm>
                        <a:custGeom>
                          <a:avLst/>
                          <a:gdLst>
                            <a:gd name="T0" fmla="*/ 100 w 385"/>
                            <a:gd name="T1" fmla="*/ 0 h 306"/>
                            <a:gd name="T2" fmla="*/ 126 w 385"/>
                            <a:gd name="T3" fmla="*/ 46 h 306"/>
                            <a:gd name="T4" fmla="*/ 179 w 385"/>
                            <a:gd name="T5" fmla="*/ 55 h 306"/>
                            <a:gd name="T6" fmla="*/ 222 w 385"/>
                            <a:gd name="T7" fmla="*/ 75 h 306"/>
                            <a:gd name="T8" fmla="*/ 262 w 385"/>
                            <a:gd name="T9" fmla="*/ 99 h 306"/>
                            <a:gd name="T10" fmla="*/ 294 w 385"/>
                            <a:gd name="T11" fmla="*/ 131 h 306"/>
                            <a:gd name="T12" fmla="*/ 316 w 385"/>
                            <a:gd name="T13" fmla="*/ 170 h 306"/>
                            <a:gd name="T14" fmla="*/ 320 w 385"/>
                            <a:gd name="T15" fmla="*/ 209 h 306"/>
                            <a:gd name="T16" fmla="*/ 306 w 385"/>
                            <a:gd name="T17" fmla="*/ 243 h 306"/>
                            <a:gd name="T18" fmla="*/ 264 w 385"/>
                            <a:gd name="T19" fmla="*/ 260 h 306"/>
                            <a:gd name="T20" fmla="*/ 226 w 385"/>
                            <a:gd name="T21" fmla="*/ 253 h 306"/>
                            <a:gd name="T22" fmla="*/ 186 w 385"/>
                            <a:gd name="T23" fmla="*/ 239 h 306"/>
                            <a:gd name="T24" fmla="*/ 150 w 385"/>
                            <a:gd name="T25" fmla="*/ 217 h 306"/>
                            <a:gd name="T26" fmla="*/ 117 w 385"/>
                            <a:gd name="T27" fmla="*/ 194 h 306"/>
                            <a:gd name="T28" fmla="*/ 93 w 385"/>
                            <a:gd name="T29" fmla="*/ 173 h 306"/>
                            <a:gd name="T30" fmla="*/ 73 w 385"/>
                            <a:gd name="T31" fmla="*/ 147 h 306"/>
                            <a:gd name="T32" fmla="*/ 63 w 385"/>
                            <a:gd name="T33" fmla="*/ 109 h 306"/>
                            <a:gd name="T34" fmla="*/ 67 w 385"/>
                            <a:gd name="T35" fmla="*/ 76 h 306"/>
                            <a:gd name="T36" fmla="*/ 92 w 385"/>
                            <a:gd name="T37" fmla="*/ 52 h 306"/>
                            <a:gd name="T38" fmla="*/ 100 w 385"/>
                            <a:gd name="T39" fmla="*/ 0 h 306"/>
                            <a:gd name="T40" fmla="*/ 164 w 385"/>
                            <a:gd name="T41" fmla="*/ 7 h 306"/>
                            <a:gd name="T42" fmla="*/ 215 w 385"/>
                            <a:gd name="T43" fmla="*/ 21 h 306"/>
                            <a:gd name="T44" fmla="*/ 265 w 385"/>
                            <a:gd name="T45" fmla="*/ 48 h 306"/>
                            <a:gd name="T46" fmla="*/ 308 w 385"/>
                            <a:gd name="T47" fmla="*/ 82 h 306"/>
                            <a:gd name="T48" fmla="*/ 348 w 385"/>
                            <a:gd name="T49" fmla="*/ 125 h 306"/>
                            <a:gd name="T50" fmla="*/ 379 w 385"/>
                            <a:gd name="T51" fmla="*/ 178 h 306"/>
                            <a:gd name="T52" fmla="*/ 384 w 385"/>
                            <a:gd name="T53" fmla="*/ 236 h 306"/>
                            <a:gd name="T54" fmla="*/ 365 w 385"/>
                            <a:gd name="T55" fmla="*/ 277 h 306"/>
                            <a:gd name="T56" fmla="*/ 327 w 385"/>
                            <a:gd name="T57" fmla="*/ 300 h 306"/>
                            <a:gd name="T58" fmla="*/ 274 w 385"/>
                            <a:gd name="T59" fmla="*/ 306 h 306"/>
                            <a:gd name="T60" fmla="*/ 217 w 385"/>
                            <a:gd name="T61" fmla="*/ 295 h 306"/>
                            <a:gd name="T62" fmla="*/ 163 w 385"/>
                            <a:gd name="T63" fmla="*/ 273 h 306"/>
                            <a:gd name="T64" fmla="*/ 117 w 385"/>
                            <a:gd name="T65" fmla="*/ 247 h 306"/>
                            <a:gd name="T66" fmla="*/ 69 w 385"/>
                            <a:gd name="T67" fmla="*/ 209 h 306"/>
                            <a:gd name="T68" fmla="*/ 30 w 385"/>
                            <a:gd name="T69" fmla="*/ 165 h 306"/>
                            <a:gd name="T70" fmla="*/ 5 w 385"/>
                            <a:gd name="T71" fmla="*/ 115 h 306"/>
                            <a:gd name="T72" fmla="*/ 2 w 385"/>
                            <a:gd name="T73" fmla="*/ 63 h 306"/>
                            <a:gd name="T74" fmla="*/ 26 w 385"/>
                            <a:gd name="T75" fmla="*/ 21 h 306"/>
                            <a:gd name="T76" fmla="*/ 73 w 385"/>
                            <a:gd name="T77"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5" h="306">
                              <a:moveTo>
                                <a:pt x="73" y="4"/>
                              </a:moveTo>
                              <a:lnTo>
                                <a:pt x="100" y="0"/>
                              </a:lnTo>
                              <a:lnTo>
                                <a:pt x="107" y="47"/>
                              </a:lnTo>
                              <a:lnTo>
                                <a:pt x="126" y="46"/>
                              </a:lnTo>
                              <a:lnTo>
                                <a:pt x="148" y="47"/>
                              </a:lnTo>
                              <a:lnTo>
                                <a:pt x="179" y="55"/>
                              </a:lnTo>
                              <a:lnTo>
                                <a:pt x="198" y="63"/>
                              </a:lnTo>
                              <a:lnTo>
                                <a:pt x="222" y="75"/>
                              </a:lnTo>
                              <a:lnTo>
                                <a:pt x="247" y="90"/>
                              </a:lnTo>
                              <a:lnTo>
                                <a:pt x="262" y="99"/>
                              </a:lnTo>
                              <a:lnTo>
                                <a:pt x="281" y="117"/>
                              </a:lnTo>
                              <a:lnTo>
                                <a:pt x="294" y="131"/>
                              </a:lnTo>
                              <a:lnTo>
                                <a:pt x="306" y="147"/>
                              </a:lnTo>
                              <a:lnTo>
                                <a:pt x="316" y="170"/>
                              </a:lnTo>
                              <a:lnTo>
                                <a:pt x="320" y="190"/>
                              </a:lnTo>
                              <a:lnTo>
                                <a:pt x="320" y="209"/>
                              </a:lnTo>
                              <a:lnTo>
                                <a:pt x="320" y="227"/>
                              </a:lnTo>
                              <a:lnTo>
                                <a:pt x="306" y="243"/>
                              </a:lnTo>
                              <a:lnTo>
                                <a:pt x="290" y="253"/>
                              </a:lnTo>
                              <a:lnTo>
                                <a:pt x="264" y="260"/>
                              </a:lnTo>
                              <a:lnTo>
                                <a:pt x="249" y="257"/>
                              </a:lnTo>
                              <a:lnTo>
                                <a:pt x="226" y="253"/>
                              </a:lnTo>
                              <a:lnTo>
                                <a:pt x="205" y="247"/>
                              </a:lnTo>
                              <a:lnTo>
                                <a:pt x="186" y="239"/>
                              </a:lnTo>
                              <a:lnTo>
                                <a:pt x="162" y="224"/>
                              </a:lnTo>
                              <a:lnTo>
                                <a:pt x="150" y="217"/>
                              </a:lnTo>
                              <a:lnTo>
                                <a:pt x="135" y="206"/>
                              </a:lnTo>
                              <a:lnTo>
                                <a:pt x="117" y="194"/>
                              </a:lnTo>
                              <a:lnTo>
                                <a:pt x="104" y="184"/>
                              </a:lnTo>
                              <a:lnTo>
                                <a:pt x="93" y="173"/>
                              </a:lnTo>
                              <a:lnTo>
                                <a:pt x="83" y="161"/>
                              </a:lnTo>
                              <a:lnTo>
                                <a:pt x="73" y="147"/>
                              </a:lnTo>
                              <a:lnTo>
                                <a:pt x="65" y="127"/>
                              </a:lnTo>
                              <a:lnTo>
                                <a:pt x="63" y="109"/>
                              </a:lnTo>
                              <a:lnTo>
                                <a:pt x="63" y="95"/>
                              </a:lnTo>
                              <a:lnTo>
                                <a:pt x="67" y="76"/>
                              </a:lnTo>
                              <a:lnTo>
                                <a:pt x="76" y="63"/>
                              </a:lnTo>
                              <a:lnTo>
                                <a:pt x="92" y="52"/>
                              </a:lnTo>
                              <a:lnTo>
                                <a:pt x="107" y="47"/>
                              </a:lnTo>
                              <a:lnTo>
                                <a:pt x="100" y="0"/>
                              </a:lnTo>
                              <a:lnTo>
                                <a:pt x="131" y="1"/>
                              </a:lnTo>
                              <a:lnTo>
                                <a:pt x="164" y="7"/>
                              </a:lnTo>
                              <a:lnTo>
                                <a:pt x="191" y="13"/>
                              </a:lnTo>
                              <a:lnTo>
                                <a:pt x="215" y="21"/>
                              </a:lnTo>
                              <a:lnTo>
                                <a:pt x="242" y="34"/>
                              </a:lnTo>
                              <a:lnTo>
                                <a:pt x="265" y="48"/>
                              </a:lnTo>
                              <a:lnTo>
                                <a:pt x="288" y="64"/>
                              </a:lnTo>
                              <a:lnTo>
                                <a:pt x="308" y="82"/>
                              </a:lnTo>
                              <a:lnTo>
                                <a:pt x="328" y="101"/>
                              </a:lnTo>
                              <a:lnTo>
                                <a:pt x="348" y="125"/>
                              </a:lnTo>
                              <a:lnTo>
                                <a:pt x="367" y="150"/>
                              </a:lnTo>
                              <a:lnTo>
                                <a:pt x="379" y="178"/>
                              </a:lnTo>
                              <a:lnTo>
                                <a:pt x="385" y="208"/>
                              </a:lnTo>
                              <a:lnTo>
                                <a:pt x="384" y="236"/>
                              </a:lnTo>
                              <a:lnTo>
                                <a:pt x="379" y="257"/>
                              </a:lnTo>
                              <a:lnTo>
                                <a:pt x="365" y="277"/>
                              </a:lnTo>
                              <a:lnTo>
                                <a:pt x="349" y="291"/>
                              </a:lnTo>
                              <a:lnTo>
                                <a:pt x="327" y="300"/>
                              </a:lnTo>
                              <a:lnTo>
                                <a:pt x="300" y="306"/>
                              </a:lnTo>
                              <a:lnTo>
                                <a:pt x="274" y="306"/>
                              </a:lnTo>
                              <a:lnTo>
                                <a:pt x="242" y="302"/>
                              </a:lnTo>
                              <a:lnTo>
                                <a:pt x="217" y="295"/>
                              </a:lnTo>
                              <a:lnTo>
                                <a:pt x="188" y="286"/>
                              </a:lnTo>
                              <a:lnTo>
                                <a:pt x="163" y="273"/>
                              </a:lnTo>
                              <a:lnTo>
                                <a:pt x="143" y="261"/>
                              </a:lnTo>
                              <a:lnTo>
                                <a:pt x="117" y="247"/>
                              </a:lnTo>
                              <a:lnTo>
                                <a:pt x="96" y="231"/>
                              </a:lnTo>
                              <a:lnTo>
                                <a:pt x="69" y="209"/>
                              </a:lnTo>
                              <a:lnTo>
                                <a:pt x="52" y="192"/>
                              </a:lnTo>
                              <a:lnTo>
                                <a:pt x="30" y="165"/>
                              </a:lnTo>
                              <a:lnTo>
                                <a:pt x="14" y="139"/>
                              </a:lnTo>
                              <a:lnTo>
                                <a:pt x="5" y="115"/>
                              </a:lnTo>
                              <a:lnTo>
                                <a:pt x="0" y="87"/>
                              </a:lnTo>
                              <a:lnTo>
                                <a:pt x="2" y="63"/>
                              </a:lnTo>
                              <a:lnTo>
                                <a:pt x="12" y="39"/>
                              </a:lnTo>
                              <a:lnTo>
                                <a:pt x="26" y="21"/>
                              </a:lnTo>
                              <a:lnTo>
                                <a:pt x="50" y="9"/>
                              </a:lnTo>
                              <a:lnTo>
                                <a:pt x="73" y="4"/>
                              </a:lnTo>
                              <a:close/>
                            </a:path>
                          </a:pathLst>
                        </a:custGeom>
                        <a:solidFill>
                          <a:srgbClr val="0000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81" name="Freeform 89"/>
                        <p:cNvSpPr>
                          <a:spLocks/>
                        </p:cNvSpPr>
                        <p:nvPr/>
                      </p:nvSpPr>
                      <p:spPr bwMode="auto">
                        <a:xfrm>
                          <a:off x="2483" y="2343"/>
                          <a:ext cx="129" cy="105"/>
                        </a:xfrm>
                        <a:custGeom>
                          <a:avLst/>
                          <a:gdLst>
                            <a:gd name="T0" fmla="*/ 48 w 261"/>
                            <a:gd name="T1" fmla="*/ 1 h 213"/>
                            <a:gd name="T2" fmla="*/ 66 w 261"/>
                            <a:gd name="T3" fmla="*/ 0 h 213"/>
                            <a:gd name="T4" fmla="*/ 89 w 261"/>
                            <a:gd name="T5" fmla="*/ 1 h 213"/>
                            <a:gd name="T6" fmla="*/ 109 w 261"/>
                            <a:gd name="T7" fmla="*/ 5 h 213"/>
                            <a:gd name="T8" fmla="*/ 129 w 261"/>
                            <a:gd name="T9" fmla="*/ 13 h 213"/>
                            <a:gd name="T10" fmla="*/ 144 w 261"/>
                            <a:gd name="T11" fmla="*/ 20 h 213"/>
                            <a:gd name="T12" fmla="*/ 160 w 261"/>
                            <a:gd name="T13" fmla="*/ 28 h 213"/>
                            <a:gd name="T14" fmla="*/ 174 w 261"/>
                            <a:gd name="T15" fmla="*/ 36 h 213"/>
                            <a:gd name="T16" fmla="*/ 193 w 261"/>
                            <a:gd name="T17" fmla="*/ 48 h 213"/>
                            <a:gd name="T18" fmla="*/ 208 w 261"/>
                            <a:gd name="T19" fmla="*/ 59 h 213"/>
                            <a:gd name="T20" fmla="*/ 223 w 261"/>
                            <a:gd name="T21" fmla="*/ 73 h 213"/>
                            <a:gd name="T22" fmla="*/ 232 w 261"/>
                            <a:gd name="T23" fmla="*/ 84 h 213"/>
                            <a:gd name="T24" fmla="*/ 244 w 261"/>
                            <a:gd name="T25" fmla="*/ 101 h 213"/>
                            <a:gd name="T26" fmla="*/ 252 w 261"/>
                            <a:gd name="T27" fmla="*/ 115 h 213"/>
                            <a:gd name="T28" fmla="*/ 259 w 261"/>
                            <a:gd name="T29" fmla="*/ 135 h 213"/>
                            <a:gd name="T30" fmla="*/ 260 w 261"/>
                            <a:gd name="T31" fmla="*/ 154 h 213"/>
                            <a:gd name="T32" fmla="*/ 261 w 261"/>
                            <a:gd name="T33" fmla="*/ 171 h 213"/>
                            <a:gd name="T34" fmla="*/ 253 w 261"/>
                            <a:gd name="T35" fmla="*/ 189 h 213"/>
                            <a:gd name="T36" fmla="*/ 239 w 261"/>
                            <a:gd name="T37" fmla="*/ 203 h 213"/>
                            <a:gd name="T38" fmla="*/ 223 w 261"/>
                            <a:gd name="T39" fmla="*/ 211 h 213"/>
                            <a:gd name="T40" fmla="*/ 205 w 261"/>
                            <a:gd name="T41" fmla="*/ 213 h 213"/>
                            <a:gd name="T42" fmla="*/ 182 w 261"/>
                            <a:gd name="T43" fmla="*/ 210 h 213"/>
                            <a:gd name="T44" fmla="*/ 164 w 261"/>
                            <a:gd name="T45" fmla="*/ 206 h 213"/>
                            <a:gd name="T46" fmla="*/ 145 w 261"/>
                            <a:gd name="T47" fmla="*/ 201 h 213"/>
                            <a:gd name="T48" fmla="*/ 129 w 261"/>
                            <a:gd name="T49" fmla="*/ 194 h 213"/>
                            <a:gd name="T50" fmla="*/ 110 w 261"/>
                            <a:gd name="T51" fmla="*/ 185 h 213"/>
                            <a:gd name="T52" fmla="*/ 94 w 261"/>
                            <a:gd name="T53" fmla="*/ 175 h 213"/>
                            <a:gd name="T54" fmla="*/ 79 w 261"/>
                            <a:gd name="T55" fmla="*/ 166 h 213"/>
                            <a:gd name="T56" fmla="*/ 63 w 261"/>
                            <a:gd name="T57" fmla="*/ 155 h 213"/>
                            <a:gd name="T58" fmla="*/ 46 w 261"/>
                            <a:gd name="T59" fmla="*/ 140 h 213"/>
                            <a:gd name="T60" fmla="*/ 31 w 261"/>
                            <a:gd name="T61" fmla="*/ 126 h 213"/>
                            <a:gd name="T62" fmla="*/ 20 w 261"/>
                            <a:gd name="T63" fmla="*/ 111 h 213"/>
                            <a:gd name="T64" fmla="*/ 8 w 261"/>
                            <a:gd name="T65" fmla="*/ 93 h 213"/>
                            <a:gd name="T66" fmla="*/ 3 w 261"/>
                            <a:gd name="T67" fmla="*/ 79 h 213"/>
                            <a:gd name="T68" fmla="*/ 0 w 261"/>
                            <a:gd name="T69" fmla="*/ 59 h 213"/>
                            <a:gd name="T70" fmla="*/ 2 w 261"/>
                            <a:gd name="T71" fmla="*/ 42 h 213"/>
                            <a:gd name="T72" fmla="*/ 8 w 261"/>
                            <a:gd name="T73" fmla="*/ 26 h 213"/>
                            <a:gd name="T74" fmla="*/ 19 w 261"/>
                            <a:gd name="T75" fmla="*/ 14 h 213"/>
                            <a:gd name="T76" fmla="*/ 31 w 261"/>
                            <a:gd name="T77" fmla="*/ 6 h 213"/>
                            <a:gd name="T78" fmla="*/ 48 w 261"/>
                            <a:gd name="T79"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13">
                              <a:moveTo>
                                <a:pt x="48" y="1"/>
                              </a:moveTo>
                              <a:lnTo>
                                <a:pt x="66" y="0"/>
                              </a:lnTo>
                              <a:lnTo>
                                <a:pt x="89" y="1"/>
                              </a:lnTo>
                              <a:lnTo>
                                <a:pt x="109" y="5"/>
                              </a:lnTo>
                              <a:lnTo>
                                <a:pt x="129" y="13"/>
                              </a:lnTo>
                              <a:lnTo>
                                <a:pt x="144" y="20"/>
                              </a:lnTo>
                              <a:lnTo>
                                <a:pt x="160" y="28"/>
                              </a:lnTo>
                              <a:lnTo>
                                <a:pt x="174" y="36"/>
                              </a:lnTo>
                              <a:lnTo>
                                <a:pt x="193" y="48"/>
                              </a:lnTo>
                              <a:lnTo>
                                <a:pt x="208" y="59"/>
                              </a:lnTo>
                              <a:lnTo>
                                <a:pt x="223" y="73"/>
                              </a:lnTo>
                              <a:lnTo>
                                <a:pt x="232" y="84"/>
                              </a:lnTo>
                              <a:lnTo>
                                <a:pt x="244" y="101"/>
                              </a:lnTo>
                              <a:lnTo>
                                <a:pt x="252" y="115"/>
                              </a:lnTo>
                              <a:lnTo>
                                <a:pt x="259" y="135"/>
                              </a:lnTo>
                              <a:lnTo>
                                <a:pt x="260" y="154"/>
                              </a:lnTo>
                              <a:lnTo>
                                <a:pt x="261" y="171"/>
                              </a:lnTo>
                              <a:lnTo>
                                <a:pt x="253" y="189"/>
                              </a:lnTo>
                              <a:lnTo>
                                <a:pt x="239" y="203"/>
                              </a:lnTo>
                              <a:lnTo>
                                <a:pt x="223" y="211"/>
                              </a:lnTo>
                              <a:lnTo>
                                <a:pt x="205" y="213"/>
                              </a:lnTo>
                              <a:lnTo>
                                <a:pt x="182" y="210"/>
                              </a:lnTo>
                              <a:lnTo>
                                <a:pt x="164" y="206"/>
                              </a:lnTo>
                              <a:lnTo>
                                <a:pt x="145" y="201"/>
                              </a:lnTo>
                              <a:lnTo>
                                <a:pt x="129" y="194"/>
                              </a:lnTo>
                              <a:lnTo>
                                <a:pt x="110" y="185"/>
                              </a:lnTo>
                              <a:lnTo>
                                <a:pt x="94" y="175"/>
                              </a:lnTo>
                              <a:lnTo>
                                <a:pt x="79" y="166"/>
                              </a:lnTo>
                              <a:lnTo>
                                <a:pt x="63" y="155"/>
                              </a:lnTo>
                              <a:lnTo>
                                <a:pt x="46" y="140"/>
                              </a:lnTo>
                              <a:lnTo>
                                <a:pt x="31" y="126"/>
                              </a:lnTo>
                              <a:lnTo>
                                <a:pt x="20" y="111"/>
                              </a:lnTo>
                              <a:lnTo>
                                <a:pt x="8" y="93"/>
                              </a:lnTo>
                              <a:lnTo>
                                <a:pt x="3" y="79"/>
                              </a:lnTo>
                              <a:lnTo>
                                <a:pt x="0" y="59"/>
                              </a:lnTo>
                              <a:lnTo>
                                <a:pt x="2" y="42"/>
                              </a:lnTo>
                              <a:lnTo>
                                <a:pt x="8" y="26"/>
                              </a:lnTo>
                              <a:lnTo>
                                <a:pt x="19" y="14"/>
                              </a:lnTo>
                              <a:lnTo>
                                <a:pt x="31" y="6"/>
                              </a:lnTo>
                              <a:lnTo>
                                <a:pt x="48" y="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82" name="Freeform 90"/>
                        <p:cNvSpPr>
                          <a:spLocks/>
                        </p:cNvSpPr>
                        <p:nvPr/>
                      </p:nvSpPr>
                      <p:spPr bwMode="auto">
                        <a:xfrm>
                          <a:off x="2485" y="2369"/>
                          <a:ext cx="129" cy="53"/>
                        </a:xfrm>
                        <a:custGeom>
                          <a:avLst/>
                          <a:gdLst>
                            <a:gd name="T0" fmla="*/ 0 w 260"/>
                            <a:gd name="T1" fmla="*/ 78 h 105"/>
                            <a:gd name="T2" fmla="*/ 227 w 260"/>
                            <a:gd name="T3" fmla="*/ 0 h 105"/>
                            <a:gd name="T4" fmla="*/ 260 w 260"/>
                            <a:gd name="T5" fmla="*/ 20 h 105"/>
                            <a:gd name="T6" fmla="*/ 16 w 260"/>
                            <a:gd name="T7" fmla="*/ 105 h 105"/>
                            <a:gd name="T8" fmla="*/ 0 w 260"/>
                            <a:gd name="T9" fmla="*/ 78 h 105"/>
                          </a:gdLst>
                          <a:ahLst/>
                          <a:cxnLst>
                            <a:cxn ang="0">
                              <a:pos x="T0" y="T1"/>
                            </a:cxn>
                            <a:cxn ang="0">
                              <a:pos x="T2" y="T3"/>
                            </a:cxn>
                            <a:cxn ang="0">
                              <a:pos x="T4" y="T5"/>
                            </a:cxn>
                            <a:cxn ang="0">
                              <a:pos x="T6" y="T7"/>
                            </a:cxn>
                            <a:cxn ang="0">
                              <a:pos x="T8" y="T9"/>
                            </a:cxn>
                          </a:cxnLst>
                          <a:rect l="0" t="0" r="r" b="b"/>
                          <a:pathLst>
                            <a:path w="260" h="105">
                              <a:moveTo>
                                <a:pt x="0" y="78"/>
                              </a:moveTo>
                              <a:lnTo>
                                <a:pt x="227" y="0"/>
                              </a:lnTo>
                              <a:lnTo>
                                <a:pt x="260" y="20"/>
                              </a:lnTo>
                              <a:lnTo>
                                <a:pt x="16" y="105"/>
                              </a:lnTo>
                              <a:lnTo>
                                <a:pt x="0"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7511" name="Group 91"/>
                  <p:cNvGrpSpPr>
                    <a:grpSpLocks/>
                  </p:cNvGrpSpPr>
                  <p:nvPr/>
                </p:nvGrpSpPr>
                <p:grpSpPr bwMode="auto">
                  <a:xfrm>
                    <a:off x="2213" y="2416"/>
                    <a:ext cx="1029" cy="756"/>
                    <a:chOff x="2213" y="2416"/>
                    <a:chExt cx="1029" cy="756"/>
                  </a:xfrm>
                </p:grpSpPr>
                <p:grpSp>
                  <p:nvGrpSpPr>
                    <p:cNvPr id="17512" name="Group 92"/>
                    <p:cNvGrpSpPr>
                      <a:grpSpLocks/>
                    </p:cNvGrpSpPr>
                    <p:nvPr/>
                  </p:nvGrpSpPr>
                  <p:grpSpPr bwMode="auto">
                    <a:xfrm>
                      <a:off x="2213" y="2430"/>
                      <a:ext cx="1019" cy="742"/>
                      <a:chOff x="2213" y="2430"/>
                      <a:chExt cx="1019" cy="742"/>
                    </a:xfrm>
                  </p:grpSpPr>
                  <p:grpSp>
                    <p:nvGrpSpPr>
                      <p:cNvPr id="17550" name="Group 93"/>
                      <p:cNvGrpSpPr>
                        <a:grpSpLocks/>
                      </p:cNvGrpSpPr>
                      <p:nvPr/>
                    </p:nvGrpSpPr>
                    <p:grpSpPr bwMode="auto">
                      <a:xfrm>
                        <a:off x="2633" y="2451"/>
                        <a:ext cx="382" cy="283"/>
                        <a:chOff x="2633" y="2451"/>
                        <a:chExt cx="382" cy="283"/>
                      </a:xfrm>
                    </p:grpSpPr>
                    <p:grpSp>
                      <p:nvGrpSpPr>
                        <p:cNvPr id="17556" name="Group 94"/>
                        <p:cNvGrpSpPr>
                          <a:grpSpLocks/>
                        </p:cNvGrpSpPr>
                        <p:nvPr/>
                      </p:nvGrpSpPr>
                      <p:grpSpPr bwMode="auto">
                        <a:xfrm>
                          <a:off x="2633" y="2456"/>
                          <a:ext cx="382" cy="278"/>
                          <a:chOff x="2633" y="2456"/>
                          <a:chExt cx="382" cy="278"/>
                        </a:xfrm>
                      </p:grpSpPr>
                      <p:sp>
                        <p:nvSpPr>
                          <p:cNvPr id="136287" name="Freeform 95"/>
                          <p:cNvSpPr>
                            <a:spLocks/>
                          </p:cNvSpPr>
                          <p:nvPr/>
                        </p:nvSpPr>
                        <p:spPr bwMode="auto">
                          <a:xfrm>
                            <a:off x="2651" y="2456"/>
                            <a:ext cx="318" cy="76"/>
                          </a:xfrm>
                          <a:custGeom>
                            <a:avLst/>
                            <a:gdLst>
                              <a:gd name="T0" fmla="*/ 0 w 635"/>
                              <a:gd name="T1" fmla="*/ 78 h 156"/>
                              <a:gd name="T2" fmla="*/ 14 w 635"/>
                              <a:gd name="T3" fmla="*/ 55 h 156"/>
                              <a:gd name="T4" fmla="*/ 31 w 635"/>
                              <a:gd name="T5" fmla="*/ 35 h 156"/>
                              <a:gd name="T6" fmla="*/ 50 w 635"/>
                              <a:gd name="T7" fmla="*/ 13 h 156"/>
                              <a:gd name="T8" fmla="*/ 65 w 635"/>
                              <a:gd name="T9" fmla="*/ 0 h 156"/>
                              <a:gd name="T10" fmla="*/ 635 w 635"/>
                              <a:gd name="T11" fmla="*/ 78 h 156"/>
                              <a:gd name="T12" fmla="*/ 606 w 635"/>
                              <a:gd name="T13" fmla="*/ 156 h 156"/>
                              <a:gd name="T14" fmla="*/ 0 w 635"/>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5" h="156">
                                <a:moveTo>
                                  <a:pt x="0" y="78"/>
                                </a:moveTo>
                                <a:lnTo>
                                  <a:pt x="14" y="55"/>
                                </a:lnTo>
                                <a:lnTo>
                                  <a:pt x="31" y="35"/>
                                </a:lnTo>
                                <a:lnTo>
                                  <a:pt x="50" y="13"/>
                                </a:lnTo>
                                <a:lnTo>
                                  <a:pt x="65" y="0"/>
                                </a:lnTo>
                                <a:lnTo>
                                  <a:pt x="635" y="78"/>
                                </a:lnTo>
                                <a:lnTo>
                                  <a:pt x="606"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88" name="Freeform 96"/>
                          <p:cNvSpPr>
                            <a:spLocks/>
                          </p:cNvSpPr>
                          <p:nvPr/>
                        </p:nvSpPr>
                        <p:spPr bwMode="auto">
                          <a:xfrm>
                            <a:off x="2635" y="2490"/>
                            <a:ext cx="381" cy="244"/>
                          </a:xfrm>
                          <a:custGeom>
                            <a:avLst/>
                            <a:gdLst>
                              <a:gd name="T0" fmla="*/ 4 w 765"/>
                              <a:gd name="T1" fmla="*/ 484 h 487"/>
                              <a:gd name="T2" fmla="*/ 0 w 765"/>
                              <a:gd name="T3" fmla="*/ 73 h 487"/>
                              <a:gd name="T4" fmla="*/ 6 w 765"/>
                              <a:gd name="T5" fmla="*/ 53 h 487"/>
                              <a:gd name="T6" fmla="*/ 14 w 765"/>
                              <a:gd name="T7" fmla="*/ 31 h 487"/>
                              <a:gd name="T8" fmla="*/ 27 w 765"/>
                              <a:gd name="T9" fmla="*/ 13 h 487"/>
                              <a:gd name="T10" fmla="*/ 42 w 765"/>
                              <a:gd name="T11" fmla="*/ 0 h 487"/>
                              <a:gd name="T12" fmla="*/ 552 w 765"/>
                              <a:gd name="T13" fmla="*/ 73 h 487"/>
                              <a:gd name="T14" fmla="*/ 572 w 765"/>
                              <a:gd name="T15" fmla="*/ 69 h 487"/>
                              <a:gd name="T16" fmla="*/ 587 w 765"/>
                              <a:gd name="T17" fmla="*/ 63 h 487"/>
                              <a:gd name="T18" fmla="*/ 601 w 765"/>
                              <a:gd name="T19" fmla="*/ 53 h 487"/>
                              <a:gd name="T20" fmla="*/ 611 w 765"/>
                              <a:gd name="T21" fmla="*/ 39 h 487"/>
                              <a:gd name="T22" fmla="*/ 618 w 765"/>
                              <a:gd name="T23" fmla="*/ 26 h 487"/>
                              <a:gd name="T24" fmla="*/ 622 w 765"/>
                              <a:gd name="T25" fmla="*/ 2 h 487"/>
                              <a:gd name="T26" fmla="*/ 760 w 765"/>
                              <a:gd name="T27" fmla="*/ 22 h 487"/>
                              <a:gd name="T28" fmla="*/ 765 w 765"/>
                              <a:gd name="T29" fmla="*/ 487 h 487"/>
                              <a:gd name="T30" fmla="*/ 4 w 765"/>
                              <a:gd name="T31" fmla="*/ 4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487">
                                <a:moveTo>
                                  <a:pt x="4" y="484"/>
                                </a:moveTo>
                                <a:lnTo>
                                  <a:pt x="0" y="73"/>
                                </a:lnTo>
                                <a:lnTo>
                                  <a:pt x="6" y="53"/>
                                </a:lnTo>
                                <a:lnTo>
                                  <a:pt x="14" y="31"/>
                                </a:lnTo>
                                <a:lnTo>
                                  <a:pt x="27" y="13"/>
                                </a:lnTo>
                                <a:lnTo>
                                  <a:pt x="42" y="0"/>
                                </a:lnTo>
                                <a:lnTo>
                                  <a:pt x="552" y="73"/>
                                </a:lnTo>
                                <a:lnTo>
                                  <a:pt x="572" y="69"/>
                                </a:lnTo>
                                <a:lnTo>
                                  <a:pt x="587" y="63"/>
                                </a:lnTo>
                                <a:lnTo>
                                  <a:pt x="601" y="53"/>
                                </a:lnTo>
                                <a:lnTo>
                                  <a:pt x="611" y="39"/>
                                </a:lnTo>
                                <a:lnTo>
                                  <a:pt x="618" y="26"/>
                                </a:lnTo>
                                <a:lnTo>
                                  <a:pt x="622" y="2"/>
                                </a:lnTo>
                                <a:lnTo>
                                  <a:pt x="760" y="22"/>
                                </a:lnTo>
                                <a:lnTo>
                                  <a:pt x="765" y="487"/>
                                </a:lnTo>
                                <a:lnTo>
                                  <a:pt x="4" y="484"/>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557" name="Group 97"/>
                        <p:cNvGrpSpPr>
                          <a:grpSpLocks/>
                        </p:cNvGrpSpPr>
                        <p:nvPr/>
                      </p:nvGrpSpPr>
                      <p:grpSpPr bwMode="auto">
                        <a:xfrm>
                          <a:off x="2822" y="2451"/>
                          <a:ext cx="170" cy="127"/>
                          <a:chOff x="2822" y="2451"/>
                          <a:chExt cx="170" cy="127"/>
                        </a:xfrm>
                      </p:grpSpPr>
                      <p:sp>
                        <p:nvSpPr>
                          <p:cNvPr id="136290" name="Freeform 98"/>
                          <p:cNvSpPr>
                            <a:spLocks/>
                          </p:cNvSpPr>
                          <p:nvPr/>
                        </p:nvSpPr>
                        <p:spPr bwMode="auto">
                          <a:xfrm>
                            <a:off x="2841" y="2451"/>
                            <a:ext cx="153" cy="79"/>
                          </a:xfrm>
                          <a:custGeom>
                            <a:avLst/>
                            <a:gdLst>
                              <a:gd name="T0" fmla="*/ 0 w 308"/>
                              <a:gd name="T1" fmla="*/ 145 h 160"/>
                              <a:gd name="T2" fmla="*/ 237 w 308"/>
                              <a:gd name="T3" fmla="*/ 0 h 160"/>
                              <a:gd name="T4" fmla="*/ 308 w 308"/>
                              <a:gd name="T5" fmla="*/ 12 h 160"/>
                              <a:gd name="T6" fmla="*/ 76 w 308"/>
                              <a:gd name="T7" fmla="*/ 160 h 160"/>
                              <a:gd name="T8" fmla="*/ 0 w 308"/>
                              <a:gd name="T9" fmla="*/ 145 h 160"/>
                            </a:gdLst>
                            <a:ahLst/>
                            <a:cxnLst>
                              <a:cxn ang="0">
                                <a:pos x="T0" y="T1"/>
                              </a:cxn>
                              <a:cxn ang="0">
                                <a:pos x="T2" y="T3"/>
                              </a:cxn>
                              <a:cxn ang="0">
                                <a:pos x="T4" y="T5"/>
                              </a:cxn>
                              <a:cxn ang="0">
                                <a:pos x="T6" y="T7"/>
                              </a:cxn>
                              <a:cxn ang="0">
                                <a:pos x="T8" y="T9"/>
                              </a:cxn>
                            </a:cxnLst>
                            <a:rect l="0" t="0" r="r" b="b"/>
                            <a:pathLst>
                              <a:path w="308" h="160">
                                <a:moveTo>
                                  <a:pt x="0" y="145"/>
                                </a:moveTo>
                                <a:lnTo>
                                  <a:pt x="237" y="0"/>
                                </a:lnTo>
                                <a:lnTo>
                                  <a:pt x="308" y="12"/>
                                </a:lnTo>
                                <a:lnTo>
                                  <a:pt x="76" y="160"/>
                                </a:lnTo>
                                <a:lnTo>
                                  <a:pt x="0" y="145"/>
                                </a:lnTo>
                                <a:close/>
                              </a:path>
                            </a:pathLst>
                          </a:custGeom>
                          <a:solidFill>
                            <a:srgbClr val="BF7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91" name="Freeform 99"/>
                          <p:cNvSpPr>
                            <a:spLocks/>
                          </p:cNvSpPr>
                          <p:nvPr/>
                        </p:nvSpPr>
                        <p:spPr bwMode="auto">
                          <a:xfrm>
                            <a:off x="2825" y="2524"/>
                            <a:ext cx="61" cy="53"/>
                          </a:xfrm>
                          <a:custGeom>
                            <a:avLst/>
                            <a:gdLst>
                              <a:gd name="T0" fmla="*/ 32 w 121"/>
                              <a:gd name="T1" fmla="*/ 0 h 107"/>
                              <a:gd name="T2" fmla="*/ 119 w 121"/>
                              <a:gd name="T3" fmla="*/ 16 h 107"/>
                              <a:gd name="T4" fmla="*/ 121 w 121"/>
                              <a:gd name="T5" fmla="*/ 107 h 107"/>
                              <a:gd name="T6" fmla="*/ 0 w 121"/>
                              <a:gd name="T7" fmla="*/ 89 h 107"/>
                              <a:gd name="T8" fmla="*/ 32 w 121"/>
                              <a:gd name="T9" fmla="*/ 0 h 107"/>
                            </a:gdLst>
                            <a:ahLst/>
                            <a:cxnLst>
                              <a:cxn ang="0">
                                <a:pos x="T0" y="T1"/>
                              </a:cxn>
                              <a:cxn ang="0">
                                <a:pos x="T2" y="T3"/>
                              </a:cxn>
                              <a:cxn ang="0">
                                <a:pos x="T4" y="T5"/>
                              </a:cxn>
                              <a:cxn ang="0">
                                <a:pos x="T6" y="T7"/>
                              </a:cxn>
                              <a:cxn ang="0">
                                <a:pos x="T8" y="T9"/>
                              </a:cxn>
                            </a:cxnLst>
                            <a:rect l="0" t="0" r="r" b="b"/>
                            <a:pathLst>
                              <a:path w="121" h="107">
                                <a:moveTo>
                                  <a:pt x="32" y="0"/>
                                </a:moveTo>
                                <a:lnTo>
                                  <a:pt x="119" y="16"/>
                                </a:lnTo>
                                <a:lnTo>
                                  <a:pt x="121" y="107"/>
                                </a:lnTo>
                                <a:lnTo>
                                  <a:pt x="0" y="89"/>
                                </a:lnTo>
                                <a:lnTo>
                                  <a:pt x="32" y="0"/>
                                </a:lnTo>
                                <a:close/>
                              </a:path>
                            </a:pathLst>
                          </a:custGeom>
                          <a:solidFill>
                            <a:srgbClr val="5F3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551" name="Group 100"/>
                      <p:cNvGrpSpPr>
                        <a:grpSpLocks/>
                      </p:cNvGrpSpPr>
                      <p:nvPr/>
                    </p:nvGrpSpPr>
                    <p:grpSpPr bwMode="auto">
                      <a:xfrm>
                        <a:off x="2213" y="2430"/>
                        <a:ext cx="1019" cy="742"/>
                        <a:chOff x="2213" y="2430"/>
                        <a:chExt cx="1019" cy="742"/>
                      </a:xfrm>
                    </p:grpSpPr>
                    <p:sp>
                      <p:nvSpPr>
                        <p:cNvPr id="136293" name="Freeform 101"/>
                        <p:cNvSpPr>
                          <a:spLocks/>
                        </p:cNvSpPr>
                        <p:nvPr/>
                      </p:nvSpPr>
                      <p:spPr bwMode="auto">
                        <a:xfrm>
                          <a:off x="2583" y="2535"/>
                          <a:ext cx="318" cy="79"/>
                        </a:xfrm>
                        <a:custGeom>
                          <a:avLst/>
                          <a:gdLst>
                            <a:gd name="T0" fmla="*/ 0 w 634"/>
                            <a:gd name="T1" fmla="*/ 78 h 156"/>
                            <a:gd name="T2" fmla="*/ 13 w 634"/>
                            <a:gd name="T3" fmla="*/ 55 h 156"/>
                            <a:gd name="T4" fmla="*/ 31 w 634"/>
                            <a:gd name="T5" fmla="*/ 35 h 156"/>
                            <a:gd name="T6" fmla="*/ 49 w 634"/>
                            <a:gd name="T7" fmla="*/ 12 h 156"/>
                            <a:gd name="T8" fmla="*/ 64 w 634"/>
                            <a:gd name="T9" fmla="*/ 0 h 156"/>
                            <a:gd name="T10" fmla="*/ 634 w 634"/>
                            <a:gd name="T11" fmla="*/ 78 h 156"/>
                            <a:gd name="T12" fmla="*/ 604 w 634"/>
                            <a:gd name="T13" fmla="*/ 156 h 156"/>
                            <a:gd name="T14" fmla="*/ 0 w 634"/>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156">
                              <a:moveTo>
                                <a:pt x="0" y="78"/>
                              </a:moveTo>
                              <a:lnTo>
                                <a:pt x="13" y="55"/>
                              </a:lnTo>
                              <a:lnTo>
                                <a:pt x="31" y="35"/>
                              </a:lnTo>
                              <a:lnTo>
                                <a:pt x="49" y="12"/>
                              </a:lnTo>
                              <a:lnTo>
                                <a:pt x="64" y="0"/>
                              </a:lnTo>
                              <a:lnTo>
                                <a:pt x="634" y="78"/>
                              </a:lnTo>
                              <a:lnTo>
                                <a:pt x="604"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94" name="Freeform 102"/>
                        <p:cNvSpPr>
                          <a:spLocks/>
                        </p:cNvSpPr>
                        <p:nvPr/>
                      </p:nvSpPr>
                      <p:spPr bwMode="auto">
                        <a:xfrm>
                          <a:off x="2875" y="2430"/>
                          <a:ext cx="358" cy="704"/>
                        </a:xfrm>
                        <a:custGeom>
                          <a:avLst/>
                          <a:gdLst>
                            <a:gd name="T0" fmla="*/ 0 w 713"/>
                            <a:gd name="T1" fmla="*/ 201 h 1404"/>
                            <a:gd name="T2" fmla="*/ 321 w 713"/>
                            <a:gd name="T3" fmla="*/ 0 h 1404"/>
                            <a:gd name="T4" fmla="*/ 619 w 713"/>
                            <a:gd name="T5" fmla="*/ 54 h 1404"/>
                            <a:gd name="T6" fmla="*/ 645 w 713"/>
                            <a:gd name="T7" fmla="*/ 63 h 1404"/>
                            <a:gd name="T8" fmla="*/ 668 w 713"/>
                            <a:gd name="T9" fmla="*/ 71 h 1404"/>
                            <a:gd name="T10" fmla="*/ 685 w 713"/>
                            <a:gd name="T11" fmla="*/ 80 h 1404"/>
                            <a:gd name="T12" fmla="*/ 700 w 713"/>
                            <a:gd name="T13" fmla="*/ 92 h 1404"/>
                            <a:gd name="T14" fmla="*/ 709 w 713"/>
                            <a:gd name="T15" fmla="*/ 108 h 1404"/>
                            <a:gd name="T16" fmla="*/ 713 w 713"/>
                            <a:gd name="T17" fmla="*/ 130 h 1404"/>
                            <a:gd name="T18" fmla="*/ 712 w 713"/>
                            <a:gd name="T19" fmla="*/ 1178 h 1404"/>
                            <a:gd name="T20" fmla="*/ 425 w 713"/>
                            <a:gd name="T21" fmla="*/ 1404 h 1404"/>
                            <a:gd name="T22" fmla="*/ 0 w 713"/>
                            <a:gd name="T23" fmla="*/ 201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1404">
                              <a:moveTo>
                                <a:pt x="0" y="201"/>
                              </a:moveTo>
                              <a:lnTo>
                                <a:pt x="321" y="0"/>
                              </a:lnTo>
                              <a:lnTo>
                                <a:pt x="619" y="54"/>
                              </a:lnTo>
                              <a:lnTo>
                                <a:pt x="645" y="63"/>
                              </a:lnTo>
                              <a:lnTo>
                                <a:pt x="668" y="71"/>
                              </a:lnTo>
                              <a:lnTo>
                                <a:pt x="685" y="80"/>
                              </a:lnTo>
                              <a:lnTo>
                                <a:pt x="700" y="92"/>
                              </a:lnTo>
                              <a:lnTo>
                                <a:pt x="709" y="108"/>
                              </a:lnTo>
                              <a:lnTo>
                                <a:pt x="713" y="130"/>
                              </a:lnTo>
                              <a:lnTo>
                                <a:pt x="712" y="1178"/>
                              </a:lnTo>
                              <a:lnTo>
                                <a:pt x="425" y="1404"/>
                              </a:lnTo>
                              <a:lnTo>
                                <a:pt x="0" y="201"/>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95" name="Freeform 103"/>
                        <p:cNvSpPr>
                          <a:spLocks/>
                        </p:cNvSpPr>
                        <p:nvPr/>
                      </p:nvSpPr>
                      <p:spPr bwMode="auto">
                        <a:xfrm>
                          <a:off x="2288" y="2577"/>
                          <a:ext cx="153" cy="218"/>
                        </a:xfrm>
                        <a:custGeom>
                          <a:avLst/>
                          <a:gdLst>
                            <a:gd name="T0" fmla="*/ 0 w 305"/>
                            <a:gd name="T1" fmla="*/ 101 h 439"/>
                            <a:gd name="T2" fmla="*/ 274 w 305"/>
                            <a:gd name="T3" fmla="*/ 0 h 439"/>
                            <a:gd name="T4" fmla="*/ 305 w 305"/>
                            <a:gd name="T5" fmla="*/ 335 h 439"/>
                            <a:gd name="T6" fmla="*/ 20 w 305"/>
                            <a:gd name="T7" fmla="*/ 439 h 439"/>
                            <a:gd name="T8" fmla="*/ 0 w 305"/>
                            <a:gd name="T9" fmla="*/ 101 h 439"/>
                          </a:gdLst>
                          <a:ahLst/>
                          <a:cxnLst>
                            <a:cxn ang="0">
                              <a:pos x="T0" y="T1"/>
                            </a:cxn>
                            <a:cxn ang="0">
                              <a:pos x="T2" y="T3"/>
                            </a:cxn>
                            <a:cxn ang="0">
                              <a:pos x="T4" y="T5"/>
                            </a:cxn>
                            <a:cxn ang="0">
                              <a:pos x="T6" y="T7"/>
                            </a:cxn>
                            <a:cxn ang="0">
                              <a:pos x="T8" y="T9"/>
                            </a:cxn>
                          </a:cxnLst>
                          <a:rect l="0" t="0" r="r" b="b"/>
                          <a:pathLst>
                            <a:path w="305" h="439">
                              <a:moveTo>
                                <a:pt x="0" y="101"/>
                              </a:moveTo>
                              <a:lnTo>
                                <a:pt x="274" y="0"/>
                              </a:lnTo>
                              <a:lnTo>
                                <a:pt x="305" y="335"/>
                              </a:lnTo>
                              <a:lnTo>
                                <a:pt x="20" y="439"/>
                              </a:lnTo>
                              <a:lnTo>
                                <a:pt x="0" y="101"/>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296" name="Freeform 104"/>
                        <p:cNvSpPr>
                          <a:spLocks/>
                        </p:cNvSpPr>
                        <p:nvPr/>
                      </p:nvSpPr>
                      <p:spPr bwMode="auto">
                        <a:xfrm>
                          <a:off x="2214" y="2532"/>
                          <a:ext cx="881" cy="641"/>
                        </a:xfrm>
                        <a:custGeom>
                          <a:avLst/>
                          <a:gdLst>
                            <a:gd name="T0" fmla="*/ 0 w 1766"/>
                            <a:gd name="T1" fmla="*/ 651 h 1282"/>
                            <a:gd name="T2" fmla="*/ 146 w 1766"/>
                            <a:gd name="T3" fmla="*/ 190 h 1282"/>
                            <a:gd name="T4" fmla="*/ 170 w 1766"/>
                            <a:gd name="T5" fmla="*/ 526 h 1282"/>
                            <a:gd name="T6" fmla="*/ 696 w 1766"/>
                            <a:gd name="T7" fmla="*/ 617 h 1282"/>
                            <a:gd name="T8" fmla="*/ 696 w 1766"/>
                            <a:gd name="T9" fmla="*/ 183 h 1282"/>
                            <a:gd name="T10" fmla="*/ 700 w 1766"/>
                            <a:gd name="T11" fmla="*/ 154 h 1282"/>
                            <a:gd name="T12" fmla="*/ 706 w 1766"/>
                            <a:gd name="T13" fmla="*/ 134 h 1282"/>
                            <a:gd name="T14" fmla="*/ 714 w 1766"/>
                            <a:gd name="T15" fmla="*/ 112 h 1282"/>
                            <a:gd name="T16" fmla="*/ 728 w 1766"/>
                            <a:gd name="T17" fmla="*/ 93 h 1282"/>
                            <a:gd name="T18" fmla="*/ 743 w 1766"/>
                            <a:gd name="T19" fmla="*/ 81 h 1282"/>
                            <a:gd name="T20" fmla="*/ 1255 w 1766"/>
                            <a:gd name="T21" fmla="*/ 154 h 1282"/>
                            <a:gd name="T22" fmla="*/ 1275 w 1766"/>
                            <a:gd name="T23" fmla="*/ 150 h 1282"/>
                            <a:gd name="T24" fmla="*/ 1291 w 1766"/>
                            <a:gd name="T25" fmla="*/ 144 h 1282"/>
                            <a:gd name="T26" fmla="*/ 1305 w 1766"/>
                            <a:gd name="T27" fmla="*/ 134 h 1282"/>
                            <a:gd name="T28" fmla="*/ 1315 w 1766"/>
                            <a:gd name="T29" fmla="*/ 120 h 1282"/>
                            <a:gd name="T30" fmla="*/ 1322 w 1766"/>
                            <a:gd name="T31" fmla="*/ 107 h 1282"/>
                            <a:gd name="T32" fmla="*/ 1325 w 1766"/>
                            <a:gd name="T33" fmla="*/ 83 h 1282"/>
                            <a:gd name="T34" fmla="*/ 1327 w 1766"/>
                            <a:gd name="T35" fmla="*/ 52 h 1282"/>
                            <a:gd name="T36" fmla="*/ 1326 w 1766"/>
                            <a:gd name="T37" fmla="*/ 25 h 1282"/>
                            <a:gd name="T38" fmla="*/ 1323 w 1766"/>
                            <a:gd name="T39" fmla="*/ 0 h 1282"/>
                            <a:gd name="T40" fmla="*/ 1670 w 1766"/>
                            <a:gd name="T41" fmla="*/ 87 h 1282"/>
                            <a:gd name="T42" fmla="*/ 1696 w 1766"/>
                            <a:gd name="T43" fmla="*/ 95 h 1282"/>
                            <a:gd name="T44" fmla="*/ 1719 w 1766"/>
                            <a:gd name="T45" fmla="*/ 103 h 1282"/>
                            <a:gd name="T46" fmla="*/ 1736 w 1766"/>
                            <a:gd name="T47" fmla="*/ 112 h 1282"/>
                            <a:gd name="T48" fmla="*/ 1752 w 1766"/>
                            <a:gd name="T49" fmla="*/ 124 h 1282"/>
                            <a:gd name="T50" fmla="*/ 1762 w 1766"/>
                            <a:gd name="T51" fmla="*/ 140 h 1282"/>
                            <a:gd name="T52" fmla="*/ 1766 w 1766"/>
                            <a:gd name="T53" fmla="*/ 162 h 1282"/>
                            <a:gd name="T54" fmla="*/ 1764 w 1766"/>
                            <a:gd name="T55" fmla="*/ 1208 h 1282"/>
                            <a:gd name="T56" fmla="*/ 1636 w 1766"/>
                            <a:gd name="T57" fmla="*/ 1282 h 1282"/>
                            <a:gd name="T58" fmla="*/ 1606 w 1766"/>
                            <a:gd name="T59" fmla="*/ 1279 h 1282"/>
                            <a:gd name="T60" fmla="*/ 1449 w 1766"/>
                            <a:gd name="T61" fmla="*/ 1092 h 1282"/>
                            <a:gd name="T62" fmla="*/ 251 w 1766"/>
                            <a:gd name="T63" fmla="*/ 877 h 1282"/>
                            <a:gd name="T64" fmla="*/ 247 w 1766"/>
                            <a:gd name="T65" fmla="*/ 833 h 1282"/>
                            <a:gd name="T66" fmla="*/ 241 w 1766"/>
                            <a:gd name="T67" fmla="*/ 804 h 1282"/>
                            <a:gd name="T68" fmla="*/ 231 w 1766"/>
                            <a:gd name="T69" fmla="*/ 780 h 1282"/>
                            <a:gd name="T70" fmla="*/ 217 w 1766"/>
                            <a:gd name="T71" fmla="*/ 751 h 1282"/>
                            <a:gd name="T72" fmla="*/ 201 w 1766"/>
                            <a:gd name="T73" fmla="*/ 730 h 1282"/>
                            <a:gd name="T74" fmla="*/ 176 w 1766"/>
                            <a:gd name="T75" fmla="*/ 705 h 1282"/>
                            <a:gd name="T76" fmla="*/ 150 w 1766"/>
                            <a:gd name="T77" fmla="*/ 684 h 1282"/>
                            <a:gd name="T78" fmla="*/ 126 w 1766"/>
                            <a:gd name="T79" fmla="*/ 671 h 1282"/>
                            <a:gd name="T80" fmla="*/ 104 w 1766"/>
                            <a:gd name="T81" fmla="*/ 663 h 1282"/>
                            <a:gd name="T82" fmla="*/ 80 w 1766"/>
                            <a:gd name="T83" fmla="*/ 656 h 1282"/>
                            <a:gd name="T84" fmla="*/ 51 w 1766"/>
                            <a:gd name="T85" fmla="*/ 652 h 1282"/>
                            <a:gd name="T86" fmla="*/ 25 w 1766"/>
                            <a:gd name="T87" fmla="*/ 652 h 1282"/>
                            <a:gd name="T88" fmla="*/ 0 w 1766"/>
                            <a:gd name="T89" fmla="*/ 65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6" h="1282">
                              <a:moveTo>
                                <a:pt x="0" y="651"/>
                              </a:moveTo>
                              <a:lnTo>
                                <a:pt x="146" y="190"/>
                              </a:lnTo>
                              <a:lnTo>
                                <a:pt x="170" y="526"/>
                              </a:lnTo>
                              <a:lnTo>
                                <a:pt x="696" y="617"/>
                              </a:lnTo>
                              <a:lnTo>
                                <a:pt x="696" y="183"/>
                              </a:lnTo>
                              <a:lnTo>
                                <a:pt x="700" y="154"/>
                              </a:lnTo>
                              <a:lnTo>
                                <a:pt x="706" y="134"/>
                              </a:lnTo>
                              <a:lnTo>
                                <a:pt x="714" y="112"/>
                              </a:lnTo>
                              <a:lnTo>
                                <a:pt x="728" y="93"/>
                              </a:lnTo>
                              <a:lnTo>
                                <a:pt x="743" y="81"/>
                              </a:lnTo>
                              <a:lnTo>
                                <a:pt x="1255" y="154"/>
                              </a:lnTo>
                              <a:lnTo>
                                <a:pt x="1275" y="150"/>
                              </a:lnTo>
                              <a:lnTo>
                                <a:pt x="1291" y="144"/>
                              </a:lnTo>
                              <a:lnTo>
                                <a:pt x="1305" y="134"/>
                              </a:lnTo>
                              <a:lnTo>
                                <a:pt x="1315" y="120"/>
                              </a:lnTo>
                              <a:lnTo>
                                <a:pt x="1322" y="107"/>
                              </a:lnTo>
                              <a:lnTo>
                                <a:pt x="1325" y="83"/>
                              </a:lnTo>
                              <a:lnTo>
                                <a:pt x="1327" y="52"/>
                              </a:lnTo>
                              <a:lnTo>
                                <a:pt x="1326" y="25"/>
                              </a:lnTo>
                              <a:lnTo>
                                <a:pt x="1323" y="0"/>
                              </a:lnTo>
                              <a:lnTo>
                                <a:pt x="1670" y="87"/>
                              </a:lnTo>
                              <a:lnTo>
                                <a:pt x="1696" y="95"/>
                              </a:lnTo>
                              <a:lnTo>
                                <a:pt x="1719" y="103"/>
                              </a:lnTo>
                              <a:lnTo>
                                <a:pt x="1736" y="112"/>
                              </a:lnTo>
                              <a:lnTo>
                                <a:pt x="1752" y="124"/>
                              </a:lnTo>
                              <a:lnTo>
                                <a:pt x="1762" y="140"/>
                              </a:lnTo>
                              <a:lnTo>
                                <a:pt x="1766" y="162"/>
                              </a:lnTo>
                              <a:lnTo>
                                <a:pt x="1764" y="1208"/>
                              </a:lnTo>
                              <a:lnTo>
                                <a:pt x="1636" y="1282"/>
                              </a:lnTo>
                              <a:lnTo>
                                <a:pt x="1606" y="1279"/>
                              </a:lnTo>
                              <a:lnTo>
                                <a:pt x="1449" y="1092"/>
                              </a:lnTo>
                              <a:lnTo>
                                <a:pt x="251" y="877"/>
                              </a:lnTo>
                              <a:lnTo>
                                <a:pt x="247" y="833"/>
                              </a:lnTo>
                              <a:lnTo>
                                <a:pt x="241" y="804"/>
                              </a:lnTo>
                              <a:lnTo>
                                <a:pt x="231" y="780"/>
                              </a:lnTo>
                              <a:lnTo>
                                <a:pt x="217" y="751"/>
                              </a:lnTo>
                              <a:lnTo>
                                <a:pt x="201" y="730"/>
                              </a:lnTo>
                              <a:lnTo>
                                <a:pt x="176" y="705"/>
                              </a:lnTo>
                              <a:lnTo>
                                <a:pt x="150" y="684"/>
                              </a:lnTo>
                              <a:lnTo>
                                <a:pt x="126" y="671"/>
                              </a:lnTo>
                              <a:lnTo>
                                <a:pt x="104" y="663"/>
                              </a:lnTo>
                              <a:lnTo>
                                <a:pt x="80" y="656"/>
                              </a:lnTo>
                              <a:lnTo>
                                <a:pt x="51" y="652"/>
                              </a:lnTo>
                              <a:lnTo>
                                <a:pt x="25" y="652"/>
                              </a:lnTo>
                              <a:lnTo>
                                <a:pt x="0" y="65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513" name="Group 105"/>
                    <p:cNvGrpSpPr>
                      <a:grpSpLocks/>
                    </p:cNvGrpSpPr>
                    <p:nvPr/>
                  </p:nvGrpSpPr>
                  <p:grpSpPr bwMode="auto">
                    <a:xfrm>
                      <a:off x="2411" y="2416"/>
                      <a:ext cx="831" cy="595"/>
                      <a:chOff x="2411" y="2416"/>
                      <a:chExt cx="831" cy="595"/>
                    </a:xfrm>
                  </p:grpSpPr>
                  <p:grpSp>
                    <p:nvGrpSpPr>
                      <p:cNvPr id="17514" name="Group 106"/>
                      <p:cNvGrpSpPr>
                        <a:grpSpLocks/>
                      </p:cNvGrpSpPr>
                      <p:nvPr/>
                    </p:nvGrpSpPr>
                    <p:grpSpPr bwMode="auto">
                      <a:xfrm>
                        <a:off x="2621" y="2416"/>
                        <a:ext cx="621" cy="595"/>
                        <a:chOff x="2621" y="2416"/>
                        <a:chExt cx="621" cy="595"/>
                      </a:xfrm>
                    </p:grpSpPr>
                    <p:grpSp>
                      <p:nvGrpSpPr>
                        <p:cNvPr id="17518" name="Group 107"/>
                        <p:cNvGrpSpPr>
                          <a:grpSpLocks/>
                        </p:cNvGrpSpPr>
                        <p:nvPr/>
                      </p:nvGrpSpPr>
                      <p:grpSpPr bwMode="auto">
                        <a:xfrm>
                          <a:off x="2621" y="2482"/>
                          <a:ext cx="621" cy="529"/>
                          <a:chOff x="2621" y="2482"/>
                          <a:chExt cx="621" cy="529"/>
                        </a:xfrm>
                      </p:grpSpPr>
                      <p:grpSp>
                        <p:nvGrpSpPr>
                          <p:cNvPr id="17522" name="Group 108"/>
                          <p:cNvGrpSpPr>
                            <a:grpSpLocks/>
                          </p:cNvGrpSpPr>
                          <p:nvPr/>
                        </p:nvGrpSpPr>
                        <p:grpSpPr bwMode="auto">
                          <a:xfrm>
                            <a:off x="2854" y="2482"/>
                            <a:ext cx="388" cy="529"/>
                            <a:chOff x="2854" y="2482"/>
                            <a:chExt cx="388" cy="529"/>
                          </a:xfrm>
                        </p:grpSpPr>
                        <p:grpSp>
                          <p:nvGrpSpPr>
                            <p:cNvPr id="17538" name="Group 109"/>
                            <p:cNvGrpSpPr>
                              <a:grpSpLocks/>
                            </p:cNvGrpSpPr>
                            <p:nvPr/>
                          </p:nvGrpSpPr>
                          <p:grpSpPr bwMode="auto">
                            <a:xfrm>
                              <a:off x="3096" y="2482"/>
                              <a:ext cx="124" cy="337"/>
                              <a:chOff x="3096" y="2482"/>
                              <a:chExt cx="124" cy="337"/>
                            </a:xfrm>
                          </p:grpSpPr>
                          <p:sp>
                            <p:nvSpPr>
                              <p:cNvPr id="136302" name="Line 110"/>
                              <p:cNvSpPr>
                                <a:spLocks noChangeShapeType="1"/>
                              </p:cNvSpPr>
                              <p:nvPr/>
                            </p:nvSpPr>
                            <p:spPr bwMode="auto">
                              <a:xfrm flipV="1">
                                <a:off x="3098" y="2482"/>
                                <a:ext cx="124" cy="105"/>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44" name="Group 111"/>
                              <p:cNvGrpSpPr>
                                <a:grpSpLocks/>
                              </p:cNvGrpSpPr>
                              <p:nvPr/>
                            </p:nvGrpSpPr>
                            <p:grpSpPr bwMode="auto">
                              <a:xfrm>
                                <a:off x="3114" y="2636"/>
                                <a:ext cx="102" cy="183"/>
                                <a:chOff x="3114" y="2636"/>
                                <a:chExt cx="102" cy="183"/>
                              </a:xfrm>
                            </p:grpSpPr>
                            <p:sp>
                              <p:nvSpPr>
                                <p:cNvPr id="136304" name="Line 112"/>
                                <p:cNvSpPr>
                                  <a:spLocks noChangeShapeType="1"/>
                                </p:cNvSpPr>
                                <p:nvPr/>
                              </p:nvSpPr>
                              <p:spPr bwMode="auto">
                                <a:xfrm flipV="1">
                                  <a:off x="3117" y="2637"/>
                                  <a:ext cx="97"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05" name="Line 113"/>
                                <p:cNvSpPr>
                                  <a:spLocks noChangeShapeType="1"/>
                                </p:cNvSpPr>
                                <p:nvPr/>
                              </p:nvSpPr>
                              <p:spPr bwMode="auto">
                                <a:xfrm flipV="1">
                                  <a:off x="3117" y="2664"/>
                                  <a:ext cx="100"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06" name="Line 114"/>
                                <p:cNvSpPr>
                                  <a:spLocks noChangeShapeType="1"/>
                                </p:cNvSpPr>
                                <p:nvPr/>
                              </p:nvSpPr>
                              <p:spPr bwMode="auto">
                                <a:xfrm flipV="1">
                                  <a:off x="3117" y="2687"/>
                                  <a:ext cx="100"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07" name="Line 115"/>
                                <p:cNvSpPr>
                                  <a:spLocks noChangeShapeType="1"/>
                                </p:cNvSpPr>
                                <p:nvPr/>
                              </p:nvSpPr>
                              <p:spPr bwMode="auto">
                                <a:xfrm flipV="1">
                                  <a:off x="3117" y="2711"/>
                                  <a:ext cx="100"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08" name="Line 116"/>
                                <p:cNvSpPr>
                                  <a:spLocks noChangeShapeType="1"/>
                                </p:cNvSpPr>
                                <p:nvPr/>
                              </p:nvSpPr>
                              <p:spPr bwMode="auto">
                                <a:xfrm flipV="1">
                                  <a:off x="3117" y="2735"/>
                                  <a:ext cx="100" cy="87"/>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539" name="Group 117"/>
                            <p:cNvGrpSpPr>
                              <a:grpSpLocks/>
                            </p:cNvGrpSpPr>
                            <p:nvPr/>
                          </p:nvGrpSpPr>
                          <p:grpSpPr bwMode="auto">
                            <a:xfrm>
                              <a:off x="2854" y="2826"/>
                              <a:ext cx="388" cy="185"/>
                              <a:chOff x="2854" y="2826"/>
                              <a:chExt cx="388" cy="185"/>
                            </a:xfrm>
                          </p:grpSpPr>
                          <p:sp>
                            <p:nvSpPr>
                              <p:cNvPr id="136310" name="Freeform 118"/>
                              <p:cNvSpPr>
                                <a:spLocks/>
                              </p:cNvSpPr>
                              <p:nvPr/>
                            </p:nvSpPr>
                            <p:spPr bwMode="auto">
                              <a:xfrm>
                                <a:off x="2856" y="2856"/>
                                <a:ext cx="387" cy="158"/>
                              </a:xfrm>
                              <a:custGeom>
                                <a:avLst/>
                                <a:gdLst>
                                  <a:gd name="T0" fmla="*/ 0 w 774"/>
                                  <a:gd name="T1" fmla="*/ 158 h 311"/>
                                  <a:gd name="T2" fmla="*/ 40 w 774"/>
                                  <a:gd name="T3" fmla="*/ 236 h 311"/>
                                  <a:gd name="T4" fmla="*/ 485 w 774"/>
                                  <a:gd name="T5" fmla="*/ 311 h 311"/>
                                  <a:gd name="T6" fmla="*/ 774 w 774"/>
                                  <a:gd name="T7" fmla="*/ 66 h 311"/>
                                  <a:gd name="T8" fmla="*/ 774 w 774"/>
                                  <a:gd name="T9" fmla="*/ 0 h 311"/>
                                  <a:gd name="T10" fmla="*/ 485 w 774"/>
                                  <a:gd name="T11" fmla="*/ 240 h 311"/>
                                  <a:gd name="T12" fmla="*/ 0 w 774"/>
                                  <a:gd name="T13" fmla="*/ 158 h 311"/>
                                </a:gdLst>
                                <a:ahLst/>
                                <a:cxnLst>
                                  <a:cxn ang="0">
                                    <a:pos x="T0" y="T1"/>
                                  </a:cxn>
                                  <a:cxn ang="0">
                                    <a:pos x="T2" y="T3"/>
                                  </a:cxn>
                                  <a:cxn ang="0">
                                    <a:pos x="T4" y="T5"/>
                                  </a:cxn>
                                  <a:cxn ang="0">
                                    <a:pos x="T6" y="T7"/>
                                  </a:cxn>
                                  <a:cxn ang="0">
                                    <a:pos x="T8" y="T9"/>
                                  </a:cxn>
                                  <a:cxn ang="0">
                                    <a:pos x="T10" y="T11"/>
                                  </a:cxn>
                                  <a:cxn ang="0">
                                    <a:pos x="T12" y="T13"/>
                                  </a:cxn>
                                </a:cxnLst>
                                <a:rect l="0" t="0" r="r" b="b"/>
                                <a:pathLst>
                                  <a:path w="774" h="311">
                                    <a:moveTo>
                                      <a:pt x="0" y="158"/>
                                    </a:moveTo>
                                    <a:lnTo>
                                      <a:pt x="40" y="236"/>
                                    </a:lnTo>
                                    <a:lnTo>
                                      <a:pt x="485" y="311"/>
                                    </a:lnTo>
                                    <a:lnTo>
                                      <a:pt x="774" y="66"/>
                                    </a:lnTo>
                                    <a:lnTo>
                                      <a:pt x="774" y="0"/>
                                    </a:lnTo>
                                    <a:lnTo>
                                      <a:pt x="485" y="240"/>
                                    </a:lnTo>
                                    <a:lnTo>
                                      <a:pt x="0" y="158"/>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11" name="Freeform 119"/>
                              <p:cNvSpPr>
                                <a:spLocks/>
                              </p:cNvSpPr>
                              <p:nvPr/>
                            </p:nvSpPr>
                            <p:spPr bwMode="auto">
                              <a:xfrm>
                                <a:off x="2856" y="2832"/>
                                <a:ext cx="387" cy="147"/>
                              </a:xfrm>
                              <a:custGeom>
                                <a:avLst/>
                                <a:gdLst>
                                  <a:gd name="T0" fmla="*/ 0 w 774"/>
                                  <a:gd name="T1" fmla="*/ 209 h 292"/>
                                  <a:gd name="T2" fmla="*/ 486 w 774"/>
                                  <a:gd name="T3" fmla="*/ 292 h 292"/>
                                  <a:gd name="T4" fmla="*/ 774 w 774"/>
                                  <a:gd name="T5" fmla="*/ 56 h 292"/>
                                  <a:gd name="T6" fmla="*/ 774 w 774"/>
                                  <a:gd name="T7" fmla="*/ 0 h 292"/>
                                  <a:gd name="T8" fmla="*/ 482 w 774"/>
                                  <a:gd name="T9" fmla="*/ 246 h 292"/>
                                  <a:gd name="T10" fmla="*/ 17 w 774"/>
                                  <a:gd name="T11" fmla="*/ 169 h 292"/>
                                  <a:gd name="T12" fmla="*/ 0 w 774"/>
                                  <a:gd name="T13" fmla="*/ 209 h 292"/>
                                </a:gdLst>
                                <a:ahLst/>
                                <a:cxnLst>
                                  <a:cxn ang="0">
                                    <a:pos x="T0" y="T1"/>
                                  </a:cxn>
                                  <a:cxn ang="0">
                                    <a:pos x="T2" y="T3"/>
                                  </a:cxn>
                                  <a:cxn ang="0">
                                    <a:pos x="T4" y="T5"/>
                                  </a:cxn>
                                  <a:cxn ang="0">
                                    <a:pos x="T6" y="T7"/>
                                  </a:cxn>
                                  <a:cxn ang="0">
                                    <a:pos x="T8" y="T9"/>
                                  </a:cxn>
                                  <a:cxn ang="0">
                                    <a:pos x="T10" y="T11"/>
                                  </a:cxn>
                                  <a:cxn ang="0">
                                    <a:pos x="T12" y="T13"/>
                                  </a:cxn>
                                </a:cxnLst>
                                <a:rect l="0" t="0" r="r" b="b"/>
                                <a:pathLst>
                                  <a:path w="774" h="292">
                                    <a:moveTo>
                                      <a:pt x="0" y="209"/>
                                    </a:moveTo>
                                    <a:lnTo>
                                      <a:pt x="486" y="292"/>
                                    </a:lnTo>
                                    <a:lnTo>
                                      <a:pt x="774" y="56"/>
                                    </a:lnTo>
                                    <a:lnTo>
                                      <a:pt x="774" y="0"/>
                                    </a:lnTo>
                                    <a:lnTo>
                                      <a:pt x="482" y="246"/>
                                    </a:lnTo>
                                    <a:lnTo>
                                      <a:pt x="17" y="169"/>
                                    </a:lnTo>
                                    <a:lnTo>
                                      <a:pt x="0" y="209"/>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12" name="Freeform 120"/>
                              <p:cNvSpPr>
                                <a:spLocks/>
                              </p:cNvSpPr>
                              <p:nvPr/>
                            </p:nvSpPr>
                            <p:spPr bwMode="auto">
                              <a:xfrm>
                                <a:off x="3232" y="2827"/>
                                <a:ext cx="11" cy="13"/>
                              </a:xfrm>
                              <a:custGeom>
                                <a:avLst/>
                                <a:gdLst>
                                  <a:gd name="T0" fmla="*/ 20 w 20"/>
                                  <a:gd name="T1" fmla="*/ 10 h 27"/>
                                  <a:gd name="T2" fmla="*/ 0 w 20"/>
                                  <a:gd name="T3" fmla="*/ 27 h 27"/>
                                  <a:gd name="T4" fmla="*/ 0 w 20"/>
                                  <a:gd name="T5" fmla="*/ 0 h 27"/>
                                  <a:gd name="T6" fmla="*/ 20 w 20"/>
                                  <a:gd name="T7" fmla="*/ 10 h 27"/>
                                </a:gdLst>
                                <a:ahLst/>
                                <a:cxnLst>
                                  <a:cxn ang="0">
                                    <a:pos x="T0" y="T1"/>
                                  </a:cxn>
                                  <a:cxn ang="0">
                                    <a:pos x="T2" y="T3"/>
                                  </a:cxn>
                                  <a:cxn ang="0">
                                    <a:pos x="T4" y="T5"/>
                                  </a:cxn>
                                  <a:cxn ang="0">
                                    <a:pos x="T6" y="T7"/>
                                  </a:cxn>
                                </a:cxnLst>
                                <a:rect l="0" t="0" r="r" b="b"/>
                                <a:pathLst>
                                  <a:path w="20" h="27">
                                    <a:moveTo>
                                      <a:pt x="20" y="10"/>
                                    </a:moveTo>
                                    <a:lnTo>
                                      <a:pt x="0" y="27"/>
                                    </a:lnTo>
                                    <a:lnTo>
                                      <a:pt x="0" y="0"/>
                                    </a:lnTo>
                                    <a:lnTo>
                                      <a:pt x="20" y="1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523" name="Group 121"/>
                          <p:cNvGrpSpPr>
                            <a:grpSpLocks/>
                          </p:cNvGrpSpPr>
                          <p:nvPr/>
                        </p:nvGrpSpPr>
                        <p:grpSpPr bwMode="auto">
                          <a:xfrm>
                            <a:off x="2621" y="2666"/>
                            <a:ext cx="249" cy="186"/>
                            <a:chOff x="2621" y="2666"/>
                            <a:chExt cx="249" cy="186"/>
                          </a:xfrm>
                        </p:grpSpPr>
                        <p:sp>
                          <p:nvSpPr>
                            <p:cNvPr id="136314" name="Freeform 122"/>
                            <p:cNvSpPr>
                              <a:spLocks/>
                            </p:cNvSpPr>
                            <p:nvPr/>
                          </p:nvSpPr>
                          <p:spPr bwMode="auto">
                            <a:xfrm>
                              <a:off x="2622" y="2666"/>
                              <a:ext cx="245" cy="187"/>
                            </a:xfrm>
                            <a:custGeom>
                              <a:avLst/>
                              <a:gdLst>
                                <a:gd name="T0" fmla="*/ 0 w 488"/>
                                <a:gd name="T1" fmla="*/ 0 h 372"/>
                                <a:gd name="T2" fmla="*/ 0 w 488"/>
                                <a:gd name="T3" fmla="*/ 303 h 372"/>
                                <a:gd name="T4" fmla="*/ 488 w 488"/>
                                <a:gd name="T5" fmla="*/ 372 h 372"/>
                                <a:gd name="T6" fmla="*/ 488 w 488"/>
                                <a:gd name="T7" fmla="*/ 69 h 372"/>
                                <a:gd name="T8" fmla="*/ 0 w 488"/>
                                <a:gd name="T9" fmla="*/ 0 h 372"/>
                              </a:gdLst>
                              <a:ahLst/>
                              <a:cxnLst>
                                <a:cxn ang="0">
                                  <a:pos x="T0" y="T1"/>
                                </a:cxn>
                                <a:cxn ang="0">
                                  <a:pos x="T2" y="T3"/>
                                </a:cxn>
                                <a:cxn ang="0">
                                  <a:pos x="T4" y="T5"/>
                                </a:cxn>
                                <a:cxn ang="0">
                                  <a:pos x="T6" y="T7"/>
                                </a:cxn>
                                <a:cxn ang="0">
                                  <a:pos x="T8" y="T9"/>
                                </a:cxn>
                              </a:cxnLst>
                              <a:rect l="0" t="0" r="r" b="b"/>
                              <a:pathLst>
                                <a:path w="488" h="372">
                                  <a:moveTo>
                                    <a:pt x="0" y="0"/>
                                  </a:moveTo>
                                  <a:lnTo>
                                    <a:pt x="0" y="303"/>
                                  </a:lnTo>
                                  <a:lnTo>
                                    <a:pt x="488" y="372"/>
                                  </a:lnTo>
                                  <a:lnTo>
                                    <a:pt x="488" y="69"/>
                                  </a:lnTo>
                                  <a:lnTo>
                                    <a:pt x="0" y="0"/>
                                  </a:lnTo>
                                  <a:close/>
                                </a:path>
                              </a:pathLst>
                            </a:custGeom>
                            <a:solidFill>
                              <a:srgbClr val="BFBF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7525" name="Group 123"/>
                            <p:cNvGrpSpPr>
                              <a:grpSpLocks/>
                            </p:cNvGrpSpPr>
                            <p:nvPr/>
                          </p:nvGrpSpPr>
                          <p:grpSpPr bwMode="auto">
                            <a:xfrm>
                              <a:off x="2621" y="2682"/>
                              <a:ext cx="249" cy="154"/>
                              <a:chOff x="2621" y="2682"/>
                              <a:chExt cx="249" cy="154"/>
                            </a:xfrm>
                          </p:grpSpPr>
                          <p:grpSp>
                            <p:nvGrpSpPr>
                              <p:cNvPr id="17526" name="Group 124"/>
                              <p:cNvGrpSpPr>
                                <a:grpSpLocks/>
                              </p:cNvGrpSpPr>
                              <p:nvPr/>
                            </p:nvGrpSpPr>
                            <p:grpSpPr bwMode="auto">
                              <a:xfrm>
                                <a:off x="2621" y="2682"/>
                                <a:ext cx="248" cy="65"/>
                                <a:chOff x="2621" y="2682"/>
                                <a:chExt cx="248" cy="65"/>
                              </a:xfrm>
                            </p:grpSpPr>
                            <p:sp>
                              <p:nvSpPr>
                                <p:cNvPr id="136317" name="Line 125"/>
                                <p:cNvSpPr>
                                  <a:spLocks noChangeShapeType="1"/>
                                </p:cNvSpPr>
                                <p:nvPr/>
                              </p:nvSpPr>
                              <p:spPr bwMode="auto">
                                <a:xfrm>
                                  <a:off x="2625" y="2698"/>
                                  <a:ext cx="247"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18" name="Line 126"/>
                                <p:cNvSpPr>
                                  <a:spLocks noChangeShapeType="1"/>
                                </p:cNvSpPr>
                                <p:nvPr/>
                              </p:nvSpPr>
                              <p:spPr bwMode="auto">
                                <a:xfrm>
                                  <a:off x="2622" y="2682"/>
                                  <a:ext cx="250"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19" name="Line 127"/>
                                <p:cNvSpPr>
                                  <a:spLocks noChangeShapeType="1"/>
                                </p:cNvSpPr>
                                <p:nvPr/>
                              </p:nvSpPr>
                              <p:spPr bwMode="auto">
                                <a:xfrm>
                                  <a:off x="2622" y="2714"/>
                                  <a:ext cx="250"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527" name="Group 128"/>
                              <p:cNvGrpSpPr>
                                <a:grpSpLocks/>
                              </p:cNvGrpSpPr>
                              <p:nvPr/>
                            </p:nvGrpSpPr>
                            <p:grpSpPr bwMode="auto">
                              <a:xfrm>
                                <a:off x="2621" y="2727"/>
                                <a:ext cx="248" cy="65"/>
                                <a:chOff x="2621" y="2727"/>
                                <a:chExt cx="248" cy="65"/>
                              </a:xfrm>
                            </p:grpSpPr>
                            <p:sp>
                              <p:nvSpPr>
                                <p:cNvPr id="136321" name="Line 129"/>
                                <p:cNvSpPr>
                                  <a:spLocks noChangeShapeType="1"/>
                                </p:cNvSpPr>
                                <p:nvPr/>
                              </p:nvSpPr>
                              <p:spPr bwMode="auto">
                                <a:xfrm>
                                  <a:off x="2625" y="2743"/>
                                  <a:ext cx="247"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22" name="Line 130"/>
                                <p:cNvSpPr>
                                  <a:spLocks noChangeShapeType="1"/>
                                </p:cNvSpPr>
                                <p:nvPr/>
                              </p:nvSpPr>
                              <p:spPr bwMode="auto">
                                <a:xfrm>
                                  <a:off x="2622" y="2727"/>
                                  <a:ext cx="250"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23" name="Line 131"/>
                                <p:cNvSpPr>
                                  <a:spLocks noChangeShapeType="1"/>
                                </p:cNvSpPr>
                                <p:nvPr/>
                              </p:nvSpPr>
                              <p:spPr bwMode="auto">
                                <a:xfrm>
                                  <a:off x="2622" y="2758"/>
                                  <a:ext cx="250"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7528" name="Group 132"/>
                              <p:cNvGrpSpPr>
                                <a:grpSpLocks/>
                              </p:cNvGrpSpPr>
                              <p:nvPr/>
                            </p:nvGrpSpPr>
                            <p:grpSpPr bwMode="auto">
                              <a:xfrm>
                                <a:off x="2622" y="2771"/>
                                <a:ext cx="248" cy="65"/>
                                <a:chOff x="2622" y="2771"/>
                                <a:chExt cx="248" cy="65"/>
                              </a:xfrm>
                            </p:grpSpPr>
                            <p:sp>
                              <p:nvSpPr>
                                <p:cNvPr id="136325" name="Line 133"/>
                                <p:cNvSpPr>
                                  <a:spLocks noChangeShapeType="1"/>
                                </p:cNvSpPr>
                                <p:nvPr/>
                              </p:nvSpPr>
                              <p:spPr bwMode="auto">
                                <a:xfrm>
                                  <a:off x="2622" y="2785"/>
                                  <a:ext cx="250"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26" name="Line 134"/>
                                <p:cNvSpPr>
                                  <a:spLocks noChangeShapeType="1"/>
                                </p:cNvSpPr>
                                <p:nvPr/>
                              </p:nvSpPr>
                              <p:spPr bwMode="auto">
                                <a:xfrm>
                                  <a:off x="2622" y="2772"/>
                                  <a:ext cx="250" cy="37"/>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27" name="Line 135"/>
                                <p:cNvSpPr>
                                  <a:spLocks noChangeShapeType="1"/>
                                </p:cNvSpPr>
                                <p:nvPr/>
                              </p:nvSpPr>
                              <p:spPr bwMode="auto">
                                <a:xfrm>
                                  <a:off x="2622" y="2803"/>
                                  <a:ext cx="250"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7519" name="Group 136"/>
                        <p:cNvGrpSpPr>
                          <a:grpSpLocks/>
                        </p:cNvGrpSpPr>
                        <p:nvPr/>
                      </p:nvGrpSpPr>
                      <p:grpSpPr bwMode="auto">
                        <a:xfrm>
                          <a:off x="2682" y="2416"/>
                          <a:ext cx="55" cy="74"/>
                          <a:chOff x="2682" y="2416"/>
                          <a:chExt cx="55" cy="74"/>
                        </a:xfrm>
                      </p:grpSpPr>
                      <p:sp>
                        <p:nvSpPr>
                          <p:cNvPr id="136329" name="Freeform 137"/>
                          <p:cNvSpPr>
                            <a:spLocks/>
                          </p:cNvSpPr>
                          <p:nvPr/>
                        </p:nvSpPr>
                        <p:spPr bwMode="auto">
                          <a:xfrm>
                            <a:off x="2696" y="2432"/>
                            <a:ext cx="29" cy="58"/>
                          </a:xfrm>
                          <a:custGeom>
                            <a:avLst/>
                            <a:gdLst>
                              <a:gd name="T0" fmla="*/ 0 w 57"/>
                              <a:gd name="T1" fmla="*/ 4 h 114"/>
                              <a:gd name="T2" fmla="*/ 0 w 57"/>
                              <a:gd name="T3" fmla="*/ 107 h 114"/>
                              <a:gd name="T4" fmla="*/ 57 w 57"/>
                              <a:gd name="T5" fmla="*/ 114 h 114"/>
                              <a:gd name="T6" fmla="*/ 57 w 57"/>
                              <a:gd name="T7" fmla="*/ 0 h 114"/>
                              <a:gd name="T8" fmla="*/ 0 w 57"/>
                              <a:gd name="T9" fmla="*/ 4 h 114"/>
                            </a:gdLst>
                            <a:ahLst/>
                            <a:cxnLst>
                              <a:cxn ang="0">
                                <a:pos x="T0" y="T1"/>
                              </a:cxn>
                              <a:cxn ang="0">
                                <a:pos x="T2" y="T3"/>
                              </a:cxn>
                              <a:cxn ang="0">
                                <a:pos x="T4" y="T5"/>
                              </a:cxn>
                              <a:cxn ang="0">
                                <a:pos x="T6" y="T7"/>
                              </a:cxn>
                              <a:cxn ang="0">
                                <a:pos x="T8" y="T9"/>
                              </a:cxn>
                            </a:cxnLst>
                            <a:rect l="0" t="0" r="r" b="b"/>
                            <a:pathLst>
                              <a:path w="57" h="114">
                                <a:moveTo>
                                  <a:pt x="0" y="4"/>
                                </a:moveTo>
                                <a:lnTo>
                                  <a:pt x="0" y="107"/>
                                </a:lnTo>
                                <a:lnTo>
                                  <a:pt x="57" y="114"/>
                                </a:lnTo>
                                <a:lnTo>
                                  <a:pt x="57" y="0"/>
                                </a:lnTo>
                                <a:lnTo>
                                  <a:pt x="0" y="4"/>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30" name="Oval 138"/>
                          <p:cNvSpPr>
                            <a:spLocks noChangeArrowheads="1"/>
                          </p:cNvSpPr>
                          <p:nvPr/>
                        </p:nvSpPr>
                        <p:spPr bwMode="auto">
                          <a:xfrm>
                            <a:off x="2683" y="2417"/>
                            <a:ext cx="55" cy="26"/>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7515" name="Group 139"/>
                      <p:cNvGrpSpPr>
                        <a:grpSpLocks/>
                      </p:cNvGrpSpPr>
                      <p:nvPr/>
                    </p:nvGrpSpPr>
                    <p:grpSpPr bwMode="auto">
                      <a:xfrm>
                        <a:off x="2411" y="2724"/>
                        <a:ext cx="25" cy="41"/>
                        <a:chOff x="2411" y="2724"/>
                        <a:chExt cx="25" cy="41"/>
                      </a:xfrm>
                    </p:grpSpPr>
                    <p:sp>
                      <p:nvSpPr>
                        <p:cNvPr id="136332" name="Freeform 140"/>
                        <p:cNvSpPr>
                          <a:spLocks/>
                        </p:cNvSpPr>
                        <p:nvPr/>
                      </p:nvSpPr>
                      <p:spPr bwMode="auto">
                        <a:xfrm>
                          <a:off x="2420" y="2729"/>
                          <a:ext cx="11" cy="37"/>
                        </a:xfrm>
                        <a:custGeom>
                          <a:avLst/>
                          <a:gdLst>
                            <a:gd name="T0" fmla="*/ 0 w 22"/>
                            <a:gd name="T1" fmla="*/ 77 h 77"/>
                            <a:gd name="T2" fmla="*/ 22 w 22"/>
                            <a:gd name="T3" fmla="*/ 67 h 77"/>
                            <a:gd name="T4" fmla="*/ 22 w 22"/>
                            <a:gd name="T5" fmla="*/ 0 h 77"/>
                            <a:gd name="T6" fmla="*/ 0 w 22"/>
                            <a:gd name="T7" fmla="*/ 8 h 77"/>
                            <a:gd name="T8" fmla="*/ 0 w 22"/>
                            <a:gd name="T9" fmla="*/ 77 h 77"/>
                          </a:gdLst>
                          <a:ahLst/>
                          <a:cxnLst>
                            <a:cxn ang="0">
                              <a:pos x="T0" y="T1"/>
                            </a:cxn>
                            <a:cxn ang="0">
                              <a:pos x="T2" y="T3"/>
                            </a:cxn>
                            <a:cxn ang="0">
                              <a:pos x="T4" y="T5"/>
                            </a:cxn>
                            <a:cxn ang="0">
                              <a:pos x="T6" y="T7"/>
                            </a:cxn>
                            <a:cxn ang="0">
                              <a:pos x="T8" y="T9"/>
                            </a:cxn>
                          </a:cxnLst>
                          <a:rect l="0" t="0" r="r" b="b"/>
                          <a:pathLst>
                            <a:path w="22" h="77">
                              <a:moveTo>
                                <a:pt x="0" y="77"/>
                              </a:moveTo>
                              <a:lnTo>
                                <a:pt x="22" y="67"/>
                              </a:lnTo>
                              <a:lnTo>
                                <a:pt x="22" y="0"/>
                              </a:lnTo>
                              <a:lnTo>
                                <a:pt x="0" y="8"/>
                              </a:lnTo>
                              <a:lnTo>
                                <a:pt x="0" y="7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333" name="Oval 141"/>
                        <p:cNvSpPr>
                          <a:spLocks noChangeArrowheads="1"/>
                        </p:cNvSpPr>
                        <p:nvPr/>
                      </p:nvSpPr>
                      <p:spPr bwMode="auto">
                        <a:xfrm>
                          <a:off x="2412" y="2727"/>
                          <a:ext cx="26" cy="1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grpSp>
        <p:grpSp>
          <p:nvGrpSpPr>
            <p:cNvPr id="17422" name="Group 258"/>
            <p:cNvGrpSpPr>
              <a:grpSpLocks noChangeAspect="1"/>
            </p:cNvGrpSpPr>
            <p:nvPr/>
          </p:nvGrpSpPr>
          <p:grpSpPr bwMode="auto">
            <a:xfrm>
              <a:off x="657" y="1746"/>
              <a:ext cx="816" cy="718"/>
              <a:chOff x="657" y="1746"/>
              <a:chExt cx="816" cy="718"/>
            </a:xfrm>
          </p:grpSpPr>
          <p:sp>
            <p:nvSpPr>
              <p:cNvPr id="136449" name="AutoShape 257"/>
              <p:cNvSpPr>
                <a:spLocks noChangeAspect="1" noChangeArrowheads="1" noTextEdit="1"/>
              </p:cNvSpPr>
              <p:nvPr/>
            </p:nvSpPr>
            <p:spPr bwMode="auto">
              <a:xfrm>
                <a:off x="657" y="1746"/>
                <a:ext cx="816" cy="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1" name="Freeform 259"/>
              <p:cNvSpPr>
                <a:spLocks/>
              </p:cNvSpPr>
              <p:nvPr/>
            </p:nvSpPr>
            <p:spPr bwMode="auto">
              <a:xfrm>
                <a:off x="784" y="1989"/>
                <a:ext cx="630" cy="377"/>
              </a:xfrm>
              <a:custGeom>
                <a:avLst/>
                <a:gdLst>
                  <a:gd name="T0" fmla="*/ 601 w 630"/>
                  <a:gd name="T1" fmla="*/ 185 h 377"/>
                  <a:gd name="T2" fmla="*/ 589 w 630"/>
                  <a:gd name="T3" fmla="*/ 219 h 377"/>
                  <a:gd name="T4" fmla="*/ 584 w 630"/>
                  <a:gd name="T5" fmla="*/ 246 h 377"/>
                  <a:gd name="T6" fmla="*/ 574 w 630"/>
                  <a:gd name="T7" fmla="*/ 285 h 377"/>
                  <a:gd name="T8" fmla="*/ 561 w 630"/>
                  <a:gd name="T9" fmla="*/ 315 h 377"/>
                  <a:gd name="T10" fmla="*/ 547 w 630"/>
                  <a:gd name="T11" fmla="*/ 338 h 377"/>
                  <a:gd name="T12" fmla="*/ 530 w 630"/>
                  <a:gd name="T13" fmla="*/ 355 h 377"/>
                  <a:gd name="T14" fmla="*/ 515 w 630"/>
                  <a:gd name="T15" fmla="*/ 367 h 377"/>
                  <a:gd name="T16" fmla="*/ 498 w 630"/>
                  <a:gd name="T17" fmla="*/ 374 h 377"/>
                  <a:gd name="T18" fmla="*/ 480 w 630"/>
                  <a:gd name="T19" fmla="*/ 377 h 377"/>
                  <a:gd name="T20" fmla="*/ 456 w 630"/>
                  <a:gd name="T21" fmla="*/ 376 h 377"/>
                  <a:gd name="T22" fmla="*/ 425 w 630"/>
                  <a:gd name="T23" fmla="*/ 365 h 377"/>
                  <a:gd name="T24" fmla="*/ 393 w 630"/>
                  <a:gd name="T25" fmla="*/ 347 h 377"/>
                  <a:gd name="T26" fmla="*/ 40 w 630"/>
                  <a:gd name="T27" fmla="*/ 94 h 377"/>
                  <a:gd name="T28" fmla="*/ 23 w 630"/>
                  <a:gd name="T29" fmla="*/ 79 h 377"/>
                  <a:gd name="T30" fmla="*/ 10 w 630"/>
                  <a:gd name="T31" fmla="*/ 62 h 377"/>
                  <a:gd name="T32" fmla="*/ 1 w 630"/>
                  <a:gd name="T33" fmla="*/ 44 h 377"/>
                  <a:gd name="T34" fmla="*/ 3 w 630"/>
                  <a:gd name="T35" fmla="*/ 25 h 377"/>
                  <a:gd name="T36" fmla="*/ 8 w 630"/>
                  <a:gd name="T37" fmla="*/ 17 h 377"/>
                  <a:gd name="T38" fmla="*/ 20 w 630"/>
                  <a:gd name="T39" fmla="*/ 10 h 377"/>
                  <a:gd name="T40" fmla="*/ 57 w 630"/>
                  <a:gd name="T41" fmla="*/ 1 h 377"/>
                  <a:gd name="T42" fmla="*/ 123 w 630"/>
                  <a:gd name="T43" fmla="*/ 0 h 377"/>
                  <a:gd name="T44" fmla="*/ 206 w 630"/>
                  <a:gd name="T45" fmla="*/ 1 h 377"/>
                  <a:gd name="T46" fmla="*/ 278 w 630"/>
                  <a:gd name="T47" fmla="*/ 8 h 377"/>
                  <a:gd name="T48" fmla="*/ 346 w 630"/>
                  <a:gd name="T49" fmla="*/ 22 h 377"/>
                  <a:gd name="T50" fmla="*/ 383 w 630"/>
                  <a:gd name="T51" fmla="*/ 32 h 377"/>
                  <a:gd name="T52" fmla="*/ 429 w 630"/>
                  <a:gd name="T53" fmla="*/ 32 h 377"/>
                  <a:gd name="T54" fmla="*/ 495 w 630"/>
                  <a:gd name="T55" fmla="*/ 20 h 377"/>
                  <a:gd name="T56" fmla="*/ 523 w 630"/>
                  <a:gd name="T57" fmla="*/ 20 h 377"/>
                  <a:gd name="T58" fmla="*/ 552 w 630"/>
                  <a:gd name="T59" fmla="*/ 25 h 377"/>
                  <a:gd name="T60" fmla="*/ 583 w 630"/>
                  <a:gd name="T61" fmla="*/ 33 h 377"/>
                  <a:gd name="T62" fmla="*/ 608 w 630"/>
                  <a:gd name="T63" fmla="*/ 49 h 377"/>
                  <a:gd name="T64" fmla="*/ 618 w 630"/>
                  <a:gd name="T65" fmla="*/ 60 h 377"/>
                  <a:gd name="T66" fmla="*/ 626 w 630"/>
                  <a:gd name="T67" fmla="*/ 76 h 377"/>
                  <a:gd name="T68" fmla="*/ 630 w 630"/>
                  <a:gd name="T69" fmla="*/ 91 h 377"/>
                  <a:gd name="T70" fmla="*/ 628 w 630"/>
                  <a:gd name="T71" fmla="*/ 111 h 377"/>
                  <a:gd name="T72" fmla="*/ 623 w 630"/>
                  <a:gd name="T73" fmla="*/ 135 h 377"/>
                  <a:gd name="T74" fmla="*/ 611 w 630"/>
                  <a:gd name="T75" fmla="*/ 16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0" h="377">
                    <a:moveTo>
                      <a:pt x="611" y="162"/>
                    </a:moveTo>
                    <a:lnTo>
                      <a:pt x="601" y="185"/>
                    </a:lnTo>
                    <a:lnTo>
                      <a:pt x="593" y="205"/>
                    </a:lnTo>
                    <a:lnTo>
                      <a:pt x="589" y="219"/>
                    </a:lnTo>
                    <a:lnTo>
                      <a:pt x="589" y="224"/>
                    </a:lnTo>
                    <a:lnTo>
                      <a:pt x="584" y="246"/>
                    </a:lnTo>
                    <a:lnTo>
                      <a:pt x="579" y="266"/>
                    </a:lnTo>
                    <a:lnTo>
                      <a:pt x="574" y="285"/>
                    </a:lnTo>
                    <a:lnTo>
                      <a:pt x="567" y="301"/>
                    </a:lnTo>
                    <a:lnTo>
                      <a:pt x="561" y="315"/>
                    </a:lnTo>
                    <a:lnTo>
                      <a:pt x="554" y="328"/>
                    </a:lnTo>
                    <a:lnTo>
                      <a:pt x="547" y="338"/>
                    </a:lnTo>
                    <a:lnTo>
                      <a:pt x="539" y="349"/>
                    </a:lnTo>
                    <a:lnTo>
                      <a:pt x="530" y="355"/>
                    </a:lnTo>
                    <a:lnTo>
                      <a:pt x="523" y="362"/>
                    </a:lnTo>
                    <a:lnTo>
                      <a:pt x="515" y="367"/>
                    </a:lnTo>
                    <a:lnTo>
                      <a:pt x="507" y="372"/>
                    </a:lnTo>
                    <a:lnTo>
                      <a:pt x="498" y="374"/>
                    </a:lnTo>
                    <a:lnTo>
                      <a:pt x="488" y="376"/>
                    </a:lnTo>
                    <a:lnTo>
                      <a:pt x="480" y="377"/>
                    </a:lnTo>
                    <a:lnTo>
                      <a:pt x="471" y="377"/>
                    </a:lnTo>
                    <a:lnTo>
                      <a:pt x="456" y="376"/>
                    </a:lnTo>
                    <a:lnTo>
                      <a:pt x="439" y="371"/>
                    </a:lnTo>
                    <a:lnTo>
                      <a:pt x="425" y="365"/>
                    </a:lnTo>
                    <a:lnTo>
                      <a:pt x="412" y="359"/>
                    </a:lnTo>
                    <a:lnTo>
                      <a:pt x="393" y="347"/>
                    </a:lnTo>
                    <a:lnTo>
                      <a:pt x="387" y="342"/>
                    </a:lnTo>
                    <a:lnTo>
                      <a:pt x="40" y="94"/>
                    </a:lnTo>
                    <a:lnTo>
                      <a:pt x="35" y="91"/>
                    </a:lnTo>
                    <a:lnTo>
                      <a:pt x="23" y="79"/>
                    </a:lnTo>
                    <a:lnTo>
                      <a:pt x="17" y="70"/>
                    </a:lnTo>
                    <a:lnTo>
                      <a:pt x="10" y="62"/>
                    </a:lnTo>
                    <a:lnTo>
                      <a:pt x="5" y="52"/>
                    </a:lnTo>
                    <a:lnTo>
                      <a:pt x="1" y="44"/>
                    </a:lnTo>
                    <a:lnTo>
                      <a:pt x="0" y="33"/>
                    </a:lnTo>
                    <a:lnTo>
                      <a:pt x="3" y="25"/>
                    </a:lnTo>
                    <a:lnTo>
                      <a:pt x="5" y="20"/>
                    </a:lnTo>
                    <a:lnTo>
                      <a:pt x="8" y="17"/>
                    </a:lnTo>
                    <a:lnTo>
                      <a:pt x="13" y="13"/>
                    </a:lnTo>
                    <a:lnTo>
                      <a:pt x="20" y="10"/>
                    </a:lnTo>
                    <a:lnTo>
                      <a:pt x="35" y="5"/>
                    </a:lnTo>
                    <a:lnTo>
                      <a:pt x="57" y="1"/>
                    </a:lnTo>
                    <a:lnTo>
                      <a:pt x="88" y="0"/>
                    </a:lnTo>
                    <a:lnTo>
                      <a:pt x="123" y="0"/>
                    </a:lnTo>
                    <a:lnTo>
                      <a:pt x="147" y="0"/>
                    </a:lnTo>
                    <a:lnTo>
                      <a:pt x="206" y="1"/>
                    </a:lnTo>
                    <a:lnTo>
                      <a:pt x="241" y="5"/>
                    </a:lnTo>
                    <a:lnTo>
                      <a:pt x="278" y="8"/>
                    </a:lnTo>
                    <a:lnTo>
                      <a:pt x="314" y="13"/>
                    </a:lnTo>
                    <a:lnTo>
                      <a:pt x="346" y="22"/>
                    </a:lnTo>
                    <a:lnTo>
                      <a:pt x="356" y="25"/>
                    </a:lnTo>
                    <a:lnTo>
                      <a:pt x="383" y="32"/>
                    </a:lnTo>
                    <a:lnTo>
                      <a:pt x="403" y="32"/>
                    </a:lnTo>
                    <a:lnTo>
                      <a:pt x="429" y="32"/>
                    </a:lnTo>
                    <a:lnTo>
                      <a:pt x="459" y="28"/>
                    </a:lnTo>
                    <a:lnTo>
                      <a:pt x="495" y="20"/>
                    </a:lnTo>
                    <a:lnTo>
                      <a:pt x="503" y="20"/>
                    </a:lnTo>
                    <a:lnTo>
                      <a:pt x="523" y="20"/>
                    </a:lnTo>
                    <a:lnTo>
                      <a:pt x="537" y="22"/>
                    </a:lnTo>
                    <a:lnTo>
                      <a:pt x="552" y="25"/>
                    </a:lnTo>
                    <a:lnTo>
                      <a:pt x="567" y="28"/>
                    </a:lnTo>
                    <a:lnTo>
                      <a:pt x="583" y="33"/>
                    </a:lnTo>
                    <a:lnTo>
                      <a:pt x="596" y="40"/>
                    </a:lnTo>
                    <a:lnTo>
                      <a:pt x="608" y="49"/>
                    </a:lnTo>
                    <a:lnTo>
                      <a:pt x="615" y="55"/>
                    </a:lnTo>
                    <a:lnTo>
                      <a:pt x="618" y="60"/>
                    </a:lnTo>
                    <a:lnTo>
                      <a:pt x="623" y="67"/>
                    </a:lnTo>
                    <a:lnTo>
                      <a:pt x="626" y="76"/>
                    </a:lnTo>
                    <a:lnTo>
                      <a:pt x="628" y="82"/>
                    </a:lnTo>
                    <a:lnTo>
                      <a:pt x="630" y="91"/>
                    </a:lnTo>
                    <a:lnTo>
                      <a:pt x="630" y="101"/>
                    </a:lnTo>
                    <a:lnTo>
                      <a:pt x="628" y="111"/>
                    </a:lnTo>
                    <a:lnTo>
                      <a:pt x="626" y="123"/>
                    </a:lnTo>
                    <a:lnTo>
                      <a:pt x="623" y="135"/>
                    </a:lnTo>
                    <a:lnTo>
                      <a:pt x="618" y="148"/>
                    </a:lnTo>
                    <a:lnTo>
                      <a:pt x="611" y="162"/>
                    </a:lnTo>
                    <a:close/>
                  </a:path>
                </a:pathLst>
              </a:custGeom>
              <a:solidFill>
                <a:srgbClr val="BFCC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2" name="Freeform 260"/>
              <p:cNvSpPr>
                <a:spLocks/>
              </p:cNvSpPr>
              <p:nvPr/>
            </p:nvSpPr>
            <p:spPr bwMode="auto">
              <a:xfrm>
                <a:off x="753" y="1985"/>
                <a:ext cx="668" cy="356"/>
              </a:xfrm>
              <a:custGeom>
                <a:avLst/>
                <a:gdLst>
                  <a:gd name="T0" fmla="*/ 654 w 668"/>
                  <a:gd name="T1" fmla="*/ 127 h 356"/>
                  <a:gd name="T2" fmla="*/ 641 w 668"/>
                  <a:gd name="T3" fmla="*/ 152 h 356"/>
                  <a:gd name="T4" fmla="*/ 624 w 668"/>
                  <a:gd name="T5" fmla="*/ 174 h 356"/>
                  <a:gd name="T6" fmla="*/ 612 w 668"/>
                  <a:gd name="T7" fmla="*/ 201 h 356"/>
                  <a:gd name="T8" fmla="*/ 597 w 668"/>
                  <a:gd name="T9" fmla="*/ 243 h 356"/>
                  <a:gd name="T10" fmla="*/ 580 w 668"/>
                  <a:gd name="T11" fmla="*/ 277 h 356"/>
                  <a:gd name="T12" fmla="*/ 561 w 668"/>
                  <a:gd name="T13" fmla="*/ 304 h 356"/>
                  <a:gd name="T14" fmla="*/ 543 w 668"/>
                  <a:gd name="T15" fmla="*/ 324 h 356"/>
                  <a:gd name="T16" fmla="*/ 524 w 668"/>
                  <a:gd name="T17" fmla="*/ 339 h 356"/>
                  <a:gd name="T18" fmla="*/ 505 w 668"/>
                  <a:gd name="T19" fmla="*/ 348 h 356"/>
                  <a:gd name="T20" fmla="*/ 487 w 668"/>
                  <a:gd name="T21" fmla="*/ 354 h 356"/>
                  <a:gd name="T22" fmla="*/ 460 w 668"/>
                  <a:gd name="T23" fmla="*/ 356 h 356"/>
                  <a:gd name="T24" fmla="*/ 429 w 668"/>
                  <a:gd name="T25" fmla="*/ 351 h 356"/>
                  <a:gd name="T26" fmla="*/ 399 w 668"/>
                  <a:gd name="T27" fmla="*/ 337 h 356"/>
                  <a:gd name="T28" fmla="*/ 37 w 668"/>
                  <a:gd name="T29" fmla="*/ 130 h 356"/>
                  <a:gd name="T30" fmla="*/ 21 w 668"/>
                  <a:gd name="T31" fmla="*/ 117 h 356"/>
                  <a:gd name="T32" fmla="*/ 7 w 668"/>
                  <a:gd name="T33" fmla="*/ 101 h 356"/>
                  <a:gd name="T34" fmla="*/ 0 w 668"/>
                  <a:gd name="T35" fmla="*/ 83 h 356"/>
                  <a:gd name="T36" fmla="*/ 0 w 668"/>
                  <a:gd name="T37" fmla="*/ 73 h 356"/>
                  <a:gd name="T38" fmla="*/ 4 w 668"/>
                  <a:gd name="T39" fmla="*/ 64 h 356"/>
                  <a:gd name="T40" fmla="*/ 12 w 668"/>
                  <a:gd name="T41" fmla="*/ 54 h 356"/>
                  <a:gd name="T42" fmla="*/ 24 w 668"/>
                  <a:gd name="T43" fmla="*/ 46 h 356"/>
                  <a:gd name="T44" fmla="*/ 68 w 668"/>
                  <a:gd name="T45" fmla="*/ 31 h 356"/>
                  <a:gd name="T46" fmla="*/ 139 w 668"/>
                  <a:gd name="T47" fmla="*/ 21 h 356"/>
                  <a:gd name="T48" fmla="*/ 230 w 668"/>
                  <a:gd name="T49" fmla="*/ 9 h 356"/>
                  <a:gd name="T50" fmla="*/ 309 w 668"/>
                  <a:gd name="T51" fmla="*/ 4 h 356"/>
                  <a:gd name="T52" fmla="*/ 384 w 668"/>
                  <a:gd name="T53" fmla="*/ 9 h 356"/>
                  <a:gd name="T54" fmla="*/ 384 w 668"/>
                  <a:gd name="T55" fmla="*/ 14 h 356"/>
                  <a:gd name="T56" fmla="*/ 396 w 668"/>
                  <a:gd name="T57" fmla="*/ 22 h 356"/>
                  <a:gd name="T58" fmla="*/ 407 w 668"/>
                  <a:gd name="T59" fmla="*/ 24 h 356"/>
                  <a:gd name="T60" fmla="*/ 428 w 668"/>
                  <a:gd name="T61" fmla="*/ 24 h 356"/>
                  <a:gd name="T62" fmla="*/ 492 w 668"/>
                  <a:gd name="T63" fmla="*/ 4 h 356"/>
                  <a:gd name="T64" fmla="*/ 526 w 668"/>
                  <a:gd name="T65" fmla="*/ 0 h 356"/>
                  <a:gd name="T66" fmla="*/ 558 w 668"/>
                  <a:gd name="T67" fmla="*/ 0 h 356"/>
                  <a:gd name="T68" fmla="*/ 595 w 668"/>
                  <a:gd name="T69" fmla="*/ 4 h 356"/>
                  <a:gd name="T70" fmla="*/ 629 w 668"/>
                  <a:gd name="T71" fmla="*/ 14 h 356"/>
                  <a:gd name="T72" fmla="*/ 644 w 668"/>
                  <a:gd name="T73" fmla="*/ 22 h 356"/>
                  <a:gd name="T74" fmla="*/ 654 w 668"/>
                  <a:gd name="T75" fmla="*/ 32 h 356"/>
                  <a:gd name="T76" fmla="*/ 663 w 668"/>
                  <a:gd name="T77" fmla="*/ 48 h 356"/>
                  <a:gd name="T78" fmla="*/ 668 w 668"/>
                  <a:gd name="T79" fmla="*/ 64 h 356"/>
                  <a:gd name="T80" fmla="*/ 666 w 668"/>
                  <a:gd name="T81" fmla="*/ 86 h 356"/>
                  <a:gd name="T82" fmla="*/ 659 w 668"/>
                  <a:gd name="T83" fmla="*/ 11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8" h="356">
                    <a:moveTo>
                      <a:pt x="659" y="112"/>
                    </a:moveTo>
                    <a:lnTo>
                      <a:pt x="654" y="127"/>
                    </a:lnTo>
                    <a:lnTo>
                      <a:pt x="647" y="140"/>
                    </a:lnTo>
                    <a:lnTo>
                      <a:pt x="641" y="152"/>
                    </a:lnTo>
                    <a:lnTo>
                      <a:pt x="634" y="160"/>
                    </a:lnTo>
                    <a:lnTo>
                      <a:pt x="624" y="174"/>
                    </a:lnTo>
                    <a:lnTo>
                      <a:pt x="620" y="177"/>
                    </a:lnTo>
                    <a:lnTo>
                      <a:pt x="612" y="201"/>
                    </a:lnTo>
                    <a:lnTo>
                      <a:pt x="605" y="223"/>
                    </a:lnTo>
                    <a:lnTo>
                      <a:pt x="597" y="243"/>
                    </a:lnTo>
                    <a:lnTo>
                      <a:pt x="588" y="262"/>
                    </a:lnTo>
                    <a:lnTo>
                      <a:pt x="580" y="277"/>
                    </a:lnTo>
                    <a:lnTo>
                      <a:pt x="571" y="290"/>
                    </a:lnTo>
                    <a:lnTo>
                      <a:pt x="561" y="304"/>
                    </a:lnTo>
                    <a:lnTo>
                      <a:pt x="553" y="314"/>
                    </a:lnTo>
                    <a:lnTo>
                      <a:pt x="543" y="324"/>
                    </a:lnTo>
                    <a:lnTo>
                      <a:pt x="534" y="332"/>
                    </a:lnTo>
                    <a:lnTo>
                      <a:pt x="524" y="339"/>
                    </a:lnTo>
                    <a:lnTo>
                      <a:pt x="514" y="344"/>
                    </a:lnTo>
                    <a:lnTo>
                      <a:pt x="505" y="348"/>
                    </a:lnTo>
                    <a:lnTo>
                      <a:pt x="495" y="351"/>
                    </a:lnTo>
                    <a:lnTo>
                      <a:pt x="487" y="354"/>
                    </a:lnTo>
                    <a:lnTo>
                      <a:pt x="478" y="356"/>
                    </a:lnTo>
                    <a:lnTo>
                      <a:pt x="460" y="356"/>
                    </a:lnTo>
                    <a:lnTo>
                      <a:pt x="445" y="354"/>
                    </a:lnTo>
                    <a:lnTo>
                      <a:pt x="429" y="351"/>
                    </a:lnTo>
                    <a:lnTo>
                      <a:pt x="418" y="346"/>
                    </a:lnTo>
                    <a:lnTo>
                      <a:pt x="399" y="337"/>
                    </a:lnTo>
                    <a:lnTo>
                      <a:pt x="392" y="332"/>
                    </a:lnTo>
                    <a:lnTo>
                      <a:pt x="37" y="130"/>
                    </a:lnTo>
                    <a:lnTo>
                      <a:pt x="32" y="127"/>
                    </a:lnTo>
                    <a:lnTo>
                      <a:pt x="21" y="117"/>
                    </a:lnTo>
                    <a:lnTo>
                      <a:pt x="14" y="108"/>
                    </a:lnTo>
                    <a:lnTo>
                      <a:pt x="7" y="101"/>
                    </a:lnTo>
                    <a:lnTo>
                      <a:pt x="2" y="91"/>
                    </a:lnTo>
                    <a:lnTo>
                      <a:pt x="0" y="83"/>
                    </a:lnTo>
                    <a:lnTo>
                      <a:pt x="0" y="78"/>
                    </a:lnTo>
                    <a:lnTo>
                      <a:pt x="0" y="73"/>
                    </a:lnTo>
                    <a:lnTo>
                      <a:pt x="2" y="69"/>
                    </a:lnTo>
                    <a:lnTo>
                      <a:pt x="4" y="64"/>
                    </a:lnTo>
                    <a:lnTo>
                      <a:pt x="7" y="59"/>
                    </a:lnTo>
                    <a:lnTo>
                      <a:pt x="12" y="54"/>
                    </a:lnTo>
                    <a:lnTo>
                      <a:pt x="17" y="51"/>
                    </a:lnTo>
                    <a:lnTo>
                      <a:pt x="24" y="46"/>
                    </a:lnTo>
                    <a:lnTo>
                      <a:pt x="43" y="37"/>
                    </a:lnTo>
                    <a:lnTo>
                      <a:pt x="68" y="31"/>
                    </a:lnTo>
                    <a:lnTo>
                      <a:pt x="100" y="26"/>
                    </a:lnTo>
                    <a:lnTo>
                      <a:pt x="139" y="21"/>
                    </a:lnTo>
                    <a:lnTo>
                      <a:pt x="166" y="17"/>
                    </a:lnTo>
                    <a:lnTo>
                      <a:pt x="230" y="9"/>
                    </a:lnTo>
                    <a:lnTo>
                      <a:pt x="269" y="5"/>
                    </a:lnTo>
                    <a:lnTo>
                      <a:pt x="309" y="4"/>
                    </a:lnTo>
                    <a:lnTo>
                      <a:pt x="348" y="5"/>
                    </a:lnTo>
                    <a:lnTo>
                      <a:pt x="384" y="9"/>
                    </a:lnTo>
                    <a:lnTo>
                      <a:pt x="384" y="10"/>
                    </a:lnTo>
                    <a:lnTo>
                      <a:pt x="384" y="14"/>
                    </a:lnTo>
                    <a:lnTo>
                      <a:pt x="387" y="19"/>
                    </a:lnTo>
                    <a:lnTo>
                      <a:pt x="396" y="22"/>
                    </a:lnTo>
                    <a:lnTo>
                      <a:pt x="401" y="24"/>
                    </a:lnTo>
                    <a:lnTo>
                      <a:pt x="407" y="24"/>
                    </a:lnTo>
                    <a:lnTo>
                      <a:pt x="416" y="24"/>
                    </a:lnTo>
                    <a:lnTo>
                      <a:pt x="428" y="24"/>
                    </a:lnTo>
                    <a:lnTo>
                      <a:pt x="455" y="17"/>
                    </a:lnTo>
                    <a:lnTo>
                      <a:pt x="492" y="4"/>
                    </a:lnTo>
                    <a:lnTo>
                      <a:pt x="502" y="2"/>
                    </a:lnTo>
                    <a:lnTo>
                      <a:pt x="526" y="0"/>
                    </a:lnTo>
                    <a:lnTo>
                      <a:pt x="541" y="0"/>
                    </a:lnTo>
                    <a:lnTo>
                      <a:pt x="558" y="0"/>
                    </a:lnTo>
                    <a:lnTo>
                      <a:pt x="576" y="0"/>
                    </a:lnTo>
                    <a:lnTo>
                      <a:pt x="595" y="4"/>
                    </a:lnTo>
                    <a:lnTo>
                      <a:pt x="612" y="7"/>
                    </a:lnTo>
                    <a:lnTo>
                      <a:pt x="629" y="14"/>
                    </a:lnTo>
                    <a:lnTo>
                      <a:pt x="636" y="17"/>
                    </a:lnTo>
                    <a:lnTo>
                      <a:pt x="644" y="22"/>
                    </a:lnTo>
                    <a:lnTo>
                      <a:pt x="649" y="27"/>
                    </a:lnTo>
                    <a:lnTo>
                      <a:pt x="654" y="32"/>
                    </a:lnTo>
                    <a:lnTo>
                      <a:pt x="659" y="39"/>
                    </a:lnTo>
                    <a:lnTo>
                      <a:pt x="663" y="48"/>
                    </a:lnTo>
                    <a:lnTo>
                      <a:pt x="666" y="56"/>
                    </a:lnTo>
                    <a:lnTo>
                      <a:pt x="668" y="64"/>
                    </a:lnTo>
                    <a:lnTo>
                      <a:pt x="668" y="74"/>
                    </a:lnTo>
                    <a:lnTo>
                      <a:pt x="666" y="86"/>
                    </a:lnTo>
                    <a:lnTo>
                      <a:pt x="664" y="98"/>
                    </a:lnTo>
                    <a:lnTo>
                      <a:pt x="659" y="1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3" name="Freeform 261"/>
              <p:cNvSpPr>
                <a:spLocks/>
              </p:cNvSpPr>
              <p:nvPr/>
            </p:nvSpPr>
            <p:spPr bwMode="auto">
              <a:xfrm>
                <a:off x="779" y="1990"/>
                <a:ext cx="630" cy="336"/>
              </a:xfrm>
              <a:custGeom>
                <a:avLst/>
                <a:gdLst>
                  <a:gd name="T0" fmla="*/ 616 w 630"/>
                  <a:gd name="T1" fmla="*/ 120 h 336"/>
                  <a:gd name="T2" fmla="*/ 604 w 630"/>
                  <a:gd name="T3" fmla="*/ 144 h 336"/>
                  <a:gd name="T4" fmla="*/ 588 w 630"/>
                  <a:gd name="T5" fmla="*/ 164 h 336"/>
                  <a:gd name="T6" fmla="*/ 577 w 630"/>
                  <a:gd name="T7" fmla="*/ 189 h 336"/>
                  <a:gd name="T8" fmla="*/ 562 w 630"/>
                  <a:gd name="T9" fmla="*/ 230 h 336"/>
                  <a:gd name="T10" fmla="*/ 545 w 630"/>
                  <a:gd name="T11" fmla="*/ 262 h 336"/>
                  <a:gd name="T12" fmla="*/ 528 w 630"/>
                  <a:gd name="T13" fmla="*/ 287 h 336"/>
                  <a:gd name="T14" fmla="*/ 512 w 630"/>
                  <a:gd name="T15" fmla="*/ 305 h 336"/>
                  <a:gd name="T16" fmla="*/ 493 w 630"/>
                  <a:gd name="T17" fmla="*/ 319 h 336"/>
                  <a:gd name="T18" fmla="*/ 468 w 630"/>
                  <a:gd name="T19" fmla="*/ 331 h 336"/>
                  <a:gd name="T20" fmla="*/ 434 w 630"/>
                  <a:gd name="T21" fmla="*/ 336 h 336"/>
                  <a:gd name="T22" fmla="*/ 405 w 630"/>
                  <a:gd name="T23" fmla="*/ 331 h 336"/>
                  <a:gd name="T24" fmla="*/ 376 w 630"/>
                  <a:gd name="T25" fmla="*/ 317 h 336"/>
                  <a:gd name="T26" fmla="*/ 35 w 630"/>
                  <a:gd name="T27" fmla="*/ 123 h 336"/>
                  <a:gd name="T28" fmla="*/ 20 w 630"/>
                  <a:gd name="T29" fmla="*/ 110 h 336"/>
                  <a:gd name="T30" fmla="*/ 6 w 630"/>
                  <a:gd name="T31" fmla="*/ 95 h 336"/>
                  <a:gd name="T32" fmla="*/ 0 w 630"/>
                  <a:gd name="T33" fmla="*/ 78 h 336"/>
                  <a:gd name="T34" fmla="*/ 3 w 630"/>
                  <a:gd name="T35" fmla="*/ 61 h 336"/>
                  <a:gd name="T36" fmla="*/ 11 w 630"/>
                  <a:gd name="T37" fmla="*/ 53 h 336"/>
                  <a:gd name="T38" fmla="*/ 23 w 630"/>
                  <a:gd name="T39" fmla="*/ 44 h 336"/>
                  <a:gd name="T40" fmla="*/ 64 w 630"/>
                  <a:gd name="T41" fmla="*/ 29 h 336"/>
                  <a:gd name="T42" fmla="*/ 131 w 630"/>
                  <a:gd name="T43" fmla="*/ 19 h 336"/>
                  <a:gd name="T44" fmla="*/ 218 w 630"/>
                  <a:gd name="T45" fmla="*/ 9 h 336"/>
                  <a:gd name="T46" fmla="*/ 292 w 630"/>
                  <a:gd name="T47" fmla="*/ 4 h 336"/>
                  <a:gd name="T48" fmla="*/ 361 w 630"/>
                  <a:gd name="T49" fmla="*/ 7 h 336"/>
                  <a:gd name="T50" fmla="*/ 363 w 630"/>
                  <a:gd name="T51" fmla="*/ 12 h 336"/>
                  <a:gd name="T52" fmla="*/ 373 w 630"/>
                  <a:gd name="T53" fmla="*/ 21 h 336"/>
                  <a:gd name="T54" fmla="*/ 385 w 630"/>
                  <a:gd name="T55" fmla="*/ 22 h 336"/>
                  <a:gd name="T56" fmla="*/ 403 w 630"/>
                  <a:gd name="T57" fmla="*/ 22 h 336"/>
                  <a:gd name="T58" fmla="*/ 464 w 630"/>
                  <a:gd name="T59" fmla="*/ 4 h 336"/>
                  <a:gd name="T60" fmla="*/ 495 w 630"/>
                  <a:gd name="T61" fmla="*/ 0 h 336"/>
                  <a:gd name="T62" fmla="*/ 527 w 630"/>
                  <a:gd name="T63" fmla="*/ 0 h 336"/>
                  <a:gd name="T64" fmla="*/ 561 w 630"/>
                  <a:gd name="T65" fmla="*/ 4 h 336"/>
                  <a:gd name="T66" fmla="*/ 593 w 630"/>
                  <a:gd name="T67" fmla="*/ 12 h 336"/>
                  <a:gd name="T68" fmla="*/ 606 w 630"/>
                  <a:gd name="T69" fmla="*/ 21 h 336"/>
                  <a:gd name="T70" fmla="*/ 618 w 630"/>
                  <a:gd name="T71" fmla="*/ 31 h 336"/>
                  <a:gd name="T72" fmla="*/ 625 w 630"/>
                  <a:gd name="T73" fmla="*/ 44 h 336"/>
                  <a:gd name="T74" fmla="*/ 628 w 630"/>
                  <a:gd name="T75" fmla="*/ 61 h 336"/>
                  <a:gd name="T76" fmla="*/ 628 w 630"/>
                  <a:gd name="T77" fmla="*/ 81 h 336"/>
                  <a:gd name="T78" fmla="*/ 621 w 630"/>
                  <a:gd name="T79" fmla="*/ 10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0" h="336">
                    <a:moveTo>
                      <a:pt x="621" y="105"/>
                    </a:moveTo>
                    <a:lnTo>
                      <a:pt x="616" y="120"/>
                    </a:lnTo>
                    <a:lnTo>
                      <a:pt x="610" y="132"/>
                    </a:lnTo>
                    <a:lnTo>
                      <a:pt x="604" y="144"/>
                    </a:lnTo>
                    <a:lnTo>
                      <a:pt x="598" y="152"/>
                    </a:lnTo>
                    <a:lnTo>
                      <a:pt x="588" y="164"/>
                    </a:lnTo>
                    <a:lnTo>
                      <a:pt x="584" y="167"/>
                    </a:lnTo>
                    <a:lnTo>
                      <a:pt x="577" y="189"/>
                    </a:lnTo>
                    <a:lnTo>
                      <a:pt x="571" y="211"/>
                    </a:lnTo>
                    <a:lnTo>
                      <a:pt x="562" y="230"/>
                    </a:lnTo>
                    <a:lnTo>
                      <a:pt x="554" y="246"/>
                    </a:lnTo>
                    <a:lnTo>
                      <a:pt x="545" y="262"/>
                    </a:lnTo>
                    <a:lnTo>
                      <a:pt x="539" y="275"/>
                    </a:lnTo>
                    <a:lnTo>
                      <a:pt x="528" y="287"/>
                    </a:lnTo>
                    <a:lnTo>
                      <a:pt x="520" y="297"/>
                    </a:lnTo>
                    <a:lnTo>
                      <a:pt x="512" y="305"/>
                    </a:lnTo>
                    <a:lnTo>
                      <a:pt x="503" y="312"/>
                    </a:lnTo>
                    <a:lnTo>
                      <a:pt x="493" y="319"/>
                    </a:lnTo>
                    <a:lnTo>
                      <a:pt x="485" y="324"/>
                    </a:lnTo>
                    <a:lnTo>
                      <a:pt x="468" y="331"/>
                    </a:lnTo>
                    <a:lnTo>
                      <a:pt x="451" y="336"/>
                    </a:lnTo>
                    <a:lnTo>
                      <a:pt x="434" y="336"/>
                    </a:lnTo>
                    <a:lnTo>
                      <a:pt x="419" y="334"/>
                    </a:lnTo>
                    <a:lnTo>
                      <a:pt x="405" y="331"/>
                    </a:lnTo>
                    <a:lnTo>
                      <a:pt x="393" y="326"/>
                    </a:lnTo>
                    <a:lnTo>
                      <a:pt x="376" y="317"/>
                    </a:lnTo>
                    <a:lnTo>
                      <a:pt x="370" y="314"/>
                    </a:lnTo>
                    <a:lnTo>
                      <a:pt x="35" y="123"/>
                    </a:lnTo>
                    <a:lnTo>
                      <a:pt x="30" y="120"/>
                    </a:lnTo>
                    <a:lnTo>
                      <a:pt x="20" y="110"/>
                    </a:lnTo>
                    <a:lnTo>
                      <a:pt x="13" y="103"/>
                    </a:lnTo>
                    <a:lnTo>
                      <a:pt x="6" y="95"/>
                    </a:lnTo>
                    <a:lnTo>
                      <a:pt x="3" y="86"/>
                    </a:lnTo>
                    <a:lnTo>
                      <a:pt x="0" y="78"/>
                    </a:lnTo>
                    <a:lnTo>
                      <a:pt x="0" y="69"/>
                    </a:lnTo>
                    <a:lnTo>
                      <a:pt x="3" y="61"/>
                    </a:lnTo>
                    <a:lnTo>
                      <a:pt x="6" y="56"/>
                    </a:lnTo>
                    <a:lnTo>
                      <a:pt x="11" y="53"/>
                    </a:lnTo>
                    <a:lnTo>
                      <a:pt x="17" y="48"/>
                    </a:lnTo>
                    <a:lnTo>
                      <a:pt x="23" y="44"/>
                    </a:lnTo>
                    <a:lnTo>
                      <a:pt x="40" y="36"/>
                    </a:lnTo>
                    <a:lnTo>
                      <a:pt x="64" y="29"/>
                    </a:lnTo>
                    <a:lnTo>
                      <a:pt x="94" y="24"/>
                    </a:lnTo>
                    <a:lnTo>
                      <a:pt x="131" y="19"/>
                    </a:lnTo>
                    <a:lnTo>
                      <a:pt x="157" y="16"/>
                    </a:lnTo>
                    <a:lnTo>
                      <a:pt x="218" y="9"/>
                    </a:lnTo>
                    <a:lnTo>
                      <a:pt x="255" y="5"/>
                    </a:lnTo>
                    <a:lnTo>
                      <a:pt x="292" y="4"/>
                    </a:lnTo>
                    <a:lnTo>
                      <a:pt x="329" y="4"/>
                    </a:lnTo>
                    <a:lnTo>
                      <a:pt x="361" y="7"/>
                    </a:lnTo>
                    <a:lnTo>
                      <a:pt x="361" y="9"/>
                    </a:lnTo>
                    <a:lnTo>
                      <a:pt x="363" y="12"/>
                    </a:lnTo>
                    <a:lnTo>
                      <a:pt x="366" y="17"/>
                    </a:lnTo>
                    <a:lnTo>
                      <a:pt x="373" y="21"/>
                    </a:lnTo>
                    <a:lnTo>
                      <a:pt x="378" y="22"/>
                    </a:lnTo>
                    <a:lnTo>
                      <a:pt x="385" y="22"/>
                    </a:lnTo>
                    <a:lnTo>
                      <a:pt x="393" y="22"/>
                    </a:lnTo>
                    <a:lnTo>
                      <a:pt x="403" y="22"/>
                    </a:lnTo>
                    <a:lnTo>
                      <a:pt x="429" y="16"/>
                    </a:lnTo>
                    <a:lnTo>
                      <a:pt x="464" y="4"/>
                    </a:lnTo>
                    <a:lnTo>
                      <a:pt x="473" y="2"/>
                    </a:lnTo>
                    <a:lnTo>
                      <a:pt x="495" y="0"/>
                    </a:lnTo>
                    <a:lnTo>
                      <a:pt x="510" y="0"/>
                    </a:lnTo>
                    <a:lnTo>
                      <a:pt x="527" y="0"/>
                    </a:lnTo>
                    <a:lnTo>
                      <a:pt x="544" y="0"/>
                    </a:lnTo>
                    <a:lnTo>
                      <a:pt x="561" y="4"/>
                    </a:lnTo>
                    <a:lnTo>
                      <a:pt x="577" y="7"/>
                    </a:lnTo>
                    <a:lnTo>
                      <a:pt x="593" y="12"/>
                    </a:lnTo>
                    <a:lnTo>
                      <a:pt x="599" y="17"/>
                    </a:lnTo>
                    <a:lnTo>
                      <a:pt x="606" y="21"/>
                    </a:lnTo>
                    <a:lnTo>
                      <a:pt x="613" y="26"/>
                    </a:lnTo>
                    <a:lnTo>
                      <a:pt x="618" y="31"/>
                    </a:lnTo>
                    <a:lnTo>
                      <a:pt x="621" y="37"/>
                    </a:lnTo>
                    <a:lnTo>
                      <a:pt x="625" y="44"/>
                    </a:lnTo>
                    <a:lnTo>
                      <a:pt x="628" y="53"/>
                    </a:lnTo>
                    <a:lnTo>
                      <a:pt x="628" y="61"/>
                    </a:lnTo>
                    <a:lnTo>
                      <a:pt x="630" y="71"/>
                    </a:lnTo>
                    <a:lnTo>
                      <a:pt x="628" y="81"/>
                    </a:lnTo>
                    <a:lnTo>
                      <a:pt x="626" y="93"/>
                    </a:lnTo>
                    <a:lnTo>
                      <a:pt x="621" y="105"/>
                    </a:lnTo>
                    <a:close/>
                  </a:path>
                </a:pathLst>
              </a:custGeom>
              <a:solidFill>
                <a:srgbClr val="80CC2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4" name="Freeform 262"/>
              <p:cNvSpPr>
                <a:spLocks/>
              </p:cNvSpPr>
              <p:nvPr/>
            </p:nvSpPr>
            <p:spPr bwMode="auto">
              <a:xfrm>
                <a:off x="926" y="1989"/>
                <a:ext cx="483" cy="217"/>
              </a:xfrm>
              <a:custGeom>
                <a:avLst/>
                <a:gdLst>
                  <a:gd name="T0" fmla="*/ 0 w 483"/>
                  <a:gd name="T1" fmla="*/ 114 h 217"/>
                  <a:gd name="T2" fmla="*/ 224 w 483"/>
                  <a:gd name="T3" fmla="*/ 217 h 217"/>
                  <a:gd name="T4" fmla="*/ 478 w 483"/>
                  <a:gd name="T5" fmla="*/ 99 h 217"/>
                  <a:gd name="T6" fmla="*/ 479 w 483"/>
                  <a:gd name="T7" fmla="*/ 96 h 217"/>
                  <a:gd name="T8" fmla="*/ 481 w 483"/>
                  <a:gd name="T9" fmla="*/ 84 h 217"/>
                  <a:gd name="T10" fmla="*/ 483 w 483"/>
                  <a:gd name="T11" fmla="*/ 77 h 217"/>
                  <a:gd name="T12" fmla="*/ 483 w 483"/>
                  <a:gd name="T13" fmla="*/ 69 h 217"/>
                  <a:gd name="T14" fmla="*/ 483 w 483"/>
                  <a:gd name="T15" fmla="*/ 60 h 217"/>
                  <a:gd name="T16" fmla="*/ 479 w 483"/>
                  <a:gd name="T17" fmla="*/ 50 h 217"/>
                  <a:gd name="T18" fmla="*/ 476 w 483"/>
                  <a:gd name="T19" fmla="*/ 42 h 217"/>
                  <a:gd name="T20" fmla="*/ 471 w 483"/>
                  <a:gd name="T21" fmla="*/ 33 h 217"/>
                  <a:gd name="T22" fmla="*/ 463 w 483"/>
                  <a:gd name="T23" fmla="*/ 25 h 217"/>
                  <a:gd name="T24" fmla="*/ 452 w 483"/>
                  <a:gd name="T25" fmla="*/ 17 h 217"/>
                  <a:gd name="T26" fmla="*/ 439 w 483"/>
                  <a:gd name="T27" fmla="*/ 10 h 217"/>
                  <a:gd name="T28" fmla="*/ 422 w 483"/>
                  <a:gd name="T29" fmla="*/ 5 h 217"/>
                  <a:gd name="T30" fmla="*/ 402 w 483"/>
                  <a:gd name="T31" fmla="*/ 1 h 217"/>
                  <a:gd name="T32" fmla="*/ 378 w 483"/>
                  <a:gd name="T33" fmla="*/ 0 h 217"/>
                  <a:gd name="T34" fmla="*/ 368 w 483"/>
                  <a:gd name="T35" fmla="*/ 1 h 217"/>
                  <a:gd name="T36" fmla="*/ 343 w 483"/>
                  <a:gd name="T37" fmla="*/ 1 h 217"/>
                  <a:gd name="T38" fmla="*/ 329 w 483"/>
                  <a:gd name="T39" fmla="*/ 3 h 217"/>
                  <a:gd name="T40" fmla="*/ 317 w 483"/>
                  <a:gd name="T41" fmla="*/ 5 h 217"/>
                  <a:gd name="T42" fmla="*/ 307 w 483"/>
                  <a:gd name="T43" fmla="*/ 8 h 217"/>
                  <a:gd name="T44" fmla="*/ 300 w 483"/>
                  <a:gd name="T45" fmla="*/ 12 h 217"/>
                  <a:gd name="T46" fmla="*/ 0 w 483"/>
                  <a:gd name="T47" fmla="*/ 11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3" h="217">
                    <a:moveTo>
                      <a:pt x="0" y="114"/>
                    </a:moveTo>
                    <a:lnTo>
                      <a:pt x="224" y="217"/>
                    </a:lnTo>
                    <a:lnTo>
                      <a:pt x="478" y="99"/>
                    </a:lnTo>
                    <a:lnTo>
                      <a:pt x="479" y="96"/>
                    </a:lnTo>
                    <a:lnTo>
                      <a:pt x="481" y="84"/>
                    </a:lnTo>
                    <a:lnTo>
                      <a:pt x="483" y="77"/>
                    </a:lnTo>
                    <a:lnTo>
                      <a:pt x="483" y="69"/>
                    </a:lnTo>
                    <a:lnTo>
                      <a:pt x="483" y="60"/>
                    </a:lnTo>
                    <a:lnTo>
                      <a:pt x="479" y="50"/>
                    </a:lnTo>
                    <a:lnTo>
                      <a:pt x="476" y="42"/>
                    </a:lnTo>
                    <a:lnTo>
                      <a:pt x="471" y="33"/>
                    </a:lnTo>
                    <a:lnTo>
                      <a:pt x="463" y="25"/>
                    </a:lnTo>
                    <a:lnTo>
                      <a:pt x="452" y="17"/>
                    </a:lnTo>
                    <a:lnTo>
                      <a:pt x="439" y="10"/>
                    </a:lnTo>
                    <a:lnTo>
                      <a:pt x="422" y="5"/>
                    </a:lnTo>
                    <a:lnTo>
                      <a:pt x="402" y="1"/>
                    </a:lnTo>
                    <a:lnTo>
                      <a:pt x="378" y="0"/>
                    </a:lnTo>
                    <a:lnTo>
                      <a:pt x="368" y="1"/>
                    </a:lnTo>
                    <a:lnTo>
                      <a:pt x="343" y="1"/>
                    </a:lnTo>
                    <a:lnTo>
                      <a:pt x="329" y="3"/>
                    </a:lnTo>
                    <a:lnTo>
                      <a:pt x="317" y="5"/>
                    </a:lnTo>
                    <a:lnTo>
                      <a:pt x="307" y="8"/>
                    </a:lnTo>
                    <a:lnTo>
                      <a:pt x="300" y="12"/>
                    </a:lnTo>
                    <a:lnTo>
                      <a:pt x="0" y="114"/>
                    </a:lnTo>
                    <a:close/>
                  </a:path>
                </a:pathLst>
              </a:custGeom>
              <a:solidFill>
                <a:srgbClr val="0D9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5" name="Freeform 263"/>
              <p:cNvSpPr>
                <a:spLocks/>
              </p:cNvSpPr>
              <p:nvPr/>
            </p:nvSpPr>
            <p:spPr bwMode="auto">
              <a:xfrm>
                <a:off x="1179" y="2080"/>
                <a:ext cx="81" cy="44"/>
              </a:xfrm>
              <a:custGeom>
                <a:avLst/>
                <a:gdLst>
                  <a:gd name="T0" fmla="*/ 0 w 81"/>
                  <a:gd name="T1" fmla="*/ 40 h 44"/>
                  <a:gd name="T2" fmla="*/ 44 w 81"/>
                  <a:gd name="T3" fmla="*/ 44 h 44"/>
                  <a:gd name="T4" fmla="*/ 81 w 81"/>
                  <a:gd name="T5" fmla="*/ 5 h 44"/>
                  <a:gd name="T6" fmla="*/ 44 w 81"/>
                  <a:gd name="T7" fmla="*/ 0 h 44"/>
                  <a:gd name="T8" fmla="*/ 0 w 81"/>
                  <a:gd name="T9" fmla="*/ 40 h 44"/>
                </a:gdLst>
                <a:ahLst/>
                <a:cxnLst>
                  <a:cxn ang="0">
                    <a:pos x="T0" y="T1"/>
                  </a:cxn>
                  <a:cxn ang="0">
                    <a:pos x="T2" y="T3"/>
                  </a:cxn>
                  <a:cxn ang="0">
                    <a:pos x="T4" y="T5"/>
                  </a:cxn>
                  <a:cxn ang="0">
                    <a:pos x="T6" y="T7"/>
                  </a:cxn>
                  <a:cxn ang="0">
                    <a:pos x="T8" y="T9"/>
                  </a:cxn>
                </a:cxnLst>
                <a:rect l="0" t="0" r="r" b="b"/>
                <a:pathLst>
                  <a:path w="81" h="44">
                    <a:moveTo>
                      <a:pt x="0" y="40"/>
                    </a:moveTo>
                    <a:lnTo>
                      <a:pt x="44" y="44"/>
                    </a:lnTo>
                    <a:lnTo>
                      <a:pt x="81" y="5"/>
                    </a:lnTo>
                    <a:lnTo>
                      <a:pt x="44" y="0"/>
                    </a:lnTo>
                    <a:lnTo>
                      <a:pt x="0" y="40"/>
                    </a:lnTo>
                    <a:close/>
                  </a:path>
                </a:pathLst>
              </a:custGeom>
              <a:solidFill>
                <a:srgbClr val="4242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6" name="Freeform 264"/>
              <p:cNvSpPr>
                <a:spLocks/>
              </p:cNvSpPr>
              <p:nvPr/>
            </p:nvSpPr>
            <p:spPr bwMode="auto">
              <a:xfrm>
                <a:off x="888" y="2100"/>
                <a:ext cx="294" cy="96"/>
              </a:xfrm>
              <a:custGeom>
                <a:avLst/>
                <a:gdLst>
                  <a:gd name="T0" fmla="*/ 14 w 294"/>
                  <a:gd name="T1" fmla="*/ 17 h 96"/>
                  <a:gd name="T2" fmla="*/ 262 w 294"/>
                  <a:gd name="T3" fmla="*/ 96 h 96"/>
                  <a:gd name="T4" fmla="*/ 294 w 294"/>
                  <a:gd name="T5" fmla="*/ 64 h 96"/>
                  <a:gd name="T6" fmla="*/ 36 w 294"/>
                  <a:gd name="T7" fmla="*/ 0 h 96"/>
                  <a:gd name="T8" fmla="*/ 0 w 294"/>
                  <a:gd name="T9" fmla="*/ 12 h 96"/>
                  <a:gd name="T10" fmla="*/ 16 w 294"/>
                  <a:gd name="T11" fmla="*/ 17 h 96"/>
                  <a:gd name="T12" fmla="*/ 14 w 294"/>
                  <a:gd name="T13" fmla="*/ 17 h 96"/>
                </a:gdLst>
                <a:ahLst/>
                <a:cxnLst>
                  <a:cxn ang="0">
                    <a:pos x="T0" y="T1"/>
                  </a:cxn>
                  <a:cxn ang="0">
                    <a:pos x="T2" y="T3"/>
                  </a:cxn>
                  <a:cxn ang="0">
                    <a:pos x="T4" y="T5"/>
                  </a:cxn>
                  <a:cxn ang="0">
                    <a:pos x="T6" y="T7"/>
                  </a:cxn>
                  <a:cxn ang="0">
                    <a:pos x="T8" y="T9"/>
                  </a:cxn>
                  <a:cxn ang="0">
                    <a:pos x="T10" y="T11"/>
                  </a:cxn>
                  <a:cxn ang="0">
                    <a:pos x="T12" y="T13"/>
                  </a:cxn>
                </a:cxnLst>
                <a:rect l="0" t="0" r="r" b="b"/>
                <a:pathLst>
                  <a:path w="294" h="96">
                    <a:moveTo>
                      <a:pt x="14" y="17"/>
                    </a:moveTo>
                    <a:lnTo>
                      <a:pt x="262" y="96"/>
                    </a:lnTo>
                    <a:lnTo>
                      <a:pt x="294" y="64"/>
                    </a:lnTo>
                    <a:lnTo>
                      <a:pt x="36" y="0"/>
                    </a:lnTo>
                    <a:lnTo>
                      <a:pt x="0" y="12"/>
                    </a:lnTo>
                    <a:lnTo>
                      <a:pt x="16" y="17"/>
                    </a:lnTo>
                    <a:lnTo>
                      <a:pt x="14" y="17"/>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7" name="Freeform 265"/>
              <p:cNvSpPr>
                <a:spLocks/>
              </p:cNvSpPr>
              <p:nvPr/>
            </p:nvSpPr>
            <p:spPr bwMode="auto">
              <a:xfrm>
                <a:off x="1103" y="1746"/>
                <a:ext cx="123" cy="27"/>
              </a:xfrm>
              <a:custGeom>
                <a:avLst/>
                <a:gdLst>
                  <a:gd name="T0" fmla="*/ 0 w 123"/>
                  <a:gd name="T1" fmla="*/ 0 h 27"/>
                  <a:gd name="T2" fmla="*/ 76 w 123"/>
                  <a:gd name="T3" fmla="*/ 5 h 27"/>
                  <a:gd name="T4" fmla="*/ 123 w 123"/>
                  <a:gd name="T5" fmla="*/ 27 h 27"/>
                  <a:gd name="T6" fmla="*/ 20 w 123"/>
                  <a:gd name="T7" fmla="*/ 27 h 27"/>
                  <a:gd name="T8" fmla="*/ 0 w 123"/>
                  <a:gd name="T9" fmla="*/ 0 h 27"/>
                </a:gdLst>
                <a:ahLst/>
                <a:cxnLst>
                  <a:cxn ang="0">
                    <a:pos x="T0" y="T1"/>
                  </a:cxn>
                  <a:cxn ang="0">
                    <a:pos x="T2" y="T3"/>
                  </a:cxn>
                  <a:cxn ang="0">
                    <a:pos x="T4" y="T5"/>
                  </a:cxn>
                  <a:cxn ang="0">
                    <a:pos x="T6" y="T7"/>
                  </a:cxn>
                  <a:cxn ang="0">
                    <a:pos x="T8" y="T9"/>
                  </a:cxn>
                </a:cxnLst>
                <a:rect l="0" t="0" r="r" b="b"/>
                <a:pathLst>
                  <a:path w="123" h="27">
                    <a:moveTo>
                      <a:pt x="0" y="0"/>
                    </a:moveTo>
                    <a:lnTo>
                      <a:pt x="76" y="5"/>
                    </a:lnTo>
                    <a:lnTo>
                      <a:pt x="123" y="27"/>
                    </a:lnTo>
                    <a:lnTo>
                      <a:pt x="20" y="27"/>
                    </a:lnTo>
                    <a:lnTo>
                      <a:pt x="0" y="0"/>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8" name="Freeform 266"/>
              <p:cNvSpPr>
                <a:spLocks/>
              </p:cNvSpPr>
              <p:nvPr/>
            </p:nvSpPr>
            <p:spPr bwMode="auto">
              <a:xfrm>
                <a:off x="1238" y="2070"/>
                <a:ext cx="7" cy="27"/>
              </a:xfrm>
              <a:custGeom>
                <a:avLst/>
                <a:gdLst>
                  <a:gd name="T0" fmla="*/ 0 w 7"/>
                  <a:gd name="T1" fmla="*/ 25 h 27"/>
                  <a:gd name="T2" fmla="*/ 7 w 7"/>
                  <a:gd name="T3" fmla="*/ 27 h 27"/>
                  <a:gd name="T4" fmla="*/ 7 w 7"/>
                  <a:gd name="T5" fmla="*/ 1 h 27"/>
                  <a:gd name="T6" fmla="*/ 0 w 7"/>
                  <a:gd name="T7" fmla="*/ 0 h 27"/>
                  <a:gd name="T8" fmla="*/ 0 w 7"/>
                  <a:gd name="T9" fmla="*/ 25 h 27"/>
                  <a:gd name="T10" fmla="*/ 0 w 7"/>
                  <a:gd name="T11" fmla="*/ 25 h 27"/>
                </a:gdLst>
                <a:ahLst/>
                <a:cxnLst>
                  <a:cxn ang="0">
                    <a:pos x="T0" y="T1"/>
                  </a:cxn>
                  <a:cxn ang="0">
                    <a:pos x="T2" y="T3"/>
                  </a:cxn>
                  <a:cxn ang="0">
                    <a:pos x="T4" y="T5"/>
                  </a:cxn>
                  <a:cxn ang="0">
                    <a:pos x="T6" y="T7"/>
                  </a:cxn>
                  <a:cxn ang="0">
                    <a:pos x="T8" y="T9"/>
                  </a:cxn>
                  <a:cxn ang="0">
                    <a:pos x="T10" y="T11"/>
                  </a:cxn>
                </a:cxnLst>
                <a:rect l="0" t="0" r="r" b="b"/>
                <a:pathLst>
                  <a:path w="7" h="27">
                    <a:moveTo>
                      <a:pt x="0" y="25"/>
                    </a:moveTo>
                    <a:lnTo>
                      <a:pt x="7" y="27"/>
                    </a:lnTo>
                    <a:lnTo>
                      <a:pt x="7" y="1"/>
                    </a:lnTo>
                    <a:lnTo>
                      <a:pt x="0" y="0"/>
                    </a:lnTo>
                    <a:lnTo>
                      <a:pt x="0" y="25"/>
                    </a:lnTo>
                    <a:lnTo>
                      <a:pt x="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59" name="Freeform 267"/>
              <p:cNvSpPr>
                <a:spLocks/>
              </p:cNvSpPr>
              <p:nvPr/>
            </p:nvSpPr>
            <p:spPr bwMode="auto">
              <a:xfrm>
                <a:off x="1122" y="1771"/>
                <a:ext cx="104" cy="26"/>
              </a:xfrm>
              <a:custGeom>
                <a:avLst/>
                <a:gdLst>
                  <a:gd name="T0" fmla="*/ 0 w 104"/>
                  <a:gd name="T1" fmla="*/ 0 h 26"/>
                  <a:gd name="T2" fmla="*/ 104 w 104"/>
                  <a:gd name="T3" fmla="*/ 2 h 26"/>
                  <a:gd name="T4" fmla="*/ 104 w 104"/>
                  <a:gd name="T5" fmla="*/ 19 h 26"/>
                  <a:gd name="T6" fmla="*/ 0 w 104"/>
                  <a:gd name="T7" fmla="*/ 26 h 26"/>
                  <a:gd name="T8" fmla="*/ 0 w 104"/>
                  <a:gd name="T9" fmla="*/ 0 h 26"/>
                </a:gdLst>
                <a:ahLst/>
                <a:cxnLst>
                  <a:cxn ang="0">
                    <a:pos x="T0" y="T1"/>
                  </a:cxn>
                  <a:cxn ang="0">
                    <a:pos x="T2" y="T3"/>
                  </a:cxn>
                  <a:cxn ang="0">
                    <a:pos x="T4" y="T5"/>
                  </a:cxn>
                  <a:cxn ang="0">
                    <a:pos x="T6" y="T7"/>
                  </a:cxn>
                  <a:cxn ang="0">
                    <a:pos x="T8" y="T9"/>
                  </a:cxn>
                </a:cxnLst>
                <a:rect l="0" t="0" r="r" b="b"/>
                <a:pathLst>
                  <a:path w="104" h="26">
                    <a:moveTo>
                      <a:pt x="0" y="0"/>
                    </a:moveTo>
                    <a:lnTo>
                      <a:pt x="104" y="2"/>
                    </a:lnTo>
                    <a:lnTo>
                      <a:pt x="104" y="19"/>
                    </a:lnTo>
                    <a:lnTo>
                      <a:pt x="0" y="2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0" name="Freeform 268"/>
              <p:cNvSpPr>
                <a:spLocks/>
              </p:cNvSpPr>
              <p:nvPr/>
            </p:nvSpPr>
            <p:spPr bwMode="auto">
              <a:xfrm>
                <a:off x="1144" y="1788"/>
                <a:ext cx="109" cy="363"/>
              </a:xfrm>
              <a:custGeom>
                <a:avLst/>
                <a:gdLst>
                  <a:gd name="T0" fmla="*/ 1 w 109"/>
                  <a:gd name="T1" fmla="*/ 363 h 363"/>
                  <a:gd name="T2" fmla="*/ 109 w 109"/>
                  <a:gd name="T3" fmla="*/ 278 h 363"/>
                  <a:gd name="T4" fmla="*/ 109 w 109"/>
                  <a:gd name="T5" fmla="*/ 0 h 363"/>
                  <a:gd name="T6" fmla="*/ 0 w 109"/>
                  <a:gd name="T7" fmla="*/ 2 h 363"/>
                  <a:gd name="T8" fmla="*/ 0 w 109"/>
                  <a:gd name="T9" fmla="*/ 361 h 363"/>
                  <a:gd name="T10" fmla="*/ 1 w 109"/>
                  <a:gd name="T11" fmla="*/ 363 h 363"/>
                </a:gdLst>
                <a:ahLst/>
                <a:cxnLst>
                  <a:cxn ang="0">
                    <a:pos x="T0" y="T1"/>
                  </a:cxn>
                  <a:cxn ang="0">
                    <a:pos x="T2" y="T3"/>
                  </a:cxn>
                  <a:cxn ang="0">
                    <a:pos x="T4" y="T5"/>
                  </a:cxn>
                  <a:cxn ang="0">
                    <a:pos x="T6" y="T7"/>
                  </a:cxn>
                  <a:cxn ang="0">
                    <a:pos x="T8" y="T9"/>
                  </a:cxn>
                  <a:cxn ang="0">
                    <a:pos x="T10" y="T11"/>
                  </a:cxn>
                </a:cxnLst>
                <a:rect l="0" t="0" r="r" b="b"/>
                <a:pathLst>
                  <a:path w="109" h="363">
                    <a:moveTo>
                      <a:pt x="1" y="363"/>
                    </a:moveTo>
                    <a:lnTo>
                      <a:pt x="109" y="278"/>
                    </a:lnTo>
                    <a:lnTo>
                      <a:pt x="109" y="0"/>
                    </a:lnTo>
                    <a:lnTo>
                      <a:pt x="0" y="2"/>
                    </a:lnTo>
                    <a:lnTo>
                      <a:pt x="0" y="361"/>
                    </a:lnTo>
                    <a:lnTo>
                      <a:pt x="1" y="363"/>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1" name="Freeform 269"/>
              <p:cNvSpPr>
                <a:spLocks/>
              </p:cNvSpPr>
              <p:nvPr/>
            </p:nvSpPr>
            <p:spPr bwMode="auto">
              <a:xfrm>
                <a:off x="1108" y="2140"/>
                <a:ext cx="5" cy="32"/>
              </a:xfrm>
              <a:custGeom>
                <a:avLst/>
                <a:gdLst>
                  <a:gd name="T0" fmla="*/ 0 w 5"/>
                  <a:gd name="T1" fmla="*/ 32 h 32"/>
                  <a:gd name="T2" fmla="*/ 5 w 5"/>
                  <a:gd name="T3" fmla="*/ 27 h 32"/>
                  <a:gd name="T4" fmla="*/ 5 w 5"/>
                  <a:gd name="T5" fmla="*/ 0 h 32"/>
                  <a:gd name="T6" fmla="*/ 0 w 5"/>
                  <a:gd name="T7" fmla="*/ 0 h 32"/>
                  <a:gd name="T8" fmla="*/ 0 w 5"/>
                  <a:gd name="T9" fmla="*/ 24 h 32"/>
                  <a:gd name="T10" fmla="*/ 0 w 5"/>
                  <a:gd name="T11" fmla="*/ 32 h 32"/>
                </a:gdLst>
                <a:ahLst/>
                <a:cxnLst>
                  <a:cxn ang="0">
                    <a:pos x="T0" y="T1"/>
                  </a:cxn>
                  <a:cxn ang="0">
                    <a:pos x="T2" y="T3"/>
                  </a:cxn>
                  <a:cxn ang="0">
                    <a:pos x="T4" y="T5"/>
                  </a:cxn>
                  <a:cxn ang="0">
                    <a:pos x="T6" y="T7"/>
                  </a:cxn>
                  <a:cxn ang="0">
                    <a:pos x="T8" y="T9"/>
                  </a:cxn>
                  <a:cxn ang="0">
                    <a:pos x="T10" y="T11"/>
                  </a:cxn>
                </a:cxnLst>
                <a:rect l="0" t="0" r="r" b="b"/>
                <a:pathLst>
                  <a:path w="5" h="32">
                    <a:moveTo>
                      <a:pt x="0" y="32"/>
                    </a:moveTo>
                    <a:lnTo>
                      <a:pt x="5" y="27"/>
                    </a:lnTo>
                    <a:lnTo>
                      <a:pt x="5" y="0"/>
                    </a:lnTo>
                    <a:lnTo>
                      <a:pt x="0" y="0"/>
                    </a:lnTo>
                    <a:lnTo>
                      <a:pt x="0" y="24"/>
                    </a:lnTo>
                    <a:lnTo>
                      <a:pt x="0" y="32"/>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2" name="Freeform 270"/>
              <p:cNvSpPr>
                <a:spLocks/>
              </p:cNvSpPr>
              <p:nvPr/>
            </p:nvSpPr>
            <p:spPr bwMode="auto">
              <a:xfrm>
                <a:off x="1047" y="2125"/>
                <a:ext cx="7" cy="29"/>
              </a:xfrm>
              <a:custGeom>
                <a:avLst/>
                <a:gdLst>
                  <a:gd name="T0" fmla="*/ 0 w 7"/>
                  <a:gd name="T1" fmla="*/ 29 h 29"/>
                  <a:gd name="T2" fmla="*/ 7 w 7"/>
                  <a:gd name="T3" fmla="*/ 26 h 29"/>
                  <a:gd name="T4" fmla="*/ 7 w 7"/>
                  <a:gd name="T5" fmla="*/ 0 h 29"/>
                  <a:gd name="T6" fmla="*/ 0 w 7"/>
                  <a:gd name="T7" fmla="*/ 0 h 29"/>
                  <a:gd name="T8" fmla="*/ 0 w 7"/>
                  <a:gd name="T9" fmla="*/ 22 h 29"/>
                  <a:gd name="T10" fmla="*/ 0 w 7"/>
                  <a:gd name="T11" fmla="*/ 29 h 29"/>
                </a:gdLst>
                <a:ahLst/>
                <a:cxnLst>
                  <a:cxn ang="0">
                    <a:pos x="T0" y="T1"/>
                  </a:cxn>
                  <a:cxn ang="0">
                    <a:pos x="T2" y="T3"/>
                  </a:cxn>
                  <a:cxn ang="0">
                    <a:pos x="T4" y="T5"/>
                  </a:cxn>
                  <a:cxn ang="0">
                    <a:pos x="T6" y="T7"/>
                  </a:cxn>
                  <a:cxn ang="0">
                    <a:pos x="T8" y="T9"/>
                  </a:cxn>
                  <a:cxn ang="0">
                    <a:pos x="T10" y="T11"/>
                  </a:cxn>
                </a:cxnLst>
                <a:rect l="0" t="0" r="r" b="b"/>
                <a:pathLst>
                  <a:path w="7" h="29">
                    <a:moveTo>
                      <a:pt x="0" y="29"/>
                    </a:moveTo>
                    <a:lnTo>
                      <a:pt x="7" y="26"/>
                    </a:lnTo>
                    <a:lnTo>
                      <a:pt x="7" y="0"/>
                    </a:lnTo>
                    <a:lnTo>
                      <a:pt x="0" y="0"/>
                    </a:lnTo>
                    <a:lnTo>
                      <a:pt x="0" y="22"/>
                    </a:lnTo>
                    <a:lnTo>
                      <a:pt x="0" y="2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3" name="Freeform 271"/>
              <p:cNvSpPr>
                <a:spLocks/>
              </p:cNvSpPr>
              <p:nvPr/>
            </p:nvSpPr>
            <p:spPr bwMode="auto">
              <a:xfrm>
                <a:off x="1078" y="2132"/>
                <a:ext cx="5" cy="32"/>
              </a:xfrm>
              <a:custGeom>
                <a:avLst/>
                <a:gdLst>
                  <a:gd name="T0" fmla="*/ 0 w 5"/>
                  <a:gd name="T1" fmla="*/ 32 h 32"/>
                  <a:gd name="T2" fmla="*/ 5 w 5"/>
                  <a:gd name="T3" fmla="*/ 27 h 32"/>
                  <a:gd name="T4" fmla="*/ 5 w 5"/>
                  <a:gd name="T5" fmla="*/ 2 h 32"/>
                  <a:gd name="T6" fmla="*/ 0 w 5"/>
                  <a:gd name="T7" fmla="*/ 0 h 32"/>
                  <a:gd name="T8" fmla="*/ 0 w 5"/>
                  <a:gd name="T9" fmla="*/ 24 h 32"/>
                  <a:gd name="T10" fmla="*/ 0 w 5"/>
                  <a:gd name="T11" fmla="*/ 32 h 32"/>
                </a:gdLst>
                <a:ahLst/>
                <a:cxnLst>
                  <a:cxn ang="0">
                    <a:pos x="T0" y="T1"/>
                  </a:cxn>
                  <a:cxn ang="0">
                    <a:pos x="T2" y="T3"/>
                  </a:cxn>
                  <a:cxn ang="0">
                    <a:pos x="T4" y="T5"/>
                  </a:cxn>
                  <a:cxn ang="0">
                    <a:pos x="T6" y="T7"/>
                  </a:cxn>
                  <a:cxn ang="0">
                    <a:pos x="T8" y="T9"/>
                  </a:cxn>
                  <a:cxn ang="0">
                    <a:pos x="T10" y="T11"/>
                  </a:cxn>
                </a:cxnLst>
                <a:rect l="0" t="0" r="r" b="b"/>
                <a:pathLst>
                  <a:path w="5" h="32">
                    <a:moveTo>
                      <a:pt x="0" y="32"/>
                    </a:moveTo>
                    <a:lnTo>
                      <a:pt x="5" y="27"/>
                    </a:lnTo>
                    <a:lnTo>
                      <a:pt x="5" y="2"/>
                    </a:lnTo>
                    <a:lnTo>
                      <a:pt x="0" y="0"/>
                    </a:lnTo>
                    <a:lnTo>
                      <a:pt x="0" y="24"/>
                    </a:lnTo>
                    <a:lnTo>
                      <a:pt x="0" y="32"/>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4" name="Freeform 272"/>
              <p:cNvSpPr>
                <a:spLocks/>
              </p:cNvSpPr>
              <p:nvPr/>
            </p:nvSpPr>
            <p:spPr bwMode="auto">
              <a:xfrm>
                <a:off x="1017" y="2113"/>
                <a:ext cx="5" cy="32"/>
              </a:xfrm>
              <a:custGeom>
                <a:avLst/>
                <a:gdLst>
                  <a:gd name="T0" fmla="*/ 0 w 5"/>
                  <a:gd name="T1" fmla="*/ 32 h 32"/>
                  <a:gd name="T2" fmla="*/ 5 w 5"/>
                  <a:gd name="T3" fmla="*/ 29 h 32"/>
                  <a:gd name="T4" fmla="*/ 5 w 5"/>
                  <a:gd name="T5" fmla="*/ 2 h 32"/>
                  <a:gd name="T6" fmla="*/ 0 w 5"/>
                  <a:gd name="T7" fmla="*/ 0 h 32"/>
                  <a:gd name="T8" fmla="*/ 0 w 5"/>
                  <a:gd name="T9" fmla="*/ 26 h 32"/>
                  <a:gd name="T10" fmla="*/ 0 w 5"/>
                  <a:gd name="T11" fmla="*/ 32 h 32"/>
                </a:gdLst>
                <a:ahLst/>
                <a:cxnLst>
                  <a:cxn ang="0">
                    <a:pos x="T0" y="T1"/>
                  </a:cxn>
                  <a:cxn ang="0">
                    <a:pos x="T2" y="T3"/>
                  </a:cxn>
                  <a:cxn ang="0">
                    <a:pos x="T4" y="T5"/>
                  </a:cxn>
                  <a:cxn ang="0">
                    <a:pos x="T6" y="T7"/>
                  </a:cxn>
                  <a:cxn ang="0">
                    <a:pos x="T8" y="T9"/>
                  </a:cxn>
                  <a:cxn ang="0">
                    <a:pos x="T10" y="T11"/>
                  </a:cxn>
                </a:cxnLst>
                <a:rect l="0" t="0" r="r" b="b"/>
                <a:pathLst>
                  <a:path w="5" h="32">
                    <a:moveTo>
                      <a:pt x="0" y="32"/>
                    </a:moveTo>
                    <a:lnTo>
                      <a:pt x="5" y="29"/>
                    </a:lnTo>
                    <a:lnTo>
                      <a:pt x="5" y="2"/>
                    </a:lnTo>
                    <a:lnTo>
                      <a:pt x="0" y="0"/>
                    </a:lnTo>
                    <a:lnTo>
                      <a:pt x="0" y="26"/>
                    </a:lnTo>
                    <a:lnTo>
                      <a:pt x="0" y="32"/>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5" name="Freeform 273"/>
              <p:cNvSpPr>
                <a:spLocks/>
              </p:cNvSpPr>
              <p:nvPr/>
            </p:nvSpPr>
            <p:spPr bwMode="auto">
              <a:xfrm>
                <a:off x="985" y="2108"/>
                <a:ext cx="5" cy="27"/>
              </a:xfrm>
              <a:custGeom>
                <a:avLst/>
                <a:gdLst>
                  <a:gd name="T0" fmla="*/ 0 w 5"/>
                  <a:gd name="T1" fmla="*/ 27 h 27"/>
                  <a:gd name="T2" fmla="*/ 5 w 5"/>
                  <a:gd name="T3" fmla="*/ 26 h 27"/>
                  <a:gd name="T4" fmla="*/ 5 w 5"/>
                  <a:gd name="T5" fmla="*/ 2 h 27"/>
                  <a:gd name="T6" fmla="*/ 0 w 5"/>
                  <a:gd name="T7" fmla="*/ 0 h 27"/>
                  <a:gd name="T8" fmla="*/ 0 w 5"/>
                  <a:gd name="T9" fmla="*/ 24 h 27"/>
                  <a:gd name="T10" fmla="*/ 0 w 5"/>
                  <a:gd name="T11" fmla="*/ 27 h 27"/>
                </a:gdLst>
                <a:ahLst/>
                <a:cxnLst>
                  <a:cxn ang="0">
                    <a:pos x="T0" y="T1"/>
                  </a:cxn>
                  <a:cxn ang="0">
                    <a:pos x="T2" y="T3"/>
                  </a:cxn>
                  <a:cxn ang="0">
                    <a:pos x="T4" y="T5"/>
                  </a:cxn>
                  <a:cxn ang="0">
                    <a:pos x="T6" y="T7"/>
                  </a:cxn>
                  <a:cxn ang="0">
                    <a:pos x="T8" y="T9"/>
                  </a:cxn>
                  <a:cxn ang="0">
                    <a:pos x="T10" y="T11"/>
                  </a:cxn>
                </a:cxnLst>
                <a:rect l="0" t="0" r="r" b="b"/>
                <a:pathLst>
                  <a:path w="5" h="27">
                    <a:moveTo>
                      <a:pt x="0" y="27"/>
                    </a:moveTo>
                    <a:lnTo>
                      <a:pt x="5" y="26"/>
                    </a:lnTo>
                    <a:lnTo>
                      <a:pt x="5" y="2"/>
                    </a:lnTo>
                    <a:lnTo>
                      <a:pt x="0" y="0"/>
                    </a:lnTo>
                    <a:lnTo>
                      <a:pt x="0" y="24"/>
                    </a:lnTo>
                    <a:lnTo>
                      <a:pt x="0" y="2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6" name="Freeform 274"/>
              <p:cNvSpPr>
                <a:spLocks/>
              </p:cNvSpPr>
              <p:nvPr/>
            </p:nvSpPr>
            <p:spPr bwMode="auto">
              <a:xfrm>
                <a:off x="922" y="2093"/>
                <a:ext cx="5" cy="22"/>
              </a:xfrm>
              <a:custGeom>
                <a:avLst/>
                <a:gdLst>
                  <a:gd name="T0" fmla="*/ 0 w 5"/>
                  <a:gd name="T1" fmla="*/ 22 h 22"/>
                  <a:gd name="T2" fmla="*/ 5 w 5"/>
                  <a:gd name="T3" fmla="*/ 20 h 22"/>
                  <a:gd name="T4" fmla="*/ 5 w 5"/>
                  <a:gd name="T5" fmla="*/ 2 h 22"/>
                  <a:gd name="T6" fmla="*/ 0 w 5"/>
                  <a:gd name="T7" fmla="*/ 0 h 22"/>
                  <a:gd name="T8" fmla="*/ 0 w 5"/>
                  <a:gd name="T9" fmla="*/ 20 h 22"/>
                  <a:gd name="T10" fmla="*/ 0 w 5"/>
                  <a:gd name="T11" fmla="*/ 22 h 22"/>
                </a:gdLst>
                <a:ahLst/>
                <a:cxnLst>
                  <a:cxn ang="0">
                    <a:pos x="T0" y="T1"/>
                  </a:cxn>
                  <a:cxn ang="0">
                    <a:pos x="T2" y="T3"/>
                  </a:cxn>
                  <a:cxn ang="0">
                    <a:pos x="T4" y="T5"/>
                  </a:cxn>
                  <a:cxn ang="0">
                    <a:pos x="T6" y="T7"/>
                  </a:cxn>
                  <a:cxn ang="0">
                    <a:pos x="T8" y="T9"/>
                  </a:cxn>
                  <a:cxn ang="0">
                    <a:pos x="T10" y="T11"/>
                  </a:cxn>
                </a:cxnLst>
                <a:rect l="0" t="0" r="r" b="b"/>
                <a:pathLst>
                  <a:path w="5" h="22">
                    <a:moveTo>
                      <a:pt x="0" y="22"/>
                    </a:moveTo>
                    <a:lnTo>
                      <a:pt x="5" y="20"/>
                    </a:lnTo>
                    <a:lnTo>
                      <a:pt x="5" y="2"/>
                    </a:lnTo>
                    <a:lnTo>
                      <a:pt x="0" y="0"/>
                    </a:lnTo>
                    <a:lnTo>
                      <a:pt x="0" y="20"/>
                    </a:lnTo>
                    <a:lnTo>
                      <a:pt x="0" y="22"/>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7" name="Freeform 275"/>
              <p:cNvSpPr>
                <a:spLocks/>
              </p:cNvSpPr>
              <p:nvPr/>
            </p:nvSpPr>
            <p:spPr bwMode="auto">
              <a:xfrm>
                <a:off x="914" y="1967"/>
                <a:ext cx="96" cy="64"/>
              </a:xfrm>
              <a:custGeom>
                <a:avLst/>
                <a:gdLst>
                  <a:gd name="T0" fmla="*/ 0 w 96"/>
                  <a:gd name="T1" fmla="*/ 25 h 64"/>
                  <a:gd name="T2" fmla="*/ 96 w 96"/>
                  <a:gd name="T3" fmla="*/ 0 h 64"/>
                  <a:gd name="T4" fmla="*/ 93 w 96"/>
                  <a:gd name="T5" fmla="*/ 64 h 64"/>
                  <a:gd name="T6" fmla="*/ 0 w 96"/>
                  <a:gd name="T7" fmla="*/ 27 h 64"/>
                  <a:gd name="T8" fmla="*/ 0 w 96"/>
                  <a:gd name="T9" fmla="*/ 25 h 64"/>
                </a:gdLst>
                <a:ahLst/>
                <a:cxnLst>
                  <a:cxn ang="0">
                    <a:pos x="T0" y="T1"/>
                  </a:cxn>
                  <a:cxn ang="0">
                    <a:pos x="T2" y="T3"/>
                  </a:cxn>
                  <a:cxn ang="0">
                    <a:pos x="T4" y="T5"/>
                  </a:cxn>
                  <a:cxn ang="0">
                    <a:pos x="T6" y="T7"/>
                  </a:cxn>
                  <a:cxn ang="0">
                    <a:pos x="T8" y="T9"/>
                  </a:cxn>
                </a:cxnLst>
                <a:rect l="0" t="0" r="r" b="b"/>
                <a:pathLst>
                  <a:path w="96" h="64">
                    <a:moveTo>
                      <a:pt x="0" y="25"/>
                    </a:moveTo>
                    <a:lnTo>
                      <a:pt x="96" y="0"/>
                    </a:lnTo>
                    <a:lnTo>
                      <a:pt x="93" y="64"/>
                    </a:lnTo>
                    <a:lnTo>
                      <a:pt x="0" y="27"/>
                    </a:lnTo>
                    <a:lnTo>
                      <a:pt x="0" y="25"/>
                    </a:lnTo>
                    <a:close/>
                  </a:path>
                </a:pathLst>
              </a:custGeom>
              <a:solidFill>
                <a:srgbClr val="57310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8" name="Freeform 276"/>
              <p:cNvSpPr>
                <a:spLocks/>
              </p:cNvSpPr>
              <p:nvPr/>
            </p:nvSpPr>
            <p:spPr bwMode="auto">
              <a:xfrm>
                <a:off x="954" y="1977"/>
                <a:ext cx="34" cy="15"/>
              </a:xfrm>
              <a:custGeom>
                <a:avLst/>
                <a:gdLst>
                  <a:gd name="T0" fmla="*/ 0 w 34"/>
                  <a:gd name="T1" fmla="*/ 8 h 15"/>
                  <a:gd name="T2" fmla="*/ 27 w 34"/>
                  <a:gd name="T3" fmla="*/ 0 h 15"/>
                  <a:gd name="T4" fmla="*/ 34 w 34"/>
                  <a:gd name="T5" fmla="*/ 15 h 15"/>
                  <a:gd name="T6" fmla="*/ 2 w 34"/>
                  <a:gd name="T7" fmla="*/ 8 h 15"/>
                  <a:gd name="T8" fmla="*/ 0 w 34"/>
                  <a:gd name="T9" fmla="*/ 8 h 15"/>
                </a:gdLst>
                <a:ahLst/>
                <a:cxnLst>
                  <a:cxn ang="0">
                    <a:pos x="T0" y="T1"/>
                  </a:cxn>
                  <a:cxn ang="0">
                    <a:pos x="T2" y="T3"/>
                  </a:cxn>
                  <a:cxn ang="0">
                    <a:pos x="T4" y="T5"/>
                  </a:cxn>
                  <a:cxn ang="0">
                    <a:pos x="T6" y="T7"/>
                  </a:cxn>
                  <a:cxn ang="0">
                    <a:pos x="T8" y="T9"/>
                  </a:cxn>
                </a:cxnLst>
                <a:rect l="0" t="0" r="r" b="b"/>
                <a:pathLst>
                  <a:path w="34" h="15">
                    <a:moveTo>
                      <a:pt x="0" y="8"/>
                    </a:moveTo>
                    <a:lnTo>
                      <a:pt x="27" y="0"/>
                    </a:lnTo>
                    <a:lnTo>
                      <a:pt x="34" y="15"/>
                    </a:lnTo>
                    <a:lnTo>
                      <a:pt x="2" y="8"/>
                    </a:lnTo>
                    <a:lnTo>
                      <a:pt x="0" y="8"/>
                    </a:lnTo>
                    <a:close/>
                  </a:path>
                </a:pathLst>
              </a:custGeom>
              <a:solidFill>
                <a:srgbClr val="260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69" name="Freeform 277"/>
              <p:cNvSpPr>
                <a:spLocks/>
              </p:cNvSpPr>
              <p:nvPr/>
            </p:nvSpPr>
            <p:spPr bwMode="auto">
              <a:xfrm>
                <a:off x="954" y="1985"/>
                <a:ext cx="29" cy="16"/>
              </a:xfrm>
              <a:custGeom>
                <a:avLst/>
                <a:gdLst>
                  <a:gd name="T0" fmla="*/ 0 w 29"/>
                  <a:gd name="T1" fmla="*/ 9 h 16"/>
                  <a:gd name="T2" fmla="*/ 0 w 29"/>
                  <a:gd name="T3" fmla="*/ 0 h 16"/>
                  <a:gd name="T4" fmla="*/ 24 w 29"/>
                  <a:gd name="T5" fmla="*/ 5 h 16"/>
                  <a:gd name="T6" fmla="*/ 29 w 29"/>
                  <a:gd name="T7" fmla="*/ 7 h 16"/>
                  <a:gd name="T8" fmla="*/ 29 w 29"/>
                  <a:gd name="T9" fmla="*/ 16 h 16"/>
                  <a:gd name="T10" fmla="*/ 0 w 29"/>
                  <a:gd name="T11" fmla="*/ 9 h 16"/>
                </a:gdLst>
                <a:ahLst/>
                <a:cxnLst>
                  <a:cxn ang="0">
                    <a:pos x="T0" y="T1"/>
                  </a:cxn>
                  <a:cxn ang="0">
                    <a:pos x="T2" y="T3"/>
                  </a:cxn>
                  <a:cxn ang="0">
                    <a:pos x="T4" y="T5"/>
                  </a:cxn>
                  <a:cxn ang="0">
                    <a:pos x="T6" y="T7"/>
                  </a:cxn>
                  <a:cxn ang="0">
                    <a:pos x="T8" y="T9"/>
                  </a:cxn>
                  <a:cxn ang="0">
                    <a:pos x="T10" y="T11"/>
                  </a:cxn>
                </a:cxnLst>
                <a:rect l="0" t="0" r="r" b="b"/>
                <a:pathLst>
                  <a:path w="29" h="16">
                    <a:moveTo>
                      <a:pt x="0" y="9"/>
                    </a:moveTo>
                    <a:lnTo>
                      <a:pt x="0" y="0"/>
                    </a:lnTo>
                    <a:lnTo>
                      <a:pt x="24" y="5"/>
                    </a:lnTo>
                    <a:lnTo>
                      <a:pt x="29" y="7"/>
                    </a:lnTo>
                    <a:lnTo>
                      <a:pt x="29" y="16"/>
                    </a:lnTo>
                    <a:lnTo>
                      <a:pt x="0" y="9"/>
                    </a:lnTo>
                    <a:close/>
                  </a:path>
                </a:pathLst>
              </a:custGeom>
              <a:solidFill>
                <a:srgbClr val="8A57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0" name="Freeform 278"/>
              <p:cNvSpPr>
                <a:spLocks/>
              </p:cNvSpPr>
              <p:nvPr/>
            </p:nvSpPr>
            <p:spPr bwMode="auto">
              <a:xfrm>
                <a:off x="1020" y="1771"/>
                <a:ext cx="103" cy="26"/>
              </a:xfrm>
              <a:custGeom>
                <a:avLst/>
                <a:gdLst>
                  <a:gd name="T0" fmla="*/ 0 w 103"/>
                  <a:gd name="T1" fmla="*/ 19 h 26"/>
                  <a:gd name="T2" fmla="*/ 0 w 103"/>
                  <a:gd name="T3" fmla="*/ 0 h 26"/>
                  <a:gd name="T4" fmla="*/ 103 w 103"/>
                  <a:gd name="T5" fmla="*/ 0 h 26"/>
                  <a:gd name="T6" fmla="*/ 103 w 103"/>
                  <a:gd name="T7" fmla="*/ 26 h 26"/>
                  <a:gd name="T8" fmla="*/ 0 w 103"/>
                  <a:gd name="T9" fmla="*/ 19 h 26"/>
                </a:gdLst>
                <a:ahLst/>
                <a:cxnLst>
                  <a:cxn ang="0">
                    <a:pos x="T0" y="T1"/>
                  </a:cxn>
                  <a:cxn ang="0">
                    <a:pos x="T2" y="T3"/>
                  </a:cxn>
                  <a:cxn ang="0">
                    <a:pos x="T4" y="T5"/>
                  </a:cxn>
                  <a:cxn ang="0">
                    <a:pos x="T6" y="T7"/>
                  </a:cxn>
                  <a:cxn ang="0">
                    <a:pos x="T8" y="T9"/>
                  </a:cxn>
                </a:cxnLst>
                <a:rect l="0" t="0" r="r" b="b"/>
                <a:pathLst>
                  <a:path w="103" h="26">
                    <a:moveTo>
                      <a:pt x="0" y="19"/>
                    </a:moveTo>
                    <a:lnTo>
                      <a:pt x="0" y="0"/>
                    </a:lnTo>
                    <a:lnTo>
                      <a:pt x="103" y="0"/>
                    </a:lnTo>
                    <a:lnTo>
                      <a:pt x="103" y="26"/>
                    </a:lnTo>
                    <a:lnTo>
                      <a:pt x="0" y="19"/>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1" name="Freeform 279"/>
              <p:cNvSpPr>
                <a:spLocks/>
              </p:cNvSpPr>
              <p:nvPr/>
            </p:nvSpPr>
            <p:spPr bwMode="auto">
              <a:xfrm>
                <a:off x="914" y="1788"/>
                <a:ext cx="231" cy="363"/>
              </a:xfrm>
              <a:custGeom>
                <a:avLst/>
                <a:gdLst>
                  <a:gd name="T0" fmla="*/ 1 w 231"/>
                  <a:gd name="T1" fmla="*/ 305 h 363"/>
                  <a:gd name="T2" fmla="*/ 3 w 231"/>
                  <a:gd name="T3" fmla="*/ 305 h 363"/>
                  <a:gd name="T4" fmla="*/ 231 w 231"/>
                  <a:gd name="T5" fmla="*/ 363 h 363"/>
                  <a:gd name="T6" fmla="*/ 231 w 231"/>
                  <a:gd name="T7" fmla="*/ 2 h 363"/>
                  <a:gd name="T8" fmla="*/ 64 w 231"/>
                  <a:gd name="T9" fmla="*/ 0 h 363"/>
                  <a:gd name="T10" fmla="*/ 64 w 231"/>
                  <a:gd name="T11" fmla="*/ 219 h 363"/>
                  <a:gd name="T12" fmla="*/ 0 w 231"/>
                  <a:gd name="T13" fmla="*/ 206 h 363"/>
                  <a:gd name="T14" fmla="*/ 0 w 231"/>
                  <a:gd name="T15" fmla="*/ 305 h 363"/>
                  <a:gd name="T16" fmla="*/ 1 w 231"/>
                  <a:gd name="T17" fmla="*/ 30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63">
                    <a:moveTo>
                      <a:pt x="1" y="305"/>
                    </a:moveTo>
                    <a:lnTo>
                      <a:pt x="3" y="305"/>
                    </a:lnTo>
                    <a:lnTo>
                      <a:pt x="231" y="363"/>
                    </a:lnTo>
                    <a:lnTo>
                      <a:pt x="231" y="2"/>
                    </a:lnTo>
                    <a:lnTo>
                      <a:pt x="64" y="0"/>
                    </a:lnTo>
                    <a:lnTo>
                      <a:pt x="64" y="219"/>
                    </a:lnTo>
                    <a:lnTo>
                      <a:pt x="0" y="206"/>
                    </a:lnTo>
                    <a:lnTo>
                      <a:pt x="0" y="305"/>
                    </a:lnTo>
                    <a:lnTo>
                      <a:pt x="1" y="305"/>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2" name="Freeform 280"/>
              <p:cNvSpPr>
                <a:spLocks/>
              </p:cNvSpPr>
              <p:nvPr/>
            </p:nvSpPr>
            <p:spPr bwMode="auto">
              <a:xfrm>
                <a:off x="1135" y="2147"/>
                <a:ext cx="10" cy="37"/>
              </a:xfrm>
              <a:custGeom>
                <a:avLst/>
                <a:gdLst>
                  <a:gd name="T0" fmla="*/ 10 w 10"/>
                  <a:gd name="T1" fmla="*/ 4 h 37"/>
                  <a:gd name="T2" fmla="*/ 10 w 10"/>
                  <a:gd name="T3" fmla="*/ 37 h 37"/>
                  <a:gd name="T4" fmla="*/ 0 w 10"/>
                  <a:gd name="T5" fmla="*/ 34 h 37"/>
                  <a:gd name="T6" fmla="*/ 0 w 10"/>
                  <a:gd name="T7" fmla="*/ 0 h 37"/>
                  <a:gd name="T8" fmla="*/ 10 w 10"/>
                  <a:gd name="T9" fmla="*/ 4 h 37"/>
                </a:gdLst>
                <a:ahLst/>
                <a:cxnLst>
                  <a:cxn ang="0">
                    <a:pos x="T0" y="T1"/>
                  </a:cxn>
                  <a:cxn ang="0">
                    <a:pos x="T2" y="T3"/>
                  </a:cxn>
                  <a:cxn ang="0">
                    <a:pos x="T4" y="T5"/>
                  </a:cxn>
                  <a:cxn ang="0">
                    <a:pos x="T6" y="T7"/>
                  </a:cxn>
                  <a:cxn ang="0">
                    <a:pos x="T8" y="T9"/>
                  </a:cxn>
                </a:cxnLst>
                <a:rect l="0" t="0" r="r" b="b"/>
                <a:pathLst>
                  <a:path w="10" h="37">
                    <a:moveTo>
                      <a:pt x="10" y="4"/>
                    </a:moveTo>
                    <a:lnTo>
                      <a:pt x="10" y="37"/>
                    </a:lnTo>
                    <a:lnTo>
                      <a:pt x="0" y="34"/>
                    </a:lnTo>
                    <a:lnTo>
                      <a:pt x="0" y="0"/>
                    </a:lnTo>
                    <a:lnTo>
                      <a:pt x="10" y="4"/>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3" name="Freeform 281"/>
              <p:cNvSpPr>
                <a:spLocks/>
              </p:cNvSpPr>
              <p:nvPr/>
            </p:nvSpPr>
            <p:spPr bwMode="auto">
              <a:xfrm>
                <a:off x="1100" y="2135"/>
                <a:ext cx="8" cy="37"/>
              </a:xfrm>
              <a:custGeom>
                <a:avLst/>
                <a:gdLst>
                  <a:gd name="T0" fmla="*/ 8 w 8"/>
                  <a:gd name="T1" fmla="*/ 4 h 37"/>
                  <a:gd name="T2" fmla="*/ 8 w 8"/>
                  <a:gd name="T3" fmla="*/ 37 h 37"/>
                  <a:gd name="T4" fmla="*/ 0 w 8"/>
                  <a:gd name="T5" fmla="*/ 36 h 37"/>
                  <a:gd name="T6" fmla="*/ 0 w 8"/>
                  <a:gd name="T7" fmla="*/ 0 h 37"/>
                  <a:gd name="T8" fmla="*/ 8 w 8"/>
                  <a:gd name="T9" fmla="*/ 4 h 37"/>
                </a:gdLst>
                <a:ahLst/>
                <a:cxnLst>
                  <a:cxn ang="0">
                    <a:pos x="T0" y="T1"/>
                  </a:cxn>
                  <a:cxn ang="0">
                    <a:pos x="T2" y="T3"/>
                  </a:cxn>
                  <a:cxn ang="0">
                    <a:pos x="T4" y="T5"/>
                  </a:cxn>
                  <a:cxn ang="0">
                    <a:pos x="T6" y="T7"/>
                  </a:cxn>
                  <a:cxn ang="0">
                    <a:pos x="T8" y="T9"/>
                  </a:cxn>
                </a:cxnLst>
                <a:rect l="0" t="0" r="r" b="b"/>
                <a:pathLst>
                  <a:path w="8" h="37">
                    <a:moveTo>
                      <a:pt x="8" y="4"/>
                    </a:moveTo>
                    <a:lnTo>
                      <a:pt x="8" y="37"/>
                    </a:lnTo>
                    <a:lnTo>
                      <a:pt x="0" y="36"/>
                    </a:lnTo>
                    <a:lnTo>
                      <a:pt x="0" y="0"/>
                    </a:lnTo>
                    <a:lnTo>
                      <a:pt x="8" y="4"/>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4" name="Freeform 282"/>
              <p:cNvSpPr>
                <a:spLocks/>
              </p:cNvSpPr>
              <p:nvPr/>
            </p:nvSpPr>
            <p:spPr bwMode="auto">
              <a:xfrm>
                <a:off x="1071" y="2127"/>
                <a:ext cx="7" cy="37"/>
              </a:xfrm>
              <a:custGeom>
                <a:avLst/>
                <a:gdLst>
                  <a:gd name="T0" fmla="*/ 7 w 7"/>
                  <a:gd name="T1" fmla="*/ 3 h 37"/>
                  <a:gd name="T2" fmla="*/ 7 w 7"/>
                  <a:gd name="T3" fmla="*/ 37 h 37"/>
                  <a:gd name="T4" fmla="*/ 0 w 7"/>
                  <a:gd name="T5" fmla="*/ 34 h 37"/>
                  <a:gd name="T6" fmla="*/ 0 w 7"/>
                  <a:gd name="T7" fmla="*/ 0 h 37"/>
                  <a:gd name="T8" fmla="*/ 7 w 7"/>
                  <a:gd name="T9" fmla="*/ 3 h 37"/>
                </a:gdLst>
                <a:ahLst/>
                <a:cxnLst>
                  <a:cxn ang="0">
                    <a:pos x="T0" y="T1"/>
                  </a:cxn>
                  <a:cxn ang="0">
                    <a:pos x="T2" y="T3"/>
                  </a:cxn>
                  <a:cxn ang="0">
                    <a:pos x="T4" y="T5"/>
                  </a:cxn>
                  <a:cxn ang="0">
                    <a:pos x="T6" y="T7"/>
                  </a:cxn>
                  <a:cxn ang="0">
                    <a:pos x="T8" y="T9"/>
                  </a:cxn>
                </a:cxnLst>
                <a:rect l="0" t="0" r="r" b="b"/>
                <a:pathLst>
                  <a:path w="7" h="37">
                    <a:moveTo>
                      <a:pt x="7" y="3"/>
                    </a:moveTo>
                    <a:lnTo>
                      <a:pt x="7" y="37"/>
                    </a:lnTo>
                    <a:lnTo>
                      <a:pt x="0" y="34"/>
                    </a:lnTo>
                    <a:lnTo>
                      <a:pt x="0" y="0"/>
                    </a:lnTo>
                    <a:lnTo>
                      <a:pt x="7"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5" name="Freeform 283"/>
              <p:cNvSpPr>
                <a:spLocks/>
              </p:cNvSpPr>
              <p:nvPr/>
            </p:nvSpPr>
            <p:spPr bwMode="auto">
              <a:xfrm>
                <a:off x="1039" y="2118"/>
                <a:ext cx="8" cy="36"/>
              </a:xfrm>
              <a:custGeom>
                <a:avLst/>
                <a:gdLst>
                  <a:gd name="T0" fmla="*/ 8 w 8"/>
                  <a:gd name="T1" fmla="*/ 4 h 36"/>
                  <a:gd name="T2" fmla="*/ 8 w 8"/>
                  <a:gd name="T3" fmla="*/ 36 h 36"/>
                  <a:gd name="T4" fmla="*/ 0 w 8"/>
                  <a:gd name="T5" fmla="*/ 34 h 36"/>
                  <a:gd name="T6" fmla="*/ 0 w 8"/>
                  <a:gd name="T7" fmla="*/ 0 h 36"/>
                  <a:gd name="T8" fmla="*/ 8 w 8"/>
                  <a:gd name="T9" fmla="*/ 4 h 36"/>
                </a:gdLst>
                <a:ahLst/>
                <a:cxnLst>
                  <a:cxn ang="0">
                    <a:pos x="T0" y="T1"/>
                  </a:cxn>
                  <a:cxn ang="0">
                    <a:pos x="T2" y="T3"/>
                  </a:cxn>
                  <a:cxn ang="0">
                    <a:pos x="T4" y="T5"/>
                  </a:cxn>
                  <a:cxn ang="0">
                    <a:pos x="T6" y="T7"/>
                  </a:cxn>
                  <a:cxn ang="0">
                    <a:pos x="T8" y="T9"/>
                  </a:cxn>
                </a:cxnLst>
                <a:rect l="0" t="0" r="r" b="b"/>
                <a:pathLst>
                  <a:path w="8" h="36">
                    <a:moveTo>
                      <a:pt x="8" y="4"/>
                    </a:moveTo>
                    <a:lnTo>
                      <a:pt x="8" y="36"/>
                    </a:lnTo>
                    <a:lnTo>
                      <a:pt x="0" y="34"/>
                    </a:lnTo>
                    <a:lnTo>
                      <a:pt x="0" y="0"/>
                    </a:lnTo>
                    <a:lnTo>
                      <a:pt x="8" y="4"/>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6" name="Freeform 284"/>
              <p:cNvSpPr>
                <a:spLocks/>
              </p:cNvSpPr>
              <p:nvPr/>
            </p:nvSpPr>
            <p:spPr bwMode="auto">
              <a:xfrm>
                <a:off x="1008" y="2110"/>
                <a:ext cx="9" cy="35"/>
              </a:xfrm>
              <a:custGeom>
                <a:avLst/>
                <a:gdLst>
                  <a:gd name="T0" fmla="*/ 9 w 9"/>
                  <a:gd name="T1" fmla="*/ 3 h 35"/>
                  <a:gd name="T2" fmla="*/ 9 w 9"/>
                  <a:gd name="T3" fmla="*/ 35 h 35"/>
                  <a:gd name="T4" fmla="*/ 0 w 9"/>
                  <a:gd name="T5" fmla="*/ 32 h 35"/>
                  <a:gd name="T6" fmla="*/ 0 w 9"/>
                  <a:gd name="T7" fmla="*/ 0 h 35"/>
                  <a:gd name="T8" fmla="*/ 9 w 9"/>
                  <a:gd name="T9" fmla="*/ 3 h 35"/>
                  <a:gd name="T10" fmla="*/ 9 w 9"/>
                  <a:gd name="T11" fmla="*/ 3 h 35"/>
                </a:gdLst>
                <a:ahLst/>
                <a:cxnLst>
                  <a:cxn ang="0">
                    <a:pos x="T0" y="T1"/>
                  </a:cxn>
                  <a:cxn ang="0">
                    <a:pos x="T2" y="T3"/>
                  </a:cxn>
                  <a:cxn ang="0">
                    <a:pos x="T4" y="T5"/>
                  </a:cxn>
                  <a:cxn ang="0">
                    <a:pos x="T6" y="T7"/>
                  </a:cxn>
                  <a:cxn ang="0">
                    <a:pos x="T8" y="T9"/>
                  </a:cxn>
                  <a:cxn ang="0">
                    <a:pos x="T10" y="T11"/>
                  </a:cxn>
                </a:cxnLst>
                <a:rect l="0" t="0" r="r" b="b"/>
                <a:pathLst>
                  <a:path w="9" h="35">
                    <a:moveTo>
                      <a:pt x="9" y="3"/>
                    </a:moveTo>
                    <a:lnTo>
                      <a:pt x="9" y="35"/>
                    </a:lnTo>
                    <a:lnTo>
                      <a:pt x="0" y="32"/>
                    </a:lnTo>
                    <a:lnTo>
                      <a:pt x="0" y="0"/>
                    </a:lnTo>
                    <a:lnTo>
                      <a:pt x="9" y="3"/>
                    </a:lnTo>
                    <a:lnTo>
                      <a:pt x="9"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7" name="Freeform 285"/>
              <p:cNvSpPr>
                <a:spLocks/>
              </p:cNvSpPr>
              <p:nvPr/>
            </p:nvSpPr>
            <p:spPr bwMode="auto">
              <a:xfrm>
                <a:off x="943" y="2095"/>
                <a:ext cx="42" cy="40"/>
              </a:xfrm>
              <a:custGeom>
                <a:avLst/>
                <a:gdLst>
                  <a:gd name="T0" fmla="*/ 42 w 42"/>
                  <a:gd name="T1" fmla="*/ 10 h 40"/>
                  <a:gd name="T2" fmla="*/ 42 w 42"/>
                  <a:gd name="T3" fmla="*/ 40 h 40"/>
                  <a:gd name="T4" fmla="*/ 0 w 42"/>
                  <a:gd name="T5" fmla="*/ 27 h 40"/>
                  <a:gd name="T6" fmla="*/ 0 w 42"/>
                  <a:gd name="T7" fmla="*/ 0 h 40"/>
                  <a:gd name="T8" fmla="*/ 42 w 42"/>
                  <a:gd name="T9" fmla="*/ 10 h 40"/>
                  <a:gd name="T10" fmla="*/ 42 w 42"/>
                  <a:gd name="T11" fmla="*/ 10 h 40"/>
                </a:gdLst>
                <a:ahLst/>
                <a:cxnLst>
                  <a:cxn ang="0">
                    <a:pos x="T0" y="T1"/>
                  </a:cxn>
                  <a:cxn ang="0">
                    <a:pos x="T2" y="T3"/>
                  </a:cxn>
                  <a:cxn ang="0">
                    <a:pos x="T4" y="T5"/>
                  </a:cxn>
                  <a:cxn ang="0">
                    <a:pos x="T6" y="T7"/>
                  </a:cxn>
                  <a:cxn ang="0">
                    <a:pos x="T8" y="T9"/>
                  </a:cxn>
                  <a:cxn ang="0">
                    <a:pos x="T10" y="T11"/>
                  </a:cxn>
                </a:cxnLst>
                <a:rect l="0" t="0" r="r" b="b"/>
                <a:pathLst>
                  <a:path w="42" h="40">
                    <a:moveTo>
                      <a:pt x="42" y="10"/>
                    </a:moveTo>
                    <a:lnTo>
                      <a:pt x="42" y="40"/>
                    </a:lnTo>
                    <a:lnTo>
                      <a:pt x="0" y="27"/>
                    </a:lnTo>
                    <a:lnTo>
                      <a:pt x="0" y="0"/>
                    </a:lnTo>
                    <a:lnTo>
                      <a:pt x="42" y="10"/>
                    </a:lnTo>
                    <a:lnTo>
                      <a:pt x="42" y="1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8" name="Freeform 286"/>
              <p:cNvSpPr>
                <a:spLocks/>
              </p:cNvSpPr>
              <p:nvPr/>
            </p:nvSpPr>
            <p:spPr bwMode="auto">
              <a:xfrm>
                <a:off x="914" y="2086"/>
                <a:ext cx="8" cy="31"/>
              </a:xfrm>
              <a:custGeom>
                <a:avLst/>
                <a:gdLst>
                  <a:gd name="T0" fmla="*/ 8 w 8"/>
                  <a:gd name="T1" fmla="*/ 2 h 31"/>
                  <a:gd name="T2" fmla="*/ 8 w 8"/>
                  <a:gd name="T3" fmla="*/ 31 h 31"/>
                  <a:gd name="T4" fmla="*/ 0 w 8"/>
                  <a:gd name="T5" fmla="*/ 27 h 31"/>
                  <a:gd name="T6" fmla="*/ 0 w 8"/>
                  <a:gd name="T7" fmla="*/ 0 h 31"/>
                  <a:gd name="T8" fmla="*/ 8 w 8"/>
                  <a:gd name="T9" fmla="*/ 2 h 31"/>
                  <a:gd name="T10" fmla="*/ 8 w 8"/>
                  <a:gd name="T11" fmla="*/ 2 h 31"/>
                </a:gdLst>
                <a:ahLst/>
                <a:cxnLst>
                  <a:cxn ang="0">
                    <a:pos x="T0" y="T1"/>
                  </a:cxn>
                  <a:cxn ang="0">
                    <a:pos x="T2" y="T3"/>
                  </a:cxn>
                  <a:cxn ang="0">
                    <a:pos x="T4" y="T5"/>
                  </a:cxn>
                  <a:cxn ang="0">
                    <a:pos x="T6" y="T7"/>
                  </a:cxn>
                  <a:cxn ang="0">
                    <a:pos x="T8" y="T9"/>
                  </a:cxn>
                  <a:cxn ang="0">
                    <a:pos x="T10" y="T11"/>
                  </a:cxn>
                </a:cxnLst>
                <a:rect l="0" t="0" r="r" b="b"/>
                <a:pathLst>
                  <a:path w="8" h="31">
                    <a:moveTo>
                      <a:pt x="8" y="2"/>
                    </a:moveTo>
                    <a:lnTo>
                      <a:pt x="8" y="31"/>
                    </a:lnTo>
                    <a:lnTo>
                      <a:pt x="0" y="27"/>
                    </a:lnTo>
                    <a:lnTo>
                      <a:pt x="0" y="0"/>
                    </a:lnTo>
                    <a:lnTo>
                      <a:pt x="8" y="2"/>
                    </a:lnTo>
                    <a:lnTo>
                      <a:pt x="8" y="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79" name="Freeform 287"/>
              <p:cNvSpPr>
                <a:spLocks/>
              </p:cNvSpPr>
              <p:nvPr/>
            </p:nvSpPr>
            <p:spPr bwMode="auto">
              <a:xfrm>
                <a:off x="1145" y="2142"/>
                <a:ext cx="10" cy="42"/>
              </a:xfrm>
              <a:custGeom>
                <a:avLst/>
                <a:gdLst>
                  <a:gd name="T0" fmla="*/ 0 w 10"/>
                  <a:gd name="T1" fmla="*/ 9 h 42"/>
                  <a:gd name="T2" fmla="*/ 0 w 10"/>
                  <a:gd name="T3" fmla="*/ 42 h 42"/>
                  <a:gd name="T4" fmla="*/ 10 w 10"/>
                  <a:gd name="T5" fmla="*/ 32 h 42"/>
                  <a:gd name="T6" fmla="*/ 10 w 10"/>
                  <a:gd name="T7" fmla="*/ 0 h 42"/>
                  <a:gd name="T8" fmla="*/ 0 w 10"/>
                  <a:gd name="T9" fmla="*/ 9 h 42"/>
                </a:gdLst>
                <a:ahLst/>
                <a:cxnLst>
                  <a:cxn ang="0">
                    <a:pos x="T0" y="T1"/>
                  </a:cxn>
                  <a:cxn ang="0">
                    <a:pos x="T2" y="T3"/>
                  </a:cxn>
                  <a:cxn ang="0">
                    <a:pos x="T4" y="T5"/>
                  </a:cxn>
                  <a:cxn ang="0">
                    <a:pos x="T6" y="T7"/>
                  </a:cxn>
                  <a:cxn ang="0">
                    <a:pos x="T8" y="T9"/>
                  </a:cxn>
                </a:cxnLst>
                <a:rect l="0" t="0" r="r" b="b"/>
                <a:pathLst>
                  <a:path w="10" h="42">
                    <a:moveTo>
                      <a:pt x="0" y="9"/>
                    </a:moveTo>
                    <a:lnTo>
                      <a:pt x="0" y="42"/>
                    </a:lnTo>
                    <a:lnTo>
                      <a:pt x="10" y="32"/>
                    </a:lnTo>
                    <a:lnTo>
                      <a:pt x="10" y="0"/>
                    </a:lnTo>
                    <a:lnTo>
                      <a:pt x="0" y="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0" name="Freeform 288"/>
              <p:cNvSpPr>
                <a:spLocks/>
              </p:cNvSpPr>
              <p:nvPr/>
            </p:nvSpPr>
            <p:spPr bwMode="auto">
              <a:xfrm>
                <a:off x="1245" y="2061"/>
                <a:ext cx="8" cy="36"/>
              </a:xfrm>
              <a:custGeom>
                <a:avLst/>
                <a:gdLst>
                  <a:gd name="T0" fmla="*/ 0 w 8"/>
                  <a:gd name="T1" fmla="*/ 9 h 36"/>
                  <a:gd name="T2" fmla="*/ 0 w 8"/>
                  <a:gd name="T3" fmla="*/ 36 h 36"/>
                  <a:gd name="T4" fmla="*/ 8 w 8"/>
                  <a:gd name="T5" fmla="*/ 27 h 36"/>
                  <a:gd name="T6" fmla="*/ 8 w 8"/>
                  <a:gd name="T7" fmla="*/ 0 h 36"/>
                  <a:gd name="T8" fmla="*/ 0 w 8"/>
                  <a:gd name="T9" fmla="*/ 9 h 36"/>
                </a:gdLst>
                <a:ahLst/>
                <a:cxnLst>
                  <a:cxn ang="0">
                    <a:pos x="T0" y="T1"/>
                  </a:cxn>
                  <a:cxn ang="0">
                    <a:pos x="T2" y="T3"/>
                  </a:cxn>
                  <a:cxn ang="0">
                    <a:pos x="T4" y="T5"/>
                  </a:cxn>
                  <a:cxn ang="0">
                    <a:pos x="T6" y="T7"/>
                  </a:cxn>
                  <a:cxn ang="0">
                    <a:pos x="T8" y="T9"/>
                  </a:cxn>
                </a:cxnLst>
                <a:rect l="0" t="0" r="r" b="b"/>
                <a:pathLst>
                  <a:path w="8" h="36">
                    <a:moveTo>
                      <a:pt x="0" y="9"/>
                    </a:moveTo>
                    <a:lnTo>
                      <a:pt x="0" y="36"/>
                    </a:lnTo>
                    <a:lnTo>
                      <a:pt x="8" y="27"/>
                    </a:lnTo>
                    <a:lnTo>
                      <a:pt x="8" y="0"/>
                    </a:lnTo>
                    <a:lnTo>
                      <a:pt x="0" y="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1" name="Freeform 289"/>
              <p:cNvSpPr>
                <a:spLocks/>
              </p:cNvSpPr>
              <p:nvPr/>
            </p:nvSpPr>
            <p:spPr bwMode="auto">
              <a:xfrm>
                <a:off x="922" y="1825"/>
                <a:ext cx="215" cy="305"/>
              </a:xfrm>
              <a:custGeom>
                <a:avLst/>
                <a:gdLst>
                  <a:gd name="T0" fmla="*/ 215 w 215"/>
                  <a:gd name="T1" fmla="*/ 305 h 305"/>
                  <a:gd name="T2" fmla="*/ 0 w 215"/>
                  <a:gd name="T3" fmla="*/ 256 h 305"/>
                  <a:gd name="T4" fmla="*/ 0 w 215"/>
                  <a:gd name="T5" fmla="*/ 177 h 305"/>
                  <a:gd name="T6" fmla="*/ 64 w 215"/>
                  <a:gd name="T7" fmla="*/ 189 h 305"/>
                  <a:gd name="T8" fmla="*/ 64 w 215"/>
                  <a:gd name="T9" fmla="*/ 0 h 305"/>
                  <a:gd name="T10" fmla="*/ 215 w 215"/>
                  <a:gd name="T11" fmla="*/ 5 h 305"/>
                  <a:gd name="T12" fmla="*/ 215 w 215"/>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215" h="305">
                    <a:moveTo>
                      <a:pt x="215" y="305"/>
                    </a:moveTo>
                    <a:lnTo>
                      <a:pt x="0" y="256"/>
                    </a:lnTo>
                    <a:lnTo>
                      <a:pt x="0" y="177"/>
                    </a:lnTo>
                    <a:lnTo>
                      <a:pt x="64" y="189"/>
                    </a:lnTo>
                    <a:lnTo>
                      <a:pt x="64" y="0"/>
                    </a:lnTo>
                    <a:lnTo>
                      <a:pt x="215" y="5"/>
                    </a:lnTo>
                    <a:lnTo>
                      <a:pt x="215" y="305"/>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2" name="Freeform 290"/>
              <p:cNvSpPr>
                <a:spLocks/>
              </p:cNvSpPr>
              <p:nvPr/>
            </p:nvSpPr>
            <p:spPr bwMode="auto">
              <a:xfrm>
                <a:off x="946" y="2006"/>
                <a:ext cx="10" cy="91"/>
              </a:xfrm>
              <a:custGeom>
                <a:avLst/>
                <a:gdLst>
                  <a:gd name="T0" fmla="*/ 0 w 10"/>
                  <a:gd name="T1" fmla="*/ 87 h 91"/>
                  <a:gd name="T2" fmla="*/ 0 w 10"/>
                  <a:gd name="T3" fmla="*/ 0 h 91"/>
                  <a:gd name="T4" fmla="*/ 10 w 10"/>
                  <a:gd name="T5" fmla="*/ 1 h 91"/>
                  <a:gd name="T6" fmla="*/ 10 w 10"/>
                  <a:gd name="T7" fmla="*/ 91 h 91"/>
                  <a:gd name="T8" fmla="*/ 0 w 10"/>
                  <a:gd name="T9" fmla="*/ 87 h 91"/>
                </a:gdLst>
                <a:ahLst/>
                <a:cxnLst>
                  <a:cxn ang="0">
                    <a:pos x="T0" y="T1"/>
                  </a:cxn>
                  <a:cxn ang="0">
                    <a:pos x="T2" y="T3"/>
                  </a:cxn>
                  <a:cxn ang="0">
                    <a:pos x="T4" y="T5"/>
                  </a:cxn>
                  <a:cxn ang="0">
                    <a:pos x="T6" y="T7"/>
                  </a:cxn>
                  <a:cxn ang="0">
                    <a:pos x="T8" y="T9"/>
                  </a:cxn>
                </a:cxnLst>
                <a:rect l="0" t="0" r="r" b="b"/>
                <a:pathLst>
                  <a:path w="10" h="91">
                    <a:moveTo>
                      <a:pt x="0" y="87"/>
                    </a:moveTo>
                    <a:lnTo>
                      <a:pt x="0" y="0"/>
                    </a:lnTo>
                    <a:lnTo>
                      <a:pt x="10" y="1"/>
                    </a:lnTo>
                    <a:lnTo>
                      <a:pt x="10" y="91"/>
                    </a:lnTo>
                    <a:lnTo>
                      <a:pt x="0" y="87"/>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3" name="Freeform 291"/>
              <p:cNvSpPr>
                <a:spLocks/>
              </p:cNvSpPr>
              <p:nvPr/>
            </p:nvSpPr>
            <p:spPr bwMode="auto">
              <a:xfrm>
                <a:off x="976" y="2011"/>
                <a:ext cx="10" cy="92"/>
              </a:xfrm>
              <a:custGeom>
                <a:avLst/>
                <a:gdLst>
                  <a:gd name="T0" fmla="*/ 0 w 10"/>
                  <a:gd name="T1" fmla="*/ 91 h 92"/>
                  <a:gd name="T2" fmla="*/ 0 w 10"/>
                  <a:gd name="T3" fmla="*/ 0 h 92"/>
                  <a:gd name="T4" fmla="*/ 10 w 10"/>
                  <a:gd name="T5" fmla="*/ 3 h 92"/>
                  <a:gd name="T6" fmla="*/ 10 w 10"/>
                  <a:gd name="T7" fmla="*/ 92 h 92"/>
                  <a:gd name="T8" fmla="*/ 0 w 10"/>
                  <a:gd name="T9" fmla="*/ 91 h 92"/>
                </a:gdLst>
                <a:ahLst/>
                <a:cxnLst>
                  <a:cxn ang="0">
                    <a:pos x="T0" y="T1"/>
                  </a:cxn>
                  <a:cxn ang="0">
                    <a:pos x="T2" y="T3"/>
                  </a:cxn>
                  <a:cxn ang="0">
                    <a:pos x="T4" y="T5"/>
                  </a:cxn>
                  <a:cxn ang="0">
                    <a:pos x="T6" y="T7"/>
                  </a:cxn>
                  <a:cxn ang="0">
                    <a:pos x="T8" y="T9"/>
                  </a:cxn>
                </a:cxnLst>
                <a:rect l="0" t="0" r="r" b="b"/>
                <a:pathLst>
                  <a:path w="10" h="92">
                    <a:moveTo>
                      <a:pt x="0" y="91"/>
                    </a:moveTo>
                    <a:lnTo>
                      <a:pt x="0" y="0"/>
                    </a:lnTo>
                    <a:lnTo>
                      <a:pt x="10" y="3"/>
                    </a:lnTo>
                    <a:lnTo>
                      <a:pt x="10" y="92"/>
                    </a:lnTo>
                    <a:lnTo>
                      <a:pt x="0" y="91"/>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4" name="Freeform 292"/>
              <p:cNvSpPr>
                <a:spLocks/>
              </p:cNvSpPr>
              <p:nvPr/>
            </p:nvSpPr>
            <p:spPr bwMode="auto">
              <a:xfrm>
                <a:off x="1008" y="1788"/>
                <a:ext cx="11" cy="320"/>
              </a:xfrm>
              <a:custGeom>
                <a:avLst/>
                <a:gdLst>
                  <a:gd name="T0" fmla="*/ 0 w 11"/>
                  <a:gd name="T1" fmla="*/ 319 h 320"/>
                  <a:gd name="T2" fmla="*/ 0 w 11"/>
                  <a:gd name="T3" fmla="*/ 0 h 320"/>
                  <a:gd name="T4" fmla="*/ 11 w 11"/>
                  <a:gd name="T5" fmla="*/ 7 h 320"/>
                  <a:gd name="T6" fmla="*/ 11 w 11"/>
                  <a:gd name="T7" fmla="*/ 320 h 320"/>
                  <a:gd name="T8" fmla="*/ 0 w 11"/>
                  <a:gd name="T9" fmla="*/ 319 h 320"/>
                  <a:gd name="T10" fmla="*/ 0 w 11"/>
                  <a:gd name="T11" fmla="*/ 319 h 320"/>
                </a:gdLst>
                <a:ahLst/>
                <a:cxnLst>
                  <a:cxn ang="0">
                    <a:pos x="T0" y="T1"/>
                  </a:cxn>
                  <a:cxn ang="0">
                    <a:pos x="T2" y="T3"/>
                  </a:cxn>
                  <a:cxn ang="0">
                    <a:pos x="T4" y="T5"/>
                  </a:cxn>
                  <a:cxn ang="0">
                    <a:pos x="T6" y="T7"/>
                  </a:cxn>
                  <a:cxn ang="0">
                    <a:pos x="T8" y="T9"/>
                  </a:cxn>
                  <a:cxn ang="0">
                    <a:pos x="T10" y="T11"/>
                  </a:cxn>
                </a:cxnLst>
                <a:rect l="0" t="0" r="r" b="b"/>
                <a:pathLst>
                  <a:path w="11" h="320">
                    <a:moveTo>
                      <a:pt x="0" y="319"/>
                    </a:moveTo>
                    <a:lnTo>
                      <a:pt x="0" y="0"/>
                    </a:lnTo>
                    <a:lnTo>
                      <a:pt x="11" y="7"/>
                    </a:lnTo>
                    <a:lnTo>
                      <a:pt x="11" y="320"/>
                    </a:lnTo>
                    <a:lnTo>
                      <a:pt x="0" y="319"/>
                    </a:lnTo>
                    <a:lnTo>
                      <a:pt x="0" y="319"/>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5" name="Freeform 293"/>
              <p:cNvSpPr>
                <a:spLocks/>
              </p:cNvSpPr>
              <p:nvPr/>
            </p:nvSpPr>
            <p:spPr bwMode="auto">
              <a:xfrm>
                <a:off x="1039" y="1792"/>
                <a:ext cx="10" cy="326"/>
              </a:xfrm>
              <a:custGeom>
                <a:avLst/>
                <a:gdLst>
                  <a:gd name="T0" fmla="*/ 0 w 10"/>
                  <a:gd name="T1" fmla="*/ 325 h 326"/>
                  <a:gd name="T2" fmla="*/ 0 w 10"/>
                  <a:gd name="T3" fmla="*/ 0 h 326"/>
                  <a:gd name="T4" fmla="*/ 10 w 10"/>
                  <a:gd name="T5" fmla="*/ 0 h 326"/>
                  <a:gd name="T6" fmla="*/ 10 w 10"/>
                  <a:gd name="T7" fmla="*/ 326 h 326"/>
                  <a:gd name="T8" fmla="*/ 0 w 10"/>
                  <a:gd name="T9" fmla="*/ 323 h 326"/>
                  <a:gd name="T10" fmla="*/ 0 w 10"/>
                  <a:gd name="T11" fmla="*/ 325 h 326"/>
                </a:gdLst>
                <a:ahLst/>
                <a:cxnLst>
                  <a:cxn ang="0">
                    <a:pos x="T0" y="T1"/>
                  </a:cxn>
                  <a:cxn ang="0">
                    <a:pos x="T2" y="T3"/>
                  </a:cxn>
                  <a:cxn ang="0">
                    <a:pos x="T4" y="T5"/>
                  </a:cxn>
                  <a:cxn ang="0">
                    <a:pos x="T6" y="T7"/>
                  </a:cxn>
                  <a:cxn ang="0">
                    <a:pos x="T8" y="T9"/>
                  </a:cxn>
                  <a:cxn ang="0">
                    <a:pos x="T10" y="T11"/>
                  </a:cxn>
                </a:cxnLst>
                <a:rect l="0" t="0" r="r" b="b"/>
                <a:pathLst>
                  <a:path w="10" h="326">
                    <a:moveTo>
                      <a:pt x="0" y="325"/>
                    </a:moveTo>
                    <a:lnTo>
                      <a:pt x="0" y="0"/>
                    </a:lnTo>
                    <a:lnTo>
                      <a:pt x="10" y="0"/>
                    </a:lnTo>
                    <a:lnTo>
                      <a:pt x="10" y="326"/>
                    </a:lnTo>
                    <a:lnTo>
                      <a:pt x="0" y="323"/>
                    </a:lnTo>
                    <a:lnTo>
                      <a:pt x="0" y="325"/>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6" name="Freeform 294"/>
              <p:cNvSpPr>
                <a:spLocks/>
              </p:cNvSpPr>
              <p:nvPr/>
            </p:nvSpPr>
            <p:spPr bwMode="auto">
              <a:xfrm>
                <a:off x="1071" y="1792"/>
                <a:ext cx="8" cy="337"/>
              </a:xfrm>
              <a:custGeom>
                <a:avLst/>
                <a:gdLst>
                  <a:gd name="T0" fmla="*/ 0 w 8"/>
                  <a:gd name="T1" fmla="*/ 333 h 337"/>
                  <a:gd name="T2" fmla="*/ 0 w 8"/>
                  <a:gd name="T3" fmla="*/ 0 h 337"/>
                  <a:gd name="T4" fmla="*/ 8 w 8"/>
                  <a:gd name="T5" fmla="*/ 0 h 337"/>
                  <a:gd name="T6" fmla="*/ 8 w 8"/>
                  <a:gd name="T7" fmla="*/ 337 h 337"/>
                  <a:gd name="T8" fmla="*/ 0 w 8"/>
                  <a:gd name="T9" fmla="*/ 333 h 337"/>
                  <a:gd name="T10" fmla="*/ 0 w 8"/>
                  <a:gd name="T11" fmla="*/ 333 h 337"/>
                </a:gdLst>
                <a:ahLst/>
                <a:cxnLst>
                  <a:cxn ang="0">
                    <a:pos x="T0" y="T1"/>
                  </a:cxn>
                  <a:cxn ang="0">
                    <a:pos x="T2" y="T3"/>
                  </a:cxn>
                  <a:cxn ang="0">
                    <a:pos x="T4" y="T5"/>
                  </a:cxn>
                  <a:cxn ang="0">
                    <a:pos x="T6" y="T7"/>
                  </a:cxn>
                  <a:cxn ang="0">
                    <a:pos x="T8" y="T9"/>
                  </a:cxn>
                  <a:cxn ang="0">
                    <a:pos x="T10" y="T11"/>
                  </a:cxn>
                </a:cxnLst>
                <a:rect l="0" t="0" r="r" b="b"/>
                <a:pathLst>
                  <a:path w="8" h="337">
                    <a:moveTo>
                      <a:pt x="0" y="333"/>
                    </a:moveTo>
                    <a:lnTo>
                      <a:pt x="0" y="0"/>
                    </a:lnTo>
                    <a:lnTo>
                      <a:pt x="8" y="0"/>
                    </a:lnTo>
                    <a:lnTo>
                      <a:pt x="8" y="337"/>
                    </a:lnTo>
                    <a:lnTo>
                      <a:pt x="0" y="333"/>
                    </a:lnTo>
                    <a:lnTo>
                      <a:pt x="0" y="33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7" name="Freeform 295"/>
              <p:cNvSpPr>
                <a:spLocks/>
              </p:cNvSpPr>
              <p:nvPr/>
            </p:nvSpPr>
            <p:spPr bwMode="auto">
              <a:xfrm>
                <a:off x="1101" y="1792"/>
                <a:ext cx="10" cy="343"/>
              </a:xfrm>
              <a:custGeom>
                <a:avLst/>
                <a:gdLst>
                  <a:gd name="T0" fmla="*/ 0 w 10"/>
                  <a:gd name="T1" fmla="*/ 342 h 343"/>
                  <a:gd name="T2" fmla="*/ 0 w 10"/>
                  <a:gd name="T3" fmla="*/ 0 h 343"/>
                  <a:gd name="T4" fmla="*/ 10 w 10"/>
                  <a:gd name="T5" fmla="*/ 3 h 343"/>
                  <a:gd name="T6" fmla="*/ 10 w 10"/>
                  <a:gd name="T7" fmla="*/ 343 h 343"/>
                  <a:gd name="T8" fmla="*/ 0 w 10"/>
                  <a:gd name="T9" fmla="*/ 342 h 343"/>
                </a:gdLst>
                <a:ahLst/>
                <a:cxnLst>
                  <a:cxn ang="0">
                    <a:pos x="T0" y="T1"/>
                  </a:cxn>
                  <a:cxn ang="0">
                    <a:pos x="T2" y="T3"/>
                  </a:cxn>
                  <a:cxn ang="0">
                    <a:pos x="T4" y="T5"/>
                  </a:cxn>
                  <a:cxn ang="0">
                    <a:pos x="T6" y="T7"/>
                  </a:cxn>
                  <a:cxn ang="0">
                    <a:pos x="T8" y="T9"/>
                  </a:cxn>
                </a:cxnLst>
                <a:rect l="0" t="0" r="r" b="b"/>
                <a:pathLst>
                  <a:path w="10" h="343">
                    <a:moveTo>
                      <a:pt x="0" y="342"/>
                    </a:moveTo>
                    <a:lnTo>
                      <a:pt x="0" y="0"/>
                    </a:lnTo>
                    <a:lnTo>
                      <a:pt x="10" y="3"/>
                    </a:lnTo>
                    <a:lnTo>
                      <a:pt x="10" y="343"/>
                    </a:lnTo>
                    <a:lnTo>
                      <a:pt x="0" y="34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8" name="Freeform 296"/>
              <p:cNvSpPr>
                <a:spLocks/>
              </p:cNvSpPr>
              <p:nvPr/>
            </p:nvSpPr>
            <p:spPr bwMode="auto">
              <a:xfrm>
                <a:off x="919" y="2016"/>
                <a:ext cx="225" cy="52"/>
              </a:xfrm>
              <a:custGeom>
                <a:avLst/>
                <a:gdLst>
                  <a:gd name="T0" fmla="*/ 0 w 225"/>
                  <a:gd name="T1" fmla="*/ 0 h 52"/>
                  <a:gd name="T2" fmla="*/ 223 w 225"/>
                  <a:gd name="T3" fmla="*/ 43 h 52"/>
                  <a:gd name="T4" fmla="*/ 225 w 225"/>
                  <a:gd name="T5" fmla="*/ 52 h 52"/>
                  <a:gd name="T6" fmla="*/ 0 w 225"/>
                  <a:gd name="T7" fmla="*/ 8 h 52"/>
                  <a:gd name="T8" fmla="*/ 0 w 225"/>
                  <a:gd name="T9" fmla="*/ 1 h 52"/>
                  <a:gd name="T10" fmla="*/ 0 w 225"/>
                  <a:gd name="T11" fmla="*/ 0 h 52"/>
                </a:gdLst>
                <a:ahLst/>
                <a:cxnLst>
                  <a:cxn ang="0">
                    <a:pos x="T0" y="T1"/>
                  </a:cxn>
                  <a:cxn ang="0">
                    <a:pos x="T2" y="T3"/>
                  </a:cxn>
                  <a:cxn ang="0">
                    <a:pos x="T4" y="T5"/>
                  </a:cxn>
                  <a:cxn ang="0">
                    <a:pos x="T6" y="T7"/>
                  </a:cxn>
                  <a:cxn ang="0">
                    <a:pos x="T8" y="T9"/>
                  </a:cxn>
                  <a:cxn ang="0">
                    <a:pos x="T10" y="T11"/>
                  </a:cxn>
                </a:cxnLst>
                <a:rect l="0" t="0" r="r" b="b"/>
                <a:pathLst>
                  <a:path w="225" h="52">
                    <a:moveTo>
                      <a:pt x="0" y="0"/>
                    </a:moveTo>
                    <a:lnTo>
                      <a:pt x="223" y="43"/>
                    </a:lnTo>
                    <a:lnTo>
                      <a:pt x="225" y="52"/>
                    </a:lnTo>
                    <a:lnTo>
                      <a:pt x="0" y="8"/>
                    </a:lnTo>
                    <a:lnTo>
                      <a:pt x="0" y="1"/>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89" name="Freeform 297"/>
              <p:cNvSpPr>
                <a:spLocks/>
              </p:cNvSpPr>
              <p:nvPr/>
            </p:nvSpPr>
            <p:spPr bwMode="auto">
              <a:xfrm>
                <a:off x="921" y="2038"/>
                <a:ext cx="224" cy="55"/>
              </a:xfrm>
              <a:custGeom>
                <a:avLst/>
                <a:gdLst>
                  <a:gd name="T0" fmla="*/ 0 w 224"/>
                  <a:gd name="T1" fmla="*/ 0 h 55"/>
                  <a:gd name="T2" fmla="*/ 224 w 224"/>
                  <a:gd name="T3" fmla="*/ 47 h 55"/>
                  <a:gd name="T4" fmla="*/ 224 w 224"/>
                  <a:gd name="T5" fmla="*/ 55 h 55"/>
                  <a:gd name="T6" fmla="*/ 0 w 224"/>
                  <a:gd name="T7" fmla="*/ 8 h 55"/>
                  <a:gd name="T8" fmla="*/ 0 w 224"/>
                  <a:gd name="T9" fmla="*/ 0 h 55"/>
                </a:gdLst>
                <a:ahLst/>
                <a:cxnLst>
                  <a:cxn ang="0">
                    <a:pos x="T0" y="T1"/>
                  </a:cxn>
                  <a:cxn ang="0">
                    <a:pos x="T2" y="T3"/>
                  </a:cxn>
                  <a:cxn ang="0">
                    <a:pos x="T4" y="T5"/>
                  </a:cxn>
                  <a:cxn ang="0">
                    <a:pos x="T6" y="T7"/>
                  </a:cxn>
                  <a:cxn ang="0">
                    <a:pos x="T8" y="T9"/>
                  </a:cxn>
                </a:cxnLst>
                <a:rect l="0" t="0" r="r" b="b"/>
                <a:pathLst>
                  <a:path w="224" h="55">
                    <a:moveTo>
                      <a:pt x="0" y="0"/>
                    </a:moveTo>
                    <a:lnTo>
                      <a:pt x="224" y="47"/>
                    </a:lnTo>
                    <a:lnTo>
                      <a:pt x="224" y="55"/>
                    </a:lnTo>
                    <a:lnTo>
                      <a:pt x="0" y="8"/>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0" name="Freeform 298"/>
              <p:cNvSpPr>
                <a:spLocks/>
              </p:cNvSpPr>
              <p:nvPr/>
            </p:nvSpPr>
            <p:spPr bwMode="auto">
              <a:xfrm>
                <a:off x="919" y="2059"/>
                <a:ext cx="225" cy="58"/>
              </a:xfrm>
              <a:custGeom>
                <a:avLst/>
                <a:gdLst>
                  <a:gd name="T0" fmla="*/ 0 w 225"/>
                  <a:gd name="T1" fmla="*/ 0 h 58"/>
                  <a:gd name="T2" fmla="*/ 225 w 225"/>
                  <a:gd name="T3" fmla="*/ 49 h 58"/>
                  <a:gd name="T4" fmla="*/ 225 w 225"/>
                  <a:gd name="T5" fmla="*/ 58 h 58"/>
                  <a:gd name="T6" fmla="*/ 0 w 225"/>
                  <a:gd name="T7" fmla="*/ 9 h 58"/>
                  <a:gd name="T8" fmla="*/ 0 w 225"/>
                  <a:gd name="T9" fmla="*/ 0 h 58"/>
                </a:gdLst>
                <a:ahLst/>
                <a:cxnLst>
                  <a:cxn ang="0">
                    <a:pos x="T0" y="T1"/>
                  </a:cxn>
                  <a:cxn ang="0">
                    <a:pos x="T2" y="T3"/>
                  </a:cxn>
                  <a:cxn ang="0">
                    <a:pos x="T4" y="T5"/>
                  </a:cxn>
                  <a:cxn ang="0">
                    <a:pos x="T6" y="T7"/>
                  </a:cxn>
                  <a:cxn ang="0">
                    <a:pos x="T8" y="T9"/>
                  </a:cxn>
                </a:cxnLst>
                <a:rect l="0" t="0" r="r" b="b"/>
                <a:pathLst>
                  <a:path w="225" h="58">
                    <a:moveTo>
                      <a:pt x="0" y="0"/>
                    </a:moveTo>
                    <a:lnTo>
                      <a:pt x="225" y="49"/>
                    </a:lnTo>
                    <a:lnTo>
                      <a:pt x="225" y="58"/>
                    </a:lnTo>
                    <a:lnTo>
                      <a:pt x="0" y="9"/>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1" name="Freeform 299"/>
              <p:cNvSpPr>
                <a:spLocks/>
              </p:cNvSpPr>
              <p:nvPr/>
            </p:nvSpPr>
            <p:spPr bwMode="auto">
              <a:xfrm>
                <a:off x="981" y="2007"/>
                <a:ext cx="163" cy="36"/>
              </a:xfrm>
              <a:custGeom>
                <a:avLst/>
                <a:gdLst>
                  <a:gd name="T0" fmla="*/ 2 w 163"/>
                  <a:gd name="T1" fmla="*/ 0 h 36"/>
                  <a:gd name="T2" fmla="*/ 163 w 163"/>
                  <a:gd name="T3" fmla="*/ 27 h 36"/>
                  <a:gd name="T4" fmla="*/ 163 w 163"/>
                  <a:gd name="T5" fmla="*/ 36 h 36"/>
                  <a:gd name="T6" fmla="*/ 0 w 163"/>
                  <a:gd name="T7" fmla="*/ 9 h 36"/>
                  <a:gd name="T8" fmla="*/ 2 w 163"/>
                  <a:gd name="T9" fmla="*/ 0 h 36"/>
                </a:gdLst>
                <a:ahLst/>
                <a:cxnLst>
                  <a:cxn ang="0">
                    <a:pos x="T0" y="T1"/>
                  </a:cxn>
                  <a:cxn ang="0">
                    <a:pos x="T2" y="T3"/>
                  </a:cxn>
                  <a:cxn ang="0">
                    <a:pos x="T4" y="T5"/>
                  </a:cxn>
                  <a:cxn ang="0">
                    <a:pos x="T6" y="T7"/>
                  </a:cxn>
                  <a:cxn ang="0">
                    <a:pos x="T8" y="T9"/>
                  </a:cxn>
                </a:cxnLst>
                <a:rect l="0" t="0" r="r" b="b"/>
                <a:pathLst>
                  <a:path w="163" h="36">
                    <a:moveTo>
                      <a:pt x="2" y="0"/>
                    </a:moveTo>
                    <a:lnTo>
                      <a:pt x="163" y="27"/>
                    </a:lnTo>
                    <a:lnTo>
                      <a:pt x="163" y="36"/>
                    </a:lnTo>
                    <a:lnTo>
                      <a:pt x="0" y="9"/>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2" name="Freeform 300"/>
              <p:cNvSpPr>
                <a:spLocks/>
              </p:cNvSpPr>
              <p:nvPr/>
            </p:nvSpPr>
            <p:spPr bwMode="auto">
              <a:xfrm>
                <a:off x="983" y="1984"/>
                <a:ext cx="162" cy="35"/>
              </a:xfrm>
              <a:custGeom>
                <a:avLst/>
                <a:gdLst>
                  <a:gd name="T0" fmla="*/ 2 w 162"/>
                  <a:gd name="T1" fmla="*/ 0 h 35"/>
                  <a:gd name="T2" fmla="*/ 162 w 162"/>
                  <a:gd name="T3" fmla="*/ 27 h 35"/>
                  <a:gd name="T4" fmla="*/ 162 w 162"/>
                  <a:gd name="T5" fmla="*/ 35 h 35"/>
                  <a:gd name="T6" fmla="*/ 0 w 162"/>
                  <a:gd name="T7" fmla="*/ 8 h 35"/>
                  <a:gd name="T8" fmla="*/ 2 w 162"/>
                  <a:gd name="T9" fmla="*/ 0 h 35"/>
                </a:gdLst>
                <a:ahLst/>
                <a:cxnLst>
                  <a:cxn ang="0">
                    <a:pos x="T0" y="T1"/>
                  </a:cxn>
                  <a:cxn ang="0">
                    <a:pos x="T2" y="T3"/>
                  </a:cxn>
                  <a:cxn ang="0">
                    <a:pos x="T4" y="T5"/>
                  </a:cxn>
                  <a:cxn ang="0">
                    <a:pos x="T6" y="T7"/>
                  </a:cxn>
                  <a:cxn ang="0">
                    <a:pos x="T8" y="T9"/>
                  </a:cxn>
                </a:cxnLst>
                <a:rect l="0" t="0" r="r" b="b"/>
                <a:pathLst>
                  <a:path w="162" h="35">
                    <a:moveTo>
                      <a:pt x="2" y="0"/>
                    </a:moveTo>
                    <a:lnTo>
                      <a:pt x="162" y="27"/>
                    </a:lnTo>
                    <a:lnTo>
                      <a:pt x="162" y="35"/>
                    </a:lnTo>
                    <a:lnTo>
                      <a:pt x="0" y="8"/>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3" name="Freeform 301"/>
              <p:cNvSpPr>
                <a:spLocks/>
              </p:cNvSpPr>
              <p:nvPr/>
            </p:nvSpPr>
            <p:spPr bwMode="auto">
              <a:xfrm>
                <a:off x="985" y="1965"/>
                <a:ext cx="160" cy="27"/>
              </a:xfrm>
              <a:custGeom>
                <a:avLst/>
                <a:gdLst>
                  <a:gd name="T0" fmla="*/ 1 w 160"/>
                  <a:gd name="T1" fmla="*/ 0 h 27"/>
                  <a:gd name="T2" fmla="*/ 160 w 160"/>
                  <a:gd name="T3" fmla="*/ 20 h 27"/>
                  <a:gd name="T4" fmla="*/ 160 w 160"/>
                  <a:gd name="T5" fmla="*/ 27 h 27"/>
                  <a:gd name="T6" fmla="*/ 0 w 160"/>
                  <a:gd name="T7" fmla="*/ 5 h 27"/>
                  <a:gd name="T8" fmla="*/ 1 w 160"/>
                  <a:gd name="T9" fmla="*/ 0 h 27"/>
                </a:gdLst>
                <a:ahLst/>
                <a:cxnLst>
                  <a:cxn ang="0">
                    <a:pos x="T0" y="T1"/>
                  </a:cxn>
                  <a:cxn ang="0">
                    <a:pos x="T2" y="T3"/>
                  </a:cxn>
                  <a:cxn ang="0">
                    <a:pos x="T4" y="T5"/>
                  </a:cxn>
                  <a:cxn ang="0">
                    <a:pos x="T6" y="T7"/>
                  </a:cxn>
                  <a:cxn ang="0">
                    <a:pos x="T8" y="T9"/>
                  </a:cxn>
                </a:cxnLst>
                <a:rect l="0" t="0" r="r" b="b"/>
                <a:pathLst>
                  <a:path w="160" h="27">
                    <a:moveTo>
                      <a:pt x="1" y="0"/>
                    </a:moveTo>
                    <a:lnTo>
                      <a:pt x="160" y="20"/>
                    </a:lnTo>
                    <a:lnTo>
                      <a:pt x="160" y="27"/>
                    </a:lnTo>
                    <a:lnTo>
                      <a:pt x="0" y="5"/>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4" name="Freeform 302"/>
              <p:cNvSpPr>
                <a:spLocks/>
              </p:cNvSpPr>
              <p:nvPr/>
            </p:nvSpPr>
            <p:spPr bwMode="auto">
              <a:xfrm>
                <a:off x="983" y="1943"/>
                <a:ext cx="162" cy="25"/>
              </a:xfrm>
              <a:custGeom>
                <a:avLst/>
                <a:gdLst>
                  <a:gd name="T0" fmla="*/ 2 w 162"/>
                  <a:gd name="T1" fmla="*/ 0 h 25"/>
                  <a:gd name="T2" fmla="*/ 162 w 162"/>
                  <a:gd name="T3" fmla="*/ 19 h 25"/>
                  <a:gd name="T4" fmla="*/ 162 w 162"/>
                  <a:gd name="T5" fmla="*/ 25 h 25"/>
                  <a:gd name="T6" fmla="*/ 0 w 162"/>
                  <a:gd name="T7" fmla="*/ 7 h 25"/>
                  <a:gd name="T8" fmla="*/ 0 w 162"/>
                  <a:gd name="T9" fmla="*/ 0 h 25"/>
                  <a:gd name="T10" fmla="*/ 2 w 162"/>
                  <a:gd name="T11" fmla="*/ 0 h 25"/>
                </a:gdLst>
                <a:ahLst/>
                <a:cxnLst>
                  <a:cxn ang="0">
                    <a:pos x="T0" y="T1"/>
                  </a:cxn>
                  <a:cxn ang="0">
                    <a:pos x="T2" y="T3"/>
                  </a:cxn>
                  <a:cxn ang="0">
                    <a:pos x="T4" y="T5"/>
                  </a:cxn>
                  <a:cxn ang="0">
                    <a:pos x="T6" y="T7"/>
                  </a:cxn>
                  <a:cxn ang="0">
                    <a:pos x="T8" y="T9"/>
                  </a:cxn>
                  <a:cxn ang="0">
                    <a:pos x="T10" y="T11"/>
                  </a:cxn>
                </a:cxnLst>
                <a:rect l="0" t="0" r="r" b="b"/>
                <a:pathLst>
                  <a:path w="162" h="25">
                    <a:moveTo>
                      <a:pt x="2" y="0"/>
                    </a:moveTo>
                    <a:lnTo>
                      <a:pt x="162" y="19"/>
                    </a:lnTo>
                    <a:lnTo>
                      <a:pt x="162" y="25"/>
                    </a:lnTo>
                    <a:lnTo>
                      <a:pt x="0" y="7"/>
                    </a:lnTo>
                    <a:lnTo>
                      <a:pt x="0" y="0"/>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5" name="Freeform 303"/>
              <p:cNvSpPr>
                <a:spLocks/>
              </p:cNvSpPr>
              <p:nvPr/>
            </p:nvSpPr>
            <p:spPr bwMode="auto">
              <a:xfrm>
                <a:off x="983" y="1923"/>
                <a:ext cx="161" cy="20"/>
              </a:xfrm>
              <a:custGeom>
                <a:avLst/>
                <a:gdLst>
                  <a:gd name="T0" fmla="*/ 0 w 161"/>
                  <a:gd name="T1" fmla="*/ 0 h 20"/>
                  <a:gd name="T2" fmla="*/ 161 w 161"/>
                  <a:gd name="T3" fmla="*/ 13 h 20"/>
                  <a:gd name="T4" fmla="*/ 159 w 161"/>
                  <a:gd name="T5" fmla="*/ 20 h 20"/>
                  <a:gd name="T6" fmla="*/ 0 w 161"/>
                  <a:gd name="T7" fmla="*/ 7 h 20"/>
                  <a:gd name="T8" fmla="*/ 0 w 161"/>
                  <a:gd name="T9" fmla="*/ 0 h 20"/>
                </a:gdLst>
                <a:ahLst/>
                <a:cxnLst>
                  <a:cxn ang="0">
                    <a:pos x="T0" y="T1"/>
                  </a:cxn>
                  <a:cxn ang="0">
                    <a:pos x="T2" y="T3"/>
                  </a:cxn>
                  <a:cxn ang="0">
                    <a:pos x="T4" y="T5"/>
                  </a:cxn>
                  <a:cxn ang="0">
                    <a:pos x="T6" y="T7"/>
                  </a:cxn>
                  <a:cxn ang="0">
                    <a:pos x="T8" y="T9"/>
                  </a:cxn>
                </a:cxnLst>
                <a:rect l="0" t="0" r="r" b="b"/>
                <a:pathLst>
                  <a:path w="161" h="20">
                    <a:moveTo>
                      <a:pt x="0" y="0"/>
                    </a:moveTo>
                    <a:lnTo>
                      <a:pt x="161" y="13"/>
                    </a:lnTo>
                    <a:lnTo>
                      <a:pt x="159" y="20"/>
                    </a:lnTo>
                    <a:lnTo>
                      <a:pt x="0" y="7"/>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6" name="Freeform 304"/>
              <p:cNvSpPr>
                <a:spLocks/>
              </p:cNvSpPr>
              <p:nvPr/>
            </p:nvSpPr>
            <p:spPr bwMode="auto">
              <a:xfrm>
                <a:off x="983" y="1903"/>
                <a:ext cx="161" cy="17"/>
              </a:xfrm>
              <a:custGeom>
                <a:avLst/>
                <a:gdLst>
                  <a:gd name="T0" fmla="*/ 0 w 161"/>
                  <a:gd name="T1" fmla="*/ 0 h 17"/>
                  <a:gd name="T2" fmla="*/ 161 w 161"/>
                  <a:gd name="T3" fmla="*/ 10 h 17"/>
                  <a:gd name="T4" fmla="*/ 157 w 161"/>
                  <a:gd name="T5" fmla="*/ 17 h 17"/>
                  <a:gd name="T6" fmla="*/ 0 w 161"/>
                  <a:gd name="T7" fmla="*/ 6 h 17"/>
                  <a:gd name="T8" fmla="*/ 0 w 161"/>
                  <a:gd name="T9" fmla="*/ 0 h 17"/>
                </a:gdLst>
                <a:ahLst/>
                <a:cxnLst>
                  <a:cxn ang="0">
                    <a:pos x="T0" y="T1"/>
                  </a:cxn>
                  <a:cxn ang="0">
                    <a:pos x="T2" y="T3"/>
                  </a:cxn>
                  <a:cxn ang="0">
                    <a:pos x="T4" y="T5"/>
                  </a:cxn>
                  <a:cxn ang="0">
                    <a:pos x="T6" y="T7"/>
                  </a:cxn>
                  <a:cxn ang="0">
                    <a:pos x="T8" y="T9"/>
                  </a:cxn>
                </a:cxnLst>
                <a:rect l="0" t="0" r="r" b="b"/>
                <a:pathLst>
                  <a:path w="161" h="17">
                    <a:moveTo>
                      <a:pt x="0" y="0"/>
                    </a:moveTo>
                    <a:lnTo>
                      <a:pt x="161" y="10"/>
                    </a:lnTo>
                    <a:lnTo>
                      <a:pt x="157" y="17"/>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7" name="Freeform 305"/>
              <p:cNvSpPr>
                <a:spLocks/>
              </p:cNvSpPr>
              <p:nvPr/>
            </p:nvSpPr>
            <p:spPr bwMode="auto">
              <a:xfrm>
                <a:off x="981" y="1881"/>
                <a:ext cx="163" cy="15"/>
              </a:xfrm>
              <a:custGeom>
                <a:avLst/>
                <a:gdLst>
                  <a:gd name="T0" fmla="*/ 0 w 163"/>
                  <a:gd name="T1" fmla="*/ 0 h 15"/>
                  <a:gd name="T2" fmla="*/ 163 w 163"/>
                  <a:gd name="T3" fmla="*/ 8 h 15"/>
                  <a:gd name="T4" fmla="*/ 159 w 163"/>
                  <a:gd name="T5" fmla="*/ 15 h 15"/>
                  <a:gd name="T6" fmla="*/ 0 w 163"/>
                  <a:gd name="T7" fmla="*/ 7 h 15"/>
                  <a:gd name="T8" fmla="*/ 0 w 163"/>
                  <a:gd name="T9" fmla="*/ 0 h 15"/>
                </a:gdLst>
                <a:ahLst/>
                <a:cxnLst>
                  <a:cxn ang="0">
                    <a:pos x="T0" y="T1"/>
                  </a:cxn>
                  <a:cxn ang="0">
                    <a:pos x="T2" y="T3"/>
                  </a:cxn>
                  <a:cxn ang="0">
                    <a:pos x="T4" y="T5"/>
                  </a:cxn>
                  <a:cxn ang="0">
                    <a:pos x="T6" y="T7"/>
                  </a:cxn>
                  <a:cxn ang="0">
                    <a:pos x="T8" y="T9"/>
                  </a:cxn>
                </a:cxnLst>
                <a:rect l="0" t="0" r="r" b="b"/>
                <a:pathLst>
                  <a:path w="163" h="15">
                    <a:moveTo>
                      <a:pt x="0" y="0"/>
                    </a:moveTo>
                    <a:lnTo>
                      <a:pt x="163" y="8"/>
                    </a:lnTo>
                    <a:lnTo>
                      <a:pt x="159" y="15"/>
                    </a:lnTo>
                    <a:lnTo>
                      <a:pt x="0" y="7"/>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8" name="Freeform 306"/>
              <p:cNvSpPr>
                <a:spLocks/>
              </p:cNvSpPr>
              <p:nvPr/>
            </p:nvSpPr>
            <p:spPr bwMode="auto">
              <a:xfrm>
                <a:off x="980" y="1862"/>
                <a:ext cx="160" cy="14"/>
              </a:xfrm>
              <a:custGeom>
                <a:avLst/>
                <a:gdLst>
                  <a:gd name="T0" fmla="*/ 160 w 160"/>
                  <a:gd name="T1" fmla="*/ 7 h 14"/>
                  <a:gd name="T2" fmla="*/ 160 w 160"/>
                  <a:gd name="T3" fmla="*/ 14 h 14"/>
                  <a:gd name="T4" fmla="*/ 0 w 160"/>
                  <a:gd name="T5" fmla="*/ 5 h 14"/>
                  <a:gd name="T6" fmla="*/ 0 w 160"/>
                  <a:gd name="T7" fmla="*/ 0 h 14"/>
                  <a:gd name="T8" fmla="*/ 160 w 160"/>
                  <a:gd name="T9" fmla="*/ 7 h 14"/>
                  <a:gd name="T10" fmla="*/ 160 w 160"/>
                  <a:gd name="T11" fmla="*/ 14 h 14"/>
                  <a:gd name="T12" fmla="*/ 160 w 160"/>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60" h="14">
                    <a:moveTo>
                      <a:pt x="160" y="7"/>
                    </a:moveTo>
                    <a:lnTo>
                      <a:pt x="160" y="14"/>
                    </a:lnTo>
                    <a:lnTo>
                      <a:pt x="0" y="5"/>
                    </a:lnTo>
                    <a:lnTo>
                      <a:pt x="0" y="0"/>
                    </a:lnTo>
                    <a:lnTo>
                      <a:pt x="160" y="7"/>
                    </a:lnTo>
                    <a:lnTo>
                      <a:pt x="160" y="14"/>
                    </a:lnTo>
                    <a:lnTo>
                      <a:pt x="160" y="7"/>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499" name="Freeform 307"/>
              <p:cNvSpPr>
                <a:spLocks/>
              </p:cNvSpPr>
              <p:nvPr/>
            </p:nvSpPr>
            <p:spPr bwMode="auto">
              <a:xfrm>
                <a:off x="981" y="1840"/>
                <a:ext cx="159" cy="14"/>
              </a:xfrm>
              <a:custGeom>
                <a:avLst/>
                <a:gdLst>
                  <a:gd name="T0" fmla="*/ 0 w 159"/>
                  <a:gd name="T1" fmla="*/ 0 h 14"/>
                  <a:gd name="T2" fmla="*/ 159 w 159"/>
                  <a:gd name="T3" fmla="*/ 7 h 14"/>
                  <a:gd name="T4" fmla="*/ 159 w 159"/>
                  <a:gd name="T5" fmla="*/ 14 h 14"/>
                  <a:gd name="T6" fmla="*/ 0 w 159"/>
                  <a:gd name="T7" fmla="*/ 9 h 14"/>
                  <a:gd name="T8" fmla="*/ 0 w 159"/>
                  <a:gd name="T9" fmla="*/ 0 h 14"/>
                </a:gdLst>
                <a:ahLst/>
                <a:cxnLst>
                  <a:cxn ang="0">
                    <a:pos x="T0" y="T1"/>
                  </a:cxn>
                  <a:cxn ang="0">
                    <a:pos x="T2" y="T3"/>
                  </a:cxn>
                  <a:cxn ang="0">
                    <a:pos x="T4" y="T5"/>
                  </a:cxn>
                  <a:cxn ang="0">
                    <a:pos x="T6" y="T7"/>
                  </a:cxn>
                  <a:cxn ang="0">
                    <a:pos x="T8" y="T9"/>
                  </a:cxn>
                </a:cxnLst>
                <a:rect l="0" t="0" r="r" b="b"/>
                <a:pathLst>
                  <a:path w="159" h="14">
                    <a:moveTo>
                      <a:pt x="0" y="0"/>
                    </a:moveTo>
                    <a:lnTo>
                      <a:pt x="159" y="7"/>
                    </a:lnTo>
                    <a:lnTo>
                      <a:pt x="159" y="14"/>
                    </a:lnTo>
                    <a:lnTo>
                      <a:pt x="0" y="9"/>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0" name="Freeform 308"/>
              <p:cNvSpPr>
                <a:spLocks/>
              </p:cNvSpPr>
              <p:nvPr/>
            </p:nvSpPr>
            <p:spPr bwMode="auto">
              <a:xfrm>
                <a:off x="980" y="1822"/>
                <a:ext cx="157" cy="12"/>
              </a:xfrm>
              <a:custGeom>
                <a:avLst/>
                <a:gdLst>
                  <a:gd name="T0" fmla="*/ 0 w 157"/>
                  <a:gd name="T1" fmla="*/ 0 h 12"/>
                  <a:gd name="T2" fmla="*/ 157 w 157"/>
                  <a:gd name="T3" fmla="*/ 5 h 12"/>
                  <a:gd name="T4" fmla="*/ 157 w 157"/>
                  <a:gd name="T5" fmla="*/ 12 h 12"/>
                  <a:gd name="T6" fmla="*/ 0 w 157"/>
                  <a:gd name="T7" fmla="*/ 7 h 12"/>
                  <a:gd name="T8" fmla="*/ 0 w 157"/>
                  <a:gd name="T9" fmla="*/ 0 h 12"/>
                </a:gdLst>
                <a:ahLst/>
                <a:cxnLst>
                  <a:cxn ang="0">
                    <a:pos x="T0" y="T1"/>
                  </a:cxn>
                  <a:cxn ang="0">
                    <a:pos x="T2" y="T3"/>
                  </a:cxn>
                  <a:cxn ang="0">
                    <a:pos x="T4" y="T5"/>
                  </a:cxn>
                  <a:cxn ang="0">
                    <a:pos x="T6" y="T7"/>
                  </a:cxn>
                  <a:cxn ang="0">
                    <a:pos x="T8" y="T9"/>
                  </a:cxn>
                </a:cxnLst>
                <a:rect l="0" t="0" r="r" b="b"/>
                <a:pathLst>
                  <a:path w="157" h="12">
                    <a:moveTo>
                      <a:pt x="0" y="0"/>
                    </a:moveTo>
                    <a:lnTo>
                      <a:pt x="157" y="5"/>
                    </a:lnTo>
                    <a:lnTo>
                      <a:pt x="157" y="12"/>
                    </a:lnTo>
                    <a:lnTo>
                      <a:pt x="0" y="7"/>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1" name="Freeform 309"/>
              <p:cNvSpPr>
                <a:spLocks/>
              </p:cNvSpPr>
              <p:nvPr/>
            </p:nvSpPr>
            <p:spPr bwMode="auto">
              <a:xfrm>
                <a:off x="1020" y="1746"/>
                <a:ext cx="103" cy="25"/>
              </a:xfrm>
              <a:custGeom>
                <a:avLst/>
                <a:gdLst>
                  <a:gd name="T0" fmla="*/ 0 w 103"/>
                  <a:gd name="T1" fmla="*/ 25 h 25"/>
                  <a:gd name="T2" fmla="*/ 31 w 103"/>
                  <a:gd name="T3" fmla="*/ 2 h 25"/>
                  <a:gd name="T4" fmla="*/ 85 w 103"/>
                  <a:gd name="T5" fmla="*/ 0 h 25"/>
                  <a:gd name="T6" fmla="*/ 103 w 103"/>
                  <a:gd name="T7" fmla="*/ 25 h 25"/>
                  <a:gd name="T8" fmla="*/ 2 w 103"/>
                  <a:gd name="T9" fmla="*/ 25 h 25"/>
                  <a:gd name="T10" fmla="*/ 0 w 103"/>
                  <a:gd name="T11" fmla="*/ 25 h 25"/>
                </a:gdLst>
                <a:ahLst/>
                <a:cxnLst>
                  <a:cxn ang="0">
                    <a:pos x="T0" y="T1"/>
                  </a:cxn>
                  <a:cxn ang="0">
                    <a:pos x="T2" y="T3"/>
                  </a:cxn>
                  <a:cxn ang="0">
                    <a:pos x="T4" y="T5"/>
                  </a:cxn>
                  <a:cxn ang="0">
                    <a:pos x="T6" y="T7"/>
                  </a:cxn>
                  <a:cxn ang="0">
                    <a:pos x="T8" y="T9"/>
                  </a:cxn>
                  <a:cxn ang="0">
                    <a:pos x="T10" y="T11"/>
                  </a:cxn>
                </a:cxnLst>
                <a:rect l="0" t="0" r="r" b="b"/>
                <a:pathLst>
                  <a:path w="103" h="25">
                    <a:moveTo>
                      <a:pt x="0" y="25"/>
                    </a:moveTo>
                    <a:lnTo>
                      <a:pt x="31" y="2"/>
                    </a:lnTo>
                    <a:lnTo>
                      <a:pt x="85" y="0"/>
                    </a:lnTo>
                    <a:lnTo>
                      <a:pt x="103" y="25"/>
                    </a:lnTo>
                    <a:lnTo>
                      <a:pt x="2" y="25"/>
                    </a:lnTo>
                    <a:lnTo>
                      <a:pt x="0" y="25"/>
                    </a:lnTo>
                    <a:close/>
                  </a:path>
                </a:pathLst>
              </a:custGeom>
              <a:solidFill>
                <a:srgbClr val="3B94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2" name="Freeform 310"/>
              <p:cNvSpPr>
                <a:spLocks/>
              </p:cNvSpPr>
              <p:nvPr/>
            </p:nvSpPr>
            <p:spPr bwMode="auto">
              <a:xfrm>
                <a:off x="1154" y="1825"/>
                <a:ext cx="91" cy="302"/>
              </a:xfrm>
              <a:custGeom>
                <a:avLst/>
                <a:gdLst>
                  <a:gd name="T0" fmla="*/ 0 w 91"/>
                  <a:gd name="T1" fmla="*/ 302 h 302"/>
                  <a:gd name="T2" fmla="*/ 91 w 91"/>
                  <a:gd name="T3" fmla="*/ 233 h 302"/>
                  <a:gd name="T4" fmla="*/ 91 w 91"/>
                  <a:gd name="T5" fmla="*/ 0 h 302"/>
                  <a:gd name="T6" fmla="*/ 0 w 91"/>
                  <a:gd name="T7" fmla="*/ 4 h 302"/>
                  <a:gd name="T8" fmla="*/ 0 w 91"/>
                  <a:gd name="T9" fmla="*/ 302 h 302"/>
                  <a:gd name="T10" fmla="*/ 0 w 91"/>
                  <a:gd name="T11" fmla="*/ 302 h 302"/>
                </a:gdLst>
                <a:ahLst/>
                <a:cxnLst>
                  <a:cxn ang="0">
                    <a:pos x="T0" y="T1"/>
                  </a:cxn>
                  <a:cxn ang="0">
                    <a:pos x="T2" y="T3"/>
                  </a:cxn>
                  <a:cxn ang="0">
                    <a:pos x="T4" y="T5"/>
                  </a:cxn>
                  <a:cxn ang="0">
                    <a:pos x="T6" y="T7"/>
                  </a:cxn>
                  <a:cxn ang="0">
                    <a:pos x="T8" y="T9"/>
                  </a:cxn>
                  <a:cxn ang="0">
                    <a:pos x="T10" y="T11"/>
                  </a:cxn>
                </a:cxnLst>
                <a:rect l="0" t="0" r="r" b="b"/>
                <a:pathLst>
                  <a:path w="91" h="302">
                    <a:moveTo>
                      <a:pt x="0" y="302"/>
                    </a:moveTo>
                    <a:lnTo>
                      <a:pt x="91" y="233"/>
                    </a:lnTo>
                    <a:lnTo>
                      <a:pt x="91" y="0"/>
                    </a:lnTo>
                    <a:lnTo>
                      <a:pt x="0" y="4"/>
                    </a:lnTo>
                    <a:lnTo>
                      <a:pt x="0" y="302"/>
                    </a:lnTo>
                    <a:lnTo>
                      <a:pt x="0" y="302"/>
                    </a:lnTo>
                    <a:close/>
                  </a:path>
                </a:pathLst>
              </a:custGeom>
              <a:solidFill>
                <a:srgbClr val="0000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3" name="Freeform 311"/>
              <p:cNvSpPr>
                <a:spLocks/>
              </p:cNvSpPr>
              <p:nvPr/>
            </p:nvSpPr>
            <p:spPr bwMode="auto">
              <a:xfrm>
                <a:off x="1152" y="1822"/>
                <a:ext cx="98" cy="12"/>
              </a:xfrm>
              <a:custGeom>
                <a:avLst/>
                <a:gdLst>
                  <a:gd name="T0" fmla="*/ 98 w 98"/>
                  <a:gd name="T1" fmla="*/ 0 h 12"/>
                  <a:gd name="T2" fmla="*/ 0 w 98"/>
                  <a:gd name="T3" fmla="*/ 3 h 12"/>
                  <a:gd name="T4" fmla="*/ 0 w 98"/>
                  <a:gd name="T5" fmla="*/ 12 h 12"/>
                  <a:gd name="T6" fmla="*/ 98 w 98"/>
                  <a:gd name="T7" fmla="*/ 7 h 12"/>
                  <a:gd name="T8" fmla="*/ 98 w 98"/>
                  <a:gd name="T9" fmla="*/ 0 h 12"/>
                </a:gdLst>
                <a:ahLst/>
                <a:cxnLst>
                  <a:cxn ang="0">
                    <a:pos x="T0" y="T1"/>
                  </a:cxn>
                  <a:cxn ang="0">
                    <a:pos x="T2" y="T3"/>
                  </a:cxn>
                  <a:cxn ang="0">
                    <a:pos x="T4" y="T5"/>
                  </a:cxn>
                  <a:cxn ang="0">
                    <a:pos x="T6" y="T7"/>
                  </a:cxn>
                  <a:cxn ang="0">
                    <a:pos x="T8" y="T9"/>
                  </a:cxn>
                </a:cxnLst>
                <a:rect l="0" t="0" r="r" b="b"/>
                <a:pathLst>
                  <a:path w="98" h="12">
                    <a:moveTo>
                      <a:pt x="98" y="0"/>
                    </a:moveTo>
                    <a:lnTo>
                      <a:pt x="0" y="3"/>
                    </a:lnTo>
                    <a:lnTo>
                      <a:pt x="0" y="12"/>
                    </a:lnTo>
                    <a:lnTo>
                      <a:pt x="98" y="7"/>
                    </a:lnTo>
                    <a:lnTo>
                      <a:pt x="98"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4" name="Freeform 312"/>
              <p:cNvSpPr>
                <a:spLocks/>
              </p:cNvSpPr>
              <p:nvPr/>
            </p:nvSpPr>
            <p:spPr bwMode="auto">
              <a:xfrm>
                <a:off x="1152" y="1839"/>
                <a:ext cx="98" cy="15"/>
              </a:xfrm>
              <a:custGeom>
                <a:avLst/>
                <a:gdLst>
                  <a:gd name="T0" fmla="*/ 98 w 98"/>
                  <a:gd name="T1" fmla="*/ 0 h 15"/>
                  <a:gd name="T2" fmla="*/ 0 w 98"/>
                  <a:gd name="T3" fmla="*/ 6 h 15"/>
                  <a:gd name="T4" fmla="*/ 0 w 98"/>
                  <a:gd name="T5" fmla="*/ 15 h 15"/>
                  <a:gd name="T6" fmla="*/ 98 w 98"/>
                  <a:gd name="T7" fmla="*/ 6 h 15"/>
                  <a:gd name="T8" fmla="*/ 98 w 98"/>
                  <a:gd name="T9" fmla="*/ 0 h 15"/>
                </a:gdLst>
                <a:ahLst/>
                <a:cxnLst>
                  <a:cxn ang="0">
                    <a:pos x="T0" y="T1"/>
                  </a:cxn>
                  <a:cxn ang="0">
                    <a:pos x="T2" y="T3"/>
                  </a:cxn>
                  <a:cxn ang="0">
                    <a:pos x="T4" y="T5"/>
                  </a:cxn>
                  <a:cxn ang="0">
                    <a:pos x="T6" y="T7"/>
                  </a:cxn>
                  <a:cxn ang="0">
                    <a:pos x="T8" y="T9"/>
                  </a:cxn>
                </a:cxnLst>
                <a:rect l="0" t="0" r="r" b="b"/>
                <a:pathLst>
                  <a:path w="98" h="15">
                    <a:moveTo>
                      <a:pt x="98" y="0"/>
                    </a:moveTo>
                    <a:lnTo>
                      <a:pt x="0" y="6"/>
                    </a:lnTo>
                    <a:lnTo>
                      <a:pt x="0" y="15"/>
                    </a:lnTo>
                    <a:lnTo>
                      <a:pt x="98" y="6"/>
                    </a:lnTo>
                    <a:lnTo>
                      <a:pt x="98"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5" name="Freeform 313"/>
              <p:cNvSpPr>
                <a:spLocks/>
              </p:cNvSpPr>
              <p:nvPr/>
            </p:nvSpPr>
            <p:spPr bwMode="auto">
              <a:xfrm>
                <a:off x="1152" y="1856"/>
                <a:ext cx="98" cy="18"/>
              </a:xfrm>
              <a:custGeom>
                <a:avLst/>
                <a:gdLst>
                  <a:gd name="T0" fmla="*/ 98 w 98"/>
                  <a:gd name="T1" fmla="*/ 0 h 18"/>
                  <a:gd name="T2" fmla="*/ 0 w 98"/>
                  <a:gd name="T3" fmla="*/ 10 h 18"/>
                  <a:gd name="T4" fmla="*/ 0 w 98"/>
                  <a:gd name="T5" fmla="*/ 18 h 18"/>
                  <a:gd name="T6" fmla="*/ 98 w 98"/>
                  <a:gd name="T7" fmla="*/ 6 h 18"/>
                  <a:gd name="T8" fmla="*/ 98 w 98"/>
                  <a:gd name="T9" fmla="*/ 0 h 18"/>
                </a:gdLst>
                <a:ahLst/>
                <a:cxnLst>
                  <a:cxn ang="0">
                    <a:pos x="T0" y="T1"/>
                  </a:cxn>
                  <a:cxn ang="0">
                    <a:pos x="T2" y="T3"/>
                  </a:cxn>
                  <a:cxn ang="0">
                    <a:pos x="T4" y="T5"/>
                  </a:cxn>
                  <a:cxn ang="0">
                    <a:pos x="T6" y="T7"/>
                  </a:cxn>
                  <a:cxn ang="0">
                    <a:pos x="T8" y="T9"/>
                  </a:cxn>
                </a:cxnLst>
                <a:rect l="0" t="0" r="r" b="b"/>
                <a:pathLst>
                  <a:path w="98" h="18">
                    <a:moveTo>
                      <a:pt x="98" y="0"/>
                    </a:moveTo>
                    <a:lnTo>
                      <a:pt x="0" y="10"/>
                    </a:lnTo>
                    <a:lnTo>
                      <a:pt x="0" y="18"/>
                    </a:lnTo>
                    <a:lnTo>
                      <a:pt x="98" y="6"/>
                    </a:lnTo>
                    <a:lnTo>
                      <a:pt x="98"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6" name="Freeform 314"/>
              <p:cNvSpPr>
                <a:spLocks/>
              </p:cNvSpPr>
              <p:nvPr/>
            </p:nvSpPr>
            <p:spPr bwMode="auto">
              <a:xfrm>
                <a:off x="1154" y="1872"/>
                <a:ext cx="96" cy="22"/>
              </a:xfrm>
              <a:custGeom>
                <a:avLst/>
                <a:gdLst>
                  <a:gd name="T0" fmla="*/ 96 w 96"/>
                  <a:gd name="T1" fmla="*/ 0 h 22"/>
                  <a:gd name="T2" fmla="*/ 0 w 96"/>
                  <a:gd name="T3" fmla="*/ 14 h 22"/>
                  <a:gd name="T4" fmla="*/ 0 w 96"/>
                  <a:gd name="T5" fmla="*/ 22 h 22"/>
                  <a:gd name="T6" fmla="*/ 96 w 96"/>
                  <a:gd name="T7" fmla="*/ 7 h 22"/>
                  <a:gd name="T8" fmla="*/ 96 w 96"/>
                  <a:gd name="T9" fmla="*/ 0 h 22"/>
                </a:gdLst>
                <a:ahLst/>
                <a:cxnLst>
                  <a:cxn ang="0">
                    <a:pos x="T0" y="T1"/>
                  </a:cxn>
                  <a:cxn ang="0">
                    <a:pos x="T2" y="T3"/>
                  </a:cxn>
                  <a:cxn ang="0">
                    <a:pos x="T4" y="T5"/>
                  </a:cxn>
                  <a:cxn ang="0">
                    <a:pos x="T6" y="T7"/>
                  </a:cxn>
                  <a:cxn ang="0">
                    <a:pos x="T8" y="T9"/>
                  </a:cxn>
                </a:cxnLst>
                <a:rect l="0" t="0" r="r" b="b"/>
                <a:pathLst>
                  <a:path w="96" h="22">
                    <a:moveTo>
                      <a:pt x="96" y="0"/>
                    </a:moveTo>
                    <a:lnTo>
                      <a:pt x="0" y="14"/>
                    </a:lnTo>
                    <a:lnTo>
                      <a:pt x="0" y="22"/>
                    </a:lnTo>
                    <a:lnTo>
                      <a:pt x="96" y="7"/>
                    </a:lnTo>
                    <a:lnTo>
                      <a:pt x="96"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7" name="Freeform 315"/>
              <p:cNvSpPr>
                <a:spLocks/>
              </p:cNvSpPr>
              <p:nvPr/>
            </p:nvSpPr>
            <p:spPr bwMode="auto">
              <a:xfrm>
                <a:off x="1152" y="1889"/>
                <a:ext cx="98" cy="27"/>
              </a:xfrm>
              <a:custGeom>
                <a:avLst/>
                <a:gdLst>
                  <a:gd name="T0" fmla="*/ 98 w 98"/>
                  <a:gd name="T1" fmla="*/ 0 h 27"/>
                  <a:gd name="T2" fmla="*/ 0 w 98"/>
                  <a:gd name="T3" fmla="*/ 19 h 27"/>
                  <a:gd name="T4" fmla="*/ 0 w 98"/>
                  <a:gd name="T5" fmla="*/ 27 h 27"/>
                  <a:gd name="T6" fmla="*/ 98 w 98"/>
                  <a:gd name="T7" fmla="*/ 7 h 27"/>
                  <a:gd name="T8" fmla="*/ 98 w 98"/>
                  <a:gd name="T9" fmla="*/ 0 h 27"/>
                </a:gdLst>
                <a:ahLst/>
                <a:cxnLst>
                  <a:cxn ang="0">
                    <a:pos x="T0" y="T1"/>
                  </a:cxn>
                  <a:cxn ang="0">
                    <a:pos x="T2" y="T3"/>
                  </a:cxn>
                  <a:cxn ang="0">
                    <a:pos x="T4" y="T5"/>
                  </a:cxn>
                  <a:cxn ang="0">
                    <a:pos x="T6" y="T7"/>
                  </a:cxn>
                  <a:cxn ang="0">
                    <a:pos x="T8" y="T9"/>
                  </a:cxn>
                </a:cxnLst>
                <a:rect l="0" t="0" r="r" b="b"/>
                <a:pathLst>
                  <a:path w="98" h="27">
                    <a:moveTo>
                      <a:pt x="98" y="0"/>
                    </a:moveTo>
                    <a:lnTo>
                      <a:pt x="0" y="19"/>
                    </a:lnTo>
                    <a:lnTo>
                      <a:pt x="0" y="27"/>
                    </a:lnTo>
                    <a:lnTo>
                      <a:pt x="98" y="7"/>
                    </a:lnTo>
                    <a:lnTo>
                      <a:pt x="98"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8" name="Freeform 316"/>
              <p:cNvSpPr>
                <a:spLocks/>
              </p:cNvSpPr>
              <p:nvPr/>
            </p:nvSpPr>
            <p:spPr bwMode="auto">
              <a:xfrm>
                <a:off x="1154" y="2039"/>
                <a:ext cx="94" cy="73"/>
              </a:xfrm>
              <a:custGeom>
                <a:avLst/>
                <a:gdLst>
                  <a:gd name="T0" fmla="*/ 94 w 94"/>
                  <a:gd name="T1" fmla="*/ 7 h 73"/>
                  <a:gd name="T2" fmla="*/ 0 w 94"/>
                  <a:gd name="T3" fmla="*/ 73 h 73"/>
                  <a:gd name="T4" fmla="*/ 0 w 94"/>
                  <a:gd name="T5" fmla="*/ 66 h 73"/>
                  <a:gd name="T6" fmla="*/ 94 w 94"/>
                  <a:gd name="T7" fmla="*/ 0 h 73"/>
                  <a:gd name="T8" fmla="*/ 94 w 94"/>
                  <a:gd name="T9" fmla="*/ 7 h 73"/>
                </a:gdLst>
                <a:ahLst/>
                <a:cxnLst>
                  <a:cxn ang="0">
                    <a:pos x="T0" y="T1"/>
                  </a:cxn>
                  <a:cxn ang="0">
                    <a:pos x="T2" y="T3"/>
                  </a:cxn>
                  <a:cxn ang="0">
                    <a:pos x="T4" y="T5"/>
                  </a:cxn>
                  <a:cxn ang="0">
                    <a:pos x="T6" y="T7"/>
                  </a:cxn>
                  <a:cxn ang="0">
                    <a:pos x="T8" y="T9"/>
                  </a:cxn>
                </a:cxnLst>
                <a:rect l="0" t="0" r="r" b="b"/>
                <a:pathLst>
                  <a:path w="94" h="73">
                    <a:moveTo>
                      <a:pt x="94" y="7"/>
                    </a:moveTo>
                    <a:lnTo>
                      <a:pt x="0" y="73"/>
                    </a:lnTo>
                    <a:lnTo>
                      <a:pt x="0" y="66"/>
                    </a:lnTo>
                    <a:lnTo>
                      <a:pt x="94" y="0"/>
                    </a:lnTo>
                    <a:lnTo>
                      <a:pt x="94" y="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09" name="Freeform 317"/>
              <p:cNvSpPr>
                <a:spLocks/>
              </p:cNvSpPr>
              <p:nvPr/>
            </p:nvSpPr>
            <p:spPr bwMode="auto">
              <a:xfrm>
                <a:off x="1154" y="2019"/>
                <a:ext cx="94" cy="71"/>
              </a:xfrm>
              <a:custGeom>
                <a:avLst/>
                <a:gdLst>
                  <a:gd name="T0" fmla="*/ 94 w 94"/>
                  <a:gd name="T1" fmla="*/ 0 h 71"/>
                  <a:gd name="T2" fmla="*/ 0 w 94"/>
                  <a:gd name="T3" fmla="*/ 62 h 71"/>
                  <a:gd name="T4" fmla="*/ 0 w 94"/>
                  <a:gd name="T5" fmla="*/ 71 h 71"/>
                  <a:gd name="T6" fmla="*/ 94 w 94"/>
                  <a:gd name="T7" fmla="*/ 7 h 71"/>
                  <a:gd name="T8" fmla="*/ 94 w 94"/>
                  <a:gd name="T9" fmla="*/ 0 h 71"/>
                </a:gdLst>
                <a:ahLst/>
                <a:cxnLst>
                  <a:cxn ang="0">
                    <a:pos x="T0" y="T1"/>
                  </a:cxn>
                  <a:cxn ang="0">
                    <a:pos x="T2" y="T3"/>
                  </a:cxn>
                  <a:cxn ang="0">
                    <a:pos x="T4" y="T5"/>
                  </a:cxn>
                  <a:cxn ang="0">
                    <a:pos x="T6" y="T7"/>
                  </a:cxn>
                  <a:cxn ang="0">
                    <a:pos x="T8" y="T9"/>
                  </a:cxn>
                </a:cxnLst>
                <a:rect l="0" t="0" r="r" b="b"/>
                <a:pathLst>
                  <a:path w="94" h="71">
                    <a:moveTo>
                      <a:pt x="94" y="0"/>
                    </a:moveTo>
                    <a:lnTo>
                      <a:pt x="0" y="62"/>
                    </a:lnTo>
                    <a:lnTo>
                      <a:pt x="0" y="71"/>
                    </a:lnTo>
                    <a:lnTo>
                      <a:pt x="94" y="7"/>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0" name="Freeform 318"/>
              <p:cNvSpPr>
                <a:spLocks/>
              </p:cNvSpPr>
              <p:nvPr/>
            </p:nvSpPr>
            <p:spPr bwMode="auto">
              <a:xfrm>
                <a:off x="1154" y="2001"/>
                <a:ext cx="94" cy="65"/>
              </a:xfrm>
              <a:custGeom>
                <a:avLst/>
                <a:gdLst>
                  <a:gd name="T0" fmla="*/ 94 w 94"/>
                  <a:gd name="T1" fmla="*/ 6 h 65"/>
                  <a:gd name="T2" fmla="*/ 0 w 94"/>
                  <a:gd name="T3" fmla="*/ 65 h 65"/>
                  <a:gd name="T4" fmla="*/ 0 w 94"/>
                  <a:gd name="T5" fmla="*/ 57 h 65"/>
                  <a:gd name="T6" fmla="*/ 94 w 94"/>
                  <a:gd name="T7" fmla="*/ 0 h 65"/>
                  <a:gd name="T8" fmla="*/ 94 w 94"/>
                  <a:gd name="T9" fmla="*/ 6 h 65"/>
                </a:gdLst>
                <a:ahLst/>
                <a:cxnLst>
                  <a:cxn ang="0">
                    <a:pos x="T0" y="T1"/>
                  </a:cxn>
                  <a:cxn ang="0">
                    <a:pos x="T2" y="T3"/>
                  </a:cxn>
                  <a:cxn ang="0">
                    <a:pos x="T4" y="T5"/>
                  </a:cxn>
                  <a:cxn ang="0">
                    <a:pos x="T6" y="T7"/>
                  </a:cxn>
                  <a:cxn ang="0">
                    <a:pos x="T8" y="T9"/>
                  </a:cxn>
                </a:cxnLst>
                <a:rect l="0" t="0" r="r" b="b"/>
                <a:pathLst>
                  <a:path w="94" h="65">
                    <a:moveTo>
                      <a:pt x="94" y="6"/>
                    </a:moveTo>
                    <a:lnTo>
                      <a:pt x="0" y="65"/>
                    </a:lnTo>
                    <a:lnTo>
                      <a:pt x="0" y="57"/>
                    </a:lnTo>
                    <a:lnTo>
                      <a:pt x="94" y="0"/>
                    </a:lnTo>
                    <a:lnTo>
                      <a:pt x="94"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1" name="Freeform 319"/>
              <p:cNvSpPr>
                <a:spLocks/>
              </p:cNvSpPr>
              <p:nvPr/>
            </p:nvSpPr>
            <p:spPr bwMode="auto">
              <a:xfrm>
                <a:off x="1154" y="1979"/>
                <a:ext cx="94" cy="64"/>
              </a:xfrm>
              <a:custGeom>
                <a:avLst/>
                <a:gdLst>
                  <a:gd name="T0" fmla="*/ 94 w 94"/>
                  <a:gd name="T1" fmla="*/ 6 h 64"/>
                  <a:gd name="T2" fmla="*/ 0 w 94"/>
                  <a:gd name="T3" fmla="*/ 64 h 64"/>
                  <a:gd name="T4" fmla="*/ 0 w 94"/>
                  <a:gd name="T5" fmla="*/ 55 h 64"/>
                  <a:gd name="T6" fmla="*/ 94 w 94"/>
                  <a:gd name="T7" fmla="*/ 0 h 64"/>
                  <a:gd name="T8" fmla="*/ 94 w 94"/>
                  <a:gd name="T9" fmla="*/ 6 h 64"/>
                </a:gdLst>
                <a:ahLst/>
                <a:cxnLst>
                  <a:cxn ang="0">
                    <a:pos x="T0" y="T1"/>
                  </a:cxn>
                  <a:cxn ang="0">
                    <a:pos x="T2" y="T3"/>
                  </a:cxn>
                  <a:cxn ang="0">
                    <a:pos x="T4" y="T5"/>
                  </a:cxn>
                  <a:cxn ang="0">
                    <a:pos x="T6" y="T7"/>
                  </a:cxn>
                  <a:cxn ang="0">
                    <a:pos x="T8" y="T9"/>
                  </a:cxn>
                </a:cxnLst>
                <a:rect l="0" t="0" r="r" b="b"/>
                <a:pathLst>
                  <a:path w="94" h="64">
                    <a:moveTo>
                      <a:pt x="94" y="6"/>
                    </a:moveTo>
                    <a:lnTo>
                      <a:pt x="0" y="64"/>
                    </a:lnTo>
                    <a:lnTo>
                      <a:pt x="0" y="55"/>
                    </a:lnTo>
                    <a:lnTo>
                      <a:pt x="94" y="0"/>
                    </a:lnTo>
                    <a:lnTo>
                      <a:pt x="94"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2" name="Freeform 320"/>
              <p:cNvSpPr>
                <a:spLocks/>
              </p:cNvSpPr>
              <p:nvPr/>
            </p:nvSpPr>
            <p:spPr bwMode="auto">
              <a:xfrm>
                <a:off x="1154" y="1958"/>
                <a:ext cx="94" cy="59"/>
              </a:xfrm>
              <a:custGeom>
                <a:avLst/>
                <a:gdLst>
                  <a:gd name="T0" fmla="*/ 94 w 94"/>
                  <a:gd name="T1" fmla="*/ 0 h 59"/>
                  <a:gd name="T2" fmla="*/ 0 w 94"/>
                  <a:gd name="T3" fmla="*/ 51 h 59"/>
                  <a:gd name="T4" fmla="*/ 0 w 94"/>
                  <a:gd name="T5" fmla="*/ 59 h 59"/>
                  <a:gd name="T6" fmla="*/ 94 w 94"/>
                  <a:gd name="T7" fmla="*/ 9 h 59"/>
                  <a:gd name="T8" fmla="*/ 94 w 94"/>
                  <a:gd name="T9" fmla="*/ 0 h 59"/>
                </a:gdLst>
                <a:ahLst/>
                <a:cxnLst>
                  <a:cxn ang="0">
                    <a:pos x="T0" y="T1"/>
                  </a:cxn>
                  <a:cxn ang="0">
                    <a:pos x="T2" y="T3"/>
                  </a:cxn>
                  <a:cxn ang="0">
                    <a:pos x="T4" y="T5"/>
                  </a:cxn>
                  <a:cxn ang="0">
                    <a:pos x="T6" y="T7"/>
                  </a:cxn>
                  <a:cxn ang="0">
                    <a:pos x="T8" y="T9"/>
                  </a:cxn>
                </a:cxnLst>
                <a:rect l="0" t="0" r="r" b="b"/>
                <a:pathLst>
                  <a:path w="94" h="59">
                    <a:moveTo>
                      <a:pt x="94" y="0"/>
                    </a:moveTo>
                    <a:lnTo>
                      <a:pt x="0" y="51"/>
                    </a:lnTo>
                    <a:lnTo>
                      <a:pt x="0" y="59"/>
                    </a:lnTo>
                    <a:lnTo>
                      <a:pt x="94" y="9"/>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3" name="Freeform 321"/>
              <p:cNvSpPr>
                <a:spLocks/>
              </p:cNvSpPr>
              <p:nvPr/>
            </p:nvSpPr>
            <p:spPr bwMode="auto">
              <a:xfrm>
                <a:off x="1154" y="1940"/>
                <a:ext cx="94" cy="52"/>
              </a:xfrm>
              <a:custGeom>
                <a:avLst/>
                <a:gdLst>
                  <a:gd name="T0" fmla="*/ 94 w 94"/>
                  <a:gd name="T1" fmla="*/ 0 h 52"/>
                  <a:gd name="T2" fmla="*/ 0 w 94"/>
                  <a:gd name="T3" fmla="*/ 44 h 52"/>
                  <a:gd name="T4" fmla="*/ 0 w 94"/>
                  <a:gd name="T5" fmla="*/ 52 h 52"/>
                  <a:gd name="T6" fmla="*/ 94 w 94"/>
                  <a:gd name="T7" fmla="*/ 5 h 52"/>
                  <a:gd name="T8" fmla="*/ 94 w 94"/>
                  <a:gd name="T9" fmla="*/ 0 h 52"/>
                </a:gdLst>
                <a:ahLst/>
                <a:cxnLst>
                  <a:cxn ang="0">
                    <a:pos x="T0" y="T1"/>
                  </a:cxn>
                  <a:cxn ang="0">
                    <a:pos x="T2" y="T3"/>
                  </a:cxn>
                  <a:cxn ang="0">
                    <a:pos x="T4" y="T5"/>
                  </a:cxn>
                  <a:cxn ang="0">
                    <a:pos x="T6" y="T7"/>
                  </a:cxn>
                  <a:cxn ang="0">
                    <a:pos x="T8" y="T9"/>
                  </a:cxn>
                </a:cxnLst>
                <a:rect l="0" t="0" r="r" b="b"/>
                <a:pathLst>
                  <a:path w="94" h="52">
                    <a:moveTo>
                      <a:pt x="94" y="0"/>
                    </a:moveTo>
                    <a:lnTo>
                      <a:pt x="0" y="44"/>
                    </a:lnTo>
                    <a:lnTo>
                      <a:pt x="0" y="52"/>
                    </a:lnTo>
                    <a:lnTo>
                      <a:pt x="94" y="5"/>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4" name="Freeform 322"/>
              <p:cNvSpPr>
                <a:spLocks/>
              </p:cNvSpPr>
              <p:nvPr/>
            </p:nvSpPr>
            <p:spPr bwMode="auto">
              <a:xfrm>
                <a:off x="1154" y="1908"/>
                <a:ext cx="94" cy="34"/>
              </a:xfrm>
              <a:custGeom>
                <a:avLst/>
                <a:gdLst>
                  <a:gd name="T0" fmla="*/ 94 w 94"/>
                  <a:gd name="T1" fmla="*/ 0 h 34"/>
                  <a:gd name="T2" fmla="*/ 0 w 94"/>
                  <a:gd name="T3" fmla="*/ 25 h 34"/>
                  <a:gd name="T4" fmla="*/ 0 w 94"/>
                  <a:gd name="T5" fmla="*/ 34 h 34"/>
                  <a:gd name="T6" fmla="*/ 94 w 94"/>
                  <a:gd name="T7" fmla="*/ 5 h 34"/>
                  <a:gd name="T8" fmla="*/ 94 w 94"/>
                  <a:gd name="T9" fmla="*/ 0 h 34"/>
                </a:gdLst>
                <a:ahLst/>
                <a:cxnLst>
                  <a:cxn ang="0">
                    <a:pos x="T0" y="T1"/>
                  </a:cxn>
                  <a:cxn ang="0">
                    <a:pos x="T2" y="T3"/>
                  </a:cxn>
                  <a:cxn ang="0">
                    <a:pos x="T4" y="T5"/>
                  </a:cxn>
                  <a:cxn ang="0">
                    <a:pos x="T6" y="T7"/>
                  </a:cxn>
                  <a:cxn ang="0">
                    <a:pos x="T8" y="T9"/>
                  </a:cxn>
                </a:cxnLst>
                <a:rect l="0" t="0" r="r" b="b"/>
                <a:pathLst>
                  <a:path w="94" h="34">
                    <a:moveTo>
                      <a:pt x="94" y="0"/>
                    </a:moveTo>
                    <a:lnTo>
                      <a:pt x="0" y="25"/>
                    </a:lnTo>
                    <a:lnTo>
                      <a:pt x="0" y="34"/>
                    </a:lnTo>
                    <a:lnTo>
                      <a:pt x="94" y="5"/>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5" name="Freeform 323"/>
              <p:cNvSpPr>
                <a:spLocks/>
              </p:cNvSpPr>
              <p:nvPr/>
            </p:nvSpPr>
            <p:spPr bwMode="auto">
              <a:xfrm>
                <a:off x="1149" y="1923"/>
                <a:ext cx="99" cy="44"/>
              </a:xfrm>
              <a:custGeom>
                <a:avLst/>
                <a:gdLst>
                  <a:gd name="T0" fmla="*/ 0 w 99"/>
                  <a:gd name="T1" fmla="*/ 37 h 44"/>
                  <a:gd name="T2" fmla="*/ 5 w 99"/>
                  <a:gd name="T3" fmla="*/ 35 h 44"/>
                  <a:gd name="T4" fmla="*/ 99 w 99"/>
                  <a:gd name="T5" fmla="*/ 0 h 44"/>
                  <a:gd name="T6" fmla="*/ 99 w 99"/>
                  <a:gd name="T7" fmla="*/ 5 h 44"/>
                  <a:gd name="T8" fmla="*/ 5 w 99"/>
                  <a:gd name="T9" fmla="*/ 44 h 44"/>
                  <a:gd name="T10" fmla="*/ 5 w 99"/>
                  <a:gd name="T11" fmla="*/ 35 h 44"/>
                  <a:gd name="T12" fmla="*/ 99 w 99"/>
                  <a:gd name="T13" fmla="*/ 0 h 44"/>
                  <a:gd name="T14" fmla="*/ 0 w 99"/>
                  <a:gd name="T15" fmla="*/ 37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4">
                    <a:moveTo>
                      <a:pt x="0" y="37"/>
                    </a:moveTo>
                    <a:lnTo>
                      <a:pt x="5" y="35"/>
                    </a:lnTo>
                    <a:lnTo>
                      <a:pt x="99" y="0"/>
                    </a:lnTo>
                    <a:lnTo>
                      <a:pt x="99" y="5"/>
                    </a:lnTo>
                    <a:lnTo>
                      <a:pt x="5" y="44"/>
                    </a:lnTo>
                    <a:lnTo>
                      <a:pt x="5" y="35"/>
                    </a:lnTo>
                    <a:lnTo>
                      <a:pt x="99" y="0"/>
                    </a:lnTo>
                    <a:lnTo>
                      <a:pt x="0" y="3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6" name="Freeform 324"/>
              <p:cNvSpPr>
                <a:spLocks/>
              </p:cNvSpPr>
              <p:nvPr/>
            </p:nvSpPr>
            <p:spPr bwMode="auto">
              <a:xfrm>
                <a:off x="1169" y="1790"/>
                <a:ext cx="8" cy="335"/>
              </a:xfrm>
              <a:custGeom>
                <a:avLst/>
                <a:gdLst>
                  <a:gd name="T0" fmla="*/ 0 w 8"/>
                  <a:gd name="T1" fmla="*/ 335 h 335"/>
                  <a:gd name="T2" fmla="*/ 0 w 8"/>
                  <a:gd name="T3" fmla="*/ 0 h 335"/>
                  <a:gd name="T4" fmla="*/ 8 w 8"/>
                  <a:gd name="T5" fmla="*/ 0 h 335"/>
                  <a:gd name="T6" fmla="*/ 8 w 8"/>
                  <a:gd name="T7" fmla="*/ 327 h 335"/>
                  <a:gd name="T8" fmla="*/ 0 w 8"/>
                  <a:gd name="T9" fmla="*/ 335 h 335"/>
                </a:gdLst>
                <a:ahLst/>
                <a:cxnLst>
                  <a:cxn ang="0">
                    <a:pos x="T0" y="T1"/>
                  </a:cxn>
                  <a:cxn ang="0">
                    <a:pos x="T2" y="T3"/>
                  </a:cxn>
                  <a:cxn ang="0">
                    <a:pos x="T4" y="T5"/>
                  </a:cxn>
                  <a:cxn ang="0">
                    <a:pos x="T6" y="T7"/>
                  </a:cxn>
                  <a:cxn ang="0">
                    <a:pos x="T8" y="T9"/>
                  </a:cxn>
                </a:cxnLst>
                <a:rect l="0" t="0" r="r" b="b"/>
                <a:pathLst>
                  <a:path w="8" h="335">
                    <a:moveTo>
                      <a:pt x="0" y="335"/>
                    </a:moveTo>
                    <a:lnTo>
                      <a:pt x="0" y="0"/>
                    </a:lnTo>
                    <a:lnTo>
                      <a:pt x="8" y="0"/>
                    </a:lnTo>
                    <a:lnTo>
                      <a:pt x="8" y="327"/>
                    </a:lnTo>
                    <a:lnTo>
                      <a:pt x="0" y="33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7" name="Freeform 325"/>
              <p:cNvSpPr>
                <a:spLocks/>
              </p:cNvSpPr>
              <p:nvPr/>
            </p:nvSpPr>
            <p:spPr bwMode="auto">
              <a:xfrm>
                <a:off x="1193" y="1790"/>
                <a:ext cx="6" cy="318"/>
              </a:xfrm>
              <a:custGeom>
                <a:avLst/>
                <a:gdLst>
                  <a:gd name="T0" fmla="*/ 0 w 6"/>
                  <a:gd name="T1" fmla="*/ 318 h 318"/>
                  <a:gd name="T2" fmla="*/ 0 w 6"/>
                  <a:gd name="T3" fmla="*/ 0 h 318"/>
                  <a:gd name="T4" fmla="*/ 6 w 6"/>
                  <a:gd name="T5" fmla="*/ 0 h 318"/>
                  <a:gd name="T6" fmla="*/ 6 w 6"/>
                  <a:gd name="T7" fmla="*/ 313 h 318"/>
                  <a:gd name="T8" fmla="*/ 0 w 6"/>
                  <a:gd name="T9" fmla="*/ 318 h 318"/>
                </a:gdLst>
                <a:ahLst/>
                <a:cxnLst>
                  <a:cxn ang="0">
                    <a:pos x="T0" y="T1"/>
                  </a:cxn>
                  <a:cxn ang="0">
                    <a:pos x="T2" y="T3"/>
                  </a:cxn>
                  <a:cxn ang="0">
                    <a:pos x="T4" y="T5"/>
                  </a:cxn>
                  <a:cxn ang="0">
                    <a:pos x="T6" y="T7"/>
                  </a:cxn>
                  <a:cxn ang="0">
                    <a:pos x="T8" y="T9"/>
                  </a:cxn>
                </a:cxnLst>
                <a:rect l="0" t="0" r="r" b="b"/>
                <a:pathLst>
                  <a:path w="6" h="318">
                    <a:moveTo>
                      <a:pt x="0" y="318"/>
                    </a:moveTo>
                    <a:lnTo>
                      <a:pt x="0" y="0"/>
                    </a:lnTo>
                    <a:lnTo>
                      <a:pt x="6" y="0"/>
                    </a:lnTo>
                    <a:lnTo>
                      <a:pt x="6" y="313"/>
                    </a:lnTo>
                    <a:lnTo>
                      <a:pt x="0" y="318"/>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8" name="Freeform 326"/>
              <p:cNvSpPr>
                <a:spLocks/>
              </p:cNvSpPr>
              <p:nvPr/>
            </p:nvSpPr>
            <p:spPr bwMode="auto">
              <a:xfrm>
                <a:off x="1213" y="1792"/>
                <a:ext cx="7" cy="303"/>
              </a:xfrm>
              <a:custGeom>
                <a:avLst/>
                <a:gdLst>
                  <a:gd name="T0" fmla="*/ 0 w 7"/>
                  <a:gd name="T1" fmla="*/ 303 h 303"/>
                  <a:gd name="T2" fmla="*/ 0 w 7"/>
                  <a:gd name="T3" fmla="*/ 0 h 303"/>
                  <a:gd name="T4" fmla="*/ 7 w 7"/>
                  <a:gd name="T5" fmla="*/ 0 h 303"/>
                  <a:gd name="T6" fmla="*/ 7 w 7"/>
                  <a:gd name="T7" fmla="*/ 294 h 303"/>
                  <a:gd name="T8" fmla="*/ 2 w 7"/>
                  <a:gd name="T9" fmla="*/ 301 h 303"/>
                  <a:gd name="T10" fmla="*/ 0 w 7"/>
                  <a:gd name="T11" fmla="*/ 303 h 303"/>
                </a:gdLst>
                <a:ahLst/>
                <a:cxnLst>
                  <a:cxn ang="0">
                    <a:pos x="T0" y="T1"/>
                  </a:cxn>
                  <a:cxn ang="0">
                    <a:pos x="T2" y="T3"/>
                  </a:cxn>
                  <a:cxn ang="0">
                    <a:pos x="T4" y="T5"/>
                  </a:cxn>
                  <a:cxn ang="0">
                    <a:pos x="T6" y="T7"/>
                  </a:cxn>
                  <a:cxn ang="0">
                    <a:pos x="T8" y="T9"/>
                  </a:cxn>
                  <a:cxn ang="0">
                    <a:pos x="T10" y="T11"/>
                  </a:cxn>
                </a:cxnLst>
                <a:rect l="0" t="0" r="r" b="b"/>
                <a:pathLst>
                  <a:path w="7" h="303">
                    <a:moveTo>
                      <a:pt x="0" y="303"/>
                    </a:moveTo>
                    <a:lnTo>
                      <a:pt x="0" y="0"/>
                    </a:lnTo>
                    <a:lnTo>
                      <a:pt x="7" y="0"/>
                    </a:lnTo>
                    <a:lnTo>
                      <a:pt x="7" y="294"/>
                    </a:lnTo>
                    <a:lnTo>
                      <a:pt x="2" y="301"/>
                    </a:lnTo>
                    <a:lnTo>
                      <a:pt x="0" y="303"/>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19" name="Freeform 327"/>
              <p:cNvSpPr>
                <a:spLocks/>
              </p:cNvSpPr>
              <p:nvPr/>
            </p:nvSpPr>
            <p:spPr bwMode="auto">
              <a:xfrm>
                <a:off x="1231" y="1792"/>
                <a:ext cx="5" cy="289"/>
              </a:xfrm>
              <a:custGeom>
                <a:avLst/>
                <a:gdLst>
                  <a:gd name="T0" fmla="*/ 0 w 5"/>
                  <a:gd name="T1" fmla="*/ 289 h 289"/>
                  <a:gd name="T2" fmla="*/ 0 w 5"/>
                  <a:gd name="T3" fmla="*/ 0 h 289"/>
                  <a:gd name="T4" fmla="*/ 5 w 5"/>
                  <a:gd name="T5" fmla="*/ 0 h 289"/>
                  <a:gd name="T6" fmla="*/ 5 w 5"/>
                  <a:gd name="T7" fmla="*/ 281 h 289"/>
                  <a:gd name="T8" fmla="*/ 2 w 5"/>
                  <a:gd name="T9" fmla="*/ 289 h 289"/>
                  <a:gd name="T10" fmla="*/ 0 w 5"/>
                  <a:gd name="T11" fmla="*/ 289 h 289"/>
                </a:gdLst>
                <a:ahLst/>
                <a:cxnLst>
                  <a:cxn ang="0">
                    <a:pos x="T0" y="T1"/>
                  </a:cxn>
                  <a:cxn ang="0">
                    <a:pos x="T2" y="T3"/>
                  </a:cxn>
                  <a:cxn ang="0">
                    <a:pos x="T4" y="T5"/>
                  </a:cxn>
                  <a:cxn ang="0">
                    <a:pos x="T6" y="T7"/>
                  </a:cxn>
                  <a:cxn ang="0">
                    <a:pos x="T8" y="T9"/>
                  </a:cxn>
                  <a:cxn ang="0">
                    <a:pos x="T10" y="T11"/>
                  </a:cxn>
                </a:cxnLst>
                <a:rect l="0" t="0" r="r" b="b"/>
                <a:pathLst>
                  <a:path w="5" h="289">
                    <a:moveTo>
                      <a:pt x="0" y="289"/>
                    </a:moveTo>
                    <a:lnTo>
                      <a:pt x="0" y="0"/>
                    </a:lnTo>
                    <a:lnTo>
                      <a:pt x="5" y="0"/>
                    </a:lnTo>
                    <a:lnTo>
                      <a:pt x="5" y="281"/>
                    </a:lnTo>
                    <a:lnTo>
                      <a:pt x="2" y="289"/>
                    </a:lnTo>
                    <a:lnTo>
                      <a:pt x="0" y="28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0" name="Freeform 328"/>
              <p:cNvSpPr>
                <a:spLocks/>
              </p:cNvSpPr>
              <p:nvPr/>
            </p:nvSpPr>
            <p:spPr bwMode="auto">
              <a:xfrm>
                <a:off x="888" y="2112"/>
                <a:ext cx="262" cy="94"/>
              </a:xfrm>
              <a:custGeom>
                <a:avLst/>
                <a:gdLst>
                  <a:gd name="T0" fmla="*/ 0 w 262"/>
                  <a:gd name="T1" fmla="*/ 0 h 94"/>
                  <a:gd name="T2" fmla="*/ 0 w 262"/>
                  <a:gd name="T3" fmla="*/ 6 h 94"/>
                  <a:gd name="T4" fmla="*/ 262 w 262"/>
                  <a:gd name="T5" fmla="*/ 94 h 94"/>
                  <a:gd name="T6" fmla="*/ 262 w 262"/>
                  <a:gd name="T7" fmla="*/ 84 h 94"/>
                  <a:gd name="T8" fmla="*/ 4 w 262"/>
                  <a:gd name="T9" fmla="*/ 0 h 94"/>
                  <a:gd name="T10" fmla="*/ 0 w 262"/>
                  <a:gd name="T11" fmla="*/ 0 h 94"/>
                </a:gdLst>
                <a:ahLst/>
                <a:cxnLst>
                  <a:cxn ang="0">
                    <a:pos x="T0" y="T1"/>
                  </a:cxn>
                  <a:cxn ang="0">
                    <a:pos x="T2" y="T3"/>
                  </a:cxn>
                  <a:cxn ang="0">
                    <a:pos x="T4" y="T5"/>
                  </a:cxn>
                  <a:cxn ang="0">
                    <a:pos x="T6" y="T7"/>
                  </a:cxn>
                  <a:cxn ang="0">
                    <a:pos x="T8" y="T9"/>
                  </a:cxn>
                  <a:cxn ang="0">
                    <a:pos x="T10" y="T11"/>
                  </a:cxn>
                </a:cxnLst>
                <a:rect l="0" t="0" r="r" b="b"/>
                <a:pathLst>
                  <a:path w="262" h="94">
                    <a:moveTo>
                      <a:pt x="0" y="0"/>
                    </a:moveTo>
                    <a:lnTo>
                      <a:pt x="0" y="6"/>
                    </a:lnTo>
                    <a:lnTo>
                      <a:pt x="262" y="94"/>
                    </a:lnTo>
                    <a:lnTo>
                      <a:pt x="262" y="84"/>
                    </a:lnTo>
                    <a:lnTo>
                      <a:pt x="4" y="0"/>
                    </a:lnTo>
                    <a:lnTo>
                      <a:pt x="0" y="0"/>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1" name="Freeform 329"/>
              <p:cNvSpPr>
                <a:spLocks/>
              </p:cNvSpPr>
              <p:nvPr/>
            </p:nvSpPr>
            <p:spPr bwMode="auto">
              <a:xfrm>
                <a:off x="1150" y="2164"/>
                <a:ext cx="32" cy="42"/>
              </a:xfrm>
              <a:custGeom>
                <a:avLst/>
                <a:gdLst>
                  <a:gd name="T0" fmla="*/ 0 w 32"/>
                  <a:gd name="T1" fmla="*/ 32 h 42"/>
                  <a:gd name="T2" fmla="*/ 0 w 32"/>
                  <a:gd name="T3" fmla="*/ 42 h 42"/>
                  <a:gd name="T4" fmla="*/ 32 w 32"/>
                  <a:gd name="T5" fmla="*/ 7 h 42"/>
                  <a:gd name="T6" fmla="*/ 32 w 32"/>
                  <a:gd name="T7" fmla="*/ 0 h 42"/>
                  <a:gd name="T8" fmla="*/ 0 w 32"/>
                  <a:gd name="T9" fmla="*/ 32 h 42"/>
                </a:gdLst>
                <a:ahLst/>
                <a:cxnLst>
                  <a:cxn ang="0">
                    <a:pos x="T0" y="T1"/>
                  </a:cxn>
                  <a:cxn ang="0">
                    <a:pos x="T2" y="T3"/>
                  </a:cxn>
                  <a:cxn ang="0">
                    <a:pos x="T4" y="T5"/>
                  </a:cxn>
                  <a:cxn ang="0">
                    <a:pos x="T6" y="T7"/>
                  </a:cxn>
                  <a:cxn ang="0">
                    <a:pos x="T8" y="T9"/>
                  </a:cxn>
                </a:cxnLst>
                <a:rect l="0" t="0" r="r" b="b"/>
                <a:pathLst>
                  <a:path w="32" h="42">
                    <a:moveTo>
                      <a:pt x="0" y="32"/>
                    </a:moveTo>
                    <a:lnTo>
                      <a:pt x="0" y="42"/>
                    </a:lnTo>
                    <a:lnTo>
                      <a:pt x="32" y="7"/>
                    </a:lnTo>
                    <a:lnTo>
                      <a:pt x="32" y="0"/>
                    </a:lnTo>
                    <a:lnTo>
                      <a:pt x="0" y="32"/>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2" name="Freeform 330"/>
              <p:cNvSpPr>
                <a:spLocks noEditPoints="1"/>
              </p:cNvSpPr>
              <p:nvPr/>
            </p:nvSpPr>
            <p:spPr bwMode="auto">
              <a:xfrm>
                <a:off x="1019" y="1807"/>
                <a:ext cx="22" cy="11"/>
              </a:xfrm>
              <a:custGeom>
                <a:avLst/>
                <a:gdLst>
                  <a:gd name="T0" fmla="*/ 15 w 22"/>
                  <a:gd name="T1" fmla="*/ 0 h 11"/>
                  <a:gd name="T2" fmla="*/ 18 w 22"/>
                  <a:gd name="T3" fmla="*/ 0 h 11"/>
                  <a:gd name="T4" fmla="*/ 20 w 22"/>
                  <a:gd name="T5" fmla="*/ 1 h 11"/>
                  <a:gd name="T6" fmla="*/ 22 w 22"/>
                  <a:gd name="T7" fmla="*/ 1 h 11"/>
                  <a:gd name="T8" fmla="*/ 22 w 22"/>
                  <a:gd name="T9" fmla="*/ 3 h 11"/>
                  <a:gd name="T10" fmla="*/ 20 w 22"/>
                  <a:gd name="T11" fmla="*/ 5 h 11"/>
                  <a:gd name="T12" fmla="*/ 16 w 22"/>
                  <a:gd name="T13" fmla="*/ 6 h 11"/>
                  <a:gd name="T14" fmla="*/ 16 w 22"/>
                  <a:gd name="T15" fmla="*/ 6 h 11"/>
                  <a:gd name="T16" fmla="*/ 20 w 22"/>
                  <a:gd name="T17" fmla="*/ 6 h 11"/>
                  <a:gd name="T18" fmla="*/ 20 w 22"/>
                  <a:gd name="T19" fmla="*/ 8 h 11"/>
                  <a:gd name="T20" fmla="*/ 18 w 22"/>
                  <a:gd name="T21" fmla="*/ 10 h 11"/>
                  <a:gd name="T22" fmla="*/ 16 w 22"/>
                  <a:gd name="T23" fmla="*/ 11 h 11"/>
                  <a:gd name="T24" fmla="*/ 13 w 22"/>
                  <a:gd name="T25" fmla="*/ 11 h 11"/>
                  <a:gd name="T26" fmla="*/ 10 w 22"/>
                  <a:gd name="T27" fmla="*/ 11 h 11"/>
                  <a:gd name="T28" fmla="*/ 0 w 22"/>
                  <a:gd name="T29" fmla="*/ 11 h 11"/>
                  <a:gd name="T30" fmla="*/ 5 w 22"/>
                  <a:gd name="T31" fmla="*/ 0 h 11"/>
                  <a:gd name="T32" fmla="*/ 15 w 22"/>
                  <a:gd name="T33" fmla="*/ 0 h 11"/>
                  <a:gd name="T34" fmla="*/ 8 w 22"/>
                  <a:gd name="T35" fmla="*/ 5 h 11"/>
                  <a:gd name="T36" fmla="*/ 11 w 22"/>
                  <a:gd name="T37" fmla="*/ 5 h 11"/>
                  <a:gd name="T38" fmla="*/ 13 w 22"/>
                  <a:gd name="T39" fmla="*/ 5 h 11"/>
                  <a:gd name="T40" fmla="*/ 15 w 22"/>
                  <a:gd name="T41" fmla="*/ 5 h 11"/>
                  <a:gd name="T42" fmla="*/ 16 w 22"/>
                  <a:gd name="T43" fmla="*/ 5 h 11"/>
                  <a:gd name="T44" fmla="*/ 16 w 22"/>
                  <a:gd name="T45" fmla="*/ 3 h 11"/>
                  <a:gd name="T46" fmla="*/ 16 w 22"/>
                  <a:gd name="T47" fmla="*/ 3 h 11"/>
                  <a:gd name="T48" fmla="*/ 16 w 22"/>
                  <a:gd name="T49" fmla="*/ 3 h 11"/>
                  <a:gd name="T50" fmla="*/ 15 w 22"/>
                  <a:gd name="T51" fmla="*/ 3 h 11"/>
                  <a:gd name="T52" fmla="*/ 13 w 22"/>
                  <a:gd name="T53" fmla="*/ 3 h 11"/>
                  <a:gd name="T54" fmla="*/ 10 w 22"/>
                  <a:gd name="T55" fmla="*/ 3 h 11"/>
                  <a:gd name="T56" fmla="*/ 8 w 22"/>
                  <a:gd name="T57" fmla="*/ 5 h 11"/>
                  <a:gd name="T58" fmla="*/ 6 w 22"/>
                  <a:gd name="T59" fmla="*/ 10 h 11"/>
                  <a:gd name="T60" fmla="*/ 10 w 22"/>
                  <a:gd name="T61" fmla="*/ 10 h 11"/>
                  <a:gd name="T62" fmla="*/ 11 w 22"/>
                  <a:gd name="T63" fmla="*/ 10 h 11"/>
                  <a:gd name="T64" fmla="*/ 13 w 22"/>
                  <a:gd name="T65" fmla="*/ 10 h 11"/>
                  <a:gd name="T66" fmla="*/ 15 w 22"/>
                  <a:gd name="T67" fmla="*/ 10 h 11"/>
                  <a:gd name="T68" fmla="*/ 15 w 22"/>
                  <a:gd name="T69" fmla="*/ 8 h 11"/>
                  <a:gd name="T70" fmla="*/ 15 w 22"/>
                  <a:gd name="T71" fmla="*/ 8 h 11"/>
                  <a:gd name="T72" fmla="*/ 13 w 22"/>
                  <a:gd name="T73" fmla="*/ 6 h 11"/>
                  <a:gd name="T74" fmla="*/ 13 w 22"/>
                  <a:gd name="T75" fmla="*/ 6 h 11"/>
                  <a:gd name="T76" fmla="*/ 11 w 22"/>
                  <a:gd name="T77" fmla="*/ 6 h 11"/>
                  <a:gd name="T78" fmla="*/ 6 w 22"/>
                  <a:gd name="T79" fmla="*/ 6 h 11"/>
                  <a:gd name="T80" fmla="*/ 6 w 22"/>
                  <a:gd name="T8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11">
                    <a:moveTo>
                      <a:pt x="15" y="0"/>
                    </a:moveTo>
                    <a:lnTo>
                      <a:pt x="18" y="0"/>
                    </a:lnTo>
                    <a:lnTo>
                      <a:pt x="20" y="1"/>
                    </a:lnTo>
                    <a:lnTo>
                      <a:pt x="22" y="1"/>
                    </a:lnTo>
                    <a:lnTo>
                      <a:pt x="22" y="3"/>
                    </a:lnTo>
                    <a:lnTo>
                      <a:pt x="20" y="5"/>
                    </a:lnTo>
                    <a:lnTo>
                      <a:pt x="16" y="6"/>
                    </a:lnTo>
                    <a:lnTo>
                      <a:pt x="16" y="6"/>
                    </a:lnTo>
                    <a:lnTo>
                      <a:pt x="20" y="6"/>
                    </a:lnTo>
                    <a:lnTo>
                      <a:pt x="20" y="8"/>
                    </a:lnTo>
                    <a:lnTo>
                      <a:pt x="18" y="10"/>
                    </a:lnTo>
                    <a:lnTo>
                      <a:pt x="16" y="11"/>
                    </a:lnTo>
                    <a:lnTo>
                      <a:pt x="13" y="11"/>
                    </a:lnTo>
                    <a:lnTo>
                      <a:pt x="10" y="11"/>
                    </a:lnTo>
                    <a:lnTo>
                      <a:pt x="0" y="11"/>
                    </a:lnTo>
                    <a:lnTo>
                      <a:pt x="5" y="0"/>
                    </a:lnTo>
                    <a:lnTo>
                      <a:pt x="15" y="0"/>
                    </a:lnTo>
                    <a:close/>
                    <a:moveTo>
                      <a:pt x="8" y="5"/>
                    </a:moveTo>
                    <a:lnTo>
                      <a:pt x="11" y="5"/>
                    </a:lnTo>
                    <a:lnTo>
                      <a:pt x="13" y="5"/>
                    </a:lnTo>
                    <a:lnTo>
                      <a:pt x="15" y="5"/>
                    </a:lnTo>
                    <a:lnTo>
                      <a:pt x="16" y="5"/>
                    </a:lnTo>
                    <a:lnTo>
                      <a:pt x="16" y="3"/>
                    </a:lnTo>
                    <a:lnTo>
                      <a:pt x="16" y="3"/>
                    </a:lnTo>
                    <a:lnTo>
                      <a:pt x="16" y="3"/>
                    </a:lnTo>
                    <a:lnTo>
                      <a:pt x="15" y="3"/>
                    </a:lnTo>
                    <a:lnTo>
                      <a:pt x="13" y="3"/>
                    </a:lnTo>
                    <a:lnTo>
                      <a:pt x="10" y="3"/>
                    </a:lnTo>
                    <a:lnTo>
                      <a:pt x="8" y="5"/>
                    </a:lnTo>
                    <a:close/>
                    <a:moveTo>
                      <a:pt x="6" y="10"/>
                    </a:moveTo>
                    <a:lnTo>
                      <a:pt x="10" y="10"/>
                    </a:lnTo>
                    <a:lnTo>
                      <a:pt x="11" y="10"/>
                    </a:lnTo>
                    <a:lnTo>
                      <a:pt x="13" y="10"/>
                    </a:lnTo>
                    <a:lnTo>
                      <a:pt x="15" y="10"/>
                    </a:lnTo>
                    <a:lnTo>
                      <a:pt x="15" y="8"/>
                    </a:lnTo>
                    <a:lnTo>
                      <a:pt x="15" y="8"/>
                    </a:lnTo>
                    <a:lnTo>
                      <a:pt x="13" y="6"/>
                    </a:lnTo>
                    <a:lnTo>
                      <a:pt x="13" y="6"/>
                    </a:lnTo>
                    <a:lnTo>
                      <a:pt x="11" y="6"/>
                    </a:lnTo>
                    <a:lnTo>
                      <a:pt x="6" y="6"/>
                    </a:lnTo>
                    <a:lnTo>
                      <a:pt x="6"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3" name="Freeform 331"/>
              <p:cNvSpPr>
                <a:spLocks noEditPoints="1"/>
              </p:cNvSpPr>
              <p:nvPr/>
            </p:nvSpPr>
            <p:spPr bwMode="auto">
              <a:xfrm>
                <a:off x="1041" y="1808"/>
                <a:ext cx="20" cy="10"/>
              </a:xfrm>
              <a:custGeom>
                <a:avLst/>
                <a:gdLst>
                  <a:gd name="T0" fmla="*/ 20 w 20"/>
                  <a:gd name="T1" fmla="*/ 10 h 10"/>
                  <a:gd name="T2" fmla="*/ 15 w 20"/>
                  <a:gd name="T3" fmla="*/ 10 h 10"/>
                  <a:gd name="T4" fmla="*/ 15 w 20"/>
                  <a:gd name="T5" fmla="*/ 9 h 10"/>
                  <a:gd name="T6" fmla="*/ 6 w 20"/>
                  <a:gd name="T7" fmla="*/ 9 h 10"/>
                  <a:gd name="T8" fmla="*/ 5 w 20"/>
                  <a:gd name="T9" fmla="*/ 10 h 10"/>
                  <a:gd name="T10" fmla="*/ 0 w 20"/>
                  <a:gd name="T11" fmla="*/ 10 h 10"/>
                  <a:gd name="T12" fmla="*/ 11 w 20"/>
                  <a:gd name="T13" fmla="*/ 0 h 10"/>
                  <a:gd name="T14" fmla="*/ 18 w 20"/>
                  <a:gd name="T15" fmla="*/ 0 h 10"/>
                  <a:gd name="T16" fmla="*/ 20 w 20"/>
                  <a:gd name="T17" fmla="*/ 10 h 10"/>
                  <a:gd name="T18" fmla="*/ 13 w 20"/>
                  <a:gd name="T19" fmla="*/ 7 h 10"/>
                  <a:gd name="T20" fmla="*/ 13 w 20"/>
                  <a:gd name="T21" fmla="*/ 2 h 10"/>
                  <a:gd name="T22" fmla="*/ 10 w 20"/>
                  <a:gd name="T23" fmla="*/ 7 h 10"/>
                  <a:gd name="T24" fmla="*/ 13 w 20"/>
                  <a:gd name="T2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20" y="10"/>
                    </a:moveTo>
                    <a:lnTo>
                      <a:pt x="15" y="10"/>
                    </a:lnTo>
                    <a:lnTo>
                      <a:pt x="15" y="9"/>
                    </a:lnTo>
                    <a:lnTo>
                      <a:pt x="6" y="9"/>
                    </a:lnTo>
                    <a:lnTo>
                      <a:pt x="5" y="10"/>
                    </a:lnTo>
                    <a:lnTo>
                      <a:pt x="0" y="10"/>
                    </a:lnTo>
                    <a:lnTo>
                      <a:pt x="11" y="0"/>
                    </a:lnTo>
                    <a:lnTo>
                      <a:pt x="18" y="0"/>
                    </a:lnTo>
                    <a:lnTo>
                      <a:pt x="20" y="10"/>
                    </a:lnTo>
                    <a:close/>
                    <a:moveTo>
                      <a:pt x="13" y="7"/>
                    </a:moveTo>
                    <a:lnTo>
                      <a:pt x="13" y="2"/>
                    </a:lnTo>
                    <a:lnTo>
                      <a:pt x="10" y="7"/>
                    </a:lnTo>
                    <a:lnTo>
                      <a:pt x="13"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4" name="Freeform 332"/>
              <p:cNvSpPr>
                <a:spLocks/>
              </p:cNvSpPr>
              <p:nvPr/>
            </p:nvSpPr>
            <p:spPr bwMode="auto">
              <a:xfrm>
                <a:off x="1066" y="1808"/>
                <a:ext cx="22" cy="10"/>
              </a:xfrm>
              <a:custGeom>
                <a:avLst/>
                <a:gdLst>
                  <a:gd name="T0" fmla="*/ 17 w 22"/>
                  <a:gd name="T1" fmla="*/ 10 h 10"/>
                  <a:gd name="T2" fmla="*/ 12 w 22"/>
                  <a:gd name="T3" fmla="*/ 10 h 10"/>
                  <a:gd name="T4" fmla="*/ 7 w 22"/>
                  <a:gd name="T5" fmla="*/ 4 h 10"/>
                  <a:gd name="T6" fmla="*/ 7 w 22"/>
                  <a:gd name="T7" fmla="*/ 4 h 10"/>
                  <a:gd name="T8" fmla="*/ 3 w 22"/>
                  <a:gd name="T9" fmla="*/ 10 h 10"/>
                  <a:gd name="T10" fmla="*/ 0 w 22"/>
                  <a:gd name="T11" fmla="*/ 10 h 10"/>
                  <a:gd name="T12" fmla="*/ 5 w 22"/>
                  <a:gd name="T13" fmla="*/ 0 h 10"/>
                  <a:gd name="T14" fmla="*/ 10 w 22"/>
                  <a:gd name="T15" fmla="*/ 0 h 10"/>
                  <a:gd name="T16" fmla="*/ 15 w 22"/>
                  <a:gd name="T17" fmla="*/ 7 h 10"/>
                  <a:gd name="T18" fmla="*/ 18 w 22"/>
                  <a:gd name="T19" fmla="*/ 0 h 10"/>
                  <a:gd name="T20" fmla="*/ 22 w 22"/>
                  <a:gd name="T21" fmla="*/ 0 h 10"/>
                  <a:gd name="T22" fmla="*/ 17 w 22"/>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17" y="10"/>
                    </a:moveTo>
                    <a:lnTo>
                      <a:pt x="12" y="10"/>
                    </a:lnTo>
                    <a:lnTo>
                      <a:pt x="7" y="4"/>
                    </a:lnTo>
                    <a:lnTo>
                      <a:pt x="7" y="4"/>
                    </a:lnTo>
                    <a:lnTo>
                      <a:pt x="3" y="10"/>
                    </a:lnTo>
                    <a:lnTo>
                      <a:pt x="0" y="10"/>
                    </a:lnTo>
                    <a:lnTo>
                      <a:pt x="5" y="0"/>
                    </a:lnTo>
                    <a:lnTo>
                      <a:pt x="10" y="0"/>
                    </a:lnTo>
                    <a:lnTo>
                      <a:pt x="15" y="7"/>
                    </a:lnTo>
                    <a:lnTo>
                      <a:pt x="18" y="0"/>
                    </a:lnTo>
                    <a:lnTo>
                      <a:pt x="22" y="0"/>
                    </a:ln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5" name="Freeform 333"/>
              <p:cNvSpPr>
                <a:spLocks/>
              </p:cNvSpPr>
              <p:nvPr/>
            </p:nvSpPr>
            <p:spPr bwMode="auto">
              <a:xfrm>
                <a:off x="1088" y="1808"/>
                <a:ext cx="23" cy="12"/>
              </a:xfrm>
              <a:custGeom>
                <a:avLst/>
                <a:gdLst>
                  <a:gd name="T0" fmla="*/ 8 w 23"/>
                  <a:gd name="T1" fmla="*/ 5 h 12"/>
                  <a:gd name="T2" fmla="*/ 18 w 23"/>
                  <a:gd name="T3" fmla="*/ 0 h 12"/>
                  <a:gd name="T4" fmla="*/ 23 w 23"/>
                  <a:gd name="T5" fmla="*/ 0 h 12"/>
                  <a:gd name="T6" fmla="*/ 17 w 23"/>
                  <a:gd name="T7" fmla="*/ 4 h 12"/>
                  <a:gd name="T8" fmla="*/ 18 w 23"/>
                  <a:gd name="T9" fmla="*/ 12 h 12"/>
                  <a:gd name="T10" fmla="*/ 13 w 23"/>
                  <a:gd name="T11" fmla="*/ 12 h 12"/>
                  <a:gd name="T12" fmla="*/ 12 w 23"/>
                  <a:gd name="T13" fmla="*/ 7 h 12"/>
                  <a:gd name="T14" fmla="*/ 7 w 23"/>
                  <a:gd name="T15" fmla="*/ 9 h 12"/>
                  <a:gd name="T16" fmla="*/ 5 w 23"/>
                  <a:gd name="T17" fmla="*/ 12 h 12"/>
                  <a:gd name="T18" fmla="*/ 0 w 23"/>
                  <a:gd name="T19" fmla="*/ 10 h 12"/>
                  <a:gd name="T20" fmla="*/ 7 w 23"/>
                  <a:gd name="T21" fmla="*/ 0 h 12"/>
                  <a:gd name="T22" fmla="*/ 12 w 23"/>
                  <a:gd name="T23" fmla="*/ 0 h 12"/>
                  <a:gd name="T24" fmla="*/ 8 w 23"/>
                  <a:gd name="T2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8" y="5"/>
                    </a:moveTo>
                    <a:lnTo>
                      <a:pt x="18" y="0"/>
                    </a:lnTo>
                    <a:lnTo>
                      <a:pt x="23" y="0"/>
                    </a:lnTo>
                    <a:lnTo>
                      <a:pt x="17" y="4"/>
                    </a:lnTo>
                    <a:lnTo>
                      <a:pt x="18" y="12"/>
                    </a:lnTo>
                    <a:lnTo>
                      <a:pt x="13" y="12"/>
                    </a:lnTo>
                    <a:lnTo>
                      <a:pt x="12" y="7"/>
                    </a:lnTo>
                    <a:lnTo>
                      <a:pt x="7" y="9"/>
                    </a:lnTo>
                    <a:lnTo>
                      <a:pt x="5" y="12"/>
                    </a:lnTo>
                    <a:lnTo>
                      <a:pt x="0" y="10"/>
                    </a:lnTo>
                    <a:lnTo>
                      <a:pt x="7" y="0"/>
                    </a:lnTo>
                    <a:lnTo>
                      <a:pt x="12" y="0"/>
                    </a:lnTo>
                    <a:lnTo>
                      <a:pt x="8"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6" name="Freeform 334"/>
              <p:cNvSpPr>
                <a:spLocks noEditPoints="1"/>
              </p:cNvSpPr>
              <p:nvPr/>
            </p:nvSpPr>
            <p:spPr bwMode="auto">
              <a:xfrm>
                <a:off x="1167" y="1808"/>
                <a:ext cx="20" cy="9"/>
              </a:xfrm>
              <a:custGeom>
                <a:avLst/>
                <a:gdLst>
                  <a:gd name="T0" fmla="*/ 15 w 20"/>
                  <a:gd name="T1" fmla="*/ 0 h 9"/>
                  <a:gd name="T2" fmla="*/ 17 w 20"/>
                  <a:gd name="T3" fmla="*/ 0 h 9"/>
                  <a:gd name="T4" fmla="*/ 19 w 20"/>
                  <a:gd name="T5" fmla="*/ 0 h 9"/>
                  <a:gd name="T6" fmla="*/ 20 w 20"/>
                  <a:gd name="T7" fmla="*/ 0 h 9"/>
                  <a:gd name="T8" fmla="*/ 20 w 20"/>
                  <a:gd name="T9" fmla="*/ 2 h 9"/>
                  <a:gd name="T10" fmla="*/ 19 w 20"/>
                  <a:gd name="T11" fmla="*/ 4 h 9"/>
                  <a:gd name="T12" fmla="*/ 15 w 20"/>
                  <a:gd name="T13" fmla="*/ 4 h 9"/>
                  <a:gd name="T14" fmla="*/ 17 w 20"/>
                  <a:gd name="T15" fmla="*/ 5 h 9"/>
                  <a:gd name="T16" fmla="*/ 17 w 20"/>
                  <a:gd name="T17" fmla="*/ 5 h 9"/>
                  <a:gd name="T18" fmla="*/ 15 w 20"/>
                  <a:gd name="T19" fmla="*/ 7 h 9"/>
                  <a:gd name="T20" fmla="*/ 14 w 20"/>
                  <a:gd name="T21" fmla="*/ 9 h 9"/>
                  <a:gd name="T22" fmla="*/ 10 w 20"/>
                  <a:gd name="T23" fmla="*/ 9 h 9"/>
                  <a:gd name="T24" fmla="*/ 9 w 20"/>
                  <a:gd name="T25" fmla="*/ 9 h 9"/>
                  <a:gd name="T26" fmla="*/ 0 w 20"/>
                  <a:gd name="T27" fmla="*/ 9 h 9"/>
                  <a:gd name="T28" fmla="*/ 7 w 20"/>
                  <a:gd name="T29" fmla="*/ 0 h 9"/>
                  <a:gd name="T30" fmla="*/ 15 w 20"/>
                  <a:gd name="T31" fmla="*/ 0 h 9"/>
                  <a:gd name="T32" fmla="*/ 9 w 20"/>
                  <a:gd name="T33" fmla="*/ 4 h 9"/>
                  <a:gd name="T34" fmla="*/ 12 w 20"/>
                  <a:gd name="T35" fmla="*/ 4 h 9"/>
                  <a:gd name="T36" fmla="*/ 12 w 20"/>
                  <a:gd name="T37" fmla="*/ 4 h 9"/>
                  <a:gd name="T38" fmla="*/ 14 w 20"/>
                  <a:gd name="T39" fmla="*/ 2 h 9"/>
                  <a:gd name="T40" fmla="*/ 15 w 20"/>
                  <a:gd name="T41" fmla="*/ 2 h 9"/>
                  <a:gd name="T42" fmla="*/ 15 w 20"/>
                  <a:gd name="T43" fmla="*/ 2 h 9"/>
                  <a:gd name="T44" fmla="*/ 15 w 20"/>
                  <a:gd name="T45" fmla="*/ 2 h 9"/>
                  <a:gd name="T46" fmla="*/ 15 w 20"/>
                  <a:gd name="T47" fmla="*/ 2 h 9"/>
                  <a:gd name="T48" fmla="*/ 14 w 20"/>
                  <a:gd name="T49" fmla="*/ 2 h 9"/>
                  <a:gd name="T50" fmla="*/ 12 w 20"/>
                  <a:gd name="T51" fmla="*/ 2 h 9"/>
                  <a:gd name="T52" fmla="*/ 10 w 20"/>
                  <a:gd name="T53" fmla="*/ 2 h 9"/>
                  <a:gd name="T54" fmla="*/ 9 w 20"/>
                  <a:gd name="T55" fmla="*/ 4 h 9"/>
                  <a:gd name="T56" fmla="*/ 5 w 20"/>
                  <a:gd name="T57" fmla="*/ 7 h 9"/>
                  <a:gd name="T58" fmla="*/ 9 w 20"/>
                  <a:gd name="T59" fmla="*/ 7 h 9"/>
                  <a:gd name="T60" fmla="*/ 10 w 20"/>
                  <a:gd name="T61" fmla="*/ 7 h 9"/>
                  <a:gd name="T62" fmla="*/ 12 w 20"/>
                  <a:gd name="T63" fmla="*/ 7 h 9"/>
                  <a:gd name="T64" fmla="*/ 12 w 20"/>
                  <a:gd name="T65" fmla="*/ 7 h 9"/>
                  <a:gd name="T66" fmla="*/ 14 w 20"/>
                  <a:gd name="T67" fmla="*/ 5 h 9"/>
                  <a:gd name="T68" fmla="*/ 14 w 20"/>
                  <a:gd name="T69" fmla="*/ 5 h 9"/>
                  <a:gd name="T70" fmla="*/ 12 w 20"/>
                  <a:gd name="T71" fmla="*/ 5 h 9"/>
                  <a:gd name="T72" fmla="*/ 12 w 20"/>
                  <a:gd name="T73" fmla="*/ 5 h 9"/>
                  <a:gd name="T74" fmla="*/ 10 w 20"/>
                  <a:gd name="T75" fmla="*/ 5 h 9"/>
                  <a:gd name="T76" fmla="*/ 7 w 20"/>
                  <a:gd name="T77" fmla="*/ 5 h 9"/>
                  <a:gd name="T78" fmla="*/ 5 w 20"/>
                  <a:gd name="T7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9">
                    <a:moveTo>
                      <a:pt x="15" y="0"/>
                    </a:moveTo>
                    <a:lnTo>
                      <a:pt x="17" y="0"/>
                    </a:lnTo>
                    <a:lnTo>
                      <a:pt x="19" y="0"/>
                    </a:lnTo>
                    <a:lnTo>
                      <a:pt x="20" y="0"/>
                    </a:lnTo>
                    <a:lnTo>
                      <a:pt x="20" y="2"/>
                    </a:lnTo>
                    <a:lnTo>
                      <a:pt x="19" y="4"/>
                    </a:lnTo>
                    <a:lnTo>
                      <a:pt x="15" y="4"/>
                    </a:lnTo>
                    <a:lnTo>
                      <a:pt x="17" y="5"/>
                    </a:lnTo>
                    <a:lnTo>
                      <a:pt x="17" y="5"/>
                    </a:lnTo>
                    <a:lnTo>
                      <a:pt x="15" y="7"/>
                    </a:lnTo>
                    <a:lnTo>
                      <a:pt x="14" y="9"/>
                    </a:lnTo>
                    <a:lnTo>
                      <a:pt x="10" y="9"/>
                    </a:lnTo>
                    <a:lnTo>
                      <a:pt x="9" y="9"/>
                    </a:lnTo>
                    <a:lnTo>
                      <a:pt x="0" y="9"/>
                    </a:lnTo>
                    <a:lnTo>
                      <a:pt x="7" y="0"/>
                    </a:lnTo>
                    <a:lnTo>
                      <a:pt x="15" y="0"/>
                    </a:lnTo>
                    <a:close/>
                    <a:moveTo>
                      <a:pt x="9" y="4"/>
                    </a:moveTo>
                    <a:lnTo>
                      <a:pt x="12" y="4"/>
                    </a:lnTo>
                    <a:lnTo>
                      <a:pt x="12" y="4"/>
                    </a:lnTo>
                    <a:lnTo>
                      <a:pt x="14" y="2"/>
                    </a:lnTo>
                    <a:lnTo>
                      <a:pt x="15" y="2"/>
                    </a:lnTo>
                    <a:lnTo>
                      <a:pt x="15" y="2"/>
                    </a:lnTo>
                    <a:lnTo>
                      <a:pt x="15" y="2"/>
                    </a:lnTo>
                    <a:lnTo>
                      <a:pt x="15" y="2"/>
                    </a:lnTo>
                    <a:lnTo>
                      <a:pt x="14" y="2"/>
                    </a:lnTo>
                    <a:lnTo>
                      <a:pt x="12" y="2"/>
                    </a:lnTo>
                    <a:lnTo>
                      <a:pt x="10" y="2"/>
                    </a:lnTo>
                    <a:lnTo>
                      <a:pt x="9" y="4"/>
                    </a:lnTo>
                    <a:close/>
                    <a:moveTo>
                      <a:pt x="5" y="7"/>
                    </a:moveTo>
                    <a:lnTo>
                      <a:pt x="9" y="7"/>
                    </a:lnTo>
                    <a:lnTo>
                      <a:pt x="10" y="7"/>
                    </a:lnTo>
                    <a:lnTo>
                      <a:pt x="12" y="7"/>
                    </a:lnTo>
                    <a:lnTo>
                      <a:pt x="12" y="7"/>
                    </a:lnTo>
                    <a:lnTo>
                      <a:pt x="14" y="5"/>
                    </a:lnTo>
                    <a:lnTo>
                      <a:pt x="14" y="5"/>
                    </a:lnTo>
                    <a:lnTo>
                      <a:pt x="12" y="5"/>
                    </a:lnTo>
                    <a:lnTo>
                      <a:pt x="12" y="5"/>
                    </a:lnTo>
                    <a:lnTo>
                      <a:pt x="10" y="5"/>
                    </a:lnTo>
                    <a:lnTo>
                      <a:pt x="7" y="5"/>
                    </a:lnTo>
                    <a:lnTo>
                      <a:pt x="5" y="7"/>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7" name="Freeform 335"/>
              <p:cNvSpPr>
                <a:spLocks noEditPoints="1"/>
              </p:cNvSpPr>
              <p:nvPr/>
            </p:nvSpPr>
            <p:spPr bwMode="auto">
              <a:xfrm>
                <a:off x="1182" y="1807"/>
                <a:ext cx="19" cy="10"/>
              </a:xfrm>
              <a:custGeom>
                <a:avLst/>
                <a:gdLst>
                  <a:gd name="T0" fmla="*/ 19 w 19"/>
                  <a:gd name="T1" fmla="*/ 10 h 10"/>
                  <a:gd name="T2" fmla="*/ 14 w 19"/>
                  <a:gd name="T3" fmla="*/ 10 h 10"/>
                  <a:gd name="T4" fmla="*/ 14 w 19"/>
                  <a:gd name="T5" fmla="*/ 8 h 10"/>
                  <a:gd name="T6" fmla="*/ 7 w 19"/>
                  <a:gd name="T7" fmla="*/ 8 h 10"/>
                  <a:gd name="T8" fmla="*/ 5 w 19"/>
                  <a:gd name="T9" fmla="*/ 10 h 10"/>
                  <a:gd name="T10" fmla="*/ 0 w 19"/>
                  <a:gd name="T11" fmla="*/ 10 h 10"/>
                  <a:gd name="T12" fmla="*/ 14 w 19"/>
                  <a:gd name="T13" fmla="*/ 0 h 10"/>
                  <a:gd name="T14" fmla="*/ 19 w 19"/>
                  <a:gd name="T15" fmla="*/ 0 h 10"/>
                  <a:gd name="T16" fmla="*/ 19 w 19"/>
                  <a:gd name="T17" fmla="*/ 10 h 10"/>
                  <a:gd name="T18" fmla="*/ 14 w 19"/>
                  <a:gd name="T19" fmla="*/ 6 h 10"/>
                  <a:gd name="T20" fmla="*/ 14 w 19"/>
                  <a:gd name="T21" fmla="*/ 3 h 10"/>
                  <a:gd name="T22" fmla="*/ 9 w 19"/>
                  <a:gd name="T23" fmla="*/ 6 h 10"/>
                  <a:gd name="T24" fmla="*/ 14 w 19"/>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0">
                    <a:moveTo>
                      <a:pt x="19" y="10"/>
                    </a:moveTo>
                    <a:lnTo>
                      <a:pt x="14" y="10"/>
                    </a:lnTo>
                    <a:lnTo>
                      <a:pt x="14" y="8"/>
                    </a:lnTo>
                    <a:lnTo>
                      <a:pt x="7" y="8"/>
                    </a:lnTo>
                    <a:lnTo>
                      <a:pt x="5" y="10"/>
                    </a:lnTo>
                    <a:lnTo>
                      <a:pt x="0" y="10"/>
                    </a:lnTo>
                    <a:lnTo>
                      <a:pt x="14" y="0"/>
                    </a:lnTo>
                    <a:lnTo>
                      <a:pt x="19" y="0"/>
                    </a:lnTo>
                    <a:lnTo>
                      <a:pt x="19" y="10"/>
                    </a:lnTo>
                    <a:close/>
                    <a:moveTo>
                      <a:pt x="14" y="6"/>
                    </a:moveTo>
                    <a:lnTo>
                      <a:pt x="14" y="3"/>
                    </a:lnTo>
                    <a:lnTo>
                      <a:pt x="9" y="6"/>
                    </a:lnTo>
                    <a:lnTo>
                      <a:pt x="14" y="6"/>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8" name="Freeform 336"/>
              <p:cNvSpPr>
                <a:spLocks/>
              </p:cNvSpPr>
              <p:nvPr/>
            </p:nvSpPr>
            <p:spPr bwMode="auto">
              <a:xfrm>
                <a:off x="1201" y="1807"/>
                <a:ext cx="20" cy="10"/>
              </a:xfrm>
              <a:custGeom>
                <a:avLst/>
                <a:gdLst>
                  <a:gd name="T0" fmla="*/ 15 w 20"/>
                  <a:gd name="T1" fmla="*/ 8 h 10"/>
                  <a:gd name="T2" fmla="*/ 10 w 20"/>
                  <a:gd name="T3" fmla="*/ 8 h 10"/>
                  <a:gd name="T4" fmla="*/ 8 w 20"/>
                  <a:gd name="T5" fmla="*/ 3 h 10"/>
                  <a:gd name="T6" fmla="*/ 3 w 20"/>
                  <a:gd name="T7" fmla="*/ 10 h 10"/>
                  <a:gd name="T8" fmla="*/ 0 w 20"/>
                  <a:gd name="T9" fmla="*/ 10 h 10"/>
                  <a:gd name="T10" fmla="*/ 7 w 20"/>
                  <a:gd name="T11" fmla="*/ 0 h 10"/>
                  <a:gd name="T12" fmla="*/ 12 w 20"/>
                  <a:gd name="T13" fmla="*/ 0 h 10"/>
                  <a:gd name="T14" fmla="*/ 14 w 20"/>
                  <a:gd name="T15" fmla="*/ 5 h 10"/>
                  <a:gd name="T16" fmla="*/ 17 w 20"/>
                  <a:gd name="T17" fmla="*/ 0 h 10"/>
                  <a:gd name="T18" fmla="*/ 20 w 20"/>
                  <a:gd name="T19" fmla="*/ 0 h 10"/>
                  <a:gd name="T20" fmla="*/ 15 w 20"/>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
                    <a:moveTo>
                      <a:pt x="15" y="8"/>
                    </a:moveTo>
                    <a:lnTo>
                      <a:pt x="10" y="8"/>
                    </a:lnTo>
                    <a:lnTo>
                      <a:pt x="8" y="3"/>
                    </a:lnTo>
                    <a:lnTo>
                      <a:pt x="3" y="10"/>
                    </a:lnTo>
                    <a:lnTo>
                      <a:pt x="0" y="10"/>
                    </a:lnTo>
                    <a:lnTo>
                      <a:pt x="7" y="0"/>
                    </a:lnTo>
                    <a:lnTo>
                      <a:pt x="12" y="0"/>
                    </a:lnTo>
                    <a:lnTo>
                      <a:pt x="14" y="5"/>
                    </a:lnTo>
                    <a:lnTo>
                      <a:pt x="17" y="0"/>
                    </a:lnTo>
                    <a:lnTo>
                      <a:pt x="20" y="0"/>
                    </a:lnTo>
                    <a:lnTo>
                      <a:pt x="15" y="8"/>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29" name="Freeform 337"/>
              <p:cNvSpPr>
                <a:spLocks/>
              </p:cNvSpPr>
              <p:nvPr/>
            </p:nvSpPr>
            <p:spPr bwMode="auto">
              <a:xfrm>
                <a:off x="1218" y="1807"/>
                <a:ext cx="22" cy="10"/>
              </a:xfrm>
              <a:custGeom>
                <a:avLst/>
                <a:gdLst>
                  <a:gd name="T0" fmla="*/ 7 w 22"/>
                  <a:gd name="T1" fmla="*/ 5 h 10"/>
                  <a:gd name="T2" fmla="*/ 17 w 22"/>
                  <a:gd name="T3" fmla="*/ 0 h 10"/>
                  <a:gd name="T4" fmla="*/ 22 w 22"/>
                  <a:gd name="T5" fmla="*/ 0 h 10"/>
                  <a:gd name="T6" fmla="*/ 13 w 22"/>
                  <a:gd name="T7" fmla="*/ 3 h 10"/>
                  <a:gd name="T8" fmla="*/ 15 w 22"/>
                  <a:gd name="T9" fmla="*/ 8 h 10"/>
                  <a:gd name="T10" fmla="*/ 10 w 22"/>
                  <a:gd name="T11" fmla="*/ 8 h 10"/>
                  <a:gd name="T12" fmla="*/ 10 w 22"/>
                  <a:gd name="T13" fmla="*/ 5 h 10"/>
                  <a:gd name="T14" fmla="*/ 7 w 22"/>
                  <a:gd name="T15" fmla="*/ 6 h 10"/>
                  <a:gd name="T16" fmla="*/ 5 w 22"/>
                  <a:gd name="T17" fmla="*/ 10 h 10"/>
                  <a:gd name="T18" fmla="*/ 0 w 22"/>
                  <a:gd name="T19" fmla="*/ 10 h 10"/>
                  <a:gd name="T20" fmla="*/ 7 w 22"/>
                  <a:gd name="T21" fmla="*/ 0 h 10"/>
                  <a:gd name="T22" fmla="*/ 10 w 22"/>
                  <a:gd name="T23" fmla="*/ 0 h 10"/>
                  <a:gd name="T24" fmla="*/ 7 w 22"/>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0">
                    <a:moveTo>
                      <a:pt x="7" y="5"/>
                    </a:moveTo>
                    <a:lnTo>
                      <a:pt x="17" y="0"/>
                    </a:lnTo>
                    <a:lnTo>
                      <a:pt x="22" y="0"/>
                    </a:lnTo>
                    <a:lnTo>
                      <a:pt x="13" y="3"/>
                    </a:lnTo>
                    <a:lnTo>
                      <a:pt x="15" y="8"/>
                    </a:lnTo>
                    <a:lnTo>
                      <a:pt x="10" y="8"/>
                    </a:lnTo>
                    <a:lnTo>
                      <a:pt x="10" y="5"/>
                    </a:lnTo>
                    <a:lnTo>
                      <a:pt x="7" y="6"/>
                    </a:lnTo>
                    <a:lnTo>
                      <a:pt x="5" y="10"/>
                    </a:lnTo>
                    <a:lnTo>
                      <a:pt x="0" y="10"/>
                    </a:lnTo>
                    <a:lnTo>
                      <a:pt x="7" y="0"/>
                    </a:lnTo>
                    <a:lnTo>
                      <a:pt x="10" y="0"/>
                    </a:lnTo>
                    <a:lnTo>
                      <a:pt x="7"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30" name="Freeform 338"/>
              <p:cNvSpPr>
                <a:spLocks/>
              </p:cNvSpPr>
              <p:nvPr/>
            </p:nvSpPr>
            <p:spPr bwMode="auto">
              <a:xfrm>
                <a:off x="1223" y="2085"/>
                <a:ext cx="37" cy="44"/>
              </a:xfrm>
              <a:custGeom>
                <a:avLst/>
                <a:gdLst>
                  <a:gd name="T0" fmla="*/ 0 w 37"/>
                  <a:gd name="T1" fmla="*/ 39 h 44"/>
                  <a:gd name="T2" fmla="*/ 0 w 37"/>
                  <a:gd name="T3" fmla="*/ 44 h 44"/>
                  <a:gd name="T4" fmla="*/ 37 w 37"/>
                  <a:gd name="T5" fmla="*/ 3 h 44"/>
                  <a:gd name="T6" fmla="*/ 37 w 37"/>
                  <a:gd name="T7" fmla="*/ 0 h 44"/>
                  <a:gd name="T8" fmla="*/ 0 w 37"/>
                  <a:gd name="T9" fmla="*/ 39 h 44"/>
                </a:gdLst>
                <a:ahLst/>
                <a:cxnLst>
                  <a:cxn ang="0">
                    <a:pos x="T0" y="T1"/>
                  </a:cxn>
                  <a:cxn ang="0">
                    <a:pos x="T2" y="T3"/>
                  </a:cxn>
                  <a:cxn ang="0">
                    <a:pos x="T4" y="T5"/>
                  </a:cxn>
                  <a:cxn ang="0">
                    <a:pos x="T6" y="T7"/>
                  </a:cxn>
                  <a:cxn ang="0">
                    <a:pos x="T8" y="T9"/>
                  </a:cxn>
                </a:cxnLst>
                <a:rect l="0" t="0" r="r" b="b"/>
                <a:pathLst>
                  <a:path w="37" h="44">
                    <a:moveTo>
                      <a:pt x="0" y="39"/>
                    </a:moveTo>
                    <a:lnTo>
                      <a:pt x="0" y="44"/>
                    </a:lnTo>
                    <a:lnTo>
                      <a:pt x="37" y="3"/>
                    </a:lnTo>
                    <a:lnTo>
                      <a:pt x="37" y="0"/>
                    </a:lnTo>
                    <a:lnTo>
                      <a:pt x="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6531" name="Freeform 339"/>
              <p:cNvSpPr>
                <a:spLocks/>
              </p:cNvSpPr>
              <p:nvPr/>
            </p:nvSpPr>
            <p:spPr bwMode="auto">
              <a:xfrm>
                <a:off x="1182" y="2118"/>
                <a:ext cx="41" cy="11"/>
              </a:xfrm>
              <a:custGeom>
                <a:avLst/>
                <a:gdLst>
                  <a:gd name="T0" fmla="*/ 4 w 41"/>
                  <a:gd name="T1" fmla="*/ 0 h 11"/>
                  <a:gd name="T2" fmla="*/ 0 w 41"/>
                  <a:gd name="T3" fmla="*/ 4 h 11"/>
                  <a:gd name="T4" fmla="*/ 41 w 41"/>
                  <a:gd name="T5" fmla="*/ 11 h 11"/>
                  <a:gd name="T6" fmla="*/ 41 w 41"/>
                  <a:gd name="T7" fmla="*/ 6 h 11"/>
                  <a:gd name="T8" fmla="*/ 4 w 41"/>
                  <a:gd name="T9" fmla="*/ 0 h 11"/>
                </a:gdLst>
                <a:ahLst/>
                <a:cxnLst>
                  <a:cxn ang="0">
                    <a:pos x="T0" y="T1"/>
                  </a:cxn>
                  <a:cxn ang="0">
                    <a:pos x="T2" y="T3"/>
                  </a:cxn>
                  <a:cxn ang="0">
                    <a:pos x="T4" y="T5"/>
                  </a:cxn>
                  <a:cxn ang="0">
                    <a:pos x="T6" y="T7"/>
                  </a:cxn>
                  <a:cxn ang="0">
                    <a:pos x="T8" y="T9"/>
                  </a:cxn>
                </a:cxnLst>
                <a:rect l="0" t="0" r="r" b="b"/>
                <a:pathLst>
                  <a:path w="41" h="11">
                    <a:moveTo>
                      <a:pt x="4" y="0"/>
                    </a:moveTo>
                    <a:lnTo>
                      <a:pt x="0" y="4"/>
                    </a:lnTo>
                    <a:lnTo>
                      <a:pt x="41" y="11"/>
                    </a:lnTo>
                    <a:lnTo>
                      <a:pt x="41" y="6"/>
                    </a:lnTo>
                    <a:lnTo>
                      <a:pt x="4"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sp>
        <p:nvSpPr>
          <p:cNvPr id="136533" name="Rectangle 341"/>
          <p:cNvSpPr>
            <a:spLocks noChangeArrowheads="1"/>
          </p:cNvSpPr>
          <p:nvPr/>
        </p:nvSpPr>
        <p:spPr bwMode="auto">
          <a:xfrm>
            <a:off x="611188" y="2060575"/>
            <a:ext cx="7705725" cy="4105275"/>
          </a:xfrm>
          <a:prstGeom prst="rect">
            <a:avLst/>
          </a:prstGeom>
          <a:noFill/>
          <a:ln w="50800">
            <a:solidFill>
              <a:srgbClr val="000066"/>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631974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6532"/>
                                        </p:tgtEl>
                                        <p:attrNameLst>
                                          <p:attrName>style.visibility</p:attrName>
                                        </p:attrNameLst>
                                      </p:cBhvr>
                                      <p:to>
                                        <p:strVal val="visible"/>
                                      </p:to>
                                    </p:set>
                                    <p:anim calcmode="lin" valueType="num">
                                      <p:cBhvr additive="base">
                                        <p:cTn id="7" dur="1000" fill="hold"/>
                                        <p:tgtEl>
                                          <p:spTgt spid="136532"/>
                                        </p:tgtEl>
                                        <p:attrNameLst>
                                          <p:attrName>ppt_x</p:attrName>
                                        </p:attrNameLst>
                                      </p:cBhvr>
                                      <p:tavLst>
                                        <p:tav tm="0">
                                          <p:val>
                                            <p:strVal val="#ppt_x"/>
                                          </p:val>
                                        </p:tav>
                                        <p:tav tm="100000">
                                          <p:val>
                                            <p:strVal val="#ppt_x"/>
                                          </p:val>
                                        </p:tav>
                                      </p:tavLst>
                                    </p:anim>
                                    <p:anim calcmode="lin" valueType="num">
                                      <p:cBhvr additive="base">
                                        <p:cTn id="8" dur="1000" fill="hold"/>
                                        <p:tgtEl>
                                          <p:spTgt spid="1365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36201"/>
                                        </p:tgtEl>
                                        <p:attrNameLst>
                                          <p:attrName>style.visibility</p:attrName>
                                        </p:attrNameLst>
                                      </p:cBhvr>
                                      <p:to>
                                        <p:strVal val="visible"/>
                                      </p:to>
                                    </p:set>
                                    <p:animEffect transition="in" filter="dissolve">
                                      <p:cBhvr>
                                        <p:cTn id="13" dur="500"/>
                                        <p:tgtEl>
                                          <p:spTgt spid="1362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36212"/>
                                        </p:tgtEl>
                                        <p:attrNameLst>
                                          <p:attrName>style.visibility</p:attrName>
                                        </p:attrNameLst>
                                      </p:cBhvr>
                                      <p:to>
                                        <p:strVal val="visible"/>
                                      </p:to>
                                    </p:set>
                                    <p:anim calcmode="lin" valueType="num">
                                      <p:cBhvr additive="base">
                                        <p:cTn id="18" dur="500" fill="hold"/>
                                        <p:tgtEl>
                                          <p:spTgt spid="136212"/>
                                        </p:tgtEl>
                                        <p:attrNameLst>
                                          <p:attrName>ppt_x</p:attrName>
                                        </p:attrNameLst>
                                      </p:cBhvr>
                                      <p:tavLst>
                                        <p:tav tm="0">
                                          <p:val>
                                            <p:strVal val="#ppt_x"/>
                                          </p:val>
                                        </p:tav>
                                        <p:tav tm="100000">
                                          <p:val>
                                            <p:strVal val="#ppt_x"/>
                                          </p:val>
                                        </p:tav>
                                      </p:tavLst>
                                    </p:anim>
                                    <p:anim calcmode="lin" valueType="num">
                                      <p:cBhvr additive="base">
                                        <p:cTn id="19" dur="500" fill="hold"/>
                                        <p:tgtEl>
                                          <p:spTgt spid="1362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136220"/>
                                        </p:tgtEl>
                                        <p:attrNameLst>
                                          <p:attrName>style.visibility</p:attrName>
                                        </p:attrNameLst>
                                      </p:cBhvr>
                                      <p:to>
                                        <p:strVal val="visible"/>
                                      </p:to>
                                    </p:set>
                                    <p:anim calcmode="lin" valueType="num">
                                      <p:cBhvr additive="base">
                                        <p:cTn id="24" dur="500" fill="hold"/>
                                        <p:tgtEl>
                                          <p:spTgt spid="136220"/>
                                        </p:tgtEl>
                                        <p:attrNameLst>
                                          <p:attrName>ppt_x</p:attrName>
                                        </p:attrNameLst>
                                      </p:cBhvr>
                                      <p:tavLst>
                                        <p:tav tm="0">
                                          <p:val>
                                            <p:strVal val="#ppt_x"/>
                                          </p:val>
                                        </p:tav>
                                        <p:tav tm="100000">
                                          <p:val>
                                            <p:strVal val="#ppt_x"/>
                                          </p:val>
                                        </p:tav>
                                      </p:tavLst>
                                    </p:anim>
                                    <p:anim calcmode="lin" valueType="num">
                                      <p:cBhvr additive="base">
                                        <p:cTn id="25" dur="500" fill="hold"/>
                                        <p:tgtEl>
                                          <p:spTgt spid="13622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136534"/>
                                        </p:tgtEl>
                                        <p:attrNameLst>
                                          <p:attrName>style.visibility</p:attrName>
                                        </p:attrNameLst>
                                      </p:cBhvr>
                                      <p:to>
                                        <p:strVal val="visible"/>
                                      </p:to>
                                    </p:set>
                                    <p:anim calcmode="lin" valueType="num">
                                      <p:cBhvr additive="base">
                                        <p:cTn id="30" dur="500" fill="hold"/>
                                        <p:tgtEl>
                                          <p:spTgt spid="136534"/>
                                        </p:tgtEl>
                                        <p:attrNameLst>
                                          <p:attrName>ppt_x</p:attrName>
                                        </p:attrNameLst>
                                      </p:cBhvr>
                                      <p:tavLst>
                                        <p:tav tm="0">
                                          <p:val>
                                            <p:strVal val="#ppt_x"/>
                                          </p:val>
                                        </p:tav>
                                        <p:tav tm="100000">
                                          <p:val>
                                            <p:strVal val="#ppt_x"/>
                                          </p:val>
                                        </p:tav>
                                      </p:tavLst>
                                    </p:anim>
                                    <p:anim calcmode="lin" valueType="num">
                                      <p:cBhvr additive="base">
                                        <p:cTn id="31" dur="500" fill="hold"/>
                                        <p:tgtEl>
                                          <p:spTgt spid="136534"/>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3" presetClass="entr" presetSubtype="16" fill="hold" grpId="0" nodeType="afterEffect">
                                  <p:stCondLst>
                                    <p:cond delay="0"/>
                                  </p:stCondLst>
                                  <p:childTnLst>
                                    <p:set>
                                      <p:cBhvr>
                                        <p:cTn id="34" dur="1" fill="hold">
                                          <p:stCondLst>
                                            <p:cond delay="0"/>
                                          </p:stCondLst>
                                        </p:cTn>
                                        <p:tgtEl>
                                          <p:spTgt spid="136533"/>
                                        </p:tgtEl>
                                        <p:attrNameLst>
                                          <p:attrName>style.visibility</p:attrName>
                                        </p:attrNameLst>
                                      </p:cBhvr>
                                      <p:to>
                                        <p:strVal val="visible"/>
                                      </p:to>
                                    </p:set>
                                    <p:anim calcmode="lin" valueType="num">
                                      <p:cBhvr>
                                        <p:cTn id="35" dur="1000" fill="hold"/>
                                        <p:tgtEl>
                                          <p:spTgt spid="136533"/>
                                        </p:tgtEl>
                                        <p:attrNameLst>
                                          <p:attrName>ppt_w</p:attrName>
                                        </p:attrNameLst>
                                      </p:cBhvr>
                                      <p:tavLst>
                                        <p:tav tm="0">
                                          <p:val>
                                            <p:fltVal val="0"/>
                                          </p:val>
                                        </p:tav>
                                        <p:tav tm="100000">
                                          <p:val>
                                            <p:strVal val="#ppt_w"/>
                                          </p:val>
                                        </p:tav>
                                      </p:tavLst>
                                    </p:anim>
                                    <p:anim calcmode="lin" valueType="num">
                                      <p:cBhvr>
                                        <p:cTn id="36" dur="1000" fill="hold"/>
                                        <p:tgtEl>
                                          <p:spTgt spid="1365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1" grpId="0" autoUpdateAnimBg="0"/>
      <p:bldP spid="1365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Disponibilità secondo la liquidabilità</a:t>
            </a:r>
            <a:endParaRPr lang="it-IT" dirty="0"/>
          </a:p>
        </p:txBody>
      </p:sp>
      <p:sp>
        <p:nvSpPr>
          <p:cNvPr id="137225" name="Text Box 9"/>
          <p:cNvSpPr txBox="1">
            <a:spLocks noChangeArrowheads="1"/>
          </p:cNvSpPr>
          <p:nvPr/>
        </p:nvSpPr>
        <p:spPr bwMode="auto">
          <a:xfrm>
            <a:off x="3924300" y="3716338"/>
            <a:ext cx="68738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6000">
                <a:solidFill>
                  <a:prstClr val="black"/>
                </a:solidFill>
                <a:latin typeface="Arial Black" charset="0"/>
              </a:rPr>
              <a:t>+</a:t>
            </a:r>
          </a:p>
        </p:txBody>
      </p:sp>
      <p:graphicFrame>
        <p:nvGraphicFramePr>
          <p:cNvPr id="137227" name="Object 11"/>
          <p:cNvGraphicFramePr>
            <a:graphicFrameLocks/>
          </p:cNvGraphicFramePr>
          <p:nvPr/>
        </p:nvGraphicFramePr>
        <p:xfrm>
          <a:off x="971550" y="2565400"/>
          <a:ext cx="1371600" cy="1079500"/>
        </p:xfrm>
        <a:graphic>
          <a:graphicData uri="http://schemas.openxmlformats.org/presentationml/2006/ole">
            <mc:AlternateContent xmlns:mc="http://schemas.openxmlformats.org/markup-compatibility/2006">
              <mc:Choice xmlns:v="urn:schemas-microsoft-com:vml" Requires="v">
                <p:oleObj spid="_x0000_s23664" name="Clip" r:id="rId4" imgW="3659752" imgH="2488602" progId="MS_ClipArt_Gallery.5">
                  <p:embed/>
                </p:oleObj>
              </mc:Choice>
              <mc:Fallback>
                <p:oleObj name="Clip" r:id="rId4" imgW="3659752" imgH="2488602"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565400"/>
                        <a:ext cx="13716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37231" name="Group 15"/>
          <p:cNvGrpSpPr>
            <a:grpSpLocks/>
          </p:cNvGrpSpPr>
          <p:nvPr/>
        </p:nvGrpSpPr>
        <p:grpSpPr bwMode="auto">
          <a:xfrm>
            <a:off x="3635375" y="2492375"/>
            <a:ext cx="935038" cy="1414463"/>
            <a:chOff x="2200" y="2886"/>
            <a:chExt cx="453" cy="795"/>
          </a:xfrm>
        </p:grpSpPr>
        <p:grpSp>
          <p:nvGrpSpPr>
            <p:cNvPr id="18531" name="Group 16"/>
            <p:cNvGrpSpPr>
              <a:grpSpLocks/>
            </p:cNvGrpSpPr>
            <p:nvPr/>
          </p:nvGrpSpPr>
          <p:grpSpPr bwMode="auto">
            <a:xfrm>
              <a:off x="2200" y="2886"/>
              <a:ext cx="453" cy="583"/>
              <a:chOff x="2515" y="2387"/>
              <a:chExt cx="622" cy="764"/>
            </a:xfrm>
          </p:grpSpPr>
          <p:pic>
            <p:nvPicPr>
              <p:cNvPr id="18533" name="Picture 17" descr="TANTOO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 y="2387"/>
                <a:ext cx="622" cy="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7234" name="Text Box 18"/>
              <p:cNvSpPr txBox="1">
                <a:spLocks noChangeArrowheads="1"/>
              </p:cNvSpPr>
              <p:nvPr/>
            </p:nvSpPr>
            <p:spPr bwMode="auto">
              <a:xfrm>
                <a:off x="2818" y="2760"/>
                <a:ext cx="215" cy="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a:solidFill>
                      <a:prstClr val="black"/>
                    </a:solidFill>
                    <a:latin typeface="Calibri"/>
                  </a:rPr>
                  <a:t>$</a:t>
                </a:r>
              </a:p>
            </p:txBody>
          </p:sp>
        </p:grpSp>
        <p:sp>
          <p:nvSpPr>
            <p:cNvPr id="137235" name="Text Box 19"/>
            <p:cNvSpPr txBox="1">
              <a:spLocks noChangeArrowheads="1"/>
            </p:cNvSpPr>
            <p:nvPr/>
          </p:nvSpPr>
          <p:spPr bwMode="auto">
            <a:xfrm>
              <a:off x="2431" y="3475"/>
              <a:ext cx="90" cy="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endParaRPr lang="it-IT" i="1">
                <a:solidFill>
                  <a:prstClr val="black"/>
                </a:solidFill>
                <a:latin typeface="Comic Sans MS" charset="0"/>
              </a:endParaRPr>
            </a:p>
          </p:txBody>
        </p:sp>
      </p:grpSp>
      <p:pic>
        <p:nvPicPr>
          <p:cNvPr id="137236" name="Picture 20" descr="MONET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2636838"/>
            <a:ext cx="1081088"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7322" name="Group 106"/>
          <p:cNvGrpSpPr>
            <a:grpSpLocks/>
          </p:cNvGrpSpPr>
          <p:nvPr/>
        </p:nvGrpSpPr>
        <p:grpSpPr bwMode="auto">
          <a:xfrm>
            <a:off x="971550" y="4508500"/>
            <a:ext cx="6188075" cy="1477963"/>
            <a:chOff x="612" y="2840"/>
            <a:chExt cx="3898" cy="931"/>
          </a:xfrm>
        </p:grpSpPr>
        <p:graphicFrame>
          <p:nvGraphicFramePr>
            <p:cNvPr id="18443" name="Object 6"/>
            <p:cNvGraphicFramePr>
              <a:graphicFrameLocks/>
            </p:cNvGraphicFramePr>
            <p:nvPr/>
          </p:nvGraphicFramePr>
          <p:xfrm>
            <a:off x="2426" y="2886"/>
            <a:ext cx="499" cy="570"/>
          </p:xfrm>
          <a:graphic>
            <a:graphicData uri="http://schemas.openxmlformats.org/presentationml/2006/ole">
              <mc:AlternateContent xmlns:mc="http://schemas.openxmlformats.org/markup-compatibility/2006">
                <mc:Choice xmlns:v="urn:schemas-microsoft-com:vml" Requires="v">
                  <p:oleObj spid="_x0000_s23665" name="ClipArt" r:id="rId8" imgW="2918334" imgH="3662652" progId="MS_ClipArt_Gallery.2">
                    <p:embed/>
                  </p:oleObj>
                </mc:Choice>
                <mc:Fallback>
                  <p:oleObj name="ClipArt" r:id="rId8" imgW="2918334" imgH="3662652"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6" y="2886"/>
                          <a:ext cx="499" cy="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8444" name="Group 105"/>
            <p:cNvGrpSpPr>
              <a:grpSpLocks/>
            </p:cNvGrpSpPr>
            <p:nvPr/>
          </p:nvGrpSpPr>
          <p:grpSpPr bwMode="auto">
            <a:xfrm>
              <a:off x="3742" y="2976"/>
              <a:ext cx="768" cy="357"/>
              <a:chOff x="3742" y="2976"/>
              <a:chExt cx="768" cy="357"/>
            </a:xfrm>
          </p:grpSpPr>
          <p:pic>
            <p:nvPicPr>
              <p:cNvPr id="13722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 y="2976"/>
                <a:ext cx="768"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37224" name="Text Box 8"/>
              <p:cNvSpPr txBox="1">
                <a:spLocks noChangeArrowheads="1"/>
              </p:cNvSpPr>
              <p:nvPr/>
            </p:nvSpPr>
            <p:spPr bwMode="auto">
              <a:xfrm>
                <a:off x="3787" y="2976"/>
                <a:ext cx="62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400">
                    <a:solidFill>
                      <a:prstClr val="black"/>
                    </a:solidFill>
                    <a:latin typeface="Calibri"/>
                  </a:rPr>
                  <a:t>share</a:t>
                </a:r>
              </a:p>
            </p:txBody>
          </p:sp>
        </p:grpSp>
        <p:sp>
          <p:nvSpPr>
            <p:cNvPr id="137226" name="Text Box 10"/>
            <p:cNvSpPr txBox="1">
              <a:spLocks noChangeArrowheads="1"/>
            </p:cNvSpPr>
            <p:nvPr/>
          </p:nvSpPr>
          <p:spPr bwMode="auto">
            <a:xfrm>
              <a:off x="1383" y="3521"/>
              <a:ext cx="242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000" i="1">
                  <a:solidFill>
                    <a:prstClr val="black"/>
                  </a:solidFill>
                  <a:latin typeface="Calibri"/>
                </a:rPr>
                <a:t>…non più “funzionali” ma “vendibili”</a:t>
              </a:r>
            </a:p>
          </p:txBody>
        </p:sp>
        <p:grpSp>
          <p:nvGrpSpPr>
            <p:cNvPr id="18446" name="Group 22"/>
            <p:cNvGrpSpPr>
              <a:grpSpLocks noChangeAspect="1"/>
            </p:cNvGrpSpPr>
            <p:nvPr/>
          </p:nvGrpSpPr>
          <p:grpSpPr bwMode="auto">
            <a:xfrm>
              <a:off x="612" y="2840"/>
              <a:ext cx="898" cy="709"/>
              <a:chOff x="576" y="2976"/>
              <a:chExt cx="807" cy="709"/>
            </a:xfrm>
          </p:grpSpPr>
          <p:sp>
            <p:nvSpPr>
              <p:cNvPr id="137237" name="AutoShape 21"/>
              <p:cNvSpPr>
                <a:spLocks noChangeAspect="1" noChangeArrowheads="1" noTextEdit="1"/>
              </p:cNvSpPr>
              <p:nvPr/>
            </p:nvSpPr>
            <p:spPr bwMode="auto">
              <a:xfrm>
                <a:off x="576" y="2976"/>
                <a:ext cx="807" cy="7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39" name="Freeform 23"/>
              <p:cNvSpPr>
                <a:spLocks/>
              </p:cNvSpPr>
              <p:nvPr/>
            </p:nvSpPr>
            <p:spPr bwMode="auto">
              <a:xfrm>
                <a:off x="701" y="3216"/>
                <a:ext cx="624" cy="372"/>
              </a:xfrm>
              <a:custGeom>
                <a:avLst/>
                <a:gdLst>
                  <a:gd name="T0" fmla="*/ 595 w 624"/>
                  <a:gd name="T1" fmla="*/ 183 h 372"/>
                  <a:gd name="T2" fmla="*/ 583 w 624"/>
                  <a:gd name="T3" fmla="*/ 216 h 372"/>
                  <a:gd name="T4" fmla="*/ 578 w 624"/>
                  <a:gd name="T5" fmla="*/ 243 h 372"/>
                  <a:gd name="T6" fmla="*/ 568 w 624"/>
                  <a:gd name="T7" fmla="*/ 281 h 372"/>
                  <a:gd name="T8" fmla="*/ 555 w 624"/>
                  <a:gd name="T9" fmla="*/ 311 h 372"/>
                  <a:gd name="T10" fmla="*/ 542 w 624"/>
                  <a:gd name="T11" fmla="*/ 334 h 372"/>
                  <a:gd name="T12" fmla="*/ 525 w 624"/>
                  <a:gd name="T13" fmla="*/ 351 h 372"/>
                  <a:gd name="T14" fmla="*/ 510 w 624"/>
                  <a:gd name="T15" fmla="*/ 362 h 372"/>
                  <a:gd name="T16" fmla="*/ 493 w 624"/>
                  <a:gd name="T17" fmla="*/ 369 h 372"/>
                  <a:gd name="T18" fmla="*/ 475 w 624"/>
                  <a:gd name="T19" fmla="*/ 372 h 372"/>
                  <a:gd name="T20" fmla="*/ 451 w 624"/>
                  <a:gd name="T21" fmla="*/ 371 h 372"/>
                  <a:gd name="T22" fmla="*/ 421 w 624"/>
                  <a:gd name="T23" fmla="*/ 361 h 372"/>
                  <a:gd name="T24" fmla="*/ 390 w 624"/>
                  <a:gd name="T25" fmla="*/ 343 h 372"/>
                  <a:gd name="T26" fmla="*/ 40 w 624"/>
                  <a:gd name="T27" fmla="*/ 93 h 372"/>
                  <a:gd name="T28" fmla="*/ 24 w 624"/>
                  <a:gd name="T29" fmla="*/ 78 h 372"/>
                  <a:gd name="T30" fmla="*/ 10 w 624"/>
                  <a:gd name="T31" fmla="*/ 61 h 372"/>
                  <a:gd name="T32" fmla="*/ 2 w 624"/>
                  <a:gd name="T33" fmla="*/ 43 h 372"/>
                  <a:gd name="T34" fmla="*/ 4 w 624"/>
                  <a:gd name="T35" fmla="*/ 25 h 372"/>
                  <a:gd name="T36" fmla="*/ 9 w 624"/>
                  <a:gd name="T37" fmla="*/ 16 h 372"/>
                  <a:gd name="T38" fmla="*/ 20 w 624"/>
                  <a:gd name="T39" fmla="*/ 10 h 372"/>
                  <a:gd name="T40" fmla="*/ 57 w 624"/>
                  <a:gd name="T41" fmla="*/ 1 h 372"/>
                  <a:gd name="T42" fmla="*/ 122 w 624"/>
                  <a:gd name="T43" fmla="*/ 0 h 372"/>
                  <a:gd name="T44" fmla="*/ 204 w 624"/>
                  <a:gd name="T45" fmla="*/ 1 h 372"/>
                  <a:gd name="T46" fmla="*/ 276 w 624"/>
                  <a:gd name="T47" fmla="*/ 8 h 372"/>
                  <a:gd name="T48" fmla="*/ 343 w 624"/>
                  <a:gd name="T49" fmla="*/ 21 h 372"/>
                  <a:gd name="T50" fmla="*/ 380 w 624"/>
                  <a:gd name="T51" fmla="*/ 31 h 372"/>
                  <a:gd name="T52" fmla="*/ 425 w 624"/>
                  <a:gd name="T53" fmla="*/ 31 h 372"/>
                  <a:gd name="T54" fmla="*/ 490 w 624"/>
                  <a:gd name="T55" fmla="*/ 20 h 372"/>
                  <a:gd name="T56" fmla="*/ 518 w 624"/>
                  <a:gd name="T57" fmla="*/ 20 h 372"/>
                  <a:gd name="T58" fmla="*/ 547 w 624"/>
                  <a:gd name="T59" fmla="*/ 25 h 372"/>
                  <a:gd name="T60" fmla="*/ 577 w 624"/>
                  <a:gd name="T61" fmla="*/ 33 h 372"/>
                  <a:gd name="T62" fmla="*/ 602 w 624"/>
                  <a:gd name="T63" fmla="*/ 48 h 372"/>
                  <a:gd name="T64" fmla="*/ 612 w 624"/>
                  <a:gd name="T65" fmla="*/ 60 h 372"/>
                  <a:gd name="T66" fmla="*/ 620 w 624"/>
                  <a:gd name="T67" fmla="*/ 75 h 372"/>
                  <a:gd name="T68" fmla="*/ 624 w 624"/>
                  <a:gd name="T69" fmla="*/ 90 h 372"/>
                  <a:gd name="T70" fmla="*/ 622 w 624"/>
                  <a:gd name="T71" fmla="*/ 110 h 372"/>
                  <a:gd name="T72" fmla="*/ 617 w 624"/>
                  <a:gd name="T73" fmla="*/ 133 h 372"/>
                  <a:gd name="T74" fmla="*/ 605 w 624"/>
                  <a:gd name="T75" fmla="*/ 15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372">
                    <a:moveTo>
                      <a:pt x="605" y="159"/>
                    </a:moveTo>
                    <a:lnTo>
                      <a:pt x="595" y="183"/>
                    </a:lnTo>
                    <a:lnTo>
                      <a:pt x="587" y="203"/>
                    </a:lnTo>
                    <a:lnTo>
                      <a:pt x="583" y="216"/>
                    </a:lnTo>
                    <a:lnTo>
                      <a:pt x="583" y="221"/>
                    </a:lnTo>
                    <a:lnTo>
                      <a:pt x="578" y="243"/>
                    </a:lnTo>
                    <a:lnTo>
                      <a:pt x="573" y="263"/>
                    </a:lnTo>
                    <a:lnTo>
                      <a:pt x="568" y="281"/>
                    </a:lnTo>
                    <a:lnTo>
                      <a:pt x="562" y="298"/>
                    </a:lnTo>
                    <a:lnTo>
                      <a:pt x="555" y="311"/>
                    </a:lnTo>
                    <a:lnTo>
                      <a:pt x="548" y="324"/>
                    </a:lnTo>
                    <a:lnTo>
                      <a:pt x="542" y="334"/>
                    </a:lnTo>
                    <a:lnTo>
                      <a:pt x="533" y="344"/>
                    </a:lnTo>
                    <a:lnTo>
                      <a:pt x="525" y="351"/>
                    </a:lnTo>
                    <a:lnTo>
                      <a:pt x="518" y="357"/>
                    </a:lnTo>
                    <a:lnTo>
                      <a:pt x="510" y="362"/>
                    </a:lnTo>
                    <a:lnTo>
                      <a:pt x="502" y="367"/>
                    </a:lnTo>
                    <a:lnTo>
                      <a:pt x="493" y="369"/>
                    </a:lnTo>
                    <a:lnTo>
                      <a:pt x="483" y="371"/>
                    </a:lnTo>
                    <a:lnTo>
                      <a:pt x="475" y="372"/>
                    </a:lnTo>
                    <a:lnTo>
                      <a:pt x="466" y="372"/>
                    </a:lnTo>
                    <a:lnTo>
                      <a:pt x="451" y="371"/>
                    </a:lnTo>
                    <a:lnTo>
                      <a:pt x="435" y="366"/>
                    </a:lnTo>
                    <a:lnTo>
                      <a:pt x="421" y="361"/>
                    </a:lnTo>
                    <a:lnTo>
                      <a:pt x="408" y="354"/>
                    </a:lnTo>
                    <a:lnTo>
                      <a:pt x="390" y="343"/>
                    </a:lnTo>
                    <a:lnTo>
                      <a:pt x="383" y="338"/>
                    </a:lnTo>
                    <a:lnTo>
                      <a:pt x="40" y="93"/>
                    </a:lnTo>
                    <a:lnTo>
                      <a:pt x="35" y="90"/>
                    </a:lnTo>
                    <a:lnTo>
                      <a:pt x="24" y="78"/>
                    </a:lnTo>
                    <a:lnTo>
                      <a:pt x="17" y="70"/>
                    </a:lnTo>
                    <a:lnTo>
                      <a:pt x="10" y="61"/>
                    </a:lnTo>
                    <a:lnTo>
                      <a:pt x="5" y="51"/>
                    </a:lnTo>
                    <a:lnTo>
                      <a:pt x="2" y="43"/>
                    </a:lnTo>
                    <a:lnTo>
                      <a:pt x="0" y="33"/>
                    </a:lnTo>
                    <a:lnTo>
                      <a:pt x="4" y="25"/>
                    </a:lnTo>
                    <a:lnTo>
                      <a:pt x="5" y="20"/>
                    </a:lnTo>
                    <a:lnTo>
                      <a:pt x="9" y="16"/>
                    </a:lnTo>
                    <a:lnTo>
                      <a:pt x="14" y="13"/>
                    </a:lnTo>
                    <a:lnTo>
                      <a:pt x="20" y="10"/>
                    </a:lnTo>
                    <a:lnTo>
                      <a:pt x="35" y="5"/>
                    </a:lnTo>
                    <a:lnTo>
                      <a:pt x="57" y="1"/>
                    </a:lnTo>
                    <a:lnTo>
                      <a:pt x="87" y="0"/>
                    </a:lnTo>
                    <a:lnTo>
                      <a:pt x="122" y="0"/>
                    </a:lnTo>
                    <a:lnTo>
                      <a:pt x="146" y="0"/>
                    </a:lnTo>
                    <a:lnTo>
                      <a:pt x="204" y="1"/>
                    </a:lnTo>
                    <a:lnTo>
                      <a:pt x="239" y="5"/>
                    </a:lnTo>
                    <a:lnTo>
                      <a:pt x="276" y="8"/>
                    </a:lnTo>
                    <a:lnTo>
                      <a:pt x="311" y="13"/>
                    </a:lnTo>
                    <a:lnTo>
                      <a:pt x="343" y="21"/>
                    </a:lnTo>
                    <a:lnTo>
                      <a:pt x="353" y="25"/>
                    </a:lnTo>
                    <a:lnTo>
                      <a:pt x="380" y="31"/>
                    </a:lnTo>
                    <a:lnTo>
                      <a:pt x="400" y="31"/>
                    </a:lnTo>
                    <a:lnTo>
                      <a:pt x="425" y="31"/>
                    </a:lnTo>
                    <a:lnTo>
                      <a:pt x="455" y="28"/>
                    </a:lnTo>
                    <a:lnTo>
                      <a:pt x="490" y="20"/>
                    </a:lnTo>
                    <a:lnTo>
                      <a:pt x="498" y="20"/>
                    </a:lnTo>
                    <a:lnTo>
                      <a:pt x="518" y="20"/>
                    </a:lnTo>
                    <a:lnTo>
                      <a:pt x="532" y="21"/>
                    </a:lnTo>
                    <a:lnTo>
                      <a:pt x="547" y="25"/>
                    </a:lnTo>
                    <a:lnTo>
                      <a:pt x="562" y="28"/>
                    </a:lnTo>
                    <a:lnTo>
                      <a:pt x="577" y="33"/>
                    </a:lnTo>
                    <a:lnTo>
                      <a:pt x="590" y="40"/>
                    </a:lnTo>
                    <a:lnTo>
                      <a:pt x="602" y="48"/>
                    </a:lnTo>
                    <a:lnTo>
                      <a:pt x="608" y="55"/>
                    </a:lnTo>
                    <a:lnTo>
                      <a:pt x="612" y="60"/>
                    </a:lnTo>
                    <a:lnTo>
                      <a:pt x="617" y="66"/>
                    </a:lnTo>
                    <a:lnTo>
                      <a:pt x="620" y="75"/>
                    </a:lnTo>
                    <a:lnTo>
                      <a:pt x="622" y="81"/>
                    </a:lnTo>
                    <a:lnTo>
                      <a:pt x="624" y="90"/>
                    </a:lnTo>
                    <a:lnTo>
                      <a:pt x="624" y="100"/>
                    </a:lnTo>
                    <a:lnTo>
                      <a:pt x="622" y="110"/>
                    </a:lnTo>
                    <a:lnTo>
                      <a:pt x="620" y="121"/>
                    </a:lnTo>
                    <a:lnTo>
                      <a:pt x="617" y="133"/>
                    </a:lnTo>
                    <a:lnTo>
                      <a:pt x="612" y="146"/>
                    </a:lnTo>
                    <a:lnTo>
                      <a:pt x="605" y="159"/>
                    </a:lnTo>
                    <a:close/>
                  </a:path>
                </a:pathLst>
              </a:custGeom>
              <a:solidFill>
                <a:srgbClr val="BFCC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0" name="Freeform 24"/>
              <p:cNvSpPr>
                <a:spLocks/>
              </p:cNvSpPr>
              <p:nvPr/>
            </p:nvSpPr>
            <p:spPr bwMode="auto">
              <a:xfrm>
                <a:off x="671" y="3212"/>
                <a:ext cx="660" cy="352"/>
              </a:xfrm>
              <a:custGeom>
                <a:avLst/>
                <a:gdLst>
                  <a:gd name="T0" fmla="*/ 647 w 660"/>
                  <a:gd name="T1" fmla="*/ 125 h 352"/>
                  <a:gd name="T2" fmla="*/ 633 w 660"/>
                  <a:gd name="T3" fmla="*/ 150 h 352"/>
                  <a:gd name="T4" fmla="*/ 617 w 660"/>
                  <a:gd name="T5" fmla="*/ 172 h 352"/>
                  <a:gd name="T6" fmla="*/ 605 w 660"/>
                  <a:gd name="T7" fmla="*/ 198 h 352"/>
                  <a:gd name="T8" fmla="*/ 590 w 660"/>
                  <a:gd name="T9" fmla="*/ 240 h 352"/>
                  <a:gd name="T10" fmla="*/ 573 w 660"/>
                  <a:gd name="T11" fmla="*/ 273 h 352"/>
                  <a:gd name="T12" fmla="*/ 555 w 660"/>
                  <a:gd name="T13" fmla="*/ 300 h 352"/>
                  <a:gd name="T14" fmla="*/ 537 w 660"/>
                  <a:gd name="T15" fmla="*/ 320 h 352"/>
                  <a:gd name="T16" fmla="*/ 518 w 660"/>
                  <a:gd name="T17" fmla="*/ 335 h 352"/>
                  <a:gd name="T18" fmla="*/ 500 w 660"/>
                  <a:gd name="T19" fmla="*/ 343 h 352"/>
                  <a:gd name="T20" fmla="*/ 481 w 660"/>
                  <a:gd name="T21" fmla="*/ 350 h 352"/>
                  <a:gd name="T22" fmla="*/ 455 w 660"/>
                  <a:gd name="T23" fmla="*/ 352 h 352"/>
                  <a:gd name="T24" fmla="*/ 425 w 660"/>
                  <a:gd name="T25" fmla="*/ 347 h 352"/>
                  <a:gd name="T26" fmla="*/ 395 w 660"/>
                  <a:gd name="T27" fmla="*/ 333 h 352"/>
                  <a:gd name="T28" fmla="*/ 37 w 660"/>
                  <a:gd name="T29" fmla="*/ 128 h 352"/>
                  <a:gd name="T30" fmla="*/ 20 w 660"/>
                  <a:gd name="T31" fmla="*/ 115 h 352"/>
                  <a:gd name="T32" fmla="*/ 7 w 660"/>
                  <a:gd name="T33" fmla="*/ 100 h 352"/>
                  <a:gd name="T34" fmla="*/ 0 w 660"/>
                  <a:gd name="T35" fmla="*/ 82 h 352"/>
                  <a:gd name="T36" fmla="*/ 0 w 660"/>
                  <a:gd name="T37" fmla="*/ 72 h 352"/>
                  <a:gd name="T38" fmla="*/ 4 w 660"/>
                  <a:gd name="T39" fmla="*/ 64 h 352"/>
                  <a:gd name="T40" fmla="*/ 12 w 660"/>
                  <a:gd name="T41" fmla="*/ 54 h 352"/>
                  <a:gd name="T42" fmla="*/ 24 w 660"/>
                  <a:gd name="T43" fmla="*/ 45 h 352"/>
                  <a:gd name="T44" fmla="*/ 67 w 660"/>
                  <a:gd name="T45" fmla="*/ 30 h 352"/>
                  <a:gd name="T46" fmla="*/ 137 w 660"/>
                  <a:gd name="T47" fmla="*/ 20 h 352"/>
                  <a:gd name="T48" fmla="*/ 227 w 660"/>
                  <a:gd name="T49" fmla="*/ 9 h 352"/>
                  <a:gd name="T50" fmla="*/ 306 w 660"/>
                  <a:gd name="T51" fmla="*/ 4 h 352"/>
                  <a:gd name="T52" fmla="*/ 380 w 660"/>
                  <a:gd name="T53" fmla="*/ 9 h 352"/>
                  <a:gd name="T54" fmla="*/ 380 w 660"/>
                  <a:gd name="T55" fmla="*/ 14 h 352"/>
                  <a:gd name="T56" fmla="*/ 391 w 660"/>
                  <a:gd name="T57" fmla="*/ 22 h 352"/>
                  <a:gd name="T58" fmla="*/ 403 w 660"/>
                  <a:gd name="T59" fmla="*/ 24 h 352"/>
                  <a:gd name="T60" fmla="*/ 423 w 660"/>
                  <a:gd name="T61" fmla="*/ 24 h 352"/>
                  <a:gd name="T62" fmla="*/ 486 w 660"/>
                  <a:gd name="T63" fmla="*/ 4 h 352"/>
                  <a:gd name="T64" fmla="*/ 520 w 660"/>
                  <a:gd name="T65" fmla="*/ 0 h 352"/>
                  <a:gd name="T66" fmla="*/ 552 w 660"/>
                  <a:gd name="T67" fmla="*/ 0 h 352"/>
                  <a:gd name="T68" fmla="*/ 588 w 660"/>
                  <a:gd name="T69" fmla="*/ 4 h 352"/>
                  <a:gd name="T70" fmla="*/ 622 w 660"/>
                  <a:gd name="T71" fmla="*/ 14 h 352"/>
                  <a:gd name="T72" fmla="*/ 637 w 660"/>
                  <a:gd name="T73" fmla="*/ 22 h 352"/>
                  <a:gd name="T74" fmla="*/ 647 w 660"/>
                  <a:gd name="T75" fmla="*/ 32 h 352"/>
                  <a:gd name="T76" fmla="*/ 655 w 660"/>
                  <a:gd name="T77" fmla="*/ 47 h 352"/>
                  <a:gd name="T78" fmla="*/ 660 w 660"/>
                  <a:gd name="T79" fmla="*/ 64 h 352"/>
                  <a:gd name="T80" fmla="*/ 659 w 660"/>
                  <a:gd name="T81" fmla="*/ 85 h 352"/>
                  <a:gd name="T82" fmla="*/ 652 w 660"/>
                  <a:gd name="T83" fmla="*/ 1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0" h="352">
                    <a:moveTo>
                      <a:pt x="652" y="110"/>
                    </a:moveTo>
                    <a:lnTo>
                      <a:pt x="647" y="125"/>
                    </a:lnTo>
                    <a:lnTo>
                      <a:pt x="640" y="138"/>
                    </a:lnTo>
                    <a:lnTo>
                      <a:pt x="633" y="150"/>
                    </a:lnTo>
                    <a:lnTo>
                      <a:pt x="627" y="158"/>
                    </a:lnTo>
                    <a:lnTo>
                      <a:pt x="617" y="172"/>
                    </a:lnTo>
                    <a:lnTo>
                      <a:pt x="613" y="175"/>
                    </a:lnTo>
                    <a:lnTo>
                      <a:pt x="605" y="198"/>
                    </a:lnTo>
                    <a:lnTo>
                      <a:pt x="598" y="220"/>
                    </a:lnTo>
                    <a:lnTo>
                      <a:pt x="590" y="240"/>
                    </a:lnTo>
                    <a:lnTo>
                      <a:pt x="582" y="258"/>
                    </a:lnTo>
                    <a:lnTo>
                      <a:pt x="573" y="273"/>
                    </a:lnTo>
                    <a:lnTo>
                      <a:pt x="565" y="287"/>
                    </a:lnTo>
                    <a:lnTo>
                      <a:pt x="555" y="300"/>
                    </a:lnTo>
                    <a:lnTo>
                      <a:pt x="547" y="310"/>
                    </a:lnTo>
                    <a:lnTo>
                      <a:pt x="537" y="320"/>
                    </a:lnTo>
                    <a:lnTo>
                      <a:pt x="528" y="328"/>
                    </a:lnTo>
                    <a:lnTo>
                      <a:pt x="518" y="335"/>
                    </a:lnTo>
                    <a:lnTo>
                      <a:pt x="508" y="340"/>
                    </a:lnTo>
                    <a:lnTo>
                      <a:pt x="500" y="343"/>
                    </a:lnTo>
                    <a:lnTo>
                      <a:pt x="490" y="347"/>
                    </a:lnTo>
                    <a:lnTo>
                      <a:pt x="481" y="350"/>
                    </a:lnTo>
                    <a:lnTo>
                      <a:pt x="473" y="352"/>
                    </a:lnTo>
                    <a:lnTo>
                      <a:pt x="455" y="352"/>
                    </a:lnTo>
                    <a:lnTo>
                      <a:pt x="440" y="350"/>
                    </a:lnTo>
                    <a:lnTo>
                      <a:pt x="425" y="347"/>
                    </a:lnTo>
                    <a:lnTo>
                      <a:pt x="413" y="342"/>
                    </a:lnTo>
                    <a:lnTo>
                      <a:pt x="395" y="333"/>
                    </a:lnTo>
                    <a:lnTo>
                      <a:pt x="388" y="328"/>
                    </a:lnTo>
                    <a:lnTo>
                      <a:pt x="37" y="128"/>
                    </a:lnTo>
                    <a:lnTo>
                      <a:pt x="32" y="125"/>
                    </a:lnTo>
                    <a:lnTo>
                      <a:pt x="20" y="115"/>
                    </a:lnTo>
                    <a:lnTo>
                      <a:pt x="14" y="107"/>
                    </a:lnTo>
                    <a:lnTo>
                      <a:pt x="7" y="100"/>
                    </a:lnTo>
                    <a:lnTo>
                      <a:pt x="2" y="90"/>
                    </a:lnTo>
                    <a:lnTo>
                      <a:pt x="0" y="82"/>
                    </a:lnTo>
                    <a:lnTo>
                      <a:pt x="0" y="77"/>
                    </a:lnTo>
                    <a:lnTo>
                      <a:pt x="0" y="72"/>
                    </a:lnTo>
                    <a:lnTo>
                      <a:pt x="2" y="69"/>
                    </a:lnTo>
                    <a:lnTo>
                      <a:pt x="4" y="64"/>
                    </a:lnTo>
                    <a:lnTo>
                      <a:pt x="7" y="59"/>
                    </a:lnTo>
                    <a:lnTo>
                      <a:pt x="12" y="54"/>
                    </a:lnTo>
                    <a:lnTo>
                      <a:pt x="17" y="50"/>
                    </a:lnTo>
                    <a:lnTo>
                      <a:pt x="24" y="45"/>
                    </a:lnTo>
                    <a:lnTo>
                      <a:pt x="42" y="37"/>
                    </a:lnTo>
                    <a:lnTo>
                      <a:pt x="67" y="30"/>
                    </a:lnTo>
                    <a:lnTo>
                      <a:pt x="99" y="25"/>
                    </a:lnTo>
                    <a:lnTo>
                      <a:pt x="137" y="20"/>
                    </a:lnTo>
                    <a:lnTo>
                      <a:pt x="164" y="17"/>
                    </a:lnTo>
                    <a:lnTo>
                      <a:pt x="227" y="9"/>
                    </a:lnTo>
                    <a:lnTo>
                      <a:pt x="266" y="5"/>
                    </a:lnTo>
                    <a:lnTo>
                      <a:pt x="306" y="4"/>
                    </a:lnTo>
                    <a:lnTo>
                      <a:pt x="344" y="5"/>
                    </a:lnTo>
                    <a:lnTo>
                      <a:pt x="380" y="9"/>
                    </a:lnTo>
                    <a:lnTo>
                      <a:pt x="380" y="10"/>
                    </a:lnTo>
                    <a:lnTo>
                      <a:pt x="380" y="14"/>
                    </a:lnTo>
                    <a:lnTo>
                      <a:pt x="383" y="19"/>
                    </a:lnTo>
                    <a:lnTo>
                      <a:pt x="391" y="22"/>
                    </a:lnTo>
                    <a:lnTo>
                      <a:pt x="396" y="24"/>
                    </a:lnTo>
                    <a:lnTo>
                      <a:pt x="403" y="24"/>
                    </a:lnTo>
                    <a:lnTo>
                      <a:pt x="411" y="24"/>
                    </a:lnTo>
                    <a:lnTo>
                      <a:pt x="423" y="24"/>
                    </a:lnTo>
                    <a:lnTo>
                      <a:pt x="450" y="17"/>
                    </a:lnTo>
                    <a:lnTo>
                      <a:pt x="486" y="4"/>
                    </a:lnTo>
                    <a:lnTo>
                      <a:pt x="496" y="2"/>
                    </a:lnTo>
                    <a:lnTo>
                      <a:pt x="520" y="0"/>
                    </a:lnTo>
                    <a:lnTo>
                      <a:pt x="535" y="0"/>
                    </a:lnTo>
                    <a:lnTo>
                      <a:pt x="552" y="0"/>
                    </a:lnTo>
                    <a:lnTo>
                      <a:pt x="570" y="0"/>
                    </a:lnTo>
                    <a:lnTo>
                      <a:pt x="588" y="4"/>
                    </a:lnTo>
                    <a:lnTo>
                      <a:pt x="605" y="7"/>
                    </a:lnTo>
                    <a:lnTo>
                      <a:pt x="622" y="14"/>
                    </a:lnTo>
                    <a:lnTo>
                      <a:pt x="628" y="17"/>
                    </a:lnTo>
                    <a:lnTo>
                      <a:pt x="637" y="22"/>
                    </a:lnTo>
                    <a:lnTo>
                      <a:pt x="642" y="27"/>
                    </a:lnTo>
                    <a:lnTo>
                      <a:pt x="647" y="32"/>
                    </a:lnTo>
                    <a:lnTo>
                      <a:pt x="652" y="39"/>
                    </a:lnTo>
                    <a:lnTo>
                      <a:pt x="655" y="47"/>
                    </a:lnTo>
                    <a:lnTo>
                      <a:pt x="659" y="55"/>
                    </a:lnTo>
                    <a:lnTo>
                      <a:pt x="660" y="64"/>
                    </a:lnTo>
                    <a:lnTo>
                      <a:pt x="660" y="74"/>
                    </a:lnTo>
                    <a:lnTo>
                      <a:pt x="659" y="85"/>
                    </a:lnTo>
                    <a:lnTo>
                      <a:pt x="657" y="97"/>
                    </a:lnTo>
                    <a:lnTo>
                      <a:pt x="652"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1" name="Freeform 25"/>
              <p:cNvSpPr>
                <a:spLocks/>
              </p:cNvSpPr>
              <p:nvPr/>
            </p:nvSpPr>
            <p:spPr bwMode="auto">
              <a:xfrm>
                <a:off x="696" y="3217"/>
                <a:ext cx="624" cy="332"/>
              </a:xfrm>
              <a:custGeom>
                <a:avLst/>
                <a:gdLst>
                  <a:gd name="T0" fmla="*/ 610 w 624"/>
                  <a:gd name="T1" fmla="*/ 118 h 332"/>
                  <a:gd name="T2" fmla="*/ 598 w 624"/>
                  <a:gd name="T3" fmla="*/ 142 h 332"/>
                  <a:gd name="T4" fmla="*/ 582 w 624"/>
                  <a:gd name="T5" fmla="*/ 162 h 332"/>
                  <a:gd name="T6" fmla="*/ 572 w 624"/>
                  <a:gd name="T7" fmla="*/ 187 h 332"/>
                  <a:gd name="T8" fmla="*/ 557 w 624"/>
                  <a:gd name="T9" fmla="*/ 227 h 332"/>
                  <a:gd name="T10" fmla="*/ 540 w 624"/>
                  <a:gd name="T11" fmla="*/ 258 h 332"/>
                  <a:gd name="T12" fmla="*/ 523 w 624"/>
                  <a:gd name="T13" fmla="*/ 283 h 332"/>
                  <a:gd name="T14" fmla="*/ 507 w 624"/>
                  <a:gd name="T15" fmla="*/ 302 h 332"/>
                  <a:gd name="T16" fmla="*/ 488 w 624"/>
                  <a:gd name="T17" fmla="*/ 315 h 332"/>
                  <a:gd name="T18" fmla="*/ 463 w 624"/>
                  <a:gd name="T19" fmla="*/ 327 h 332"/>
                  <a:gd name="T20" fmla="*/ 430 w 624"/>
                  <a:gd name="T21" fmla="*/ 332 h 332"/>
                  <a:gd name="T22" fmla="*/ 401 w 624"/>
                  <a:gd name="T23" fmla="*/ 327 h 332"/>
                  <a:gd name="T24" fmla="*/ 373 w 624"/>
                  <a:gd name="T25" fmla="*/ 313 h 332"/>
                  <a:gd name="T26" fmla="*/ 35 w 624"/>
                  <a:gd name="T27" fmla="*/ 122 h 332"/>
                  <a:gd name="T28" fmla="*/ 20 w 624"/>
                  <a:gd name="T29" fmla="*/ 109 h 332"/>
                  <a:gd name="T30" fmla="*/ 7 w 624"/>
                  <a:gd name="T31" fmla="*/ 94 h 332"/>
                  <a:gd name="T32" fmla="*/ 0 w 624"/>
                  <a:gd name="T33" fmla="*/ 77 h 332"/>
                  <a:gd name="T34" fmla="*/ 4 w 624"/>
                  <a:gd name="T35" fmla="*/ 60 h 332"/>
                  <a:gd name="T36" fmla="*/ 12 w 624"/>
                  <a:gd name="T37" fmla="*/ 52 h 332"/>
                  <a:gd name="T38" fmla="*/ 24 w 624"/>
                  <a:gd name="T39" fmla="*/ 44 h 332"/>
                  <a:gd name="T40" fmla="*/ 64 w 624"/>
                  <a:gd name="T41" fmla="*/ 29 h 332"/>
                  <a:gd name="T42" fmla="*/ 131 w 624"/>
                  <a:gd name="T43" fmla="*/ 19 h 332"/>
                  <a:gd name="T44" fmla="*/ 216 w 624"/>
                  <a:gd name="T45" fmla="*/ 9 h 332"/>
                  <a:gd name="T46" fmla="*/ 289 w 624"/>
                  <a:gd name="T47" fmla="*/ 4 h 332"/>
                  <a:gd name="T48" fmla="*/ 358 w 624"/>
                  <a:gd name="T49" fmla="*/ 7 h 332"/>
                  <a:gd name="T50" fmla="*/ 360 w 624"/>
                  <a:gd name="T51" fmla="*/ 12 h 332"/>
                  <a:gd name="T52" fmla="*/ 370 w 624"/>
                  <a:gd name="T53" fmla="*/ 20 h 332"/>
                  <a:gd name="T54" fmla="*/ 381 w 624"/>
                  <a:gd name="T55" fmla="*/ 22 h 332"/>
                  <a:gd name="T56" fmla="*/ 400 w 624"/>
                  <a:gd name="T57" fmla="*/ 22 h 332"/>
                  <a:gd name="T58" fmla="*/ 460 w 624"/>
                  <a:gd name="T59" fmla="*/ 4 h 332"/>
                  <a:gd name="T60" fmla="*/ 490 w 624"/>
                  <a:gd name="T61" fmla="*/ 0 h 332"/>
                  <a:gd name="T62" fmla="*/ 522 w 624"/>
                  <a:gd name="T63" fmla="*/ 0 h 332"/>
                  <a:gd name="T64" fmla="*/ 555 w 624"/>
                  <a:gd name="T65" fmla="*/ 4 h 332"/>
                  <a:gd name="T66" fmla="*/ 587 w 624"/>
                  <a:gd name="T67" fmla="*/ 12 h 332"/>
                  <a:gd name="T68" fmla="*/ 600 w 624"/>
                  <a:gd name="T69" fmla="*/ 20 h 332"/>
                  <a:gd name="T70" fmla="*/ 612 w 624"/>
                  <a:gd name="T71" fmla="*/ 30 h 332"/>
                  <a:gd name="T72" fmla="*/ 618 w 624"/>
                  <a:gd name="T73" fmla="*/ 44 h 332"/>
                  <a:gd name="T74" fmla="*/ 622 w 624"/>
                  <a:gd name="T75" fmla="*/ 60 h 332"/>
                  <a:gd name="T76" fmla="*/ 622 w 624"/>
                  <a:gd name="T77" fmla="*/ 80 h 332"/>
                  <a:gd name="T78" fmla="*/ 615 w 624"/>
                  <a:gd name="T79" fmla="*/ 10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332">
                    <a:moveTo>
                      <a:pt x="615" y="104"/>
                    </a:moveTo>
                    <a:lnTo>
                      <a:pt x="610" y="118"/>
                    </a:lnTo>
                    <a:lnTo>
                      <a:pt x="603" y="130"/>
                    </a:lnTo>
                    <a:lnTo>
                      <a:pt x="598" y="142"/>
                    </a:lnTo>
                    <a:lnTo>
                      <a:pt x="592" y="150"/>
                    </a:lnTo>
                    <a:lnTo>
                      <a:pt x="582" y="162"/>
                    </a:lnTo>
                    <a:lnTo>
                      <a:pt x="578" y="165"/>
                    </a:lnTo>
                    <a:lnTo>
                      <a:pt x="572" y="187"/>
                    </a:lnTo>
                    <a:lnTo>
                      <a:pt x="565" y="208"/>
                    </a:lnTo>
                    <a:lnTo>
                      <a:pt x="557" y="227"/>
                    </a:lnTo>
                    <a:lnTo>
                      <a:pt x="548" y="243"/>
                    </a:lnTo>
                    <a:lnTo>
                      <a:pt x="540" y="258"/>
                    </a:lnTo>
                    <a:lnTo>
                      <a:pt x="533" y="272"/>
                    </a:lnTo>
                    <a:lnTo>
                      <a:pt x="523" y="283"/>
                    </a:lnTo>
                    <a:lnTo>
                      <a:pt x="515" y="293"/>
                    </a:lnTo>
                    <a:lnTo>
                      <a:pt x="507" y="302"/>
                    </a:lnTo>
                    <a:lnTo>
                      <a:pt x="498" y="308"/>
                    </a:lnTo>
                    <a:lnTo>
                      <a:pt x="488" y="315"/>
                    </a:lnTo>
                    <a:lnTo>
                      <a:pt x="480" y="320"/>
                    </a:lnTo>
                    <a:lnTo>
                      <a:pt x="463" y="327"/>
                    </a:lnTo>
                    <a:lnTo>
                      <a:pt x="446" y="332"/>
                    </a:lnTo>
                    <a:lnTo>
                      <a:pt x="430" y="332"/>
                    </a:lnTo>
                    <a:lnTo>
                      <a:pt x="415" y="330"/>
                    </a:lnTo>
                    <a:lnTo>
                      <a:pt x="401" y="327"/>
                    </a:lnTo>
                    <a:lnTo>
                      <a:pt x="390" y="322"/>
                    </a:lnTo>
                    <a:lnTo>
                      <a:pt x="373" y="313"/>
                    </a:lnTo>
                    <a:lnTo>
                      <a:pt x="366" y="310"/>
                    </a:lnTo>
                    <a:lnTo>
                      <a:pt x="35" y="122"/>
                    </a:lnTo>
                    <a:lnTo>
                      <a:pt x="30" y="118"/>
                    </a:lnTo>
                    <a:lnTo>
                      <a:pt x="20" y="109"/>
                    </a:lnTo>
                    <a:lnTo>
                      <a:pt x="14" y="102"/>
                    </a:lnTo>
                    <a:lnTo>
                      <a:pt x="7" y="94"/>
                    </a:lnTo>
                    <a:lnTo>
                      <a:pt x="4" y="85"/>
                    </a:lnTo>
                    <a:lnTo>
                      <a:pt x="0" y="77"/>
                    </a:lnTo>
                    <a:lnTo>
                      <a:pt x="0" y="69"/>
                    </a:lnTo>
                    <a:lnTo>
                      <a:pt x="4" y="60"/>
                    </a:lnTo>
                    <a:lnTo>
                      <a:pt x="7" y="55"/>
                    </a:lnTo>
                    <a:lnTo>
                      <a:pt x="12" y="52"/>
                    </a:lnTo>
                    <a:lnTo>
                      <a:pt x="17" y="47"/>
                    </a:lnTo>
                    <a:lnTo>
                      <a:pt x="24" y="44"/>
                    </a:lnTo>
                    <a:lnTo>
                      <a:pt x="40" y="35"/>
                    </a:lnTo>
                    <a:lnTo>
                      <a:pt x="64" y="29"/>
                    </a:lnTo>
                    <a:lnTo>
                      <a:pt x="94" y="24"/>
                    </a:lnTo>
                    <a:lnTo>
                      <a:pt x="131" y="19"/>
                    </a:lnTo>
                    <a:lnTo>
                      <a:pt x="156" y="15"/>
                    </a:lnTo>
                    <a:lnTo>
                      <a:pt x="216" y="9"/>
                    </a:lnTo>
                    <a:lnTo>
                      <a:pt x="253" y="5"/>
                    </a:lnTo>
                    <a:lnTo>
                      <a:pt x="289" y="4"/>
                    </a:lnTo>
                    <a:lnTo>
                      <a:pt x="326" y="4"/>
                    </a:lnTo>
                    <a:lnTo>
                      <a:pt x="358" y="7"/>
                    </a:lnTo>
                    <a:lnTo>
                      <a:pt x="358" y="9"/>
                    </a:lnTo>
                    <a:lnTo>
                      <a:pt x="360" y="12"/>
                    </a:lnTo>
                    <a:lnTo>
                      <a:pt x="363" y="17"/>
                    </a:lnTo>
                    <a:lnTo>
                      <a:pt x="370" y="20"/>
                    </a:lnTo>
                    <a:lnTo>
                      <a:pt x="375" y="22"/>
                    </a:lnTo>
                    <a:lnTo>
                      <a:pt x="381" y="22"/>
                    </a:lnTo>
                    <a:lnTo>
                      <a:pt x="390" y="22"/>
                    </a:lnTo>
                    <a:lnTo>
                      <a:pt x="400" y="22"/>
                    </a:lnTo>
                    <a:lnTo>
                      <a:pt x="425" y="15"/>
                    </a:lnTo>
                    <a:lnTo>
                      <a:pt x="460" y="4"/>
                    </a:lnTo>
                    <a:lnTo>
                      <a:pt x="468" y="2"/>
                    </a:lnTo>
                    <a:lnTo>
                      <a:pt x="490" y="0"/>
                    </a:lnTo>
                    <a:lnTo>
                      <a:pt x="505" y="0"/>
                    </a:lnTo>
                    <a:lnTo>
                      <a:pt x="522" y="0"/>
                    </a:lnTo>
                    <a:lnTo>
                      <a:pt x="538" y="0"/>
                    </a:lnTo>
                    <a:lnTo>
                      <a:pt x="555" y="4"/>
                    </a:lnTo>
                    <a:lnTo>
                      <a:pt x="572" y="7"/>
                    </a:lnTo>
                    <a:lnTo>
                      <a:pt x="587" y="12"/>
                    </a:lnTo>
                    <a:lnTo>
                      <a:pt x="593" y="17"/>
                    </a:lnTo>
                    <a:lnTo>
                      <a:pt x="600" y="20"/>
                    </a:lnTo>
                    <a:lnTo>
                      <a:pt x="607" y="25"/>
                    </a:lnTo>
                    <a:lnTo>
                      <a:pt x="612" y="30"/>
                    </a:lnTo>
                    <a:lnTo>
                      <a:pt x="615" y="37"/>
                    </a:lnTo>
                    <a:lnTo>
                      <a:pt x="618" y="44"/>
                    </a:lnTo>
                    <a:lnTo>
                      <a:pt x="622" y="52"/>
                    </a:lnTo>
                    <a:lnTo>
                      <a:pt x="622" y="60"/>
                    </a:lnTo>
                    <a:lnTo>
                      <a:pt x="624" y="70"/>
                    </a:lnTo>
                    <a:lnTo>
                      <a:pt x="622" y="80"/>
                    </a:lnTo>
                    <a:lnTo>
                      <a:pt x="620" y="92"/>
                    </a:lnTo>
                    <a:lnTo>
                      <a:pt x="615" y="104"/>
                    </a:lnTo>
                    <a:close/>
                  </a:path>
                </a:pathLst>
              </a:custGeom>
              <a:solidFill>
                <a:srgbClr val="80CC2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2" name="Freeform 26"/>
              <p:cNvSpPr>
                <a:spLocks/>
              </p:cNvSpPr>
              <p:nvPr/>
            </p:nvSpPr>
            <p:spPr bwMode="auto">
              <a:xfrm>
                <a:off x="842" y="3216"/>
                <a:ext cx="478" cy="214"/>
              </a:xfrm>
              <a:custGeom>
                <a:avLst/>
                <a:gdLst>
                  <a:gd name="T0" fmla="*/ 0 w 478"/>
                  <a:gd name="T1" fmla="*/ 113 h 214"/>
                  <a:gd name="T2" fmla="*/ 222 w 478"/>
                  <a:gd name="T3" fmla="*/ 214 h 214"/>
                  <a:gd name="T4" fmla="*/ 472 w 478"/>
                  <a:gd name="T5" fmla="*/ 98 h 214"/>
                  <a:gd name="T6" fmla="*/ 474 w 478"/>
                  <a:gd name="T7" fmla="*/ 95 h 214"/>
                  <a:gd name="T8" fmla="*/ 476 w 478"/>
                  <a:gd name="T9" fmla="*/ 83 h 214"/>
                  <a:gd name="T10" fmla="*/ 478 w 478"/>
                  <a:gd name="T11" fmla="*/ 76 h 214"/>
                  <a:gd name="T12" fmla="*/ 478 w 478"/>
                  <a:gd name="T13" fmla="*/ 68 h 214"/>
                  <a:gd name="T14" fmla="*/ 478 w 478"/>
                  <a:gd name="T15" fmla="*/ 60 h 214"/>
                  <a:gd name="T16" fmla="*/ 474 w 478"/>
                  <a:gd name="T17" fmla="*/ 50 h 214"/>
                  <a:gd name="T18" fmla="*/ 471 w 478"/>
                  <a:gd name="T19" fmla="*/ 41 h 214"/>
                  <a:gd name="T20" fmla="*/ 466 w 478"/>
                  <a:gd name="T21" fmla="*/ 33 h 214"/>
                  <a:gd name="T22" fmla="*/ 457 w 478"/>
                  <a:gd name="T23" fmla="*/ 25 h 214"/>
                  <a:gd name="T24" fmla="*/ 447 w 478"/>
                  <a:gd name="T25" fmla="*/ 16 h 214"/>
                  <a:gd name="T26" fmla="*/ 434 w 478"/>
                  <a:gd name="T27" fmla="*/ 10 h 214"/>
                  <a:gd name="T28" fmla="*/ 417 w 478"/>
                  <a:gd name="T29" fmla="*/ 5 h 214"/>
                  <a:gd name="T30" fmla="*/ 397 w 478"/>
                  <a:gd name="T31" fmla="*/ 1 h 214"/>
                  <a:gd name="T32" fmla="*/ 374 w 478"/>
                  <a:gd name="T33" fmla="*/ 0 h 214"/>
                  <a:gd name="T34" fmla="*/ 364 w 478"/>
                  <a:gd name="T35" fmla="*/ 1 h 214"/>
                  <a:gd name="T36" fmla="*/ 339 w 478"/>
                  <a:gd name="T37" fmla="*/ 1 h 214"/>
                  <a:gd name="T38" fmla="*/ 325 w 478"/>
                  <a:gd name="T39" fmla="*/ 3 h 214"/>
                  <a:gd name="T40" fmla="*/ 314 w 478"/>
                  <a:gd name="T41" fmla="*/ 5 h 214"/>
                  <a:gd name="T42" fmla="*/ 304 w 478"/>
                  <a:gd name="T43" fmla="*/ 8 h 214"/>
                  <a:gd name="T44" fmla="*/ 297 w 478"/>
                  <a:gd name="T45" fmla="*/ 11 h 214"/>
                  <a:gd name="T46" fmla="*/ 0 w 478"/>
                  <a:gd name="T47" fmla="*/ 1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8" h="214">
                    <a:moveTo>
                      <a:pt x="0" y="113"/>
                    </a:moveTo>
                    <a:lnTo>
                      <a:pt x="222" y="214"/>
                    </a:lnTo>
                    <a:lnTo>
                      <a:pt x="472" y="98"/>
                    </a:lnTo>
                    <a:lnTo>
                      <a:pt x="474" y="95"/>
                    </a:lnTo>
                    <a:lnTo>
                      <a:pt x="476" y="83"/>
                    </a:lnTo>
                    <a:lnTo>
                      <a:pt x="478" y="76"/>
                    </a:lnTo>
                    <a:lnTo>
                      <a:pt x="478" y="68"/>
                    </a:lnTo>
                    <a:lnTo>
                      <a:pt x="478" y="60"/>
                    </a:lnTo>
                    <a:lnTo>
                      <a:pt x="474" y="50"/>
                    </a:lnTo>
                    <a:lnTo>
                      <a:pt x="471" y="41"/>
                    </a:lnTo>
                    <a:lnTo>
                      <a:pt x="466" y="33"/>
                    </a:lnTo>
                    <a:lnTo>
                      <a:pt x="457" y="25"/>
                    </a:lnTo>
                    <a:lnTo>
                      <a:pt x="447" y="16"/>
                    </a:lnTo>
                    <a:lnTo>
                      <a:pt x="434" y="10"/>
                    </a:lnTo>
                    <a:lnTo>
                      <a:pt x="417" y="5"/>
                    </a:lnTo>
                    <a:lnTo>
                      <a:pt x="397" y="1"/>
                    </a:lnTo>
                    <a:lnTo>
                      <a:pt x="374" y="0"/>
                    </a:lnTo>
                    <a:lnTo>
                      <a:pt x="364" y="1"/>
                    </a:lnTo>
                    <a:lnTo>
                      <a:pt x="339" y="1"/>
                    </a:lnTo>
                    <a:lnTo>
                      <a:pt x="325" y="3"/>
                    </a:lnTo>
                    <a:lnTo>
                      <a:pt x="314" y="5"/>
                    </a:lnTo>
                    <a:lnTo>
                      <a:pt x="304" y="8"/>
                    </a:lnTo>
                    <a:lnTo>
                      <a:pt x="297" y="11"/>
                    </a:lnTo>
                    <a:lnTo>
                      <a:pt x="0" y="113"/>
                    </a:lnTo>
                    <a:close/>
                  </a:path>
                </a:pathLst>
              </a:custGeom>
              <a:solidFill>
                <a:srgbClr val="0D9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3" name="Freeform 27"/>
              <p:cNvSpPr>
                <a:spLocks/>
              </p:cNvSpPr>
              <p:nvPr/>
            </p:nvSpPr>
            <p:spPr bwMode="auto">
              <a:xfrm>
                <a:off x="1092" y="3306"/>
                <a:ext cx="80" cy="43"/>
              </a:xfrm>
              <a:custGeom>
                <a:avLst/>
                <a:gdLst>
                  <a:gd name="T0" fmla="*/ 0 w 80"/>
                  <a:gd name="T1" fmla="*/ 39 h 43"/>
                  <a:gd name="T2" fmla="*/ 44 w 80"/>
                  <a:gd name="T3" fmla="*/ 43 h 43"/>
                  <a:gd name="T4" fmla="*/ 80 w 80"/>
                  <a:gd name="T5" fmla="*/ 5 h 43"/>
                  <a:gd name="T6" fmla="*/ 44 w 80"/>
                  <a:gd name="T7" fmla="*/ 0 h 43"/>
                  <a:gd name="T8" fmla="*/ 0 w 80"/>
                  <a:gd name="T9" fmla="*/ 39 h 43"/>
                </a:gdLst>
                <a:ahLst/>
                <a:cxnLst>
                  <a:cxn ang="0">
                    <a:pos x="T0" y="T1"/>
                  </a:cxn>
                  <a:cxn ang="0">
                    <a:pos x="T2" y="T3"/>
                  </a:cxn>
                  <a:cxn ang="0">
                    <a:pos x="T4" y="T5"/>
                  </a:cxn>
                  <a:cxn ang="0">
                    <a:pos x="T6" y="T7"/>
                  </a:cxn>
                  <a:cxn ang="0">
                    <a:pos x="T8" y="T9"/>
                  </a:cxn>
                </a:cxnLst>
                <a:rect l="0" t="0" r="r" b="b"/>
                <a:pathLst>
                  <a:path w="80" h="43">
                    <a:moveTo>
                      <a:pt x="0" y="39"/>
                    </a:moveTo>
                    <a:lnTo>
                      <a:pt x="44" y="43"/>
                    </a:lnTo>
                    <a:lnTo>
                      <a:pt x="80" y="5"/>
                    </a:lnTo>
                    <a:lnTo>
                      <a:pt x="44" y="0"/>
                    </a:lnTo>
                    <a:lnTo>
                      <a:pt x="0" y="39"/>
                    </a:lnTo>
                    <a:close/>
                  </a:path>
                </a:pathLst>
              </a:custGeom>
              <a:solidFill>
                <a:srgbClr val="4242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4" name="Freeform 28"/>
              <p:cNvSpPr>
                <a:spLocks/>
              </p:cNvSpPr>
              <p:nvPr/>
            </p:nvSpPr>
            <p:spPr bwMode="auto">
              <a:xfrm>
                <a:off x="805" y="3326"/>
                <a:ext cx="291" cy="94"/>
              </a:xfrm>
              <a:custGeom>
                <a:avLst/>
                <a:gdLst>
                  <a:gd name="T0" fmla="*/ 13 w 291"/>
                  <a:gd name="T1" fmla="*/ 16 h 94"/>
                  <a:gd name="T2" fmla="*/ 259 w 291"/>
                  <a:gd name="T3" fmla="*/ 94 h 94"/>
                  <a:gd name="T4" fmla="*/ 291 w 291"/>
                  <a:gd name="T5" fmla="*/ 63 h 94"/>
                  <a:gd name="T6" fmla="*/ 35 w 291"/>
                  <a:gd name="T7" fmla="*/ 0 h 94"/>
                  <a:gd name="T8" fmla="*/ 0 w 291"/>
                  <a:gd name="T9" fmla="*/ 11 h 94"/>
                  <a:gd name="T10" fmla="*/ 15 w 291"/>
                  <a:gd name="T11" fmla="*/ 16 h 94"/>
                  <a:gd name="T12" fmla="*/ 13 w 291"/>
                  <a:gd name="T13" fmla="*/ 16 h 94"/>
                </a:gdLst>
                <a:ahLst/>
                <a:cxnLst>
                  <a:cxn ang="0">
                    <a:pos x="T0" y="T1"/>
                  </a:cxn>
                  <a:cxn ang="0">
                    <a:pos x="T2" y="T3"/>
                  </a:cxn>
                  <a:cxn ang="0">
                    <a:pos x="T4" y="T5"/>
                  </a:cxn>
                  <a:cxn ang="0">
                    <a:pos x="T6" y="T7"/>
                  </a:cxn>
                  <a:cxn ang="0">
                    <a:pos x="T8" y="T9"/>
                  </a:cxn>
                  <a:cxn ang="0">
                    <a:pos x="T10" y="T11"/>
                  </a:cxn>
                  <a:cxn ang="0">
                    <a:pos x="T12" y="T13"/>
                  </a:cxn>
                </a:cxnLst>
                <a:rect l="0" t="0" r="r" b="b"/>
                <a:pathLst>
                  <a:path w="291" h="94">
                    <a:moveTo>
                      <a:pt x="13" y="16"/>
                    </a:moveTo>
                    <a:lnTo>
                      <a:pt x="259" y="94"/>
                    </a:lnTo>
                    <a:lnTo>
                      <a:pt x="291" y="63"/>
                    </a:lnTo>
                    <a:lnTo>
                      <a:pt x="35" y="0"/>
                    </a:lnTo>
                    <a:lnTo>
                      <a:pt x="0" y="11"/>
                    </a:lnTo>
                    <a:lnTo>
                      <a:pt x="15" y="16"/>
                    </a:lnTo>
                    <a:lnTo>
                      <a:pt x="13" y="16"/>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5" name="Freeform 29"/>
              <p:cNvSpPr>
                <a:spLocks/>
              </p:cNvSpPr>
              <p:nvPr/>
            </p:nvSpPr>
            <p:spPr bwMode="auto">
              <a:xfrm>
                <a:off x="1017" y="2976"/>
                <a:ext cx="121" cy="27"/>
              </a:xfrm>
              <a:custGeom>
                <a:avLst/>
                <a:gdLst>
                  <a:gd name="T0" fmla="*/ 0 w 122"/>
                  <a:gd name="T1" fmla="*/ 0 h 27"/>
                  <a:gd name="T2" fmla="*/ 75 w 122"/>
                  <a:gd name="T3" fmla="*/ 5 h 27"/>
                  <a:gd name="T4" fmla="*/ 122 w 122"/>
                  <a:gd name="T5" fmla="*/ 27 h 27"/>
                  <a:gd name="T6" fmla="*/ 20 w 122"/>
                  <a:gd name="T7" fmla="*/ 27 h 27"/>
                  <a:gd name="T8" fmla="*/ 0 w 122"/>
                  <a:gd name="T9" fmla="*/ 0 h 27"/>
                </a:gdLst>
                <a:ahLst/>
                <a:cxnLst>
                  <a:cxn ang="0">
                    <a:pos x="T0" y="T1"/>
                  </a:cxn>
                  <a:cxn ang="0">
                    <a:pos x="T2" y="T3"/>
                  </a:cxn>
                  <a:cxn ang="0">
                    <a:pos x="T4" y="T5"/>
                  </a:cxn>
                  <a:cxn ang="0">
                    <a:pos x="T6" y="T7"/>
                  </a:cxn>
                  <a:cxn ang="0">
                    <a:pos x="T8" y="T9"/>
                  </a:cxn>
                </a:cxnLst>
                <a:rect l="0" t="0" r="r" b="b"/>
                <a:pathLst>
                  <a:path w="122" h="27">
                    <a:moveTo>
                      <a:pt x="0" y="0"/>
                    </a:moveTo>
                    <a:lnTo>
                      <a:pt x="75" y="5"/>
                    </a:lnTo>
                    <a:lnTo>
                      <a:pt x="122" y="27"/>
                    </a:lnTo>
                    <a:lnTo>
                      <a:pt x="20" y="27"/>
                    </a:lnTo>
                    <a:lnTo>
                      <a:pt x="0" y="0"/>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6" name="Freeform 30"/>
              <p:cNvSpPr>
                <a:spLocks/>
              </p:cNvSpPr>
              <p:nvPr/>
            </p:nvSpPr>
            <p:spPr bwMode="auto">
              <a:xfrm>
                <a:off x="1151" y="3296"/>
                <a:ext cx="6" cy="26"/>
              </a:xfrm>
              <a:custGeom>
                <a:avLst/>
                <a:gdLst>
                  <a:gd name="T0" fmla="*/ 0 w 6"/>
                  <a:gd name="T1" fmla="*/ 25 h 26"/>
                  <a:gd name="T2" fmla="*/ 6 w 6"/>
                  <a:gd name="T3" fmla="*/ 26 h 26"/>
                  <a:gd name="T4" fmla="*/ 6 w 6"/>
                  <a:gd name="T5" fmla="*/ 1 h 26"/>
                  <a:gd name="T6" fmla="*/ 0 w 6"/>
                  <a:gd name="T7" fmla="*/ 0 h 26"/>
                  <a:gd name="T8" fmla="*/ 0 w 6"/>
                  <a:gd name="T9" fmla="*/ 25 h 26"/>
                  <a:gd name="T10" fmla="*/ 0 w 6"/>
                  <a:gd name="T11" fmla="*/ 25 h 26"/>
                </a:gdLst>
                <a:ahLst/>
                <a:cxnLst>
                  <a:cxn ang="0">
                    <a:pos x="T0" y="T1"/>
                  </a:cxn>
                  <a:cxn ang="0">
                    <a:pos x="T2" y="T3"/>
                  </a:cxn>
                  <a:cxn ang="0">
                    <a:pos x="T4" y="T5"/>
                  </a:cxn>
                  <a:cxn ang="0">
                    <a:pos x="T6" y="T7"/>
                  </a:cxn>
                  <a:cxn ang="0">
                    <a:pos x="T8" y="T9"/>
                  </a:cxn>
                  <a:cxn ang="0">
                    <a:pos x="T10" y="T11"/>
                  </a:cxn>
                </a:cxnLst>
                <a:rect l="0" t="0" r="r" b="b"/>
                <a:pathLst>
                  <a:path w="6" h="26">
                    <a:moveTo>
                      <a:pt x="0" y="25"/>
                    </a:moveTo>
                    <a:lnTo>
                      <a:pt x="6" y="26"/>
                    </a:lnTo>
                    <a:lnTo>
                      <a:pt x="6" y="1"/>
                    </a:lnTo>
                    <a:lnTo>
                      <a:pt x="0" y="0"/>
                    </a:lnTo>
                    <a:lnTo>
                      <a:pt x="0" y="25"/>
                    </a:lnTo>
                    <a:lnTo>
                      <a:pt x="0"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7" name="Freeform 31"/>
              <p:cNvSpPr>
                <a:spLocks/>
              </p:cNvSpPr>
              <p:nvPr/>
            </p:nvSpPr>
            <p:spPr bwMode="auto">
              <a:xfrm>
                <a:off x="1035" y="3001"/>
                <a:ext cx="103" cy="25"/>
              </a:xfrm>
              <a:custGeom>
                <a:avLst/>
                <a:gdLst>
                  <a:gd name="T0" fmla="*/ 0 w 104"/>
                  <a:gd name="T1" fmla="*/ 0 h 25"/>
                  <a:gd name="T2" fmla="*/ 104 w 104"/>
                  <a:gd name="T3" fmla="*/ 2 h 25"/>
                  <a:gd name="T4" fmla="*/ 104 w 104"/>
                  <a:gd name="T5" fmla="*/ 18 h 25"/>
                  <a:gd name="T6" fmla="*/ 0 w 104"/>
                  <a:gd name="T7" fmla="*/ 25 h 25"/>
                  <a:gd name="T8" fmla="*/ 0 w 104"/>
                  <a:gd name="T9" fmla="*/ 0 h 25"/>
                </a:gdLst>
                <a:ahLst/>
                <a:cxnLst>
                  <a:cxn ang="0">
                    <a:pos x="T0" y="T1"/>
                  </a:cxn>
                  <a:cxn ang="0">
                    <a:pos x="T2" y="T3"/>
                  </a:cxn>
                  <a:cxn ang="0">
                    <a:pos x="T4" y="T5"/>
                  </a:cxn>
                  <a:cxn ang="0">
                    <a:pos x="T6" y="T7"/>
                  </a:cxn>
                  <a:cxn ang="0">
                    <a:pos x="T8" y="T9"/>
                  </a:cxn>
                </a:cxnLst>
                <a:rect l="0" t="0" r="r" b="b"/>
                <a:pathLst>
                  <a:path w="104" h="25">
                    <a:moveTo>
                      <a:pt x="0" y="0"/>
                    </a:moveTo>
                    <a:lnTo>
                      <a:pt x="104" y="2"/>
                    </a:lnTo>
                    <a:lnTo>
                      <a:pt x="104" y="18"/>
                    </a:lnTo>
                    <a:lnTo>
                      <a:pt x="0" y="2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8" name="Freeform 32"/>
              <p:cNvSpPr>
                <a:spLocks/>
              </p:cNvSpPr>
              <p:nvPr/>
            </p:nvSpPr>
            <p:spPr bwMode="auto">
              <a:xfrm>
                <a:off x="1057" y="3018"/>
                <a:ext cx="110" cy="357"/>
              </a:xfrm>
              <a:custGeom>
                <a:avLst/>
                <a:gdLst>
                  <a:gd name="T0" fmla="*/ 2 w 109"/>
                  <a:gd name="T1" fmla="*/ 357 h 357"/>
                  <a:gd name="T2" fmla="*/ 109 w 109"/>
                  <a:gd name="T3" fmla="*/ 274 h 357"/>
                  <a:gd name="T4" fmla="*/ 109 w 109"/>
                  <a:gd name="T5" fmla="*/ 0 h 357"/>
                  <a:gd name="T6" fmla="*/ 0 w 109"/>
                  <a:gd name="T7" fmla="*/ 1 h 357"/>
                  <a:gd name="T8" fmla="*/ 0 w 109"/>
                  <a:gd name="T9" fmla="*/ 356 h 357"/>
                  <a:gd name="T10" fmla="*/ 2 w 109"/>
                  <a:gd name="T11" fmla="*/ 357 h 357"/>
                </a:gdLst>
                <a:ahLst/>
                <a:cxnLst>
                  <a:cxn ang="0">
                    <a:pos x="T0" y="T1"/>
                  </a:cxn>
                  <a:cxn ang="0">
                    <a:pos x="T2" y="T3"/>
                  </a:cxn>
                  <a:cxn ang="0">
                    <a:pos x="T4" y="T5"/>
                  </a:cxn>
                  <a:cxn ang="0">
                    <a:pos x="T6" y="T7"/>
                  </a:cxn>
                  <a:cxn ang="0">
                    <a:pos x="T8" y="T9"/>
                  </a:cxn>
                  <a:cxn ang="0">
                    <a:pos x="T10" y="T11"/>
                  </a:cxn>
                </a:cxnLst>
                <a:rect l="0" t="0" r="r" b="b"/>
                <a:pathLst>
                  <a:path w="109" h="357">
                    <a:moveTo>
                      <a:pt x="2" y="357"/>
                    </a:moveTo>
                    <a:lnTo>
                      <a:pt x="109" y="274"/>
                    </a:lnTo>
                    <a:lnTo>
                      <a:pt x="109" y="0"/>
                    </a:lnTo>
                    <a:lnTo>
                      <a:pt x="0" y="1"/>
                    </a:lnTo>
                    <a:lnTo>
                      <a:pt x="0" y="356"/>
                    </a:lnTo>
                    <a:lnTo>
                      <a:pt x="2" y="35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49" name="Freeform 33"/>
              <p:cNvSpPr>
                <a:spLocks/>
              </p:cNvSpPr>
              <p:nvPr/>
            </p:nvSpPr>
            <p:spPr bwMode="auto">
              <a:xfrm>
                <a:off x="1022" y="3365"/>
                <a:ext cx="5" cy="32"/>
              </a:xfrm>
              <a:custGeom>
                <a:avLst/>
                <a:gdLst>
                  <a:gd name="T0" fmla="*/ 0 w 5"/>
                  <a:gd name="T1" fmla="*/ 32 h 32"/>
                  <a:gd name="T2" fmla="*/ 5 w 5"/>
                  <a:gd name="T3" fmla="*/ 27 h 32"/>
                  <a:gd name="T4" fmla="*/ 5 w 5"/>
                  <a:gd name="T5" fmla="*/ 0 h 32"/>
                  <a:gd name="T6" fmla="*/ 0 w 5"/>
                  <a:gd name="T7" fmla="*/ 0 h 32"/>
                  <a:gd name="T8" fmla="*/ 0 w 5"/>
                  <a:gd name="T9" fmla="*/ 24 h 32"/>
                  <a:gd name="T10" fmla="*/ 0 w 5"/>
                  <a:gd name="T11" fmla="*/ 32 h 32"/>
                </a:gdLst>
                <a:ahLst/>
                <a:cxnLst>
                  <a:cxn ang="0">
                    <a:pos x="T0" y="T1"/>
                  </a:cxn>
                  <a:cxn ang="0">
                    <a:pos x="T2" y="T3"/>
                  </a:cxn>
                  <a:cxn ang="0">
                    <a:pos x="T4" y="T5"/>
                  </a:cxn>
                  <a:cxn ang="0">
                    <a:pos x="T6" y="T7"/>
                  </a:cxn>
                  <a:cxn ang="0">
                    <a:pos x="T8" y="T9"/>
                  </a:cxn>
                  <a:cxn ang="0">
                    <a:pos x="T10" y="T11"/>
                  </a:cxn>
                </a:cxnLst>
                <a:rect l="0" t="0" r="r" b="b"/>
                <a:pathLst>
                  <a:path w="5" h="32">
                    <a:moveTo>
                      <a:pt x="0" y="32"/>
                    </a:moveTo>
                    <a:lnTo>
                      <a:pt x="5" y="27"/>
                    </a:lnTo>
                    <a:lnTo>
                      <a:pt x="5" y="0"/>
                    </a:lnTo>
                    <a:lnTo>
                      <a:pt x="0" y="0"/>
                    </a:lnTo>
                    <a:lnTo>
                      <a:pt x="0" y="24"/>
                    </a:lnTo>
                    <a:lnTo>
                      <a:pt x="0" y="32"/>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0" name="Freeform 34"/>
              <p:cNvSpPr>
                <a:spLocks/>
              </p:cNvSpPr>
              <p:nvPr/>
            </p:nvSpPr>
            <p:spPr bwMode="auto">
              <a:xfrm>
                <a:off x="962" y="3350"/>
                <a:ext cx="6" cy="29"/>
              </a:xfrm>
              <a:custGeom>
                <a:avLst/>
                <a:gdLst>
                  <a:gd name="T0" fmla="*/ 0 w 7"/>
                  <a:gd name="T1" fmla="*/ 29 h 29"/>
                  <a:gd name="T2" fmla="*/ 7 w 7"/>
                  <a:gd name="T3" fmla="*/ 25 h 29"/>
                  <a:gd name="T4" fmla="*/ 7 w 7"/>
                  <a:gd name="T5" fmla="*/ 0 h 29"/>
                  <a:gd name="T6" fmla="*/ 0 w 7"/>
                  <a:gd name="T7" fmla="*/ 0 h 29"/>
                  <a:gd name="T8" fmla="*/ 0 w 7"/>
                  <a:gd name="T9" fmla="*/ 22 h 29"/>
                  <a:gd name="T10" fmla="*/ 0 w 7"/>
                  <a:gd name="T11" fmla="*/ 29 h 29"/>
                </a:gdLst>
                <a:ahLst/>
                <a:cxnLst>
                  <a:cxn ang="0">
                    <a:pos x="T0" y="T1"/>
                  </a:cxn>
                  <a:cxn ang="0">
                    <a:pos x="T2" y="T3"/>
                  </a:cxn>
                  <a:cxn ang="0">
                    <a:pos x="T4" y="T5"/>
                  </a:cxn>
                  <a:cxn ang="0">
                    <a:pos x="T6" y="T7"/>
                  </a:cxn>
                  <a:cxn ang="0">
                    <a:pos x="T8" y="T9"/>
                  </a:cxn>
                  <a:cxn ang="0">
                    <a:pos x="T10" y="T11"/>
                  </a:cxn>
                </a:cxnLst>
                <a:rect l="0" t="0" r="r" b="b"/>
                <a:pathLst>
                  <a:path w="7" h="29">
                    <a:moveTo>
                      <a:pt x="0" y="29"/>
                    </a:moveTo>
                    <a:lnTo>
                      <a:pt x="7" y="25"/>
                    </a:lnTo>
                    <a:lnTo>
                      <a:pt x="7" y="0"/>
                    </a:lnTo>
                    <a:lnTo>
                      <a:pt x="0" y="0"/>
                    </a:lnTo>
                    <a:lnTo>
                      <a:pt x="0" y="22"/>
                    </a:lnTo>
                    <a:lnTo>
                      <a:pt x="0" y="2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1" name="Freeform 35"/>
              <p:cNvSpPr>
                <a:spLocks/>
              </p:cNvSpPr>
              <p:nvPr/>
            </p:nvSpPr>
            <p:spPr bwMode="auto">
              <a:xfrm>
                <a:off x="992" y="3357"/>
                <a:ext cx="4" cy="32"/>
              </a:xfrm>
              <a:custGeom>
                <a:avLst/>
                <a:gdLst>
                  <a:gd name="T0" fmla="*/ 0 w 5"/>
                  <a:gd name="T1" fmla="*/ 32 h 32"/>
                  <a:gd name="T2" fmla="*/ 5 w 5"/>
                  <a:gd name="T3" fmla="*/ 27 h 32"/>
                  <a:gd name="T4" fmla="*/ 5 w 5"/>
                  <a:gd name="T5" fmla="*/ 2 h 32"/>
                  <a:gd name="T6" fmla="*/ 0 w 5"/>
                  <a:gd name="T7" fmla="*/ 0 h 32"/>
                  <a:gd name="T8" fmla="*/ 0 w 5"/>
                  <a:gd name="T9" fmla="*/ 23 h 32"/>
                  <a:gd name="T10" fmla="*/ 0 w 5"/>
                  <a:gd name="T11" fmla="*/ 32 h 32"/>
                </a:gdLst>
                <a:ahLst/>
                <a:cxnLst>
                  <a:cxn ang="0">
                    <a:pos x="T0" y="T1"/>
                  </a:cxn>
                  <a:cxn ang="0">
                    <a:pos x="T2" y="T3"/>
                  </a:cxn>
                  <a:cxn ang="0">
                    <a:pos x="T4" y="T5"/>
                  </a:cxn>
                  <a:cxn ang="0">
                    <a:pos x="T6" y="T7"/>
                  </a:cxn>
                  <a:cxn ang="0">
                    <a:pos x="T8" y="T9"/>
                  </a:cxn>
                  <a:cxn ang="0">
                    <a:pos x="T10" y="T11"/>
                  </a:cxn>
                </a:cxnLst>
                <a:rect l="0" t="0" r="r" b="b"/>
                <a:pathLst>
                  <a:path w="5" h="32">
                    <a:moveTo>
                      <a:pt x="0" y="32"/>
                    </a:moveTo>
                    <a:lnTo>
                      <a:pt x="5" y="27"/>
                    </a:lnTo>
                    <a:lnTo>
                      <a:pt x="5" y="2"/>
                    </a:lnTo>
                    <a:lnTo>
                      <a:pt x="0" y="0"/>
                    </a:lnTo>
                    <a:lnTo>
                      <a:pt x="0" y="23"/>
                    </a:lnTo>
                    <a:lnTo>
                      <a:pt x="0" y="32"/>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2" name="Freeform 36"/>
              <p:cNvSpPr>
                <a:spLocks/>
              </p:cNvSpPr>
              <p:nvPr/>
            </p:nvSpPr>
            <p:spPr bwMode="auto">
              <a:xfrm>
                <a:off x="932" y="3339"/>
                <a:ext cx="5" cy="31"/>
              </a:xfrm>
              <a:custGeom>
                <a:avLst/>
                <a:gdLst>
                  <a:gd name="T0" fmla="*/ 0 w 5"/>
                  <a:gd name="T1" fmla="*/ 31 h 31"/>
                  <a:gd name="T2" fmla="*/ 5 w 5"/>
                  <a:gd name="T3" fmla="*/ 28 h 31"/>
                  <a:gd name="T4" fmla="*/ 5 w 5"/>
                  <a:gd name="T5" fmla="*/ 1 h 31"/>
                  <a:gd name="T6" fmla="*/ 0 w 5"/>
                  <a:gd name="T7" fmla="*/ 0 h 31"/>
                  <a:gd name="T8" fmla="*/ 0 w 5"/>
                  <a:gd name="T9" fmla="*/ 25 h 31"/>
                  <a:gd name="T10" fmla="*/ 0 w 5"/>
                  <a:gd name="T11" fmla="*/ 31 h 31"/>
                </a:gdLst>
                <a:ahLst/>
                <a:cxnLst>
                  <a:cxn ang="0">
                    <a:pos x="T0" y="T1"/>
                  </a:cxn>
                  <a:cxn ang="0">
                    <a:pos x="T2" y="T3"/>
                  </a:cxn>
                  <a:cxn ang="0">
                    <a:pos x="T4" y="T5"/>
                  </a:cxn>
                  <a:cxn ang="0">
                    <a:pos x="T6" y="T7"/>
                  </a:cxn>
                  <a:cxn ang="0">
                    <a:pos x="T8" y="T9"/>
                  </a:cxn>
                  <a:cxn ang="0">
                    <a:pos x="T10" y="T11"/>
                  </a:cxn>
                </a:cxnLst>
                <a:rect l="0" t="0" r="r" b="b"/>
                <a:pathLst>
                  <a:path w="5" h="31">
                    <a:moveTo>
                      <a:pt x="0" y="31"/>
                    </a:moveTo>
                    <a:lnTo>
                      <a:pt x="5" y="28"/>
                    </a:lnTo>
                    <a:lnTo>
                      <a:pt x="5" y="1"/>
                    </a:lnTo>
                    <a:lnTo>
                      <a:pt x="0" y="0"/>
                    </a:lnTo>
                    <a:lnTo>
                      <a:pt x="0" y="25"/>
                    </a:lnTo>
                    <a:lnTo>
                      <a:pt x="0" y="31"/>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3" name="Freeform 37"/>
              <p:cNvSpPr>
                <a:spLocks/>
              </p:cNvSpPr>
              <p:nvPr/>
            </p:nvSpPr>
            <p:spPr bwMode="auto">
              <a:xfrm>
                <a:off x="900" y="3334"/>
                <a:ext cx="4" cy="26"/>
              </a:xfrm>
              <a:custGeom>
                <a:avLst/>
                <a:gdLst>
                  <a:gd name="T0" fmla="*/ 0 w 5"/>
                  <a:gd name="T1" fmla="*/ 26 h 26"/>
                  <a:gd name="T2" fmla="*/ 5 w 5"/>
                  <a:gd name="T3" fmla="*/ 25 h 26"/>
                  <a:gd name="T4" fmla="*/ 5 w 5"/>
                  <a:gd name="T5" fmla="*/ 1 h 26"/>
                  <a:gd name="T6" fmla="*/ 0 w 5"/>
                  <a:gd name="T7" fmla="*/ 0 h 26"/>
                  <a:gd name="T8" fmla="*/ 0 w 5"/>
                  <a:gd name="T9" fmla="*/ 23 h 26"/>
                  <a:gd name="T10" fmla="*/ 0 w 5"/>
                  <a:gd name="T11" fmla="*/ 26 h 26"/>
                </a:gdLst>
                <a:ahLst/>
                <a:cxnLst>
                  <a:cxn ang="0">
                    <a:pos x="T0" y="T1"/>
                  </a:cxn>
                  <a:cxn ang="0">
                    <a:pos x="T2" y="T3"/>
                  </a:cxn>
                  <a:cxn ang="0">
                    <a:pos x="T4" y="T5"/>
                  </a:cxn>
                  <a:cxn ang="0">
                    <a:pos x="T6" y="T7"/>
                  </a:cxn>
                  <a:cxn ang="0">
                    <a:pos x="T8" y="T9"/>
                  </a:cxn>
                  <a:cxn ang="0">
                    <a:pos x="T10" y="T11"/>
                  </a:cxn>
                </a:cxnLst>
                <a:rect l="0" t="0" r="r" b="b"/>
                <a:pathLst>
                  <a:path w="5" h="26">
                    <a:moveTo>
                      <a:pt x="0" y="26"/>
                    </a:moveTo>
                    <a:lnTo>
                      <a:pt x="5" y="25"/>
                    </a:lnTo>
                    <a:lnTo>
                      <a:pt x="5" y="1"/>
                    </a:lnTo>
                    <a:lnTo>
                      <a:pt x="0" y="0"/>
                    </a:lnTo>
                    <a:lnTo>
                      <a:pt x="0" y="23"/>
                    </a:lnTo>
                    <a:lnTo>
                      <a:pt x="0" y="2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4" name="Freeform 38"/>
              <p:cNvSpPr>
                <a:spLocks/>
              </p:cNvSpPr>
              <p:nvPr/>
            </p:nvSpPr>
            <p:spPr bwMode="auto">
              <a:xfrm>
                <a:off x="838" y="3319"/>
                <a:ext cx="4" cy="21"/>
              </a:xfrm>
              <a:custGeom>
                <a:avLst/>
                <a:gdLst>
                  <a:gd name="T0" fmla="*/ 0 w 5"/>
                  <a:gd name="T1" fmla="*/ 21 h 21"/>
                  <a:gd name="T2" fmla="*/ 5 w 5"/>
                  <a:gd name="T3" fmla="*/ 20 h 21"/>
                  <a:gd name="T4" fmla="*/ 5 w 5"/>
                  <a:gd name="T5" fmla="*/ 2 h 21"/>
                  <a:gd name="T6" fmla="*/ 0 w 5"/>
                  <a:gd name="T7" fmla="*/ 0 h 21"/>
                  <a:gd name="T8" fmla="*/ 0 w 5"/>
                  <a:gd name="T9" fmla="*/ 20 h 21"/>
                  <a:gd name="T10" fmla="*/ 0 w 5"/>
                  <a:gd name="T11" fmla="*/ 21 h 21"/>
                </a:gdLst>
                <a:ahLst/>
                <a:cxnLst>
                  <a:cxn ang="0">
                    <a:pos x="T0" y="T1"/>
                  </a:cxn>
                  <a:cxn ang="0">
                    <a:pos x="T2" y="T3"/>
                  </a:cxn>
                  <a:cxn ang="0">
                    <a:pos x="T4" y="T5"/>
                  </a:cxn>
                  <a:cxn ang="0">
                    <a:pos x="T6" y="T7"/>
                  </a:cxn>
                  <a:cxn ang="0">
                    <a:pos x="T8" y="T9"/>
                  </a:cxn>
                  <a:cxn ang="0">
                    <a:pos x="T10" y="T11"/>
                  </a:cxn>
                </a:cxnLst>
                <a:rect l="0" t="0" r="r" b="b"/>
                <a:pathLst>
                  <a:path w="5" h="21">
                    <a:moveTo>
                      <a:pt x="0" y="21"/>
                    </a:moveTo>
                    <a:lnTo>
                      <a:pt x="5" y="20"/>
                    </a:lnTo>
                    <a:lnTo>
                      <a:pt x="5" y="2"/>
                    </a:lnTo>
                    <a:lnTo>
                      <a:pt x="0" y="0"/>
                    </a:lnTo>
                    <a:lnTo>
                      <a:pt x="0" y="20"/>
                    </a:lnTo>
                    <a:lnTo>
                      <a:pt x="0" y="21"/>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5" name="Freeform 39"/>
              <p:cNvSpPr>
                <a:spLocks/>
              </p:cNvSpPr>
              <p:nvPr/>
            </p:nvSpPr>
            <p:spPr bwMode="auto">
              <a:xfrm>
                <a:off x="830" y="3194"/>
                <a:ext cx="94" cy="63"/>
              </a:xfrm>
              <a:custGeom>
                <a:avLst/>
                <a:gdLst>
                  <a:gd name="T0" fmla="*/ 0 w 95"/>
                  <a:gd name="T1" fmla="*/ 25 h 63"/>
                  <a:gd name="T2" fmla="*/ 95 w 95"/>
                  <a:gd name="T3" fmla="*/ 0 h 63"/>
                  <a:gd name="T4" fmla="*/ 92 w 95"/>
                  <a:gd name="T5" fmla="*/ 63 h 63"/>
                  <a:gd name="T6" fmla="*/ 0 w 95"/>
                  <a:gd name="T7" fmla="*/ 27 h 63"/>
                  <a:gd name="T8" fmla="*/ 0 w 95"/>
                  <a:gd name="T9" fmla="*/ 25 h 63"/>
                </a:gdLst>
                <a:ahLst/>
                <a:cxnLst>
                  <a:cxn ang="0">
                    <a:pos x="T0" y="T1"/>
                  </a:cxn>
                  <a:cxn ang="0">
                    <a:pos x="T2" y="T3"/>
                  </a:cxn>
                  <a:cxn ang="0">
                    <a:pos x="T4" y="T5"/>
                  </a:cxn>
                  <a:cxn ang="0">
                    <a:pos x="T6" y="T7"/>
                  </a:cxn>
                  <a:cxn ang="0">
                    <a:pos x="T8" y="T9"/>
                  </a:cxn>
                </a:cxnLst>
                <a:rect l="0" t="0" r="r" b="b"/>
                <a:pathLst>
                  <a:path w="95" h="63">
                    <a:moveTo>
                      <a:pt x="0" y="25"/>
                    </a:moveTo>
                    <a:lnTo>
                      <a:pt x="95" y="0"/>
                    </a:lnTo>
                    <a:lnTo>
                      <a:pt x="92" y="63"/>
                    </a:lnTo>
                    <a:lnTo>
                      <a:pt x="0" y="27"/>
                    </a:lnTo>
                    <a:lnTo>
                      <a:pt x="0" y="25"/>
                    </a:lnTo>
                    <a:close/>
                  </a:path>
                </a:pathLst>
              </a:custGeom>
              <a:solidFill>
                <a:srgbClr val="57310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6" name="Freeform 40"/>
              <p:cNvSpPr>
                <a:spLocks/>
              </p:cNvSpPr>
              <p:nvPr/>
            </p:nvSpPr>
            <p:spPr bwMode="auto">
              <a:xfrm>
                <a:off x="870" y="3204"/>
                <a:ext cx="33" cy="15"/>
              </a:xfrm>
              <a:custGeom>
                <a:avLst/>
                <a:gdLst>
                  <a:gd name="T0" fmla="*/ 0 w 33"/>
                  <a:gd name="T1" fmla="*/ 8 h 15"/>
                  <a:gd name="T2" fmla="*/ 27 w 33"/>
                  <a:gd name="T3" fmla="*/ 0 h 15"/>
                  <a:gd name="T4" fmla="*/ 33 w 33"/>
                  <a:gd name="T5" fmla="*/ 15 h 15"/>
                  <a:gd name="T6" fmla="*/ 2 w 33"/>
                  <a:gd name="T7" fmla="*/ 8 h 15"/>
                  <a:gd name="T8" fmla="*/ 0 w 33"/>
                  <a:gd name="T9" fmla="*/ 8 h 15"/>
                </a:gdLst>
                <a:ahLst/>
                <a:cxnLst>
                  <a:cxn ang="0">
                    <a:pos x="T0" y="T1"/>
                  </a:cxn>
                  <a:cxn ang="0">
                    <a:pos x="T2" y="T3"/>
                  </a:cxn>
                  <a:cxn ang="0">
                    <a:pos x="T4" y="T5"/>
                  </a:cxn>
                  <a:cxn ang="0">
                    <a:pos x="T6" y="T7"/>
                  </a:cxn>
                  <a:cxn ang="0">
                    <a:pos x="T8" y="T9"/>
                  </a:cxn>
                </a:cxnLst>
                <a:rect l="0" t="0" r="r" b="b"/>
                <a:pathLst>
                  <a:path w="33" h="15">
                    <a:moveTo>
                      <a:pt x="0" y="8"/>
                    </a:moveTo>
                    <a:lnTo>
                      <a:pt x="27" y="0"/>
                    </a:lnTo>
                    <a:lnTo>
                      <a:pt x="33" y="15"/>
                    </a:lnTo>
                    <a:lnTo>
                      <a:pt x="2" y="8"/>
                    </a:lnTo>
                    <a:lnTo>
                      <a:pt x="0" y="8"/>
                    </a:lnTo>
                    <a:close/>
                  </a:path>
                </a:pathLst>
              </a:custGeom>
              <a:solidFill>
                <a:srgbClr val="260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7" name="Freeform 41"/>
              <p:cNvSpPr>
                <a:spLocks/>
              </p:cNvSpPr>
              <p:nvPr/>
            </p:nvSpPr>
            <p:spPr bwMode="auto">
              <a:xfrm>
                <a:off x="870" y="3212"/>
                <a:ext cx="28" cy="15"/>
              </a:xfrm>
              <a:custGeom>
                <a:avLst/>
                <a:gdLst>
                  <a:gd name="T0" fmla="*/ 0 w 28"/>
                  <a:gd name="T1" fmla="*/ 9 h 15"/>
                  <a:gd name="T2" fmla="*/ 0 w 28"/>
                  <a:gd name="T3" fmla="*/ 0 h 15"/>
                  <a:gd name="T4" fmla="*/ 23 w 28"/>
                  <a:gd name="T5" fmla="*/ 5 h 15"/>
                  <a:gd name="T6" fmla="*/ 28 w 28"/>
                  <a:gd name="T7" fmla="*/ 7 h 15"/>
                  <a:gd name="T8" fmla="*/ 28 w 28"/>
                  <a:gd name="T9" fmla="*/ 15 h 15"/>
                  <a:gd name="T10" fmla="*/ 0 w 28"/>
                  <a:gd name="T11" fmla="*/ 9 h 15"/>
                </a:gdLst>
                <a:ahLst/>
                <a:cxnLst>
                  <a:cxn ang="0">
                    <a:pos x="T0" y="T1"/>
                  </a:cxn>
                  <a:cxn ang="0">
                    <a:pos x="T2" y="T3"/>
                  </a:cxn>
                  <a:cxn ang="0">
                    <a:pos x="T4" y="T5"/>
                  </a:cxn>
                  <a:cxn ang="0">
                    <a:pos x="T6" y="T7"/>
                  </a:cxn>
                  <a:cxn ang="0">
                    <a:pos x="T8" y="T9"/>
                  </a:cxn>
                  <a:cxn ang="0">
                    <a:pos x="T10" y="T11"/>
                  </a:cxn>
                </a:cxnLst>
                <a:rect l="0" t="0" r="r" b="b"/>
                <a:pathLst>
                  <a:path w="28" h="15">
                    <a:moveTo>
                      <a:pt x="0" y="9"/>
                    </a:moveTo>
                    <a:lnTo>
                      <a:pt x="0" y="0"/>
                    </a:lnTo>
                    <a:lnTo>
                      <a:pt x="23" y="5"/>
                    </a:lnTo>
                    <a:lnTo>
                      <a:pt x="28" y="7"/>
                    </a:lnTo>
                    <a:lnTo>
                      <a:pt x="28" y="15"/>
                    </a:lnTo>
                    <a:lnTo>
                      <a:pt x="0" y="9"/>
                    </a:lnTo>
                    <a:close/>
                  </a:path>
                </a:pathLst>
              </a:custGeom>
              <a:solidFill>
                <a:srgbClr val="8A57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8" name="Freeform 42"/>
              <p:cNvSpPr>
                <a:spLocks/>
              </p:cNvSpPr>
              <p:nvPr/>
            </p:nvSpPr>
            <p:spPr bwMode="auto">
              <a:xfrm>
                <a:off x="935" y="3001"/>
                <a:ext cx="102" cy="25"/>
              </a:xfrm>
              <a:custGeom>
                <a:avLst/>
                <a:gdLst>
                  <a:gd name="T0" fmla="*/ 0 w 102"/>
                  <a:gd name="T1" fmla="*/ 18 h 25"/>
                  <a:gd name="T2" fmla="*/ 0 w 102"/>
                  <a:gd name="T3" fmla="*/ 0 h 25"/>
                  <a:gd name="T4" fmla="*/ 102 w 102"/>
                  <a:gd name="T5" fmla="*/ 0 h 25"/>
                  <a:gd name="T6" fmla="*/ 102 w 102"/>
                  <a:gd name="T7" fmla="*/ 25 h 25"/>
                  <a:gd name="T8" fmla="*/ 0 w 102"/>
                  <a:gd name="T9" fmla="*/ 18 h 25"/>
                </a:gdLst>
                <a:ahLst/>
                <a:cxnLst>
                  <a:cxn ang="0">
                    <a:pos x="T0" y="T1"/>
                  </a:cxn>
                  <a:cxn ang="0">
                    <a:pos x="T2" y="T3"/>
                  </a:cxn>
                  <a:cxn ang="0">
                    <a:pos x="T4" y="T5"/>
                  </a:cxn>
                  <a:cxn ang="0">
                    <a:pos x="T6" y="T7"/>
                  </a:cxn>
                  <a:cxn ang="0">
                    <a:pos x="T8" y="T9"/>
                  </a:cxn>
                </a:cxnLst>
                <a:rect l="0" t="0" r="r" b="b"/>
                <a:pathLst>
                  <a:path w="102" h="25">
                    <a:moveTo>
                      <a:pt x="0" y="18"/>
                    </a:moveTo>
                    <a:lnTo>
                      <a:pt x="0" y="0"/>
                    </a:lnTo>
                    <a:lnTo>
                      <a:pt x="102" y="0"/>
                    </a:lnTo>
                    <a:lnTo>
                      <a:pt x="102" y="25"/>
                    </a:lnTo>
                    <a:lnTo>
                      <a:pt x="0" y="18"/>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59" name="Freeform 43"/>
              <p:cNvSpPr>
                <a:spLocks/>
              </p:cNvSpPr>
              <p:nvPr/>
            </p:nvSpPr>
            <p:spPr bwMode="auto">
              <a:xfrm>
                <a:off x="830" y="3018"/>
                <a:ext cx="228" cy="357"/>
              </a:xfrm>
              <a:custGeom>
                <a:avLst/>
                <a:gdLst>
                  <a:gd name="T0" fmla="*/ 2 w 229"/>
                  <a:gd name="T1" fmla="*/ 301 h 357"/>
                  <a:gd name="T2" fmla="*/ 3 w 229"/>
                  <a:gd name="T3" fmla="*/ 301 h 357"/>
                  <a:gd name="T4" fmla="*/ 229 w 229"/>
                  <a:gd name="T5" fmla="*/ 357 h 357"/>
                  <a:gd name="T6" fmla="*/ 229 w 229"/>
                  <a:gd name="T7" fmla="*/ 1 h 357"/>
                  <a:gd name="T8" fmla="*/ 63 w 229"/>
                  <a:gd name="T9" fmla="*/ 0 h 357"/>
                  <a:gd name="T10" fmla="*/ 63 w 229"/>
                  <a:gd name="T11" fmla="*/ 216 h 357"/>
                  <a:gd name="T12" fmla="*/ 0 w 229"/>
                  <a:gd name="T13" fmla="*/ 203 h 357"/>
                  <a:gd name="T14" fmla="*/ 0 w 229"/>
                  <a:gd name="T15" fmla="*/ 301 h 357"/>
                  <a:gd name="T16" fmla="*/ 2 w 229"/>
                  <a:gd name="T17" fmla="*/ 3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357">
                    <a:moveTo>
                      <a:pt x="2" y="301"/>
                    </a:moveTo>
                    <a:lnTo>
                      <a:pt x="3" y="301"/>
                    </a:lnTo>
                    <a:lnTo>
                      <a:pt x="229" y="357"/>
                    </a:lnTo>
                    <a:lnTo>
                      <a:pt x="229" y="1"/>
                    </a:lnTo>
                    <a:lnTo>
                      <a:pt x="63" y="0"/>
                    </a:lnTo>
                    <a:lnTo>
                      <a:pt x="63" y="216"/>
                    </a:lnTo>
                    <a:lnTo>
                      <a:pt x="0" y="203"/>
                    </a:lnTo>
                    <a:lnTo>
                      <a:pt x="0" y="301"/>
                    </a:lnTo>
                    <a:lnTo>
                      <a:pt x="2" y="301"/>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0" name="Freeform 44"/>
              <p:cNvSpPr>
                <a:spLocks/>
              </p:cNvSpPr>
              <p:nvPr/>
            </p:nvSpPr>
            <p:spPr bwMode="auto">
              <a:xfrm>
                <a:off x="1049" y="3372"/>
                <a:ext cx="10" cy="37"/>
              </a:xfrm>
              <a:custGeom>
                <a:avLst/>
                <a:gdLst>
                  <a:gd name="T0" fmla="*/ 10 w 10"/>
                  <a:gd name="T1" fmla="*/ 3 h 37"/>
                  <a:gd name="T2" fmla="*/ 10 w 10"/>
                  <a:gd name="T3" fmla="*/ 37 h 37"/>
                  <a:gd name="T4" fmla="*/ 0 w 10"/>
                  <a:gd name="T5" fmla="*/ 33 h 37"/>
                  <a:gd name="T6" fmla="*/ 0 w 10"/>
                  <a:gd name="T7" fmla="*/ 0 h 37"/>
                  <a:gd name="T8" fmla="*/ 10 w 10"/>
                  <a:gd name="T9" fmla="*/ 3 h 37"/>
                </a:gdLst>
                <a:ahLst/>
                <a:cxnLst>
                  <a:cxn ang="0">
                    <a:pos x="T0" y="T1"/>
                  </a:cxn>
                  <a:cxn ang="0">
                    <a:pos x="T2" y="T3"/>
                  </a:cxn>
                  <a:cxn ang="0">
                    <a:pos x="T4" y="T5"/>
                  </a:cxn>
                  <a:cxn ang="0">
                    <a:pos x="T6" y="T7"/>
                  </a:cxn>
                  <a:cxn ang="0">
                    <a:pos x="T8" y="T9"/>
                  </a:cxn>
                </a:cxnLst>
                <a:rect l="0" t="0" r="r" b="b"/>
                <a:pathLst>
                  <a:path w="10" h="37">
                    <a:moveTo>
                      <a:pt x="10" y="3"/>
                    </a:moveTo>
                    <a:lnTo>
                      <a:pt x="10" y="37"/>
                    </a:lnTo>
                    <a:lnTo>
                      <a:pt x="0" y="33"/>
                    </a:lnTo>
                    <a:lnTo>
                      <a:pt x="0" y="0"/>
                    </a:lnTo>
                    <a:lnTo>
                      <a:pt x="10"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1" name="Freeform 45"/>
              <p:cNvSpPr>
                <a:spLocks/>
              </p:cNvSpPr>
              <p:nvPr/>
            </p:nvSpPr>
            <p:spPr bwMode="auto">
              <a:xfrm>
                <a:off x="1014" y="3360"/>
                <a:ext cx="8" cy="37"/>
              </a:xfrm>
              <a:custGeom>
                <a:avLst/>
                <a:gdLst>
                  <a:gd name="T0" fmla="*/ 8 w 8"/>
                  <a:gd name="T1" fmla="*/ 4 h 37"/>
                  <a:gd name="T2" fmla="*/ 8 w 8"/>
                  <a:gd name="T3" fmla="*/ 37 h 37"/>
                  <a:gd name="T4" fmla="*/ 0 w 8"/>
                  <a:gd name="T5" fmla="*/ 35 h 37"/>
                  <a:gd name="T6" fmla="*/ 0 w 8"/>
                  <a:gd name="T7" fmla="*/ 0 h 37"/>
                  <a:gd name="T8" fmla="*/ 8 w 8"/>
                  <a:gd name="T9" fmla="*/ 4 h 37"/>
                </a:gdLst>
                <a:ahLst/>
                <a:cxnLst>
                  <a:cxn ang="0">
                    <a:pos x="T0" y="T1"/>
                  </a:cxn>
                  <a:cxn ang="0">
                    <a:pos x="T2" y="T3"/>
                  </a:cxn>
                  <a:cxn ang="0">
                    <a:pos x="T4" y="T5"/>
                  </a:cxn>
                  <a:cxn ang="0">
                    <a:pos x="T6" y="T7"/>
                  </a:cxn>
                  <a:cxn ang="0">
                    <a:pos x="T8" y="T9"/>
                  </a:cxn>
                </a:cxnLst>
                <a:rect l="0" t="0" r="r" b="b"/>
                <a:pathLst>
                  <a:path w="8" h="37">
                    <a:moveTo>
                      <a:pt x="8" y="4"/>
                    </a:moveTo>
                    <a:lnTo>
                      <a:pt x="8" y="37"/>
                    </a:lnTo>
                    <a:lnTo>
                      <a:pt x="0" y="35"/>
                    </a:lnTo>
                    <a:lnTo>
                      <a:pt x="0" y="0"/>
                    </a:lnTo>
                    <a:lnTo>
                      <a:pt x="8" y="4"/>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2" name="Freeform 46"/>
              <p:cNvSpPr>
                <a:spLocks/>
              </p:cNvSpPr>
              <p:nvPr/>
            </p:nvSpPr>
            <p:spPr bwMode="auto">
              <a:xfrm>
                <a:off x="985" y="3352"/>
                <a:ext cx="7" cy="37"/>
              </a:xfrm>
              <a:custGeom>
                <a:avLst/>
                <a:gdLst>
                  <a:gd name="T0" fmla="*/ 7 w 7"/>
                  <a:gd name="T1" fmla="*/ 3 h 37"/>
                  <a:gd name="T2" fmla="*/ 7 w 7"/>
                  <a:gd name="T3" fmla="*/ 37 h 37"/>
                  <a:gd name="T4" fmla="*/ 0 w 7"/>
                  <a:gd name="T5" fmla="*/ 33 h 37"/>
                  <a:gd name="T6" fmla="*/ 0 w 7"/>
                  <a:gd name="T7" fmla="*/ 0 h 37"/>
                  <a:gd name="T8" fmla="*/ 7 w 7"/>
                  <a:gd name="T9" fmla="*/ 3 h 37"/>
                </a:gdLst>
                <a:ahLst/>
                <a:cxnLst>
                  <a:cxn ang="0">
                    <a:pos x="T0" y="T1"/>
                  </a:cxn>
                  <a:cxn ang="0">
                    <a:pos x="T2" y="T3"/>
                  </a:cxn>
                  <a:cxn ang="0">
                    <a:pos x="T4" y="T5"/>
                  </a:cxn>
                  <a:cxn ang="0">
                    <a:pos x="T6" y="T7"/>
                  </a:cxn>
                  <a:cxn ang="0">
                    <a:pos x="T8" y="T9"/>
                  </a:cxn>
                </a:cxnLst>
                <a:rect l="0" t="0" r="r" b="b"/>
                <a:pathLst>
                  <a:path w="7" h="37">
                    <a:moveTo>
                      <a:pt x="7" y="3"/>
                    </a:moveTo>
                    <a:lnTo>
                      <a:pt x="7" y="37"/>
                    </a:lnTo>
                    <a:lnTo>
                      <a:pt x="0" y="33"/>
                    </a:lnTo>
                    <a:lnTo>
                      <a:pt x="0" y="0"/>
                    </a:lnTo>
                    <a:lnTo>
                      <a:pt x="7"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3" name="Freeform 47"/>
              <p:cNvSpPr>
                <a:spLocks/>
              </p:cNvSpPr>
              <p:nvPr/>
            </p:nvSpPr>
            <p:spPr bwMode="auto">
              <a:xfrm>
                <a:off x="954" y="3344"/>
                <a:ext cx="8" cy="35"/>
              </a:xfrm>
              <a:custGeom>
                <a:avLst/>
                <a:gdLst>
                  <a:gd name="T0" fmla="*/ 8 w 8"/>
                  <a:gd name="T1" fmla="*/ 3 h 35"/>
                  <a:gd name="T2" fmla="*/ 8 w 8"/>
                  <a:gd name="T3" fmla="*/ 35 h 35"/>
                  <a:gd name="T4" fmla="*/ 0 w 8"/>
                  <a:gd name="T5" fmla="*/ 33 h 35"/>
                  <a:gd name="T6" fmla="*/ 0 w 8"/>
                  <a:gd name="T7" fmla="*/ 0 h 35"/>
                  <a:gd name="T8" fmla="*/ 8 w 8"/>
                  <a:gd name="T9" fmla="*/ 3 h 35"/>
                </a:gdLst>
                <a:ahLst/>
                <a:cxnLst>
                  <a:cxn ang="0">
                    <a:pos x="T0" y="T1"/>
                  </a:cxn>
                  <a:cxn ang="0">
                    <a:pos x="T2" y="T3"/>
                  </a:cxn>
                  <a:cxn ang="0">
                    <a:pos x="T4" y="T5"/>
                  </a:cxn>
                  <a:cxn ang="0">
                    <a:pos x="T6" y="T7"/>
                  </a:cxn>
                  <a:cxn ang="0">
                    <a:pos x="T8" y="T9"/>
                  </a:cxn>
                </a:cxnLst>
                <a:rect l="0" t="0" r="r" b="b"/>
                <a:pathLst>
                  <a:path w="8" h="35">
                    <a:moveTo>
                      <a:pt x="8" y="3"/>
                    </a:moveTo>
                    <a:lnTo>
                      <a:pt x="8" y="35"/>
                    </a:lnTo>
                    <a:lnTo>
                      <a:pt x="0" y="33"/>
                    </a:lnTo>
                    <a:lnTo>
                      <a:pt x="0" y="0"/>
                    </a:lnTo>
                    <a:lnTo>
                      <a:pt x="8"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4" name="Freeform 48"/>
              <p:cNvSpPr>
                <a:spLocks/>
              </p:cNvSpPr>
              <p:nvPr/>
            </p:nvSpPr>
            <p:spPr bwMode="auto">
              <a:xfrm>
                <a:off x="924" y="3335"/>
                <a:ext cx="8" cy="35"/>
              </a:xfrm>
              <a:custGeom>
                <a:avLst/>
                <a:gdLst>
                  <a:gd name="T0" fmla="*/ 8 w 8"/>
                  <a:gd name="T1" fmla="*/ 4 h 35"/>
                  <a:gd name="T2" fmla="*/ 8 w 8"/>
                  <a:gd name="T3" fmla="*/ 35 h 35"/>
                  <a:gd name="T4" fmla="*/ 0 w 8"/>
                  <a:gd name="T5" fmla="*/ 32 h 35"/>
                  <a:gd name="T6" fmla="*/ 0 w 8"/>
                  <a:gd name="T7" fmla="*/ 0 h 35"/>
                  <a:gd name="T8" fmla="*/ 8 w 8"/>
                  <a:gd name="T9" fmla="*/ 4 h 35"/>
                  <a:gd name="T10" fmla="*/ 8 w 8"/>
                  <a:gd name="T11" fmla="*/ 4 h 35"/>
                </a:gdLst>
                <a:ahLst/>
                <a:cxnLst>
                  <a:cxn ang="0">
                    <a:pos x="T0" y="T1"/>
                  </a:cxn>
                  <a:cxn ang="0">
                    <a:pos x="T2" y="T3"/>
                  </a:cxn>
                  <a:cxn ang="0">
                    <a:pos x="T4" y="T5"/>
                  </a:cxn>
                  <a:cxn ang="0">
                    <a:pos x="T6" y="T7"/>
                  </a:cxn>
                  <a:cxn ang="0">
                    <a:pos x="T8" y="T9"/>
                  </a:cxn>
                  <a:cxn ang="0">
                    <a:pos x="T10" y="T11"/>
                  </a:cxn>
                </a:cxnLst>
                <a:rect l="0" t="0" r="r" b="b"/>
                <a:pathLst>
                  <a:path w="8" h="35">
                    <a:moveTo>
                      <a:pt x="8" y="4"/>
                    </a:moveTo>
                    <a:lnTo>
                      <a:pt x="8" y="35"/>
                    </a:lnTo>
                    <a:lnTo>
                      <a:pt x="0" y="32"/>
                    </a:lnTo>
                    <a:lnTo>
                      <a:pt x="0" y="0"/>
                    </a:lnTo>
                    <a:lnTo>
                      <a:pt x="8" y="4"/>
                    </a:lnTo>
                    <a:lnTo>
                      <a:pt x="8" y="4"/>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5" name="Freeform 49"/>
              <p:cNvSpPr>
                <a:spLocks/>
              </p:cNvSpPr>
              <p:nvPr/>
            </p:nvSpPr>
            <p:spPr bwMode="auto">
              <a:xfrm>
                <a:off x="858" y="3321"/>
                <a:ext cx="42" cy="39"/>
              </a:xfrm>
              <a:custGeom>
                <a:avLst/>
                <a:gdLst>
                  <a:gd name="T0" fmla="*/ 42 w 42"/>
                  <a:gd name="T1" fmla="*/ 10 h 39"/>
                  <a:gd name="T2" fmla="*/ 42 w 42"/>
                  <a:gd name="T3" fmla="*/ 39 h 39"/>
                  <a:gd name="T4" fmla="*/ 0 w 42"/>
                  <a:gd name="T5" fmla="*/ 26 h 39"/>
                  <a:gd name="T6" fmla="*/ 0 w 42"/>
                  <a:gd name="T7" fmla="*/ 0 h 39"/>
                  <a:gd name="T8" fmla="*/ 42 w 42"/>
                  <a:gd name="T9" fmla="*/ 10 h 39"/>
                  <a:gd name="T10" fmla="*/ 42 w 42"/>
                  <a:gd name="T11" fmla="*/ 10 h 39"/>
                </a:gdLst>
                <a:ahLst/>
                <a:cxnLst>
                  <a:cxn ang="0">
                    <a:pos x="T0" y="T1"/>
                  </a:cxn>
                  <a:cxn ang="0">
                    <a:pos x="T2" y="T3"/>
                  </a:cxn>
                  <a:cxn ang="0">
                    <a:pos x="T4" y="T5"/>
                  </a:cxn>
                  <a:cxn ang="0">
                    <a:pos x="T6" y="T7"/>
                  </a:cxn>
                  <a:cxn ang="0">
                    <a:pos x="T8" y="T9"/>
                  </a:cxn>
                  <a:cxn ang="0">
                    <a:pos x="T10" y="T11"/>
                  </a:cxn>
                </a:cxnLst>
                <a:rect l="0" t="0" r="r" b="b"/>
                <a:pathLst>
                  <a:path w="42" h="39">
                    <a:moveTo>
                      <a:pt x="42" y="10"/>
                    </a:moveTo>
                    <a:lnTo>
                      <a:pt x="42" y="39"/>
                    </a:lnTo>
                    <a:lnTo>
                      <a:pt x="0" y="26"/>
                    </a:lnTo>
                    <a:lnTo>
                      <a:pt x="0" y="0"/>
                    </a:lnTo>
                    <a:lnTo>
                      <a:pt x="42" y="10"/>
                    </a:lnTo>
                    <a:lnTo>
                      <a:pt x="42" y="1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6" name="Freeform 50"/>
              <p:cNvSpPr>
                <a:spLocks/>
              </p:cNvSpPr>
              <p:nvPr/>
            </p:nvSpPr>
            <p:spPr bwMode="auto">
              <a:xfrm>
                <a:off x="830" y="3312"/>
                <a:ext cx="8" cy="30"/>
              </a:xfrm>
              <a:custGeom>
                <a:avLst/>
                <a:gdLst>
                  <a:gd name="T0" fmla="*/ 8 w 8"/>
                  <a:gd name="T1" fmla="*/ 2 h 30"/>
                  <a:gd name="T2" fmla="*/ 8 w 8"/>
                  <a:gd name="T3" fmla="*/ 30 h 30"/>
                  <a:gd name="T4" fmla="*/ 0 w 8"/>
                  <a:gd name="T5" fmla="*/ 27 h 30"/>
                  <a:gd name="T6" fmla="*/ 0 w 8"/>
                  <a:gd name="T7" fmla="*/ 0 h 30"/>
                  <a:gd name="T8" fmla="*/ 8 w 8"/>
                  <a:gd name="T9" fmla="*/ 2 h 30"/>
                  <a:gd name="T10" fmla="*/ 8 w 8"/>
                  <a:gd name="T11" fmla="*/ 2 h 30"/>
                </a:gdLst>
                <a:ahLst/>
                <a:cxnLst>
                  <a:cxn ang="0">
                    <a:pos x="T0" y="T1"/>
                  </a:cxn>
                  <a:cxn ang="0">
                    <a:pos x="T2" y="T3"/>
                  </a:cxn>
                  <a:cxn ang="0">
                    <a:pos x="T4" y="T5"/>
                  </a:cxn>
                  <a:cxn ang="0">
                    <a:pos x="T6" y="T7"/>
                  </a:cxn>
                  <a:cxn ang="0">
                    <a:pos x="T8" y="T9"/>
                  </a:cxn>
                  <a:cxn ang="0">
                    <a:pos x="T10" y="T11"/>
                  </a:cxn>
                </a:cxnLst>
                <a:rect l="0" t="0" r="r" b="b"/>
                <a:pathLst>
                  <a:path w="8" h="30">
                    <a:moveTo>
                      <a:pt x="8" y="2"/>
                    </a:moveTo>
                    <a:lnTo>
                      <a:pt x="8" y="30"/>
                    </a:lnTo>
                    <a:lnTo>
                      <a:pt x="0" y="27"/>
                    </a:lnTo>
                    <a:lnTo>
                      <a:pt x="0" y="0"/>
                    </a:lnTo>
                    <a:lnTo>
                      <a:pt x="8" y="2"/>
                    </a:lnTo>
                    <a:lnTo>
                      <a:pt x="8" y="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7" name="Freeform 51"/>
              <p:cNvSpPr>
                <a:spLocks/>
              </p:cNvSpPr>
              <p:nvPr/>
            </p:nvSpPr>
            <p:spPr bwMode="auto">
              <a:xfrm>
                <a:off x="1059" y="3367"/>
                <a:ext cx="11" cy="42"/>
              </a:xfrm>
              <a:custGeom>
                <a:avLst/>
                <a:gdLst>
                  <a:gd name="T0" fmla="*/ 0 w 10"/>
                  <a:gd name="T1" fmla="*/ 8 h 42"/>
                  <a:gd name="T2" fmla="*/ 0 w 10"/>
                  <a:gd name="T3" fmla="*/ 42 h 42"/>
                  <a:gd name="T4" fmla="*/ 10 w 10"/>
                  <a:gd name="T5" fmla="*/ 32 h 42"/>
                  <a:gd name="T6" fmla="*/ 10 w 10"/>
                  <a:gd name="T7" fmla="*/ 0 h 42"/>
                  <a:gd name="T8" fmla="*/ 0 w 10"/>
                  <a:gd name="T9" fmla="*/ 8 h 42"/>
                </a:gdLst>
                <a:ahLst/>
                <a:cxnLst>
                  <a:cxn ang="0">
                    <a:pos x="T0" y="T1"/>
                  </a:cxn>
                  <a:cxn ang="0">
                    <a:pos x="T2" y="T3"/>
                  </a:cxn>
                  <a:cxn ang="0">
                    <a:pos x="T4" y="T5"/>
                  </a:cxn>
                  <a:cxn ang="0">
                    <a:pos x="T6" y="T7"/>
                  </a:cxn>
                  <a:cxn ang="0">
                    <a:pos x="T8" y="T9"/>
                  </a:cxn>
                </a:cxnLst>
                <a:rect l="0" t="0" r="r" b="b"/>
                <a:pathLst>
                  <a:path w="10" h="42">
                    <a:moveTo>
                      <a:pt x="0" y="8"/>
                    </a:moveTo>
                    <a:lnTo>
                      <a:pt x="0" y="42"/>
                    </a:lnTo>
                    <a:lnTo>
                      <a:pt x="10" y="32"/>
                    </a:lnTo>
                    <a:lnTo>
                      <a:pt x="10" y="0"/>
                    </a:lnTo>
                    <a:lnTo>
                      <a:pt x="0" y="8"/>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8" name="Freeform 52"/>
              <p:cNvSpPr>
                <a:spLocks/>
              </p:cNvSpPr>
              <p:nvPr/>
            </p:nvSpPr>
            <p:spPr bwMode="auto">
              <a:xfrm>
                <a:off x="1157" y="3287"/>
                <a:ext cx="9" cy="35"/>
              </a:xfrm>
              <a:custGeom>
                <a:avLst/>
                <a:gdLst>
                  <a:gd name="T0" fmla="*/ 0 w 9"/>
                  <a:gd name="T1" fmla="*/ 9 h 35"/>
                  <a:gd name="T2" fmla="*/ 0 w 9"/>
                  <a:gd name="T3" fmla="*/ 35 h 35"/>
                  <a:gd name="T4" fmla="*/ 9 w 9"/>
                  <a:gd name="T5" fmla="*/ 27 h 35"/>
                  <a:gd name="T6" fmla="*/ 9 w 9"/>
                  <a:gd name="T7" fmla="*/ 0 h 35"/>
                  <a:gd name="T8" fmla="*/ 0 w 9"/>
                  <a:gd name="T9" fmla="*/ 9 h 35"/>
                </a:gdLst>
                <a:ahLst/>
                <a:cxnLst>
                  <a:cxn ang="0">
                    <a:pos x="T0" y="T1"/>
                  </a:cxn>
                  <a:cxn ang="0">
                    <a:pos x="T2" y="T3"/>
                  </a:cxn>
                  <a:cxn ang="0">
                    <a:pos x="T4" y="T5"/>
                  </a:cxn>
                  <a:cxn ang="0">
                    <a:pos x="T6" y="T7"/>
                  </a:cxn>
                  <a:cxn ang="0">
                    <a:pos x="T8" y="T9"/>
                  </a:cxn>
                </a:cxnLst>
                <a:rect l="0" t="0" r="r" b="b"/>
                <a:pathLst>
                  <a:path w="9" h="35">
                    <a:moveTo>
                      <a:pt x="0" y="9"/>
                    </a:moveTo>
                    <a:lnTo>
                      <a:pt x="0" y="35"/>
                    </a:lnTo>
                    <a:lnTo>
                      <a:pt x="9" y="27"/>
                    </a:lnTo>
                    <a:lnTo>
                      <a:pt x="9" y="0"/>
                    </a:lnTo>
                    <a:lnTo>
                      <a:pt x="0" y="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69" name="Freeform 53"/>
              <p:cNvSpPr>
                <a:spLocks/>
              </p:cNvSpPr>
              <p:nvPr/>
            </p:nvSpPr>
            <p:spPr bwMode="auto">
              <a:xfrm>
                <a:off x="838" y="3054"/>
                <a:ext cx="213" cy="301"/>
              </a:xfrm>
              <a:custGeom>
                <a:avLst/>
                <a:gdLst>
                  <a:gd name="T0" fmla="*/ 213 w 213"/>
                  <a:gd name="T1" fmla="*/ 301 h 301"/>
                  <a:gd name="T2" fmla="*/ 0 w 213"/>
                  <a:gd name="T3" fmla="*/ 253 h 301"/>
                  <a:gd name="T4" fmla="*/ 0 w 213"/>
                  <a:gd name="T5" fmla="*/ 175 h 301"/>
                  <a:gd name="T6" fmla="*/ 64 w 213"/>
                  <a:gd name="T7" fmla="*/ 187 h 301"/>
                  <a:gd name="T8" fmla="*/ 64 w 213"/>
                  <a:gd name="T9" fmla="*/ 0 h 301"/>
                  <a:gd name="T10" fmla="*/ 213 w 213"/>
                  <a:gd name="T11" fmla="*/ 5 h 301"/>
                  <a:gd name="T12" fmla="*/ 213 w 213"/>
                  <a:gd name="T13" fmla="*/ 301 h 301"/>
                </a:gdLst>
                <a:ahLst/>
                <a:cxnLst>
                  <a:cxn ang="0">
                    <a:pos x="T0" y="T1"/>
                  </a:cxn>
                  <a:cxn ang="0">
                    <a:pos x="T2" y="T3"/>
                  </a:cxn>
                  <a:cxn ang="0">
                    <a:pos x="T4" y="T5"/>
                  </a:cxn>
                  <a:cxn ang="0">
                    <a:pos x="T6" y="T7"/>
                  </a:cxn>
                  <a:cxn ang="0">
                    <a:pos x="T8" y="T9"/>
                  </a:cxn>
                  <a:cxn ang="0">
                    <a:pos x="T10" y="T11"/>
                  </a:cxn>
                  <a:cxn ang="0">
                    <a:pos x="T12" y="T13"/>
                  </a:cxn>
                </a:cxnLst>
                <a:rect l="0" t="0" r="r" b="b"/>
                <a:pathLst>
                  <a:path w="213" h="301">
                    <a:moveTo>
                      <a:pt x="213" y="301"/>
                    </a:moveTo>
                    <a:lnTo>
                      <a:pt x="0" y="253"/>
                    </a:lnTo>
                    <a:lnTo>
                      <a:pt x="0" y="175"/>
                    </a:lnTo>
                    <a:lnTo>
                      <a:pt x="64" y="187"/>
                    </a:lnTo>
                    <a:lnTo>
                      <a:pt x="64" y="0"/>
                    </a:lnTo>
                    <a:lnTo>
                      <a:pt x="213" y="5"/>
                    </a:lnTo>
                    <a:lnTo>
                      <a:pt x="213" y="301"/>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0" name="Freeform 54"/>
              <p:cNvSpPr>
                <a:spLocks/>
              </p:cNvSpPr>
              <p:nvPr/>
            </p:nvSpPr>
            <p:spPr bwMode="auto">
              <a:xfrm>
                <a:off x="862" y="3232"/>
                <a:ext cx="10" cy="90"/>
              </a:xfrm>
              <a:custGeom>
                <a:avLst/>
                <a:gdLst>
                  <a:gd name="T0" fmla="*/ 0 w 10"/>
                  <a:gd name="T1" fmla="*/ 87 h 90"/>
                  <a:gd name="T2" fmla="*/ 0 w 10"/>
                  <a:gd name="T3" fmla="*/ 0 h 90"/>
                  <a:gd name="T4" fmla="*/ 10 w 10"/>
                  <a:gd name="T5" fmla="*/ 2 h 90"/>
                  <a:gd name="T6" fmla="*/ 10 w 10"/>
                  <a:gd name="T7" fmla="*/ 90 h 90"/>
                  <a:gd name="T8" fmla="*/ 0 w 10"/>
                  <a:gd name="T9" fmla="*/ 87 h 90"/>
                </a:gdLst>
                <a:ahLst/>
                <a:cxnLst>
                  <a:cxn ang="0">
                    <a:pos x="T0" y="T1"/>
                  </a:cxn>
                  <a:cxn ang="0">
                    <a:pos x="T2" y="T3"/>
                  </a:cxn>
                  <a:cxn ang="0">
                    <a:pos x="T4" y="T5"/>
                  </a:cxn>
                  <a:cxn ang="0">
                    <a:pos x="T6" y="T7"/>
                  </a:cxn>
                  <a:cxn ang="0">
                    <a:pos x="T8" y="T9"/>
                  </a:cxn>
                </a:cxnLst>
                <a:rect l="0" t="0" r="r" b="b"/>
                <a:pathLst>
                  <a:path w="10" h="90">
                    <a:moveTo>
                      <a:pt x="0" y="87"/>
                    </a:moveTo>
                    <a:lnTo>
                      <a:pt x="0" y="0"/>
                    </a:lnTo>
                    <a:lnTo>
                      <a:pt x="10" y="2"/>
                    </a:lnTo>
                    <a:lnTo>
                      <a:pt x="10" y="90"/>
                    </a:lnTo>
                    <a:lnTo>
                      <a:pt x="0" y="87"/>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1" name="Freeform 55"/>
              <p:cNvSpPr>
                <a:spLocks/>
              </p:cNvSpPr>
              <p:nvPr/>
            </p:nvSpPr>
            <p:spPr bwMode="auto">
              <a:xfrm>
                <a:off x="892" y="3237"/>
                <a:ext cx="10" cy="92"/>
              </a:xfrm>
              <a:custGeom>
                <a:avLst/>
                <a:gdLst>
                  <a:gd name="T0" fmla="*/ 0 w 10"/>
                  <a:gd name="T1" fmla="*/ 90 h 92"/>
                  <a:gd name="T2" fmla="*/ 0 w 10"/>
                  <a:gd name="T3" fmla="*/ 0 h 92"/>
                  <a:gd name="T4" fmla="*/ 10 w 10"/>
                  <a:gd name="T5" fmla="*/ 4 h 92"/>
                  <a:gd name="T6" fmla="*/ 10 w 10"/>
                  <a:gd name="T7" fmla="*/ 92 h 92"/>
                  <a:gd name="T8" fmla="*/ 0 w 10"/>
                  <a:gd name="T9" fmla="*/ 90 h 92"/>
                </a:gdLst>
                <a:ahLst/>
                <a:cxnLst>
                  <a:cxn ang="0">
                    <a:pos x="T0" y="T1"/>
                  </a:cxn>
                  <a:cxn ang="0">
                    <a:pos x="T2" y="T3"/>
                  </a:cxn>
                  <a:cxn ang="0">
                    <a:pos x="T4" y="T5"/>
                  </a:cxn>
                  <a:cxn ang="0">
                    <a:pos x="T6" y="T7"/>
                  </a:cxn>
                  <a:cxn ang="0">
                    <a:pos x="T8" y="T9"/>
                  </a:cxn>
                </a:cxnLst>
                <a:rect l="0" t="0" r="r" b="b"/>
                <a:pathLst>
                  <a:path w="10" h="92">
                    <a:moveTo>
                      <a:pt x="0" y="90"/>
                    </a:moveTo>
                    <a:lnTo>
                      <a:pt x="0" y="0"/>
                    </a:lnTo>
                    <a:lnTo>
                      <a:pt x="10" y="4"/>
                    </a:lnTo>
                    <a:lnTo>
                      <a:pt x="10" y="92"/>
                    </a:lnTo>
                    <a:lnTo>
                      <a:pt x="0" y="9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2" name="Freeform 56"/>
              <p:cNvSpPr>
                <a:spLocks/>
              </p:cNvSpPr>
              <p:nvPr/>
            </p:nvSpPr>
            <p:spPr bwMode="auto">
              <a:xfrm>
                <a:off x="924" y="3018"/>
                <a:ext cx="10" cy="316"/>
              </a:xfrm>
              <a:custGeom>
                <a:avLst/>
                <a:gdLst>
                  <a:gd name="T0" fmla="*/ 0 w 10"/>
                  <a:gd name="T1" fmla="*/ 314 h 316"/>
                  <a:gd name="T2" fmla="*/ 0 w 10"/>
                  <a:gd name="T3" fmla="*/ 0 h 316"/>
                  <a:gd name="T4" fmla="*/ 10 w 10"/>
                  <a:gd name="T5" fmla="*/ 6 h 316"/>
                  <a:gd name="T6" fmla="*/ 10 w 10"/>
                  <a:gd name="T7" fmla="*/ 316 h 316"/>
                  <a:gd name="T8" fmla="*/ 0 w 10"/>
                  <a:gd name="T9" fmla="*/ 314 h 316"/>
                  <a:gd name="T10" fmla="*/ 0 w 10"/>
                  <a:gd name="T11" fmla="*/ 314 h 316"/>
                </a:gdLst>
                <a:ahLst/>
                <a:cxnLst>
                  <a:cxn ang="0">
                    <a:pos x="T0" y="T1"/>
                  </a:cxn>
                  <a:cxn ang="0">
                    <a:pos x="T2" y="T3"/>
                  </a:cxn>
                  <a:cxn ang="0">
                    <a:pos x="T4" y="T5"/>
                  </a:cxn>
                  <a:cxn ang="0">
                    <a:pos x="T6" y="T7"/>
                  </a:cxn>
                  <a:cxn ang="0">
                    <a:pos x="T8" y="T9"/>
                  </a:cxn>
                  <a:cxn ang="0">
                    <a:pos x="T10" y="T11"/>
                  </a:cxn>
                </a:cxnLst>
                <a:rect l="0" t="0" r="r" b="b"/>
                <a:pathLst>
                  <a:path w="10" h="316">
                    <a:moveTo>
                      <a:pt x="0" y="314"/>
                    </a:moveTo>
                    <a:lnTo>
                      <a:pt x="0" y="0"/>
                    </a:lnTo>
                    <a:lnTo>
                      <a:pt x="10" y="6"/>
                    </a:lnTo>
                    <a:lnTo>
                      <a:pt x="10" y="316"/>
                    </a:lnTo>
                    <a:lnTo>
                      <a:pt x="0" y="314"/>
                    </a:lnTo>
                    <a:lnTo>
                      <a:pt x="0" y="314"/>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3" name="Freeform 57"/>
              <p:cNvSpPr>
                <a:spLocks/>
              </p:cNvSpPr>
              <p:nvPr/>
            </p:nvSpPr>
            <p:spPr bwMode="auto">
              <a:xfrm>
                <a:off x="954" y="3021"/>
                <a:ext cx="10" cy="323"/>
              </a:xfrm>
              <a:custGeom>
                <a:avLst/>
                <a:gdLst>
                  <a:gd name="T0" fmla="*/ 0 w 10"/>
                  <a:gd name="T1" fmla="*/ 321 h 323"/>
                  <a:gd name="T2" fmla="*/ 0 w 10"/>
                  <a:gd name="T3" fmla="*/ 0 h 323"/>
                  <a:gd name="T4" fmla="*/ 10 w 10"/>
                  <a:gd name="T5" fmla="*/ 0 h 323"/>
                  <a:gd name="T6" fmla="*/ 10 w 10"/>
                  <a:gd name="T7" fmla="*/ 323 h 323"/>
                  <a:gd name="T8" fmla="*/ 0 w 10"/>
                  <a:gd name="T9" fmla="*/ 319 h 323"/>
                  <a:gd name="T10" fmla="*/ 0 w 10"/>
                  <a:gd name="T11" fmla="*/ 321 h 323"/>
                </a:gdLst>
                <a:ahLst/>
                <a:cxnLst>
                  <a:cxn ang="0">
                    <a:pos x="T0" y="T1"/>
                  </a:cxn>
                  <a:cxn ang="0">
                    <a:pos x="T2" y="T3"/>
                  </a:cxn>
                  <a:cxn ang="0">
                    <a:pos x="T4" y="T5"/>
                  </a:cxn>
                  <a:cxn ang="0">
                    <a:pos x="T6" y="T7"/>
                  </a:cxn>
                  <a:cxn ang="0">
                    <a:pos x="T8" y="T9"/>
                  </a:cxn>
                  <a:cxn ang="0">
                    <a:pos x="T10" y="T11"/>
                  </a:cxn>
                </a:cxnLst>
                <a:rect l="0" t="0" r="r" b="b"/>
                <a:pathLst>
                  <a:path w="10" h="323">
                    <a:moveTo>
                      <a:pt x="0" y="321"/>
                    </a:moveTo>
                    <a:lnTo>
                      <a:pt x="0" y="0"/>
                    </a:lnTo>
                    <a:lnTo>
                      <a:pt x="10" y="0"/>
                    </a:lnTo>
                    <a:lnTo>
                      <a:pt x="10" y="323"/>
                    </a:lnTo>
                    <a:lnTo>
                      <a:pt x="0" y="319"/>
                    </a:lnTo>
                    <a:lnTo>
                      <a:pt x="0" y="321"/>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4" name="Freeform 58"/>
              <p:cNvSpPr>
                <a:spLocks/>
              </p:cNvSpPr>
              <p:nvPr/>
            </p:nvSpPr>
            <p:spPr bwMode="auto">
              <a:xfrm>
                <a:off x="985" y="3021"/>
                <a:ext cx="9" cy="333"/>
              </a:xfrm>
              <a:custGeom>
                <a:avLst/>
                <a:gdLst>
                  <a:gd name="T0" fmla="*/ 0 w 9"/>
                  <a:gd name="T1" fmla="*/ 329 h 333"/>
                  <a:gd name="T2" fmla="*/ 0 w 9"/>
                  <a:gd name="T3" fmla="*/ 0 h 333"/>
                  <a:gd name="T4" fmla="*/ 9 w 9"/>
                  <a:gd name="T5" fmla="*/ 0 h 333"/>
                  <a:gd name="T6" fmla="*/ 9 w 9"/>
                  <a:gd name="T7" fmla="*/ 333 h 333"/>
                  <a:gd name="T8" fmla="*/ 0 w 9"/>
                  <a:gd name="T9" fmla="*/ 329 h 333"/>
                  <a:gd name="T10" fmla="*/ 0 w 9"/>
                  <a:gd name="T11" fmla="*/ 329 h 333"/>
                </a:gdLst>
                <a:ahLst/>
                <a:cxnLst>
                  <a:cxn ang="0">
                    <a:pos x="T0" y="T1"/>
                  </a:cxn>
                  <a:cxn ang="0">
                    <a:pos x="T2" y="T3"/>
                  </a:cxn>
                  <a:cxn ang="0">
                    <a:pos x="T4" y="T5"/>
                  </a:cxn>
                  <a:cxn ang="0">
                    <a:pos x="T6" y="T7"/>
                  </a:cxn>
                  <a:cxn ang="0">
                    <a:pos x="T8" y="T9"/>
                  </a:cxn>
                  <a:cxn ang="0">
                    <a:pos x="T10" y="T11"/>
                  </a:cxn>
                </a:cxnLst>
                <a:rect l="0" t="0" r="r" b="b"/>
                <a:pathLst>
                  <a:path w="9" h="333">
                    <a:moveTo>
                      <a:pt x="0" y="329"/>
                    </a:moveTo>
                    <a:lnTo>
                      <a:pt x="0" y="0"/>
                    </a:lnTo>
                    <a:lnTo>
                      <a:pt x="9" y="0"/>
                    </a:lnTo>
                    <a:lnTo>
                      <a:pt x="9" y="333"/>
                    </a:lnTo>
                    <a:lnTo>
                      <a:pt x="0" y="329"/>
                    </a:lnTo>
                    <a:lnTo>
                      <a:pt x="0" y="329"/>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5" name="Freeform 59"/>
              <p:cNvSpPr>
                <a:spLocks/>
              </p:cNvSpPr>
              <p:nvPr/>
            </p:nvSpPr>
            <p:spPr bwMode="auto">
              <a:xfrm>
                <a:off x="1015" y="3021"/>
                <a:ext cx="10" cy="339"/>
              </a:xfrm>
              <a:custGeom>
                <a:avLst/>
                <a:gdLst>
                  <a:gd name="T0" fmla="*/ 0 w 10"/>
                  <a:gd name="T1" fmla="*/ 338 h 339"/>
                  <a:gd name="T2" fmla="*/ 0 w 10"/>
                  <a:gd name="T3" fmla="*/ 0 h 339"/>
                  <a:gd name="T4" fmla="*/ 10 w 10"/>
                  <a:gd name="T5" fmla="*/ 3 h 339"/>
                  <a:gd name="T6" fmla="*/ 10 w 10"/>
                  <a:gd name="T7" fmla="*/ 339 h 339"/>
                  <a:gd name="T8" fmla="*/ 0 w 10"/>
                  <a:gd name="T9" fmla="*/ 338 h 339"/>
                </a:gdLst>
                <a:ahLst/>
                <a:cxnLst>
                  <a:cxn ang="0">
                    <a:pos x="T0" y="T1"/>
                  </a:cxn>
                  <a:cxn ang="0">
                    <a:pos x="T2" y="T3"/>
                  </a:cxn>
                  <a:cxn ang="0">
                    <a:pos x="T4" y="T5"/>
                  </a:cxn>
                  <a:cxn ang="0">
                    <a:pos x="T6" y="T7"/>
                  </a:cxn>
                  <a:cxn ang="0">
                    <a:pos x="T8" y="T9"/>
                  </a:cxn>
                </a:cxnLst>
                <a:rect l="0" t="0" r="r" b="b"/>
                <a:pathLst>
                  <a:path w="10" h="339">
                    <a:moveTo>
                      <a:pt x="0" y="338"/>
                    </a:moveTo>
                    <a:lnTo>
                      <a:pt x="0" y="0"/>
                    </a:lnTo>
                    <a:lnTo>
                      <a:pt x="10" y="3"/>
                    </a:lnTo>
                    <a:lnTo>
                      <a:pt x="10" y="339"/>
                    </a:lnTo>
                    <a:lnTo>
                      <a:pt x="0" y="338"/>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6" name="Freeform 60"/>
              <p:cNvSpPr>
                <a:spLocks/>
              </p:cNvSpPr>
              <p:nvPr/>
            </p:nvSpPr>
            <p:spPr bwMode="auto">
              <a:xfrm>
                <a:off x="835" y="3242"/>
                <a:ext cx="222" cy="52"/>
              </a:xfrm>
              <a:custGeom>
                <a:avLst/>
                <a:gdLst>
                  <a:gd name="T0" fmla="*/ 0 w 222"/>
                  <a:gd name="T1" fmla="*/ 0 h 52"/>
                  <a:gd name="T2" fmla="*/ 221 w 222"/>
                  <a:gd name="T3" fmla="*/ 44 h 52"/>
                  <a:gd name="T4" fmla="*/ 222 w 222"/>
                  <a:gd name="T5" fmla="*/ 52 h 52"/>
                  <a:gd name="T6" fmla="*/ 0 w 222"/>
                  <a:gd name="T7" fmla="*/ 9 h 52"/>
                  <a:gd name="T8" fmla="*/ 0 w 222"/>
                  <a:gd name="T9" fmla="*/ 2 h 52"/>
                  <a:gd name="T10" fmla="*/ 0 w 222"/>
                  <a:gd name="T11" fmla="*/ 0 h 52"/>
                </a:gdLst>
                <a:ahLst/>
                <a:cxnLst>
                  <a:cxn ang="0">
                    <a:pos x="T0" y="T1"/>
                  </a:cxn>
                  <a:cxn ang="0">
                    <a:pos x="T2" y="T3"/>
                  </a:cxn>
                  <a:cxn ang="0">
                    <a:pos x="T4" y="T5"/>
                  </a:cxn>
                  <a:cxn ang="0">
                    <a:pos x="T6" y="T7"/>
                  </a:cxn>
                  <a:cxn ang="0">
                    <a:pos x="T8" y="T9"/>
                  </a:cxn>
                  <a:cxn ang="0">
                    <a:pos x="T10" y="T11"/>
                  </a:cxn>
                </a:cxnLst>
                <a:rect l="0" t="0" r="r" b="b"/>
                <a:pathLst>
                  <a:path w="222" h="52">
                    <a:moveTo>
                      <a:pt x="0" y="0"/>
                    </a:moveTo>
                    <a:lnTo>
                      <a:pt x="221" y="44"/>
                    </a:lnTo>
                    <a:lnTo>
                      <a:pt x="222" y="52"/>
                    </a:lnTo>
                    <a:lnTo>
                      <a:pt x="0" y="9"/>
                    </a:lnTo>
                    <a:lnTo>
                      <a:pt x="0" y="2"/>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7" name="Freeform 61"/>
              <p:cNvSpPr>
                <a:spLocks/>
              </p:cNvSpPr>
              <p:nvPr/>
            </p:nvSpPr>
            <p:spPr bwMode="auto">
              <a:xfrm>
                <a:off x="837" y="3264"/>
                <a:ext cx="222" cy="55"/>
              </a:xfrm>
              <a:custGeom>
                <a:avLst/>
                <a:gdLst>
                  <a:gd name="T0" fmla="*/ 0 w 222"/>
                  <a:gd name="T1" fmla="*/ 0 h 55"/>
                  <a:gd name="T2" fmla="*/ 222 w 222"/>
                  <a:gd name="T3" fmla="*/ 47 h 55"/>
                  <a:gd name="T4" fmla="*/ 222 w 222"/>
                  <a:gd name="T5" fmla="*/ 55 h 55"/>
                  <a:gd name="T6" fmla="*/ 0 w 222"/>
                  <a:gd name="T7" fmla="*/ 8 h 55"/>
                  <a:gd name="T8" fmla="*/ 0 w 222"/>
                  <a:gd name="T9" fmla="*/ 0 h 55"/>
                </a:gdLst>
                <a:ahLst/>
                <a:cxnLst>
                  <a:cxn ang="0">
                    <a:pos x="T0" y="T1"/>
                  </a:cxn>
                  <a:cxn ang="0">
                    <a:pos x="T2" y="T3"/>
                  </a:cxn>
                  <a:cxn ang="0">
                    <a:pos x="T4" y="T5"/>
                  </a:cxn>
                  <a:cxn ang="0">
                    <a:pos x="T6" y="T7"/>
                  </a:cxn>
                  <a:cxn ang="0">
                    <a:pos x="T8" y="T9"/>
                  </a:cxn>
                </a:cxnLst>
                <a:rect l="0" t="0" r="r" b="b"/>
                <a:pathLst>
                  <a:path w="222" h="55">
                    <a:moveTo>
                      <a:pt x="0" y="0"/>
                    </a:moveTo>
                    <a:lnTo>
                      <a:pt x="222" y="47"/>
                    </a:lnTo>
                    <a:lnTo>
                      <a:pt x="222" y="55"/>
                    </a:lnTo>
                    <a:lnTo>
                      <a:pt x="0" y="8"/>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8" name="Freeform 62"/>
              <p:cNvSpPr>
                <a:spLocks/>
              </p:cNvSpPr>
              <p:nvPr/>
            </p:nvSpPr>
            <p:spPr bwMode="auto">
              <a:xfrm>
                <a:off x="835" y="3286"/>
                <a:ext cx="222" cy="56"/>
              </a:xfrm>
              <a:custGeom>
                <a:avLst/>
                <a:gdLst>
                  <a:gd name="T0" fmla="*/ 0 w 222"/>
                  <a:gd name="T1" fmla="*/ 0 h 56"/>
                  <a:gd name="T2" fmla="*/ 222 w 222"/>
                  <a:gd name="T3" fmla="*/ 48 h 56"/>
                  <a:gd name="T4" fmla="*/ 222 w 222"/>
                  <a:gd name="T5" fmla="*/ 56 h 56"/>
                  <a:gd name="T6" fmla="*/ 0 w 222"/>
                  <a:gd name="T7" fmla="*/ 8 h 56"/>
                  <a:gd name="T8" fmla="*/ 0 w 222"/>
                  <a:gd name="T9" fmla="*/ 0 h 56"/>
                </a:gdLst>
                <a:ahLst/>
                <a:cxnLst>
                  <a:cxn ang="0">
                    <a:pos x="T0" y="T1"/>
                  </a:cxn>
                  <a:cxn ang="0">
                    <a:pos x="T2" y="T3"/>
                  </a:cxn>
                  <a:cxn ang="0">
                    <a:pos x="T4" y="T5"/>
                  </a:cxn>
                  <a:cxn ang="0">
                    <a:pos x="T6" y="T7"/>
                  </a:cxn>
                  <a:cxn ang="0">
                    <a:pos x="T8" y="T9"/>
                  </a:cxn>
                </a:cxnLst>
                <a:rect l="0" t="0" r="r" b="b"/>
                <a:pathLst>
                  <a:path w="222" h="56">
                    <a:moveTo>
                      <a:pt x="0" y="0"/>
                    </a:moveTo>
                    <a:lnTo>
                      <a:pt x="222" y="48"/>
                    </a:lnTo>
                    <a:lnTo>
                      <a:pt x="222" y="56"/>
                    </a:lnTo>
                    <a:lnTo>
                      <a:pt x="0" y="8"/>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79" name="Freeform 63"/>
              <p:cNvSpPr>
                <a:spLocks/>
              </p:cNvSpPr>
              <p:nvPr/>
            </p:nvSpPr>
            <p:spPr bwMode="auto">
              <a:xfrm>
                <a:off x="897" y="3234"/>
                <a:ext cx="160" cy="35"/>
              </a:xfrm>
              <a:custGeom>
                <a:avLst/>
                <a:gdLst>
                  <a:gd name="T0" fmla="*/ 1 w 160"/>
                  <a:gd name="T1" fmla="*/ 0 h 35"/>
                  <a:gd name="T2" fmla="*/ 160 w 160"/>
                  <a:gd name="T3" fmla="*/ 27 h 35"/>
                  <a:gd name="T4" fmla="*/ 160 w 160"/>
                  <a:gd name="T5" fmla="*/ 35 h 35"/>
                  <a:gd name="T6" fmla="*/ 0 w 160"/>
                  <a:gd name="T7" fmla="*/ 8 h 35"/>
                  <a:gd name="T8" fmla="*/ 1 w 160"/>
                  <a:gd name="T9" fmla="*/ 0 h 35"/>
                </a:gdLst>
                <a:ahLst/>
                <a:cxnLst>
                  <a:cxn ang="0">
                    <a:pos x="T0" y="T1"/>
                  </a:cxn>
                  <a:cxn ang="0">
                    <a:pos x="T2" y="T3"/>
                  </a:cxn>
                  <a:cxn ang="0">
                    <a:pos x="T4" y="T5"/>
                  </a:cxn>
                  <a:cxn ang="0">
                    <a:pos x="T6" y="T7"/>
                  </a:cxn>
                  <a:cxn ang="0">
                    <a:pos x="T8" y="T9"/>
                  </a:cxn>
                </a:cxnLst>
                <a:rect l="0" t="0" r="r" b="b"/>
                <a:pathLst>
                  <a:path w="160" h="35">
                    <a:moveTo>
                      <a:pt x="1" y="0"/>
                    </a:moveTo>
                    <a:lnTo>
                      <a:pt x="160" y="27"/>
                    </a:lnTo>
                    <a:lnTo>
                      <a:pt x="160" y="35"/>
                    </a:lnTo>
                    <a:lnTo>
                      <a:pt x="0" y="8"/>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0" name="Freeform 64"/>
              <p:cNvSpPr>
                <a:spLocks/>
              </p:cNvSpPr>
              <p:nvPr/>
            </p:nvSpPr>
            <p:spPr bwMode="auto">
              <a:xfrm>
                <a:off x="898" y="3211"/>
                <a:ext cx="161" cy="35"/>
              </a:xfrm>
              <a:custGeom>
                <a:avLst/>
                <a:gdLst>
                  <a:gd name="T0" fmla="*/ 2 w 161"/>
                  <a:gd name="T1" fmla="*/ 0 h 35"/>
                  <a:gd name="T2" fmla="*/ 161 w 161"/>
                  <a:gd name="T3" fmla="*/ 26 h 35"/>
                  <a:gd name="T4" fmla="*/ 161 w 161"/>
                  <a:gd name="T5" fmla="*/ 35 h 35"/>
                  <a:gd name="T6" fmla="*/ 0 w 161"/>
                  <a:gd name="T7" fmla="*/ 8 h 35"/>
                  <a:gd name="T8" fmla="*/ 2 w 161"/>
                  <a:gd name="T9" fmla="*/ 0 h 35"/>
                </a:gdLst>
                <a:ahLst/>
                <a:cxnLst>
                  <a:cxn ang="0">
                    <a:pos x="T0" y="T1"/>
                  </a:cxn>
                  <a:cxn ang="0">
                    <a:pos x="T2" y="T3"/>
                  </a:cxn>
                  <a:cxn ang="0">
                    <a:pos x="T4" y="T5"/>
                  </a:cxn>
                  <a:cxn ang="0">
                    <a:pos x="T6" y="T7"/>
                  </a:cxn>
                  <a:cxn ang="0">
                    <a:pos x="T8" y="T9"/>
                  </a:cxn>
                </a:cxnLst>
                <a:rect l="0" t="0" r="r" b="b"/>
                <a:pathLst>
                  <a:path w="161" h="35">
                    <a:moveTo>
                      <a:pt x="2" y="0"/>
                    </a:moveTo>
                    <a:lnTo>
                      <a:pt x="161" y="26"/>
                    </a:lnTo>
                    <a:lnTo>
                      <a:pt x="161" y="35"/>
                    </a:lnTo>
                    <a:lnTo>
                      <a:pt x="0" y="8"/>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1" name="Freeform 65"/>
              <p:cNvSpPr>
                <a:spLocks/>
              </p:cNvSpPr>
              <p:nvPr/>
            </p:nvSpPr>
            <p:spPr bwMode="auto">
              <a:xfrm>
                <a:off x="900" y="3192"/>
                <a:ext cx="158" cy="27"/>
              </a:xfrm>
              <a:custGeom>
                <a:avLst/>
                <a:gdLst>
                  <a:gd name="T0" fmla="*/ 2 w 159"/>
                  <a:gd name="T1" fmla="*/ 0 h 27"/>
                  <a:gd name="T2" fmla="*/ 159 w 159"/>
                  <a:gd name="T3" fmla="*/ 20 h 27"/>
                  <a:gd name="T4" fmla="*/ 159 w 159"/>
                  <a:gd name="T5" fmla="*/ 27 h 27"/>
                  <a:gd name="T6" fmla="*/ 0 w 159"/>
                  <a:gd name="T7" fmla="*/ 5 h 27"/>
                  <a:gd name="T8" fmla="*/ 2 w 159"/>
                  <a:gd name="T9" fmla="*/ 0 h 27"/>
                </a:gdLst>
                <a:ahLst/>
                <a:cxnLst>
                  <a:cxn ang="0">
                    <a:pos x="T0" y="T1"/>
                  </a:cxn>
                  <a:cxn ang="0">
                    <a:pos x="T2" y="T3"/>
                  </a:cxn>
                  <a:cxn ang="0">
                    <a:pos x="T4" y="T5"/>
                  </a:cxn>
                  <a:cxn ang="0">
                    <a:pos x="T6" y="T7"/>
                  </a:cxn>
                  <a:cxn ang="0">
                    <a:pos x="T8" y="T9"/>
                  </a:cxn>
                </a:cxnLst>
                <a:rect l="0" t="0" r="r" b="b"/>
                <a:pathLst>
                  <a:path w="159" h="27">
                    <a:moveTo>
                      <a:pt x="2" y="0"/>
                    </a:moveTo>
                    <a:lnTo>
                      <a:pt x="159" y="20"/>
                    </a:lnTo>
                    <a:lnTo>
                      <a:pt x="159" y="27"/>
                    </a:lnTo>
                    <a:lnTo>
                      <a:pt x="0" y="5"/>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2" name="Freeform 66"/>
              <p:cNvSpPr>
                <a:spLocks/>
              </p:cNvSpPr>
              <p:nvPr/>
            </p:nvSpPr>
            <p:spPr bwMode="auto">
              <a:xfrm>
                <a:off x="898" y="3171"/>
                <a:ext cx="161" cy="25"/>
              </a:xfrm>
              <a:custGeom>
                <a:avLst/>
                <a:gdLst>
                  <a:gd name="T0" fmla="*/ 2 w 161"/>
                  <a:gd name="T1" fmla="*/ 0 h 25"/>
                  <a:gd name="T2" fmla="*/ 161 w 161"/>
                  <a:gd name="T3" fmla="*/ 18 h 25"/>
                  <a:gd name="T4" fmla="*/ 161 w 161"/>
                  <a:gd name="T5" fmla="*/ 25 h 25"/>
                  <a:gd name="T6" fmla="*/ 0 w 161"/>
                  <a:gd name="T7" fmla="*/ 6 h 25"/>
                  <a:gd name="T8" fmla="*/ 0 w 161"/>
                  <a:gd name="T9" fmla="*/ 0 h 25"/>
                  <a:gd name="T10" fmla="*/ 2 w 161"/>
                  <a:gd name="T11" fmla="*/ 0 h 25"/>
                </a:gdLst>
                <a:ahLst/>
                <a:cxnLst>
                  <a:cxn ang="0">
                    <a:pos x="T0" y="T1"/>
                  </a:cxn>
                  <a:cxn ang="0">
                    <a:pos x="T2" y="T3"/>
                  </a:cxn>
                  <a:cxn ang="0">
                    <a:pos x="T4" y="T5"/>
                  </a:cxn>
                  <a:cxn ang="0">
                    <a:pos x="T6" y="T7"/>
                  </a:cxn>
                  <a:cxn ang="0">
                    <a:pos x="T8" y="T9"/>
                  </a:cxn>
                  <a:cxn ang="0">
                    <a:pos x="T10" y="T11"/>
                  </a:cxn>
                </a:cxnLst>
                <a:rect l="0" t="0" r="r" b="b"/>
                <a:pathLst>
                  <a:path w="161" h="25">
                    <a:moveTo>
                      <a:pt x="2" y="0"/>
                    </a:moveTo>
                    <a:lnTo>
                      <a:pt x="161" y="18"/>
                    </a:lnTo>
                    <a:lnTo>
                      <a:pt x="161" y="25"/>
                    </a:lnTo>
                    <a:lnTo>
                      <a:pt x="0" y="6"/>
                    </a:lnTo>
                    <a:lnTo>
                      <a:pt x="0" y="0"/>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3" name="Freeform 67"/>
              <p:cNvSpPr>
                <a:spLocks/>
              </p:cNvSpPr>
              <p:nvPr/>
            </p:nvSpPr>
            <p:spPr bwMode="auto">
              <a:xfrm>
                <a:off x="898" y="3151"/>
                <a:ext cx="159" cy="20"/>
              </a:xfrm>
              <a:custGeom>
                <a:avLst/>
                <a:gdLst>
                  <a:gd name="T0" fmla="*/ 0 w 159"/>
                  <a:gd name="T1" fmla="*/ 0 h 20"/>
                  <a:gd name="T2" fmla="*/ 159 w 159"/>
                  <a:gd name="T3" fmla="*/ 13 h 20"/>
                  <a:gd name="T4" fmla="*/ 158 w 159"/>
                  <a:gd name="T5" fmla="*/ 20 h 20"/>
                  <a:gd name="T6" fmla="*/ 0 w 159"/>
                  <a:gd name="T7" fmla="*/ 6 h 20"/>
                  <a:gd name="T8" fmla="*/ 0 w 159"/>
                  <a:gd name="T9" fmla="*/ 0 h 20"/>
                </a:gdLst>
                <a:ahLst/>
                <a:cxnLst>
                  <a:cxn ang="0">
                    <a:pos x="T0" y="T1"/>
                  </a:cxn>
                  <a:cxn ang="0">
                    <a:pos x="T2" y="T3"/>
                  </a:cxn>
                  <a:cxn ang="0">
                    <a:pos x="T4" y="T5"/>
                  </a:cxn>
                  <a:cxn ang="0">
                    <a:pos x="T6" y="T7"/>
                  </a:cxn>
                  <a:cxn ang="0">
                    <a:pos x="T8" y="T9"/>
                  </a:cxn>
                </a:cxnLst>
                <a:rect l="0" t="0" r="r" b="b"/>
                <a:pathLst>
                  <a:path w="159" h="20">
                    <a:moveTo>
                      <a:pt x="0" y="0"/>
                    </a:moveTo>
                    <a:lnTo>
                      <a:pt x="159" y="13"/>
                    </a:lnTo>
                    <a:lnTo>
                      <a:pt x="158" y="20"/>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4" name="Freeform 68"/>
              <p:cNvSpPr>
                <a:spLocks/>
              </p:cNvSpPr>
              <p:nvPr/>
            </p:nvSpPr>
            <p:spPr bwMode="auto">
              <a:xfrm>
                <a:off x="898" y="3131"/>
                <a:ext cx="159" cy="16"/>
              </a:xfrm>
              <a:custGeom>
                <a:avLst/>
                <a:gdLst>
                  <a:gd name="T0" fmla="*/ 0 w 159"/>
                  <a:gd name="T1" fmla="*/ 0 h 16"/>
                  <a:gd name="T2" fmla="*/ 159 w 159"/>
                  <a:gd name="T3" fmla="*/ 10 h 16"/>
                  <a:gd name="T4" fmla="*/ 156 w 159"/>
                  <a:gd name="T5" fmla="*/ 16 h 16"/>
                  <a:gd name="T6" fmla="*/ 0 w 159"/>
                  <a:gd name="T7" fmla="*/ 6 h 16"/>
                  <a:gd name="T8" fmla="*/ 0 w 159"/>
                  <a:gd name="T9" fmla="*/ 0 h 16"/>
                </a:gdLst>
                <a:ahLst/>
                <a:cxnLst>
                  <a:cxn ang="0">
                    <a:pos x="T0" y="T1"/>
                  </a:cxn>
                  <a:cxn ang="0">
                    <a:pos x="T2" y="T3"/>
                  </a:cxn>
                  <a:cxn ang="0">
                    <a:pos x="T4" y="T5"/>
                  </a:cxn>
                  <a:cxn ang="0">
                    <a:pos x="T6" y="T7"/>
                  </a:cxn>
                  <a:cxn ang="0">
                    <a:pos x="T8" y="T9"/>
                  </a:cxn>
                </a:cxnLst>
                <a:rect l="0" t="0" r="r" b="b"/>
                <a:pathLst>
                  <a:path w="159" h="16">
                    <a:moveTo>
                      <a:pt x="0" y="0"/>
                    </a:moveTo>
                    <a:lnTo>
                      <a:pt x="159" y="10"/>
                    </a:lnTo>
                    <a:lnTo>
                      <a:pt x="156" y="16"/>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5" name="Freeform 69"/>
              <p:cNvSpPr>
                <a:spLocks/>
              </p:cNvSpPr>
              <p:nvPr/>
            </p:nvSpPr>
            <p:spPr bwMode="auto">
              <a:xfrm>
                <a:off x="897" y="3109"/>
                <a:ext cx="160" cy="15"/>
              </a:xfrm>
              <a:custGeom>
                <a:avLst/>
                <a:gdLst>
                  <a:gd name="T0" fmla="*/ 0 w 160"/>
                  <a:gd name="T1" fmla="*/ 0 h 15"/>
                  <a:gd name="T2" fmla="*/ 160 w 160"/>
                  <a:gd name="T3" fmla="*/ 8 h 15"/>
                  <a:gd name="T4" fmla="*/ 157 w 160"/>
                  <a:gd name="T5" fmla="*/ 15 h 15"/>
                  <a:gd name="T6" fmla="*/ 0 w 160"/>
                  <a:gd name="T7" fmla="*/ 7 h 15"/>
                  <a:gd name="T8" fmla="*/ 0 w 160"/>
                  <a:gd name="T9" fmla="*/ 0 h 15"/>
                </a:gdLst>
                <a:ahLst/>
                <a:cxnLst>
                  <a:cxn ang="0">
                    <a:pos x="T0" y="T1"/>
                  </a:cxn>
                  <a:cxn ang="0">
                    <a:pos x="T2" y="T3"/>
                  </a:cxn>
                  <a:cxn ang="0">
                    <a:pos x="T4" y="T5"/>
                  </a:cxn>
                  <a:cxn ang="0">
                    <a:pos x="T6" y="T7"/>
                  </a:cxn>
                  <a:cxn ang="0">
                    <a:pos x="T8" y="T9"/>
                  </a:cxn>
                </a:cxnLst>
                <a:rect l="0" t="0" r="r" b="b"/>
                <a:pathLst>
                  <a:path w="160" h="15">
                    <a:moveTo>
                      <a:pt x="0" y="0"/>
                    </a:moveTo>
                    <a:lnTo>
                      <a:pt x="160" y="8"/>
                    </a:lnTo>
                    <a:lnTo>
                      <a:pt x="157" y="15"/>
                    </a:lnTo>
                    <a:lnTo>
                      <a:pt x="0" y="7"/>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6" name="Freeform 70"/>
              <p:cNvSpPr>
                <a:spLocks/>
              </p:cNvSpPr>
              <p:nvPr/>
            </p:nvSpPr>
            <p:spPr bwMode="auto">
              <a:xfrm>
                <a:off x="895" y="3091"/>
                <a:ext cx="159" cy="13"/>
              </a:xfrm>
              <a:custGeom>
                <a:avLst/>
                <a:gdLst>
                  <a:gd name="T0" fmla="*/ 159 w 159"/>
                  <a:gd name="T1" fmla="*/ 6 h 13"/>
                  <a:gd name="T2" fmla="*/ 159 w 159"/>
                  <a:gd name="T3" fmla="*/ 13 h 13"/>
                  <a:gd name="T4" fmla="*/ 0 w 159"/>
                  <a:gd name="T5" fmla="*/ 5 h 13"/>
                  <a:gd name="T6" fmla="*/ 0 w 159"/>
                  <a:gd name="T7" fmla="*/ 0 h 13"/>
                  <a:gd name="T8" fmla="*/ 159 w 159"/>
                  <a:gd name="T9" fmla="*/ 6 h 13"/>
                  <a:gd name="T10" fmla="*/ 159 w 159"/>
                  <a:gd name="T11" fmla="*/ 13 h 13"/>
                  <a:gd name="T12" fmla="*/ 159 w 159"/>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59" h="13">
                    <a:moveTo>
                      <a:pt x="159" y="6"/>
                    </a:moveTo>
                    <a:lnTo>
                      <a:pt x="159" y="13"/>
                    </a:lnTo>
                    <a:lnTo>
                      <a:pt x="0" y="5"/>
                    </a:lnTo>
                    <a:lnTo>
                      <a:pt x="0" y="0"/>
                    </a:lnTo>
                    <a:lnTo>
                      <a:pt x="159" y="6"/>
                    </a:lnTo>
                    <a:lnTo>
                      <a:pt x="159" y="13"/>
                    </a:lnTo>
                    <a:lnTo>
                      <a:pt x="159" y="6"/>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7" name="Freeform 71"/>
              <p:cNvSpPr>
                <a:spLocks/>
              </p:cNvSpPr>
              <p:nvPr/>
            </p:nvSpPr>
            <p:spPr bwMode="auto">
              <a:xfrm>
                <a:off x="897" y="3069"/>
                <a:ext cx="157" cy="14"/>
              </a:xfrm>
              <a:custGeom>
                <a:avLst/>
                <a:gdLst>
                  <a:gd name="T0" fmla="*/ 0 w 157"/>
                  <a:gd name="T1" fmla="*/ 0 h 14"/>
                  <a:gd name="T2" fmla="*/ 157 w 157"/>
                  <a:gd name="T3" fmla="*/ 7 h 14"/>
                  <a:gd name="T4" fmla="*/ 157 w 157"/>
                  <a:gd name="T5" fmla="*/ 14 h 14"/>
                  <a:gd name="T6" fmla="*/ 0 w 157"/>
                  <a:gd name="T7" fmla="*/ 9 h 14"/>
                  <a:gd name="T8" fmla="*/ 0 w 157"/>
                  <a:gd name="T9" fmla="*/ 0 h 14"/>
                </a:gdLst>
                <a:ahLst/>
                <a:cxnLst>
                  <a:cxn ang="0">
                    <a:pos x="T0" y="T1"/>
                  </a:cxn>
                  <a:cxn ang="0">
                    <a:pos x="T2" y="T3"/>
                  </a:cxn>
                  <a:cxn ang="0">
                    <a:pos x="T4" y="T5"/>
                  </a:cxn>
                  <a:cxn ang="0">
                    <a:pos x="T6" y="T7"/>
                  </a:cxn>
                  <a:cxn ang="0">
                    <a:pos x="T8" y="T9"/>
                  </a:cxn>
                </a:cxnLst>
                <a:rect l="0" t="0" r="r" b="b"/>
                <a:pathLst>
                  <a:path w="157" h="14">
                    <a:moveTo>
                      <a:pt x="0" y="0"/>
                    </a:moveTo>
                    <a:lnTo>
                      <a:pt x="157" y="7"/>
                    </a:lnTo>
                    <a:lnTo>
                      <a:pt x="157" y="14"/>
                    </a:lnTo>
                    <a:lnTo>
                      <a:pt x="0" y="9"/>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8" name="Freeform 72"/>
              <p:cNvSpPr>
                <a:spLocks/>
              </p:cNvSpPr>
              <p:nvPr/>
            </p:nvSpPr>
            <p:spPr bwMode="auto">
              <a:xfrm>
                <a:off x="895" y="3051"/>
                <a:ext cx="156" cy="12"/>
              </a:xfrm>
              <a:custGeom>
                <a:avLst/>
                <a:gdLst>
                  <a:gd name="T0" fmla="*/ 0 w 156"/>
                  <a:gd name="T1" fmla="*/ 0 h 12"/>
                  <a:gd name="T2" fmla="*/ 156 w 156"/>
                  <a:gd name="T3" fmla="*/ 5 h 12"/>
                  <a:gd name="T4" fmla="*/ 156 w 156"/>
                  <a:gd name="T5" fmla="*/ 12 h 12"/>
                  <a:gd name="T6" fmla="*/ 0 w 156"/>
                  <a:gd name="T7" fmla="*/ 7 h 12"/>
                  <a:gd name="T8" fmla="*/ 0 w 156"/>
                  <a:gd name="T9" fmla="*/ 0 h 12"/>
                </a:gdLst>
                <a:ahLst/>
                <a:cxnLst>
                  <a:cxn ang="0">
                    <a:pos x="T0" y="T1"/>
                  </a:cxn>
                  <a:cxn ang="0">
                    <a:pos x="T2" y="T3"/>
                  </a:cxn>
                  <a:cxn ang="0">
                    <a:pos x="T4" y="T5"/>
                  </a:cxn>
                  <a:cxn ang="0">
                    <a:pos x="T6" y="T7"/>
                  </a:cxn>
                  <a:cxn ang="0">
                    <a:pos x="T8" y="T9"/>
                  </a:cxn>
                </a:cxnLst>
                <a:rect l="0" t="0" r="r" b="b"/>
                <a:pathLst>
                  <a:path w="156" h="12">
                    <a:moveTo>
                      <a:pt x="0" y="0"/>
                    </a:moveTo>
                    <a:lnTo>
                      <a:pt x="156" y="5"/>
                    </a:lnTo>
                    <a:lnTo>
                      <a:pt x="156" y="12"/>
                    </a:lnTo>
                    <a:lnTo>
                      <a:pt x="0" y="7"/>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89" name="Freeform 73"/>
              <p:cNvSpPr>
                <a:spLocks/>
              </p:cNvSpPr>
              <p:nvPr/>
            </p:nvSpPr>
            <p:spPr bwMode="auto">
              <a:xfrm>
                <a:off x="935" y="2976"/>
                <a:ext cx="102" cy="25"/>
              </a:xfrm>
              <a:custGeom>
                <a:avLst/>
                <a:gdLst>
                  <a:gd name="T0" fmla="*/ 0 w 102"/>
                  <a:gd name="T1" fmla="*/ 25 h 25"/>
                  <a:gd name="T2" fmla="*/ 30 w 102"/>
                  <a:gd name="T3" fmla="*/ 2 h 25"/>
                  <a:gd name="T4" fmla="*/ 84 w 102"/>
                  <a:gd name="T5" fmla="*/ 0 h 25"/>
                  <a:gd name="T6" fmla="*/ 102 w 102"/>
                  <a:gd name="T7" fmla="*/ 25 h 25"/>
                  <a:gd name="T8" fmla="*/ 2 w 102"/>
                  <a:gd name="T9" fmla="*/ 25 h 25"/>
                  <a:gd name="T10" fmla="*/ 0 w 102"/>
                  <a:gd name="T11" fmla="*/ 25 h 25"/>
                </a:gdLst>
                <a:ahLst/>
                <a:cxnLst>
                  <a:cxn ang="0">
                    <a:pos x="T0" y="T1"/>
                  </a:cxn>
                  <a:cxn ang="0">
                    <a:pos x="T2" y="T3"/>
                  </a:cxn>
                  <a:cxn ang="0">
                    <a:pos x="T4" y="T5"/>
                  </a:cxn>
                  <a:cxn ang="0">
                    <a:pos x="T6" y="T7"/>
                  </a:cxn>
                  <a:cxn ang="0">
                    <a:pos x="T8" y="T9"/>
                  </a:cxn>
                  <a:cxn ang="0">
                    <a:pos x="T10" y="T11"/>
                  </a:cxn>
                </a:cxnLst>
                <a:rect l="0" t="0" r="r" b="b"/>
                <a:pathLst>
                  <a:path w="102" h="25">
                    <a:moveTo>
                      <a:pt x="0" y="25"/>
                    </a:moveTo>
                    <a:lnTo>
                      <a:pt x="30" y="2"/>
                    </a:lnTo>
                    <a:lnTo>
                      <a:pt x="84" y="0"/>
                    </a:lnTo>
                    <a:lnTo>
                      <a:pt x="102" y="25"/>
                    </a:lnTo>
                    <a:lnTo>
                      <a:pt x="2" y="25"/>
                    </a:lnTo>
                    <a:lnTo>
                      <a:pt x="0" y="25"/>
                    </a:lnTo>
                    <a:close/>
                  </a:path>
                </a:pathLst>
              </a:custGeom>
              <a:solidFill>
                <a:srgbClr val="3B94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0" name="Freeform 74"/>
              <p:cNvSpPr>
                <a:spLocks/>
              </p:cNvSpPr>
              <p:nvPr/>
            </p:nvSpPr>
            <p:spPr bwMode="auto">
              <a:xfrm>
                <a:off x="1067" y="3054"/>
                <a:ext cx="91" cy="298"/>
              </a:xfrm>
              <a:custGeom>
                <a:avLst/>
                <a:gdLst>
                  <a:gd name="T0" fmla="*/ 0 w 90"/>
                  <a:gd name="T1" fmla="*/ 298 h 298"/>
                  <a:gd name="T2" fmla="*/ 90 w 90"/>
                  <a:gd name="T3" fmla="*/ 230 h 298"/>
                  <a:gd name="T4" fmla="*/ 90 w 90"/>
                  <a:gd name="T5" fmla="*/ 0 h 298"/>
                  <a:gd name="T6" fmla="*/ 0 w 90"/>
                  <a:gd name="T7" fmla="*/ 4 h 298"/>
                  <a:gd name="T8" fmla="*/ 0 w 90"/>
                  <a:gd name="T9" fmla="*/ 298 h 298"/>
                  <a:gd name="T10" fmla="*/ 0 w 90"/>
                  <a:gd name="T11" fmla="*/ 298 h 298"/>
                </a:gdLst>
                <a:ahLst/>
                <a:cxnLst>
                  <a:cxn ang="0">
                    <a:pos x="T0" y="T1"/>
                  </a:cxn>
                  <a:cxn ang="0">
                    <a:pos x="T2" y="T3"/>
                  </a:cxn>
                  <a:cxn ang="0">
                    <a:pos x="T4" y="T5"/>
                  </a:cxn>
                  <a:cxn ang="0">
                    <a:pos x="T6" y="T7"/>
                  </a:cxn>
                  <a:cxn ang="0">
                    <a:pos x="T8" y="T9"/>
                  </a:cxn>
                  <a:cxn ang="0">
                    <a:pos x="T10" y="T11"/>
                  </a:cxn>
                </a:cxnLst>
                <a:rect l="0" t="0" r="r" b="b"/>
                <a:pathLst>
                  <a:path w="90" h="298">
                    <a:moveTo>
                      <a:pt x="0" y="298"/>
                    </a:moveTo>
                    <a:lnTo>
                      <a:pt x="90" y="230"/>
                    </a:lnTo>
                    <a:lnTo>
                      <a:pt x="90" y="0"/>
                    </a:lnTo>
                    <a:lnTo>
                      <a:pt x="0" y="4"/>
                    </a:lnTo>
                    <a:lnTo>
                      <a:pt x="0" y="298"/>
                    </a:lnTo>
                    <a:lnTo>
                      <a:pt x="0" y="298"/>
                    </a:lnTo>
                    <a:close/>
                  </a:path>
                </a:pathLst>
              </a:custGeom>
              <a:solidFill>
                <a:srgbClr val="0000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1" name="Freeform 75"/>
              <p:cNvSpPr>
                <a:spLocks/>
              </p:cNvSpPr>
              <p:nvPr/>
            </p:nvSpPr>
            <p:spPr bwMode="auto">
              <a:xfrm>
                <a:off x="1066" y="3051"/>
                <a:ext cx="96" cy="12"/>
              </a:xfrm>
              <a:custGeom>
                <a:avLst/>
                <a:gdLst>
                  <a:gd name="T0" fmla="*/ 96 w 96"/>
                  <a:gd name="T1" fmla="*/ 0 h 12"/>
                  <a:gd name="T2" fmla="*/ 0 w 96"/>
                  <a:gd name="T3" fmla="*/ 3 h 12"/>
                  <a:gd name="T4" fmla="*/ 0 w 96"/>
                  <a:gd name="T5" fmla="*/ 12 h 12"/>
                  <a:gd name="T6" fmla="*/ 96 w 96"/>
                  <a:gd name="T7" fmla="*/ 7 h 12"/>
                  <a:gd name="T8" fmla="*/ 96 w 96"/>
                  <a:gd name="T9" fmla="*/ 0 h 12"/>
                </a:gdLst>
                <a:ahLst/>
                <a:cxnLst>
                  <a:cxn ang="0">
                    <a:pos x="T0" y="T1"/>
                  </a:cxn>
                  <a:cxn ang="0">
                    <a:pos x="T2" y="T3"/>
                  </a:cxn>
                  <a:cxn ang="0">
                    <a:pos x="T4" y="T5"/>
                  </a:cxn>
                  <a:cxn ang="0">
                    <a:pos x="T6" y="T7"/>
                  </a:cxn>
                  <a:cxn ang="0">
                    <a:pos x="T8" y="T9"/>
                  </a:cxn>
                </a:cxnLst>
                <a:rect l="0" t="0" r="r" b="b"/>
                <a:pathLst>
                  <a:path w="96" h="12">
                    <a:moveTo>
                      <a:pt x="96" y="0"/>
                    </a:moveTo>
                    <a:lnTo>
                      <a:pt x="0" y="3"/>
                    </a:lnTo>
                    <a:lnTo>
                      <a:pt x="0" y="12"/>
                    </a:lnTo>
                    <a:lnTo>
                      <a:pt x="96" y="7"/>
                    </a:lnTo>
                    <a:lnTo>
                      <a:pt x="96"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2" name="Freeform 76"/>
              <p:cNvSpPr>
                <a:spLocks/>
              </p:cNvSpPr>
              <p:nvPr/>
            </p:nvSpPr>
            <p:spPr bwMode="auto">
              <a:xfrm>
                <a:off x="1066" y="3068"/>
                <a:ext cx="96" cy="15"/>
              </a:xfrm>
              <a:custGeom>
                <a:avLst/>
                <a:gdLst>
                  <a:gd name="T0" fmla="*/ 96 w 96"/>
                  <a:gd name="T1" fmla="*/ 0 h 15"/>
                  <a:gd name="T2" fmla="*/ 0 w 96"/>
                  <a:gd name="T3" fmla="*/ 6 h 15"/>
                  <a:gd name="T4" fmla="*/ 0 w 96"/>
                  <a:gd name="T5" fmla="*/ 15 h 15"/>
                  <a:gd name="T6" fmla="*/ 96 w 96"/>
                  <a:gd name="T7" fmla="*/ 6 h 15"/>
                  <a:gd name="T8" fmla="*/ 96 w 96"/>
                  <a:gd name="T9" fmla="*/ 0 h 15"/>
                </a:gdLst>
                <a:ahLst/>
                <a:cxnLst>
                  <a:cxn ang="0">
                    <a:pos x="T0" y="T1"/>
                  </a:cxn>
                  <a:cxn ang="0">
                    <a:pos x="T2" y="T3"/>
                  </a:cxn>
                  <a:cxn ang="0">
                    <a:pos x="T4" y="T5"/>
                  </a:cxn>
                  <a:cxn ang="0">
                    <a:pos x="T6" y="T7"/>
                  </a:cxn>
                  <a:cxn ang="0">
                    <a:pos x="T8" y="T9"/>
                  </a:cxn>
                </a:cxnLst>
                <a:rect l="0" t="0" r="r" b="b"/>
                <a:pathLst>
                  <a:path w="96" h="15">
                    <a:moveTo>
                      <a:pt x="96" y="0"/>
                    </a:moveTo>
                    <a:lnTo>
                      <a:pt x="0" y="6"/>
                    </a:lnTo>
                    <a:lnTo>
                      <a:pt x="0" y="15"/>
                    </a:lnTo>
                    <a:lnTo>
                      <a:pt x="96" y="6"/>
                    </a:lnTo>
                    <a:lnTo>
                      <a:pt x="96"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3" name="Freeform 77"/>
              <p:cNvSpPr>
                <a:spLocks/>
              </p:cNvSpPr>
              <p:nvPr/>
            </p:nvSpPr>
            <p:spPr bwMode="auto">
              <a:xfrm>
                <a:off x="1066" y="3084"/>
                <a:ext cx="96" cy="18"/>
              </a:xfrm>
              <a:custGeom>
                <a:avLst/>
                <a:gdLst>
                  <a:gd name="T0" fmla="*/ 96 w 96"/>
                  <a:gd name="T1" fmla="*/ 0 h 18"/>
                  <a:gd name="T2" fmla="*/ 0 w 96"/>
                  <a:gd name="T3" fmla="*/ 10 h 18"/>
                  <a:gd name="T4" fmla="*/ 0 w 96"/>
                  <a:gd name="T5" fmla="*/ 18 h 18"/>
                  <a:gd name="T6" fmla="*/ 96 w 96"/>
                  <a:gd name="T7" fmla="*/ 7 h 18"/>
                  <a:gd name="T8" fmla="*/ 96 w 96"/>
                  <a:gd name="T9" fmla="*/ 0 h 18"/>
                </a:gdLst>
                <a:ahLst/>
                <a:cxnLst>
                  <a:cxn ang="0">
                    <a:pos x="T0" y="T1"/>
                  </a:cxn>
                  <a:cxn ang="0">
                    <a:pos x="T2" y="T3"/>
                  </a:cxn>
                  <a:cxn ang="0">
                    <a:pos x="T4" y="T5"/>
                  </a:cxn>
                  <a:cxn ang="0">
                    <a:pos x="T6" y="T7"/>
                  </a:cxn>
                  <a:cxn ang="0">
                    <a:pos x="T8" y="T9"/>
                  </a:cxn>
                </a:cxnLst>
                <a:rect l="0" t="0" r="r" b="b"/>
                <a:pathLst>
                  <a:path w="96" h="18">
                    <a:moveTo>
                      <a:pt x="96" y="0"/>
                    </a:moveTo>
                    <a:lnTo>
                      <a:pt x="0" y="10"/>
                    </a:lnTo>
                    <a:lnTo>
                      <a:pt x="0" y="18"/>
                    </a:lnTo>
                    <a:lnTo>
                      <a:pt x="96" y="7"/>
                    </a:lnTo>
                    <a:lnTo>
                      <a:pt x="96"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4" name="Freeform 78"/>
              <p:cNvSpPr>
                <a:spLocks/>
              </p:cNvSpPr>
              <p:nvPr/>
            </p:nvSpPr>
            <p:spPr bwMode="auto">
              <a:xfrm>
                <a:off x="1067" y="3101"/>
                <a:ext cx="95" cy="21"/>
              </a:xfrm>
              <a:custGeom>
                <a:avLst/>
                <a:gdLst>
                  <a:gd name="T0" fmla="*/ 95 w 95"/>
                  <a:gd name="T1" fmla="*/ 0 h 21"/>
                  <a:gd name="T2" fmla="*/ 0 w 95"/>
                  <a:gd name="T3" fmla="*/ 13 h 21"/>
                  <a:gd name="T4" fmla="*/ 0 w 95"/>
                  <a:gd name="T5" fmla="*/ 21 h 21"/>
                  <a:gd name="T6" fmla="*/ 95 w 95"/>
                  <a:gd name="T7" fmla="*/ 6 h 21"/>
                  <a:gd name="T8" fmla="*/ 95 w 95"/>
                  <a:gd name="T9" fmla="*/ 0 h 21"/>
                </a:gdLst>
                <a:ahLst/>
                <a:cxnLst>
                  <a:cxn ang="0">
                    <a:pos x="T0" y="T1"/>
                  </a:cxn>
                  <a:cxn ang="0">
                    <a:pos x="T2" y="T3"/>
                  </a:cxn>
                  <a:cxn ang="0">
                    <a:pos x="T4" y="T5"/>
                  </a:cxn>
                  <a:cxn ang="0">
                    <a:pos x="T6" y="T7"/>
                  </a:cxn>
                  <a:cxn ang="0">
                    <a:pos x="T8" y="T9"/>
                  </a:cxn>
                </a:cxnLst>
                <a:rect l="0" t="0" r="r" b="b"/>
                <a:pathLst>
                  <a:path w="95" h="21">
                    <a:moveTo>
                      <a:pt x="95" y="0"/>
                    </a:moveTo>
                    <a:lnTo>
                      <a:pt x="0" y="13"/>
                    </a:lnTo>
                    <a:lnTo>
                      <a:pt x="0" y="21"/>
                    </a:lnTo>
                    <a:lnTo>
                      <a:pt x="95" y="6"/>
                    </a:lnTo>
                    <a:lnTo>
                      <a:pt x="95"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5" name="Freeform 79"/>
              <p:cNvSpPr>
                <a:spLocks/>
              </p:cNvSpPr>
              <p:nvPr/>
            </p:nvSpPr>
            <p:spPr bwMode="auto">
              <a:xfrm>
                <a:off x="1066" y="3117"/>
                <a:ext cx="96" cy="27"/>
              </a:xfrm>
              <a:custGeom>
                <a:avLst/>
                <a:gdLst>
                  <a:gd name="T0" fmla="*/ 96 w 96"/>
                  <a:gd name="T1" fmla="*/ 0 h 27"/>
                  <a:gd name="T2" fmla="*/ 0 w 96"/>
                  <a:gd name="T3" fmla="*/ 19 h 27"/>
                  <a:gd name="T4" fmla="*/ 0 w 96"/>
                  <a:gd name="T5" fmla="*/ 27 h 27"/>
                  <a:gd name="T6" fmla="*/ 96 w 96"/>
                  <a:gd name="T7" fmla="*/ 7 h 27"/>
                  <a:gd name="T8" fmla="*/ 96 w 96"/>
                  <a:gd name="T9" fmla="*/ 0 h 27"/>
                </a:gdLst>
                <a:ahLst/>
                <a:cxnLst>
                  <a:cxn ang="0">
                    <a:pos x="T0" y="T1"/>
                  </a:cxn>
                  <a:cxn ang="0">
                    <a:pos x="T2" y="T3"/>
                  </a:cxn>
                  <a:cxn ang="0">
                    <a:pos x="T4" y="T5"/>
                  </a:cxn>
                  <a:cxn ang="0">
                    <a:pos x="T6" y="T7"/>
                  </a:cxn>
                  <a:cxn ang="0">
                    <a:pos x="T8" y="T9"/>
                  </a:cxn>
                </a:cxnLst>
                <a:rect l="0" t="0" r="r" b="b"/>
                <a:pathLst>
                  <a:path w="96" h="27">
                    <a:moveTo>
                      <a:pt x="96" y="0"/>
                    </a:moveTo>
                    <a:lnTo>
                      <a:pt x="0" y="19"/>
                    </a:lnTo>
                    <a:lnTo>
                      <a:pt x="0" y="27"/>
                    </a:lnTo>
                    <a:lnTo>
                      <a:pt x="96" y="7"/>
                    </a:lnTo>
                    <a:lnTo>
                      <a:pt x="96"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6" name="Freeform 80"/>
              <p:cNvSpPr>
                <a:spLocks/>
              </p:cNvSpPr>
              <p:nvPr/>
            </p:nvSpPr>
            <p:spPr bwMode="auto">
              <a:xfrm>
                <a:off x="1067" y="3266"/>
                <a:ext cx="94" cy="71"/>
              </a:xfrm>
              <a:custGeom>
                <a:avLst/>
                <a:gdLst>
                  <a:gd name="T0" fmla="*/ 94 w 94"/>
                  <a:gd name="T1" fmla="*/ 6 h 71"/>
                  <a:gd name="T2" fmla="*/ 0 w 94"/>
                  <a:gd name="T3" fmla="*/ 71 h 71"/>
                  <a:gd name="T4" fmla="*/ 0 w 94"/>
                  <a:gd name="T5" fmla="*/ 65 h 71"/>
                  <a:gd name="T6" fmla="*/ 94 w 94"/>
                  <a:gd name="T7" fmla="*/ 0 h 71"/>
                  <a:gd name="T8" fmla="*/ 94 w 94"/>
                  <a:gd name="T9" fmla="*/ 6 h 71"/>
                </a:gdLst>
                <a:ahLst/>
                <a:cxnLst>
                  <a:cxn ang="0">
                    <a:pos x="T0" y="T1"/>
                  </a:cxn>
                  <a:cxn ang="0">
                    <a:pos x="T2" y="T3"/>
                  </a:cxn>
                  <a:cxn ang="0">
                    <a:pos x="T4" y="T5"/>
                  </a:cxn>
                  <a:cxn ang="0">
                    <a:pos x="T6" y="T7"/>
                  </a:cxn>
                  <a:cxn ang="0">
                    <a:pos x="T8" y="T9"/>
                  </a:cxn>
                </a:cxnLst>
                <a:rect l="0" t="0" r="r" b="b"/>
                <a:pathLst>
                  <a:path w="94" h="71">
                    <a:moveTo>
                      <a:pt x="94" y="6"/>
                    </a:moveTo>
                    <a:lnTo>
                      <a:pt x="0" y="71"/>
                    </a:lnTo>
                    <a:lnTo>
                      <a:pt x="0" y="65"/>
                    </a:lnTo>
                    <a:lnTo>
                      <a:pt x="94" y="0"/>
                    </a:lnTo>
                    <a:lnTo>
                      <a:pt x="94"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7" name="Freeform 81"/>
              <p:cNvSpPr>
                <a:spLocks/>
              </p:cNvSpPr>
              <p:nvPr/>
            </p:nvSpPr>
            <p:spPr bwMode="auto">
              <a:xfrm>
                <a:off x="1067" y="3246"/>
                <a:ext cx="94" cy="70"/>
              </a:xfrm>
              <a:custGeom>
                <a:avLst/>
                <a:gdLst>
                  <a:gd name="T0" fmla="*/ 94 w 94"/>
                  <a:gd name="T1" fmla="*/ 0 h 70"/>
                  <a:gd name="T2" fmla="*/ 0 w 94"/>
                  <a:gd name="T3" fmla="*/ 61 h 70"/>
                  <a:gd name="T4" fmla="*/ 0 w 94"/>
                  <a:gd name="T5" fmla="*/ 70 h 70"/>
                  <a:gd name="T6" fmla="*/ 94 w 94"/>
                  <a:gd name="T7" fmla="*/ 6 h 70"/>
                  <a:gd name="T8" fmla="*/ 94 w 94"/>
                  <a:gd name="T9" fmla="*/ 0 h 70"/>
                </a:gdLst>
                <a:ahLst/>
                <a:cxnLst>
                  <a:cxn ang="0">
                    <a:pos x="T0" y="T1"/>
                  </a:cxn>
                  <a:cxn ang="0">
                    <a:pos x="T2" y="T3"/>
                  </a:cxn>
                  <a:cxn ang="0">
                    <a:pos x="T4" y="T5"/>
                  </a:cxn>
                  <a:cxn ang="0">
                    <a:pos x="T6" y="T7"/>
                  </a:cxn>
                  <a:cxn ang="0">
                    <a:pos x="T8" y="T9"/>
                  </a:cxn>
                </a:cxnLst>
                <a:rect l="0" t="0" r="r" b="b"/>
                <a:pathLst>
                  <a:path w="94" h="70">
                    <a:moveTo>
                      <a:pt x="94" y="0"/>
                    </a:moveTo>
                    <a:lnTo>
                      <a:pt x="0" y="61"/>
                    </a:lnTo>
                    <a:lnTo>
                      <a:pt x="0" y="70"/>
                    </a:lnTo>
                    <a:lnTo>
                      <a:pt x="94" y="6"/>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8" name="Freeform 82"/>
              <p:cNvSpPr>
                <a:spLocks/>
              </p:cNvSpPr>
              <p:nvPr/>
            </p:nvSpPr>
            <p:spPr bwMode="auto">
              <a:xfrm>
                <a:off x="1067" y="3227"/>
                <a:ext cx="94" cy="65"/>
              </a:xfrm>
              <a:custGeom>
                <a:avLst/>
                <a:gdLst>
                  <a:gd name="T0" fmla="*/ 94 w 94"/>
                  <a:gd name="T1" fmla="*/ 7 h 65"/>
                  <a:gd name="T2" fmla="*/ 0 w 94"/>
                  <a:gd name="T3" fmla="*/ 65 h 65"/>
                  <a:gd name="T4" fmla="*/ 0 w 94"/>
                  <a:gd name="T5" fmla="*/ 57 h 65"/>
                  <a:gd name="T6" fmla="*/ 94 w 94"/>
                  <a:gd name="T7" fmla="*/ 0 h 65"/>
                  <a:gd name="T8" fmla="*/ 94 w 94"/>
                  <a:gd name="T9" fmla="*/ 7 h 65"/>
                </a:gdLst>
                <a:ahLst/>
                <a:cxnLst>
                  <a:cxn ang="0">
                    <a:pos x="T0" y="T1"/>
                  </a:cxn>
                  <a:cxn ang="0">
                    <a:pos x="T2" y="T3"/>
                  </a:cxn>
                  <a:cxn ang="0">
                    <a:pos x="T4" y="T5"/>
                  </a:cxn>
                  <a:cxn ang="0">
                    <a:pos x="T6" y="T7"/>
                  </a:cxn>
                  <a:cxn ang="0">
                    <a:pos x="T8" y="T9"/>
                  </a:cxn>
                </a:cxnLst>
                <a:rect l="0" t="0" r="r" b="b"/>
                <a:pathLst>
                  <a:path w="94" h="65">
                    <a:moveTo>
                      <a:pt x="94" y="7"/>
                    </a:moveTo>
                    <a:lnTo>
                      <a:pt x="0" y="65"/>
                    </a:lnTo>
                    <a:lnTo>
                      <a:pt x="0" y="57"/>
                    </a:lnTo>
                    <a:lnTo>
                      <a:pt x="94" y="0"/>
                    </a:lnTo>
                    <a:lnTo>
                      <a:pt x="94" y="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299" name="Freeform 83"/>
              <p:cNvSpPr>
                <a:spLocks/>
              </p:cNvSpPr>
              <p:nvPr/>
            </p:nvSpPr>
            <p:spPr bwMode="auto">
              <a:xfrm>
                <a:off x="1067" y="3206"/>
                <a:ext cx="94" cy="63"/>
              </a:xfrm>
              <a:custGeom>
                <a:avLst/>
                <a:gdLst>
                  <a:gd name="T0" fmla="*/ 94 w 94"/>
                  <a:gd name="T1" fmla="*/ 6 h 63"/>
                  <a:gd name="T2" fmla="*/ 0 w 94"/>
                  <a:gd name="T3" fmla="*/ 63 h 63"/>
                  <a:gd name="T4" fmla="*/ 0 w 94"/>
                  <a:gd name="T5" fmla="*/ 55 h 63"/>
                  <a:gd name="T6" fmla="*/ 94 w 94"/>
                  <a:gd name="T7" fmla="*/ 0 h 63"/>
                  <a:gd name="T8" fmla="*/ 94 w 94"/>
                  <a:gd name="T9" fmla="*/ 6 h 63"/>
                </a:gdLst>
                <a:ahLst/>
                <a:cxnLst>
                  <a:cxn ang="0">
                    <a:pos x="T0" y="T1"/>
                  </a:cxn>
                  <a:cxn ang="0">
                    <a:pos x="T2" y="T3"/>
                  </a:cxn>
                  <a:cxn ang="0">
                    <a:pos x="T4" y="T5"/>
                  </a:cxn>
                  <a:cxn ang="0">
                    <a:pos x="T6" y="T7"/>
                  </a:cxn>
                  <a:cxn ang="0">
                    <a:pos x="T8" y="T9"/>
                  </a:cxn>
                </a:cxnLst>
                <a:rect l="0" t="0" r="r" b="b"/>
                <a:pathLst>
                  <a:path w="94" h="63">
                    <a:moveTo>
                      <a:pt x="94" y="6"/>
                    </a:moveTo>
                    <a:lnTo>
                      <a:pt x="0" y="63"/>
                    </a:lnTo>
                    <a:lnTo>
                      <a:pt x="0" y="55"/>
                    </a:lnTo>
                    <a:lnTo>
                      <a:pt x="94" y="0"/>
                    </a:lnTo>
                    <a:lnTo>
                      <a:pt x="94"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0" name="Freeform 84"/>
              <p:cNvSpPr>
                <a:spLocks/>
              </p:cNvSpPr>
              <p:nvPr/>
            </p:nvSpPr>
            <p:spPr bwMode="auto">
              <a:xfrm>
                <a:off x="1067" y="3186"/>
                <a:ext cx="94" cy="58"/>
              </a:xfrm>
              <a:custGeom>
                <a:avLst/>
                <a:gdLst>
                  <a:gd name="T0" fmla="*/ 94 w 94"/>
                  <a:gd name="T1" fmla="*/ 0 h 58"/>
                  <a:gd name="T2" fmla="*/ 0 w 94"/>
                  <a:gd name="T3" fmla="*/ 50 h 58"/>
                  <a:gd name="T4" fmla="*/ 0 w 94"/>
                  <a:gd name="T5" fmla="*/ 58 h 58"/>
                  <a:gd name="T6" fmla="*/ 94 w 94"/>
                  <a:gd name="T7" fmla="*/ 8 h 58"/>
                  <a:gd name="T8" fmla="*/ 94 w 94"/>
                  <a:gd name="T9" fmla="*/ 0 h 58"/>
                </a:gdLst>
                <a:ahLst/>
                <a:cxnLst>
                  <a:cxn ang="0">
                    <a:pos x="T0" y="T1"/>
                  </a:cxn>
                  <a:cxn ang="0">
                    <a:pos x="T2" y="T3"/>
                  </a:cxn>
                  <a:cxn ang="0">
                    <a:pos x="T4" y="T5"/>
                  </a:cxn>
                  <a:cxn ang="0">
                    <a:pos x="T6" y="T7"/>
                  </a:cxn>
                  <a:cxn ang="0">
                    <a:pos x="T8" y="T9"/>
                  </a:cxn>
                </a:cxnLst>
                <a:rect l="0" t="0" r="r" b="b"/>
                <a:pathLst>
                  <a:path w="94" h="58">
                    <a:moveTo>
                      <a:pt x="94" y="0"/>
                    </a:moveTo>
                    <a:lnTo>
                      <a:pt x="0" y="50"/>
                    </a:lnTo>
                    <a:lnTo>
                      <a:pt x="0" y="58"/>
                    </a:lnTo>
                    <a:lnTo>
                      <a:pt x="94" y="8"/>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1" name="Freeform 85"/>
              <p:cNvSpPr>
                <a:spLocks/>
              </p:cNvSpPr>
              <p:nvPr/>
            </p:nvSpPr>
            <p:spPr bwMode="auto">
              <a:xfrm>
                <a:off x="1067" y="3167"/>
                <a:ext cx="94" cy="52"/>
              </a:xfrm>
              <a:custGeom>
                <a:avLst/>
                <a:gdLst>
                  <a:gd name="T0" fmla="*/ 94 w 94"/>
                  <a:gd name="T1" fmla="*/ 0 h 52"/>
                  <a:gd name="T2" fmla="*/ 0 w 94"/>
                  <a:gd name="T3" fmla="*/ 44 h 52"/>
                  <a:gd name="T4" fmla="*/ 0 w 94"/>
                  <a:gd name="T5" fmla="*/ 52 h 52"/>
                  <a:gd name="T6" fmla="*/ 94 w 94"/>
                  <a:gd name="T7" fmla="*/ 5 h 52"/>
                  <a:gd name="T8" fmla="*/ 94 w 94"/>
                  <a:gd name="T9" fmla="*/ 0 h 52"/>
                </a:gdLst>
                <a:ahLst/>
                <a:cxnLst>
                  <a:cxn ang="0">
                    <a:pos x="T0" y="T1"/>
                  </a:cxn>
                  <a:cxn ang="0">
                    <a:pos x="T2" y="T3"/>
                  </a:cxn>
                  <a:cxn ang="0">
                    <a:pos x="T4" y="T5"/>
                  </a:cxn>
                  <a:cxn ang="0">
                    <a:pos x="T6" y="T7"/>
                  </a:cxn>
                  <a:cxn ang="0">
                    <a:pos x="T8" y="T9"/>
                  </a:cxn>
                </a:cxnLst>
                <a:rect l="0" t="0" r="r" b="b"/>
                <a:pathLst>
                  <a:path w="94" h="52">
                    <a:moveTo>
                      <a:pt x="94" y="0"/>
                    </a:moveTo>
                    <a:lnTo>
                      <a:pt x="0" y="44"/>
                    </a:lnTo>
                    <a:lnTo>
                      <a:pt x="0" y="52"/>
                    </a:lnTo>
                    <a:lnTo>
                      <a:pt x="94" y="5"/>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2" name="Freeform 86"/>
              <p:cNvSpPr>
                <a:spLocks/>
              </p:cNvSpPr>
              <p:nvPr/>
            </p:nvSpPr>
            <p:spPr bwMode="auto">
              <a:xfrm>
                <a:off x="1067" y="3136"/>
                <a:ext cx="94" cy="33"/>
              </a:xfrm>
              <a:custGeom>
                <a:avLst/>
                <a:gdLst>
                  <a:gd name="T0" fmla="*/ 94 w 94"/>
                  <a:gd name="T1" fmla="*/ 0 h 33"/>
                  <a:gd name="T2" fmla="*/ 0 w 94"/>
                  <a:gd name="T3" fmla="*/ 25 h 33"/>
                  <a:gd name="T4" fmla="*/ 0 w 94"/>
                  <a:gd name="T5" fmla="*/ 33 h 33"/>
                  <a:gd name="T6" fmla="*/ 94 w 94"/>
                  <a:gd name="T7" fmla="*/ 5 h 33"/>
                  <a:gd name="T8" fmla="*/ 94 w 94"/>
                  <a:gd name="T9" fmla="*/ 0 h 33"/>
                </a:gdLst>
                <a:ahLst/>
                <a:cxnLst>
                  <a:cxn ang="0">
                    <a:pos x="T0" y="T1"/>
                  </a:cxn>
                  <a:cxn ang="0">
                    <a:pos x="T2" y="T3"/>
                  </a:cxn>
                  <a:cxn ang="0">
                    <a:pos x="T4" y="T5"/>
                  </a:cxn>
                  <a:cxn ang="0">
                    <a:pos x="T6" y="T7"/>
                  </a:cxn>
                  <a:cxn ang="0">
                    <a:pos x="T8" y="T9"/>
                  </a:cxn>
                </a:cxnLst>
                <a:rect l="0" t="0" r="r" b="b"/>
                <a:pathLst>
                  <a:path w="94" h="33">
                    <a:moveTo>
                      <a:pt x="94" y="0"/>
                    </a:moveTo>
                    <a:lnTo>
                      <a:pt x="0" y="25"/>
                    </a:lnTo>
                    <a:lnTo>
                      <a:pt x="0" y="33"/>
                    </a:lnTo>
                    <a:lnTo>
                      <a:pt x="94" y="5"/>
                    </a:lnTo>
                    <a:lnTo>
                      <a:pt x="9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3" name="Freeform 87"/>
              <p:cNvSpPr>
                <a:spLocks/>
              </p:cNvSpPr>
              <p:nvPr/>
            </p:nvSpPr>
            <p:spPr bwMode="auto">
              <a:xfrm>
                <a:off x="1062" y="3151"/>
                <a:ext cx="99" cy="43"/>
              </a:xfrm>
              <a:custGeom>
                <a:avLst/>
                <a:gdLst>
                  <a:gd name="T0" fmla="*/ 0 w 99"/>
                  <a:gd name="T1" fmla="*/ 36 h 43"/>
                  <a:gd name="T2" fmla="*/ 5 w 99"/>
                  <a:gd name="T3" fmla="*/ 35 h 43"/>
                  <a:gd name="T4" fmla="*/ 99 w 99"/>
                  <a:gd name="T5" fmla="*/ 0 h 43"/>
                  <a:gd name="T6" fmla="*/ 99 w 99"/>
                  <a:gd name="T7" fmla="*/ 5 h 43"/>
                  <a:gd name="T8" fmla="*/ 5 w 99"/>
                  <a:gd name="T9" fmla="*/ 43 h 43"/>
                  <a:gd name="T10" fmla="*/ 5 w 99"/>
                  <a:gd name="T11" fmla="*/ 35 h 43"/>
                  <a:gd name="T12" fmla="*/ 99 w 99"/>
                  <a:gd name="T13" fmla="*/ 0 h 43"/>
                  <a:gd name="T14" fmla="*/ 0 w 99"/>
                  <a:gd name="T15" fmla="*/ 36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3">
                    <a:moveTo>
                      <a:pt x="0" y="36"/>
                    </a:moveTo>
                    <a:lnTo>
                      <a:pt x="5" y="35"/>
                    </a:lnTo>
                    <a:lnTo>
                      <a:pt x="99" y="0"/>
                    </a:lnTo>
                    <a:lnTo>
                      <a:pt x="99" y="5"/>
                    </a:lnTo>
                    <a:lnTo>
                      <a:pt x="5" y="43"/>
                    </a:lnTo>
                    <a:lnTo>
                      <a:pt x="5" y="35"/>
                    </a:lnTo>
                    <a:lnTo>
                      <a:pt x="99" y="0"/>
                    </a:lnTo>
                    <a:lnTo>
                      <a:pt x="0" y="3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4" name="Freeform 88"/>
              <p:cNvSpPr>
                <a:spLocks/>
              </p:cNvSpPr>
              <p:nvPr/>
            </p:nvSpPr>
            <p:spPr bwMode="auto">
              <a:xfrm>
                <a:off x="1082" y="3019"/>
                <a:ext cx="9" cy="331"/>
              </a:xfrm>
              <a:custGeom>
                <a:avLst/>
                <a:gdLst>
                  <a:gd name="T0" fmla="*/ 0 w 9"/>
                  <a:gd name="T1" fmla="*/ 331 h 331"/>
                  <a:gd name="T2" fmla="*/ 0 w 9"/>
                  <a:gd name="T3" fmla="*/ 0 h 331"/>
                  <a:gd name="T4" fmla="*/ 9 w 9"/>
                  <a:gd name="T5" fmla="*/ 0 h 331"/>
                  <a:gd name="T6" fmla="*/ 9 w 9"/>
                  <a:gd name="T7" fmla="*/ 323 h 331"/>
                  <a:gd name="T8" fmla="*/ 0 w 9"/>
                  <a:gd name="T9" fmla="*/ 331 h 331"/>
                </a:gdLst>
                <a:ahLst/>
                <a:cxnLst>
                  <a:cxn ang="0">
                    <a:pos x="T0" y="T1"/>
                  </a:cxn>
                  <a:cxn ang="0">
                    <a:pos x="T2" y="T3"/>
                  </a:cxn>
                  <a:cxn ang="0">
                    <a:pos x="T4" y="T5"/>
                  </a:cxn>
                  <a:cxn ang="0">
                    <a:pos x="T6" y="T7"/>
                  </a:cxn>
                  <a:cxn ang="0">
                    <a:pos x="T8" y="T9"/>
                  </a:cxn>
                </a:cxnLst>
                <a:rect l="0" t="0" r="r" b="b"/>
                <a:pathLst>
                  <a:path w="9" h="331">
                    <a:moveTo>
                      <a:pt x="0" y="331"/>
                    </a:moveTo>
                    <a:lnTo>
                      <a:pt x="0" y="0"/>
                    </a:lnTo>
                    <a:lnTo>
                      <a:pt x="9" y="0"/>
                    </a:lnTo>
                    <a:lnTo>
                      <a:pt x="9" y="323"/>
                    </a:lnTo>
                    <a:lnTo>
                      <a:pt x="0" y="331"/>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5" name="Freeform 89"/>
              <p:cNvSpPr>
                <a:spLocks/>
              </p:cNvSpPr>
              <p:nvPr/>
            </p:nvSpPr>
            <p:spPr bwMode="auto">
              <a:xfrm>
                <a:off x="1106" y="3019"/>
                <a:ext cx="5" cy="315"/>
              </a:xfrm>
              <a:custGeom>
                <a:avLst/>
                <a:gdLst>
                  <a:gd name="T0" fmla="*/ 0 w 6"/>
                  <a:gd name="T1" fmla="*/ 315 h 315"/>
                  <a:gd name="T2" fmla="*/ 0 w 6"/>
                  <a:gd name="T3" fmla="*/ 0 h 315"/>
                  <a:gd name="T4" fmla="*/ 6 w 6"/>
                  <a:gd name="T5" fmla="*/ 0 h 315"/>
                  <a:gd name="T6" fmla="*/ 6 w 6"/>
                  <a:gd name="T7" fmla="*/ 310 h 315"/>
                  <a:gd name="T8" fmla="*/ 0 w 6"/>
                  <a:gd name="T9" fmla="*/ 315 h 315"/>
                </a:gdLst>
                <a:ahLst/>
                <a:cxnLst>
                  <a:cxn ang="0">
                    <a:pos x="T0" y="T1"/>
                  </a:cxn>
                  <a:cxn ang="0">
                    <a:pos x="T2" y="T3"/>
                  </a:cxn>
                  <a:cxn ang="0">
                    <a:pos x="T4" y="T5"/>
                  </a:cxn>
                  <a:cxn ang="0">
                    <a:pos x="T6" y="T7"/>
                  </a:cxn>
                  <a:cxn ang="0">
                    <a:pos x="T8" y="T9"/>
                  </a:cxn>
                </a:cxnLst>
                <a:rect l="0" t="0" r="r" b="b"/>
                <a:pathLst>
                  <a:path w="6" h="315">
                    <a:moveTo>
                      <a:pt x="0" y="315"/>
                    </a:moveTo>
                    <a:lnTo>
                      <a:pt x="0" y="0"/>
                    </a:lnTo>
                    <a:lnTo>
                      <a:pt x="6" y="0"/>
                    </a:lnTo>
                    <a:lnTo>
                      <a:pt x="6" y="310"/>
                    </a:lnTo>
                    <a:lnTo>
                      <a:pt x="0" y="31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6" name="Freeform 90"/>
              <p:cNvSpPr>
                <a:spLocks/>
              </p:cNvSpPr>
              <p:nvPr/>
            </p:nvSpPr>
            <p:spPr bwMode="auto">
              <a:xfrm>
                <a:off x="1126" y="3021"/>
                <a:ext cx="6" cy="300"/>
              </a:xfrm>
              <a:custGeom>
                <a:avLst/>
                <a:gdLst>
                  <a:gd name="T0" fmla="*/ 0 w 6"/>
                  <a:gd name="T1" fmla="*/ 300 h 300"/>
                  <a:gd name="T2" fmla="*/ 0 w 6"/>
                  <a:gd name="T3" fmla="*/ 0 h 300"/>
                  <a:gd name="T4" fmla="*/ 6 w 6"/>
                  <a:gd name="T5" fmla="*/ 0 h 300"/>
                  <a:gd name="T6" fmla="*/ 6 w 6"/>
                  <a:gd name="T7" fmla="*/ 291 h 300"/>
                  <a:gd name="T8" fmla="*/ 1 w 6"/>
                  <a:gd name="T9" fmla="*/ 298 h 300"/>
                  <a:gd name="T10" fmla="*/ 0 w 6"/>
                  <a:gd name="T11" fmla="*/ 300 h 300"/>
                </a:gdLst>
                <a:ahLst/>
                <a:cxnLst>
                  <a:cxn ang="0">
                    <a:pos x="T0" y="T1"/>
                  </a:cxn>
                  <a:cxn ang="0">
                    <a:pos x="T2" y="T3"/>
                  </a:cxn>
                  <a:cxn ang="0">
                    <a:pos x="T4" y="T5"/>
                  </a:cxn>
                  <a:cxn ang="0">
                    <a:pos x="T6" y="T7"/>
                  </a:cxn>
                  <a:cxn ang="0">
                    <a:pos x="T8" y="T9"/>
                  </a:cxn>
                  <a:cxn ang="0">
                    <a:pos x="T10" y="T11"/>
                  </a:cxn>
                </a:cxnLst>
                <a:rect l="0" t="0" r="r" b="b"/>
                <a:pathLst>
                  <a:path w="6" h="300">
                    <a:moveTo>
                      <a:pt x="0" y="300"/>
                    </a:moveTo>
                    <a:lnTo>
                      <a:pt x="0" y="0"/>
                    </a:lnTo>
                    <a:lnTo>
                      <a:pt x="6" y="0"/>
                    </a:lnTo>
                    <a:lnTo>
                      <a:pt x="6" y="291"/>
                    </a:lnTo>
                    <a:lnTo>
                      <a:pt x="1" y="298"/>
                    </a:lnTo>
                    <a:lnTo>
                      <a:pt x="0" y="30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7" name="Freeform 91"/>
              <p:cNvSpPr>
                <a:spLocks/>
              </p:cNvSpPr>
              <p:nvPr/>
            </p:nvSpPr>
            <p:spPr bwMode="auto">
              <a:xfrm>
                <a:off x="1144" y="3021"/>
                <a:ext cx="5" cy="286"/>
              </a:xfrm>
              <a:custGeom>
                <a:avLst/>
                <a:gdLst>
                  <a:gd name="T0" fmla="*/ 0 w 5"/>
                  <a:gd name="T1" fmla="*/ 286 h 286"/>
                  <a:gd name="T2" fmla="*/ 0 w 5"/>
                  <a:gd name="T3" fmla="*/ 0 h 286"/>
                  <a:gd name="T4" fmla="*/ 5 w 5"/>
                  <a:gd name="T5" fmla="*/ 0 h 286"/>
                  <a:gd name="T6" fmla="*/ 5 w 5"/>
                  <a:gd name="T7" fmla="*/ 278 h 286"/>
                  <a:gd name="T8" fmla="*/ 2 w 5"/>
                  <a:gd name="T9" fmla="*/ 286 h 286"/>
                  <a:gd name="T10" fmla="*/ 0 w 5"/>
                  <a:gd name="T11" fmla="*/ 286 h 286"/>
                </a:gdLst>
                <a:ahLst/>
                <a:cxnLst>
                  <a:cxn ang="0">
                    <a:pos x="T0" y="T1"/>
                  </a:cxn>
                  <a:cxn ang="0">
                    <a:pos x="T2" y="T3"/>
                  </a:cxn>
                  <a:cxn ang="0">
                    <a:pos x="T4" y="T5"/>
                  </a:cxn>
                  <a:cxn ang="0">
                    <a:pos x="T6" y="T7"/>
                  </a:cxn>
                  <a:cxn ang="0">
                    <a:pos x="T8" y="T9"/>
                  </a:cxn>
                  <a:cxn ang="0">
                    <a:pos x="T10" y="T11"/>
                  </a:cxn>
                </a:cxnLst>
                <a:rect l="0" t="0" r="r" b="b"/>
                <a:pathLst>
                  <a:path w="5" h="286">
                    <a:moveTo>
                      <a:pt x="0" y="286"/>
                    </a:moveTo>
                    <a:lnTo>
                      <a:pt x="0" y="0"/>
                    </a:lnTo>
                    <a:lnTo>
                      <a:pt x="5" y="0"/>
                    </a:lnTo>
                    <a:lnTo>
                      <a:pt x="5" y="278"/>
                    </a:lnTo>
                    <a:lnTo>
                      <a:pt x="2" y="286"/>
                    </a:lnTo>
                    <a:lnTo>
                      <a:pt x="0" y="28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8" name="Freeform 92"/>
              <p:cNvSpPr>
                <a:spLocks/>
              </p:cNvSpPr>
              <p:nvPr/>
            </p:nvSpPr>
            <p:spPr bwMode="auto">
              <a:xfrm>
                <a:off x="805" y="3337"/>
                <a:ext cx="259" cy="93"/>
              </a:xfrm>
              <a:custGeom>
                <a:avLst/>
                <a:gdLst>
                  <a:gd name="T0" fmla="*/ 0 w 259"/>
                  <a:gd name="T1" fmla="*/ 0 h 93"/>
                  <a:gd name="T2" fmla="*/ 0 w 259"/>
                  <a:gd name="T3" fmla="*/ 7 h 93"/>
                  <a:gd name="T4" fmla="*/ 259 w 259"/>
                  <a:gd name="T5" fmla="*/ 93 h 93"/>
                  <a:gd name="T6" fmla="*/ 259 w 259"/>
                  <a:gd name="T7" fmla="*/ 83 h 93"/>
                  <a:gd name="T8" fmla="*/ 3 w 259"/>
                  <a:gd name="T9" fmla="*/ 0 h 93"/>
                  <a:gd name="T10" fmla="*/ 0 w 259"/>
                  <a:gd name="T11" fmla="*/ 0 h 93"/>
                </a:gdLst>
                <a:ahLst/>
                <a:cxnLst>
                  <a:cxn ang="0">
                    <a:pos x="T0" y="T1"/>
                  </a:cxn>
                  <a:cxn ang="0">
                    <a:pos x="T2" y="T3"/>
                  </a:cxn>
                  <a:cxn ang="0">
                    <a:pos x="T4" y="T5"/>
                  </a:cxn>
                  <a:cxn ang="0">
                    <a:pos x="T6" y="T7"/>
                  </a:cxn>
                  <a:cxn ang="0">
                    <a:pos x="T8" y="T9"/>
                  </a:cxn>
                  <a:cxn ang="0">
                    <a:pos x="T10" y="T11"/>
                  </a:cxn>
                </a:cxnLst>
                <a:rect l="0" t="0" r="r" b="b"/>
                <a:pathLst>
                  <a:path w="259" h="93">
                    <a:moveTo>
                      <a:pt x="0" y="0"/>
                    </a:moveTo>
                    <a:lnTo>
                      <a:pt x="0" y="7"/>
                    </a:lnTo>
                    <a:lnTo>
                      <a:pt x="259" y="93"/>
                    </a:lnTo>
                    <a:lnTo>
                      <a:pt x="259" y="83"/>
                    </a:lnTo>
                    <a:lnTo>
                      <a:pt x="3" y="0"/>
                    </a:lnTo>
                    <a:lnTo>
                      <a:pt x="0" y="0"/>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09" name="Freeform 93"/>
              <p:cNvSpPr>
                <a:spLocks/>
              </p:cNvSpPr>
              <p:nvPr/>
            </p:nvSpPr>
            <p:spPr bwMode="auto">
              <a:xfrm>
                <a:off x="1064" y="3389"/>
                <a:ext cx="32" cy="41"/>
              </a:xfrm>
              <a:custGeom>
                <a:avLst/>
                <a:gdLst>
                  <a:gd name="T0" fmla="*/ 0 w 32"/>
                  <a:gd name="T1" fmla="*/ 31 h 41"/>
                  <a:gd name="T2" fmla="*/ 0 w 32"/>
                  <a:gd name="T3" fmla="*/ 41 h 41"/>
                  <a:gd name="T4" fmla="*/ 32 w 32"/>
                  <a:gd name="T5" fmla="*/ 6 h 41"/>
                  <a:gd name="T6" fmla="*/ 32 w 32"/>
                  <a:gd name="T7" fmla="*/ 0 h 41"/>
                  <a:gd name="T8" fmla="*/ 0 w 32"/>
                  <a:gd name="T9" fmla="*/ 31 h 41"/>
                </a:gdLst>
                <a:ahLst/>
                <a:cxnLst>
                  <a:cxn ang="0">
                    <a:pos x="T0" y="T1"/>
                  </a:cxn>
                  <a:cxn ang="0">
                    <a:pos x="T2" y="T3"/>
                  </a:cxn>
                  <a:cxn ang="0">
                    <a:pos x="T4" y="T5"/>
                  </a:cxn>
                  <a:cxn ang="0">
                    <a:pos x="T6" y="T7"/>
                  </a:cxn>
                  <a:cxn ang="0">
                    <a:pos x="T8" y="T9"/>
                  </a:cxn>
                </a:cxnLst>
                <a:rect l="0" t="0" r="r" b="b"/>
                <a:pathLst>
                  <a:path w="32" h="41">
                    <a:moveTo>
                      <a:pt x="0" y="31"/>
                    </a:moveTo>
                    <a:lnTo>
                      <a:pt x="0" y="41"/>
                    </a:lnTo>
                    <a:lnTo>
                      <a:pt x="32" y="6"/>
                    </a:lnTo>
                    <a:lnTo>
                      <a:pt x="32" y="0"/>
                    </a:lnTo>
                    <a:lnTo>
                      <a:pt x="0" y="31"/>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0" name="Freeform 94"/>
              <p:cNvSpPr>
                <a:spLocks noEditPoints="1"/>
              </p:cNvSpPr>
              <p:nvPr/>
            </p:nvSpPr>
            <p:spPr bwMode="auto">
              <a:xfrm>
                <a:off x="934" y="3036"/>
                <a:ext cx="22" cy="12"/>
              </a:xfrm>
              <a:custGeom>
                <a:avLst/>
                <a:gdLst>
                  <a:gd name="T0" fmla="*/ 15 w 21"/>
                  <a:gd name="T1" fmla="*/ 0 h 12"/>
                  <a:gd name="T2" fmla="*/ 18 w 21"/>
                  <a:gd name="T3" fmla="*/ 0 h 12"/>
                  <a:gd name="T4" fmla="*/ 20 w 21"/>
                  <a:gd name="T5" fmla="*/ 2 h 12"/>
                  <a:gd name="T6" fmla="*/ 21 w 21"/>
                  <a:gd name="T7" fmla="*/ 2 h 12"/>
                  <a:gd name="T8" fmla="*/ 21 w 21"/>
                  <a:gd name="T9" fmla="*/ 3 h 12"/>
                  <a:gd name="T10" fmla="*/ 20 w 21"/>
                  <a:gd name="T11" fmla="*/ 5 h 12"/>
                  <a:gd name="T12" fmla="*/ 16 w 21"/>
                  <a:gd name="T13" fmla="*/ 7 h 12"/>
                  <a:gd name="T14" fmla="*/ 16 w 21"/>
                  <a:gd name="T15" fmla="*/ 7 h 12"/>
                  <a:gd name="T16" fmla="*/ 20 w 21"/>
                  <a:gd name="T17" fmla="*/ 7 h 12"/>
                  <a:gd name="T18" fmla="*/ 20 w 21"/>
                  <a:gd name="T19" fmla="*/ 8 h 12"/>
                  <a:gd name="T20" fmla="*/ 18 w 21"/>
                  <a:gd name="T21" fmla="*/ 10 h 12"/>
                  <a:gd name="T22" fmla="*/ 16 w 21"/>
                  <a:gd name="T23" fmla="*/ 12 h 12"/>
                  <a:gd name="T24" fmla="*/ 13 w 21"/>
                  <a:gd name="T25" fmla="*/ 12 h 12"/>
                  <a:gd name="T26" fmla="*/ 10 w 21"/>
                  <a:gd name="T27" fmla="*/ 12 h 12"/>
                  <a:gd name="T28" fmla="*/ 0 w 21"/>
                  <a:gd name="T29" fmla="*/ 12 h 12"/>
                  <a:gd name="T30" fmla="*/ 5 w 21"/>
                  <a:gd name="T31" fmla="*/ 0 h 12"/>
                  <a:gd name="T32" fmla="*/ 15 w 21"/>
                  <a:gd name="T33" fmla="*/ 0 h 12"/>
                  <a:gd name="T34" fmla="*/ 8 w 21"/>
                  <a:gd name="T35" fmla="*/ 5 h 12"/>
                  <a:gd name="T36" fmla="*/ 11 w 21"/>
                  <a:gd name="T37" fmla="*/ 5 h 12"/>
                  <a:gd name="T38" fmla="*/ 13 w 21"/>
                  <a:gd name="T39" fmla="*/ 5 h 12"/>
                  <a:gd name="T40" fmla="*/ 15 w 21"/>
                  <a:gd name="T41" fmla="*/ 5 h 12"/>
                  <a:gd name="T42" fmla="*/ 16 w 21"/>
                  <a:gd name="T43" fmla="*/ 5 h 12"/>
                  <a:gd name="T44" fmla="*/ 16 w 21"/>
                  <a:gd name="T45" fmla="*/ 3 h 12"/>
                  <a:gd name="T46" fmla="*/ 16 w 21"/>
                  <a:gd name="T47" fmla="*/ 3 h 12"/>
                  <a:gd name="T48" fmla="*/ 16 w 21"/>
                  <a:gd name="T49" fmla="*/ 3 h 12"/>
                  <a:gd name="T50" fmla="*/ 15 w 21"/>
                  <a:gd name="T51" fmla="*/ 3 h 12"/>
                  <a:gd name="T52" fmla="*/ 13 w 21"/>
                  <a:gd name="T53" fmla="*/ 3 h 12"/>
                  <a:gd name="T54" fmla="*/ 10 w 21"/>
                  <a:gd name="T55" fmla="*/ 3 h 12"/>
                  <a:gd name="T56" fmla="*/ 8 w 21"/>
                  <a:gd name="T57" fmla="*/ 5 h 12"/>
                  <a:gd name="T58" fmla="*/ 6 w 21"/>
                  <a:gd name="T59" fmla="*/ 10 h 12"/>
                  <a:gd name="T60" fmla="*/ 10 w 21"/>
                  <a:gd name="T61" fmla="*/ 10 h 12"/>
                  <a:gd name="T62" fmla="*/ 11 w 21"/>
                  <a:gd name="T63" fmla="*/ 10 h 12"/>
                  <a:gd name="T64" fmla="*/ 13 w 21"/>
                  <a:gd name="T65" fmla="*/ 10 h 12"/>
                  <a:gd name="T66" fmla="*/ 15 w 21"/>
                  <a:gd name="T67" fmla="*/ 10 h 12"/>
                  <a:gd name="T68" fmla="*/ 15 w 21"/>
                  <a:gd name="T69" fmla="*/ 8 h 12"/>
                  <a:gd name="T70" fmla="*/ 15 w 21"/>
                  <a:gd name="T71" fmla="*/ 8 h 12"/>
                  <a:gd name="T72" fmla="*/ 13 w 21"/>
                  <a:gd name="T73" fmla="*/ 7 h 12"/>
                  <a:gd name="T74" fmla="*/ 13 w 21"/>
                  <a:gd name="T75" fmla="*/ 7 h 12"/>
                  <a:gd name="T76" fmla="*/ 11 w 21"/>
                  <a:gd name="T77" fmla="*/ 7 h 12"/>
                  <a:gd name="T78" fmla="*/ 6 w 21"/>
                  <a:gd name="T79" fmla="*/ 7 h 12"/>
                  <a:gd name="T80" fmla="*/ 6 w 21"/>
                  <a:gd name="T81"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2">
                    <a:moveTo>
                      <a:pt x="15" y="0"/>
                    </a:moveTo>
                    <a:lnTo>
                      <a:pt x="18" y="0"/>
                    </a:lnTo>
                    <a:lnTo>
                      <a:pt x="20" y="2"/>
                    </a:lnTo>
                    <a:lnTo>
                      <a:pt x="21" y="2"/>
                    </a:lnTo>
                    <a:lnTo>
                      <a:pt x="21" y="3"/>
                    </a:lnTo>
                    <a:lnTo>
                      <a:pt x="20" y="5"/>
                    </a:lnTo>
                    <a:lnTo>
                      <a:pt x="16" y="7"/>
                    </a:lnTo>
                    <a:lnTo>
                      <a:pt x="16" y="7"/>
                    </a:lnTo>
                    <a:lnTo>
                      <a:pt x="20" y="7"/>
                    </a:lnTo>
                    <a:lnTo>
                      <a:pt x="20" y="8"/>
                    </a:lnTo>
                    <a:lnTo>
                      <a:pt x="18" y="10"/>
                    </a:lnTo>
                    <a:lnTo>
                      <a:pt x="16" y="12"/>
                    </a:lnTo>
                    <a:lnTo>
                      <a:pt x="13" y="12"/>
                    </a:lnTo>
                    <a:lnTo>
                      <a:pt x="10" y="12"/>
                    </a:lnTo>
                    <a:lnTo>
                      <a:pt x="0" y="12"/>
                    </a:lnTo>
                    <a:lnTo>
                      <a:pt x="5" y="0"/>
                    </a:lnTo>
                    <a:lnTo>
                      <a:pt x="15" y="0"/>
                    </a:lnTo>
                    <a:close/>
                    <a:moveTo>
                      <a:pt x="8" y="5"/>
                    </a:moveTo>
                    <a:lnTo>
                      <a:pt x="11" y="5"/>
                    </a:lnTo>
                    <a:lnTo>
                      <a:pt x="13" y="5"/>
                    </a:lnTo>
                    <a:lnTo>
                      <a:pt x="15" y="5"/>
                    </a:lnTo>
                    <a:lnTo>
                      <a:pt x="16" y="5"/>
                    </a:lnTo>
                    <a:lnTo>
                      <a:pt x="16" y="3"/>
                    </a:lnTo>
                    <a:lnTo>
                      <a:pt x="16" y="3"/>
                    </a:lnTo>
                    <a:lnTo>
                      <a:pt x="16" y="3"/>
                    </a:lnTo>
                    <a:lnTo>
                      <a:pt x="15" y="3"/>
                    </a:lnTo>
                    <a:lnTo>
                      <a:pt x="13" y="3"/>
                    </a:lnTo>
                    <a:lnTo>
                      <a:pt x="10" y="3"/>
                    </a:lnTo>
                    <a:lnTo>
                      <a:pt x="8" y="5"/>
                    </a:lnTo>
                    <a:close/>
                    <a:moveTo>
                      <a:pt x="6" y="10"/>
                    </a:moveTo>
                    <a:lnTo>
                      <a:pt x="10" y="10"/>
                    </a:lnTo>
                    <a:lnTo>
                      <a:pt x="11" y="10"/>
                    </a:lnTo>
                    <a:lnTo>
                      <a:pt x="13" y="10"/>
                    </a:lnTo>
                    <a:lnTo>
                      <a:pt x="15" y="10"/>
                    </a:lnTo>
                    <a:lnTo>
                      <a:pt x="15" y="8"/>
                    </a:lnTo>
                    <a:lnTo>
                      <a:pt x="15" y="8"/>
                    </a:lnTo>
                    <a:lnTo>
                      <a:pt x="13" y="7"/>
                    </a:lnTo>
                    <a:lnTo>
                      <a:pt x="13" y="7"/>
                    </a:lnTo>
                    <a:lnTo>
                      <a:pt x="11" y="7"/>
                    </a:lnTo>
                    <a:lnTo>
                      <a:pt x="6" y="7"/>
                    </a:lnTo>
                    <a:lnTo>
                      <a:pt x="6"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1" name="Freeform 95"/>
              <p:cNvSpPr>
                <a:spLocks noEditPoints="1"/>
              </p:cNvSpPr>
              <p:nvPr/>
            </p:nvSpPr>
            <p:spPr bwMode="auto">
              <a:xfrm>
                <a:off x="955" y="3038"/>
                <a:ext cx="20" cy="10"/>
              </a:xfrm>
              <a:custGeom>
                <a:avLst/>
                <a:gdLst>
                  <a:gd name="T0" fmla="*/ 20 w 20"/>
                  <a:gd name="T1" fmla="*/ 10 h 10"/>
                  <a:gd name="T2" fmla="*/ 15 w 20"/>
                  <a:gd name="T3" fmla="*/ 10 h 10"/>
                  <a:gd name="T4" fmla="*/ 15 w 20"/>
                  <a:gd name="T5" fmla="*/ 8 h 10"/>
                  <a:gd name="T6" fmla="*/ 7 w 20"/>
                  <a:gd name="T7" fmla="*/ 8 h 10"/>
                  <a:gd name="T8" fmla="*/ 5 w 20"/>
                  <a:gd name="T9" fmla="*/ 10 h 10"/>
                  <a:gd name="T10" fmla="*/ 0 w 20"/>
                  <a:gd name="T11" fmla="*/ 10 h 10"/>
                  <a:gd name="T12" fmla="*/ 12 w 20"/>
                  <a:gd name="T13" fmla="*/ 0 h 10"/>
                  <a:gd name="T14" fmla="*/ 19 w 20"/>
                  <a:gd name="T15" fmla="*/ 0 h 10"/>
                  <a:gd name="T16" fmla="*/ 20 w 20"/>
                  <a:gd name="T17" fmla="*/ 10 h 10"/>
                  <a:gd name="T18" fmla="*/ 14 w 20"/>
                  <a:gd name="T19" fmla="*/ 6 h 10"/>
                  <a:gd name="T20" fmla="*/ 14 w 20"/>
                  <a:gd name="T21" fmla="*/ 1 h 10"/>
                  <a:gd name="T22" fmla="*/ 10 w 20"/>
                  <a:gd name="T23" fmla="*/ 6 h 10"/>
                  <a:gd name="T24" fmla="*/ 14 w 20"/>
                  <a:gd name="T2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20" y="10"/>
                    </a:moveTo>
                    <a:lnTo>
                      <a:pt x="15" y="10"/>
                    </a:lnTo>
                    <a:lnTo>
                      <a:pt x="15" y="8"/>
                    </a:lnTo>
                    <a:lnTo>
                      <a:pt x="7" y="8"/>
                    </a:lnTo>
                    <a:lnTo>
                      <a:pt x="5" y="10"/>
                    </a:lnTo>
                    <a:lnTo>
                      <a:pt x="0" y="10"/>
                    </a:lnTo>
                    <a:lnTo>
                      <a:pt x="12" y="0"/>
                    </a:lnTo>
                    <a:lnTo>
                      <a:pt x="19" y="0"/>
                    </a:lnTo>
                    <a:lnTo>
                      <a:pt x="20" y="10"/>
                    </a:lnTo>
                    <a:close/>
                    <a:moveTo>
                      <a:pt x="14" y="6"/>
                    </a:moveTo>
                    <a:lnTo>
                      <a:pt x="14" y="1"/>
                    </a:lnTo>
                    <a:lnTo>
                      <a:pt x="10" y="6"/>
                    </a:lnTo>
                    <a:lnTo>
                      <a:pt x="14" y="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2" name="Freeform 96"/>
              <p:cNvSpPr>
                <a:spLocks/>
              </p:cNvSpPr>
              <p:nvPr/>
            </p:nvSpPr>
            <p:spPr bwMode="auto">
              <a:xfrm>
                <a:off x="980" y="3038"/>
                <a:ext cx="22" cy="10"/>
              </a:xfrm>
              <a:custGeom>
                <a:avLst/>
                <a:gdLst>
                  <a:gd name="T0" fmla="*/ 17 w 22"/>
                  <a:gd name="T1" fmla="*/ 10 h 10"/>
                  <a:gd name="T2" fmla="*/ 12 w 22"/>
                  <a:gd name="T3" fmla="*/ 10 h 10"/>
                  <a:gd name="T4" fmla="*/ 7 w 22"/>
                  <a:gd name="T5" fmla="*/ 3 h 10"/>
                  <a:gd name="T6" fmla="*/ 7 w 22"/>
                  <a:gd name="T7" fmla="*/ 3 h 10"/>
                  <a:gd name="T8" fmla="*/ 4 w 22"/>
                  <a:gd name="T9" fmla="*/ 10 h 10"/>
                  <a:gd name="T10" fmla="*/ 0 w 22"/>
                  <a:gd name="T11" fmla="*/ 10 h 10"/>
                  <a:gd name="T12" fmla="*/ 5 w 22"/>
                  <a:gd name="T13" fmla="*/ 0 h 10"/>
                  <a:gd name="T14" fmla="*/ 10 w 22"/>
                  <a:gd name="T15" fmla="*/ 0 h 10"/>
                  <a:gd name="T16" fmla="*/ 15 w 22"/>
                  <a:gd name="T17" fmla="*/ 6 h 10"/>
                  <a:gd name="T18" fmla="*/ 19 w 22"/>
                  <a:gd name="T19" fmla="*/ 0 h 10"/>
                  <a:gd name="T20" fmla="*/ 22 w 22"/>
                  <a:gd name="T21" fmla="*/ 0 h 10"/>
                  <a:gd name="T22" fmla="*/ 17 w 22"/>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
                    <a:moveTo>
                      <a:pt x="17" y="10"/>
                    </a:moveTo>
                    <a:lnTo>
                      <a:pt x="12" y="10"/>
                    </a:lnTo>
                    <a:lnTo>
                      <a:pt x="7" y="3"/>
                    </a:lnTo>
                    <a:lnTo>
                      <a:pt x="7" y="3"/>
                    </a:lnTo>
                    <a:lnTo>
                      <a:pt x="4" y="10"/>
                    </a:lnTo>
                    <a:lnTo>
                      <a:pt x="0" y="10"/>
                    </a:lnTo>
                    <a:lnTo>
                      <a:pt x="5" y="0"/>
                    </a:lnTo>
                    <a:lnTo>
                      <a:pt x="10" y="0"/>
                    </a:lnTo>
                    <a:lnTo>
                      <a:pt x="15" y="6"/>
                    </a:lnTo>
                    <a:lnTo>
                      <a:pt x="19" y="0"/>
                    </a:lnTo>
                    <a:lnTo>
                      <a:pt x="22" y="0"/>
                    </a:ln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3" name="Freeform 97"/>
              <p:cNvSpPr>
                <a:spLocks/>
              </p:cNvSpPr>
              <p:nvPr/>
            </p:nvSpPr>
            <p:spPr bwMode="auto">
              <a:xfrm>
                <a:off x="1002" y="3038"/>
                <a:ext cx="23" cy="11"/>
              </a:xfrm>
              <a:custGeom>
                <a:avLst/>
                <a:gdLst>
                  <a:gd name="T0" fmla="*/ 8 w 23"/>
                  <a:gd name="T1" fmla="*/ 5 h 11"/>
                  <a:gd name="T2" fmla="*/ 18 w 23"/>
                  <a:gd name="T3" fmla="*/ 0 h 11"/>
                  <a:gd name="T4" fmla="*/ 23 w 23"/>
                  <a:gd name="T5" fmla="*/ 0 h 11"/>
                  <a:gd name="T6" fmla="*/ 17 w 23"/>
                  <a:gd name="T7" fmla="*/ 3 h 11"/>
                  <a:gd name="T8" fmla="*/ 18 w 23"/>
                  <a:gd name="T9" fmla="*/ 11 h 11"/>
                  <a:gd name="T10" fmla="*/ 13 w 23"/>
                  <a:gd name="T11" fmla="*/ 11 h 11"/>
                  <a:gd name="T12" fmla="*/ 12 w 23"/>
                  <a:gd name="T13" fmla="*/ 6 h 11"/>
                  <a:gd name="T14" fmla="*/ 7 w 23"/>
                  <a:gd name="T15" fmla="*/ 8 h 11"/>
                  <a:gd name="T16" fmla="*/ 5 w 23"/>
                  <a:gd name="T17" fmla="*/ 11 h 11"/>
                  <a:gd name="T18" fmla="*/ 0 w 23"/>
                  <a:gd name="T19" fmla="*/ 10 h 11"/>
                  <a:gd name="T20" fmla="*/ 7 w 23"/>
                  <a:gd name="T21" fmla="*/ 0 h 11"/>
                  <a:gd name="T22" fmla="*/ 12 w 23"/>
                  <a:gd name="T23" fmla="*/ 0 h 11"/>
                  <a:gd name="T24" fmla="*/ 8 w 23"/>
                  <a:gd name="T2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1">
                    <a:moveTo>
                      <a:pt x="8" y="5"/>
                    </a:moveTo>
                    <a:lnTo>
                      <a:pt x="18" y="0"/>
                    </a:lnTo>
                    <a:lnTo>
                      <a:pt x="23" y="0"/>
                    </a:lnTo>
                    <a:lnTo>
                      <a:pt x="17" y="3"/>
                    </a:lnTo>
                    <a:lnTo>
                      <a:pt x="18" y="11"/>
                    </a:lnTo>
                    <a:lnTo>
                      <a:pt x="13" y="11"/>
                    </a:lnTo>
                    <a:lnTo>
                      <a:pt x="12" y="6"/>
                    </a:lnTo>
                    <a:lnTo>
                      <a:pt x="7" y="8"/>
                    </a:lnTo>
                    <a:lnTo>
                      <a:pt x="5" y="11"/>
                    </a:lnTo>
                    <a:lnTo>
                      <a:pt x="0" y="10"/>
                    </a:lnTo>
                    <a:lnTo>
                      <a:pt x="7" y="0"/>
                    </a:lnTo>
                    <a:lnTo>
                      <a:pt x="12" y="0"/>
                    </a:lnTo>
                    <a:lnTo>
                      <a:pt x="8"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4" name="Freeform 98"/>
              <p:cNvSpPr>
                <a:spLocks noEditPoints="1"/>
              </p:cNvSpPr>
              <p:nvPr/>
            </p:nvSpPr>
            <p:spPr bwMode="auto">
              <a:xfrm>
                <a:off x="1081" y="3038"/>
                <a:ext cx="20" cy="8"/>
              </a:xfrm>
              <a:custGeom>
                <a:avLst/>
                <a:gdLst>
                  <a:gd name="T0" fmla="*/ 15 w 20"/>
                  <a:gd name="T1" fmla="*/ 0 h 8"/>
                  <a:gd name="T2" fmla="*/ 16 w 20"/>
                  <a:gd name="T3" fmla="*/ 0 h 8"/>
                  <a:gd name="T4" fmla="*/ 18 w 20"/>
                  <a:gd name="T5" fmla="*/ 0 h 8"/>
                  <a:gd name="T6" fmla="*/ 20 w 20"/>
                  <a:gd name="T7" fmla="*/ 0 h 8"/>
                  <a:gd name="T8" fmla="*/ 20 w 20"/>
                  <a:gd name="T9" fmla="*/ 1 h 8"/>
                  <a:gd name="T10" fmla="*/ 18 w 20"/>
                  <a:gd name="T11" fmla="*/ 3 h 8"/>
                  <a:gd name="T12" fmla="*/ 15 w 20"/>
                  <a:gd name="T13" fmla="*/ 3 h 8"/>
                  <a:gd name="T14" fmla="*/ 16 w 20"/>
                  <a:gd name="T15" fmla="*/ 5 h 8"/>
                  <a:gd name="T16" fmla="*/ 16 w 20"/>
                  <a:gd name="T17" fmla="*/ 5 h 8"/>
                  <a:gd name="T18" fmla="*/ 15 w 20"/>
                  <a:gd name="T19" fmla="*/ 6 h 8"/>
                  <a:gd name="T20" fmla="*/ 13 w 20"/>
                  <a:gd name="T21" fmla="*/ 8 h 8"/>
                  <a:gd name="T22" fmla="*/ 10 w 20"/>
                  <a:gd name="T23" fmla="*/ 8 h 8"/>
                  <a:gd name="T24" fmla="*/ 8 w 20"/>
                  <a:gd name="T25" fmla="*/ 8 h 8"/>
                  <a:gd name="T26" fmla="*/ 0 w 20"/>
                  <a:gd name="T27" fmla="*/ 8 h 8"/>
                  <a:gd name="T28" fmla="*/ 6 w 20"/>
                  <a:gd name="T29" fmla="*/ 0 h 8"/>
                  <a:gd name="T30" fmla="*/ 15 w 20"/>
                  <a:gd name="T31" fmla="*/ 0 h 8"/>
                  <a:gd name="T32" fmla="*/ 8 w 20"/>
                  <a:gd name="T33" fmla="*/ 3 h 8"/>
                  <a:gd name="T34" fmla="*/ 11 w 20"/>
                  <a:gd name="T35" fmla="*/ 3 h 8"/>
                  <a:gd name="T36" fmla="*/ 11 w 20"/>
                  <a:gd name="T37" fmla="*/ 3 h 8"/>
                  <a:gd name="T38" fmla="*/ 13 w 20"/>
                  <a:gd name="T39" fmla="*/ 1 h 8"/>
                  <a:gd name="T40" fmla="*/ 15 w 20"/>
                  <a:gd name="T41" fmla="*/ 1 h 8"/>
                  <a:gd name="T42" fmla="*/ 15 w 20"/>
                  <a:gd name="T43" fmla="*/ 1 h 8"/>
                  <a:gd name="T44" fmla="*/ 15 w 20"/>
                  <a:gd name="T45" fmla="*/ 1 h 8"/>
                  <a:gd name="T46" fmla="*/ 15 w 20"/>
                  <a:gd name="T47" fmla="*/ 1 h 8"/>
                  <a:gd name="T48" fmla="*/ 13 w 20"/>
                  <a:gd name="T49" fmla="*/ 1 h 8"/>
                  <a:gd name="T50" fmla="*/ 11 w 20"/>
                  <a:gd name="T51" fmla="*/ 1 h 8"/>
                  <a:gd name="T52" fmla="*/ 10 w 20"/>
                  <a:gd name="T53" fmla="*/ 1 h 8"/>
                  <a:gd name="T54" fmla="*/ 8 w 20"/>
                  <a:gd name="T55" fmla="*/ 3 h 8"/>
                  <a:gd name="T56" fmla="*/ 5 w 20"/>
                  <a:gd name="T57" fmla="*/ 6 h 8"/>
                  <a:gd name="T58" fmla="*/ 8 w 20"/>
                  <a:gd name="T59" fmla="*/ 6 h 8"/>
                  <a:gd name="T60" fmla="*/ 10 w 20"/>
                  <a:gd name="T61" fmla="*/ 6 h 8"/>
                  <a:gd name="T62" fmla="*/ 11 w 20"/>
                  <a:gd name="T63" fmla="*/ 6 h 8"/>
                  <a:gd name="T64" fmla="*/ 11 w 20"/>
                  <a:gd name="T65" fmla="*/ 6 h 8"/>
                  <a:gd name="T66" fmla="*/ 13 w 20"/>
                  <a:gd name="T67" fmla="*/ 5 h 8"/>
                  <a:gd name="T68" fmla="*/ 13 w 20"/>
                  <a:gd name="T69" fmla="*/ 5 h 8"/>
                  <a:gd name="T70" fmla="*/ 11 w 20"/>
                  <a:gd name="T71" fmla="*/ 5 h 8"/>
                  <a:gd name="T72" fmla="*/ 11 w 20"/>
                  <a:gd name="T73" fmla="*/ 5 h 8"/>
                  <a:gd name="T74" fmla="*/ 10 w 20"/>
                  <a:gd name="T75" fmla="*/ 5 h 8"/>
                  <a:gd name="T76" fmla="*/ 6 w 20"/>
                  <a:gd name="T77" fmla="*/ 5 h 8"/>
                  <a:gd name="T78" fmla="*/ 5 w 20"/>
                  <a:gd name="T7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 h="8">
                    <a:moveTo>
                      <a:pt x="15" y="0"/>
                    </a:moveTo>
                    <a:lnTo>
                      <a:pt x="16" y="0"/>
                    </a:lnTo>
                    <a:lnTo>
                      <a:pt x="18" y="0"/>
                    </a:lnTo>
                    <a:lnTo>
                      <a:pt x="20" y="0"/>
                    </a:lnTo>
                    <a:lnTo>
                      <a:pt x="20" y="1"/>
                    </a:lnTo>
                    <a:lnTo>
                      <a:pt x="18" y="3"/>
                    </a:lnTo>
                    <a:lnTo>
                      <a:pt x="15" y="3"/>
                    </a:lnTo>
                    <a:lnTo>
                      <a:pt x="16" y="5"/>
                    </a:lnTo>
                    <a:lnTo>
                      <a:pt x="16" y="5"/>
                    </a:lnTo>
                    <a:lnTo>
                      <a:pt x="15" y="6"/>
                    </a:lnTo>
                    <a:lnTo>
                      <a:pt x="13" y="8"/>
                    </a:lnTo>
                    <a:lnTo>
                      <a:pt x="10" y="8"/>
                    </a:lnTo>
                    <a:lnTo>
                      <a:pt x="8" y="8"/>
                    </a:lnTo>
                    <a:lnTo>
                      <a:pt x="0" y="8"/>
                    </a:lnTo>
                    <a:lnTo>
                      <a:pt x="6" y="0"/>
                    </a:lnTo>
                    <a:lnTo>
                      <a:pt x="15" y="0"/>
                    </a:lnTo>
                    <a:close/>
                    <a:moveTo>
                      <a:pt x="8" y="3"/>
                    </a:moveTo>
                    <a:lnTo>
                      <a:pt x="11" y="3"/>
                    </a:lnTo>
                    <a:lnTo>
                      <a:pt x="11" y="3"/>
                    </a:lnTo>
                    <a:lnTo>
                      <a:pt x="13" y="1"/>
                    </a:lnTo>
                    <a:lnTo>
                      <a:pt x="15" y="1"/>
                    </a:lnTo>
                    <a:lnTo>
                      <a:pt x="15" y="1"/>
                    </a:lnTo>
                    <a:lnTo>
                      <a:pt x="15" y="1"/>
                    </a:lnTo>
                    <a:lnTo>
                      <a:pt x="15" y="1"/>
                    </a:lnTo>
                    <a:lnTo>
                      <a:pt x="13" y="1"/>
                    </a:lnTo>
                    <a:lnTo>
                      <a:pt x="11" y="1"/>
                    </a:lnTo>
                    <a:lnTo>
                      <a:pt x="10" y="1"/>
                    </a:lnTo>
                    <a:lnTo>
                      <a:pt x="8" y="3"/>
                    </a:lnTo>
                    <a:close/>
                    <a:moveTo>
                      <a:pt x="5" y="6"/>
                    </a:moveTo>
                    <a:lnTo>
                      <a:pt x="8" y="6"/>
                    </a:lnTo>
                    <a:lnTo>
                      <a:pt x="10" y="6"/>
                    </a:lnTo>
                    <a:lnTo>
                      <a:pt x="11" y="6"/>
                    </a:lnTo>
                    <a:lnTo>
                      <a:pt x="11" y="6"/>
                    </a:lnTo>
                    <a:lnTo>
                      <a:pt x="13" y="5"/>
                    </a:lnTo>
                    <a:lnTo>
                      <a:pt x="13" y="5"/>
                    </a:lnTo>
                    <a:lnTo>
                      <a:pt x="11" y="5"/>
                    </a:lnTo>
                    <a:lnTo>
                      <a:pt x="11" y="5"/>
                    </a:lnTo>
                    <a:lnTo>
                      <a:pt x="10" y="5"/>
                    </a:lnTo>
                    <a:lnTo>
                      <a:pt x="6" y="5"/>
                    </a:lnTo>
                    <a:lnTo>
                      <a:pt x="5" y="6"/>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5" name="Freeform 99"/>
              <p:cNvSpPr>
                <a:spLocks noEditPoints="1"/>
              </p:cNvSpPr>
              <p:nvPr/>
            </p:nvSpPr>
            <p:spPr bwMode="auto">
              <a:xfrm>
                <a:off x="1096" y="3036"/>
                <a:ext cx="18" cy="10"/>
              </a:xfrm>
              <a:custGeom>
                <a:avLst/>
                <a:gdLst>
                  <a:gd name="T0" fmla="*/ 18 w 18"/>
                  <a:gd name="T1" fmla="*/ 10 h 10"/>
                  <a:gd name="T2" fmla="*/ 13 w 18"/>
                  <a:gd name="T3" fmla="*/ 10 h 10"/>
                  <a:gd name="T4" fmla="*/ 13 w 18"/>
                  <a:gd name="T5" fmla="*/ 8 h 10"/>
                  <a:gd name="T6" fmla="*/ 6 w 18"/>
                  <a:gd name="T7" fmla="*/ 8 h 10"/>
                  <a:gd name="T8" fmla="*/ 5 w 18"/>
                  <a:gd name="T9" fmla="*/ 10 h 10"/>
                  <a:gd name="T10" fmla="*/ 0 w 18"/>
                  <a:gd name="T11" fmla="*/ 10 h 10"/>
                  <a:gd name="T12" fmla="*/ 13 w 18"/>
                  <a:gd name="T13" fmla="*/ 0 h 10"/>
                  <a:gd name="T14" fmla="*/ 18 w 18"/>
                  <a:gd name="T15" fmla="*/ 0 h 10"/>
                  <a:gd name="T16" fmla="*/ 18 w 18"/>
                  <a:gd name="T17" fmla="*/ 10 h 10"/>
                  <a:gd name="T18" fmla="*/ 13 w 18"/>
                  <a:gd name="T19" fmla="*/ 7 h 10"/>
                  <a:gd name="T20" fmla="*/ 13 w 18"/>
                  <a:gd name="T21" fmla="*/ 3 h 10"/>
                  <a:gd name="T22" fmla="*/ 8 w 18"/>
                  <a:gd name="T23" fmla="*/ 7 h 10"/>
                  <a:gd name="T24" fmla="*/ 13 w 18"/>
                  <a:gd name="T2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0">
                    <a:moveTo>
                      <a:pt x="18" y="10"/>
                    </a:moveTo>
                    <a:lnTo>
                      <a:pt x="13" y="10"/>
                    </a:lnTo>
                    <a:lnTo>
                      <a:pt x="13" y="8"/>
                    </a:lnTo>
                    <a:lnTo>
                      <a:pt x="6" y="8"/>
                    </a:lnTo>
                    <a:lnTo>
                      <a:pt x="5" y="10"/>
                    </a:lnTo>
                    <a:lnTo>
                      <a:pt x="0" y="10"/>
                    </a:lnTo>
                    <a:lnTo>
                      <a:pt x="13" y="0"/>
                    </a:lnTo>
                    <a:lnTo>
                      <a:pt x="18" y="0"/>
                    </a:lnTo>
                    <a:lnTo>
                      <a:pt x="18" y="10"/>
                    </a:lnTo>
                    <a:close/>
                    <a:moveTo>
                      <a:pt x="13" y="7"/>
                    </a:moveTo>
                    <a:lnTo>
                      <a:pt x="13" y="3"/>
                    </a:lnTo>
                    <a:lnTo>
                      <a:pt x="8" y="7"/>
                    </a:lnTo>
                    <a:lnTo>
                      <a:pt x="13" y="7"/>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6" name="Freeform 100"/>
              <p:cNvSpPr>
                <a:spLocks/>
              </p:cNvSpPr>
              <p:nvPr/>
            </p:nvSpPr>
            <p:spPr bwMode="auto">
              <a:xfrm>
                <a:off x="1114" y="3036"/>
                <a:ext cx="20" cy="10"/>
              </a:xfrm>
              <a:custGeom>
                <a:avLst/>
                <a:gdLst>
                  <a:gd name="T0" fmla="*/ 15 w 20"/>
                  <a:gd name="T1" fmla="*/ 8 h 10"/>
                  <a:gd name="T2" fmla="*/ 10 w 20"/>
                  <a:gd name="T3" fmla="*/ 8 h 10"/>
                  <a:gd name="T4" fmla="*/ 8 w 20"/>
                  <a:gd name="T5" fmla="*/ 3 h 10"/>
                  <a:gd name="T6" fmla="*/ 3 w 20"/>
                  <a:gd name="T7" fmla="*/ 10 h 10"/>
                  <a:gd name="T8" fmla="*/ 0 w 20"/>
                  <a:gd name="T9" fmla="*/ 10 h 10"/>
                  <a:gd name="T10" fmla="*/ 7 w 20"/>
                  <a:gd name="T11" fmla="*/ 0 h 10"/>
                  <a:gd name="T12" fmla="*/ 12 w 20"/>
                  <a:gd name="T13" fmla="*/ 0 h 10"/>
                  <a:gd name="T14" fmla="*/ 13 w 20"/>
                  <a:gd name="T15" fmla="*/ 5 h 10"/>
                  <a:gd name="T16" fmla="*/ 17 w 20"/>
                  <a:gd name="T17" fmla="*/ 0 h 10"/>
                  <a:gd name="T18" fmla="*/ 20 w 20"/>
                  <a:gd name="T19" fmla="*/ 0 h 10"/>
                  <a:gd name="T20" fmla="*/ 15 w 20"/>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
                    <a:moveTo>
                      <a:pt x="15" y="8"/>
                    </a:moveTo>
                    <a:lnTo>
                      <a:pt x="10" y="8"/>
                    </a:lnTo>
                    <a:lnTo>
                      <a:pt x="8" y="3"/>
                    </a:lnTo>
                    <a:lnTo>
                      <a:pt x="3" y="10"/>
                    </a:lnTo>
                    <a:lnTo>
                      <a:pt x="0" y="10"/>
                    </a:lnTo>
                    <a:lnTo>
                      <a:pt x="7" y="0"/>
                    </a:lnTo>
                    <a:lnTo>
                      <a:pt x="12" y="0"/>
                    </a:lnTo>
                    <a:lnTo>
                      <a:pt x="13" y="5"/>
                    </a:lnTo>
                    <a:lnTo>
                      <a:pt x="17" y="0"/>
                    </a:lnTo>
                    <a:lnTo>
                      <a:pt x="20" y="0"/>
                    </a:lnTo>
                    <a:lnTo>
                      <a:pt x="15" y="8"/>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7" name="Freeform 101"/>
              <p:cNvSpPr>
                <a:spLocks/>
              </p:cNvSpPr>
              <p:nvPr/>
            </p:nvSpPr>
            <p:spPr bwMode="auto">
              <a:xfrm>
                <a:off x="1131" y="3036"/>
                <a:ext cx="21" cy="10"/>
              </a:xfrm>
              <a:custGeom>
                <a:avLst/>
                <a:gdLst>
                  <a:gd name="T0" fmla="*/ 6 w 21"/>
                  <a:gd name="T1" fmla="*/ 5 h 10"/>
                  <a:gd name="T2" fmla="*/ 16 w 21"/>
                  <a:gd name="T3" fmla="*/ 0 h 10"/>
                  <a:gd name="T4" fmla="*/ 21 w 21"/>
                  <a:gd name="T5" fmla="*/ 0 h 10"/>
                  <a:gd name="T6" fmla="*/ 13 w 21"/>
                  <a:gd name="T7" fmla="*/ 3 h 10"/>
                  <a:gd name="T8" fmla="*/ 15 w 21"/>
                  <a:gd name="T9" fmla="*/ 8 h 10"/>
                  <a:gd name="T10" fmla="*/ 10 w 21"/>
                  <a:gd name="T11" fmla="*/ 8 h 10"/>
                  <a:gd name="T12" fmla="*/ 10 w 21"/>
                  <a:gd name="T13" fmla="*/ 5 h 10"/>
                  <a:gd name="T14" fmla="*/ 6 w 21"/>
                  <a:gd name="T15" fmla="*/ 7 h 10"/>
                  <a:gd name="T16" fmla="*/ 5 w 21"/>
                  <a:gd name="T17" fmla="*/ 10 h 10"/>
                  <a:gd name="T18" fmla="*/ 0 w 21"/>
                  <a:gd name="T19" fmla="*/ 10 h 10"/>
                  <a:gd name="T20" fmla="*/ 6 w 21"/>
                  <a:gd name="T21" fmla="*/ 0 h 10"/>
                  <a:gd name="T22" fmla="*/ 10 w 21"/>
                  <a:gd name="T23" fmla="*/ 0 h 10"/>
                  <a:gd name="T24" fmla="*/ 6 w 2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6" y="5"/>
                    </a:moveTo>
                    <a:lnTo>
                      <a:pt x="16" y="0"/>
                    </a:lnTo>
                    <a:lnTo>
                      <a:pt x="21" y="0"/>
                    </a:lnTo>
                    <a:lnTo>
                      <a:pt x="13" y="3"/>
                    </a:lnTo>
                    <a:lnTo>
                      <a:pt x="15" y="8"/>
                    </a:lnTo>
                    <a:lnTo>
                      <a:pt x="10" y="8"/>
                    </a:lnTo>
                    <a:lnTo>
                      <a:pt x="10" y="5"/>
                    </a:lnTo>
                    <a:lnTo>
                      <a:pt x="6" y="7"/>
                    </a:lnTo>
                    <a:lnTo>
                      <a:pt x="5" y="10"/>
                    </a:lnTo>
                    <a:lnTo>
                      <a:pt x="0" y="10"/>
                    </a:lnTo>
                    <a:lnTo>
                      <a:pt x="6" y="0"/>
                    </a:lnTo>
                    <a:lnTo>
                      <a:pt x="10" y="0"/>
                    </a:lnTo>
                    <a:lnTo>
                      <a:pt x="6"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8" name="Freeform 102"/>
              <p:cNvSpPr>
                <a:spLocks/>
              </p:cNvSpPr>
              <p:nvPr/>
            </p:nvSpPr>
            <p:spPr bwMode="auto">
              <a:xfrm>
                <a:off x="1136" y="3311"/>
                <a:ext cx="36" cy="43"/>
              </a:xfrm>
              <a:custGeom>
                <a:avLst/>
                <a:gdLst>
                  <a:gd name="T0" fmla="*/ 0 w 36"/>
                  <a:gd name="T1" fmla="*/ 38 h 43"/>
                  <a:gd name="T2" fmla="*/ 0 w 36"/>
                  <a:gd name="T3" fmla="*/ 43 h 43"/>
                  <a:gd name="T4" fmla="*/ 36 w 36"/>
                  <a:gd name="T5" fmla="*/ 3 h 43"/>
                  <a:gd name="T6" fmla="*/ 36 w 36"/>
                  <a:gd name="T7" fmla="*/ 0 h 43"/>
                  <a:gd name="T8" fmla="*/ 0 w 36"/>
                  <a:gd name="T9" fmla="*/ 38 h 43"/>
                </a:gdLst>
                <a:ahLst/>
                <a:cxnLst>
                  <a:cxn ang="0">
                    <a:pos x="T0" y="T1"/>
                  </a:cxn>
                  <a:cxn ang="0">
                    <a:pos x="T2" y="T3"/>
                  </a:cxn>
                  <a:cxn ang="0">
                    <a:pos x="T4" y="T5"/>
                  </a:cxn>
                  <a:cxn ang="0">
                    <a:pos x="T6" y="T7"/>
                  </a:cxn>
                  <a:cxn ang="0">
                    <a:pos x="T8" y="T9"/>
                  </a:cxn>
                </a:cxnLst>
                <a:rect l="0" t="0" r="r" b="b"/>
                <a:pathLst>
                  <a:path w="36" h="43">
                    <a:moveTo>
                      <a:pt x="0" y="38"/>
                    </a:moveTo>
                    <a:lnTo>
                      <a:pt x="0" y="43"/>
                    </a:lnTo>
                    <a:lnTo>
                      <a:pt x="36" y="3"/>
                    </a:lnTo>
                    <a:lnTo>
                      <a:pt x="36" y="0"/>
                    </a:lnTo>
                    <a:lnTo>
                      <a:pt x="0" y="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37319" name="Freeform 103"/>
              <p:cNvSpPr>
                <a:spLocks/>
              </p:cNvSpPr>
              <p:nvPr/>
            </p:nvSpPr>
            <p:spPr bwMode="auto">
              <a:xfrm>
                <a:off x="1096" y="3344"/>
                <a:ext cx="40" cy="10"/>
              </a:xfrm>
              <a:custGeom>
                <a:avLst/>
                <a:gdLst>
                  <a:gd name="T0" fmla="*/ 3 w 40"/>
                  <a:gd name="T1" fmla="*/ 0 h 10"/>
                  <a:gd name="T2" fmla="*/ 0 w 40"/>
                  <a:gd name="T3" fmla="*/ 3 h 10"/>
                  <a:gd name="T4" fmla="*/ 40 w 40"/>
                  <a:gd name="T5" fmla="*/ 10 h 10"/>
                  <a:gd name="T6" fmla="*/ 40 w 40"/>
                  <a:gd name="T7" fmla="*/ 5 h 10"/>
                  <a:gd name="T8" fmla="*/ 3 w 40"/>
                  <a:gd name="T9" fmla="*/ 0 h 10"/>
                </a:gdLst>
                <a:ahLst/>
                <a:cxnLst>
                  <a:cxn ang="0">
                    <a:pos x="T0" y="T1"/>
                  </a:cxn>
                  <a:cxn ang="0">
                    <a:pos x="T2" y="T3"/>
                  </a:cxn>
                  <a:cxn ang="0">
                    <a:pos x="T4" y="T5"/>
                  </a:cxn>
                  <a:cxn ang="0">
                    <a:pos x="T6" y="T7"/>
                  </a:cxn>
                  <a:cxn ang="0">
                    <a:pos x="T8" y="T9"/>
                  </a:cxn>
                </a:cxnLst>
                <a:rect l="0" t="0" r="r" b="b"/>
                <a:pathLst>
                  <a:path w="40" h="10">
                    <a:moveTo>
                      <a:pt x="3" y="0"/>
                    </a:moveTo>
                    <a:lnTo>
                      <a:pt x="0" y="3"/>
                    </a:lnTo>
                    <a:lnTo>
                      <a:pt x="40" y="10"/>
                    </a:lnTo>
                    <a:lnTo>
                      <a:pt x="40" y="5"/>
                    </a:lnTo>
                    <a:lnTo>
                      <a:pt x="3"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sp>
        <p:nvSpPr>
          <p:cNvPr id="137320" name="Rectangle 104"/>
          <p:cNvSpPr>
            <a:spLocks noChangeArrowheads="1"/>
          </p:cNvSpPr>
          <p:nvPr/>
        </p:nvSpPr>
        <p:spPr bwMode="auto">
          <a:xfrm>
            <a:off x="611188" y="2060575"/>
            <a:ext cx="7705725" cy="4105275"/>
          </a:xfrm>
          <a:prstGeom prst="rect">
            <a:avLst/>
          </a:prstGeom>
          <a:noFill/>
          <a:ln w="50800">
            <a:solidFill>
              <a:srgbClr val="000066"/>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022744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37227"/>
                                        </p:tgtEl>
                                        <p:attrNameLst>
                                          <p:attrName>style.visibility</p:attrName>
                                        </p:attrNameLst>
                                      </p:cBhvr>
                                      <p:to>
                                        <p:strVal val="visible"/>
                                      </p:to>
                                    </p:set>
                                    <p:anim calcmode="lin" valueType="num">
                                      <p:cBhvr additive="base">
                                        <p:cTn id="7" dur="500" fill="hold"/>
                                        <p:tgtEl>
                                          <p:spTgt spid="137227"/>
                                        </p:tgtEl>
                                        <p:attrNameLst>
                                          <p:attrName>ppt_x</p:attrName>
                                        </p:attrNameLst>
                                      </p:cBhvr>
                                      <p:tavLst>
                                        <p:tav tm="0">
                                          <p:val>
                                            <p:strVal val="#ppt_x"/>
                                          </p:val>
                                        </p:tav>
                                        <p:tav tm="100000">
                                          <p:val>
                                            <p:strVal val="#ppt_x"/>
                                          </p:val>
                                        </p:tav>
                                      </p:tavLst>
                                    </p:anim>
                                    <p:anim calcmode="lin" valueType="num">
                                      <p:cBhvr additive="base">
                                        <p:cTn id="8" dur="500" fill="hold"/>
                                        <p:tgtEl>
                                          <p:spTgt spid="13722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1" fill="hold" nodeType="clickEffect">
                                  <p:stCondLst>
                                    <p:cond delay="0"/>
                                  </p:stCondLst>
                                  <p:childTnLst>
                                    <p:set>
                                      <p:cBhvr>
                                        <p:cTn id="12" dur="1" fill="hold">
                                          <p:stCondLst>
                                            <p:cond delay="0"/>
                                          </p:stCondLst>
                                        </p:cTn>
                                        <p:tgtEl>
                                          <p:spTgt spid="137231"/>
                                        </p:tgtEl>
                                        <p:attrNameLst>
                                          <p:attrName>style.visibility</p:attrName>
                                        </p:attrNameLst>
                                      </p:cBhvr>
                                      <p:to>
                                        <p:strVal val="visible"/>
                                      </p:to>
                                    </p:set>
                                    <p:anim calcmode="lin" valueType="num">
                                      <p:cBhvr additive="base">
                                        <p:cTn id="13" dur="500" fill="hold"/>
                                        <p:tgtEl>
                                          <p:spTgt spid="137231"/>
                                        </p:tgtEl>
                                        <p:attrNameLst>
                                          <p:attrName>ppt_x</p:attrName>
                                        </p:attrNameLst>
                                      </p:cBhvr>
                                      <p:tavLst>
                                        <p:tav tm="0">
                                          <p:val>
                                            <p:strVal val="#ppt_x"/>
                                          </p:val>
                                        </p:tav>
                                        <p:tav tm="100000">
                                          <p:val>
                                            <p:strVal val="#ppt_x"/>
                                          </p:val>
                                        </p:tav>
                                      </p:tavLst>
                                    </p:anim>
                                    <p:anim calcmode="lin" valueType="num">
                                      <p:cBhvr additive="base">
                                        <p:cTn id="14" dur="500" fill="hold"/>
                                        <p:tgtEl>
                                          <p:spTgt spid="13723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1" fill="hold" nodeType="clickEffect">
                                  <p:stCondLst>
                                    <p:cond delay="0"/>
                                  </p:stCondLst>
                                  <p:childTnLst>
                                    <p:set>
                                      <p:cBhvr>
                                        <p:cTn id="18" dur="1" fill="hold">
                                          <p:stCondLst>
                                            <p:cond delay="0"/>
                                          </p:stCondLst>
                                        </p:cTn>
                                        <p:tgtEl>
                                          <p:spTgt spid="137236"/>
                                        </p:tgtEl>
                                        <p:attrNameLst>
                                          <p:attrName>style.visibility</p:attrName>
                                        </p:attrNameLst>
                                      </p:cBhvr>
                                      <p:to>
                                        <p:strVal val="visible"/>
                                      </p:to>
                                    </p:set>
                                    <p:anim calcmode="lin" valueType="num">
                                      <p:cBhvr additive="base">
                                        <p:cTn id="19" dur="500" fill="hold"/>
                                        <p:tgtEl>
                                          <p:spTgt spid="137236"/>
                                        </p:tgtEl>
                                        <p:attrNameLst>
                                          <p:attrName>ppt_x</p:attrName>
                                        </p:attrNameLst>
                                      </p:cBhvr>
                                      <p:tavLst>
                                        <p:tav tm="0">
                                          <p:val>
                                            <p:strVal val="#ppt_x"/>
                                          </p:val>
                                        </p:tav>
                                        <p:tav tm="100000">
                                          <p:val>
                                            <p:strVal val="#ppt_x"/>
                                          </p:val>
                                        </p:tav>
                                      </p:tavLst>
                                    </p:anim>
                                    <p:anim calcmode="lin" valueType="num">
                                      <p:cBhvr additive="base">
                                        <p:cTn id="20" dur="500" fill="hold"/>
                                        <p:tgtEl>
                                          <p:spTgt spid="13723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7225"/>
                                        </p:tgtEl>
                                        <p:attrNameLst>
                                          <p:attrName>style.visibility</p:attrName>
                                        </p:attrNameLst>
                                      </p:cBhvr>
                                      <p:to>
                                        <p:strVal val="visible"/>
                                      </p:to>
                                    </p:set>
                                    <p:animEffect transition="in" filter="dissolve">
                                      <p:cBhvr>
                                        <p:cTn id="25" dur="500"/>
                                        <p:tgtEl>
                                          <p:spTgt spid="13722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nodeType="clickEffect">
                                  <p:stCondLst>
                                    <p:cond delay="0"/>
                                  </p:stCondLst>
                                  <p:childTnLst>
                                    <p:set>
                                      <p:cBhvr>
                                        <p:cTn id="29" dur="1" fill="hold">
                                          <p:stCondLst>
                                            <p:cond delay="0"/>
                                          </p:stCondLst>
                                        </p:cTn>
                                        <p:tgtEl>
                                          <p:spTgt spid="137322"/>
                                        </p:tgtEl>
                                        <p:attrNameLst>
                                          <p:attrName>style.visibility</p:attrName>
                                        </p:attrNameLst>
                                      </p:cBhvr>
                                      <p:to>
                                        <p:strVal val="visible"/>
                                      </p:to>
                                    </p:set>
                                    <p:anim calcmode="lin" valueType="num">
                                      <p:cBhvr additive="base">
                                        <p:cTn id="30" dur="1000" fill="hold"/>
                                        <p:tgtEl>
                                          <p:spTgt spid="137322"/>
                                        </p:tgtEl>
                                        <p:attrNameLst>
                                          <p:attrName>ppt_x</p:attrName>
                                        </p:attrNameLst>
                                      </p:cBhvr>
                                      <p:tavLst>
                                        <p:tav tm="0">
                                          <p:val>
                                            <p:strVal val="#ppt_x"/>
                                          </p:val>
                                        </p:tav>
                                        <p:tav tm="100000">
                                          <p:val>
                                            <p:strVal val="#ppt_x"/>
                                          </p:val>
                                        </p:tav>
                                      </p:tavLst>
                                    </p:anim>
                                    <p:anim calcmode="lin" valueType="num">
                                      <p:cBhvr additive="base">
                                        <p:cTn id="31" dur="1000" fill="hold"/>
                                        <p:tgtEl>
                                          <p:spTgt spid="13732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137320"/>
                                        </p:tgtEl>
                                        <p:attrNameLst>
                                          <p:attrName>style.visibility</p:attrName>
                                        </p:attrNameLst>
                                      </p:cBhvr>
                                      <p:to>
                                        <p:strVal val="visible"/>
                                      </p:to>
                                    </p:set>
                                    <p:anim calcmode="lin" valueType="num">
                                      <p:cBhvr>
                                        <p:cTn id="35" dur="1000" fill="hold"/>
                                        <p:tgtEl>
                                          <p:spTgt spid="137320"/>
                                        </p:tgtEl>
                                        <p:attrNameLst>
                                          <p:attrName>ppt_w</p:attrName>
                                        </p:attrNameLst>
                                      </p:cBhvr>
                                      <p:tavLst>
                                        <p:tav tm="0">
                                          <p:val>
                                            <p:fltVal val="0"/>
                                          </p:val>
                                        </p:tav>
                                        <p:tav tm="100000">
                                          <p:val>
                                            <p:strVal val="#ppt_w"/>
                                          </p:val>
                                        </p:tav>
                                      </p:tavLst>
                                    </p:anim>
                                    <p:anim calcmode="lin" valueType="num">
                                      <p:cBhvr>
                                        <p:cTn id="36" dur="1000" fill="hold"/>
                                        <p:tgtEl>
                                          <p:spTgt spid="1373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autoUpdateAnimBg="0"/>
      <p:bldP spid="1373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Scopo della classificazione per liquidabilità</a:t>
            </a:r>
            <a:endParaRPr lang="it-IT" dirty="0"/>
          </a:p>
        </p:txBody>
      </p:sp>
      <p:sp>
        <p:nvSpPr>
          <p:cNvPr id="3" name="Segnaposto contenuto 2"/>
          <p:cNvSpPr>
            <a:spLocks noGrp="1"/>
          </p:cNvSpPr>
          <p:nvPr>
            <p:ph idx="1"/>
          </p:nvPr>
        </p:nvSpPr>
        <p:spPr/>
        <p:txBody>
          <a:bodyPr/>
          <a:lstStyle/>
          <a:p>
            <a:r>
              <a:rPr lang="it-IT" dirty="0">
                <a:solidFill>
                  <a:srgbClr val="000000"/>
                </a:solidFill>
              </a:rPr>
              <a:t>Serve per capire in che </a:t>
            </a:r>
            <a:r>
              <a:rPr lang="it-IT" dirty="0" smtClean="0">
                <a:solidFill>
                  <a:srgbClr val="000000"/>
                </a:solidFill>
              </a:rPr>
              <a:t>misura il </a:t>
            </a:r>
            <a:r>
              <a:rPr lang="it-IT" dirty="0">
                <a:solidFill>
                  <a:srgbClr val="000000"/>
                </a:solidFill>
              </a:rPr>
              <a:t>denaro investito può          </a:t>
            </a:r>
            <a:r>
              <a:rPr lang="it-IT" dirty="0" smtClean="0">
                <a:solidFill>
                  <a:srgbClr val="000000"/>
                </a:solidFill>
              </a:rPr>
              <a:t> riconvertirsi </a:t>
            </a:r>
            <a:r>
              <a:rPr lang="it-IT" dirty="0">
                <a:solidFill>
                  <a:srgbClr val="000000"/>
                </a:solidFill>
              </a:rPr>
              <a:t>in </a:t>
            </a:r>
            <a:r>
              <a:rPr lang="it-IT" dirty="0" smtClean="0">
                <a:solidFill>
                  <a:srgbClr val="000000"/>
                </a:solidFill>
              </a:rPr>
              <a:t>moneta rapidamente </a:t>
            </a:r>
            <a:r>
              <a:rPr lang="it-IT" dirty="0">
                <a:solidFill>
                  <a:srgbClr val="000000"/>
                </a:solidFill>
              </a:rPr>
              <a:t>ed </a:t>
            </a:r>
            <a:r>
              <a:rPr lang="it-IT" dirty="0" smtClean="0">
                <a:solidFill>
                  <a:srgbClr val="000000"/>
                </a:solidFill>
              </a:rPr>
              <a:t>economicamente per </a:t>
            </a:r>
            <a:r>
              <a:rPr lang="it-IT" dirty="0">
                <a:solidFill>
                  <a:srgbClr val="000000"/>
                </a:solidFill>
              </a:rPr>
              <a:t>far fronte agli impegni di </a:t>
            </a:r>
            <a:r>
              <a:rPr lang="it-IT" dirty="0" smtClean="0">
                <a:solidFill>
                  <a:srgbClr val="000000"/>
                </a:solidFill>
              </a:rPr>
              <a:t>pagamento</a:t>
            </a:r>
          </a:p>
          <a:p>
            <a:pPr lvl="1"/>
            <a:r>
              <a:rPr lang="it-IT" dirty="0"/>
              <a:t>Serve per capire il grado di solvibilità </a:t>
            </a:r>
            <a:r>
              <a:rPr lang="it-IT" dirty="0" smtClean="0"/>
              <a:t>dell’impresa:</a:t>
            </a:r>
            <a:endParaRPr lang="it-IT" dirty="0"/>
          </a:p>
          <a:p>
            <a:pPr lvl="1"/>
            <a:endParaRPr lang="it-IT" dirty="0">
              <a:solidFill>
                <a:srgbClr val="000000"/>
              </a:solidFill>
            </a:endParaRPr>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Text Box 6"/>
          <p:cNvSpPr txBox="1">
            <a:spLocks noChangeArrowheads="1"/>
          </p:cNvSpPr>
          <p:nvPr/>
        </p:nvSpPr>
        <p:spPr bwMode="auto">
          <a:xfrm>
            <a:off x="2128519" y="3261827"/>
            <a:ext cx="5814212" cy="707886"/>
          </a:xfrm>
          <a:prstGeom prst="rect">
            <a:avLst/>
          </a:prstGeom>
          <a:solidFill>
            <a:schemeClr val="accent2"/>
          </a:solidFill>
          <a:ln w="38100">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30000"/>
              </a:lnSpc>
              <a:defRPr/>
            </a:pPr>
            <a:r>
              <a:rPr lang="it-IT" sz="3200" dirty="0">
                <a:cs typeface="+mn-cs"/>
              </a:rPr>
              <a:t>+ disponibilità	=	</a:t>
            </a:r>
            <a:r>
              <a:rPr lang="it-IT" sz="3200" dirty="0" smtClean="0">
                <a:cs typeface="+mn-cs"/>
              </a:rPr>
              <a:t>+  </a:t>
            </a:r>
            <a:r>
              <a:rPr lang="it-IT" sz="3200" dirty="0">
                <a:cs typeface="+mn-cs"/>
              </a:rPr>
              <a:t>solvibilità</a:t>
            </a:r>
          </a:p>
        </p:txBody>
      </p:sp>
    </p:spTree>
    <p:extLst>
      <p:ext uri="{BB962C8B-B14F-4D97-AF65-F5344CB8AC3E}">
        <p14:creationId xmlns:p14="http://schemas.microsoft.com/office/powerpoint/2010/main" val="420256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 quali elementi differiscono il criterio della destinazione e della liquidabilità?</a:t>
            </a:r>
            <a:endParaRPr lang="it-IT" dirty="0"/>
          </a:p>
        </p:txBody>
      </p:sp>
      <p:sp>
        <p:nvSpPr>
          <p:cNvPr id="3" name="Segnaposto contenuto 2"/>
          <p:cNvSpPr>
            <a:spLocks noGrp="1"/>
          </p:cNvSpPr>
          <p:nvPr>
            <p:ph idx="1"/>
          </p:nvPr>
        </p:nvSpPr>
        <p:spPr/>
        <p:txBody>
          <a:bodyPr>
            <a:normAutofit fontScale="92500" lnSpcReduction="10000"/>
          </a:bodyPr>
          <a:lstStyle/>
          <a:p>
            <a:pPr marL="114300" indent="0" algn="just">
              <a:buNone/>
            </a:pPr>
            <a:r>
              <a:rPr lang="it-IT" dirty="0" smtClean="0"/>
              <a:t>Applicando il criterio della liquidabilità si ha una distinzione diversa per alcuni investimenti:</a:t>
            </a:r>
          </a:p>
          <a:p>
            <a:pPr algn="just"/>
            <a:r>
              <a:rPr lang="it-IT" dirty="0"/>
              <a:t>S</a:t>
            </a:r>
            <a:r>
              <a:rPr lang="it-IT" dirty="0" smtClean="0"/>
              <a:t>corte vincolate </a:t>
            </a:r>
            <a:r>
              <a:rPr lang="it-IT" dirty="0" smtClean="0">
                <a:sym typeface="Wingdings"/>
              </a:rPr>
              <a:t></a:t>
            </a:r>
            <a:r>
              <a:rPr lang="it-IT" dirty="0" smtClean="0"/>
              <a:t> sono sempre disponibilità </a:t>
            </a:r>
            <a:r>
              <a:rPr lang="it-IT" dirty="0"/>
              <a:t>(per il criterio della destinazione è sempre una </a:t>
            </a:r>
            <a:r>
              <a:rPr lang="it-IT" dirty="0" smtClean="0"/>
              <a:t>immobilizzazione)</a:t>
            </a:r>
          </a:p>
          <a:p>
            <a:pPr algn="just"/>
            <a:r>
              <a:rPr lang="it-IT" dirty="0" smtClean="0"/>
              <a:t>Immobilizzazione antifunzionale </a:t>
            </a:r>
            <a:r>
              <a:rPr lang="it-IT" dirty="0" smtClean="0">
                <a:sym typeface="Wingdings"/>
              </a:rPr>
              <a:t> </a:t>
            </a:r>
            <a:r>
              <a:rPr lang="it-IT" dirty="0">
                <a:sym typeface="Wingdings"/>
              </a:rPr>
              <a:t>p</a:t>
            </a:r>
            <a:r>
              <a:rPr lang="it-IT" dirty="0" smtClean="0"/>
              <a:t>uò essere immobilizzazione o disponibilità in base alla facilità di alienazione (per il criterio della destinazione è sempre una disponibilità)</a:t>
            </a:r>
          </a:p>
          <a:p>
            <a:pPr algn="just"/>
            <a:r>
              <a:rPr lang="it-IT" dirty="0" smtClean="0"/>
              <a:t>Credito incagliato </a:t>
            </a:r>
            <a:r>
              <a:rPr lang="it-IT" dirty="0" smtClean="0">
                <a:sym typeface="Wingdings"/>
              </a:rPr>
              <a:t> </a:t>
            </a:r>
            <a:r>
              <a:rPr lang="it-IT" dirty="0" smtClean="0"/>
              <a:t>può essere disponibilità o immobilizzazione in base alla scadenza (entro o oltre i 12 mesi); se incagliato è sempre una immobilizzazione </a:t>
            </a:r>
            <a:r>
              <a:rPr lang="it-IT" dirty="0"/>
              <a:t>(per il criterio della destinazione è sempre una disponibilità</a:t>
            </a:r>
            <a:r>
              <a:rPr lang="it-IT" dirty="0" smtClean="0"/>
              <a:t>)</a:t>
            </a:r>
          </a:p>
          <a:p>
            <a:pPr algn="just"/>
            <a:r>
              <a:rPr lang="it-IT" dirty="0" smtClean="0"/>
              <a:t>Merci fuori moda </a:t>
            </a:r>
            <a:r>
              <a:rPr lang="it-IT" dirty="0" smtClean="0">
                <a:sym typeface="Wingdings"/>
              </a:rPr>
              <a:t> è una immobilizzazione </a:t>
            </a:r>
            <a:r>
              <a:rPr lang="it-IT" dirty="0"/>
              <a:t>(per il criterio della destinazione è sempre una disponibilità</a:t>
            </a:r>
            <a:r>
              <a:rPr lang="it-IT" dirty="0" smtClean="0"/>
              <a:t>)</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67154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 Box 4"/>
          <p:cNvSpPr txBox="1">
            <a:spLocks noChangeArrowheads="1"/>
          </p:cNvSpPr>
          <p:nvPr/>
        </p:nvSpPr>
        <p:spPr bwMode="auto">
          <a:xfrm>
            <a:off x="457201" y="1412875"/>
            <a:ext cx="7620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400" dirty="0"/>
              <a:t>I</a:t>
            </a:r>
            <a:r>
              <a:rPr lang="it-IT" sz="2400" dirty="0" smtClean="0">
                <a:cs typeface="+mn-cs"/>
              </a:rPr>
              <a:t>n </a:t>
            </a:r>
            <a:r>
              <a:rPr lang="it-IT" sz="2400" dirty="0">
                <a:cs typeface="+mn-cs"/>
              </a:rPr>
              <a:t>entrambi i </a:t>
            </a:r>
            <a:r>
              <a:rPr lang="it-IT" sz="2400" dirty="0" smtClean="0">
                <a:cs typeface="+mn-cs"/>
              </a:rPr>
              <a:t>criteri, </a:t>
            </a:r>
            <a:r>
              <a:rPr lang="it-IT" sz="2400" dirty="0">
                <a:cs typeface="+mn-cs"/>
              </a:rPr>
              <a:t>gli investimenti si distinguono in:</a:t>
            </a:r>
          </a:p>
        </p:txBody>
      </p:sp>
      <p:sp>
        <p:nvSpPr>
          <p:cNvPr id="147471" name="Line 15"/>
          <p:cNvSpPr>
            <a:spLocks noChangeShapeType="1"/>
          </p:cNvSpPr>
          <p:nvPr/>
        </p:nvSpPr>
        <p:spPr bwMode="auto">
          <a:xfrm>
            <a:off x="323850" y="4076700"/>
            <a:ext cx="4826000" cy="0"/>
          </a:xfrm>
          <a:prstGeom prst="line">
            <a:avLst/>
          </a:prstGeom>
          <a:noFill/>
          <a:ln w="50800">
            <a:solidFill>
              <a:srgbClr val="000066"/>
            </a:solidFill>
            <a:prstDash val="sysDot"/>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cxnSp>
        <p:nvCxnSpPr>
          <p:cNvPr id="147615" name="AutoShape 159"/>
          <p:cNvCxnSpPr>
            <a:cxnSpLocks noChangeShapeType="1"/>
          </p:cNvCxnSpPr>
          <p:nvPr/>
        </p:nvCxnSpPr>
        <p:spPr bwMode="auto">
          <a:xfrm rot="5400000" flipV="1">
            <a:off x="4926807" y="2315369"/>
            <a:ext cx="547687" cy="327025"/>
          </a:xfrm>
          <a:prstGeom prst="bentConnector4">
            <a:avLst>
              <a:gd name="adj1" fmla="val -41741"/>
              <a:gd name="adj2" fmla="val -1247088"/>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7617" name="Text Box 161"/>
          <p:cNvSpPr txBox="1">
            <a:spLocks noChangeArrowheads="1"/>
          </p:cNvSpPr>
          <p:nvPr/>
        </p:nvSpPr>
        <p:spPr bwMode="auto">
          <a:xfrm>
            <a:off x="323850" y="2276475"/>
            <a:ext cx="405291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a:cs typeface="+mn-cs"/>
              </a:rPr>
              <a:t>IMMOBILIZZAZIONI MATERIALI</a:t>
            </a:r>
          </a:p>
        </p:txBody>
      </p:sp>
      <p:sp>
        <p:nvSpPr>
          <p:cNvPr id="147618" name="Text Box 162"/>
          <p:cNvSpPr txBox="1">
            <a:spLocks noChangeArrowheads="1"/>
          </p:cNvSpPr>
          <p:nvPr/>
        </p:nvSpPr>
        <p:spPr bwMode="auto">
          <a:xfrm>
            <a:off x="323850" y="2852738"/>
            <a:ext cx="43936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a:cs typeface="+mn-cs"/>
              </a:rPr>
              <a:t>IMMOBILIZZAZIONI IMMATERIALI</a:t>
            </a:r>
          </a:p>
        </p:txBody>
      </p:sp>
      <p:sp>
        <p:nvSpPr>
          <p:cNvPr id="147619" name="Text Box 163"/>
          <p:cNvSpPr txBox="1">
            <a:spLocks noChangeArrowheads="1"/>
          </p:cNvSpPr>
          <p:nvPr/>
        </p:nvSpPr>
        <p:spPr bwMode="auto">
          <a:xfrm>
            <a:off x="323850" y="3429000"/>
            <a:ext cx="427082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a:cs typeface="+mn-cs"/>
              </a:rPr>
              <a:t>IMMOBILIZZAZIONI FINANZIARIE</a:t>
            </a:r>
          </a:p>
        </p:txBody>
      </p:sp>
      <p:sp>
        <p:nvSpPr>
          <p:cNvPr id="147620" name="Text Box 164"/>
          <p:cNvSpPr txBox="1">
            <a:spLocks noChangeArrowheads="1"/>
          </p:cNvSpPr>
          <p:nvPr/>
        </p:nvSpPr>
        <p:spPr bwMode="auto">
          <a:xfrm>
            <a:off x="395288" y="4292600"/>
            <a:ext cx="329759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dirty="0" err="1" smtClean="0">
                <a:cs typeface="+mn-cs"/>
              </a:rPr>
              <a:t>DISPONIBILIT</a:t>
            </a:r>
            <a:r>
              <a:rPr lang="it-IT" sz="2400" cap="all" dirty="0" err="1" smtClean="0">
                <a:cs typeface="+mn-cs"/>
              </a:rPr>
              <a:t>à</a:t>
            </a:r>
            <a:r>
              <a:rPr lang="it-IT" sz="2400" dirty="0" smtClean="0">
                <a:cs typeface="+mn-cs"/>
              </a:rPr>
              <a:t> </a:t>
            </a:r>
            <a:r>
              <a:rPr lang="it-IT" sz="2400" dirty="0">
                <a:cs typeface="+mn-cs"/>
              </a:rPr>
              <a:t>TECNICHE</a:t>
            </a:r>
          </a:p>
        </p:txBody>
      </p:sp>
      <p:sp>
        <p:nvSpPr>
          <p:cNvPr id="147621" name="Text Box 165"/>
          <p:cNvSpPr txBox="1">
            <a:spLocks noChangeArrowheads="1"/>
          </p:cNvSpPr>
          <p:nvPr/>
        </p:nvSpPr>
        <p:spPr bwMode="auto">
          <a:xfrm>
            <a:off x="395288" y="4868863"/>
            <a:ext cx="37465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dirty="0" err="1"/>
              <a:t>DISPONIBILIT</a:t>
            </a:r>
            <a:r>
              <a:rPr lang="it-IT" sz="2400" cap="all" dirty="0" err="1"/>
              <a:t>à</a:t>
            </a:r>
            <a:r>
              <a:rPr lang="it-IT" sz="2400" dirty="0"/>
              <a:t>  </a:t>
            </a:r>
            <a:r>
              <a:rPr lang="it-IT" sz="2400" dirty="0">
                <a:cs typeface="+mn-cs"/>
              </a:rPr>
              <a:t>FINANZIARIE</a:t>
            </a:r>
          </a:p>
        </p:txBody>
      </p:sp>
      <p:sp>
        <p:nvSpPr>
          <p:cNvPr id="147622" name="Line 166"/>
          <p:cNvSpPr>
            <a:spLocks noChangeShapeType="1"/>
          </p:cNvSpPr>
          <p:nvPr/>
        </p:nvSpPr>
        <p:spPr bwMode="auto">
          <a:xfrm>
            <a:off x="323850" y="5445125"/>
            <a:ext cx="4826000" cy="0"/>
          </a:xfrm>
          <a:prstGeom prst="line">
            <a:avLst/>
          </a:prstGeom>
          <a:noFill/>
          <a:ln w="50800">
            <a:solidFill>
              <a:srgbClr val="000066"/>
            </a:solidFill>
            <a:prstDash val="sysDot"/>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7623" name="Text Box 167"/>
          <p:cNvSpPr txBox="1">
            <a:spLocks noChangeArrowheads="1"/>
          </p:cNvSpPr>
          <p:nvPr/>
        </p:nvSpPr>
        <p:spPr bwMode="auto">
          <a:xfrm>
            <a:off x="395288" y="5589588"/>
            <a:ext cx="154546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a:cs typeface="+mn-cs"/>
              </a:rPr>
              <a:t>LIQUIDITA’</a:t>
            </a:r>
          </a:p>
        </p:txBody>
      </p:sp>
      <p:sp>
        <p:nvSpPr>
          <p:cNvPr id="147624" name="Rectangle 168"/>
          <p:cNvSpPr>
            <a:spLocks noChangeArrowheads="1"/>
          </p:cNvSpPr>
          <p:nvPr/>
        </p:nvSpPr>
        <p:spPr bwMode="auto">
          <a:xfrm>
            <a:off x="250825" y="2205038"/>
            <a:ext cx="4897438" cy="1152525"/>
          </a:xfrm>
          <a:prstGeom prst="rect">
            <a:avLst/>
          </a:prstGeom>
          <a:noFill/>
          <a:ln w="25400">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it-IT">
              <a:effectLst>
                <a:outerShdw blurRad="38100" dist="38100" dir="2700000" algn="tl">
                  <a:srgbClr val="000000">
                    <a:alpha val="43137"/>
                  </a:srgbClr>
                </a:outerShdw>
              </a:effectLst>
              <a:cs typeface="+mn-cs"/>
            </a:endParaRPr>
          </a:p>
        </p:txBody>
      </p:sp>
      <p:grpSp>
        <p:nvGrpSpPr>
          <p:cNvPr id="147627" name="Group 171"/>
          <p:cNvGrpSpPr>
            <a:grpSpLocks/>
          </p:cNvGrpSpPr>
          <p:nvPr/>
        </p:nvGrpSpPr>
        <p:grpSpPr bwMode="auto">
          <a:xfrm>
            <a:off x="5148263" y="2522909"/>
            <a:ext cx="2470150" cy="519112"/>
            <a:chOff x="3243" y="1561"/>
            <a:chExt cx="1556" cy="327"/>
          </a:xfrm>
        </p:grpSpPr>
        <p:sp>
          <p:nvSpPr>
            <p:cNvPr id="147625" name="Line 169"/>
            <p:cNvSpPr>
              <a:spLocks noChangeShapeType="1"/>
            </p:cNvSpPr>
            <p:nvPr/>
          </p:nvSpPr>
          <p:spPr bwMode="auto">
            <a:xfrm>
              <a:off x="3243" y="1706"/>
              <a:ext cx="453" cy="0"/>
            </a:xfrm>
            <a:prstGeom prst="line">
              <a:avLst/>
            </a:prstGeom>
            <a:noFill/>
            <a:ln w="25400">
              <a:solidFill>
                <a:srgbClr val="00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it-IT">
                <a:effectLst>
                  <a:outerShdw blurRad="38100" dist="38100" dir="2700000" algn="tl">
                    <a:srgbClr val="000000">
                      <a:alpha val="43137"/>
                    </a:srgbClr>
                  </a:outerShdw>
                </a:effectLst>
                <a:cs typeface="+mn-cs"/>
              </a:endParaRPr>
            </a:p>
          </p:txBody>
        </p:sp>
        <p:sp>
          <p:nvSpPr>
            <p:cNvPr id="147626" name="Text Box 170"/>
            <p:cNvSpPr txBox="1">
              <a:spLocks noChangeArrowheads="1"/>
            </p:cNvSpPr>
            <p:nvPr/>
          </p:nvSpPr>
          <p:spPr bwMode="auto">
            <a:xfrm>
              <a:off x="3742" y="1561"/>
              <a:ext cx="105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rgbClr val="000066"/>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dirty="0">
                  <a:cs typeface="+mn-cs"/>
                </a:rPr>
                <a:t>TECNICHE</a:t>
              </a:r>
            </a:p>
          </p:txBody>
        </p:sp>
      </p:grpSp>
      <p:sp>
        <p:nvSpPr>
          <p:cNvPr id="2" name="Titolo 1"/>
          <p:cNvSpPr>
            <a:spLocks noGrp="1"/>
          </p:cNvSpPr>
          <p:nvPr>
            <p:ph type="title"/>
          </p:nvPr>
        </p:nvSpPr>
        <p:spPr/>
        <p:txBody>
          <a:bodyPr/>
          <a:lstStyle/>
          <a:p>
            <a:r>
              <a:rPr lang="it-IT" dirty="0" smtClean="0"/>
              <a:t>Una precisazione</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704880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47617"/>
                                        </p:tgtEl>
                                        <p:attrNameLst>
                                          <p:attrName>style.visibility</p:attrName>
                                        </p:attrNameLst>
                                      </p:cBhvr>
                                      <p:to>
                                        <p:strVal val="visible"/>
                                      </p:to>
                                    </p:set>
                                    <p:anim calcmode="lin" valueType="num">
                                      <p:cBhvr additive="base">
                                        <p:cTn id="7" dur="1000" fill="hold"/>
                                        <p:tgtEl>
                                          <p:spTgt spid="147617"/>
                                        </p:tgtEl>
                                        <p:attrNameLst>
                                          <p:attrName>ppt_x</p:attrName>
                                        </p:attrNameLst>
                                      </p:cBhvr>
                                      <p:tavLst>
                                        <p:tav tm="0">
                                          <p:val>
                                            <p:strVal val="0-#ppt_w/2"/>
                                          </p:val>
                                        </p:tav>
                                        <p:tav tm="100000">
                                          <p:val>
                                            <p:strVal val="#ppt_x"/>
                                          </p:val>
                                        </p:tav>
                                      </p:tavLst>
                                    </p:anim>
                                    <p:anim calcmode="lin" valueType="num">
                                      <p:cBhvr additive="base">
                                        <p:cTn id="8" dur="1000" fill="hold"/>
                                        <p:tgtEl>
                                          <p:spTgt spid="147617"/>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1000"/>
                            </p:stCondLst>
                            <p:childTnLst>
                              <p:par>
                                <p:cTn id="10" presetID="7" presetClass="entr" presetSubtype="8" fill="hold" grpId="0" nodeType="afterEffect">
                                  <p:stCondLst>
                                    <p:cond delay="0"/>
                                  </p:stCondLst>
                                  <p:childTnLst>
                                    <p:set>
                                      <p:cBhvr>
                                        <p:cTn id="11" dur="1" fill="hold">
                                          <p:stCondLst>
                                            <p:cond delay="0"/>
                                          </p:stCondLst>
                                        </p:cTn>
                                        <p:tgtEl>
                                          <p:spTgt spid="147618"/>
                                        </p:tgtEl>
                                        <p:attrNameLst>
                                          <p:attrName>style.visibility</p:attrName>
                                        </p:attrNameLst>
                                      </p:cBhvr>
                                      <p:to>
                                        <p:strVal val="visible"/>
                                      </p:to>
                                    </p:set>
                                    <p:anim calcmode="lin" valueType="num">
                                      <p:cBhvr additive="base">
                                        <p:cTn id="12" dur="1000" fill="hold"/>
                                        <p:tgtEl>
                                          <p:spTgt spid="147618"/>
                                        </p:tgtEl>
                                        <p:attrNameLst>
                                          <p:attrName>ppt_x</p:attrName>
                                        </p:attrNameLst>
                                      </p:cBhvr>
                                      <p:tavLst>
                                        <p:tav tm="0">
                                          <p:val>
                                            <p:strVal val="0-#ppt_w/2"/>
                                          </p:val>
                                        </p:tav>
                                        <p:tav tm="100000">
                                          <p:val>
                                            <p:strVal val="#ppt_x"/>
                                          </p:val>
                                        </p:tav>
                                      </p:tavLst>
                                    </p:anim>
                                    <p:anim calcmode="lin" valueType="num">
                                      <p:cBhvr additive="base">
                                        <p:cTn id="13" dur="1000" fill="hold"/>
                                        <p:tgtEl>
                                          <p:spTgt spid="147618"/>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2000"/>
                            </p:stCondLst>
                            <p:childTnLst>
                              <p:par>
                                <p:cTn id="15" presetID="7" presetClass="entr" presetSubtype="8" fill="hold" grpId="0" nodeType="afterEffect">
                                  <p:stCondLst>
                                    <p:cond delay="0"/>
                                  </p:stCondLst>
                                  <p:childTnLst>
                                    <p:set>
                                      <p:cBhvr>
                                        <p:cTn id="16" dur="1" fill="hold">
                                          <p:stCondLst>
                                            <p:cond delay="0"/>
                                          </p:stCondLst>
                                        </p:cTn>
                                        <p:tgtEl>
                                          <p:spTgt spid="147619"/>
                                        </p:tgtEl>
                                        <p:attrNameLst>
                                          <p:attrName>style.visibility</p:attrName>
                                        </p:attrNameLst>
                                      </p:cBhvr>
                                      <p:to>
                                        <p:strVal val="visible"/>
                                      </p:to>
                                    </p:set>
                                    <p:anim calcmode="lin" valueType="num">
                                      <p:cBhvr additive="base">
                                        <p:cTn id="17" dur="1000" fill="hold"/>
                                        <p:tgtEl>
                                          <p:spTgt spid="147619"/>
                                        </p:tgtEl>
                                        <p:attrNameLst>
                                          <p:attrName>ppt_x</p:attrName>
                                        </p:attrNameLst>
                                      </p:cBhvr>
                                      <p:tavLst>
                                        <p:tav tm="0">
                                          <p:val>
                                            <p:strVal val="0-#ppt_w/2"/>
                                          </p:val>
                                        </p:tav>
                                        <p:tav tm="100000">
                                          <p:val>
                                            <p:strVal val="#ppt_x"/>
                                          </p:val>
                                        </p:tav>
                                      </p:tavLst>
                                    </p:anim>
                                    <p:anim calcmode="lin" valueType="num">
                                      <p:cBhvr additive="base">
                                        <p:cTn id="18" dur="1000" fill="hold"/>
                                        <p:tgtEl>
                                          <p:spTgt spid="1476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47624"/>
                                        </p:tgtEl>
                                        <p:attrNameLst>
                                          <p:attrName>style.visibility</p:attrName>
                                        </p:attrNameLst>
                                      </p:cBhvr>
                                      <p:to>
                                        <p:strVal val="visible"/>
                                      </p:to>
                                    </p:set>
                                    <p:anim calcmode="lin" valueType="num">
                                      <p:cBhvr>
                                        <p:cTn id="23" dur="500" fill="hold"/>
                                        <p:tgtEl>
                                          <p:spTgt spid="147624"/>
                                        </p:tgtEl>
                                        <p:attrNameLst>
                                          <p:attrName>ppt_w</p:attrName>
                                        </p:attrNameLst>
                                      </p:cBhvr>
                                      <p:tavLst>
                                        <p:tav tm="0">
                                          <p:val>
                                            <p:fltVal val="0"/>
                                          </p:val>
                                        </p:tav>
                                        <p:tav tm="100000">
                                          <p:val>
                                            <p:strVal val="#ppt_w"/>
                                          </p:val>
                                        </p:tav>
                                      </p:tavLst>
                                    </p:anim>
                                    <p:anim calcmode="lin" valueType="num">
                                      <p:cBhvr>
                                        <p:cTn id="24" dur="500" fill="hold"/>
                                        <p:tgtEl>
                                          <p:spTgt spid="147624"/>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nodeType="afterEffect">
                                  <p:stCondLst>
                                    <p:cond delay="0"/>
                                  </p:stCondLst>
                                  <p:childTnLst>
                                    <p:set>
                                      <p:cBhvr>
                                        <p:cTn id="27" dur="1" fill="hold">
                                          <p:stCondLst>
                                            <p:cond delay="0"/>
                                          </p:stCondLst>
                                        </p:cTn>
                                        <p:tgtEl>
                                          <p:spTgt spid="147627"/>
                                        </p:tgtEl>
                                        <p:attrNameLst>
                                          <p:attrName>style.visibility</p:attrName>
                                        </p:attrNameLst>
                                      </p:cBhvr>
                                      <p:to>
                                        <p:strVal val="visible"/>
                                      </p:to>
                                    </p:set>
                                    <p:anim calcmode="lin" valueType="num">
                                      <p:cBhvr>
                                        <p:cTn id="28" dur="500" fill="hold"/>
                                        <p:tgtEl>
                                          <p:spTgt spid="147627"/>
                                        </p:tgtEl>
                                        <p:attrNameLst>
                                          <p:attrName>ppt_w</p:attrName>
                                        </p:attrNameLst>
                                      </p:cBhvr>
                                      <p:tavLst>
                                        <p:tav tm="0">
                                          <p:val>
                                            <p:fltVal val="0"/>
                                          </p:val>
                                        </p:tav>
                                        <p:tav tm="100000">
                                          <p:val>
                                            <p:strVal val="#ppt_w"/>
                                          </p:val>
                                        </p:tav>
                                      </p:tavLst>
                                    </p:anim>
                                    <p:anim calcmode="lin" valueType="num">
                                      <p:cBhvr>
                                        <p:cTn id="29" dur="500" fill="hold"/>
                                        <p:tgtEl>
                                          <p:spTgt spid="147627"/>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47471"/>
                                        </p:tgtEl>
                                        <p:attrNameLst>
                                          <p:attrName>style.visibility</p:attrName>
                                        </p:attrNameLst>
                                      </p:cBhvr>
                                      <p:to>
                                        <p:strVal val="visible"/>
                                      </p:to>
                                    </p:set>
                                    <p:anim calcmode="lin" valueType="num">
                                      <p:cBhvr>
                                        <p:cTn id="33" dur="500" fill="hold"/>
                                        <p:tgtEl>
                                          <p:spTgt spid="147471"/>
                                        </p:tgtEl>
                                        <p:attrNameLst>
                                          <p:attrName>ppt_w</p:attrName>
                                        </p:attrNameLst>
                                      </p:cBhvr>
                                      <p:tavLst>
                                        <p:tav tm="0">
                                          <p:val>
                                            <p:fltVal val="0"/>
                                          </p:val>
                                        </p:tav>
                                        <p:tav tm="100000">
                                          <p:val>
                                            <p:strVal val="#ppt_w"/>
                                          </p:val>
                                        </p:tav>
                                      </p:tavLst>
                                    </p:anim>
                                    <p:anim calcmode="lin" valueType="num">
                                      <p:cBhvr>
                                        <p:cTn id="34" dur="500" fill="hold"/>
                                        <p:tgtEl>
                                          <p:spTgt spid="14747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8" fill="hold" grpId="0" nodeType="clickEffect">
                                  <p:stCondLst>
                                    <p:cond delay="0"/>
                                  </p:stCondLst>
                                  <p:childTnLst>
                                    <p:set>
                                      <p:cBhvr>
                                        <p:cTn id="38" dur="1" fill="hold">
                                          <p:stCondLst>
                                            <p:cond delay="0"/>
                                          </p:stCondLst>
                                        </p:cTn>
                                        <p:tgtEl>
                                          <p:spTgt spid="147620"/>
                                        </p:tgtEl>
                                        <p:attrNameLst>
                                          <p:attrName>style.visibility</p:attrName>
                                        </p:attrNameLst>
                                      </p:cBhvr>
                                      <p:to>
                                        <p:strVal val="visible"/>
                                      </p:to>
                                    </p:set>
                                    <p:anim calcmode="lin" valueType="num">
                                      <p:cBhvr additive="base">
                                        <p:cTn id="39" dur="1000" fill="hold"/>
                                        <p:tgtEl>
                                          <p:spTgt spid="147620"/>
                                        </p:tgtEl>
                                        <p:attrNameLst>
                                          <p:attrName>ppt_x</p:attrName>
                                        </p:attrNameLst>
                                      </p:cBhvr>
                                      <p:tavLst>
                                        <p:tav tm="0">
                                          <p:val>
                                            <p:strVal val="0-#ppt_w/2"/>
                                          </p:val>
                                        </p:tav>
                                        <p:tav tm="100000">
                                          <p:val>
                                            <p:strVal val="#ppt_x"/>
                                          </p:val>
                                        </p:tav>
                                      </p:tavLst>
                                    </p:anim>
                                    <p:anim calcmode="lin" valueType="num">
                                      <p:cBhvr additive="base">
                                        <p:cTn id="40" dur="1000" fill="hold"/>
                                        <p:tgtEl>
                                          <p:spTgt spid="1476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8" fill="hold" grpId="0" nodeType="clickEffect">
                                  <p:stCondLst>
                                    <p:cond delay="0"/>
                                  </p:stCondLst>
                                  <p:childTnLst>
                                    <p:set>
                                      <p:cBhvr>
                                        <p:cTn id="44" dur="1" fill="hold">
                                          <p:stCondLst>
                                            <p:cond delay="0"/>
                                          </p:stCondLst>
                                        </p:cTn>
                                        <p:tgtEl>
                                          <p:spTgt spid="147621"/>
                                        </p:tgtEl>
                                        <p:attrNameLst>
                                          <p:attrName>style.visibility</p:attrName>
                                        </p:attrNameLst>
                                      </p:cBhvr>
                                      <p:to>
                                        <p:strVal val="visible"/>
                                      </p:to>
                                    </p:set>
                                    <p:anim calcmode="lin" valueType="num">
                                      <p:cBhvr additive="base">
                                        <p:cTn id="45" dur="1000" fill="hold"/>
                                        <p:tgtEl>
                                          <p:spTgt spid="147621"/>
                                        </p:tgtEl>
                                        <p:attrNameLst>
                                          <p:attrName>ppt_x</p:attrName>
                                        </p:attrNameLst>
                                      </p:cBhvr>
                                      <p:tavLst>
                                        <p:tav tm="0">
                                          <p:val>
                                            <p:strVal val="0-#ppt_w/2"/>
                                          </p:val>
                                        </p:tav>
                                        <p:tav tm="100000">
                                          <p:val>
                                            <p:strVal val="#ppt_x"/>
                                          </p:val>
                                        </p:tav>
                                      </p:tavLst>
                                    </p:anim>
                                    <p:anim calcmode="lin" valueType="num">
                                      <p:cBhvr additive="base">
                                        <p:cTn id="46" dur="1000" fill="hold"/>
                                        <p:tgtEl>
                                          <p:spTgt spid="147621"/>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23" presetClass="entr" presetSubtype="16" fill="hold" nodeType="afterEffect">
                                  <p:stCondLst>
                                    <p:cond delay="0"/>
                                  </p:stCondLst>
                                  <p:childTnLst>
                                    <p:set>
                                      <p:cBhvr>
                                        <p:cTn id="49" dur="1" fill="hold">
                                          <p:stCondLst>
                                            <p:cond delay="0"/>
                                          </p:stCondLst>
                                        </p:cTn>
                                        <p:tgtEl>
                                          <p:spTgt spid="147622"/>
                                        </p:tgtEl>
                                        <p:attrNameLst>
                                          <p:attrName>style.visibility</p:attrName>
                                        </p:attrNameLst>
                                      </p:cBhvr>
                                      <p:to>
                                        <p:strVal val="visible"/>
                                      </p:to>
                                    </p:set>
                                    <p:anim calcmode="lin" valueType="num">
                                      <p:cBhvr>
                                        <p:cTn id="50" dur="500" fill="hold"/>
                                        <p:tgtEl>
                                          <p:spTgt spid="147622"/>
                                        </p:tgtEl>
                                        <p:attrNameLst>
                                          <p:attrName>ppt_w</p:attrName>
                                        </p:attrNameLst>
                                      </p:cBhvr>
                                      <p:tavLst>
                                        <p:tav tm="0">
                                          <p:val>
                                            <p:fltVal val="0"/>
                                          </p:val>
                                        </p:tav>
                                        <p:tav tm="100000">
                                          <p:val>
                                            <p:strVal val="#ppt_w"/>
                                          </p:val>
                                        </p:tav>
                                      </p:tavLst>
                                    </p:anim>
                                    <p:anim calcmode="lin" valueType="num">
                                      <p:cBhvr>
                                        <p:cTn id="51" dur="500" fill="hold"/>
                                        <p:tgtEl>
                                          <p:spTgt spid="147622"/>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7" presetClass="entr" presetSubtype="8" fill="hold" grpId="0" nodeType="clickEffect">
                                  <p:stCondLst>
                                    <p:cond delay="0"/>
                                  </p:stCondLst>
                                  <p:childTnLst>
                                    <p:set>
                                      <p:cBhvr>
                                        <p:cTn id="55" dur="1" fill="hold">
                                          <p:stCondLst>
                                            <p:cond delay="0"/>
                                          </p:stCondLst>
                                        </p:cTn>
                                        <p:tgtEl>
                                          <p:spTgt spid="147623"/>
                                        </p:tgtEl>
                                        <p:attrNameLst>
                                          <p:attrName>style.visibility</p:attrName>
                                        </p:attrNameLst>
                                      </p:cBhvr>
                                      <p:to>
                                        <p:strVal val="visible"/>
                                      </p:to>
                                    </p:set>
                                    <p:anim calcmode="lin" valueType="num">
                                      <p:cBhvr additive="base">
                                        <p:cTn id="56" dur="1000" fill="hold"/>
                                        <p:tgtEl>
                                          <p:spTgt spid="147623"/>
                                        </p:tgtEl>
                                        <p:attrNameLst>
                                          <p:attrName>ppt_x</p:attrName>
                                        </p:attrNameLst>
                                      </p:cBhvr>
                                      <p:tavLst>
                                        <p:tav tm="0">
                                          <p:val>
                                            <p:strVal val="0-#ppt_w/2"/>
                                          </p:val>
                                        </p:tav>
                                        <p:tav tm="100000">
                                          <p:val>
                                            <p:strVal val="#ppt_x"/>
                                          </p:val>
                                        </p:tav>
                                      </p:tavLst>
                                    </p:anim>
                                    <p:anim calcmode="lin" valueType="num">
                                      <p:cBhvr additive="base">
                                        <p:cTn id="57" dur="1000" fill="hold"/>
                                        <p:tgtEl>
                                          <p:spTgt spid="1476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617" grpId="0"/>
      <p:bldP spid="147618" grpId="0"/>
      <p:bldP spid="147619" grpId="0"/>
      <p:bldP spid="147620" grpId="0"/>
      <p:bldP spid="147621" grpId="0"/>
      <p:bldP spid="147623" grpId="0"/>
      <p:bldP spid="1476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a:t>
            </a:r>
            <a:r>
              <a:rPr lang="it-IT" dirty="0" smtClean="0"/>
              <a:t>esercizio: analisi </a:t>
            </a:r>
            <a:r>
              <a:rPr lang="it-IT" dirty="0"/>
              <a:t>qualitativa degli </a:t>
            </a:r>
            <a:r>
              <a:rPr lang="it-IT" dirty="0" smtClean="0"/>
              <a:t>investimenti</a:t>
            </a:r>
            <a:endParaRPr lang="it-IT" dirty="0"/>
          </a:p>
        </p:txBody>
      </p:sp>
      <p:sp>
        <p:nvSpPr>
          <p:cNvPr id="142339" name="Text Box 3"/>
          <p:cNvSpPr txBox="1">
            <a:spLocks noChangeArrowheads="1"/>
          </p:cNvSpPr>
          <p:nvPr/>
        </p:nvSpPr>
        <p:spPr bwMode="auto">
          <a:xfrm>
            <a:off x="628704" y="2205038"/>
            <a:ext cx="4455066" cy="4154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buFontTx/>
              <a:buAutoNum type="arabicPeriod"/>
              <a:defRPr/>
            </a:pPr>
            <a:r>
              <a:rPr lang="it-IT" dirty="0" smtClean="0">
                <a:latin typeface="Arial Narrow" charset="0"/>
                <a:cs typeface="+mn-cs"/>
              </a:rPr>
              <a:t>Denaro in cassa (scorta vincolata)</a:t>
            </a:r>
          </a:p>
          <a:p>
            <a:pPr>
              <a:buFontTx/>
              <a:buAutoNum type="arabicPeriod"/>
              <a:defRPr/>
            </a:pPr>
            <a:r>
              <a:rPr lang="it-IT" dirty="0" smtClean="0">
                <a:latin typeface="Arial Narrow" charset="0"/>
                <a:cs typeface="+mn-cs"/>
              </a:rPr>
              <a:t>Automezzi</a:t>
            </a:r>
          </a:p>
          <a:p>
            <a:pPr>
              <a:buFontTx/>
              <a:buAutoNum type="arabicPeriod"/>
              <a:defRPr/>
            </a:pPr>
            <a:r>
              <a:rPr lang="it-IT" dirty="0" smtClean="0">
                <a:latin typeface="Arial Narrow" charset="0"/>
                <a:cs typeface="+mn-cs"/>
              </a:rPr>
              <a:t>Terreni</a:t>
            </a:r>
          </a:p>
          <a:p>
            <a:pPr>
              <a:buFontTx/>
              <a:buAutoNum type="arabicPeriod"/>
              <a:defRPr/>
            </a:pPr>
            <a:r>
              <a:rPr lang="it-IT" dirty="0" smtClean="0">
                <a:latin typeface="Arial Narrow" charset="0"/>
                <a:cs typeface="+mn-cs"/>
              </a:rPr>
              <a:t>Crediti insoluti</a:t>
            </a:r>
          </a:p>
          <a:p>
            <a:pPr>
              <a:buFontTx/>
              <a:buAutoNum type="arabicPeriod"/>
              <a:defRPr/>
            </a:pPr>
            <a:r>
              <a:rPr lang="it-IT" dirty="0" smtClean="0">
                <a:latin typeface="Arial Narrow" charset="0"/>
                <a:cs typeface="+mn-cs"/>
              </a:rPr>
              <a:t>Titoli pubblici</a:t>
            </a:r>
          </a:p>
          <a:p>
            <a:pPr>
              <a:buFontTx/>
              <a:buAutoNum type="arabicPeriod"/>
              <a:defRPr/>
            </a:pPr>
            <a:r>
              <a:rPr lang="it-IT" dirty="0" smtClean="0">
                <a:latin typeface="Arial Narrow" charset="0"/>
                <a:cs typeface="+mn-cs"/>
              </a:rPr>
              <a:t>Fabbricati</a:t>
            </a:r>
          </a:p>
          <a:p>
            <a:pPr>
              <a:buFontTx/>
              <a:buAutoNum type="arabicPeriod"/>
              <a:defRPr/>
            </a:pPr>
            <a:r>
              <a:rPr lang="it-IT" dirty="0" smtClean="0">
                <a:latin typeface="Arial Narrow" charset="0"/>
                <a:cs typeface="+mn-cs"/>
              </a:rPr>
              <a:t>Scorte MP (vincolate)</a:t>
            </a:r>
          </a:p>
          <a:p>
            <a:pPr>
              <a:buFontTx/>
              <a:buAutoNum type="arabicPeriod"/>
              <a:defRPr/>
            </a:pPr>
            <a:r>
              <a:rPr lang="it-IT" dirty="0" smtClean="0">
                <a:latin typeface="Arial Narrow" charset="0"/>
                <a:cs typeface="+mn-cs"/>
              </a:rPr>
              <a:t>Scorte MP (non vincolate)</a:t>
            </a:r>
          </a:p>
          <a:p>
            <a:pPr>
              <a:buFontTx/>
              <a:buAutoNum type="arabicPeriod"/>
              <a:defRPr/>
            </a:pPr>
            <a:r>
              <a:rPr lang="it-IT" dirty="0" smtClean="0">
                <a:latin typeface="Arial Narrow" charset="0"/>
                <a:cs typeface="+mn-cs"/>
              </a:rPr>
              <a:t>Impianti obsoleti</a:t>
            </a:r>
          </a:p>
          <a:p>
            <a:pPr>
              <a:buFontTx/>
              <a:buAutoNum type="arabicPeriod"/>
              <a:defRPr/>
            </a:pPr>
            <a:r>
              <a:rPr lang="it-IT" dirty="0" smtClean="0">
                <a:latin typeface="Arial Narrow" charset="0"/>
                <a:cs typeface="+mn-cs"/>
              </a:rPr>
              <a:t>Depositi bancari in C/C</a:t>
            </a:r>
          </a:p>
          <a:p>
            <a:pPr>
              <a:buFontTx/>
              <a:buAutoNum type="arabicPeriod"/>
              <a:defRPr/>
            </a:pPr>
            <a:r>
              <a:rPr lang="it-IT" dirty="0" smtClean="0">
                <a:latin typeface="Arial Narrow" charset="0"/>
                <a:cs typeface="+mn-cs"/>
              </a:rPr>
              <a:t>Partecipazioni azionarie quotate</a:t>
            </a:r>
          </a:p>
        </p:txBody>
      </p:sp>
      <p:sp>
        <p:nvSpPr>
          <p:cNvPr id="142340" name="Rectangle 4"/>
          <p:cNvSpPr>
            <a:spLocks noChangeArrowheads="1"/>
          </p:cNvSpPr>
          <p:nvPr/>
        </p:nvSpPr>
        <p:spPr bwMode="auto">
          <a:xfrm>
            <a:off x="476304" y="2209800"/>
            <a:ext cx="5638800" cy="41148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41" name="Rectangle 5"/>
          <p:cNvSpPr>
            <a:spLocks noChangeArrowheads="1"/>
          </p:cNvSpPr>
          <p:nvPr/>
        </p:nvSpPr>
        <p:spPr bwMode="auto">
          <a:xfrm>
            <a:off x="6115104" y="2209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42" name="Rectangle 6"/>
          <p:cNvSpPr>
            <a:spLocks noChangeArrowheads="1"/>
          </p:cNvSpPr>
          <p:nvPr/>
        </p:nvSpPr>
        <p:spPr bwMode="auto">
          <a:xfrm>
            <a:off x="6115104" y="2590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43" name="Line 7"/>
          <p:cNvSpPr>
            <a:spLocks noChangeShapeType="1"/>
          </p:cNvSpPr>
          <p:nvPr/>
        </p:nvSpPr>
        <p:spPr bwMode="auto">
          <a:xfrm>
            <a:off x="476304" y="2590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4" name="Line 8"/>
          <p:cNvSpPr>
            <a:spLocks noChangeShapeType="1"/>
          </p:cNvSpPr>
          <p:nvPr/>
        </p:nvSpPr>
        <p:spPr bwMode="auto">
          <a:xfrm>
            <a:off x="476304" y="2971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5" name="Line 9"/>
          <p:cNvSpPr>
            <a:spLocks noChangeShapeType="1"/>
          </p:cNvSpPr>
          <p:nvPr/>
        </p:nvSpPr>
        <p:spPr bwMode="auto">
          <a:xfrm>
            <a:off x="476304" y="3352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6" name="Line 10"/>
          <p:cNvSpPr>
            <a:spLocks noChangeShapeType="1"/>
          </p:cNvSpPr>
          <p:nvPr/>
        </p:nvSpPr>
        <p:spPr bwMode="auto">
          <a:xfrm>
            <a:off x="476304" y="3733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7" name="Line 11"/>
          <p:cNvSpPr>
            <a:spLocks noChangeShapeType="1"/>
          </p:cNvSpPr>
          <p:nvPr/>
        </p:nvSpPr>
        <p:spPr bwMode="auto">
          <a:xfrm>
            <a:off x="476304" y="4114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8" name="Line 12"/>
          <p:cNvSpPr>
            <a:spLocks noChangeShapeType="1"/>
          </p:cNvSpPr>
          <p:nvPr/>
        </p:nvSpPr>
        <p:spPr bwMode="auto">
          <a:xfrm>
            <a:off x="476304" y="4419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9" name="Line 13"/>
          <p:cNvSpPr>
            <a:spLocks noChangeShapeType="1"/>
          </p:cNvSpPr>
          <p:nvPr/>
        </p:nvSpPr>
        <p:spPr bwMode="auto">
          <a:xfrm>
            <a:off x="476304" y="4800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0" name="Line 14"/>
          <p:cNvSpPr>
            <a:spLocks noChangeShapeType="1"/>
          </p:cNvSpPr>
          <p:nvPr/>
        </p:nvSpPr>
        <p:spPr bwMode="auto">
          <a:xfrm>
            <a:off x="476304" y="5181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1" name="Line 15"/>
          <p:cNvSpPr>
            <a:spLocks noChangeShapeType="1"/>
          </p:cNvSpPr>
          <p:nvPr/>
        </p:nvSpPr>
        <p:spPr bwMode="auto">
          <a:xfrm>
            <a:off x="476304" y="5562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2" name="Line 16"/>
          <p:cNvSpPr>
            <a:spLocks noChangeShapeType="1"/>
          </p:cNvSpPr>
          <p:nvPr/>
        </p:nvSpPr>
        <p:spPr bwMode="auto">
          <a:xfrm>
            <a:off x="476304" y="5943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3" name="Rectangle 17"/>
          <p:cNvSpPr>
            <a:spLocks noChangeArrowheads="1"/>
          </p:cNvSpPr>
          <p:nvPr/>
        </p:nvSpPr>
        <p:spPr bwMode="auto">
          <a:xfrm>
            <a:off x="6115104" y="2971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4" name="Rectangle 18"/>
          <p:cNvSpPr>
            <a:spLocks noChangeArrowheads="1"/>
          </p:cNvSpPr>
          <p:nvPr/>
        </p:nvSpPr>
        <p:spPr bwMode="auto">
          <a:xfrm>
            <a:off x="6115104" y="3352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5" name="Rectangle 19"/>
          <p:cNvSpPr>
            <a:spLocks noChangeArrowheads="1"/>
          </p:cNvSpPr>
          <p:nvPr/>
        </p:nvSpPr>
        <p:spPr bwMode="auto">
          <a:xfrm>
            <a:off x="6115104" y="3733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6" name="Rectangle 20"/>
          <p:cNvSpPr>
            <a:spLocks noChangeArrowheads="1"/>
          </p:cNvSpPr>
          <p:nvPr/>
        </p:nvSpPr>
        <p:spPr bwMode="auto">
          <a:xfrm>
            <a:off x="6115104" y="4114800"/>
            <a:ext cx="1524000" cy="3048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7" name="Rectangle 21"/>
          <p:cNvSpPr>
            <a:spLocks noChangeArrowheads="1"/>
          </p:cNvSpPr>
          <p:nvPr/>
        </p:nvSpPr>
        <p:spPr bwMode="auto">
          <a:xfrm>
            <a:off x="6115104" y="4419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8" name="Rectangle 22"/>
          <p:cNvSpPr>
            <a:spLocks noChangeArrowheads="1"/>
          </p:cNvSpPr>
          <p:nvPr/>
        </p:nvSpPr>
        <p:spPr bwMode="auto">
          <a:xfrm>
            <a:off x="6115104" y="4800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9" name="Rectangle 23"/>
          <p:cNvSpPr>
            <a:spLocks noChangeArrowheads="1"/>
          </p:cNvSpPr>
          <p:nvPr/>
        </p:nvSpPr>
        <p:spPr bwMode="auto">
          <a:xfrm>
            <a:off x="6115104" y="5181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60" name="Rectangle 24"/>
          <p:cNvSpPr>
            <a:spLocks noChangeArrowheads="1"/>
          </p:cNvSpPr>
          <p:nvPr/>
        </p:nvSpPr>
        <p:spPr bwMode="auto">
          <a:xfrm>
            <a:off x="6115104" y="5562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61" name="Rectangle 25"/>
          <p:cNvSpPr>
            <a:spLocks noChangeArrowheads="1"/>
          </p:cNvSpPr>
          <p:nvPr/>
        </p:nvSpPr>
        <p:spPr bwMode="auto">
          <a:xfrm>
            <a:off x="6115104" y="5943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62" name="Text Box 26"/>
          <p:cNvSpPr txBox="1">
            <a:spLocks noChangeArrowheads="1"/>
          </p:cNvSpPr>
          <p:nvPr/>
        </p:nvSpPr>
        <p:spPr bwMode="auto">
          <a:xfrm>
            <a:off x="6181920" y="1681644"/>
            <a:ext cx="14157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400" b="1" dirty="0" smtClean="0">
                <a:cs typeface="+mn-cs"/>
              </a:rPr>
              <a:t>CRITERIO DELLA</a:t>
            </a:r>
          </a:p>
          <a:p>
            <a:pPr algn="ctr">
              <a:defRPr/>
            </a:pPr>
            <a:r>
              <a:rPr lang="it-IT" sz="1400" b="1" dirty="0" smtClean="0">
                <a:cs typeface="+mn-cs"/>
              </a:rPr>
              <a:t>DESTINAZIONE</a:t>
            </a:r>
            <a:endParaRPr lang="it-IT" sz="1400" b="1" dirty="0">
              <a:cs typeface="+mn-cs"/>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069629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Gli obiettivi della lezione</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pic>
        <p:nvPicPr>
          <p:cNvPr id="7" name="Picture 8" descr="tiroalbersagl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5288" y="2060575"/>
            <a:ext cx="3097212" cy="302101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 name="CasellaDiTesto 7"/>
          <p:cNvSpPr txBox="1"/>
          <p:nvPr/>
        </p:nvSpPr>
        <p:spPr>
          <a:xfrm>
            <a:off x="3909643" y="2582425"/>
            <a:ext cx="4167557" cy="1938992"/>
          </a:xfrm>
          <a:prstGeom prst="rect">
            <a:avLst/>
          </a:prstGeom>
          <a:noFill/>
        </p:spPr>
        <p:txBody>
          <a:bodyPr wrap="square" rtlCol="0">
            <a:spAutoFit/>
          </a:bodyPr>
          <a:lstStyle/>
          <a:p>
            <a:r>
              <a:rPr lang="it-IT" sz="2400" dirty="0">
                <a:solidFill>
                  <a:prstClr val="black"/>
                </a:solidFill>
                <a:latin typeface="Calibri"/>
              </a:rPr>
              <a:t>Capire le differenze tra gli </a:t>
            </a:r>
            <a:r>
              <a:rPr lang="it-IT" sz="2400" b="1" dirty="0">
                <a:solidFill>
                  <a:srgbClr val="000090"/>
                </a:solidFill>
                <a:latin typeface="Calibri"/>
              </a:rPr>
              <a:t>investimenti</a:t>
            </a:r>
            <a:r>
              <a:rPr lang="it-IT" sz="2400" dirty="0">
                <a:solidFill>
                  <a:prstClr val="black"/>
                </a:solidFill>
                <a:latin typeface="Calibri"/>
              </a:rPr>
              <a:t> che compongono il capitale di </a:t>
            </a:r>
            <a:r>
              <a:rPr lang="it-IT" sz="2400" dirty="0" smtClean="0">
                <a:solidFill>
                  <a:prstClr val="black"/>
                </a:solidFill>
                <a:latin typeface="Calibri"/>
              </a:rPr>
              <a:t>funzionamento</a:t>
            </a:r>
          </a:p>
          <a:p>
            <a:pPr marL="342900" indent="-342900">
              <a:buFont typeface="Arial"/>
              <a:buChar char="•"/>
            </a:pPr>
            <a:r>
              <a:rPr lang="it-IT" sz="2400" dirty="0" smtClean="0">
                <a:solidFill>
                  <a:prstClr val="black"/>
                </a:solidFill>
                <a:latin typeface="Calibri"/>
              </a:rPr>
              <a:t>Distinzione in classi omogenee</a:t>
            </a:r>
            <a:endParaRPr lang="it-IT" sz="2400" dirty="0">
              <a:solidFill>
                <a:prstClr val="black"/>
              </a:solidFill>
              <a:latin typeface="Calibri"/>
            </a:endParaRPr>
          </a:p>
        </p:txBody>
      </p:sp>
    </p:spTree>
    <p:extLst>
      <p:ext uri="{BB962C8B-B14F-4D97-AF65-F5344CB8AC3E}">
        <p14:creationId xmlns:p14="http://schemas.microsoft.com/office/powerpoint/2010/main" val="29117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Soluzione: analisi </a:t>
            </a:r>
            <a:r>
              <a:rPr lang="it-IT" dirty="0"/>
              <a:t>qualitativa degli </a:t>
            </a:r>
            <a:r>
              <a:rPr lang="it-IT" dirty="0" smtClean="0"/>
              <a:t>investimenti</a:t>
            </a:r>
            <a:endParaRPr lang="it-IT" dirty="0"/>
          </a:p>
        </p:txBody>
      </p:sp>
      <p:sp>
        <p:nvSpPr>
          <p:cNvPr id="142339" name="Text Box 3"/>
          <p:cNvSpPr txBox="1">
            <a:spLocks noChangeArrowheads="1"/>
          </p:cNvSpPr>
          <p:nvPr/>
        </p:nvSpPr>
        <p:spPr bwMode="auto">
          <a:xfrm>
            <a:off x="747780" y="2205038"/>
            <a:ext cx="4455066" cy="4154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buFontTx/>
              <a:buAutoNum type="arabicPeriod"/>
              <a:defRPr/>
            </a:pPr>
            <a:r>
              <a:rPr lang="it-IT" dirty="0" smtClean="0">
                <a:latin typeface="Arial Narrow" charset="0"/>
                <a:cs typeface="+mn-cs"/>
              </a:rPr>
              <a:t>Denaro in cassa (scorta vincolata)</a:t>
            </a:r>
          </a:p>
          <a:p>
            <a:pPr>
              <a:buFontTx/>
              <a:buAutoNum type="arabicPeriod"/>
              <a:defRPr/>
            </a:pPr>
            <a:r>
              <a:rPr lang="it-IT" dirty="0" smtClean="0">
                <a:latin typeface="Arial Narrow" charset="0"/>
                <a:cs typeface="+mn-cs"/>
              </a:rPr>
              <a:t>Automezzi</a:t>
            </a:r>
          </a:p>
          <a:p>
            <a:pPr>
              <a:buFontTx/>
              <a:buAutoNum type="arabicPeriod"/>
              <a:defRPr/>
            </a:pPr>
            <a:r>
              <a:rPr lang="it-IT" dirty="0" smtClean="0">
                <a:latin typeface="Arial Narrow" charset="0"/>
                <a:cs typeface="+mn-cs"/>
              </a:rPr>
              <a:t>Terreni</a:t>
            </a:r>
          </a:p>
          <a:p>
            <a:pPr>
              <a:buFontTx/>
              <a:buAutoNum type="arabicPeriod"/>
              <a:defRPr/>
            </a:pPr>
            <a:r>
              <a:rPr lang="it-IT" dirty="0" smtClean="0">
                <a:latin typeface="Arial Narrow" charset="0"/>
                <a:cs typeface="+mn-cs"/>
              </a:rPr>
              <a:t>Crediti insoluti</a:t>
            </a:r>
          </a:p>
          <a:p>
            <a:pPr>
              <a:buFontTx/>
              <a:buAutoNum type="arabicPeriod"/>
              <a:defRPr/>
            </a:pPr>
            <a:r>
              <a:rPr lang="it-IT" dirty="0" smtClean="0">
                <a:latin typeface="Arial Narrow" charset="0"/>
                <a:cs typeface="+mn-cs"/>
              </a:rPr>
              <a:t>Titoli pubblici</a:t>
            </a:r>
          </a:p>
          <a:p>
            <a:pPr>
              <a:buFontTx/>
              <a:buAutoNum type="arabicPeriod"/>
              <a:defRPr/>
            </a:pPr>
            <a:r>
              <a:rPr lang="it-IT" dirty="0" smtClean="0">
                <a:latin typeface="Arial Narrow" charset="0"/>
                <a:cs typeface="+mn-cs"/>
              </a:rPr>
              <a:t>Fabbricati</a:t>
            </a:r>
          </a:p>
          <a:p>
            <a:pPr>
              <a:buFontTx/>
              <a:buAutoNum type="arabicPeriod"/>
              <a:defRPr/>
            </a:pPr>
            <a:r>
              <a:rPr lang="it-IT" dirty="0" smtClean="0">
                <a:latin typeface="Arial Narrow" charset="0"/>
                <a:cs typeface="+mn-cs"/>
              </a:rPr>
              <a:t>Scorte MP (vincolate)</a:t>
            </a:r>
          </a:p>
          <a:p>
            <a:pPr>
              <a:buFontTx/>
              <a:buAutoNum type="arabicPeriod"/>
              <a:defRPr/>
            </a:pPr>
            <a:r>
              <a:rPr lang="it-IT" dirty="0" smtClean="0">
                <a:latin typeface="Arial Narrow" charset="0"/>
                <a:cs typeface="+mn-cs"/>
              </a:rPr>
              <a:t>Scorte MP (non vincolate)</a:t>
            </a:r>
          </a:p>
          <a:p>
            <a:pPr>
              <a:buFontTx/>
              <a:buAutoNum type="arabicPeriod"/>
              <a:defRPr/>
            </a:pPr>
            <a:r>
              <a:rPr lang="it-IT" dirty="0" smtClean="0">
                <a:latin typeface="Arial Narrow" charset="0"/>
                <a:cs typeface="+mn-cs"/>
              </a:rPr>
              <a:t>Impianti obsoleti</a:t>
            </a:r>
          </a:p>
          <a:p>
            <a:pPr>
              <a:buFontTx/>
              <a:buAutoNum type="arabicPeriod"/>
              <a:defRPr/>
            </a:pPr>
            <a:r>
              <a:rPr lang="it-IT" dirty="0" smtClean="0">
                <a:latin typeface="Arial Narrow" charset="0"/>
                <a:cs typeface="+mn-cs"/>
              </a:rPr>
              <a:t>Depositi bancari in C/C</a:t>
            </a:r>
          </a:p>
          <a:p>
            <a:pPr>
              <a:buFontTx/>
              <a:buAutoNum type="arabicPeriod"/>
              <a:defRPr/>
            </a:pPr>
            <a:r>
              <a:rPr lang="it-IT" dirty="0" smtClean="0">
                <a:latin typeface="Arial Narrow" charset="0"/>
                <a:cs typeface="+mn-cs"/>
              </a:rPr>
              <a:t>Partecipazioni azionarie quotate</a:t>
            </a:r>
          </a:p>
        </p:txBody>
      </p:sp>
      <p:sp>
        <p:nvSpPr>
          <p:cNvPr id="142340" name="Rectangle 4"/>
          <p:cNvSpPr>
            <a:spLocks noChangeArrowheads="1"/>
          </p:cNvSpPr>
          <p:nvPr/>
        </p:nvSpPr>
        <p:spPr bwMode="auto">
          <a:xfrm>
            <a:off x="595380" y="2209800"/>
            <a:ext cx="5638800" cy="41148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41" name="Rectangle 5"/>
          <p:cNvSpPr>
            <a:spLocks noChangeArrowheads="1"/>
          </p:cNvSpPr>
          <p:nvPr/>
        </p:nvSpPr>
        <p:spPr bwMode="auto">
          <a:xfrm>
            <a:off x="6234180" y="2209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42" name="Rectangle 6"/>
          <p:cNvSpPr>
            <a:spLocks noChangeArrowheads="1"/>
          </p:cNvSpPr>
          <p:nvPr/>
        </p:nvSpPr>
        <p:spPr bwMode="auto">
          <a:xfrm>
            <a:off x="6234180" y="2590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43" name="Line 7"/>
          <p:cNvSpPr>
            <a:spLocks noChangeShapeType="1"/>
          </p:cNvSpPr>
          <p:nvPr/>
        </p:nvSpPr>
        <p:spPr bwMode="auto">
          <a:xfrm>
            <a:off x="595380" y="2590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4" name="Line 8"/>
          <p:cNvSpPr>
            <a:spLocks noChangeShapeType="1"/>
          </p:cNvSpPr>
          <p:nvPr/>
        </p:nvSpPr>
        <p:spPr bwMode="auto">
          <a:xfrm>
            <a:off x="595380" y="2971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5" name="Line 9"/>
          <p:cNvSpPr>
            <a:spLocks noChangeShapeType="1"/>
          </p:cNvSpPr>
          <p:nvPr/>
        </p:nvSpPr>
        <p:spPr bwMode="auto">
          <a:xfrm>
            <a:off x="595380" y="3352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6" name="Line 10"/>
          <p:cNvSpPr>
            <a:spLocks noChangeShapeType="1"/>
          </p:cNvSpPr>
          <p:nvPr/>
        </p:nvSpPr>
        <p:spPr bwMode="auto">
          <a:xfrm>
            <a:off x="595380" y="3733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7" name="Line 11"/>
          <p:cNvSpPr>
            <a:spLocks noChangeShapeType="1"/>
          </p:cNvSpPr>
          <p:nvPr/>
        </p:nvSpPr>
        <p:spPr bwMode="auto">
          <a:xfrm>
            <a:off x="595380" y="41148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8" name="Line 12"/>
          <p:cNvSpPr>
            <a:spLocks noChangeShapeType="1"/>
          </p:cNvSpPr>
          <p:nvPr/>
        </p:nvSpPr>
        <p:spPr bwMode="auto">
          <a:xfrm>
            <a:off x="595380" y="4419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49" name="Line 13"/>
          <p:cNvSpPr>
            <a:spLocks noChangeShapeType="1"/>
          </p:cNvSpPr>
          <p:nvPr/>
        </p:nvSpPr>
        <p:spPr bwMode="auto">
          <a:xfrm>
            <a:off x="595380" y="4800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0" name="Line 14"/>
          <p:cNvSpPr>
            <a:spLocks noChangeShapeType="1"/>
          </p:cNvSpPr>
          <p:nvPr/>
        </p:nvSpPr>
        <p:spPr bwMode="auto">
          <a:xfrm>
            <a:off x="595380" y="5181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1" name="Line 15"/>
          <p:cNvSpPr>
            <a:spLocks noChangeShapeType="1"/>
          </p:cNvSpPr>
          <p:nvPr/>
        </p:nvSpPr>
        <p:spPr bwMode="auto">
          <a:xfrm>
            <a:off x="595380" y="5562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2" name="Line 16"/>
          <p:cNvSpPr>
            <a:spLocks noChangeShapeType="1"/>
          </p:cNvSpPr>
          <p:nvPr/>
        </p:nvSpPr>
        <p:spPr bwMode="auto">
          <a:xfrm>
            <a:off x="595380" y="5943600"/>
            <a:ext cx="5638800" cy="0"/>
          </a:xfrm>
          <a:prstGeom prst="line">
            <a:avLst/>
          </a:prstGeom>
          <a:noFill/>
          <a:ln w="9525">
            <a:solidFill>
              <a:srgbClr val="000066"/>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2353" name="Rectangle 17"/>
          <p:cNvSpPr>
            <a:spLocks noChangeArrowheads="1"/>
          </p:cNvSpPr>
          <p:nvPr/>
        </p:nvSpPr>
        <p:spPr bwMode="auto">
          <a:xfrm>
            <a:off x="6234180" y="2971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4" name="Rectangle 18"/>
          <p:cNvSpPr>
            <a:spLocks noChangeArrowheads="1"/>
          </p:cNvSpPr>
          <p:nvPr/>
        </p:nvSpPr>
        <p:spPr bwMode="auto">
          <a:xfrm>
            <a:off x="6234180" y="3352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5" name="Rectangle 19"/>
          <p:cNvSpPr>
            <a:spLocks noChangeArrowheads="1"/>
          </p:cNvSpPr>
          <p:nvPr/>
        </p:nvSpPr>
        <p:spPr bwMode="auto">
          <a:xfrm>
            <a:off x="6234180" y="37338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6" name="Rectangle 20"/>
          <p:cNvSpPr>
            <a:spLocks noChangeArrowheads="1"/>
          </p:cNvSpPr>
          <p:nvPr/>
        </p:nvSpPr>
        <p:spPr bwMode="auto">
          <a:xfrm>
            <a:off x="6234180" y="4114800"/>
            <a:ext cx="1524000" cy="3048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7" name="Rectangle 21"/>
          <p:cNvSpPr>
            <a:spLocks noChangeArrowheads="1"/>
          </p:cNvSpPr>
          <p:nvPr/>
        </p:nvSpPr>
        <p:spPr bwMode="auto">
          <a:xfrm>
            <a:off x="6234180" y="4419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8" name="Rectangle 22"/>
          <p:cNvSpPr>
            <a:spLocks noChangeArrowheads="1"/>
          </p:cNvSpPr>
          <p:nvPr/>
        </p:nvSpPr>
        <p:spPr bwMode="auto">
          <a:xfrm>
            <a:off x="6234180" y="4800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59" name="Rectangle 23"/>
          <p:cNvSpPr>
            <a:spLocks noChangeArrowheads="1"/>
          </p:cNvSpPr>
          <p:nvPr/>
        </p:nvSpPr>
        <p:spPr bwMode="auto">
          <a:xfrm>
            <a:off x="6234180" y="5181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60" name="Rectangle 24"/>
          <p:cNvSpPr>
            <a:spLocks noChangeArrowheads="1"/>
          </p:cNvSpPr>
          <p:nvPr/>
        </p:nvSpPr>
        <p:spPr bwMode="auto">
          <a:xfrm>
            <a:off x="6234180" y="5562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61" name="Rectangle 25"/>
          <p:cNvSpPr>
            <a:spLocks noChangeArrowheads="1"/>
          </p:cNvSpPr>
          <p:nvPr/>
        </p:nvSpPr>
        <p:spPr bwMode="auto">
          <a:xfrm>
            <a:off x="6234180" y="5943600"/>
            <a:ext cx="1524000" cy="381000"/>
          </a:xfrm>
          <a:prstGeom prst="rect">
            <a:avLst/>
          </a:prstGeom>
          <a:noFill/>
          <a:ln w="9525">
            <a:solidFill>
              <a:srgbClr val="00006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2362" name="Text Box 26"/>
          <p:cNvSpPr txBox="1">
            <a:spLocks noChangeArrowheads="1"/>
          </p:cNvSpPr>
          <p:nvPr/>
        </p:nvSpPr>
        <p:spPr bwMode="auto">
          <a:xfrm>
            <a:off x="6300996" y="1681644"/>
            <a:ext cx="14157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400" b="1" dirty="0" smtClean="0">
                <a:cs typeface="+mn-cs"/>
              </a:rPr>
              <a:t>CRITERIO DELLA</a:t>
            </a:r>
          </a:p>
          <a:p>
            <a:pPr algn="ctr">
              <a:defRPr/>
            </a:pPr>
            <a:r>
              <a:rPr lang="it-IT" sz="1400" b="1" dirty="0" smtClean="0">
                <a:cs typeface="+mn-cs"/>
              </a:rPr>
              <a:t>DESTINAZIONE</a:t>
            </a:r>
            <a:endParaRPr lang="it-IT" sz="1400" b="1" dirty="0">
              <a:cs typeface="+mn-cs"/>
            </a:endParaRPr>
          </a:p>
        </p:txBody>
      </p:sp>
      <p:sp>
        <p:nvSpPr>
          <p:cNvPr id="142363" name="Text Box 27"/>
          <p:cNvSpPr txBox="1">
            <a:spLocks noChangeArrowheads="1"/>
          </p:cNvSpPr>
          <p:nvPr/>
        </p:nvSpPr>
        <p:spPr bwMode="auto">
          <a:xfrm>
            <a:off x="6733281" y="2200275"/>
            <a:ext cx="4956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dirty="0">
                <a:cs typeface="+mn-cs"/>
              </a:rPr>
              <a:t>Im.</a:t>
            </a:r>
          </a:p>
        </p:txBody>
      </p:sp>
      <p:sp>
        <p:nvSpPr>
          <p:cNvPr id="142364" name="Text Box 28"/>
          <p:cNvSpPr txBox="1">
            <a:spLocks noChangeArrowheads="1"/>
          </p:cNvSpPr>
          <p:nvPr/>
        </p:nvSpPr>
        <p:spPr bwMode="auto">
          <a:xfrm>
            <a:off x="6747308" y="5553075"/>
            <a:ext cx="5406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Dis.</a:t>
            </a:r>
          </a:p>
        </p:txBody>
      </p:sp>
      <p:sp>
        <p:nvSpPr>
          <p:cNvPr id="142365" name="Text Box 29"/>
          <p:cNvSpPr txBox="1">
            <a:spLocks noChangeArrowheads="1"/>
          </p:cNvSpPr>
          <p:nvPr/>
        </p:nvSpPr>
        <p:spPr bwMode="auto">
          <a:xfrm>
            <a:off x="6733281" y="4029075"/>
            <a:ext cx="4956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Im.</a:t>
            </a:r>
          </a:p>
        </p:txBody>
      </p:sp>
      <p:sp>
        <p:nvSpPr>
          <p:cNvPr id="142366" name="Text Box 30"/>
          <p:cNvSpPr txBox="1">
            <a:spLocks noChangeArrowheads="1"/>
          </p:cNvSpPr>
          <p:nvPr/>
        </p:nvSpPr>
        <p:spPr bwMode="auto">
          <a:xfrm>
            <a:off x="6543817" y="3724275"/>
            <a:ext cx="9507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Im./Dis.</a:t>
            </a:r>
          </a:p>
        </p:txBody>
      </p:sp>
      <p:sp>
        <p:nvSpPr>
          <p:cNvPr id="142367" name="Text Box 31"/>
          <p:cNvSpPr txBox="1">
            <a:spLocks noChangeArrowheads="1"/>
          </p:cNvSpPr>
          <p:nvPr/>
        </p:nvSpPr>
        <p:spPr bwMode="auto">
          <a:xfrm>
            <a:off x="6733281" y="2962275"/>
            <a:ext cx="4956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Im.</a:t>
            </a:r>
          </a:p>
        </p:txBody>
      </p:sp>
      <p:sp>
        <p:nvSpPr>
          <p:cNvPr id="142368" name="Text Box 32"/>
          <p:cNvSpPr txBox="1">
            <a:spLocks noChangeArrowheads="1"/>
          </p:cNvSpPr>
          <p:nvPr/>
        </p:nvSpPr>
        <p:spPr bwMode="auto">
          <a:xfrm>
            <a:off x="6733281" y="2581275"/>
            <a:ext cx="4956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Im.</a:t>
            </a:r>
          </a:p>
        </p:txBody>
      </p:sp>
      <p:sp>
        <p:nvSpPr>
          <p:cNvPr id="142369" name="Text Box 33"/>
          <p:cNvSpPr txBox="1">
            <a:spLocks noChangeArrowheads="1"/>
          </p:cNvSpPr>
          <p:nvPr/>
        </p:nvSpPr>
        <p:spPr bwMode="auto">
          <a:xfrm>
            <a:off x="6733281" y="4410075"/>
            <a:ext cx="49563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Im.</a:t>
            </a:r>
          </a:p>
        </p:txBody>
      </p:sp>
      <p:sp>
        <p:nvSpPr>
          <p:cNvPr id="142372" name="Text Box 36"/>
          <p:cNvSpPr txBox="1">
            <a:spLocks noChangeArrowheads="1"/>
          </p:cNvSpPr>
          <p:nvPr/>
        </p:nvSpPr>
        <p:spPr bwMode="auto">
          <a:xfrm>
            <a:off x="6543817" y="5934075"/>
            <a:ext cx="95076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Im./Dis.</a:t>
            </a:r>
          </a:p>
        </p:txBody>
      </p:sp>
      <p:sp>
        <p:nvSpPr>
          <p:cNvPr id="142373" name="Text Box 37"/>
          <p:cNvSpPr txBox="1">
            <a:spLocks noChangeArrowheads="1"/>
          </p:cNvSpPr>
          <p:nvPr/>
        </p:nvSpPr>
        <p:spPr bwMode="auto">
          <a:xfrm>
            <a:off x="6747308" y="5172075"/>
            <a:ext cx="5406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Dis.</a:t>
            </a:r>
          </a:p>
        </p:txBody>
      </p:sp>
      <p:sp>
        <p:nvSpPr>
          <p:cNvPr id="142374" name="Text Box 38"/>
          <p:cNvSpPr txBox="1">
            <a:spLocks noChangeArrowheads="1"/>
          </p:cNvSpPr>
          <p:nvPr/>
        </p:nvSpPr>
        <p:spPr bwMode="auto">
          <a:xfrm>
            <a:off x="6747308" y="4791075"/>
            <a:ext cx="5406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Dis.</a:t>
            </a:r>
          </a:p>
        </p:txBody>
      </p:sp>
      <p:sp>
        <p:nvSpPr>
          <p:cNvPr id="142375" name="Text Box 39"/>
          <p:cNvSpPr txBox="1">
            <a:spLocks noChangeArrowheads="1"/>
          </p:cNvSpPr>
          <p:nvPr/>
        </p:nvSpPr>
        <p:spPr bwMode="auto">
          <a:xfrm>
            <a:off x="6747308" y="3343275"/>
            <a:ext cx="54060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b="1">
                <a:cs typeface="+mn-cs"/>
              </a:rPr>
              <a:t>Dis.</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820688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469936" y="2205038"/>
            <a:ext cx="4705350"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buFontTx/>
              <a:buAutoNum type="arabicPeriod"/>
              <a:defRPr/>
            </a:pPr>
            <a:r>
              <a:rPr lang="it-IT" smtClean="0">
                <a:solidFill>
                  <a:srgbClr val="000066"/>
                </a:solidFill>
                <a:latin typeface="Arial Narrow" charset="0"/>
                <a:cs typeface="+mn-cs"/>
              </a:rPr>
              <a:t>Denaro in cassa (scorta vincolata)</a:t>
            </a:r>
          </a:p>
          <a:p>
            <a:pPr>
              <a:buFontTx/>
              <a:buAutoNum type="arabicPeriod"/>
              <a:defRPr/>
            </a:pPr>
            <a:r>
              <a:rPr lang="it-IT" smtClean="0">
                <a:solidFill>
                  <a:srgbClr val="000066"/>
                </a:solidFill>
                <a:latin typeface="Arial Narrow" charset="0"/>
                <a:cs typeface="+mn-cs"/>
              </a:rPr>
              <a:t>Automezzi</a:t>
            </a:r>
          </a:p>
          <a:p>
            <a:pPr>
              <a:buFontTx/>
              <a:buAutoNum type="arabicPeriod"/>
              <a:defRPr/>
            </a:pPr>
            <a:r>
              <a:rPr lang="it-IT" smtClean="0">
                <a:solidFill>
                  <a:srgbClr val="000066"/>
                </a:solidFill>
                <a:latin typeface="Arial Narrow" charset="0"/>
                <a:cs typeface="+mn-cs"/>
              </a:rPr>
              <a:t>Terreni</a:t>
            </a:r>
          </a:p>
          <a:p>
            <a:pPr>
              <a:buFontTx/>
              <a:buAutoNum type="arabicPeriod"/>
              <a:defRPr/>
            </a:pPr>
            <a:r>
              <a:rPr lang="it-IT" smtClean="0">
                <a:solidFill>
                  <a:srgbClr val="000066"/>
                </a:solidFill>
                <a:latin typeface="Arial Narrow" charset="0"/>
                <a:cs typeface="+mn-cs"/>
              </a:rPr>
              <a:t>Crediti insoluti</a:t>
            </a:r>
          </a:p>
          <a:p>
            <a:pPr>
              <a:buFontTx/>
              <a:buAutoNum type="arabicPeriod"/>
              <a:defRPr/>
            </a:pPr>
            <a:r>
              <a:rPr lang="it-IT" smtClean="0">
                <a:solidFill>
                  <a:srgbClr val="000066"/>
                </a:solidFill>
                <a:latin typeface="Arial Narrow" charset="0"/>
                <a:cs typeface="+mn-cs"/>
              </a:rPr>
              <a:t>Titoli pubblici</a:t>
            </a:r>
          </a:p>
          <a:p>
            <a:pPr>
              <a:buFontTx/>
              <a:buAutoNum type="arabicPeriod"/>
              <a:defRPr/>
            </a:pPr>
            <a:r>
              <a:rPr lang="it-IT" smtClean="0">
                <a:solidFill>
                  <a:srgbClr val="000066"/>
                </a:solidFill>
                <a:latin typeface="Arial Narrow" charset="0"/>
                <a:cs typeface="+mn-cs"/>
              </a:rPr>
              <a:t>Fabbricati</a:t>
            </a:r>
          </a:p>
          <a:p>
            <a:pPr>
              <a:buFontTx/>
              <a:buAutoNum type="arabicPeriod"/>
              <a:defRPr/>
            </a:pPr>
            <a:r>
              <a:rPr lang="it-IT" smtClean="0">
                <a:solidFill>
                  <a:srgbClr val="000066"/>
                </a:solidFill>
                <a:latin typeface="Arial Narrow" charset="0"/>
                <a:cs typeface="+mn-cs"/>
              </a:rPr>
              <a:t>Scorte MP (vincolate)</a:t>
            </a:r>
          </a:p>
          <a:p>
            <a:pPr>
              <a:buFontTx/>
              <a:buAutoNum type="arabicPeriod"/>
              <a:defRPr/>
            </a:pPr>
            <a:r>
              <a:rPr lang="it-IT" smtClean="0">
                <a:solidFill>
                  <a:srgbClr val="000066"/>
                </a:solidFill>
                <a:latin typeface="Arial Narrow" charset="0"/>
                <a:cs typeface="+mn-cs"/>
              </a:rPr>
              <a:t>Scorte MP (non vincolate)</a:t>
            </a:r>
          </a:p>
          <a:p>
            <a:pPr>
              <a:buFontTx/>
              <a:buAutoNum type="arabicPeriod"/>
              <a:defRPr/>
            </a:pPr>
            <a:r>
              <a:rPr lang="it-IT" smtClean="0">
                <a:solidFill>
                  <a:srgbClr val="000066"/>
                </a:solidFill>
                <a:latin typeface="Arial Narrow" charset="0"/>
                <a:cs typeface="+mn-cs"/>
              </a:rPr>
              <a:t>Impianti obsoleti</a:t>
            </a:r>
          </a:p>
          <a:p>
            <a:pPr>
              <a:buFontTx/>
              <a:buAutoNum type="arabicPeriod"/>
              <a:defRPr/>
            </a:pPr>
            <a:r>
              <a:rPr lang="it-IT" smtClean="0">
                <a:solidFill>
                  <a:srgbClr val="000066"/>
                </a:solidFill>
                <a:latin typeface="Arial Narrow" charset="0"/>
                <a:cs typeface="+mn-cs"/>
              </a:rPr>
              <a:t>Depositi bancari in C/C</a:t>
            </a:r>
          </a:p>
          <a:p>
            <a:pPr>
              <a:buFontTx/>
              <a:buAutoNum type="arabicPeriod"/>
              <a:defRPr/>
            </a:pPr>
            <a:r>
              <a:rPr lang="it-IT" smtClean="0">
                <a:solidFill>
                  <a:srgbClr val="000066"/>
                </a:solidFill>
                <a:latin typeface="Arial Narrow" charset="0"/>
                <a:cs typeface="+mn-cs"/>
              </a:rPr>
              <a:t>Partecipazioni azionarie quotate</a:t>
            </a:r>
          </a:p>
        </p:txBody>
      </p:sp>
      <p:sp>
        <p:nvSpPr>
          <p:cNvPr id="144388" name="Rectangle 4"/>
          <p:cNvSpPr>
            <a:spLocks noChangeArrowheads="1"/>
          </p:cNvSpPr>
          <p:nvPr/>
        </p:nvSpPr>
        <p:spPr bwMode="auto">
          <a:xfrm>
            <a:off x="317536" y="2209800"/>
            <a:ext cx="4857750" cy="411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389" name="Rectangle 5"/>
          <p:cNvSpPr>
            <a:spLocks noChangeArrowheads="1"/>
          </p:cNvSpPr>
          <p:nvPr/>
        </p:nvSpPr>
        <p:spPr bwMode="auto">
          <a:xfrm>
            <a:off x="5182342" y="2209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390" name="Rectangle 6"/>
          <p:cNvSpPr>
            <a:spLocks noChangeArrowheads="1"/>
          </p:cNvSpPr>
          <p:nvPr/>
        </p:nvSpPr>
        <p:spPr bwMode="auto">
          <a:xfrm>
            <a:off x="5182342" y="2590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391" name="Line 7"/>
          <p:cNvSpPr>
            <a:spLocks noChangeShapeType="1"/>
          </p:cNvSpPr>
          <p:nvPr/>
        </p:nvSpPr>
        <p:spPr bwMode="auto">
          <a:xfrm>
            <a:off x="317536" y="2590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2" name="Line 8"/>
          <p:cNvSpPr>
            <a:spLocks noChangeShapeType="1"/>
          </p:cNvSpPr>
          <p:nvPr/>
        </p:nvSpPr>
        <p:spPr bwMode="auto">
          <a:xfrm>
            <a:off x="317536" y="2971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3" name="Line 9"/>
          <p:cNvSpPr>
            <a:spLocks noChangeShapeType="1"/>
          </p:cNvSpPr>
          <p:nvPr/>
        </p:nvSpPr>
        <p:spPr bwMode="auto">
          <a:xfrm>
            <a:off x="317536" y="3352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4" name="Line 10"/>
          <p:cNvSpPr>
            <a:spLocks noChangeShapeType="1"/>
          </p:cNvSpPr>
          <p:nvPr/>
        </p:nvSpPr>
        <p:spPr bwMode="auto">
          <a:xfrm>
            <a:off x="317536" y="3733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5" name="Line 11"/>
          <p:cNvSpPr>
            <a:spLocks noChangeShapeType="1"/>
          </p:cNvSpPr>
          <p:nvPr/>
        </p:nvSpPr>
        <p:spPr bwMode="auto">
          <a:xfrm>
            <a:off x="317536" y="4114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6" name="Line 12"/>
          <p:cNvSpPr>
            <a:spLocks noChangeShapeType="1"/>
          </p:cNvSpPr>
          <p:nvPr/>
        </p:nvSpPr>
        <p:spPr bwMode="auto">
          <a:xfrm>
            <a:off x="317536" y="4419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7" name="Line 13"/>
          <p:cNvSpPr>
            <a:spLocks noChangeShapeType="1"/>
          </p:cNvSpPr>
          <p:nvPr/>
        </p:nvSpPr>
        <p:spPr bwMode="auto">
          <a:xfrm>
            <a:off x="317536" y="4800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8" name="Line 14"/>
          <p:cNvSpPr>
            <a:spLocks noChangeShapeType="1"/>
          </p:cNvSpPr>
          <p:nvPr/>
        </p:nvSpPr>
        <p:spPr bwMode="auto">
          <a:xfrm>
            <a:off x="317536" y="5181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9" name="Line 15"/>
          <p:cNvSpPr>
            <a:spLocks noChangeShapeType="1"/>
          </p:cNvSpPr>
          <p:nvPr/>
        </p:nvSpPr>
        <p:spPr bwMode="auto">
          <a:xfrm flipV="1">
            <a:off x="317536" y="5553075"/>
            <a:ext cx="4857750" cy="9525"/>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400" name="Line 16"/>
          <p:cNvSpPr>
            <a:spLocks noChangeShapeType="1"/>
          </p:cNvSpPr>
          <p:nvPr/>
        </p:nvSpPr>
        <p:spPr bwMode="auto">
          <a:xfrm flipV="1">
            <a:off x="317536" y="5934075"/>
            <a:ext cx="4857750" cy="9525"/>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401" name="Rectangle 17"/>
          <p:cNvSpPr>
            <a:spLocks noChangeArrowheads="1"/>
          </p:cNvSpPr>
          <p:nvPr/>
        </p:nvSpPr>
        <p:spPr bwMode="auto">
          <a:xfrm>
            <a:off x="5182342" y="2971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2" name="Rectangle 18"/>
          <p:cNvSpPr>
            <a:spLocks noChangeArrowheads="1"/>
          </p:cNvSpPr>
          <p:nvPr/>
        </p:nvSpPr>
        <p:spPr bwMode="auto">
          <a:xfrm>
            <a:off x="5182342" y="3352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4" name="Rectangle 20"/>
          <p:cNvSpPr>
            <a:spLocks noChangeArrowheads="1"/>
          </p:cNvSpPr>
          <p:nvPr/>
        </p:nvSpPr>
        <p:spPr bwMode="auto">
          <a:xfrm>
            <a:off x="5182342" y="4114800"/>
            <a:ext cx="152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6" name="Rectangle 22"/>
          <p:cNvSpPr>
            <a:spLocks noChangeArrowheads="1"/>
          </p:cNvSpPr>
          <p:nvPr/>
        </p:nvSpPr>
        <p:spPr bwMode="auto">
          <a:xfrm>
            <a:off x="5182342" y="4800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7" name="Rectangle 23"/>
          <p:cNvSpPr>
            <a:spLocks noChangeArrowheads="1"/>
          </p:cNvSpPr>
          <p:nvPr/>
        </p:nvSpPr>
        <p:spPr bwMode="auto">
          <a:xfrm>
            <a:off x="5182342" y="5181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8" name="Rectangle 24"/>
          <p:cNvSpPr>
            <a:spLocks noChangeArrowheads="1"/>
          </p:cNvSpPr>
          <p:nvPr/>
        </p:nvSpPr>
        <p:spPr bwMode="auto">
          <a:xfrm>
            <a:off x="5182342" y="5562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9" name="Rectangle 25"/>
          <p:cNvSpPr>
            <a:spLocks noChangeArrowheads="1"/>
          </p:cNvSpPr>
          <p:nvPr/>
        </p:nvSpPr>
        <p:spPr bwMode="auto">
          <a:xfrm>
            <a:off x="5182342" y="5943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11" name="Text Box 27"/>
          <p:cNvSpPr txBox="1">
            <a:spLocks noChangeArrowheads="1"/>
          </p:cNvSpPr>
          <p:nvPr/>
        </p:nvSpPr>
        <p:spPr bwMode="auto">
          <a:xfrm>
            <a:off x="5701455" y="2200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2" name="Text Box 28"/>
          <p:cNvSpPr txBox="1">
            <a:spLocks noChangeArrowheads="1"/>
          </p:cNvSpPr>
          <p:nvPr/>
        </p:nvSpPr>
        <p:spPr bwMode="auto">
          <a:xfrm>
            <a:off x="5701455" y="5553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13" name="Text Box 29"/>
          <p:cNvSpPr txBox="1">
            <a:spLocks noChangeArrowheads="1"/>
          </p:cNvSpPr>
          <p:nvPr/>
        </p:nvSpPr>
        <p:spPr bwMode="auto">
          <a:xfrm>
            <a:off x="5701455" y="40290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4" name="Text Box 30"/>
          <p:cNvSpPr txBox="1">
            <a:spLocks noChangeArrowheads="1"/>
          </p:cNvSpPr>
          <p:nvPr/>
        </p:nvSpPr>
        <p:spPr bwMode="auto">
          <a:xfrm>
            <a:off x="5541117" y="3724275"/>
            <a:ext cx="8524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Im./Dis.</a:t>
            </a:r>
          </a:p>
        </p:txBody>
      </p:sp>
      <p:sp>
        <p:nvSpPr>
          <p:cNvPr id="144415" name="Text Box 31"/>
          <p:cNvSpPr txBox="1">
            <a:spLocks noChangeArrowheads="1"/>
          </p:cNvSpPr>
          <p:nvPr/>
        </p:nvSpPr>
        <p:spPr bwMode="auto">
          <a:xfrm>
            <a:off x="5701455" y="2962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6" name="Text Box 32"/>
          <p:cNvSpPr txBox="1">
            <a:spLocks noChangeArrowheads="1"/>
          </p:cNvSpPr>
          <p:nvPr/>
        </p:nvSpPr>
        <p:spPr bwMode="auto">
          <a:xfrm>
            <a:off x="5701455" y="2581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7" name="Text Box 33"/>
          <p:cNvSpPr txBox="1">
            <a:spLocks noChangeArrowheads="1"/>
          </p:cNvSpPr>
          <p:nvPr/>
        </p:nvSpPr>
        <p:spPr bwMode="auto">
          <a:xfrm>
            <a:off x="5701455" y="44100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8" name="Text Box 34"/>
          <p:cNvSpPr txBox="1">
            <a:spLocks noChangeArrowheads="1"/>
          </p:cNvSpPr>
          <p:nvPr/>
        </p:nvSpPr>
        <p:spPr bwMode="auto">
          <a:xfrm>
            <a:off x="5541117" y="5934075"/>
            <a:ext cx="8524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Im./Dis.</a:t>
            </a:r>
          </a:p>
        </p:txBody>
      </p:sp>
      <p:sp>
        <p:nvSpPr>
          <p:cNvPr id="144419" name="Text Box 35"/>
          <p:cNvSpPr txBox="1">
            <a:spLocks noChangeArrowheads="1"/>
          </p:cNvSpPr>
          <p:nvPr/>
        </p:nvSpPr>
        <p:spPr bwMode="auto">
          <a:xfrm>
            <a:off x="5701455" y="5172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20" name="Text Box 36"/>
          <p:cNvSpPr txBox="1">
            <a:spLocks noChangeArrowheads="1"/>
          </p:cNvSpPr>
          <p:nvPr/>
        </p:nvSpPr>
        <p:spPr bwMode="auto">
          <a:xfrm>
            <a:off x="5701455" y="4791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21" name="Text Box 37"/>
          <p:cNvSpPr txBox="1">
            <a:spLocks noChangeArrowheads="1"/>
          </p:cNvSpPr>
          <p:nvPr/>
        </p:nvSpPr>
        <p:spPr bwMode="auto">
          <a:xfrm>
            <a:off x="5701455" y="33432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46" name="Rectangle 62"/>
          <p:cNvSpPr>
            <a:spLocks noChangeArrowheads="1"/>
          </p:cNvSpPr>
          <p:nvPr/>
        </p:nvSpPr>
        <p:spPr bwMode="auto">
          <a:xfrm>
            <a:off x="6706342" y="2209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47" name="Rectangle 63"/>
          <p:cNvSpPr>
            <a:spLocks noChangeArrowheads="1"/>
          </p:cNvSpPr>
          <p:nvPr/>
        </p:nvSpPr>
        <p:spPr bwMode="auto">
          <a:xfrm>
            <a:off x="6706342" y="2590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48" name="Rectangle 64"/>
          <p:cNvSpPr>
            <a:spLocks noChangeArrowheads="1"/>
          </p:cNvSpPr>
          <p:nvPr/>
        </p:nvSpPr>
        <p:spPr bwMode="auto">
          <a:xfrm>
            <a:off x="6706342" y="2971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49" name="Rectangle 65"/>
          <p:cNvSpPr>
            <a:spLocks noChangeArrowheads="1"/>
          </p:cNvSpPr>
          <p:nvPr/>
        </p:nvSpPr>
        <p:spPr bwMode="auto">
          <a:xfrm>
            <a:off x="6706342" y="3352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0" name="Rectangle 66"/>
          <p:cNvSpPr>
            <a:spLocks noChangeArrowheads="1"/>
          </p:cNvSpPr>
          <p:nvPr/>
        </p:nvSpPr>
        <p:spPr bwMode="auto">
          <a:xfrm>
            <a:off x="6706342" y="3733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1" name="Rectangle 67"/>
          <p:cNvSpPr>
            <a:spLocks noChangeArrowheads="1"/>
          </p:cNvSpPr>
          <p:nvPr/>
        </p:nvSpPr>
        <p:spPr bwMode="auto">
          <a:xfrm>
            <a:off x="6706342" y="4114800"/>
            <a:ext cx="152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2" name="Rectangle 68"/>
          <p:cNvSpPr>
            <a:spLocks noChangeArrowheads="1"/>
          </p:cNvSpPr>
          <p:nvPr/>
        </p:nvSpPr>
        <p:spPr bwMode="auto">
          <a:xfrm>
            <a:off x="6706342" y="4419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3" name="Rectangle 69"/>
          <p:cNvSpPr>
            <a:spLocks noChangeArrowheads="1"/>
          </p:cNvSpPr>
          <p:nvPr/>
        </p:nvSpPr>
        <p:spPr bwMode="auto">
          <a:xfrm>
            <a:off x="6706342" y="4800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4" name="Rectangle 70"/>
          <p:cNvSpPr>
            <a:spLocks noChangeArrowheads="1"/>
          </p:cNvSpPr>
          <p:nvPr/>
        </p:nvSpPr>
        <p:spPr bwMode="auto">
          <a:xfrm>
            <a:off x="6706342" y="5181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5" name="Rectangle 71"/>
          <p:cNvSpPr>
            <a:spLocks noChangeArrowheads="1"/>
          </p:cNvSpPr>
          <p:nvPr/>
        </p:nvSpPr>
        <p:spPr bwMode="auto">
          <a:xfrm>
            <a:off x="6706342" y="5562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6" name="Rectangle 72"/>
          <p:cNvSpPr>
            <a:spLocks noChangeArrowheads="1"/>
          </p:cNvSpPr>
          <p:nvPr/>
        </p:nvSpPr>
        <p:spPr bwMode="auto">
          <a:xfrm>
            <a:off x="6706342" y="5943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7" name="Text Box 73"/>
          <p:cNvSpPr txBox="1">
            <a:spLocks noChangeArrowheads="1"/>
          </p:cNvSpPr>
          <p:nvPr/>
        </p:nvSpPr>
        <p:spPr bwMode="auto">
          <a:xfrm>
            <a:off x="6778713" y="1681644"/>
            <a:ext cx="14157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400" b="1" dirty="0" smtClean="0">
                <a:cs typeface="+mn-cs"/>
              </a:rPr>
              <a:t>CRITERIO DELLA</a:t>
            </a:r>
          </a:p>
          <a:p>
            <a:pPr algn="ctr">
              <a:defRPr/>
            </a:pPr>
            <a:r>
              <a:rPr lang="it-IT" sz="1400" b="1" dirty="0" smtClean="0">
                <a:cs typeface="+mn-cs"/>
              </a:rPr>
              <a:t>LIQUIDABILITA</a:t>
            </a:r>
            <a:r>
              <a:rPr lang="it-IT" sz="1400" b="1" dirty="0">
                <a:cs typeface="+mn-cs"/>
              </a:rPr>
              <a:t>’</a:t>
            </a:r>
          </a:p>
        </p:txBody>
      </p:sp>
      <p:sp>
        <p:nvSpPr>
          <p:cNvPr id="71" name="Text Box 26"/>
          <p:cNvSpPr txBox="1">
            <a:spLocks noChangeArrowheads="1"/>
          </p:cNvSpPr>
          <p:nvPr/>
        </p:nvSpPr>
        <p:spPr bwMode="auto">
          <a:xfrm>
            <a:off x="5249158" y="1681644"/>
            <a:ext cx="14157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400" b="1" dirty="0" smtClean="0">
                <a:cs typeface="+mn-cs"/>
              </a:rPr>
              <a:t>CRITERIO DELLA</a:t>
            </a:r>
          </a:p>
          <a:p>
            <a:pPr algn="ctr">
              <a:defRPr/>
            </a:pPr>
            <a:r>
              <a:rPr lang="it-IT" sz="1400" b="1" dirty="0" smtClean="0">
                <a:cs typeface="+mn-cs"/>
              </a:rPr>
              <a:t>DESTINAZIONE</a:t>
            </a:r>
            <a:endParaRPr lang="it-IT" sz="1400" b="1" dirty="0">
              <a:cs typeface="+mn-cs"/>
            </a:endParaRPr>
          </a:p>
        </p:txBody>
      </p:sp>
      <p:sp>
        <p:nvSpPr>
          <p:cNvPr id="106" name="Titolo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a:lstStyle>
          <a:p>
            <a:r>
              <a:rPr lang="it-IT" dirty="0" smtClean="0"/>
              <a:t>Un esercizio: analisi qualitativa degli investimenti (segue)</a:t>
            </a:r>
            <a:endParaRPr lang="it-IT" dirty="0"/>
          </a:p>
        </p:txBody>
      </p:sp>
      <p:sp>
        <p:nvSpPr>
          <p:cNvPr id="2" name="Segnaposto piè di pagina 1"/>
          <p:cNvSpPr>
            <a:spLocks noGrp="1"/>
          </p:cNvSpPr>
          <p:nvPr>
            <p:ph type="ftr" sz="quarter" idx="11"/>
          </p:nvPr>
        </p:nvSpPr>
        <p:spPr>
          <a:xfrm rot="16200000">
            <a:off x="6812916" y="4048760"/>
            <a:ext cx="2367281" cy="365760"/>
          </a:xfrm>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1" name="Segnaposto piè di pagina 2"/>
          <p:cNvSpPr txBox="1">
            <a:spLocks/>
          </p:cNvSpPr>
          <p:nvPr/>
        </p:nvSpPr>
        <p:spPr>
          <a:xfrm rot="16200000">
            <a:off x="7586910" y="4048760"/>
            <a:ext cx="2367281" cy="365760"/>
          </a:xfrm>
          <a:prstGeom prst="rect">
            <a:avLst/>
          </a:prstGeom>
        </p:spPr>
        <p:txBody>
          <a:bodyPr vert="horz" lIns="91440" tIns="45720" rIns="91440" bIns="45720" rtlCol="0" anchor="ctr"/>
          <a:lstStyle>
            <a:defPPr>
              <a:defRPr lang="it-IT"/>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mtClean="0">
                <a:solidFill>
                  <a:prstClr val="white"/>
                </a:solidFill>
                <a:latin typeface="Calibri"/>
              </a:rPr>
              <a:t>Silvia Fissi</a:t>
            </a:r>
            <a:endParaRPr lang="it-IT" dirty="0">
              <a:solidFill>
                <a:prstClr val="white"/>
              </a:solidFill>
              <a:latin typeface="Calibri"/>
            </a:endParaRPr>
          </a:p>
        </p:txBody>
      </p:sp>
    </p:spTree>
    <p:extLst>
      <p:ext uri="{BB962C8B-B14F-4D97-AF65-F5344CB8AC3E}">
        <p14:creationId xmlns:p14="http://schemas.microsoft.com/office/powerpoint/2010/main" val="2523200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 name="Rectangle 102"/>
          <p:cNvSpPr>
            <a:spLocks noChangeArrowheads="1"/>
          </p:cNvSpPr>
          <p:nvPr/>
        </p:nvSpPr>
        <p:spPr bwMode="auto">
          <a:xfrm>
            <a:off x="5202188" y="2209800"/>
            <a:ext cx="3048000" cy="381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85" name="Rectangle 101"/>
          <p:cNvSpPr>
            <a:spLocks noChangeArrowheads="1"/>
          </p:cNvSpPr>
          <p:nvPr/>
        </p:nvSpPr>
        <p:spPr bwMode="auto">
          <a:xfrm>
            <a:off x="5202188" y="3352800"/>
            <a:ext cx="3048000" cy="381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82" name="Rectangle 98"/>
          <p:cNvSpPr>
            <a:spLocks noChangeArrowheads="1"/>
          </p:cNvSpPr>
          <p:nvPr/>
        </p:nvSpPr>
        <p:spPr bwMode="auto">
          <a:xfrm>
            <a:off x="5202188" y="4419600"/>
            <a:ext cx="3048000" cy="381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83" name="Rectangle 99"/>
          <p:cNvSpPr>
            <a:spLocks noChangeArrowheads="1"/>
          </p:cNvSpPr>
          <p:nvPr/>
        </p:nvSpPr>
        <p:spPr bwMode="auto">
          <a:xfrm>
            <a:off x="5202188" y="5181600"/>
            <a:ext cx="3048000" cy="381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81" name="Rectangle 97"/>
          <p:cNvSpPr>
            <a:spLocks noChangeArrowheads="1"/>
          </p:cNvSpPr>
          <p:nvPr/>
        </p:nvSpPr>
        <p:spPr bwMode="auto">
          <a:xfrm>
            <a:off x="5202188" y="3733800"/>
            <a:ext cx="3048000" cy="381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387" name="Text Box 3"/>
          <p:cNvSpPr txBox="1">
            <a:spLocks noChangeArrowheads="1"/>
          </p:cNvSpPr>
          <p:nvPr/>
        </p:nvSpPr>
        <p:spPr bwMode="auto">
          <a:xfrm>
            <a:off x="489782" y="2205038"/>
            <a:ext cx="4705350"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buFontTx/>
              <a:buAutoNum type="arabicPeriod"/>
              <a:defRPr/>
            </a:pPr>
            <a:r>
              <a:rPr lang="it-IT" smtClean="0">
                <a:solidFill>
                  <a:srgbClr val="000066"/>
                </a:solidFill>
                <a:latin typeface="Arial Narrow" charset="0"/>
                <a:cs typeface="+mn-cs"/>
              </a:rPr>
              <a:t>Denaro in cassa (scorta vincolata)</a:t>
            </a:r>
          </a:p>
          <a:p>
            <a:pPr>
              <a:buFontTx/>
              <a:buAutoNum type="arabicPeriod"/>
              <a:defRPr/>
            </a:pPr>
            <a:r>
              <a:rPr lang="it-IT" smtClean="0">
                <a:solidFill>
                  <a:srgbClr val="000066"/>
                </a:solidFill>
                <a:latin typeface="Arial Narrow" charset="0"/>
                <a:cs typeface="+mn-cs"/>
              </a:rPr>
              <a:t>Automezzi</a:t>
            </a:r>
          </a:p>
          <a:p>
            <a:pPr>
              <a:buFontTx/>
              <a:buAutoNum type="arabicPeriod"/>
              <a:defRPr/>
            </a:pPr>
            <a:r>
              <a:rPr lang="it-IT" smtClean="0">
                <a:solidFill>
                  <a:srgbClr val="000066"/>
                </a:solidFill>
                <a:latin typeface="Arial Narrow" charset="0"/>
                <a:cs typeface="+mn-cs"/>
              </a:rPr>
              <a:t>Terreni</a:t>
            </a:r>
          </a:p>
          <a:p>
            <a:pPr>
              <a:buFontTx/>
              <a:buAutoNum type="arabicPeriod"/>
              <a:defRPr/>
            </a:pPr>
            <a:r>
              <a:rPr lang="it-IT" smtClean="0">
                <a:solidFill>
                  <a:srgbClr val="000066"/>
                </a:solidFill>
                <a:latin typeface="Arial Narrow" charset="0"/>
                <a:cs typeface="+mn-cs"/>
              </a:rPr>
              <a:t>Crediti insoluti</a:t>
            </a:r>
          </a:p>
          <a:p>
            <a:pPr>
              <a:buFontTx/>
              <a:buAutoNum type="arabicPeriod"/>
              <a:defRPr/>
            </a:pPr>
            <a:r>
              <a:rPr lang="it-IT" smtClean="0">
                <a:solidFill>
                  <a:srgbClr val="000066"/>
                </a:solidFill>
                <a:latin typeface="Arial Narrow" charset="0"/>
                <a:cs typeface="+mn-cs"/>
              </a:rPr>
              <a:t>Titoli pubblici</a:t>
            </a:r>
          </a:p>
          <a:p>
            <a:pPr>
              <a:buFontTx/>
              <a:buAutoNum type="arabicPeriod"/>
              <a:defRPr/>
            </a:pPr>
            <a:r>
              <a:rPr lang="it-IT" smtClean="0">
                <a:solidFill>
                  <a:srgbClr val="000066"/>
                </a:solidFill>
                <a:latin typeface="Arial Narrow" charset="0"/>
                <a:cs typeface="+mn-cs"/>
              </a:rPr>
              <a:t>Fabbricati</a:t>
            </a:r>
          </a:p>
          <a:p>
            <a:pPr>
              <a:buFontTx/>
              <a:buAutoNum type="arabicPeriod"/>
              <a:defRPr/>
            </a:pPr>
            <a:r>
              <a:rPr lang="it-IT" smtClean="0">
                <a:solidFill>
                  <a:srgbClr val="000066"/>
                </a:solidFill>
                <a:latin typeface="Arial Narrow" charset="0"/>
                <a:cs typeface="+mn-cs"/>
              </a:rPr>
              <a:t>Scorte MP (vincolate)</a:t>
            </a:r>
          </a:p>
          <a:p>
            <a:pPr>
              <a:buFontTx/>
              <a:buAutoNum type="arabicPeriod"/>
              <a:defRPr/>
            </a:pPr>
            <a:r>
              <a:rPr lang="it-IT" smtClean="0">
                <a:solidFill>
                  <a:srgbClr val="000066"/>
                </a:solidFill>
                <a:latin typeface="Arial Narrow" charset="0"/>
                <a:cs typeface="+mn-cs"/>
              </a:rPr>
              <a:t>Scorte MP (non vincolate)</a:t>
            </a:r>
          </a:p>
          <a:p>
            <a:pPr>
              <a:buFontTx/>
              <a:buAutoNum type="arabicPeriod"/>
              <a:defRPr/>
            </a:pPr>
            <a:r>
              <a:rPr lang="it-IT" smtClean="0">
                <a:solidFill>
                  <a:srgbClr val="000066"/>
                </a:solidFill>
                <a:latin typeface="Arial Narrow" charset="0"/>
                <a:cs typeface="+mn-cs"/>
              </a:rPr>
              <a:t>Impianti obsoleti</a:t>
            </a:r>
          </a:p>
          <a:p>
            <a:pPr>
              <a:buFontTx/>
              <a:buAutoNum type="arabicPeriod"/>
              <a:defRPr/>
            </a:pPr>
            <a:r>
              <a:rPr lang="it-IT" smtClean="0">
                <a:solidFill>
                  <a:srgbClr val="000066"/>
                </a:solidFill>
                <a:latin typeface="Arial Narrow" charset="0"/>
                <a:cs typeface="+mn-cs"/>
              </a:rPr>
              <a:t>Depositi bancari in C/C</a:t>
            </a:r>
          </a:p>
          <a:p>
            <a:pPr>
              <a:buFontTx/>
              <a:buAutoNum type="arabicPeriod"/>
              <a:defRPr/>
            </a:pPr>
            <a:r>
              <a:rPr lang="it-IT" smtClean="0">
                <a:solidFill>
                  <a:srgbClr val="000066"/>
                </a:solidFill>
                <a:latin typeface="Arial Narrow" charset="0"/>
                <a:cs typeface="+mn-cs"/>
              </a:rPr>
              <a:t>Partecipazioni azionarie quotate</a:t>
            </a:r>
          </a:p>
        </p:txBody>
      </p:sp>
      <p:sp>
        <p:nvSpPr>
          <p:cNvPr id="144388" name="Rectangle 4"/>
          <p:cNvSpPr>
            <a:spLocks noChangeArrowheads="1"/>
          </p:cNvSpPr>
          <p:nvPr/>
        </p:nvSpPr>
        <p:spPr bwMode="auto">
          <a:xfrm>
            <a:off x="337382" y="2209800"/>
            <a:ext cx="4857750" cy="411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389" name="Rectangle 5"/>
          <p:cNvSpPr>
            <a:spLocks noChangeArrowheads="1"/>
          </p:cNvSpPr>
          <p:nvPr/>
        </p:nvSpPr>
        <p:spPr bwMode="auto">
          <a:xfrm>
            <a:off x="5202188" y="2209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390" name="Rectangle 6"/>
          <p:cNvSpPr>
            <a:spLocks noChangeArrowheads="1"/>
          </p:cNvSpPr>
          <p:nvPr/>
        </p:nvSpPr>
        <p:spPr bwMode="auto">
          <a:xfrm>
            <a:off x="5202188" y="2590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391" name="Line 7"/>
          <p:cNvSpPr>
            <a:spLocks noChangeShapeType="1"/>
          </p:cNvSpPr>
          <p:nvPr/>
        </p:nvSpPr>
        <p:spPr bwMode="auto">
          <a:xfrm>
            <a:off x="337382" y="2590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2" name="Line 8"/>
          <p:cNvSpPr>
            <a:spLocks noChangeShapeType="1"/>
          </p:cNvSpPr>
          <p:nvPr/>
        </p:nvSpPr>
        <p:spPr bwMode="auto">
          <a:xfrm>
            <a:off x="337382" y="2971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3" name="Line 9"/>
          <p:cNvSpPr>
            <a:spLocks noChangeShapeType="1"/>
          </p:cNvSpPr>
          <p:nvPr/>
        </p:nvSpPr>
        <p:spPr bwMode="auto">
          <a:xfrm>
            <a:off x="337382" y="3352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4" name="Line 10"/>
          <p:cNvSpPr>
            <a:spLocks noChangeShapeType="1"/>
          </p:cNvSpPr>
          <p:nvPr/>
        </p:nvSpPr>
        <p:spPr bwMode="auto">
          <a:xfrm>
            <a:off x="337382" y="3733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5" name="Line 11"/>
          <p:cNvSpPr>
            <a:spLocks noChangeShapeType="1"/>
          </p:cNvSpPr>
          <p:nvPr/>
        </p:nvSpPr>
        <p:spPr bwMode="auto">
          <a:xfrm>
            <a:off x="337382" y="41148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6" name="Line 12"/>
          <p:cNvSpPr>
            <a:spLocks noChangeShapeType="1"/>
          </p:cNvSpPr>
          <p:nvPr/>
        </p:nvSpPr>
        <p:spPr bwMode="auto">
          <a:xfrm>
            <a:off x="337382" y="4419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7" name="Line 13"/>
          <p:cNvSpPr>
            <a:spLocks noChangeShapeType="1"/>
          </p:cNvSpPr>
          <p:nvPr/>
        </p:nvSpPr>
        <p:spPr bwMode="auto">
          <a:xfrm>
            <a:off x="337382" y="4800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8" name="Line 14"/>
          <p:cNvSpPr>
            <a:spLocks noChangeShapeType="1"/>
          </p:cNvSpPr>
          <p:nvPr/>
        </p:nvSpPr>
        <p:spPr bwMode="auto">
          <a:xfrm>
            <a:off x="337382" y="5181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399" name="Line 15"/>
          <p:cNvSpPr>
            <a:spLocks noChangeShapeType="1"/>
          </p:cNvSpPr>
          <p:nvPr/>
        </p:nvSpPr>
        <p:spPr bwMode="auto">
          <a:xfrm>
            <a:off x="337382" y="5562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400" name="Line 16"/>
          <p:cNvSpPr>
            <a:spLocks noChangeShapeType="1"/>
          </p:cNvSpPr>
          <p:nvPr/>
        </p:nvSpPr>
        <p:spPr bwMode="auto">
          <a:xfrm>
            <a:off x="337382" y="5943600"/>
            <a:ext cx="485775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it-IT">
              <a:effectLst>
                <a:outerShdw blurRad="38100" dist="38100" dir="2700000" algn="tl">
                  <a:srgbClr val="000000">
                    <a:alpha val="43137"/>
                  </a:srgbClr>
                </a:outerShdw>
              </a:effectLst>
              <a:cs typeface="+mn-cs"/>
            </a:endParaRPr>
          </a:p>
        </p:txBody>
      </p:sp>
      <p:sp>
        <p:nvSpPr>
          <p:cNvPr id="144401" name="Rectangle 17"/>
          <p:cNvSpPr>
            <a:spLocks noChangeArrowheads="1"/>
          </p:cNvSpPr>
          <p:nvPr/>
        </p:nvSpPr>
        <p:spPr bwMode="auto">
          <a:xfrm>
            <a:off x="5202188" y="2971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2" name="Rectangle 18"/>
          <p:cNvSpPr>
            <a:spLocks noChangeArrowheads="1"/>
          </p:cNvSpPr>
          <p:nvPr/>
        </p:nvSpPr>
        <p:spPr bwMode="auto">
          <a:xfrm>
            <a:off x="5202188" y="3352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3" name="Rectangle 19"/>
          <p:cNvSpPr>
            <a:spLocks noChangeArrowheads="1"/>
          </p:cNvSpPr>
          <p:nvPr/>
        </p:nvSpPr>
        <p:spPr bwMode="auto">
          <a:xfrm>
            <a:off x="5202188" y="3733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4" name="Rectangle 20"/>
          <p:cNvSpPr>
            <a:spLocks noChangeArrowheads="1"/>
          </p:cNvSpPr>
          <p:nvPr/>
        </p:nvSpPr>
        <p:spPr bwMode="auto">
          <a:xfrm>
            <a:off x="5202188" y="4114800"/>
            <a:ext cx="152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5" name="Rectangle 21"/>
          <p:cNvSpPr>
            <a:spLocks noChangeArrowheads="1"/>
          </p:cNvSpPr>
          <p:nvPr/>
        </p:nvSpPr>
        <p:spPr bwMode="auto">
          <a:xfrm>
            <a:off x="5202188" y="4419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6" name="Rectangle 22"/>
          <p:cNvSpPr>
            <a:spLocks noChangeArrowheads="1"/>
          </p:cNvSpPr>
          <p:nvPr/>
        </p:nvSpPr>
        <p:spPr bwMode="auto">
          <a:xfrm>
            <a:off x="5202188" y="4800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7" name="Rectangle 23"/>
          <p:cNvSpPr>
            <a:spLocks noChangeArrowheads="1"/>
          </p:cNvSpPr>
          <p:nvPr/>
        </p:nvSpPr>
        <p:spPr bwMode="auto">
          <a:xfrm>
            <a:off x="5202188" y="5181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8" name="Rectangle 24"/>
          <p:cNvSpPr>
            <a:spLocks noChangeArrowheads="1"/>
          </p:cNvSpPr>
          <p:nvPr/>
        </p:nvSpPr>
        <p:spPr bwMode="auto">
          <a:xfrm>
            <a:off x="5202188" y="5562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09" name="Rectangle 25"/>
          <p:cNvSpPr>
            <a:spLocks noChangeArrowheads="1"/>
          </p:cNvSpPr>
          <p:nvPr/>
        </p:nvSpPr>
        <p:spPr bwMode="auto">
          <a:xfrm>
            <a:off x="5202188" y="5943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11" name="Text Box 27"/>
          <p:cNvSpPr txBox="1">
            <a:spLocks noChangeArrowheads="1"/>
          </p:cNvSpPr>
          <p:nvPr/>
        </p:nvSpPr>
        <p:spPr bwMode="auto">
          <a:xfrm>
            <a:off x="5721301" y="2200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2" name="Text Box 28"/>
          <p:cNvSpPr txBox="1">
            <a:spLocks noChangeArrowheads="1"/>
          </p:cNvSpPr>
          <p:nvPr/>
        </p:nvSpPr>
        <p:spPr bwMode="auto">
          <a:xfrm>
            <a:off x="5721301" y="5553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13" name="Text Box 29"/>
          <p:cNvSpPr txBox="1">
            <a:spLocks noChangeArrowheads="1"/>
          </p:cNvSpPr>
          <p:nvPr/>
        </p:nvSpPr>
        <p:spPr bwMode="auto">
          <a:xfrm>
            <a:off x="5721301" y="40290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4" name="Text Box 30"/>
          <p:cNvSpPr txBox="1">
            <a:spLocks noChangeArrowheads="1"/>
          </p:cNvSpPr>
          <p:nvPr/>
        </p:nvSpPr>
        <p:spPr bwMode="auto">
          <a:xfrm>
            <a:off x="5560963" y="3724275"/>
            <a:ext cx="8524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Im./Dis.</a:t>
            </a:r>
          </a:p>
        </p:txBody>
      </p:sp>
      <p:sp>
        <p:nvSpPr>
          <p:cNvPr id="144415" name="Text Box 31"/>
          <p:cNvSpPr txBox="1">
            <a:spLocks noChangeArrowheads="1"/>
          </p:cNvSpPr>
          <p:nvPr/>
        </p:nvSpPr>
        <p:spPr bwMode="auto">
          <a:xfrm>
            <a:off x="5721301" y="2962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6" name="Text Box 32"/>
          <p:cNvSpPr txBox="1">
            <a:spLocks noChangeArrowheads="1"/>
          </p:cNvSpPr>
          <p:nvPr/>
        </p:nvSpPr>
        <p:spPr bwMode="auto">
          <a:xfrm>
            <a:off x="5721301" y="2581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7" name="Text Box 33"/>
          <p:cNvSpPr txBox="1">
            <a:spLocks noChangeArrowheads="1"/>
          </p:cNvSpPr>
          <p:nvPr/>
        </p:nvSpPr>
        <p:spPr bwMode="auto">
          <a:xfrm>
            <a:off x="5721301" y="44100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18" name="Text Box 34"/>
          <p:cNvSpPr txBox="1">
            <a:spLocks noChangeArrowheads="1"/>
          </p:cNvSpPr>
          <p:nvPr/>
        </p:nvSpPr>
        <p:spPr bwMode="auto">
          <a:xfrm>
            <a:off x="5560963" y="5934075"/>
            <a:ext cx="8524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Im./Dis.</a:t>
            </a:r>
          </a:p>
        </p:txBody>
      </p:sp>
      <p:sp>
        <p:nvSpPr>
          <p:cNvPr id="144419" name="Text Box 35"/>
          <p:cNvSpPr txBox="1">
            <a:spLocks noChangeArrowheads="1"/>
          </p:cNvSpPr>
          <p:nvPr/>
        </p:nvSpPr>
        <p:spPr bwMode="auto">
          <a:xfrm>
            <a:off x="5721301" y="5172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20" name="Text Box 36"/>
          <p:cNvSpPr txBox="1">
            <a:spLocks noChangeArrowheads="1"/>
          </p:cNvSpPr>
          <p:nvPr/>
        </p:nvSpPr>
        <p:spPr bwMode="auto">
          <a:xfrm>
            <a:off x="5721301" y="4791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21" name="Text Box 37"/>
          <p:cNvSpPr txBox="1">
            <a:spLocks noChangeArrowheads="1"/>
          </p:cNvSpPr>
          <p:nvPr/>
        </p:nvSpPr>
        <p:spPr bwMode="auto">
          <a:xfrm>
            <a:off x="5721301" y="33432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46" name="Rectangle 62"/>
          <p:cNvSpPr>
            <a:spLocks noChangeArrowheads="1"/>
          </p:cNvSpPr>
          <p:nvPr/>
        </p:nvSpPr>
        <p:spPr bwMode="auto">
          <a:xfrm>
            <a:off x="6726188" y="2209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47" name="Rectangle 63"/>
          <p:cNvSpPr>
            <a:spLocks noChangeArrowheads="1"/>
          </p:cNvSpPr>
          <p:nvPr/>
        </p:nvSpPr>
        <p:spPr bwMode="auto">
          <a:xfrm>
            <a:off x="6726188" y="2590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48" name="Rectangle 64"/>
          <p:cNvSpPr>
            <a:spLocks noChangeArrowheads="1"/>
          </p:cNvSpPr>
          <p:nvPr/>
        </p:nvSpPr>
        <p:spPr bwMode="auto">
          <a:xfrm>
            <a:off x="6726188" y="2971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49" name="Rectangle 65"/>
          <p:cNvSpPr>
            <a:spLocks noChangeArrowheads="1"/>
          </p:cNvSpPr>
          <p:nvPr/>
        </p:nvSpPr>
        <p:spPr bwMode="auto">
          <a:xfrm>
            <a:off x="6726188" y="3352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0" name="Rectangle 66"/>
          <p:cNvSpPr>
            <a:spLocks noChangeArrowheads="1"/>
          </p:cNvSpPr>
          <p:nvPr/>
        </p:nvSpPr>
        <p:spPr bwMode="auto">
          <a:xfrm>
            <a:off x="6726188" y="37338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1" name="Rectangle 67"/>
          <p:cNvSpPr>
            <a:spLocks noChangeArrowheads="1"/>
          </p:cNvSpPr>
          <p:nvPr/>
        </p:nvSpPr>
        <p:spPr bwMode="auto">
          <a:xfrm>
            <a:off x="6726188" y="4114800"/>
            <a:ext cx="152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2" name="Rectangle 68"/>
          <p:cNvSpPr>
            <a:spLocks noChangeArrowheads="1"/>
          </p:cNvSpPr>
          <p:nvPr/>
        </p:nvSpPr>
        <p:spPr bwMode="auto">
          <a:xfrm>
            <a:off x="6726188" y="4419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3" name="Rectangle 69"/>
          <p:cNvSpPr>
            <a:spLocks noChangeArrowheads="1"/>
          </p:cNvSpPr>
          <p:nvPr/>
        </p:nvSpPr>
        <p:spPr bwMode="auto">
          <a:xfrm>
            <a:off x="6726188" y="4800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4" name="Rectangle 70"/>
          <p:cNvSpPr>
            <a:spLocks noChangeArrowheads="1"/>
          </p:cNvSpPr>
          <p:nvPr/>
        </p:nvSpPr>
        <p:spPr bwMode="auto">
          <a:xfrm>
            <a:off x="6726188" y="5181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5" name="Rectangle 71"/>
          <p:cNvSpPr>
            <a:spLocks noChangeArrowheads="1"/>
          </p:cNvSpPr>
          <p:nvPr/>
        </p:nvSpPr>
        <p:spPr bwMode="auto">
          <a:xfrm>
            <a:off x="6726188" y="5562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6" name="Rectangle 72"/>
          <p:cNvSpPr>
            <a:spLocks noChangeArrowheads="1"/>
          </p:cNvSpPr>
          <p:nvPr/>
        </p:nvSpPr>
        <p:spPr bwMode="auto">
          <a:xfrm>
            <a:off x="6726188" y="5943600"/>
            <a:ext cx="1524000" cy="381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effectLst>
                <a:outerShdw blurRad="38100" dist="38100" dir="2700000" algn="tl">
                  <a:srgbClr val="000000">
                    <a:alpha val="43137"/>
                  </a:srgbClr>
                </a:outerShdw>
              </a:effectLst>
              <a:cs typeface="+mn-cs"/>
            </a:endParaRPr>
          </a:p>
        </p:txBody>
      </p:sp>
      <p:sp>
        <p:nvSpPr>
          <p:cNvPr id="144457" name="Text Box 73"/>
          <p:cNvSpPr txBox="1">
            <a:spLocks noChangeArrowheads="1"/>
          </p:cNvSpPr>
          <p:nvPr/>
        </p:nvSpPr>
        <p:spPr bwMode="auto">
          <a:xfrm>
            <a:off x="6798559" y="1681644"/>
            <a:ext cx="14157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400" b="1" dirty="0" smtClean="0">
                <a:cs typeface="+mn-cs"/>
              </a:rPr>
              <a:t>CRITERIO DELLA</a:t>
            </a:r>
          </a:p>
          <a:p>
            <a:pPr algn="ctr">
              <a:defRPr/>
            </a:pPr>
            <a:r>
              <a:rPr lang="it-IT" sz="1400" b="1" dirty="0" smtClean="0">
                <a:cs typeface="+mn-cs"/>
              </a:rPr>
              <a:t>LIQUIDABILITA</a:t>
            </a:r>
            <a:r>
              <a:rPr lang="it-IT" sz="1400" b="1" dirty="0">
                <a:cs typeface="+mn-cs"/>
              </a:rPr>
              <a:t>’</a:t>
            </a:r>
          </a:p>
        </p:txBody>
      </p:sp>
      <p:sp>
        <p:nvSpPr>
          <p:cNvPr id="144469" name="Text Box 85"/>
          <p:cNvSpPr txBox="1">
            <a:spLocks noChangeArrowheads="1"/>
          </p:cNvSpPr>
          <p:nvPr/>
        </p:nvSpPr>
        <p:spPr bwMode="auto">
          <a:xfrm>
            <a:off x="7245301" y="22002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dirty="0" err="1">
                <a:cs typeface="+mn-cs"/>
              </a:rPr>
              <a:t>Dis</a:t>
            </a:r>
            <a:r>
              <a:rPr lang="it-IT" sz="1800" dirty="0">
                <a:cs typeface="+mn-cs"/>
              </a:rPr>
              <a:t>.</a:t>
            </a:r>
          </a:p>
        </p:txBody>
      </p:sp>
      <p:sp>
        <p:nvSpPr>
          <p:cNvPr id="144470" name="Text Box 86"/>
          <p:cNvSpPr txBox="1">
            <a:spLocks noChangeArrowheads="1"/>
          </p:cNvSpPr>
          <p:nvPr/>
        </p:nvSpPr>
        <p:spPr bwMode="auto">
          <a:xfrm>
            <a:off x="7321501" y="37242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71" name="Text Box 87"/>
          <p:cNvSpPr txBox="1">
            <a:spLocks noChangeArrowheads="1"/>
          </p:cNvSpPr>
          <p:nvPr/>
        </p:nvSpPr>
        <p:spPr bwMode="auto">
          <a:xfrm>
            <a:off x="7084963" y="5934075"/>
            <a:ext cx="8524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Im./Dis.</a:t>
            </a:r>
          </a:p>
        </p:txBody>
      </p:sp>
      <p:sp>
        <p:nvSpPr>
          <p:cNvPr id="144472" name="Text Box 88"/>
          <p:cNvSpPr txBox="1">
            <a:spLocks noChangeArrowheads="1"/>
          </p:cNvSpPr>
          <p:nvPr/>
        </p:nvSpPr>
        <p:spPr bwMode="auto">
          <a:xfrm>
            <a:off x="7245301" y="5553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73" name="Text Box 89"/>
          <p:cNvSpPr txBox="1">
            <a:spLocks noChangeArrowheads="1"/>
          </p:cNvSpPr>
          <p:nvPr/>
        </p:nvSpPr>
        <p:spPr bwMode="auto">
          <a:xfrm>
            <a:off x="7084963" y="5172075"/>
            <a:ext cx="85248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Im./Dis.</a:t>
            </a:r>
          </a:p>
        </p:txBody>
      </p:sp>
      <p:sp>
        <p:nvSpPr>
          <p:cNvPr id="144475" name="Text Box 91"/>
          <p:cNvSpPr txBox="1">
            <a:spLocks noChangeArrowheads="1"/>
          </p:cNvSpPr>
          <p:nvPr/>
        </p:nvSpPr>
        <p:spPr bwMode="auto">
          <a:xfrm>
            <a:off x="7245301" y="4791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76" name="Text Box 92"/>
          <p:cNvSpPr txBox="1">
            <a:spLocks noChangeArrowheads="1"/>
          </p:cNvSpPr>
          <p:nvPr/>
        </p:nvSpPr>
        <p:spPr bwMode="auto">
          <a:xfrm>
            <a:off x="7245301" y="4410075"/>
            <a:ext cx="52863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Dis.</a:t>
            </a:r>
          </a:p>
        </p:txBody>
      </p:sp>
      <p:sp>
        <p:nvSpPr>
          <p:cNvPr id="144477" name="Text Box 93"/>
          <p:cNvSpPr txBox="1">
            <a:spLocks noChangeArrowheads="1"/>
          </p:cNvSpPr>
          <p:nvPr/>
        </p:nvSpPr>
        <p:spPr bwMode="auto">
          <a:xfrm>
            <a:off x="7321501" y="4105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78" name="Text Box 94"/>
          <p:cNvSpPr txBox="1">
            <a:spLocks noChangeArrowheads="1"/>
          </p:cNvSpPr>
          <p:nvPr/>
        </p:nvSpPr>
        <p:spPr bwMode="auto">
          <a:xfrm>
            <a:off x="7321501" y="3343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79" name="Text Box 95"/>
          <p:cNvSpPr txBox="1">
            <a:spLocks noChangeArrowheads="1"/>
          </p:cNvSpPr>
          <p:nvPr/>
        </p:nvSpPr>
        <p:spPr bwMode="auto">
          <a:xfrm>
            <a:off x="7321501" y="2962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144480" name="Text Box 96"/>
          <p:cNvSpPr txBox="1">
            <a:spLocks noChangeArrowheads="1"/>
          </p:cNvSpPr>
          <p:nvPr/>
        </p:nvSpPr>
        <p:spPr bwMode="auto">
          <a:xfrm>
            <a:off x="7321501" y="2581275"/>
            <a:ext cx="4556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800">
                <a:cs typeface="+mn-cs"/>
              </a:rPr>
              <a:t>Im.</a:t>
            </a:r>
          </a:p>
        </p:txBody>
      </p:sp>
      <p:sp>
        <p:nvSpPr>
          <p:cNvPr id="71" name="Text Box 26"/>
          <p:cNvSpPr txBox="1">
            <a:spLocks noChangeArrowheads="1"/>
          </p:cNvSpPr>
          <p:nvPr/>
        </p:nvSpPr>
        <p:spPr bwMode="auto">
          <a:xfrm>
            <a:off x="5269004" y="1681644"/>
            <a:ext cx="141577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1400" b="1" dirty="0" smtClean="0">
                <a:cs typeface="+mn-cs"/>
              </a:rPr>
              <a:t>CRITERIO DELLA</a:t>
            </a:r>
          </a:p>
          <a:p>
            <a:pPr algn="ctr">
              <a:defRPr/>
            </a:pPr>
            <a:r>
              <a:rPr lang="it-IT" sz="1400" b="1" dirty="0" smtClean="0">
                <a:cs typeface="+mn-cs"/>
              </a:rPr>
              <a:t>DESTINAZIONE</a:t>
            </a:r>
            <a:endParaRPr lang="it-IT" sz="1400" b="1" dirty="0">
              <a:cs typeface="+mn-cs"/>
            </a:endParaRPr>
          </a:p>
        </p:txBody>
      </p:sp>
      <p:sp>
        <p:nvSpPr>
          <p:cNvPr id="106" name="Titolo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a:lstStyle>
          <a:p>
            <a:r>
              <a:rPr lang="it-IT" dirty="0" smtClean="0"/>
              <a:t>Soluzione: analisi qualitativa degli investimenti (segue)</a:t>
            </a:r>
            <a:endParaRPr lang="it-IT" dirty="0"/>
          </a:p>
        </p:txBody>
      </p:sp>
      <p:sp>
        <p:nvSpPr>
          <p:cNvPr id="2" name="Segnaposto piè di pagina 1"/>
          <p:cNvSpPr>
            <a:spLocks noGrp="1"/>
          </p:cNvSpPr>
          <p:nvPr>
            <p:ph type="ftr" sz="quarter" idx="11"/>
          </p:nvPr>
        </p:nvSpPr>
        <p:spPr>
          <a:xfrm rot="16200000">
            <a:off x="7150298" y="4048760"/>
            <a:ext cx="2367281" cy="365760"/>
          </a:xfrm>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8" name="Segnaposto piè di pagina 2"/>
          <p:cNvSpPr txBox="1">
            <a:spLocks/>
          </p:cNvSpPr>
          <p:nvPr/>
        </p:nvSpPr>
        <p:spPr>
          <a:xfrm rot="16200000">
            <a:off x="7586910" y="4048760"/>
            <a:ext cx="2367281" cy="365760"/>
          </a:xfrm>
          <a:prstGeom prst="rect">
            <a:avLst/>
          </a:prstGeom>
        </p:spPr>
        <p:txBody>
          <a:bodyPr vert="horz" lIns="91440" tIns="45720" rIns="91440" bIns="45720" rtlCol="0" anchor="ctr"/>
          <a:lstStyle>
            <a:defPPr>
              <a:defRPr lang="it-IT"/>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smtClean="0">
                <a:solidFill>
                  <a:prstClr val="white"/>
                </a:solidFill>
                <a:latin typeface="Calibri"/>
              </a:rPr>
              <a:t>Silvia Fissi</a:t>
            </a:r>
            <a:endParaRPr lang="it-IT" dirty="0">
              <a:solidFill>
                <a:prstClr val="white"/>
              </a:solidFill>
              <a:latin typeface="Calibri"/>
            </a:endParaRPr>
          </a:p>
        </p:txBody>
      </p:sp>
    </p:spTree>
    <p:extLst>
      <p:ext uri="{BB962C8B-B14F-4D97-AF65-F5344CB8AC3E}">
        <p14:creationId xmlns:p14="http://schemas.microsoft.com/office/powerpoint/2010/main" val="3189920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distinzione fondamentale</a:t>
            </a:r>
            <a:endParaRPr lang="it-IT" dirty="0"/>
          </a:p>
        </p:txBody>
      </p:sp>
      <p:sp>
        <p:nvSpPr>
          <p:cNvPr id="121873" name="AutoShape 17"/>
          <p:cNvSpPr>
            <a:spLocks noChangeArrowheads="1"/>
          </p:cNvSpPr>
          <p:nvPr/>
        </p:nvSpPr>
        <p:spPr bwMode="auto">
          <a:xfrm>
            <a:off x="2194360" y="2209800"/>
            <a:ext cx="4953000" cy="1524000"/>
          </a:xfrm>
          <a:prstGeom prst="cube">
            <a:avLst>
              <a:gd name="adj"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4400">
                <a:solidFill>
                  <a:prstClr val="black"/>
                </a:solidFill>
                <a:latin typeface="Calibri"/>
              </a:rPr>
              <a:t>immobilizzazioni</a:t>
            </a:r>
          </a:p>
        </p:txBody>
      </p:sp>
      <p:sp>
        <p:nvSpPr>
          <p:cNvPr id="121875" name="AutoShape 19"/>
          <p:cNvSpPr>
            <a:spLocks noChangeArrowheads="1"/>
          </p:cNvSpPr>
          <p:nvPr/>
        </p:nvSpPr>
        <p:spPr bwMode="auto">
          <a:xfrm>
            <a:off x="2880160" y="3886200"/>
            <a:ext cx="4953000" cy="1524000"/>
          </a:xfrm>
          <a:prstGeom prst="cube">
            <a:avLst>
              <a:gd name="adj"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4400">
                <a:solidFill>
                  <a:prstClr val="black"/>
                </a:solidFill>
                <a:latin typeface="Calibri"/>
              </a:rPr>
              <a:t>disponibilità</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921114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500"/>
                                  </p:stCondLst>
                                  <p:childTnLst>
                                    <p:set>
                                      <p:cBhvr>
                                        <p:cTn id="6" dur="1" fill="hold">
                                          <p:stCondLst>
                                            <p:cond delay="0"/>
                                          </p:stCondLst>
                                        </p:cTn>
                                        <p:tgtEl>
                                          <p:spTgt spid="121873"/>
                                        </p:tgtEl>
                                        <p:attrNameLst>
                                          <p:attrName>style.visibility</p:attrName>
                                        </p:attrNameLst>
                                      </p:cBhvr>
                                      <p:to>
                                        <p:strVal val="visible"/>
                                      </p:to>
                                    </p:set>
                                    <p:anim calcmode="lin" valueType="num">
                                      <p:cBhvr>
                                        <p:cTn id="7" dur="1000" fill="hold"/>
                                        <p:tgtEl>
                                          <p:spTgt spid="121873"/>
                                        </p:tgtEl>
                                        <p:attrNameLst>
                                          <p:attrName>ppt_w</p:attrName>
                                        </p:attrNameLst>
                                      </p:cBhvr>
                                      <p:tavLst>
                                        <p:tav tm="0">
                                          <p:val>
                                            <p:fltVal val="0"/>
                                          </p:val>
                                        </p:tav>
                                        <p:tav tm="100000">
                                          <p:val>
                                            <p:strVal val="#ppt_w"/>
                                          </p:val>
                                        </p:tav>
                                      </p:tavLst>
                                    </p:anim>
                                    <p:anim calcmode="lin" valueType="num">
                                      <p:cBhvr>
                                        <p:cTn id="8" dur="1000" fill="hold"/>
                                        <p:tgtEl>
                                          <p:spTgt spid="121873"/>
                                        </p:tgtEl>
                                        <p:attrNameLst>
                                          <p:attrName>ppt_h</p:attrName>
                                        </p:attrNameLst>
                                      </p:cBhvr>
                                      <p:tavLst>
                                        <p:tav tm="0">
                                          <p:val>
                                            <p:fltVal val="0"/>
                                          </p:val>
                                        </p:tav>
                                        <p:tav tm="100000">
                                          <p:val>
                                            <p:strVal val="#ppt_h"/>
                                          </p:val>
                                        </p:tav>
                                      </p:tavLst>
                                    </p:anim>
                                    <p:anim calcmode="lin" valueType="num">
                                      <p:cBhvr>
                                        <p:cTn id="9" dur="1000" fill="hold"/>
                                        <p:tgtEl>
                                          <p:spTgt spid="1218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187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500"/>
                            </p:stCondLst>
                            <p:childTnLst>
                              <p:par>
                                <p:cTn id="12" presetID="15" presetClass="entr" presetSubtype="0" fill="hold" grpId="0" nodeType="afterEffect">
                                  <p:stCondLst>
                                    <p:cond delay="500"/>
                                  </p:stCondLst>
                                  <p:childTnLst>
                                    <p:set>
                                      <p:cBhvr>
                                        <p:cTn id="13" dur="1" fill="hold">
                                          <p:stCondLst>
                                            <p:cond delay="0"/>
                                          </p:stCondLst>
                                        </p:cTn>
                                        <p:tgtEl>
                                          <p:spTgt spid="121875"/>
                                        </p:tgtEl>
                                        <p:attrNameLst>
                                          <p:attrName>style.visibility</p:attrName>
                                        </p:attrNameLst>
                                      </p:cBhvr>
                                      <p:to>
                                        <p:strVal val="visible"/>
                                      </p:to>
                                    </p:set>
                                    <p:anim calcmode="lin" valueType="num">
                                      <p:cBhvr>
                                        <p:cTn id="14" dur="1000" fill="hold"/>
                                        <p:tgtEl>
                                          <p:spTgt spid="121875"/>
                                        </p:tgtEl>
                                        <p:attrNameLst>
                                          <p:attrName>ppt_w</p:attrName>
                                        </p:attrNameLst>
                                      </p:cBhvr>
                                      <p:tavLst>
                                        <p:tav tm="0">
                                          <p:val>
                                            <p:fltVal val="0"/>
                                          </p:val>
                                        </p:tav>
                                        <p:tav tm="100000">
                                          <p:val>
                                            <p:strVal val="#ppt_w"/>
                                          </p:val>
                                        </p:tav>
                                      </p:tavLst>
                                    </p:anim>
                                    <p:anim calcmode="lin" valueType="num">
                                      <p:cBhvr>
                                        <p:cTn id="15" dur="1000" fill="hold"/>
                                        <p:tgtEl>
                                          <p:spTgt spid="121875"/>
                                        </p:tgtEl>
                                        <p:attrNameLst>
                                          <p:attrName>ppt_h</p:attrName>
                                        </p:attrNameLst>
                                      </p:cBhvr>
                                      <p:tavLst>
                                        <p:tav tm="0">
                                          <p:val>
                                            <p:fltVal val="0"/>
                                          </p:val>
                                        </p:tav>
                                        <p:tav tm="100000">
                                          <p:val>
                                            <p:strVal val="#ppt_h"/>
                                          </p:val>
                                        </p:tav>
                                      </p:tavLst>
                                    </p:anim>
                                    <p:anim calcmode="lin" valueType="num">
                                      <p:cBhvr>
                                        <p:cTn id="16" dur="1000" fill="hold"/>
                                        <p:tgtEl>
                                          <p:spTgt spid="12187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218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3" grpId="0" animBg="1" autoUpdateAnimBg="0"/>
      <p:bldP spid="12187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pic>
        <p:nvPicPr>
          <p:cNvPr id="4" name="Immagine 3"/>
          <p:cNvPicPr>
            <a:picLocks noChangeAspect="1"/>
          </p:cNvPicPr>
          <p:nvPr/>
        </p:nvPicPr>
        <p:blipFill>
          <a:blip r:embed="rId2"/>
          <a:stretch>
            <a:fillRect/>
          </a:stretch>
        </p:blipFill>
        <p:spPr>
          <a:xfrm>
            <a:off x="1591734" y="1875623"/>
            <a:ext cx="6057730" cy="3672060"/>
          </a:xfrm>
          <a:prstGeom prst="rect">
            <a:avLst/>
          </a:prstGeom>
        </p:spPr>
      </p:pic>
    </p:spTree>
    <p:extLst>
      <p:ext uri="{BB962C8B-B14F-4D97-AF65-F5344CB8AC3E}">
        <p14:creationId xmlns:p14="http://schemas.microsoft.com/office/powerpoint/2010/main" val="119605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capitale fisso</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Rettangolo 3"/>
          <p:cNvSpPr/>
          <p:nvPr/>
        </p:nvSpPr>
        <p:spPr>
          <a:xfrm>
            <a:off x="2286000" y="2690336"/>
            <a:ext cx="4572000" cy="1477328"/>
          </a:xfrm>
          <a:prstGeom prst="rect">
            <a:avLst/>
          </a:prstGeom>
        </p:spPr>
        <p:txBody>
          <a:bodyPr>
            <a:spAutoFit/>
          </a:bodyPr>
          <a:lstStyle/>
          <a:p>
            <a:pPr algn="just"/>
            <a:r>
              <a:rPr lang="it-IT" dirty="0"/>
              <a:t>Il </a:t>
            </a:r>
            <a:r>
              <a:rPr lang="it-IT" i="1" dirty="0"/>
              <a:t>capitale fisso</a:t>
            </a:r>
            <a:r>
              <a:rPr lang="it-IT" dirty="0"/>
              <a:t> dell’impresa è costituito dagli elementi dell’attivo che esprimono il loro concorso alla gestione di più periodi produttivi: impianti, terreni, investimenti finanziari immobilizzati ecc.</a:t>
            </a:r>
          </a:p>
        </p:txBody>
      </p:sp>
    </p:spTree>
    <p:extLst>
      <p:ext uri="{BB962C8B-B14F-4D97-AF65-F5344CB8AC3E}">
        <p14:creationId xmlns:p14="http://schemas.microsoft.com/office/powerpoint/2010/main" val="183877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a:t>
            </a:r>
            <a:r>
              <a:rPr lang="it-IT" smtClean="0"/>
              <a:t>capitale circolante</a:t>
            </a:r>
            <a:endParaRPr lang="it-IT"/>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Rettangolo 3"/>
          <p:cNvSpPr/>
          <p:nvPr/>
        </p:nvSpPr>
        <p:spPr>
          <a:xfrm>
            <a:off x="1981200" y="1723031"/>
            <a:ext cx="4572000" cy="4247317"/>
          </a:xfrm>
          <a:prstGeom prst="rect">
            <a:avLst/>
          </a:prstGeom>
        </p:spPr>
        <p:txBody>
          <a:bodyPr>
            <a:spAutoFit/>
          </a:bodyPr>
          <a:lstStyle/>
          <a:p>
            <a:pPr algn="just"/>
            <a:r>
              <a:rPr lang="it-IT" dirty="0"/>
              <a:t>Il capitale circolante netto rappresenta le risorse disponibili e </a:t>
            </a:r>
            <a:r>
              <a:rPr lang="it-IT" dirty="0" err="1"/>
              <a:t>immadiatamente</a:t>
            </a:r>
            <a:r>
              <a:rPr lang="it-IT" dirty="0"/>
              <a:t> utilizzabili dall'azienda esclusi i debiti a breve termine.</a:t>
            </a:r>
          </a:p>
          <a:p>
            <a:pPr algn="just"/>
            <a:r>
              <a:rPr lang="it-IT" dirty="0"/>
              <a:t>Il nome dipende dal fatto che, a differenza delle immobilizzazioni, questi elementi si rinnovano continuamente e vengono usate per le operazioni aziendali.</a:t>
            </a:r>
          </a:p>
          <a:p>
            <a:pPr algn="just"/>
            <a:r>
              <a:rPr lang="it-IT" dirty="0"/>
              <a:t>Per l'azienda e i creditori è importante che questo valore sia positivo così che le attività coprano le passività e ci siano buon e </a:t>
            </a:r>
            <a:r>
              <a:rPr lang="it-IT" dirty="0" err="1"/>
              <a:t>probabilitò</a:t>
            </a:r>
            <a:r>
              <a:rPr lang="it-IT" dirty="0"/>
              <a:t> di saldare i debiti a breve termine.</a:t>
            </a:r>
          </a:p>
          <a:p>
            <a:pPr algn="just"/>
            <a:r>
              <a:rPr lang="it-IT" dirty="0"/>
              <a:t>Tuttavia, la sola indicazione di un ammontare positivo non suggerisce nessun altro dettaglio sulla capacità di ripagare le obbligazioni.</a:t>
            </a:r>
          </a:p>
        </p:txBody>
      </p:sp>
    </p:spTree>
    <p:extLst>
      <p:ext uri="{BB962C8B-B14F-4D97-AF65-F5344CB8AC3E}">
        <p14:creationId xmlns:p14="http://schemas.microsoft.com/office/powerpoint/2010/main" val="23807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a:t>
            </a:r>
            <a:r>
              <a:rPr lang="it-IT" dirty="0" smtClean="0"/>
              <a:t>l criterio della destinazione</a:t>
            </a:r>
            <a:endParaRPr lang="it-IT" dirty="0"/>
          </a:p>
        </p:txBody>
      </p:sp>
      <p:sp>
        <p:nvSpPr>
          <p:cNvPr id="128005" name="Text Box 5"/>
          <p:cNvSpPr txBox="1">
            <a:spLocks noChangeArrowheads="1"/>
          </p:cNvSpPr>
          <p:nvPr/>
        </p:nvSpPr>
        <p:spPr bwMode="auto">
          <a:xfrm>
            <a:off x="1187450" y="2205038"/>
            <a:ext cx="5832475" cy="1569660"/>
          </a:xfrm>
          <a:prstGeom prst="rect">
            <a:avLst/>
          </a:prstGeom>
          <a:noFill/>
          <a:ln>
            <a:noFill/>
          </a:ln>
          <a:effectLst/>
          <a:extLst>
            <a:ext uri="{909E8E84-426E-40dd-AFC4-6F175D3DCCD1}">
              <a14:hiddenFill xmlns:a14="http://schemas.microsoft.com/office/drawing/2010/main" xmlns="">
                <a:solidFill>
                  <a:srgbClr val="FFDBB7"/>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it-IT" sz="2400" i="1" dirty="0">
              <a:solidFill>
                <a:prstClr val="black"/>
              </a:solidFill>
              <a:latin typeface="Calibri"/>
            </a:endParaRPr>
          </a:p>
          <a:p>
            <a:pPr algn="just">
              <a:defRPr/>
            </a:pPr>
            <a:r>
              <a:rPr lang="it-IT" sz="2400" i="1" dirty="0">
                <a:solidFill>
                  <a:prstClr val="black"/>
                </a:solidFill>
                <a:latin typeface="Calibri"/>
              </a:rPr>
              <a:t>Gli investimenti che è </a:t>
            </a:r>
            <a:r>
              <a:rPr lang="it-IT" sz="2400" i="1" dirty="0" smtClean="0">
                <a:solidFill>
                  <a:prstClr val="black"/>
                </a:solidFill>
                <a:latin typeface="Calibri"/>
              </a:rPr>
              <a:t>indispensabile, ai </a:t>
            </a:r>
            <a:r>
              <a:rPr lang="it-IT" sz="2400" i="1" dirty="0">
                <a:solidFill>
                  <a:prstClr val="black"/>
                </a:solidFill>
                <a:latin typeface="Calibri"/>
              </a:rPr>
              <a:t>fini della produzione economica, rimangano per lungo tempo avvinti all’impresa</a:t>
            </a:r>
          </a:p>
        </p:txBody>
      </p:sp>
      <p:sp>
        <p:nvSpPr>
          <p:cNvPr id="128006" name="Text Box 6"/>
          <p:cNvSpPr txBox="1">
            <a:spLocks noChangeArrowheads="1"/>
          </p:cNvSpPr>
          <p:nvPr/>
        </p:nvSpPr>
        <p:spPr bwMode="auto">
          <a:xfrm>
            <a:off x="684213" y="1989138"/>
            <a:ext cx="2882899" cy="646331"/>
          </a:xfrm>
          <a:prstGeom prst="rect">
            <a:avLst/>
          </a:prstGeom>
          <a:solidFill>
            <a:schemeClr val="accent2"/>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b="1" dirty="0" smtClean="0">
                <a:solidFill>
                  <a:prstClr val="black"/>
                </a:solidFill>
                <a:latin typeface="Calibri"/>
              </a:rPr>
              <a:t>IMMOBILIZZAZIONI</a:t>
            </a:r>
          </a:p>
          <a:p>
            <a:pPr algn="ctr">
              <a:defRPr/>
            </a:pPr>
            <a:endParaRPr lang="it-IT" b="1" dirty="0">
              <a:solidFill>
                <a:prstClr val="black"/>
              </a:solidFill>
              <a:latin typeface="Calibri"/>
            </a:endParaRPr>
          </a:p>
        </p:txBody>
      </p:sp>
      <p:sp>
        <p:nvSpPr>
          <p:cNvPr id="128008" name="Text Box 8"/>
          <p:cNvSpPr txBox="1">
            <a:spLocks noChangeArrowheads="1"/>
          </p:cNvSpPr>
          <p:nvPr/>
        </p:nvSpPr>
        <p:spPr bwMode="auto">
          <a:xfrm>
            <a:off x="1408113" y="4457700"/>
            <a:ext cx="5324475" cy="1569660"/>
          </a:xfrm>
          <a:prstGeom prst="rect">
            <a:avLst/>
          </a:prstGeom>
          <a:noFill/>
          <a:ln>
            <a:noFill/>
          </a:ln>
          <a:effectLst/>
          <a:extLst>
            <a:ext uri="{909E8E84-426E-40dd-AFC4-6F175D3DCCD1}">
              <a14:hiddenFill xmlns:a14="http://schemas.microsoft.com/office/drawing/2010/main" xmlns="">
                <a:solidFill>
                  <a:srgbClr val="FFCC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it-IT" sz="2400" i="1" dirty="0">
              <a:solidFill>
                <a:prstClr val="black"/>
              </a:solidFill>
              <a:latin typeface="Calibri"/>
            </a:endParaRPr>
          </a:p>
          <a:p>
            <a:pPr algn="just">
              <a:defRPr/>
            </a:pPr>
            <a:r>
              <a:rPr lang="it-IT" sz="2400" i="1" dirty="0">
                <a:solidFill>
                  <a:prstClr val="black"/>
                </a:solidFill>
                <a:latin typeface="Calibri"/>
              </a:rPr>
              <a:t>Gli investimenti destinati </a:t>
            </a:r>
            <a:r>
              <a:rPr lang="it-IT" sz="2400" i="1" dirty="0" smtClean="0">
                <a:solidFill>
                  <a:prstClr val="black"/>
                </a:solidFill>
                <a:latin typeface="Calibri"/>
              </a:rPr>
              <a:t>all’alienazione, nel </a:t>
            </a:r>
            <a:r>
              <a:rPr lang="it-IT" sz="2400" i="1" dirty="0">
                <a:solidFill>
                  <a:prstClr val="black"/>
                </a:solidFill>
                <a:latin typeface="Calibri"/>
              </a:rPr>
              <a:t>più breve tempo possibile, senza che ciò pregiudichi la </a:t>
            </a:r>
            <a:r>
              <a:rPr lang="it-IT" sz="2400" i="1" dirty="0" smtClean="0">
                <a:solidFill>
                  <a:prstClr val="black"/>
                </a:solidFill>
                <a:latin typeface="Calibri"/>
              </a:rPr>
              <a:t>produzione.</a:t>
            </a:r>
            <a:endParaRPr lang="it-IT" sz="2400" i="1" dirty="0">
              <a:solidFill>
                <a:prstClr val="black"/>
              </a:solidFill>
              <a:latin typeface="Calibri"/>
            </a:endParaRPr>
          </a:p>
        </p:txBody>
      </p:sp>
      <p:sp>
        <p:nvSpPr>
          <p:cNvPr id="128009" name="Text Box 9"/>
          <p:cNvSpPr txBox="1">
            <a:spLocks noChangeArrowheads="1"/>
          </p:cNvSpPr>
          <p:nvPr/>
        </p:nvSpPr>
        <p:spPr bwMode="auto">
          <a:xfrm>
            <a:off x="684213" y="4193381"/>
            <a:ext cx="2882900" cy="646331"/>
          </a:xfrm>
          <a:prstGeom prst="rect">
            <a:avLst/>
          </a:prstGeom>
          <a:solidFill>
            <a:schemeClr val="hlink"/>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dirty="0">
                <a:solidFill>
                  <a:prstClr val="black"/>
                </a:solidFill>
                <a:latin typeface="Calibri"/>
              </a:rPr>
              <a:t> </a:t>
            </a:r>
            <a:r>
              <a:rPr lang="it-IT" b="1" dirty="0">
                <a:solidFill>
                  <a:prstClr val="black"/>
                </a:solidFill>
                <a:latin typeface="Calibri"/>
              </a:rPr>
              <a:t>DISPONIBILITA’</a:t>
            </a:r>
          </a:p>
          <a:p>
            <a:pPr algn="ctr">
              <a:defRPr/>
            </a:pPr>
            <a:r>
              <a:rPr lang="it-IT" dirty="0">
                <a:solidFill>
                  <a:prstClr val="black"/>
                </a:solidFill>
                <a:latin typeface="Calibri"/>
              </a:rPr>
              <a:t> </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81089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blinds(horizontal)">
                                      <p:cBhvr>
                                        <p:cTn id="7" dur="500"/>
                                        <p:tgtEl>
                                          <p:spTgt spid="128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8"/>
                                        </p:tgtEl>
                                        <p:attrNameLst>
                                          <p:attrName>style.visibility</p:attrName>
                                        </p:attrNameLst>
                                      </p:cBhvr>
                                      <p:to>
                                        <p:strVal val="visible"/>
                                      </p:to>
                                    </p:set>
                                    <p:animEffect transition="in" filter="blinds(horizontal)">
                                      <p:cBhvr>
                                        <p:cTn id="12" dur="500"/>
                                        <p:tgtEl>
                                          <p:spTgt spid="128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Immobilizzazioni secondo la destinazione</a:t>
            </a:r>
            <a:endParaRPr lang="it-IT" dirty="0"/>
          </a:p>
        </p:txBody>
      </p:sp>
      <p:graphicFrame>
        <p:nvGraphicFramePr>
          <p:cNvPr id="129031" name="Object 7"/>
          <p:cNvGraphicFramePr>
            <a:graphicFrameLocks/>
          </p:cNvGraphicFramePr>
          <p:nvPr>
            <p:extLst>
              <p:ext uri="{D42A27DB-BD31-4B8C-83A1-F6EECF244321}">
                <p14:modId xmlns:p14="http://schemas.microsoft.com/office/powerpoint/2010/main" val="3564863985"/>
              </p:ext>
            </p:extLst>
          </p:nvPr>
        </p:nvGraphicFramePr>
        <p:xfrm>
          <a:off x="5934903" y="2398713"/>
          <a:ext cx="611187" cy="800100"/>
        </p:xfrm>
        <a:graphic>
          <a:graphicData uri="http://schemas.openxmlformats.org/presentationml/2006/ole">
            <mc:AlternateContent xmlns:mc="http://schemas.openxmlformats.org/markup-compatibility/2006">
              <mc:Choice xmlns:v="urn:schemas-microsoft-com:vml" Requires="v">
                <p:oleObj spid="_x0000_s17520" name="ClipArt" r:id="rId4" imgW="2918334" imgH="3662652" progId="MS_ClipArt_Gallery.2">
                  <p:embed/>
                </p:oleObj>
              </mc:Choice>
              <mc:Fallback>
                <p:oleObj name="ClipArt" r:id="rId4" imgW="2918334" imgH="3662652"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4903" y="2398713"/>
                        <a:ext cx="611187" cy="80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29041" name="Group 17"/>
          <p:cNvGrpSpPr>
            <a:grpSpLocks/>
          </p:cNvGrpSpPr>
          <p:nvPr/>
        </p:nvGrpSpPr>
        <p:grpSpPr bwMode="auto">
          <a:xfrm>
            <a:off x="7311265" y="2517775"/>
            <a:ext cx="938213" cy="425450"/>
            <a:chOff x="3792" y="2139"/>
            <a:chExt cx="591" cy="268"/>
          </a:xfrm>
        </p:grpSpPr>
        <p:pic>
          <p:nvPicPr>
            <p:cNvPr id="129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2139"/>
              <a:ext cx="576" cy="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66"/>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9033" name="Text Box 9"/>
            <p:cNvSpPr txBox="1">
              <a:spLocks noChangeArrowheads="1"/>
            </p:cNvSpPr>
            <p:nvPr/>
          </p:nvSpPr>
          <p:spPr bwMode="auto">
            <a:xfrm>
              <a:off x="3840" y="2151"/>
              <a:ext cx="5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000">
                  <a:solidFill>
                    <a:prstClr val="black"/>
                  </a:solidFill>
                  <a:latin typeface="BrushScript BT" charset="0"/>
                </a:rPr>
                <a:t>share</a:t>
              </a:r>
            </a:p>
          </p:txBody>
        </p:sp>
      </p:grpSp>
      <p:sp>
        <p:nvSpPr>
          <p:cNvPr id="129036" name="Text Box 12"/>
          <p:cNvSpPr txBox="1">
            <a:spLocks noChangeArrowheads="1"/>
          </p:cNvSpPr>
          <p:nvPr/>
        </p:nvSpPr>
        <p:spPr bwMode="auto">
          <a:xfrm>
            <a:off x="4999865" y="3284538"/>
            <a:ext cx="687388"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6000">
                <a:solidFill>
                  <a:prstClr val="black"/>
                </a:solidFill>
                <a:latin typeface="Arial Black" charset="0"/>
              </a:rPr>
              <a:t>+</a:t>
            </a:r>
          </a:p>
        </p:txBody>
      </p:sp>
      <p:grpSp>
        <p:nvGrpSpPr>
          <p:cNvPr id="129062" name="Group 38"/>
          <p:cNvGrpSpPr>
            <a:grpSpLocks/>
          </p:cNvGrpSpPr>
          <p:nvPr/>
        </p:nvGrpSpPr>
        <p:grpSpPr bwMode="auto">
          <a:xfrm>
            <a:off x="2407478" y="4149725"/>
            <a:ext cx="5092700" cy="1862138"/>
            <a:chOff x="612" y="2805"/>
            <a:chExt cx="3208" cy="1173"/>
          </a:xfrm>
        </p:grpSpPr>
        <p:grpSp>
          <p:nvGrpSpPr>
            <p:cNvPr id="10448" name="Group 29"/>
            <p:cNvGrpSpPr>
              <a:grpSpLocks/>
            </p:cNvGrpSpPr>
            <p:nvPr/>
          </p:nvGrpSpPr>
          <p:grpSpPr bwMode="auto">
            <a:xfrm>
              <a:off x="612" y="3158"/>
              <a:ext cx="3208" cy="820"/>
              <a:chOff x="624" y="2024"/>
              <a:chExt cx="3208" cy="820"/>
            </a:xfrm>
          </p:grpSpPr>
          <p:graphicFrame>
            <p:nvGraphicFramePr>
              <p:cNvPr id="10450" name="Object 30"/>
              <p:cNvGraphicFramePr>
                <a:graphicFrameLocks/>
              </p:cNvGraphicFramePr>
              <p:nvPr/>
            </p:nvGraphicFramePr>
            <p:xfrm>
              <a:off x="624" y="2064"/>
              <a:ext cx="768" cy="480"/>
            </p:xfrm>
            <a:graphic>
              <a:graphicData uri="http://schemas.openxmlformats.org/presentationml/2006/ole">
                <mc:AlternateContent xmlns:mc="http://schemas.openxmlformats.org/markup-compatibility/2006">
                  <mc:Choice xmlns:v="urn:schemas-microsoft-com:vml" Requires="v">
                    <p:oleObj spid="_x0000_s17521" name="Clip" r:id="rId7" imgW="3659752" imgH="2488602" progId="MS_ClipArt_Gallery.5">
                      <p:embed/>
                    </p:oleObj>
                  </mc:Choice>
                  <mc:Fallback>
                    <p:oleObj name="Clip" r:id="rId7" imgW="3659752" imgH="2488602" progId="MS_ClipArt_Gallery.5">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 y="2064"/>
                            <a:ext cx="768"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0451" name="Group 31"/>
              <p:cNvGrpSpPr>
                <a:grpSpLocks/>
              </p:cNvGrpSpPr>
              <p:nvPr/>
            </p:nvGrpSpPr>
            <p:grpSpPr bwMode="auto">
              <a:xfrm>
                <a:off x="2154" y="2024"/>
                <a:ext cx="453" cy="820"/>
                <a:chOff x="2200" y="2886"/>
                <a:chExt cx="453" cy="820"/>
              </a:xfrm>
            </p:grpSpPr>
            <p:grpSp>
              <p:nvGrpSpPr>
                <p:cNvPr id="10453" name="Group 32"/>
                <p:cNvGrpSpPr>
                  <a:grpSpLocks/>
                </p:cNvGrpSpPr>
                <p:nvPr/>
              </p:nvGrpSpPr>
              <p:grpSpPr bwMode="auto">
                <a:xfrm>
                  <a:off x="2200" y="2886"/>
                  <a:ext cx="453" cy="583"/>
                  <a:chOff x="2515" y="2387"/>
                  <a:chExt cx="622" cy="764"/>
                </a:xfrm>
              </p:grpSpPr>
              <p:pic>
                <p:nvPicPr>
                  <p:cNvPr id="10455" name="Picture 33" descr="TANTOO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 y="2387"/>
                    <a:ext cx="622" cy="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58" name="Text Box 34"/>
                  <p:cNvSpPr txBox="1">
                    <a:spLocks noChangeArrowheads="1"/>
                  </p:cNvSpPr>
                  <p:nvPr/>
                </p:nvSpPr>
                <p:spPr bwMode="auto">
                  <a:xfrm>
                    <a:off x="2762" y="2757"/>
                    <a:ext cx="327" cy="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a:solidFill>
                          <a:prstClr val="black"/>
                        </a:solidFill>
                        <a:latin typeface="Tahoma" charset="0"/>
                      </a:rPr>
                      <a:t>$</a:t>
                    </a:r>
                  </a:p>
                </p:txBody>
              </p:sp>
            </p:grpSp>
            <p:sp>
              <p:nvSpPr>
                <p:cNvPr id="129059" name="Text Box 35"/>
                <p:cNvSpPr txBox="1">
                  <a:spLocks noChangeArrowheads="1"/>
                </p:cNvSpPr>
                <p:nvPr/>
              </p:nvSpPr>
              <p:spPr bwMode="auto">
                <a:xfrm>
                  <a:off x="2419" y="3475"/>
                  <a:ext cx="1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endParaRPr lang="it-IT" i="1">
                    <a:solidFill>
                      <a:prstClr val="black"/>
                    </a:solidFill>
                    <a:latin typeface="Comic Sans MS" charset="0"/>
                  </a:endParaRPr>
                </a:p>
              </p:txBody>
            </p:sp>
          </p:grpSp>
          <p:pic>
            <p:nvPicPr>
              <p:cNvPr id="10452" name="Picture 36" descr="MONETE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43" y="2069"/>
                <a:ext cx="589" cy="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9061" name="Text Box 37"/>
            <p:cNvSpPr txBox="1">
              <a:spLocks noChangeArrowheads="1"/>
            </p:cNvSpPr>
            <p:nvPr/>
          </p:nvSpPr>
          <p:spPr bwMode="auto">
            <a:xfrm>
              <a:off x="1609" y="2805"/>
              <a:ext cx="165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i="1">
                  <a:solidFill>
                    <a:prstClr val="black"/>
                  </a:solidFill>
                  <a:latin typeface="Calibri"/>
                </a:rPr>
                <a:t>scorte vincolate di…</a:t>
              </a:r>
            </a:p>
          </p:txBody>
        </p:sp>
      </p:grpSp>
      <p:grpSp>
        <p:nvGrpSpPr>
          <p:cNvPr id="129065" name="Group 41"/>
          <p:cNvGrpSpPr>
            <a:grpSpLocks noChangeAspect="1"/>
          </p:cNvGrpSpPr>
          <p:nvPr/>
        </p:nvGrpSpPr>
        <p:grpSpPr bwMode="auto">
          <a:xfrm>
            <a:off x="3990215" y="2276475"/>
            <a:ext cx="1008063" cy="1001713"/>
            <a:chOff x="1812" y="1799"/>
            <a:chExt cx="1431" cy="1422"/>
          </a:xfrm>
        </p:grpSpPr>
        <p:sp>
          <p:nvSpPr>
            <p:cNvPr id="129064" name="AutoShape 40"/>
            <p:cNvSpPr>
              <a:spLocks noChangeAspect="1" noChangeArrowheads="1" noTextEdit="1"/>
            </p:cNvSpPr>
            <p:nvPr/>
          </p:nvSpPr>
          <p:spPr bwMode="auto">
            <a:xfrm>
              <a:off x="1812" y="1799"/>
              <a:ext cx="1431" cy="1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337" name="Group 69"/>
            <p:cNvGrpSpPr>
              <a:grpSpLocks/>
            </p:cNvGrpSpPr>
            <p:nvPr/>
          </p:nvGrpSpPr>
          <p:grpSpPr bwMode="auto">
            <a:xfrm>
              <a:off x="1813" y="1800"/>
              <a:ext cx="705" cy="994"/>
              <a:chOff x="1813" y="1800"/>
              <a:chExt cx="705" cy="994"/>
            </a:xfrm>
          </p:grpSpPr>
          <p:grpSp>
            <p:nvGrpSpPr>
              <p:cNvPr id="10421" name="Group 52"/>
              <p:cNvGrpSpPr>
                <a:grpSpLocks/>
              </p:cNvGrpSpPr>
              <p:nvPr/>
            </p:nvGrpSpPr>
            <p:grpSpPr bwMode="auto">
              <a:xfrm>
                <a:off x="1813" y="2229"/>
                <a:ext cx="658" cy="445"/>
                <a:chOff x="1813" y="2229"/>
                <a:chExt cx="658" cy="445"/>
              </a:xfrm>
            </p:grpSpPr>
            <p:grpSp>
              <p:nvGrpSpPr>
                <p:cNvPr id="10438" name="Group 48"/>
                <p:cNvGrpSpPr>
                  <a:grpSpLocks/>
                </p:cNvGrpSpPr>
                <p:nvPr/>
              </p:nvGrpSpPr>
              <p:grpSpPr bwMode="auto">
                <a:xfrm>
                  <a:off x="1813" y="2513"/>
                  <a:ext cx="424" cy="134"/>
                  <a:chOff x="1813" y="2513"/>
                  <a:chExt cx="424" cy="134"/>
                </a:xfrm>
              </p:grpSpPr>
              <p:grpSp>
                <p:nvGrpSpPr>
                  <p:cNvPr id="10442" name="Group 44"/>
                  <p:cNvGrpSpPr>
                    <a:grpSpLocks/>
                  </p:cNvGrpSpPr>
                  <p:nvPr/>
                </p:nvGrpSpPr>
                <p:grpSpPr bwMode="auto">
                  <a:xfrm>
                    <a:off x="1947" y="2513"/>
                    <a:ext cx="290" cy="61"/>
                    <a:chOff x="1947" y="2513"/>
                    <a:chExt cx="290" cy="61"/>
                  </a:xfrm>
                </p:grpSpPr>
                <p:sp>
                  <p:nvSpPr>
                    <p:cNvPr id="129066" name="Freeform 42"/>
                    <p:cNvSpPr>
                      <a:spLocks/>
                    </p:cNvSpPr>
                    <p:nvPr/>
                  </p:nvSpPr>
                  <p:spPr bwMode="auto">
                    <a:xfrm>
                      <a:off x="1945" y="2513"/>
                      <a:ext cx="291" cy="45"/>
                    </a:xfrm>
                    <a:custGeom>
                      <a:avLst/>
                      <a:gdLst>
                        <a:gd name="T0" fmla="*/ 0 w 580"/>
                        <a:gd name="T1" fmla="*/ 42 h 91"/>
                        <a:gd name="T2" fmla="*/ 568 w 580"/>
                        <a:gd name="T3" fmla="*/ 91 h 91"/>
                        <a:gd name="T4" fmla="*/ 580 w 580"/>
                        <a:gd name="T5" fmla="*/ 46 h 91"/>
                        <a:gd name="T6" fmla="*/ 85 w 580"/>
                        <a:gd name="T7" fmla="*/ 0 h 91"/>
                        <a:gd name="T8" fmla="*/ 0 w 580"/>
                        <a:gd name="T9" fmla="*/ 42 h 91"/>
                      </a:gdLst>
                      <a:ahLst/>
                      <a:cxnLst>
                        <a:cxn ang="0">
                          <a:pos x="T0" y="T1"/>
                        </a:cxn>
                        <a:cxn ang="0">
                          <a:pos x="T2" y="T3"/>
                        </a:cxn>
                        <a:cxn ang="0">
                          <a:pos x="T4" y="T5"/>
                        </a:cxn>
                        <a:cxn ang="0">
                          <a:pos x="T6" y="T7"/>
                        </a:cxn>
                        <a:cxn ang="0">
                          <a:pos x="T8" y="T9"/>
                        </a:cxn>
                      </a:cxnLst>
                      <a:rect l="0" t="0" r="r" b="b"/>
                      <a:pathLst>
                        <a:path w="580" h="91">
                          <a:moveTo>
                            <a:pt x="0" y="42"/>
                          </a:moveTo>
                          <a:lnTo>
                            <a:pt x="568" y="91"/>
                          </a:lnTo>
                          <a:lnTo>
                            <a:pt x="580" y="46"/>
                          </a:lnTo>
                          <a:lnTo>
                            <a:pt x="85" y="0"/>
                          </a:lnTo>
                          <a:lnTo>
                            <a:pt x="0" y="4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67" name="Freeform 43"/>
                    <p:cNvSpPr>
                      <a:spLocks/>
                    </p:cNvSpPr>
                    <p:nvPr/>
                  </p:nvSpPr>
                  <p:spPr bwMode="auto">
                    <a:xfrm>
                      <a:off x="1945" y="2534"/>
                      <a:ext cx="284" cy="41"/>
                    </a:xfrm>
                    <a:custGeom>
                      <a:avLst/>
                      <a:gdLst>
                        <a:gd name="T0" fmla="*/ 0 w 568"/>
                        <a:gd name="T1" fmla="*/ 0 h 82"/>
                        <a:gd name="T2" fmla="*/ 568 w 568"/>
                        <a:gd name="T3" fmla="*/ 51 h 82"/>
                        <a:gd name="T4" fmla="*/ 568 w 568"/>
                        <a:gd name="T5" fmla="*/ 82 h 82"/>
                        <a:gd name="T6" fmla="*/ 20 w 568"/>
                        <a:gd name="T7" fmla="*/ 33 h 82"/>
                        <a:gd name="T8" fmla="*/ 0 w 568"/>
                        <a:gd name="T9" fmla="*/ 0 h 82"/>
                      </a:gdLst>
                      <a:ahLst/>
                      <a:cxnLst>
                        <a:cxn ang="0">
                          <a:pos x="T0" y="T1"/>
                        </a:cxn>
                        <a:cxn ang="0">
                          <a:pos x="T2" y="T3"/>
                        </a:cxn>
                        <a:cxn ang="0">
                          <a:pos x="T4" y="T5"/>
                        </a:cxn>
                        <a:cxn ang="0">
                          <a:pos x="T6" y="T7"/>
                        </a:cxn>
                        <a:cxn ang="0">
                          <a:pos x="T8" y="T9"/>
                        </a:cxn>
                      </a:cxnLst>
                      <a:rect l="0" t="0" r="r" b="b"/>
                      <a:pathLst>
                        <a:path w="568" h="82">
                          <a:moveTo>
                            <a:pt x="0" y="0"/>
                          </a:moveTo>
                          <a:lnTo>
                            <a:pt x="568" y="51"/>
                          </a:lnTo>
                          <a:lnTo>
                            <a:pt x="568" y="82"/>
                          </a:lnTo>
                          <a:lnTo>
                            <a:pt x="20" y="33"/>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0443" name="Group 47"/>
                  <p:cNvGrpSpPr>
                    <a:grpSpLocks/>
                  </p:cNvGrpSpPr>
                  <p:nvPr/>
                </p:nvGrpSpPr>
                <p:grpSpPr bwMode="auto">
                  <a:xfrm>
                    <a:off x="1813" y="2573"/>
                    <a:ext cx="399" cy="74"/>
                    <a:chOff x="1813" y="2573"/>
                    <a:chExt cx="399" cy="74"/>
                  </a:xfrm>
                </p:grpSpPr>
                <p:sp>
                  <p:nvSpPr>
                    <p:cNvPr id="129069" name="Freeform 45"/>
                    <p:cNvSpPr>
                      <a:spLocks/>
                    </p:cNvSpPr>
                    <p:nvPr/>
                  </p:nvSpPr>
                  <p:spPr bwMode="auto">
                    <a:xfrm>
                      <a:off x="1812" y="2574"/>
                      <a:ext cx="399" cy="56"/>
                    </a:xfrm>
                    <a:custGeom>
                      <a:avLst/>
                      <a:gdLst>
                        <a:gd name="T0" fmla="*/ 73 w 799"/>
                        <a:gd name="T1" fmla="*/ 0 h 113"/>
                        <a:gd name="T2" fmla="*/ 799 w 799"/>
                        <a:gd name="T3" fmla="*/ 66 h 113"/>
                        <a:gd name="T4" fmla="*/ 799 w 799"/>
                        <a:gd name="T5" fmla="*/ 113 h 113"/>
                        <a:gd name="T6" fmla="*/ 0 w 799"/>
                        <a:gd name="T7" fmla="*/ 42 h 113"/>
                        <a:gd name="T8" fmla="*/ 73 w 799"/>
                        <a:gd name="T9" fmla="*/ 0 h 113"/>
                      </a:gdLst>
                      <a:ahLst/>
                      <a:cxnLst>
                        <a:cxn ang="0">
                          <a:pos x="T0" y="T1"/>
                        </a:cxn>
                        <a:cxn ang="0">
                          <a:pos x="T2" y="T3"/>
                        </a:cxn>
                        <a:cxn ang="0">
                          <a:pos x="T4" y="T5"/>
                        </a:cxn>
                        <a:cxn ang="0">
                          <a:pos x="T6" y="T7"/>
                        </a:cxn>
                        <a:cxn ang="0">
                          <a:pos x="T8" y="T9"/>
                        </a:cxn>
                      </a:cxnLst>
                      <a:rect l="0" t="0" r="r" b="b"/>
                      <a:pathLst>
                        <a:path w="799" h="113">
                          <a:moveTo>
                            <a:pt x="73" y="0"/>
                          </a:moveTo>
                          <a:lnTo>
                            <a:pt x="799" y="66"/>
                          </a:lnTo>
                          <a:lnTo>
                            <a:pt x="799" y="113"/>
                          </a:lnTo>
                          <a:lnTo>
                            <a:pt x="0" y="42"/>
                          </a:lnTo>
                          <a:lnTo>
                            <a:pt x="73" y="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70" name="Freeform 46"/>
                    <p:cNvSpPr>
                      <a:spLocks/>
                    </p:cNvSpPr>
                    <p:nvPr/>
                  </p:nvSpPr>
                  <p:spPr bwMode="auto">
                    <a:xfrm>
                      <a:off x="1812" y="2595"/>
                      <a:ext cx="399" cy="54"/>
                    </a:xfrm>
                    <a:custGeom>
                      <a:avLst/>
                      <a:gdLst>
                        <a:gd name="T0" fmla="*/ 0 w 799"/>
                        <a:gd name="T1" fmla="*/ 0 h 106"/>
                        <a:gd name="T2" fmla="*/ 30 w 799"/>
                        <a:gd name="T3" fmla="*/ 37 h 106"/>
                        <a:gd name="T4" fmla="*/ 799 w 799"/>
                        <a:gd name="T5" fmla="*/ 106 h 106"/>
                        <a:gd name="T6" fmla="*/ 799 w 799"/>
                        <a:gd name="T7" fmla="*/ 70 h 106"/>
                        <a:gd name="T8" fmla="*/ 0 w 799"/>
                        <a:gd name="T9" fmla="*/ 0 h 106"/>
                      </a:gdLst>
                      <a:ahLst/>
                      <a:cxnLst>
                        <a:cxn ang="0">
                          <a:pos x="T0" y="T1"/>
                        </a:cxn>
                        <a:cxn ang="0">
                          <a:pos x="T2" y="T3"/>
                        </a:cxn>
                        <a:cxn ang="0">
                          <a:pos x="T4" y="T5"/>
                        </a:cxn>
                        <a:cxn ang="0">
                          <a:pos x="T6" y="T7"/>
                        </a:cxn>
                        <a:cxn ang="0">
                          <a:pos x="T8" y="T9"/>
                        </a:cxn>
                      </a:cxnLst>
                      <a:rect l="0" t="0" r="r" b="b"/>
                      <a:pathLst>
                        <a:path w="799" h="106">
                          <a:moveTo>
                            <a:pt x="0" y="0"/>
                          </a:moveTo>
                          <a:lnTo>
                            <a:pt x="30" y="37"/>
                          </a:lnTo>
                          <a:lnTo>
                            <a:pt x="799" y="106"/>
                          </a:lnTo>
                          <a:lnTo>
                            <a:pt x="799" y="70"/>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0439" name="Group 51"/>
                <p:cNvGrpSpPr>
                  <a:grpSpLocks/>
                </p:cNvGrpSpPr>
                <p:nvPr/>
              </p:nvGrpSpPr>
              <p:grpSpPr bwMode="auto">
                <a:xfrm>
                  <a:off x="2201" y="2229"/>
                  <a:ext cx="270" cy="445"/>
                  <a:chOff x="2201" y="2229"/>
                  <a:chExt cx="270" cy="445"/>
                </a:xfrm>
              </p:grpSpPr>
              <p:sp>
                <p:nvSpPr>
                  <p:cNvPr id="129073" name="Freeform 49"/>
                  <p:cNvSpPr>
                    <a:spLocks/>
                  </p:cNvSpPr>
                  <p:nvPr/>
                </p:nvSpPr>
                <p:spPr bwMode="auto">
                  <a:xfrm>
                    <a:off x="2215" y="2229"/>
                    <a:ext cx="255" cy="446"/>
                  </a:xfrm>
                  <a:custGeom>
                    <a:avLst/>
                    <a:gdLst>
                      <a:gd name="T0" fmla="*/ 48 w 506"/>
                      <a:gd name="T1" fmla="*/ 152 h 889"/>
                      <a:gd name="T2" fmla="*/ 506 w 506"/>
                      <a:gd name="T3" fmla="*/ 0 h 889"/>
                      <a:gd name="T4" fmla="*/ 467 w 506"/>
                      <a:gd name="T5" fmla="*/ 695 h 889"/>
                      <a:gd name="T6" fmla="*/ 0 w 506"/>
                      <a:gd name="T7" fmla="*/ 889 h 889"/>
                      <a:gd name="T8" fmla="*/ 48 w 506"/>
                      <a:gd name="T9" fmla="*/ 152 h 889"/>
                    </a:gdLst>
                    <a:ahLst/>
                    <a:cxnLst>
                      <a:cxn ang="0">
                        <a:pos x="T0" y="T1"/>
                      </a:cxn>
                      <a:cxn ang="0">
                        <a:pos x="T2" y="T3"/>
                      </a:cxn>
                      <a:cxn ang="0">
                        <a:pos x="T4" y="T5"/>
                      </a:cxn>
                      <a:cxn ang="0">
                        <a:pos x="T6" y="T7"/>
                      </a:cxn>
                      <a:cxn ang="0">
                        <a:pos x="T8" y="T9"/>
                      </a:cxn>
                    </a:cxnLst>
                    <a:rect l="0" t="0" r="r" b="b"/>
                    <a:pathLst>
                      <a:path w="506" h="889">
                        <a:moveTo>
                          <a:pt x="48" y="152"/>
                        </a:moveTo>
                        <a:lnTo>
                          <a:pt x="506" y="0"/>
                        </a:lnTo>
                        <a:lnTo>
                          <a:pt x="467" y="695"/>
                        </a:lnTo>
                        <a:lnTo>
                          <a:pt x="0" y="889"/>
                        </a:lnTo>
                        <a:lnTo>
                          <a:pt x="48" y="15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74" name="Freeform 50"/>
                  <p:cNvSpPr>
                    <a:spLocks/>
                  </p:cNvSpPr>
                  <p:nvPr/>
                </p:nvSpPr>
                <p:spPr bwMode="auto">
                  <a:xfrm>
                    <a:off x="2200" y="2304"/>
                    <a:ext cx="43" cy="372"/>
                  </a:xfrm>
                  <a:custGeom>
                    <a:avLst/>
                    <a:gdLst>
                      <a:gd name="T0" fmla="*/ 85 w 85"/>
                      <a:gd name="T1" fmla="*/ 0 h 741"/>
                      <a:gd name="T2" fmla="*/ 50 w 85"/>
                      <a:gd name="T3" fmla="*/ 15 h 741"/>
                      <a:gd name="T4" fmla="*/ 0 w 85"/>
                      <a:gd name="T5" fmla="*/ 727 h 741"/>
                      <a:gd name="T6" fmla="*/ 33 w 85"/>
                      <a:gd name="T7" fmla="*/ 741 h 741"/>
                      <a:gd name="T8" fmla="*/ 85 w 85"/>
                      <a:gd name="T9" fmla="*/ 0 h 741"/>
                    </a:gdLst>
                    <a:ahLst/>
                    <a:cxnLst>
                      <a:cxn ang="0">
                        <a:pos x="T0" y="T1"/>
                      </a:cxn>
                      <a:cxn ang="0">
                        <a:pos x="T2" y="T3"/>
                      </a:cxn>
                      <a:cxn ang="0">
                        <a:pos x="T4" y="T5"/>
                      </a:cxn>
                      <a:cxn ang="0">
                        <a:pos x="T6" y="T7"/>
                      </a:cxn>
                      <a:cxn ang="0">
                        <a:pos x="T8" y="T9"/>
                      </a:cxn>
                    </a:cxnLst>
                    <a:rect l="0" t="0" r="r" b="b"/>
                    <a:pathLst>
                      <a:path w="85" h="741">
                        <a:moveTo>
                          <a:pt x="85" y="0"/>
                        </a:moveTo>
                        <a:lnTo>
                          <a:pt x="50" y="15"/>
                        </a:lnTo>
                        <a:lnTo>
                          <a:pt x="0" y="727"/>
                        </a:lnTo>
                        <a:lnTo>
                          <a:pt x="33" y="741"/>
                        </a:lnTo>
                        <a:lnTo>
                          <a:pt x="85"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0422" name="Group 68"/>
              <p:cNvGrpSpPr>
                <a:grpSpLocks/>
              </p:cNvGrpSpPr>
              <p:nvPr/>
            </p:nvGrpSpPr>
            <p:grpSpPr bwMode="auto">
              <a:xfrm>
                <a:off x="2234" y="1800"/>
                <a:ext cx="284" cy="994"/>
                <a:chOff x="2234" y="1800"/>
                <a:chExt cx="284" cy="994"/>
              </a:xfrm>
            </p:grpSpPr>
            <p:grpSp>
              <p:nvGrpSpPr>
                <p:cNvPr id="10423" name="Group 60"/>
                <p:cNvGrpSpPr>
                  <a:grpSpLocks/>
                </p:cNvGrpSpPr>
                <p:nvPr/>
              </p:nvGrpSpPr>
              <p:grpSpPr bwMode="auto">
                <a:xfrm>
                  <a:off x="2234" y="1800"/>
                  <a:ext cx="284" cy="994"/>
                  <a:chOff x="2234" y="1800"/>
                  <a:chExt cx="284" cy="994"/>
                </a:xfrm>
              </p:grpSpPr>
              <p:sp>
                <p:nvSpPr>
                  <p:cNvPr id="129077" name="Freeform 53"/>
                  <p:cNvSpPr>
                    <a:spLocks/>
                  </p:cNvSpPr>
                  <p:nvPr/>
                </p:nvSpPr>
                <p:spPr bwMode="auto">
                  <a:xfrm>
                    <a:off x="2287" y="1813"/>
                    <a:ext cx="230" cy="836"/>
                  </a:xfrm>
                  <a:custGeom>
                    <a:avLst/>
                    <a:gdLst>
                      <a:gd name="T0" fmla="*/ 462 w 462"/>
                      <a:gd name="T1" fmla="*/ 0 h 1669"/>
                      <a:gd name="T2" fmla="*/ 133 w 462"/>
                      <a:gd name="T3" fmla="*/ 118 h 1669"/>
                      <a:gd name="T4" fmla="*/ 0 w 462"/>
                      <a:gd name="T5" fmla="*/ 1669 h 1669"/>
                      <a:gd name="T6" fmla="*/ 48 w 462"/>
                      <a:gd name="T7" fmla="*/ 1650 h 1669"/>
                      <a:gd name="T8" fmla="*/ 167 w 462"/>
                      <a:gd name="T9" fmla="*/ 207 h 1669"/>
                      <a:gd name="T10" fmla="*/ 259 w 462"/>
                      <a:gd name="T11" fmla="*/ 173 h 1669"/>
                      <a:gd name="T12" fmla="*/ 143 w 462"/>
                      <a:gd name="T13" fmla="*/ 1594 h 1669"/>
                      <a:gd name="T14" fmla="*/ 188 w 462"/>
                      <a:gd name="T15" fmla="*/ 1552 h 1669"/>
                      <a:gd name="T16" fmla="*/ 304 w 462"/>
                      <a:gd name="T17" fmla="*/ 157 h 1669"/>
                      <a:gd name="T18" fmla="*/ 403 w 462"/>
                      <a:gd name="T19" fmla="*/ 121 h 1669"/>
                      <a:gd name="T20" fmla="*/ 292 w 462"/>
                      <a:gd name="T21" fmla="*/ 1509 h 1669"/>
                      <a:gd name="T22" fmla="*/ 344 w 462"/>
                      <a:gd name="T23" fmla="*/ 1485 h 1669"/>
                      <a:gd name="T24" fmla="*/ 462 w 462"/>
                      <a:gd name="T2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1669">
                        <a:moveTo>
                          <a:pt x="462" y="0"/>
                        </a:moveTo>
                        <a:lnTo>
                          <a:pt x="133" y="118"/>
                        </a:lnTo>
                        <a:lnTo>
                          <a:pt x="0" y="1669"/>
                        </a:lnTo>
                        <a:lnTo>
                          <a:pt x="48" y="1650"/>
                        </a:lnTo>
                        <a:lnTo>
                          <a:pt x="167" y="207"/>
                        </a:lnTo>
                        <a:lnTo>
                          <a:pt x="259" y="173"/>
                        </a:lnTo>
                        <a:lnTo>
                          <a:pt x="143" y="1594"/>
                        </a:lnTo>
                        <a:lnTo>
                          <a:pt x="188" y="1552"/>
                        </a:lnTo>
                        <a:lnTo>
                          <a:pt x="304" y="157"/>
                        </a:lnTo>
                        <a:lnTo>
                          <a:pt x="403" y="121"/>
                        </a:lnTo>
                        <a:lnTo>
                          <a:pt x="292" y="1509"/>
                        </a:lnTo>
                        <a:lnTo>
                          <a:pt x="344" y="1485"/>
                        </a:lnTo>
                        <a:lnTo>
                          <a:pt x="462" y="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78" name="Freeform 54"/>
                  <p:cNvSpPr>
                    <a:spLocks/>
                  </p:cNvSpPr>
                  <p:nvPr/>
                </p:nvSpPr>
                <p:spPr bwMode="auto">
                  <a:xfrm>
                    <a:off x="2303" y="2162"/>
                    <a:ext cx="162" cy="79"/>
                  </a:xfrm>
                  <a:custGeom>
                    <a:avLst/>
                    <a:gdLst>
                      <a:gd name="T0" fmla="*/ 0 w 323"/>
                      <a:gd name="T1" fmla="*/ 158 h 158"/>
                      <a:gd name="T2" fmla="*/ 320 w 323"/>
                      <a:gd name="T3" fmla="*/ 42 h 158"/>
                      <a:gd name="T4" fmla="*/ 323 w 323"/>
                      <a:gd name="T5" fmla="*/ 0 h 158"/>
                      <a:gd name="T6" fmla="*/ 4 w 323"/>
                      <a:gd name="T7" fmla="*/ 117 h 158"/>
                      <a:gd name="T8" fmla="*/ 0 w 323"/>
                      <a:gd name="T9" fmla="*/ 158 h 158"/>
                    </a:gdLst>
                    <a:ahLst/>
                    <a:cxnLst>
                      <a:cxn ang="0">
                        <a:pos x="T0" y="T1"/>
                      </a:cxn>
                      <a:cxn ang="0">
                        <a:pos x="T2" y="T3"/>
                      </a:cxn>
                      <a:cxn ang="0">
                        <a:pos x="T4" y="T5"/>
                      </a:cxn>
                      <a:cxn ang="0">
                        <a:pos x="T6" y="T7"/>
                      </a:cxn>
                      <a:cxn ang="0">
                        <a:pos x="T8" y="T9"/>
                      </a:cxn>
                    </a:cxnLst>
                    <a:rect l="0" t="0" r="r" b="b"/>
                    <a:pathLst>
                      <a:path w="323" h="158">
                        <a:moveTo>
                          <a:pt x="0" y="158"/>
                        </a:moveTo>
                        <a:lnTo>
                          <a:pt x="320" y="42"/>
                        </a:lnTo>
                        <a:lnTo>
                          <a:pt x="323" y="0"/>
                        </a:lnTo>
                        <a:lnTo>
                          <a:pt x="4" y="117"/>
                        </a:lnTo>
                        <a:lnTo>
                          <a:pt x="0" y="158"/>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79" name="Freeform 55"/>
                  <p:cNvSpPr>
                    <a:spLocks/>
                  </p:cNvSpPr>
                  <p:nvPr/>
                </p:nvSpPr>
                <p:spPr bwMode="auto">
                  <a:xfrm>
                    <a:off x="2310" y="1799"/>
                    <a:ext cx="207" cy="72"/>
                  </a:xfrm>
                  <a:custGeom>
                    <a:avLst/>
                    <a:gdLst>
                      <a:gd name="T0" fmla="*/ 0 w 414"/>
                      <a:gd name="T1" fmla="*/ 116 h 143"/>
                      <a:gd name="T2" fmla="*/ 83 w 414"/>
                      <a:gd name="T3" fmla="*/ 143 h 143"/>
                      <a:gd name="T4" fmla="*/ 414 w 414"/>
                      <a:gd name="T5" fmla="*/ 26 h 143"/>
                      <a:gd name="T6" fmla="*/ 334 w 414"/>
                      <a:gd name="T7" fmla="*/ 0 h 143"/>
                      <a:gd name="T8" fmla="*/ 0 w 414"/>
                      <a:gd name="T9" fmla="*/ 116 h 143"/>
                    </a:gdLst>
                    <a:ahLst/>
                    <a:cxnLst>
                      <a:cxn ang="0">
                        <a:pos x="T0" y="T1"/>
                      </a:cxn>
                      <a:cxn ang="0">
                        <a:pos x="T2" y="T3"/>
                      </a:cxn>
                      <a:cxn ang="0">
                        <a:pos x="T4" y="T5"/>
                      </a:cxn>
                      <a:cxn ang="0">
                        <a:pos x="T6" y="T7"/>
                      </a:cxn>
                      <a:cxn ang="0">
                        <a:pos x="T8" y="T9"/>
                      </a:cxn>
                    </a:cxnLst>
                    <a:rect l="0" t="0" r="r" b="b"/>
                    <a:pathLst>
                      <a:path w="414" h="143">
                        <a:moveTo>
                          <a:pt x="0" y="116"/>
                        </a:moveTo>
                        <a:lnTo>
                          <a:pt x="83" y="143"/>
                        </a:lnTo>
                        <a:lnTo>
                          <a:pt x="414" y="26"/>
                        </a:lnTo>
                        <a:lnTo>
                          <a:pt x="334" y="0"/>
                        </a:lnTo>
                        <a:lnTo>
                          <a:pt x="0" y="116"/>
                        </a:lnTo>
                        <a:close/>
                      </a:path>
                    </a:pathLst>
                  </a:custGeom>
                  <a:solidFill>
                    <a:srgbClr val="BF7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80" name="Freeform 56"/>
                  <p:cNvSpPr>
                    <a:spLocks/>
                  </p:cNvSpPr>
                  <p:nvPr/>
                </p:nvSpPr>
                <p:spPr bwMode="auto">
                  <a:xfrm>
                    <a:off x="2233" y="1858"/>
                    <a:ext cx="119" cy="937"/>
                  </a:xfrm>
                  <a:custGeom>
                    <a:avLst/>
                    <a:gdLst>
                      <a:gd name="T0" fmla="*/ 154 w 237"/>
                      <a:gd name="T1" fmla="*/ 0 h 1869"/>
                      <a:gd name="T2" fmla="*/ 237 w 237"/>
                      <a:gd name="T3" fmla="*/ 25 h 1869"/>
                      <a:gd name="T4" fmla="*/ 109 w 237"/>
                      <a:gd name="T5" fmla="*/ 1540 h 1869"/>
                      <a:gd name="T6" fmla="*/ 0 w 237"/>
                      <a:gd name="T7" fmla="*/ 1869 h 1869"/>
                      <a:gd name="T8" fmla="*/ 154 w 237"/>
                      <a:gd name="T9" fmla="*/ 0 h 1869"/>
                    </a:gdLst>
                    <a:ahLst/>
                    <a:cxnLst>
                      <a:cxn ang="0">
                        <a:pos x="T0" y="T1"/>
                      </a:cxn>
                      <a:cxn ang="0">
                        <a:pos x="T2" y="T3"/>
                      </a:cxn>
                      <a:cxn ang="0">
                        <a:pos x="T4" y="T5"/>
                      </a:cxn>
                      <a:cxn ang="0">
                        <a:pos x="T6" y="T7"/>
                      </a:cxn>
                      <a:cxn ang="0">
                        <a:pos x="T8" y="T9"/>
                      </a:cxn>
                    </a:cxnLst>
                    <a:rect l="0" t="0" r="r" b="b"/>
                    <a:pathLst>
                      <a:path w="237" h="1869">
                        <a:moveTo>
                          <a:pt x="154" y="0"/>
                        </a:moveTo>
                        <a:lnTo>
                          <a:pt x="237" y="25"/>
                        </a:lnTo>
                        <a:lnTo>
                          <a:pt x="109" y="1540"/>
                        </a:lnTo>
                        <a:lnTo>
                          <a:pt x="0" y="1869"/>
                        </a:lnTo>
                        <a:lnTo>
                          <a:pt x="154" y="0"/>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81" name="Freeform 57"/>
                  <p:cNvSpPr>
                    <a:spLocks/>
                  </p:cNvSpPr>
                  <p:nvPr/>
                </p:nvSpPr>
                <p:spPr bwMode="auto">
                  <a:xfrm>
                    <a:off x="2306" y="1907"/>
                    <a:ext cx="83" cy="744"/>
                  </a:xfrm>
                  <a:custGeom>
                    <a:avLst/>
                    <a:gdLst>
                      <a:gd name="T0" fmla="*/ 166 w 166"/>
                      <a:gd name="T1" fmla="*/ 0 h 1481"/>
                      <a:gd name="T2" fmla="*/ 60 w 166"/>
                      <a:gd name="T3" fmla="*/ 1441 h 1481"/>
                      <a:gd name="T4" fmla="*/ 0 w 166"/>
                      <a:gd name="T5" fmla="*/ 1481 h 1481"/>
                      <a:gd name="T6" fmla="*/ 123 w 166"/>
                      <a:gd name="T7" fmla="*/ 14 h 1481"/>
                      <a:gd name="T8" fmla="*/ 166 w 166"/>
                      <a:gd name="T9" fmla="*/ 0 h 1481"/>
                    </a:gdLst>
                    <a:ahLst/>
                    <a:cxnLst>
                      <a:cxn ang="0">
                        <a:pos x="T0" y="T1"/>
                      </a:cxn>
                      <a:cxn ang="0">
                        <a:pos x="T2" y="T3"/>
                      </a:cxn>
                      <a:cxn ang="0">
                        <a:pos x="T4" y="T5"/>
                      </a:cxn>
                      <a:cxn ang="0">
                        <a:pos x="T6" y="T7"/>
                      </a:cxn>
                      <a:cxn ang="0">
                        <a:pos x="T8" y="T9"/>
                      </a:cxn>
                    </a:cxnLst>
                    <a:rect l="0" t="0" r="r" b="b"/>
                    <a:pathLst>
                      <a:path w="166" h="1481">
                        <a:moveTo>
                          <a:pt x="166" y="0"/>
                        </a:moveTo>
                        <a:lnTo>
                          <a:pt x="60" y="1441"/>
                        </a:lnTo>
                        <a:lnTo>
                          <a:pt x="0" y="1481"/>
                        </a:lnTo>
                        <a:lnTo>
                          <a:pt x="123" y="14"/>
                        </a:lnTo>
                        <a:lnTo>
                          <a:pt x="166"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82" name="Freeform 58"/>
                  <p:cNvSpPr>
                    <a:spLocks/>
                  </p:cNvSpPr>
                  <p:nvPr/>
                </p:nvSpPr>
                <p:spPr bwMode="auto">
                  <a:xfrm>
                    <a:off x="2375" y="1882"/>
                    <a:ext cx="81" cy="732"/>
                  </a:xfrm>
                  <a:custGeom>
                    <a:avLst/>
                    <a:gdLst>
                      <a:gd name="T0" fmla="*/ 160 w 160"/>
                      <a:gd name="T1" fmla="*/ 0 h 1462"/>
                      <a:gd name="T2" fmla="*/ 56 w 160"/>
                      <a:gd name="T3" fmla="*/ 1444 h 1462"/>
                      <a:gd name="T4" fmla="*/ 0 w 160"/>
                      <a:gd name="T5" fmla="*/ 1462 h 1462"/>
                      <a:gd name="T6" fmla="*/ 116 w 160"/>
                      <a:gd name="T7" fmla="*/ 16 h 1462"/>
                      <a:gd name="T8" fmla="*/ 160 w 160"/>
                      <a:gd name="T9" fmla="*/ 0 h 1462"/>
                    </a:gdLst>
                    <a:ahLst/>
                    <a:cxnLst>
                      <a:cxn ang="0">
                        <a:pos x="T0" y="T1"/>
                      </a:cxn>
                      <a:cxn ang="0">
                        <a:pos x="T2" y="T3"/>
                      </a:cxn>
                      <a:cxn ang="0">
                        <a:pos x="T4" y="T5"/>
                      </a:cxn>
                      <a:cxn ang="0">
                        <a:pos x="T6" y="T7"/>
                      </a:cxn>
                      <a:cxn ang="0">
                        <a:pos x="T8" y="T9"/>
                      </a:cxn>
                    </a:cxnLst>
                    <a:rect l="0" t="0" r="r" b="b"/>
                    <a:pathLst>
                      <a:path w="160" h="1462">
                        <a:moveTo>
                          <a:pt x="160" y="0"/>
                        </a:moveTo>
                        <a:lnTo>
                          <a:pt x="56" y="1444"/>
                        </a:lnTo>
                        <a:lnTo>
                          <a:pt x="0" y="1462"/>
                        </a:lnTo>
                        <a:lnTo>
                          <a:pt x="116" y="16"/>
                        </a:lnTo>
                        <a:lnTo>
                          <a:pt x="160"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83" name="Freeform 59"/>
                  <p:cNvSpPr>
                    <a:spLocks/>
                  </p:cNvSpPr>
                  <p:nvPr/>
                </p:nvSpPr>
                <p:spPr bwMode="auto">
                  <a:xfrm>
                    <a:off x="2317" y="2178"/>
                    <a:ext cx="158" cy="110"/>
                  </a:xfrm>
                  <a:custGeom>
                    <a:avLst/>
                    <a:gdLst>
                      <a:gd name="T0" fmla="*/ 11 w 316"/>
                      <a:gd name="T1" fmla="*/ 110 h 219"/>
                      <a:gd name="T2" fmla="*/ 316 w 316"/>
                      <a:gd name="T3" fmla="*/ 0 h 219"/>
                      <a:gd name="T4" fmla="*/ 307 w 316"/>
                      <a:gd name="T5" fmla="*/ 110 h 219"/>
                      <a:gd name="T6" fmla="*/ 0 w 316"/>
                      <a:gd name="T7" fmla="*/ 219 h 219"/>
                      <a:gd name="T8" fmla="*/ 11 w 316"/>
                      <a:gd name="T9" fmla="*/ 110 h 219"/>
                    </a:gdLst>
                    <a:ahLst/>
                    <a:cxnLst>
                      <a:cxn ang="0">
                        <a:pos x="T0" y="T1"/>
                      </a:cxn>
                      <a:cxn ang="0">
                        <a:pos x="T2" y="T3"/>
                      </a:cxn>
                      <a:cxn ang="0">
                        <a:pos x="T4" y="T5"/>
                      </a:cxn>
                      <a:cxn ang="0">
                        <a:pos x="T6" y="T7"/>
                      </a:cxn>
                      <a:cxn ang="0">
                        <a:pos x="T8" y="T9"/>
                      </a:cxn>
                    </a:cxnLst>
                    <a:rect l="0" t="0" r="r" b="b"/>
                    <a:pathLst>
                      <a:path w="316" h="219">
                        <a:moveTo>
                          <a:pt x="11" y="110"/>
                        </a:moveTo>
                        <a:lnTo>
                          <a:pt x="316" y="0"/>
                        </a:lnTo>
                        <a:lnTo>
                          <a:pt x="307" y="110"/>
                        </a:lnTo>
                        <a:lnTo>
                          <a:pt x="0" y="219"/>
                        </a:lnTo>
                        <a:lnTo>
                          <a:pt x="11" y="11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0424" name="Group 67"/>
                <p:cNvGrpSpPr>
                  <a:grpSpLocks/>
                </p:cNvGrpSpPr>
                <p:nvPr/>
              </p:nvGrpSpPr>
              <p:grpSpPr bwMode="auto">
                <a:xfrm>
                  <a:off x="2288" y="1990"/>
                  <a:ext cx="223" cy="161"/>
                  <a:chOff x="2288" y="1990"/>
                  <a:chExt cx="223" cy="161"/>
                </a:xfrm>
              </p:grpSpPr>
              <p:grpSp>
                <p:nvGrpSpPr>
                  <p:cNvPr id="10425" name="Group 63"/>
                  <p:cNvGrpSpPr>
                    <a:grpSpLocks/>
                  </p:cNvGrpSpPr>
                  <p:nvPr/>
                </p:nvGrpSpPr>
                <p:grpSpPr bwMode="auto">
                  <a:xfrm>
                    <a:off x="2288" y="2057"/>
                    <a:ext cx="218" cy="94"/>
                    <a:chOff x="2288" y="2057"/>
                    <a:chExt cx="218" cy="94"/>
                  </a:xfrm>
                </p:grpSpPr>
                <p:sp>
                  <p:nvSpPr>
                    <p:cNvPr id="129085" name="Freeform 61"/>
                    <p:cNvSpPr>
                      <a:spLocks/>
                    </p:cNvSpPr>
                    <p:nvPr/>
                  </p:nvSpPr>
                  <p:spPr bwMode="auto">
                    <a:xfrm>
                      <a:off x="2499" y="2056"/>
                      <a:ext cx="7" cy="7"/>
                    </a:xfrm>
                    <a:custGeom>
                      <a:avLst/>
                      <a:gdLst>
                        <a:gd name="T0" fmla="*/ 0 w 13"/>
                        <a:gd name="T1" fmla="*/ 12 h 12"/>
                        <a:gd name="T2" fmla="*/ 13 w 13"/>
                        <a:gd name="T3" fmla="*/ 8 h 12"/>
                        <a:gd name="T4" fmla="*/ 0 w 13"/>
                        <a:gd name="T5" fmla="*/ 0 h 12"/>
                        <a:gd name="T6" fmla="*/ 0 w 13"/>
                        <a:gd name="T7" fmla="*/ 12 h 12"/>
                      </a:gdLst>
                      <a:ahLst/>
                      <a:cxnLst>
                        <a:cxn ang="0">
                          <a:pos x="T0" y="T1"/>
                        </a:cxn>
                        <a:cxn ang="0">
                          <a:pos x="T2" y="T3"/>
                        </a:cxn>
                        <a:cxn ang="0">
                          <a:pos x="T4" y="T5"/>
                        </a:cxn>
                        <a:cxn ang="0">
                          <a:pos x="T6" y="T7"/>
                        </a:cxn>
                      </a:cxnLst>
                      <a:rect l="0" t="0" r="r" b="b"/>
                      <a:pathLst>
                        <a:path w="13" h="12">
                          <a:moveTo>
                            <a:pt x="0" y="12"/>
                          </a:moveTo>
                          <a:lnTo>
                            <a:pt x="13"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86" name="Freeform 62"/>
                    <p:cNvSpPr>
                      <a:spLocks/>
                    </p:cNvSpPr>
                    <p:nvPr/>
                  </p:nvSpPr>
                  <p:spPr bwMode="auto">
                    <a:xfrm>
                      <a:off x="2287" y="2060"/>
                      <a:ext cx="219" cy="90"/>
                    </a:xfrm>
                    <a:custGeom>
                      <a:avLst/>
                      <a:gdLst>
                        <a:gd name="T0" fmla="*/ 4 w 435"/>
                        <a:gd name="T1" fmla="*/ 102 h 180"/>
                        <a:gd name="T2" fmla="*/ 0 w 435"/>
                        <a:gd name="T3" fmla="*/ 154 h 180"/>
                        <a:gd name="T4" fmla="*/ 83 w 435"/>
                        <a:gd name="T5" fmla="*/ 180 h 180"/>
                        <a:gd name="T6" fmla="*/ 432 w 435"/>
                        <a:gd name="T7" fmla="*/ 55 h 180"/>
                        <a:gd name="T8" fmla="*/ 435 w 435"/>
                        <a:gd name="T9" fmla="*/ 0 h 180"/>
                        <a:gd name="T10" fmla="*/ 84 w 435"/>
                        <a:gd name="T11" fmla="*/ 127 h 180"/>
                        <a:gd name="T12" fmla="*/ 4 w 435"/>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5" h="180">
                          <a:moveTo>
                            <a:pt x="4" y="102"/>
                          </a:moveTo>
                          <a:lnTo>
                            <a:pt x="0" y="154"/>
                          </a:lnTo>
                          <a:lnTo>
                            <a:pt x="83" y="180"/>
                          </a:lnTo>
                          <a:lnTo>
                            <a:pt x="432" y="55"/>
                          </a:lnTo>
                          <a:lnTo>
                            <a:pt x="435" y="0"/>
                          </a:lnTo>
                          <a:lnTo>
                            <a:pt x="84"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0426" name="Group 66"/>
                  <p:cNvGrpSpPr>
                    <a:grpSpLocks/>
                  </p:cNvGrpSpPr>
                  <p:nvPr/>
                </p:nvGrpSpPr>
                <p:grpSpPr bwMode="auto">
                  <a:xfrm>
                    <a:off x="2294" y="1990"/>
                    <a:ext cx="217" cy="94"/>
                    <a:chOff x="2294" y="1990"/>
                    <a:chExt cx="217" cy="94"/>
                  </a:xfrm>
                </p:grpSpPr>
                <p:sp>
                  <p:nvSpPr>
                    <p:cNvPr id="129088" name="Freeform 64"/>
                    <p:cNvSpPr>
                      <a:spLocks/>
                    </p:cNvSpPr>
                    <p:nvPr/>
                  </p:nvSpPr>
                  <p:spPr bwMode="auto">
                    <a:xfrm>
                      <a:off x="2504" y="1988"/>
                      <a:ext cx="7" cy="7"/>
                    </a:xfrm>
                    <a:custGeom>
                      <a:avLst/>
                      <a:gdLst>
                        <a:gd name="T0" fmla="*/ 0 w 14"/>
                        <a:gd name="T1" fmla="*/ 12 h 12"/>
                        <a:gd name="T2" fmla="*/ 14 w 14"/>
                        <a:gd name="T3" fmla="*/ 8 h 12"/>
                        <a:gd name="T4" fmla="*/ 0 w 14"/>
                        <a:gd name="T5" fmla="*/ 0 h 12"/>
                        <a:gd name="T6" fmla="*/ 0 w 14"/>
                        <a:gd name="T7" fmla="*/ 12 h 12"/>
                      </a:gdLst>
                      <a:ahLst/>
                      <a:cxnLst>
                        <a:cxn ang="0">
                          <a:pos x="T0" y="T1"/>
                        </a:cxn>
                        <a:cxn ang="0">
                          <a:pos x="T2" y="T3"/>
                        </a:cxn>
                        <a:cxn ang="0">
                          <a:pos x="T4" y="T5"/>
                        </a:cxn>
                        <a:cxn ang="0">
                          <a:pos x="T6" y="T7"/>
                        </a:cxn>
                      </a:cxnLst>
                      <a:rect l="0" t="0" r="r" b="b"/>
                      <a:pathLst>
                        <a:path w="14" h="12">
                          <a:moveTo>
                            <a:pt x="0" y="12"/>
                          </a:moveTo>
                          <a:lnTo>
                            <a:pt x="14"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89" name="Freeform 65"/>
                    <p:cNvSpPr>
                      <a:spLocks/>
                    </p:cNvSpPr>
                    <p:nvPr/>
                  </p:nvSpPr>
                  <p:spPr bwMode="auto">
                    <a:xfrm>
                      <a:off x="2294" y="1993"/>
                      <a:ext cx="216" cy="90"/>
                    </a:xfrm>
                    <a:custGeom>
                      <a:avLst/>
                      <a:gdLst>
                        <a:gd name="T0" fmla="*/ 4 w 436"/>
                        <a:gd name="T1" fmla="*/ 102 h 180"/>
                        <a:gd name="T2" fmla="*/ 0 w 436"/>
                        <a:gd name="T3" fmla="*/ 154 h 180"/>
                        <a:gd name="T4" fmla="*/ 83 w 436"/>
                        <a:gd name="T5" fmla="*/ 180 h 180"/>
                        <a:gd name="T6" fmla="*/ 433 w 436"/>
                        <a:gd name="T7" fmla="*/ 55 h 180"/>
                        <a:gd name="T8" fmla="*/ 436 w 436"/>
                        <a:gd name="T9" fmla="*/ 0 h 180"/>
                        <a:gd name="T10" fmla="*/ 85 w 436"/>
                        <a:gd name="T11" fmla="*/ 127 h 180"/>
                        <a:gd name="T12" fmla="*/ 4 w 436"/>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6" h="180">
                          <a:moveTo>
                            <a:pt x="4" y="102"/>
                          </a:moveTo>
                          <a:lnTo>
                            <a:pt x="0" y="154"/>
                          </a:lnTo>
                          <a:lnTo>
                            <a:pt x="83" y="180"/>
                          </a:lnTo>
                          <a:lnTo>
                            <a:pt x="433" y="55"/>
                          </a:lnTo>
                          <a:lnTo>
                            <a:pt x="436" y="0"/>
                          </a:lnTo>
                          <a:lnTo>
                            <a:pt x="85"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0338" name="Group 152"/>
            <p:cNvGrpSpPr>
              <a:grpSpLocks/>
            </p:cNvGrpSpPr>
            <p:nvPr/>
          </p:nvGrpSpPr>
          <p:grpSpPr bwMode="auto">
            <a:xfrm>
              <a:off x="2137" y="2319"/>
              <a:ext cx="1105" cy="899"/>
              <a:chOff x="2137" y="2319"/>
              <a:chExt cx="1105" cy="899"/>
            </a:xfrm>
          </p:grpSpPr>
          <p:grpSp>
            <p:nvGrpSpPr>
              <p:cNvPr id="10339" name="Group 88"/>
              <p:cNvGrpSpPr>
                <a:grpSpLocks/>
              </p:cNvGrpSpPr>
              <p:nvPr/>
            </p:nvGrpSpPr>
            <p:grpSpPr bwMode="auto">
              <a:xfrm>
                <a:off x="2137" y="2858"/>
                <a:ext cx="866" cy="360"/>
                <a:chOff x="2137" y="2858"/>
                <a:chExt cx="866" cy="360"/>
              </a:xfrm>
            </p:grpSpPr>
            <p:grpSp>
              <p:nvGrpSpPr>
                <p:cNvPr id="10403" name="Group 78"/>
                <p:cNvGrpSpPr>
                  <a:grpSpLocks/>
                </p:cNvGrpSpPr>
                <p:nvPr/>
              </p:nvGrpSpPr>
              <p:grpSpPr bwMode="auto">
                <a:xfrm>
                  <a:off x="2137" y="2858"/>
                  <a:ext cx="206" cy="198"/>
                  <a:chOff x="2137" y="2858"/>
                  <a:chExt cx="206" cy="198"/>
                </a:xfrm>
              </p:grpSpPr>
              <p:sp>
                <p:nvSpPr>
                  <p:cNvPr id="129094" name="Oval 70"/>
                  <p:cNvSpPr>
                    <a:spLocks noChangeArrowheads="1"/>
                  </p:cNvSpPr>
                  <p:nvPr/>
                </p:nvSpPr>
                <p:spPr bwMode="auto">
                  <a:xfrm>
                    <a:off x="2137" y="2858"/>
                    <a:ext cx="187" cy="198"/>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95" name="Oval 71"/>
                  <p:cNvSpPr>
                    <a:spLocks noChangeArrowheads="1"/>
                  </p:cNvSpPr>
                  <p:nvPr/>
                </p:nvSpPr>
                <p:spPr bwMode="auto">
                  <a:xfrm>
                    <a:off x="2155" y="2858"/>
                    <a:ext cx="189" cy="198"/>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96" name="Oval 72"/>
                  <p:cNvSpPr>
                    <a:spLocks noChangeArrowheads="1"/>
                  </p:cNvSpPr>
                  <p:nvPr/>
                </p:nvSpPr>
                <p:spPr bwMode="auto">
                  <a:xfrm>
                    <a:off x="2146" y="2865"/>
                    <a:ext cx="171" cy="183"/>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416" name="Group 77"/>
                  <p:cNvGrpSpPr>
                    <a:grpSpLocks/>
                  </p:cNvGrpSpPr>
                  <p:nvPr/>
                </p:nvGrpSpPr>
                <p:grpSpPr bwMode="auto">
                  <a:xfrm>
                    <a:off x="2191" y="2917"/>
                    <a:ext cx="83" cy="79"/>
                    <a:chOff x="2191" y="2917"/>
                    <a:chExt cx="83" cy="79"/>
                  </a:xfrm>
                </p:grpSpPr>
                <p:sp>
                  <p:nvSpPr>
                    <p:cNvPr id="129097" name="Oval 73"/>
                    <p:cNvSpPr>
                      <a:spLocks noChangeArrowheads="1"/>
                    </p:cNvSpPr>
                    <p:nvPr/>
                  </p:nvSpPr>
                  <p:spPr bwMode="auto">
                    <a:xfrm>
                      <a:off x="2191" y="2917"/>
                      <a:ext cx="74" cy="79"/>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418" name="Group 76"/>
                    <p:cNvGrpSpPr>
                      <a:grpSpLocks/>
                    </p:cNvGrpSpPr>
                    <p:nvPr/>
                  </p:nvGrpSpPr>
                  <p:grpSpPr bwMode="auto">
                    <a:xfrm>
                      <a:off x="2195" y="2917"/>
                      <a:ext cx="79" cy="78"/>
                      <a:chOff x="2195" y="2917"/>
                      <a:chExt cx="79" cy="78"/>
                    </a:xfrm>
                  </p:grpSpPr>
                  <p:sp>
                    <p:nvSpPr>
                      <p:cNvPr id="129098" name="Oval 74"/>
                      <p:cNvSpPr>
                        <a:spLocks noChangeArrowheads="1"/>
                      </p:cNvSpPr>
                      <p:nvPr/>
                    </p:nvSpPr>
                    <p:spPr bwMode="auto">
                      <a:xfrm>
                        <a:off x="2200" y="2917"/>
                        <a:ext cx="74" cy="79"/>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099" name="Oval 75"/>
                      <p:cNvSpPr>
                        <a:spLocks noChangeArrowheads="1"/>
                      </p:cNvSpPr>
                      <p:nvPr/>
                    </p:nvSpPr>
                    <p:spPr bwMode="auto">
                      <a:xfrm>
                        <a:off x="2195" y="2917"/>
                        <a:ext cx="74" cy="79"/>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0404" name="Group 87"/>
                <p:cNvGrpSpPr>
                  <a:grpSpLocks/>
                </p:cNvGrpSpPr>
                <p:nvPr/>
              </p:nvGrpSpPr>
              <p:grpSpPr bwMode="auto">
                <a:xfrm>
                  <a:off x="2730" y="2966"/>
                  <a:ext cx="273" cy="252"/>
                  <a:chOff x="2730" y="2966"/>
                  <a:chExt cx="273" cy="252"/>
                </a:xfrm>
              </p:grpSpPr>
              <p:sp>
                <p:nvSpPr>
                  <p:cNvPr id="129103" name="Oval 79"/>
                  <p:cNvSpPr>
                    <a:spLocks noChangeArrowheads="1"/>
                  </p:cNvSpPr>
                  <p:nvPr/>
                </p:nvSpPr>
                <p:spPr bwMode="auto">
                  <a:xfrm>
                    <a:off x="2758" y="2966"/>
                    <a:ext cx="246" cy="252"/>
                  </a:xfrm>
                  <a:prstGeom prst="ellipse">
                    <a:avLst/>
                  </a:prstGeom>
                  <a:solidFill>
                    <a:srgbClr val="000000"/>
                  </a:solidFill>
                  <a:ln w="79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04" name="Oval 80"/>
                  <p:cNvSpPr>
                    <a:spLocks noChangeArrowheads="1"/>
                  </p:cNvSpPr>
                  <p:nvPr/>
                </p:nvSpPr>
                <p:spPr bwMode="auto">
                  <a:xfrm>
                    <a:off x="2731" y="2966"/>
                    <a:ext cx="243" cy="252"/>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05" name="Oval 81"/>
                  <p:cNvSpPr>
                    <a:spLocks noChangeArrowheads="1"/>
                  </p:cNvSpPr>
                  <p:nvPr/>
                </p:nvSpPr>
                <p:spPr bwMode="auto">
                  <a:xfrm>
                    <a:off x="2756" y="2991"/>
                    <a:ext cx="196" cy="203"/>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408" name="Group 86"/>
                  <p:cNvGrpSpPr>
                    <a:grpSpLocks/>
                  </p:cNvGrpSpPr>
                  <p:nvPr/>
                </p:nvGrpSpPr>
                <p:grpSpPr bwMode="auto">
                  <a:xfrm>
                    <a:off x="2806" y="3047"/>
                    <a:ext cx="93" cy="86"/>
                    <a:chOff x="2806" y="3047"/>
                    <a:chExt cx="93" cy="86"/>
                  </a:xfrm>
                </p:grpSpPr>
                <p:sp>
                  <p:nvSpPr>
                    <p:cNvPr id="129106" name="Oval 82"/>
                    <p:cNvSpPr>
                      <a:spLocks noChangeArrowheads="1"/>
                    </p:cNvSpPr>
                    <p:nvPr/>
                  </p:nvSpPr>
                  <p:spPr bwMode="auto">
                    <a:xfrm>
                      <a:off x="2808" y="3047"/>
                      <a:ext cx="83" cy="86"/>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410" name="Group 85"/>
                    <p:cNvGrpSpPr>
                      <a:grpSpLocks/>
                    </p:cNvGrpSpPr>
                    <p:nvPr/>
                  </p:nvGrpSpPr>
                  <p:grpSpPr bwMode="auto">
                    <a:xfrm>
                      <a:off x="2812" y="3047"/>
                      <a:ext cx="87" cy="85"/>
                      <a:chOff x="2812" y="3047"/>
                      <a:chExt cx="87" cy="85"/>
                    </a:xfrm>
                  </p:grpSpPr>
                  <p:sp>
                    <p:nvSpPr>
                      <p:cNvPr id="129107" name="Oval 83"/>
                      <p:cNvSpPr>
                        <a:spLocks noChangeArrowheads="1"/>
                      </p:cNvSpPr>
                      <p:nvPr/>
                    </p:nvSpPr>
                    <p:spPr bwMode="auto">
                      <a:xfrm>
                        <a:off x="2819" y="3047"/>
                        <a:ext cx="81" cy="86"/>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08" name="Oval 84"/>
                      <p:cNvSpPr>
                        <a:spLocks noChangeArrowheads="1"/>
                      </p:cNvSpPr>
                      <p:nvPr/>
                    </p:nvSpPr>
                    <p:spPr bwMode="auto">
                      <a:xfrm>
                        <a:off x="2815" y="3047"/>
                        <a:ext cx="81" cy="86"/>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0340" name="Group 151"/>
              <p:cNvGrpSpPr>
                <a:grpSpLocks/>
              </p:cNvGrpSpPr>
              <p:nvPr/>
            </p:nvGrpSpPr>
            <p:grpSpPr bwMode="auto">
              <a:xfrm>
                <a:off x="2213" y="2319"/>
                <a:ext cx="1029" cy="853"/>
                <a:chOff x="2213" y="2319"/>
                <a:chExt cx="1029" cy="853"/>
              </a:xfrm>
            </p:grpSpPr>
            <p:grpSp>
              <p:nvGrpSpPr>
                <p:cNvPr id="10341" name="Group 99"/>
                <p:cNvGrpSpPr>
                  <a:grpSpLocks/>
                </p:cNvGrpSpPr>
                <p:nvPr/>
              </p:nvGrpSpPr>
              <p:grpSpPr bwMode="auto">
                <a:xfrm>
                  <a:off x="2247" y="2319"/>
                  <a:ext cx="396" cy="632"/>
                  <a:chOff x="2247" y="2319"/>
                  <a:chExt cx="396" cy="632"/>
                </a:xfrm>
              </p:grpSpPr>
              <p:sp>
                <p:nvSpPr>
                  <p:cNvPr id="129113" name="Freeform 89"/>
                  <p:cNvSpPr>
                    <a:spLocks/>
                  </p:cNvSpPr>
                  <p:nvPr/>
                </p:nvSpPr>
                <p:spPr bwMode="auto">
                  <a:xfrm>
                    <a:off x="2247" y="2651"/>
                    <a:ext cx="354" cy="302"/>
                  </a:xfrm>
                  <a:custGeom>
                    <a:avLst/>
                    <a:gdLst>
                      <a:gd name="T0" fmla="*/ 0 w 706"/>
                      <a:gd name="T1" fmla="*/ 291 h 603"/>
                      <a:gd name="T2" fmla="*/ 541 w 706"/>
                      <a:gd name="T3" fmla="*/ 0 h 603"/>
                      <a:gd name="T4" fmla="*/ 706 w 706"/>
                      <a:gd name="T5" fmla="*/ 28 h 603"/>
                      <a:gd name="T6" fmla="*/ 706 w 706"/>
                      <a:gd name="T7" fmla="*/ 603 h 603"/>
                      <a:gd name="T8" fmla="*/ 0 w 706"/>
                      <a:gd name="T9" fmla="*/ 291 h 603"/>
                    </a:gdLst>
                    <a:ahLst/>
                    <a:cxnLst>
                      <a:cxn ang="0">
                        <a:pos x="T0" y="T1"/>
                      </a:cxn>
                      <a:cxn ang="0">
                        <a:pos x="T2" y="T3"/>
                      </a:cxn>
                      <a:cxn ang="0">
                        <a:pos x="T4" y="T5"/>
                      </a:cxn>
                      <a:cxn ang="0">
                        <a:pos x="T6" y="T7"/>
                      </a:cxn>
                      <a:cxn ang="0">
                        <a:pos x="T8" y="T9"/>
                      </a:cxn>
                    </a:cxnLst>
                    <a:rect l="0" t="0" r="r" b="b"/>
                    <a:pathLst>
                      <a:path w="706" h="603">
                        <a:moveTo>
                          <a:pt x="0" y="291"/>
                        </a:moveTo>
                        <a:lnTo>
                          <a:pt x="541" y="0"/>
                        </a:lnTo>
                        <a:lnTo>
                          <a:pt x="706" y="28"/>
                        </a:lnTo>
                        <a:lnTo>
                          <a:pt x="706" y="603"/>
                        </a:lnTo>
                        <a:lnTo>
                          <a:pt x="0" y="291"/>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394" name="Group 98"/>
                  <p:cNvGrpSpPr>
                    <a:grpSpLocks/>
                  </p:cNvGrpSpPr>
                  <p:nvPr/>
                </p:nvGrpSpPr>
                <p:grpSpPr bwMode="auto">
                  <a:xfrm>
                    <a:off x="2387" y="2319"/>
                    <a:ext cx="256" cy="412"/>
                    <a:chOff x="2387" y="2319"/>
                    <a:chExt cx="256" cy="412"/>
                  </a:xfrm>
                </p:grpSpPr>
                <p:grpSp>
                  <p:nvGrpSpPr>
                    <p:cNvPr id="10395" name="Group 93"/>
                    <p:cNvGrpSpPr>
                      <a:grpSpLocks/>
                    </p:cNvGrpSpPr>
                    <p:nvPr/>
                  </p:nvGrpSpPr>
                  <p:grpSpPr bwMode="auto">
                    <a:xfrm>
                      <a:off x="2387" y="2433"/>
                      <a:ext cx="187" cy="298"/>
                      <a:chOff x="2387" y="2433"/>
                      <a:chExt cx="187" cy="298"/>
                    </a:xfrm>
                  </p:grpSpPr>
                  <p:sp>
                    <p:nvSpPr>
                      <p:cNvPr id="129114" name="Freeform 90"/>
                      <p:cNvSpPr>
                        <a:spLocks/>
                      </p:cNvSpPr>
                      <p:nvPr/>
                    </p:nvSpPr>
                    <p:spPr bwMode="auto">
                      <a:xfrm>
                        <a:off x="2387" y="2453"/>
                        <a:ext cx="131" cy="279"/>
                      </a:xfrm>
                      <a:custGeom>
                        <a:avLst/>
                        <a:gdLst>
                          <a:gd name="T0" fmla="*/ 133 w 261"/>
                          <a:gd name="T1" fmla="*/ 0 h 557"/>
                          <a:gd name="T2" fmla="*/ 261 w 261"/>
                          <a:gd name="T3" fmla="*/ 77 h 557"/>
                          <a:gd name="T4" fmla="*/ 173 w 261"/>
                          <a:gd name="T5" fmla="*/ 557 h 557"/>
                          <a:gd name="T6" fmla="*/ 0 w 261"/>
                          <a:gd name="T7" fmla="*/ 522 h 557"/>
                          <a:gd name="T8" fmla="*/ 133 w 261"/>
                          <a:gd name="T9" fmla="*/ 0 h 557"/>
                        </a:gdLst>
                        <a:ahLst/>
                        <a:cxnLst>
                          <a:cxn ang="0">
                            <a:pos x="T0" y="T1"/>
                          </a:cxn>
                          <a:cxn ang="0">
                            <a:pos x="T2" y="T3"/>
                          </a:cxn>
                          <a:cxn ang="0">
                            <a:pos x="T4" y="T5"/>
                          </a:cxn>
                          <a:cxn ang="0">
                            <a:pos x="T6" y="T7"/>
                          </a:cxn>
                          <a:cxn ang="0">
                            <a:pos x="T8" y="T9"/>
                          </a:cxn>
                        </a:cxnLst>
                        <a:rect l="0" t="0" r="r" b="b"/>
                        <a:pathLst>
                          <a:path w="261" h="557">
                            <a:moveTo>
                              <a:pt x="133" y="0"/>
                            </a:moveTo>
                            <a:lnTo>
                              <a:pt x="261" y="77"/>
                            </a:lnTo>
                            <a:lnTo>
                              <a:pt x="173" y="557"/>
                            </a:lnTo>
                            <a:lnTo>
                              <a:pt x="0" y="522"/>
                            </a:lnTo>
                            <a:lnTo>
                              <a:pt x="133"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15" name="Freeform 91"/>
                      <p:cNvSpPr>
                        <a:spLocks/>
                      </p:cNvSpPr>
                      <p:nvPr/>
                    </p:nvSpPr>
                    <p:spPr bwMode="auto">
                      <a:xfrm>
                        <a:off x="2472" y="2473"/>
                        <a:ext cx="101" cy="259"/>
                      </a:xfrm>
                      <a:custGeom>
                        <a:avLst/>
                        <a:gdLst>
                          <a:gd name="T0" fmla="*/ 85 w 201"/>
                          <a:gd name="T1" fmla="*/ 40 h 520"/>
                          <a:gd name="T2" fmla="*/ 0 w 201"/>
                          <a:gd name="T3" fmla="*/ 520 h 520"/>
                          <a:gd name="T4" fmla="*/ 122 w 201"/>
                          <a:gd name="T5" fmla="*/ 475 h 520"/>
                          <a:gd name="T6" fmla="*/ 201 w 201"/>
                          <a:gd name="T7" fmla="*/ 0 h 520"/>
                          <a:gd name="T8" fmla="*/ 85 w 201"/>
                          <a:gd name="T9" fmla="*/ 40 h 520"/>
                        </a:gdLst>
                        <a:ahLst/>
                        <a:cxnLst>
                          <a:cxn ang="0">
                            <a:pos x="T0" y="T1"/>
                          </a:cxn>
                          <a:cxn ang="0">
                            <a:pos x="T2" y="T3"/>
                          </a:cxn>
                          <a:cxn ang="0">
                            <a:pos x="T4" y="T5"/>
                          </a:cxn>
                          <a:cxn ang="0">
                            <a:pos x="T6" y="T7"/>
                          </a:cxn>
                          <a:cxn ang="0">
                            <a:pos x="T8" y="T9"/>
                          </a:cxn>
                        </a:cxnLst>
                        <a:rect l="0" t="0" r="r" b="b"/>
                        <a:pathLst>
                          <a:path w="201" h="520">
                            <a:moveTo>
                              <a:pt x="85" y="40"/>
                            </a:moveTo>
                            <a:lnTo>
                              <a:pt x="0" y="520"/>
                            </a:lnTo>
                            <a:lnTo>
                              <a:pt x="122" y="475"/>
                            </a:lnTo>
                            <a:lnTo>
                              <a:pt x="201" y="0"/>
                            </a:lnTo>
                            <a:lnTo>
                              <a:pt x="85" y="4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16" name="Freeform 92"/>
                      <p:cNvSpPr>
                        <a:spLocks/>
                      </p:cNvSpPr>
                      <p:nvPr/>
                    </p:nvSpPr>
                    <p:spPr bwMode="auto">
                      <a:xfrm>
                        <a:off x="2454" y="2435"/>
                        <a:ext cx="119" cy="59"/>
                      </a:xfrm>
                      <a:custGeom>
                        <a:avLst/>
                        <a:gdLst>
                          <a:gd name="T0" fmla="*/ 0 w 241"/>
                          <a:gd name="T1" fmla="*/ 40 h 115"/>
                          <a:gd name="T2" fmla="*/ 123 w 241"/>
                          <a:gd name="T3" fmla="*/ 115 h 115"/>
                          <a:gd name="T4" fmla="*/ 241 w 241"/>
                          <a:gd name="T5" fmla="*/ 75 h 115"/>
                          <a:gd name="T6" fmla="*/ 122 w 241"/>
                          <a:gd name="T7" fmla="*/ 0 h 115"/>
                          <a:gd name="T8" fmla="*/ 0 w 241"/>
                          <a:gd name="T9" fmla="*/ 40 h 115"/>
                        </a:gdLst>
                        <a:ahLst/>
                        <a:cxnLst>
                          <a:cxn ang="0">
                            <a:pos x="T0" y="T1"/>
                          </a:cxn>
                          <a:cxn ang="0">
                            <a:pos x="T2" y="T3"/>
                          </a:cxn>
                          <a:cxn ang="0">
                            <a:pos x="T4" y="T5"/>
                          </a:cxn>
                          <a:cxn ang="0">
                            <a:pos x="T6" y="T7"/>
                          </a:cxn>
                          <a:cxn ang="0">
                            <a:pos x="T8" y="T9"/>
                          </a:cxn>
                        </a:cxnLst>
                        <a:rect l="0" t="0" r="r" b="b"/>
                        <a:pathLst>
                          <a:path w="241" h="115">
                            <a:moveTo>
                              <a:pt x="0" y="40"/>
                            </a:moveTo>
                            <a:lnTo>
                              <a:pt x="123" y="115"/>
                            </a:lnTo>
                            <a:lnTo>
                              <a:pt x="241" y="75"/>
                            </a:lnTo>
                            <a:lnTo>
                              <a:pt x="122" y="0"/>
                            </a:lnTo>
                            <a:lnTo>
                              <a:pt x="0" y="4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0396" name="Group 97"/>
                    <p:cNvGrpSpPr>
                      <a:grpSpLocks/>
                    </p:cNvGrpSpPr>
                    <p:nvPr/>
                  </p:nvGrpSpPr>
                  <p:grpSpPr bwMode="auto">
                    <a:xfrm>
                      <a:off x="2450" y="2319"/>
                      <a:ext cx="193" cy="153"/>
                      <a:chOff x="2450" y="2319"/>
                      <a:chExt cx="193" cy="153"/>
                    </a:xfrm>
                  </p:grpSpPr>
                  <p:sp>
                    <p:nvSpPr>
                      <p:cNvPr id="129118" name="Freeform 94"/>
                      <p:cNvSpPr>
                        <a:spLocks/>
                      </p:cNvSpPr>
                      <p:nvPr/>
                    </p:nvSpPr>
                    <p:spPr bwMode="auto">
                      <a:xfrm>
                        <a:off x="2450" y="2320"/>
                        <a:ext cx="194" cy="153"/>
                      </a:xfrm>
                      <a:custGeom>
                        <a:avLst/>
                        <a:gdLst>
                          <a:gd name="T0" fmla="*/ 100 w 385"/>
                          <a:gd name="T1" fmla="*/ 0 h 306"/>
                          <a:gd name="T2" fmla="*/ 126 w 385"/>
                          <a:gd name="T3" fmla="*/ 46 h 306"/>
                          <a:gd name="T4" fmla="*/ 179 w 385"/>
                          <a:gd name="T5" fmla="*/ 55 h 306"/>
                          <a:gd name="T6" fmla="*/ 222 w 385"/>
                          <a:gd name="T7" fmla="*/ 75 h 306"/>
                          <a:gd name="T8" fmla="*/ 262 w 385"/>
                          <a:gd name="T9" fmla="*/ 99 h 306"/>
                          <a:gd name="T10" fmla="*/ 294 w 385"/>
                          <a:gd name="T11" fmla="*/ 131 h 306"/>
                          <a:gd name="T12" fmla="*/ 316 w 385"/>
                          <a:gd name="T13" fmla="*/ 170 h 306"/>
                          <a:gd name="T14" fmla="*/ 320 w 385"/>
                          <a:gd name="T15" fmla="*/ 209 h 306"/>
                          <a:gd name="T16" fmla="*/ 306 w 385"/>
                          <a:gd name="T17" fmla="*/ 243 h 306"/>
                          <a:gd name="T18" fmla="*/ 264 w 385"/>
                          <a:gd name="T19" fmla="*/ 260 h 306"/>
                          <a:gd name="T20" fmla="*/ 226 w 385"/>
                          <a:gd name="T21" fmla="*/ 253 h 306"/>
                          <a:gd name="T22" fmla="*/ 186 w 385"/>
                          <a:gd name="T23" fmla="*/ 239 h 306"/>
                          <a:gd name="T24" fmla="*/ 150 w 385"/>
                          <a:gd name="T25" fmla="*/ 217 h 306"/>
                          <a:gd name="T26" fmla="*/ 117 w 385"/>
                          <a:gd name="T27" fmla="*/ 194 h 306"/>
                          <a:gd name="T28" fmla="*/ 93 w 385"/>
                          <a:gd name="T29" fmla="*/ 173 h 306"/>
                          <a:gd name="T30" fmla="*/ 73 w 385"/>
                          <a:gd name="T31" fmla="*/ 147 h 306"/>
                          <a:gd name="T32" fmla="*/ 63 w 385"/>
                          <a:gd name="T33" fmla="*/ 109 h 306"/>
                          <a:gd name="T34" fmla="*/ 67 w 385"/>
                          <a:gd name="T35" fmla="*/ 76 h 306"/>
                          <a:gd name="T36" fmla="*/ 92 w 385"/>
                          <a:gd name="T37" fmla="*/ 52 h 306"/>
                          <a:gd name="T38" fmla="*/ 100 w 385"/>
                          <a:gd name="T39" fmla="*/ 0 h 306"/>
                          <a:gd name="T40" fmla="*/ 164 w 385"/>
                          <a:gd name="T41" fmla="*/ 7 h 306"/>
                          <a:gd name="T42" fmla="*/ 215 w 385"/>
                          <a:gd name="T43" fmla="*/ 21 h 306"/>
                          <a:gd name="T44" fmla="*/ 265 w 385"/>
                          <a:gd name="T45" fmla="*/ 48 h 306"/>
                          <a:gd name="T46" fmla="*/ 308 w 385"/>
                          <a:gd name="T47" fmla="*/ 82 h 306"/>
                          <a:gd name="T48" fmla="*/ 348 w 385"/>
                          <a:gd name="T49" fmla="*/ 125 h 306"/>
                          <a:gd name="T50" fmla="*/ 379 w 385"/>
                          <a:gd name="T51" fmla="*/ 178 h 306"/>
                          <a:gd name="T52" fmla="*/ 384 w 385"/>
                          <a:gd name="T53" fmla="*/ 236 h 306"/>
                          <a:gd name="T54" fmla="*/ 365 w 385"/>
                          <a:gd name="T55" fmla="*/ 277 h 306"/>
                          <a:gd name="T56" fmla="*/ 327 w 385"/>
                          <a:gd name="T57" fmla="*/ 300 h 306"/>
                          <a:gd name="T58" fmla="*/ 274 w 385"/>
                          <a:gd name="T59" fmla="*/ 306 h 306"/>
                          <a:gd name="T60" fmla="*/ 217 w 385"/>
                          <a:gd name="T61" fmla="*/ 295 h 306"/>
                          <a:gd name="T62" fmla="*/ 163 w 385"/>
                          <a:gd name="T63" fmla="*/ 273 h 306"/>
                          <a:gd name="T64" fmla="*/ 117 w 385"/>
                          <a:gd name="T65" fmla="*/ 247 h 306"/>
                          <a:gd name="T66" fmla="*/ 69 w 385"/>
                          <a:gd name="T67" fmla="*/ 209 h 306"/>
                          <a:gd name="T68" fmla="*/ 30 w 385"/>
                          <a:gd name="T69" fmla="*/ 165 h 306"/>
                          <a:gd name="T70" fmla="*/ 5 w 385"/>
                          <a:gd name="T71" fmla="*/ 115 h 306"/>
                          <a:gd name="T72" fmla="*/ 2 w 385"/>
                          <a:gd name="T73" fmla="*/ 63 h 306"/>
                          <a:gd name="T74" fmla="*/ 26 w 385"/>
                          <a:gd name="T75" fmla="*/ 21 h 306"/>
                          <a:gd name="T76" fmla="*/ 73 w 385"/>
                          <a:gd name="T77"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5" h="306">
                            <a:moveTo>
                              <a:pt x="73" y="4"/>
                            </a:moveTo>
                            <a:lnTo>
                              <a:pt x="100" y="0"/>
                            </a:lnTo>
                            <a:lnTo>
                              <a:pt x="107" y="47"/>
                            </a:lnTo>
                            <a:lnTo>
                              <a:pt x="126" y="46"/>
                            </a:lnTo>
                            <a:lnTo>
                              <a:pt x="148" y="47"/>
                            </a:lnTo>
                            <a:lnTo>
                              <a:pt x="179" y="55"/>
                            </a:lnTo>
                            <a:lnTo>
                              <a:pt x="198" y="63"/>
                            </a:lnTo>
                            <a:lnTo>
                              <a:pt x="222" y="75"/>
                            </a:lnTo>
                            <a:lnTo>
                              <a:pt x="247" y="90"/>
                            </a:lnTo>
                            <a:lnTo>
                              <a:pt x="262" y="99"/>
                            </a:lnTo>
                            <a:lnTo>
                              <a:pt x="281" y="117"/>
                            </a:lnTo>
                            <a:lnTo>
                              <a:pt x="294" y="131"/>
                            </a:lnTo>
                            <a:lnTo>
                              <a:pt x="306" y="147"/>
                            </a:lnTo>
                            <a:lnTo>
                              <a:pt x="316" y="170"/>
                            </a:lnTo>
                            <a:lnTo>
                              <a:pt x="320" y="190"/>
                            </a:lnTo>
                            <a:lnTo>
                              <a:pt x="320" y="209"/>
                            </a:lnTo>
                            <a:lnTo>
                              <a:pt x="320" y="227"/>
                            </a:lnTo>
                            <a:lnTo>
                              <a:pt x="306" y="243"/>
                            </a:lnTo>
                            <a:lnTo>
                              <a:pt x="290" y="253"/>
                            </a:lnTo>
                            <a:lnTo>
                              <a:pt x="264" y="260"/>
                            </a:lnTo>
                            <a:lnTo>
                              <a:pt x="249" y="257"/>
                            </a:lnTo>
                            <a:lnTo>
                              <a:pt x="226" y="253"/>
                            </a:lnTo>
                            <a:lnTo>
                              <a:pt x="205" y="247"/>
                            </a:lnTo>
                            <a:lnTo>
                              <a:pt x="186" y="239"/>
                            </a:lnTo>
                            <a:lnTo>
                              <a:pt x="162" y="224"/>
                            </a:lnTo>
                            <a:lnTo>
                              <a:pt x="150" y="217"/>
                            </a:lnTo>
                            <a:lnTo>
                              <a:pt x="135" y="206"/>
                            </a:lnTo>
                            <a:lnTo>
                              <a:pt x="117" y="194"/>
                            </a:lnTo>
                            <a:lnTo>
                              <a:pt x="104" y="184"/>
                            </a:lnTo>
                            <a:lnTo>
                              <a:pt x="93" y="173"/>
                            </a:lnTo>
                            <a:lnTo>
                              <a:pt x="83" y="161"/>
                            </a:lnTo>
                            <a:lnTo>
                              <a:pt x="73" y="147"/>
                            </a:lnTo>
                            <a:lnTo>
                              <a:pt x="65" y="127"/>
                            </a:lnTo>
                            <a:lnTo>
                              <a:pt x="63" y="109"/>
                            </a:lnTo>
                            <a:lnTo>
                              <a:pt x="63" y="95"/>
                            </a:lnTo>
                            <a:lnTo>
                              <a:pt x="67" y="76"/>
                            </a:lnTo>
                            <a:lnTo>
                              <a:pt x="76" y="63"/>
                            </a:lnTo>
                            <a:lnTo>
                              <a:pt x="92" y="52"/>
                            </a:lnTo>
                            <a:lnTo>
                              <a:pt x="107" y="47"/>
                            </a:lnTo>
                            <a:lnTo>
                              <a:pt x="100" y="0"/>
                            </a:lnTo>
                            <a:lnTo>
                              <a:pt x="131" y="1"/>
                            </a:lnTo>
                            <a:lnTo>
                              <a:pt x="164" y="7"/>
                            </a:lnTo>
                            <a:lnTo>
                              <a:pt x="191" y="13"/>
                            </a:lnTo>
                            <a:lnTo>
                              <a:pt x="215" y="21"/>
                            </a:lnTo>
                            <a:lnTo>
                              <a:pt x="242" y="34"/>
                            </a:lnTo>
                            <a:lnTo>
                              <a:pt x="265" y="48"/>
                            </a:lnTo>
                            <a:lnTo>
                              <a:pt x="288" y="64"/>
                            </a:lnTo>
                            <a:lnTo>
                              <a:pt x="308" y="82"/>
                            </a:lnTo>
                            <a:lnTo>
                              <a:pt x="328" y="101"/>
                            </a:lnTo>
                            <a:lnTo>
                              <a:pt x="348" y="125"/>
                            </a:lnTo>
                            <a:lnTo>
                              <a:pt x="367" y="150"/>
                            </a:lnTo>
                            <a:lnTo>
                              <a:pt x="379" y="178"/>
                            </a:lnTo>
                            <a:lnTo>
                              <a:pt x="385" y="208"/>
                            </a:lnTo>
                            <a:lnTo>
                              <a:pt x="384" y="236"/>
                            </a:lnTo>
                            <a:lnTo>
                              <a:pt x="379" y="257"/>
                            </a:lnTo>
                            <a:lnTo>
                              <a:pt x="365" y="277"/>
                            </a:lnTo>
                            <a:lnTo>
                              <a:pt x="349" y="291"/>
                            </a:lnTo>
                            <a:lnTo>
                              <a:pt x="327" y="300"/>
                            </a:lnTo>
                            <a:lnTo>
                              <a:pt x="300" y="306"/>
                            </a:lnTo>
                            <a:lnTo>
                              <a:pt x="274" y="306"/>
                            </a:lnTo>
                            <a:lnTo>
                              <a:pt x="242" y="302"/>
                            </a:lnTo>
                            <a:lnTo>
                              <a:pt x="217" y="295"/>
                            </a:lnTo>
                            <a:lnTo>
                              <a:pt x="188" y="286"/>
                            </a:lnTo>
                            <a:lnTo>
                              <a:pt x="163" y="273"/>
                            </a:lnTo>
                            <a:lnTo>
                              <a:pt x="143" y="261"/>
                            </a:lnTo>
                            <a:lnTo>
                              <a:pt x="117" y="247"/>
                            </a:lnTo>
                            <a:lnTo>
                              <a:pt x="96" y="231"/>
                            </a:lnTo>
                            <a:lnTo>
                              <a:pt x="69" y="209"/>
                            </a:lnTo>
                            <a:lnTo>
                              <a:pt x="52" y="192"/>
                            </a:lnTo>
                            <a:lnTo>
                              <a:pt x="30" y="165"/>
                            </a:lnTo>
                            <a:lnTo>
                              <a:pt x="14" y="139"/>
                            </a:lnTo>
                            <a:lnTo>
                              <a:pt x="5" y="115"/>
                            </a:lnTo>
                            <a:lnTo>
                              <a:pt x="0" y="87"/>
                            </a:lnTo>
                            <a:lnTo>
                              <a:pt x="2" y="63"/>
                            </a:lnTo>
                            <a:lnTo>
                              <a:pt x="12" y="39"/>
                            </a:lnTo>
                            <a:lnTo>
                              <a:pt x="26" y="21"/>
                            </a:lnTo>
                            <a:lnTo>
                              <a:pt x="50" y="9"/>
                            </a:lnTo>
                            <a:lnTo>
                              <a:pt x="73" y="4"/>
                            </a:lnTo>
                            <a:close/>
                          </a:path>
                        </a:pathLst>
                      </a:custGeom>
                      <a:solidFill>
                        <a:srgbClr val="0000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19" name="Freeform 95"/>
                      <p:cNvSpPr>
                        <a:spLocks/>
                      </p:cNvSpPr>
                      <p:nvPr/>
                    </p:nvSpPr>
                    <p:spPr bwMode="auto">
                      <a:xfrm>
                        <a:off x="2481" y="2342"/>
                        <a:ext cx="131" cy="106"/>
                      </a:xfrm>
                      <a:custGeom>
                        <a:avLst/>
                        <a:gdLst>
                          <a:gd name="T0" fmla="*/ 48 w 261"/>
                          <a:gd name="T1" fmla="*/ 1 h 213"/>
                          <a:gd name="T2" fmla="*/ 66 w 261"/>
                          <a:gd name="T3" fmla="*/ 0 h 213"/>
                          <a:gd name="T4" fmla="*/ 89 w 261"/>
                          <a:gd name="T5" fmla="*/ 1 h 213"/>
                          <a:gd name="T6" fmla="*/ 109 w 261"/>
                          <a:gd name="T7" fmla="*/ 5 h 213"/>
                          <a:gd name="T8" fmla="*/ 129 w 261"/>
                          <a:gd name="T9" fmla="*/ 13 h 213"/>
                          <a:gd name="T10" fmla="*/ 144 w 261"/>
                          <a:gd name="T11" fmla="*/ 20 h 213"/>
                          <a:gd name="T12" fmla="*/ 160 w 261"/>
                          <a:gd name="T13" fmla="*/ 28 h 213"/>
                          <a:gd name="T14" fmla="*/ 174 w 261"/>
                          <a:gd name="T15" fmla="*/ 36 h 213"/>
                          <a:gd name="T16" fmla="*/ 193 w 261"/>
                          <a:gd name="T17" fmla="*/ 48 h 213"/>
                          <a:gd name="T18" fmla="*/ 208 w 261"/>
                          <a:gd name="T19" fmla="*/ 59 h 213"/>
                          <a:gd name="T20" fmla="*/ 223 w 261"/>
                          <a:gd name="T21" fmla="*/ 73 h 213"/>
                          <a:gd name="T22" fmla="*/ 232 w 261"/>
                          <a:gd name="T23" fmla="*/ 84 h 213"/>
                          <a:gd name="T24" fmla="*/ 244 w 261"/>
                          <a:gd name="T25" fmla="*/ 101 h 213"/>
                          <a:gd name="T26" fmla="*/ 252 w 261"/>
                          <a:gd name="T27" fmla="*/ 115 h 213"/>
                          <a:gd name="T28" fmla="*/ 259 w 261"/>
                          <a:gd name="T29" fmla="*/ 135 h 213"/>
                          <a:gd name="T30" fmla="*/ 260 w 261"/>
                          <a:gd name="T31" fmla="*/ 154 h 213"/>
                          <a:gd name="T32" fmla="*/ 261 w 261"/>
                          <a:gd name="T33" fmla="*/ 171 h 213"/>
                          <a:gd name="T34" fmla="*/ 253 w 261"/>
                          <a:gd name="T35" fmla="*/ 189 h 213"/>
                          <a:gd name="T36" fmla="*/ 239 w 261"/>
                          <a:gd name="T37" fmla="*/ 203 h 213"/>
                          <a:gd name="T38" fmla="*/ 223 w 261"/>
                          <a:gd name="T39" fmla="*/ 211 h 213"/>
                          <a:gd name="T40" fmla="*/ 205 w 261"/>
                          <a:gd name="T41" fmla="*/ 213 h 213"/>
                          <a:gd name="T42" fmla="*/ 182 w 261"/>
                          <a:gd name="T43" fmla="*/ 210 h 213"/>
                          <a:gd name="T44" fmla="*/ 164 w 261"/>
                          <a:gd name="T45" fmla="*/ 206 h 213"/>
                          <a:gd name="T46" fmla="*/ 145 w 261"/>
                          <a:gd name="T47" fmla="*/ 201 h 213"/>
                          <a:gd name="T48" fmla="*/ 129 w 261"/>
                          <a:gd name="T49" fmla="*/ 194 h 213"/>
                          <a:gd name="T50" fmla="*/ 110 w 261"/>
                          <a:gd name="T51" fmla="*/ 185 h 213"/>
                          <a:gd name="T52" fmla="*/ 94 w 261"/>
                          <a:gd name="T53" fmla="*/ 175 h 213"/>
                          <a:gd name="T54" fmla="*/ 79 w 261"/>
                          <a:gd name="T55" fmla="*/ 166 h 213"/>
                          <a:gd name="T56" fmla="*/ 63 w 261"/>
                          <a:gd name="T57" fmla="*/ 155 h 213"/>
                          <a:gd name="T58" fmla="*/ 46 w 261"/>
                          <a:gd name="T59" fmla="*/ 140 h 213"/>
                          <a:gd name="T60" fmla="*/ 31 w 261"/>
                          <a:gd name="T61" fmla="*/ 126 h 213"/>
                          <a:gd name="T62" fmla="*/ 20 w 261"/>
                          <a:gd name="T63" fmla="*/ 111 h 213"/>
                          <a:gd name="T64" fmla="*/ 8 w 261"/>
                          <a:gd name="T65" fmla="*/ 93 h 213"/>
                          <a:gd name="T66" fmla="*/ 3 w 261"/>
                          <a:gd name="T67" fmla="*/ 79 h 213"/>
                          <a:gd name="T68" fmla="*/ 0 w 261"/>
                          <a:gd name="T69" fmla="*/ 59 h 213"/>
                          <a:gd name="T70" fmla="*/ 2 w 261"/>
                          <a:gd name="T71" fmla="*/ 42 h 213"/>
                          <a:gd name="T72" fmla="*/ 8 w 261"/>
                          <a:gd name="T73" fmla="*/ 26 h 213"/>
                          <a:gd name="T74" fmla="*/ 19 w 261"/>
                          <a:gd name="T75" fmla="*/ 14 h 213"/>
                          <a:gd name="T76" fmla="*/ 31 w 261"/>
                          <a:gd name="T77" fmla="*/ 6 h 213"/>
                          <a:gd name="T78" fmla="*/ 48 w 261"/>
                          <a:gd name="T79"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13">
                            <a:moveTo>
                              <a:pt x="48" y="1"/>
                            </a:moveTo>
                            <a:lnTo>
                              <a:pt x="66" y="0"/>
                            </a:lnTo>
                            <a:lnTo>
                              <a:pt x="89" y="1"/>
                            </a:lnTo>
                            <a:lnTo>
                              <a:pt x="109" y="5"/>
                            </a:lnTo>
                            <a:lnTo>
                              <a:pt x="129" y="13"/>
                            </a:lnTo>
                            <a:lnTo>
                              <a:pt x="144" y="20"/>
                            </a:lnTo>
                            <a:lnTo>
                              <a:pt x="160" y="28"/>
                            </a:lnTo>
                            <a:lnTo>
                              <a:pt x="174" y="36"/>
                            </a:lnTo>
                            <a:lnTo>
                              <a:pt x="193" y="48"/>
                            </a:lnTo>
                            <a:lnTo>
                              <a:pt x="208" y="59"/>
                            </a:lnTo>
                            <a:lnTo>
                              <a:pt x="223" y="73"/>
                            </a:lnTo>
                            <a:lnTo>
                              <a:pt x="232" y="84"/>
                            </a:lnTo>
                            <a:lnTo>
                              <a:pt x="244" y="101"/>
                            </a:lnTo>
                            <a:lnTo>
                              <a:pt x="252" y="115"/>
                            </a:lnTo>
                            <a:lnTo>
                              <a:pt x="259" y="135"/>
                            </a:lnTo>
                            <a:lnTo>
                              <a:pt x="260" y="154"/>
                            </a:lnTo>
                            <a:lnTo>
                              <a:pt x="261" y="171"/>
                            </a:lnTo>
                            <a:lnTo>
                              <a:pt x="253" y="189"/>
                            </a:lnTo>
                            <a:lnTo>
                              <a:pt x="239" y="203"/>
                            </a:lnTo>
                            <a:lnTo>
                              <a:pt x="223" y="211"/>
                            </a:lnTo>
                            <a:lnTo>
                              <a:pt x="205" y="213"/>
                            </a:lnTo>
                            <a:lnTo>
                              <a:pt x="182" y="210"/>
                            </a:lnTo>
                            <a:lnTo>
                              <a:pt x="164" y="206"/>
                            </a:lnTo>
                            <a:lnTo>
                              <a:pt x="145" y="201"/>
                            </a:lnTo>
                            <a:lnTo>
                              <a:pt x="129" y="194"/>
                            </a:lnTo>
                            <a:lnTo>
                              <a:pt x="110" y="185"/>
                            </a:lnTo>
                            <a:lnTo>
                              <a:pt x="94" y="175"/>
                            </a:lnTo>
                            <a:lnTo>
                              <a:pt x="79" y="166"/>
                            </a:lnTo>
                            <a:lnTo>
                              <a:pt x="63" y="155"/>
                            </a:lnTo>
                            <a:lnTo>
                              <a:pt x="46" y="140"/>
                            </a:lnTo>
                            <a:lnTo>
                              <a:pt x="31" y="126"/>
                            </a:lnTo>
                            <a:lnTo>
                              <a:pt x="20" y="111"/>
                            </a:lnTo>
                            <a:lnTo>
                              <a:pt x="8" y="93"/>
                            </a:lnTo>
                            <a:lnTo>
                              <a:pt x="3" y="79"/>
                            </a:lnTo>
                            <a:lnTo>
                              <a:pt x="0" y="59"/>
                            </a:lnTo>
                            <a:lnTo>
                              <a:pt x="2" y="42"/>
                            </a:lnTo>
                            <a:lnTo>
                              <a:pt x="8" y="26"/>
                            </a:lnTo>
                            <a:lnTo>
                              <a:pt x="19" y="14"/>
                            </a:lnTo>
                            <a:lnTo>
                              <a:pt x="31" y="6"/>
                            </a:lnTo>
                            <a:lnTo>
                              <a:pt x="48" y="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20" name="Freeform 96"/>
                      <p:cNvSpPr>
                        <a:spLocks/>
                      </p:cNvSpPr>
                      <p:nvPr/>
                    </p:nvSpPr>
                    <p:spPr bwMode="auto">
                      <a:xfrm>
                        <a:off x="2486" y="2369"/>
                        <a:ext cx="131" cy="52"/>
                      </a:xfrm>
                      <a:custGeom>
                        <a:avLst/>
                        <a:gdLst>
                          <a:gd name="T0" fmla="*/ 0 w 260"/>
                          <a:gd name="T1" fmla="*/ 78 h 105"/>
                          <a:gd name="T2" fmla="*/ 227 w 260"/>
                          <a:gd name="T3" fmla="*/ 0 h 105"/>
                          <a:gd name="T4" fmla="*/ 260 w 260"/>
                          <a:gd name="T5" fmla="*/ 20 h 105"/>
                          <a:gd name="T6" fmla="*/ 16 w 260"/>
                          <a:gd name="T7" fmla="*/ 105 h 105"/>
                          <a:gd name="T8" fmla="*/ 0 w 260"/>
                          <a:gd name="T9" fmla="*/ 78 h 105"/>
                        </a:gdLst>
                        <a:ahLst/>
                        <a:cxnLst>
                          <a:cxn ang="0">
                            <a:pos x="T0" y="T1"/>
                          </a:cxn>
                          <a:cxn ang="0">
                            <a:pos x="T2" y="T3"/>
                          </a:cxn>
                          <a:cxn ang="0">
                            <a:pos x="T4" y="T5"/>
                          </a:cxn>
                          <a:cxn ang="0">
                            <a:pos x="T6" y="T7"/>
                          </a:cxn>
                          <a:cxn ang="0">
                            <a:pos x="T8" y="T9"/>
                          </a:cxn>
                        </a:cxnLst>
                        <a:rect l="0" t="0" r="r" b="b"/>
                        <a:pathLst>
                          <a:path w="260" h="105">
                            <a:moveTo>
                              <a:pt x="0" y="78"/>
                            </a:moveTo>
                            <a:lnTo>
                              <a:pt x="227" y="0"/>
                            </a:lnTo>
                            <a:lnTo>
                              <a:pt x="260" y="20"/>
                            </a:lnTo>
                            <a:lnTo>
                              <a:pt x="16" y="105"/>
                            </a:lnTo>
                            <a:lnTo>
                              <a:pt x="0"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0342" name="Group 150"/>
                <p:cNvGrpSpPr>
                  <a:grpSpLocks/>
                </p:cNvGrpSpPr>
                <p:nvPr/>
              </p:nvGrpSpPr>
              <p:grpSpPr bwMode="auto">
                <a:xfrm>
                  <a:off x="2213" y="2416"/>
                  <a:ext cx="1029" cy="756"/>
                  <a:chOff x="2213" y="2416"/>
                  <a:chExt cx="1029" cy="756"/>
                </a:xfrm>
              </p:grpSpPr>
              <p:grpSp>
                <p:nvGrpSpPr>
                  <p:cNvPr id="10343" name="Group 112"/>
                  <p:cNvGrpSpPr>
                    <a:grpSpLocks/>
                  </p:cNvGrpSpPr>
                  <p:nvPr/>
                </p:nvGrpSpPr>
                <p:grpSpPr bwMode="auto">
                  <a:xfrm>
                    <a:off x="2213" y="2430"/>
                    <a:ext cx="1019" cy="742"/>
                    <a:chOff x="2213" y="2430"/>
                    <a:chExt cx="1019" cy="742"/>
                  </a:xfrm>
                </p:grpSpPr>
                <p:grpSp>
                  <p:nvGrpSpPr>
                    <p:cNvPr id="10381" name="Group 106"/>
                    <p:cNvGrpSpPr>
                      <a:grpSpLocks/>
                    </p:cNvGrpSpPr>
                    <p:nvPr/>
                  </p:nvGrpSpPr>
                  <p:grpSpPr bwMode="auto">
                    <a:xfrm>
                      <a:off x="2633" y="2451"/>
                      <a:ext cx="382" cy="283"/>
                      <a:chOff x="2633" y="2451"/>
                      <a:chExt cx="382" cy="283"/>
                    </a:xfrm>
                  </p:grpSpPr>
                  <p:grpSp>
                    <p:nvGrpSpPr>
                      <p:cNvPr id="10387" name="Group 102"/>
                      <p:cNvGrpSpPr>
                        <a:grpSpLocks/>
                      </p:cNvGrpSpPr>
                      <p:nvPr/>
                    </p:nvGrpSpPr>
                    <p:grpSpPr bwMode="auto">
                      <a:xfrm>
                        <a:off x="2633" y="2456"/>
                        <a:ext cx="382" cy="278"/>
                        <a:chOff x="2633" y="2456"/>
                        <a:chExt cx="382" cy="278"/>
                      </a:xfrm>
                    </p:grpSpPr>
                    <p:sp>
                      <p:nvSpPr>
                        <p:cNvPr id="129124" name="Freeform 100"/>
                        <p:cNvSpPr>
                          <a:spLocks/>
                        </p:cNvSpPr>
                        <p:nvPr/>
                      </p:nvSpPr>
                      <p:spPr bwMode="auto">
                        <a:xfrm>
                          <a:off x="2653" y="2455"/>
                          <a:ext cx="318" cy="77"/>
                        </a:xfrm>
                        <a:custGeom>
                          <a:avLst/>
                          <a:gdLst>
                            <a:gd name="T0" fmla="*/ 0 w 635"/>
                            <a:gd name="T1" fmla="*/ 78 h 156"/>
                            <a:gd name="T2" fmla="*/ 14 w 635"/>
                            <a:gd name="T3" fmla="*/ 55 h 156"/>
                            <a:gd name="T4" fmla="*/ 31 w 635"/>
                            <a:gd name="T5" fmla="*/ 35 h 156"/>
                            <a:gd name="T6" fmla="*/ 50 w 635"/>
                            <a:gd name="T7" fmla="*/ 13 h 156"/>
                            <a:gd name="T8" fmla="*/ 65 w 635"/>
                            <a:gd name="T9" fmla="*/ 0 h 156"/>
                            <a:gd name="T10" fmla="*/ 635 w 635"/>
                            <a:gd name="T11" fmla="*/ 78 h 156"/>
                            <a:gd name="T12" fmla="*/ 606 w 635"/>
                            <a:gd name="T13" fmla="*/ 156 h 156"/>
                            <a:gd name="T14" fmla="*/ 0 w 635"/>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5" h="156">
                              <a:moveTo>
                                <a:pt x="0" y="78"/>
                              </a:moveTo>
                              <a:lnTo>
                                <a:pt x="14" y="55"/>
                              </a:lnTo>
                              <a:lnTo>
                                <a:pt x="31" y="35"/>
                              </a:lnTo>
                              <a:lnTo>
                                <a:pt x="50" y="13"/>
                              </a:lnTo>
                              <a:lnTo>
                                <a:pt x="65" y="0"/>
                              </a:lnTo>
                              <a:lnTo>
                                <a:pt x="635" y="78"/>
                              </a:lnTo>
                              <a:lnTo>
                                <a:pt x="606"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25" name="Freeform 101"/>
                        <p:cNvSpPr>
                          <a:spLocks/>
                        </p:cNvSpPr>
                        <p:nvPr/>
                      </p:nvSpPr>
                      <p:spPr bwMode="auto">
                        <a:xfrm>
                          <a:off x="2635" y="2491"/>
                          <a:ext cx="383" cy="243"/>
                        </a:xfrm>
                        <a:custGeom>
                          <a:avLst/>
                          <a:gdLst>
                            <a:gd name="T0" fmla="*/ 4 w 765"/>
                            <a:gd name="T1" fmla="*/ 484 h 487"/>
                            <a:gd name="T2" fmla="*/ 0 w 765"/>
                            <a:gd name="T3" fmla="*/ 73 h 487"/>
                            <a:gd name="T4" fmla="*/ 6 w 765"/>
                            <a:gd name="T5" fmla="*/ 53 h 487"/>
                            <a:gd name="T6" fmla="*/ 14 w 765"/>
                            <a:gd name="T7" fmla="*/ 31 h 487"/>
                            <a:gd name="T8" fmla="*/ 27 w 765"/>
                            <a:gd name="T9" fmla="*/ 13 h 487"/>
                            <a:gd name="T10" fmla="*/ 42 w 765"/>
                            <a:gd name="T11" fmla="*/ 0 h 487"/>
                            <a:gd name="T12" fmla="*/ 552 w 765"/>
                            <a:gd name="T13" fmla="*/ 73 h 487"/>
                            <a:gd name="T14" fmla="*/ 572 w 765"/>
                            <a:gd name="T15" fmla="*/ 69 h 487"/>
                            <a:gd name="T16" fmla="*/ 587 w 765"/>
                            <a:gd name="T17" fmla="*/ 63 h 487"/>
                            <a:gd name="T18" fmla="*/ 601 w 765"/>
                            <a:gd name="T19" fmla="*/ 53 h 487"/>
                            <a:gd name="T20" fmla="*/ 611 w 765"/>
                            <a:gd name="T21" fmla="*/ 39 h 487"/>
                            <a:gd name="T22" fmla="*/ 618 w 765"/>
                            <a:gd name="T23" fmla="*/ 26 h 487"/>
                            <a:gd name="T24" fmla="*/ 622 w 765"/>
                            <a:gd name="T25" fmla="*/ 2 h 487"/>
                            <a:gd name="T26" fmla="*/ 760 w 765"/>
                            <a:gd name="T27" fmla="*/ 22 h 487"/>
                            <a:gd name="T28" fmla="*/ 765 w 765"/>
                            <a:gd name="T29" fmla="*/ 487 h 487"/>
                            <a:gd name="T30" fmla="*/ 4 w 765"/>
                            <a:gd name="T31" fmla="*/ 4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487">
                              <a:moveTo>
                                <a:pt x="4" y="484"/>
                              </a:moveTo>
                              <a:lnTo>
                                <a:pt x="0" y="73"/>
                              </a:lnTo>
                              <a:lnTo>
                                <a:pt x="6" y="53"/>
                              </a:lnTo>
                              <a:lnTo>
                                <a:pt x="14" y="31"/>
                              </a:lnTo>
                              <a:lnTo>
                                <a:pt x="27" y="13"/>
                              </a:lnTo>
                              <a:lnTo>
                                <a:pt x="42" y="0"/>
                              </a:lnTo>
                              <a:lnTo>
                                <a:pt x="552" y="73"/>
                              </a:lnTo>
                              <a:lnTo>
                                <a:pt x="572" y="69"/>
                              </a:lnTo>
                              <a:lnTo>
                                <a:pt x="587" y="63"/>
                              </a:lnTo>
                              <a:lnTo>
                                <a:pt x="601" y="53"/>
                              </a:lnTo>
                              <a:lnTo>
                                <a:pt x="611" y="39"/>
                              </a:lnTo>
                              <a:lnTo>
                                <a:pt x="618" y="26"/>
                              </a:lnTo>
                              <a:lnTo>
                                <a:pt x="622" y="2"/>
                              </a:lnTo>
                              <a:lnTo>
                                <a:pt x="760" y="22"/>
                              </a:lnTo>
                              <a:lnTo>
                                <a:pt x="765" y="487"/>
                              </a:lnTo>
                              <a:lnTo>
                                <a:pt x="4" y="484"/>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0388" name="Group 105"/>
                      <p:cNvGrpSpPr>
                        <a:grpSpLocks/>
                      </p:cNvGrpSpPr>
                      <p:nvPr/>
                    </p:nvGrpSpPr>
                    <p:grpSpPr bwMode="auto">
                      <a:xfrm>
                        <a:off x="2822" y="2451"/>
                        <a:ext cx="170" cy="127"/>
                        <a:chOff x="2822" y="2451"/>
                        <a:chExt cx="170" cy="127"/>
                      </a:xfrm>
                    </p:grpSpPr>
                    <p:sp>
                      <p:nvSpPr>
                        <p:cNvPr id="129127" name="Freeform 103"/>
                        <p:cNvSpPr>
                          <a:spLocks/>
                        </p:cNvSpPr>
                        <p:nvPr/>
                      </p:nvSpPr>
                      <p:spPr bwMode="auto">
                        <a:xfrm>
                          <a:off x="2840" y="2450"/>
                          <a:ext cx="155" cy="81"/>
                        </a:xfrm>
                        <a:custGeom>
                          <a:avLst/>
                          <a:gdLst>
                            <a:gd name="T0" fmla="*/ 0 w 308"/>
                            <a:gd name="T1" fmla="*/ 145 h 160"/>
                            <a:gd name="T2" fmla="*/ 237 w 308"/>
                            <a:gd name="T3" fmla="*/ 0 h 160"/>
                            <a:gd name="T4" fmla="*/ 308 w 308"/>
                            <a:gd name="T5" fmla="*/ 12 h 160"/>
                            <a:gd name="T6" fmla="*/ 76 w 308"/>
                            <a:gd name="T7" fmla="*/ 160 h 160"/>
                            <a:gd name="T8" fmla="*/ 0 w 308"/>
                            <a:gd name="T9" fmla="*/ 145 h 160"/>
                          </a:gdLst>
                          <a:ahLst/>
                          <a:cxnLst>
                            <a:cxn ang="0">
                              <a:pos x="T0" y="T1"/>
                            </a:cxn>
                            <a:cxn ang="0">
                              <a:pos x="T2" y="T3"/>
                            </a:cxn>
                            <a:cxn ang="0">
                              <a:pos x="T4" y="T5"/>
                            </a:cxn>
                            <a:cxn ang="0">
                              <a:pos x="T6" y="T7"/>
                            </a:cxn>
                            <a:cxn ang="0">
                              <a:pos x="T8" y="T9"/>
                            </a:cxn>
                          </a:cxnLst>
                          <a:rect l="0" t="0" r="r" b="b"/>
                          <a:pathLst>
                            <a:path w="308" h="160">
                              <a:moveTo>
                                <a:pt x="0" y="145"/>
                              </a:moveTo>
                              <a:lnTo>
                                <a:pt x="237" y="0"/>
                              </a:lnTo>
                              <a:lnTo>
                                <a:pt x="308" y="12"/>
                              </a:lnTo>
                              <a:lnTo>
                                <a:pt x="76" y="160"/>
                              </a:lnTo>
                              <a:lnTo>
                                <a:pt x="0" y="145"/>
                              </a:lnTo>
                              <a:close/>
                            </a:path>
                          </a:pathLst>
                        </a:custGeom>
                        <a:solidFill>
                          <a:srgbClr val="BF7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28" name="Freeform 104"/>
                        <p:cNvSpPr>
                          <a:spLocks/>
                        </p:cNvSpPr>
                        <p:nvPr/>
                      </p:nvSpPr>
                      <p:spPr bwMode="auto">
                        <a:xfrm>
                          <a:off x="2824" y="2525"/>
                          <a:ext cx="61" cy="54"/>
                        </a:xfrm>
                        <a:custGeom>
                          <a:avLst/>
                          <a:gdLst>
                            <a:gd name="T0" fmla="*/ 32 w 121"/>
                            <a:gd name="T1" fmla="*/ 0 h 107"/>
                            <a:gd name="T2" fmla="*/ 119 w 121"/>
                            <a:gd name="T3" fmla="*/ 16 h 107"/>
                            <a:gd name="T4" fmla="*/ 121 w 121"/>
                            <a:gd name="T5" fmla="*/ 107 h 107"/>
                            <a:gd name="T6" fmla="*/ 0 w 121"/>
                            <a:gd name="T7" fmla="*/ 89 h 107"/>
                            <a:gd name="T8" fmla="*/ 32 w 121"/>
                            <a:gd name="T9" fmla="*/ 0 h 107"/>
                          </a:gdLst>
                          <a:ahLst/>
                          <a:cxnLst>
                            <a:cxn ang="0">
                              <a:pos x="T0" y="T1"/>
                            </a:cxn>
                            <a:cxn ang="0">
                              <a:pos x="T2" y="T3"/>
                            </a:cxn>
                            <a:cxn ang="0">
                              <a:pos x="T4" y="T5"/>
                            </a:cxn>
                            <a:cxn ang="0">
                              <a:pos x="T6" y="T7"/>
                            </a:cxn>
                            <a:cxn ang="0">
                              <a:pos x="T8" y="T9"/>
                            </a:cxn>
                          </a:cxnLst>
                          <a:rect l="0" t="0" r="r" b="b"/>
                          <a:pathLst>
                            <a:path w="121" h="107">
                              <a:moveTo>
                                <a:pt x="32" y="0"/>
                              </a:moveTo>
                              <a:lnTo>
                                <a:pt x="119" y="16"/>
                              </a:lnTo>
                              <a:lnTo>
                                <a:pt x="121" y="107"/>
                              </a:lnTo>
                              <a:lnTo>
                                <a:pt x="0" y="89"/>
                              </a:lnTo>
                              <a:lnTo>
                                <a:pt x="32" y="0"/>
                              </a:lnTo>
                              <a:close/>
                            </a:path>
                          </a:pathLst>
                        </a:custGeom>
                        <a:solidFill>
                          <a:srgbClr val="5F3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0382" name="Group 111"/>
                    <p:cNvGrpSpPr>
                      <a:grpSpLocks/>
                    </p:cNvGrpSpPr>
                    <p:nvPr/>
                  </p:nvGrpSpPr>
                  <p:grpSpPr bwMode="auto">
                    <a:xfrm>
                      <a:off x="2213" y="2430"/>
                      <a:ext cx="1019" cy="742"/>
                      <a:chOff x="2213" y="2430"/>
                      <a:chExt cx="1019" cy="742"/>
                    </a:xfrm>
                  </p:grpSpPr>
                  <p:sp>
                    <p:nvSpPr>
                      <p:cNvPr id="129131" name="Freeform 107"/>
                      <p:cNvSpPr>
                        <a:spLocks/>
                      </p:cNvSpPr>
                      <p:nvPr/>
                    </p:nvSpPr>
                    <p:spPr bwMode="auto">
                      <a:xfrm>
                        <a:off x="2583" y="2536"/>
                        <a:ext cx="318" cy="79"/>
                      </a:xfrm>
                      <a:custGeom>
                        <a:avLst/>
                        <a:gdLst>
                          <a:gd name="T0" fmla="*/ 0 w 634"/>
                          <a:gd name="T1" fmla="*/ 78 h 156"/>
                          <a:gd name="T2" fmla="*/ 13 w 634"/>
                          <a:gd name="T3" fmla="*/ 55 h 156"/>
                          <a:gd name="T4" fmla="*/ 31 w 634"/>
                          <a:gd name="T5" fmla="*/ 35 h 156"/>
                          <a:gd name="T6" fmla="*/ 49 w 634"/>
                          <a:gd name="T7" fmla="*/ 12 h 156"/>
                          <a:gd name="T8" fmla="*/ 64 w 634"/>
                          <a:gd name="T9" fmla="*/ 0 h 156"/>
                          <a:gd name="T10" fmla="*/ 634 w 634"/>
                          <a:gd name="T11" fmla="*/ 78 h 156"/>
                          <a:gd name="T12" fmla="*/ 604 w 634"/>
                          <a:gd name="T13" fmla="*/ 156 h 156"/>
                          <a:gd name="T14" fmla="*/ 0 w 634"/>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156">
                            <a:moveTo>
                              <a:pt x="0" y="78"/>
                            </a:moveTo>
                            <a:lnTo>
                              <a:pt x="13" y="55"/>
                            </a:lnTo>
                            <a:lnTo>
                              <a:pt x="31" y="35"/>
                            </a:lnTo>
                            <a:lnTo>
                              <a:pt x="49" y="12"/>
                            </a:lnTo>
                            <a:lnTo>
                              <a:pt x="64" y="0"/>
                            </a:lnTo>
                            <a:lnTo>
                              <a:pt x="634" y="78"/>
                            </a:lnTo>
                            <a:lnTo>
                              <a:pt x="604"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32" name="Freeform 108"/>
                      <p:cNvSpPr>
                        <a:spLocks/>
                      </p:cNvSpPr>
                      <p:nvPr/>
                    </p:nvSpPr>
                    <p:spPr bwMode="auto">
                      <a:xfrm>
                        <a:off x="2876" y="2430"/>
                        <a:ext cx="358" cy="705"/>
                      </a:xfrm>
                      <a:custGeom>
                        <a:avLst/>
                        <a:gdLst>
                          <a:gd name="T0" fmla="*/ 0 w 713"/>
                          <a:gd name="T1" fmla="*/ 201 h 1404"/>
                          <a:gd name="T2" fmla="*/ 321 w 713"/>
                          <a:gd name="T3" fmla="*/ 0 h 1404"/>
                          <a:gd name="T4" fmla="*/ 619 w 713"/>
                          <a:gd name="T5" fmla="*/ 54 h 1404"/>
                          <a:gd name="T6" fmla="*/ 645 w 713"/>
                          <a:gd name="T7" fmla="*/ 63 h 1404"/>
                          <a:gd name="T8" fmla="*/ 668 w 713"/>
                          <a:gd name="T9" fmla="*/ 71 h 1404"/>
                          <a:gd name="T10" fmla="*/ 685 w 713"/>
                          <a:gd name="T11" fmla="*/ 80 h 1404"/>
                          <a:gd name="T12" fmla="*/ 700 w 713"/>
                          <a:gd name="T13" fmla="*/ 92 h 1404"/>
                          <a:gd name="T14" fmla="*/ 709 w 713"/>
                          <a:gd name="T15" fmla="*/ 108 h 1404"/>
                          <a:gd name="T16" fmla="*/ 713 w 713"/>
                          <a:gd name="T17" fmla="*/ 130 h 1404"/>
                          <a:gd name="T18" fmla="*/ 712 w 713"/>
                          <a:gd name="T19" fmla="*/ 1178 h 1404"/>
                          <a:gd name="T20" fmla="*/ 425 w 713"/>
                          <a:gd name="T21" fmla="*/ 1404 h 1404"/>
                          <a:gd name="T22" fmla="*/ 0 w 713"/>
                          <a:gd name="T23" fmla="*/ 201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1404">
                            <a:moveTo>
                              <a:pt x="0" y="201"/>
                            </a:moveTo>
                            <a:lnTo>
                              <a:pt x="321" y="0"/>
                            </a:lnTo>
                            <a:lnTo>
                              <a:pt x="619" y="54"/>
                            </a:lnTo>
                            <a:lnTo>
                              <a:pt x="645" y="63"/>
                            </a:lnTo>
                            <a:lnTo>
                              <a:pt x="668" y="71"/>
                            </a:lnTo>
                            <a:lnTo>
                              <a:pt x="685" y="80"/>
                            </a:lnTo>
                            <a:lnTo>
                              <a:pt x="700" y="92"/>
                            </a:lnTo>
                            <a:lnTo>
                              <a:pt x="709" y="108"/>
                            </a:lnTo>
                            <a:lnTo>
                              <a:pt x="713" y="130"/>
                            </a:lnTo>
                            <a:lnTo>
                              <a:pt x="712" y="1178"/>
                            </a:lnTo>
                            <a:lnTo>
                              <a:pt x="425" y="1404"/>
                            </a:lnTo>
                            <a:lnTo>
                              <a:pt x="0" y="201"/>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33" name="Freeform 109"/>
                      <p:cNvSpPr>
                        <a:spLocks/>
                      </p:cNvSpPr>
                      <p:nvPr/>
                    </p:nvSpPr>
                    <p:spPr bwMode="auto">
                      <a:xfrm>
                        <a:off x="2285" y="2576"/>
                        <a:ext cx="153" cy="219"/>
                      </a:xfrm>
                      <a:custGeom>
                        <a:avLst/>
                        <a:gdLst>
                          <a:gd name="T0" fmla="*/ 0 w 305"/>
                          <a:gd name="T1" fmla="*/ 101 h 439"/>
                          <a:gd name="T2" fmla="*/ 274 w 305"/>
                          <a:gd name="T3" fmla="*/ 0 h 439"/>
                          <a:gd name="T4" fmla="*/ 305 w 305"/>
                          <a:gd name="T5" fmla="*/ 335 h 439"/>
                          <a:gd name="T6" fmla="*/ 20 w 305"/>
                          <a:gd name="T7" fmla="*/ 439 h 439"/>
                          <a:gd name="T8" fmla="*/ 0 w 305"/>
                          <a:gd name="T9" fmla="*/ 101 h 439"/>
                        </a:gdLst>
                        <a:ahLst/>
                        <a:cxnLst>
                          <a:cxn ang="0">
                            <a:pos x="T0" y="T1"/>
                          </a:cxn>
                          <a:cxn ang="0">
                            <a:pos x="T2" y="T3"/>
                          </a:cxn>
                          <a:cxn ang="0">
                            <a:pos x="T4" y="T5"/>
                          </a:cxn>
                          <a:cxn ang="0">
                            <a:pos x="T6" y="T7"/>
                          </a:cxn>
                          <a:cxn ang="0">
                            <a:pos x="T8" y="T9"/>
                          </a:cxn>
                        </a:cxnLst>
                        <a:rect l="0" t="0" r="r" b="b"/>
                        <a:pathLst>
                          <a:path w="305" h="439">
                            <a:moveTo>
                              <a:pt x="0" y="101"/>
                            </a:moveTo>
                            <a:lnTo>
                              <a:pt x="274" y="0"/>
                            </a:lnTo>
                            <a:lnTo>
                              <a:pt x="305" y="335"/>
                            </a:lnTo>
                            <a:lnTo>
                              <a:pt x="20" y="439"/>
                            </a:lnTo>
                            <a:lnTo>
                              <a:pt x="0" y="101"/>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34" name="Freeform 110"/>
                      <p:cNvSpPr>
                        <a:spLocks/>
                      </p:cNvSpPr>
                      <p:nvPr/>
                    </p:nvSpPr>
                    <p:spPr bwMode="auto">
                      <a:xfrm>
                        <a:off x="2213" y="2531"/>
                        <a:ext cx="886" cy="642"/>
                      </a:xfrm>
                      <a:custGeom>
                        <a:avLst/>
                        <a:gdLst>
                          <a:gd name="T0" fmla="*/ 0 w 1766"/>
                          <a:gd name="T1" fmla="*/ 651 h 1282"/>
                          <a:gd name="T2" fmla="*/ 146 w 1766"/>
                          <a:gd name="T3" fmla="*/ 190 h 1282"/>
                          <a:gd name="T4" fmla="*/ 170 w 1766"/>
                          <a:gd name="T5" fmla="*/ 526 h 1282"/>
                          <a:gd name="T6" fmla="*/ 696 w 1766"/>
                          <a:gd name="T7" fmla="*/ 617 h 1282"/>
                          <a:gd name="T8" fmla="*/ 696 w 1766"/>
                          <a:gd name="T9" fmla="*/ 183 h 1282"/>
                          <a:gd name="T10" fmla="*/ 700 w 1766"/>
                          <a:gd name="T11" fmla="*/ 154 h 1282"/>
                          <a:gd name="T12" fmla="*/ 706 w 1766"/>
                          <a:gd name="T13" fmla="*/ 134 h 1282"/>
                          <a:gd name="T14" fmla="*/ 714 w 1766"/>
                          <a:gd name="T15" fmla="*/ 112 h 1282"/>
                          <a:gd name="T16" fmla="*/ 728 w 1766"/>
                          <a:gd name="T17" fmla="*/ 93 h 1282"/>
                          <a:gd name="T18" fmla="*/ 743 w 1766"/>
                          <a:gd name="T19" fmla="*/ 81 h 1282"/>
                          <a:gd name="T20" fmla="*/ 1255 w 1766"/>
                          <a:gd name="T21" fmla="*/ 154 h 1282"/>
                          <a:gd name="T22" fmla="*/ 1275 w 1766"/>
                          <a:gd name="T23" fmla="*/ 150 h 1282"/>
                          <a:gd name="T24" fmla="*/ 1291 w 1766"/>
                          <a:gd name="T25" fmla="*/ 144 h 1282"/>
                          <a:gd name="T26" fmla="*/ 1305 w 1766"/>
                          <a:gd name="T27" fmla="*/ 134 h 1282"/>
                          <a:gd name="T28" fmla="*/ 1315 w 1766"/>
                          <a:gd name="T29" fmla="*/ 120 h 1282"/>
                          <a:gd name="T30" fmla="*/ 1322 w 1766"/>
                          <a:gd name="T31" fmla="*/ 107 h 1282"/>
                          <a:gd name="T32" fmla="*/ 1325 w 1766"/>
                          <a:gd name="T33" fmla="*/ 83 h 1282"/>
                          <a:gd name="T34" fmla="*/ 1327 w 1766"/>
                          <a:gd name="T35" fmla="*/ 52 h 1282"/>
                          <a:gd name="T36" fmla="*/ 1326 w 1766"/>
                          <a:gd name="T37" fmla="*/ 25 h 1282"/>
                          <a:gd name="T38" fmla="*/ 1323 w 1766"/>
                          <a:gd name="T39" fmla="*/ 0 h 1282"/>
                          <a:gd name="T40" fmla="*/ 1670 w 1766"/>
                          <a:gd name="T41" fmla="*/ 87 h 1282"/>
                          <a:gd name="T42" fmla="*/ 1696 w 1766"/>
                          <a:gd name="T43" fmla="*/ 95 h 1282"/>
                          <a:gd name="T44" fmla="*/ 1719 w 1766"/>
                          <a:gd name="T45" fmla="*/ 103 h 1282"/>
                          <a:gd name="T46" fmla="*/ 1736 w 1766"/>
                          <a:gd name="T47" fmla="*/ 112 h 1282"/>
                          <a:gd name="T48" fmla="*/ 1752 w 1766"/>
                          <a:gd name="T49" fmla="*/ 124 h 1282"/>
                          <a:gd name="T50" fmla="*/ 1762 w 1766"/>
                          <a:gd name="T51" fmla="*/ 140 h 1282"/>
                          <a:gd name="T52" fmla="*/ 1766 w 1766"/>
                          <a:gd name="T53" fmla="*/ 162 h 1282"/>
                          <a:gd name="T54" fmla="*/ 1764 w 1766"/>
                          <a:gd name="T55" fmla="*/ 1208 h 1282"/>
                          <a:gd name="T56" fmla="*/ 1636 w 1766"/>
                          <a:gd name="T57" fmla="*/ 1282 h 1282"/>
                          <a:gd name="T58" fmla="*/ 1606 w 1766"/>
                          <a:gd name="T59" fmla="*/ 1279 h 1282"/>
                          <a:gd name="T60" fmla="*/ 1449 w 1766"/>
                          <a:gd name="T61" fmla="*/ 1092 h 1282"/>
                          <a:gd name="T62" fmla="*/ 251 w 1766"/>
                          <a:gd name="T63" fmla="*/ 877 h 1282"/>
                          <a:gd name="T64" fmla="*/ 247 w 1766"/>
                          <a:gd name="T65" fmla="*/ 833 h 1282"/>
                          <a:gd name="T66" fmla="*/ 241 w 1766"/>
                          <a:gd name="T67" fmla="*/ 804 h 1282"/>
                          <a:gd name="T68" fmla="*/ 231 w 1766"/>
                          <a:gd name="T69" fmla="*/ 780 h 1282"/>
                          <a:gd name="T70" fmla="*/ 217 w 1766"/>
                          <a:gd name="T71" fmla="*/ 751 h 1282"/>
                          <a:gd name="T72" fmla="*/ 201 w 1766"/>
                          <a:gd name="T73" fmla="*/ 730 h 1282"/>
                          <a:gd name="T74" fmla="*/ 176 w 1766"/>
                          <a:gd name="T75" fmla="*/ 705 h 1282"/>
                          <a:gd name="T76" fmla="*/ 150 w 1766"/>
                          <a:gd name="T77" fmla="*/ 684 h 1282"/>
                          <a:gd name="T78" fmla="*/ 126 w 1766"/>
                          <a:gd name="T79" fmla="*/ 671 h 1282"/>
                          <a:gd name="T80" fmla="*/ 104 w 1766"/>
                          <a:gd name="T81" fmla="*/ 663 h 1282"/>
                          <a:gd name="T82" fmla="*/ 80 w 1766"/>
                          <a:gd name="T83" fmla="*/ 656 h 1282"/>
                          <a:gd name="T84" fmla="*/ 51 w 1766"/>
                          <a:gd name="T85" fmla="*/ 652 h 1282"/>
                          <a:gd name="T86" fmla="*/ 25 w 1766"/>
                          <a:gd name="T87" fmla="*/ 652 h 1282"/>
                          <a:gd name="T88" fmla="*/ 0 w 1766"/>
                          <a:gd name="T89" fmla="*/ 65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6" h="1282">
                            <a:moveTo>
                              <a:pt x="0" y="651"/>
                            </a:moveTo>
                            <a:lnTo>
                              <a:pt x="146" y="190"/>
                            </a:lnTo>
                            <a:lnTo>
                              <a:pt x="170" y="526"/>
                            </a:lnTo>
                            <a:lnTo>
                              <a:pt x="696" y="617"/>
                            </a:lnTo>
                            <a:lnTo>
                              <a:pt x="696" y="183"/>
                            </a:lnTo>
                            <a:lnTo>
                              <a:pt x="700" y="154"/>
                            </a:lnTo>
                            <a:lnTo>
                              <a:pt x="706" y="134"/>
                            </a:lnTo>
                            <a:lnTo>
                              <a:pt x="714" y="112"/>
                            </a:lnTo>
                            <a:lnTo>
                              <a:pt x="728" y="93"/>
                            </a:lnTo>
                            <a:lnTo>
                              <a:pt x="743" y="81"/>
                            </a:lnTo>
                            <a:lnTo>
                              <a:pt x="1255" y="154"/>
                            </a:lnTo>
                            <a:lnTo>
                              <a:pt x="1275" y="150"/>
                            </a:lnTo>
                            <a:lnTo>
                              <a:pt x="1291" y="144"/>
                            </a:lnTo>
                            <a:lnTo>
                              <a:pt x="1305" y="134"/>
                            </a:lnTo>
                            <a:lnTo>
                              <a:pt x="1315" y="120"/>
                            </a:lnTo>
                            <a:lnTo>
                              <a:pt x="1322" y="107"/>
                            </a:lnTo>
                            <a:lnTo>
                              <a:pt x="1325" y="83"/>
                            </a:lnTo>
                            <a:lnTo>
                              <a:pt x="1327" y="52"/>
                            </a:lnTo>
                            <a:lnTo>
                              <a:pt x="1326" y="25"/>
                            </a:lnTo>
                            <a:lnTo>
                              <a:pt x="1323" y="0"/>
                            </a:lnTo>
                            <a:lnTo>
                              <a:pt x="1670" y="87"/>
                            </a:lnTo>
                            <a:lnTo>
                              <a:pt x="1696" y="95"/>
                            </a:lnTo>
                            <a:lnTo>
                              <a:pt x="1719" y="103"/>
                            </a:lnTo>
                            <a:lnTo>
                              <a:pt x="1736" y="112"/>
                            </a:lnTo>
                            <a:lnTo>
                              <a:pt x="1752" y="124"/>
                            </a:lnTo>
                            <a:lnTo>
                              <a:pt x="1762" y="140"/>
                            </a:lnTo>
                            <a:lnTo>
                              <a:pt x="1766" y="162"/>
                            </a:lnTo>
                            <a:lnTo>
                              <a:pt x="1764" y="1208"/>
                            </a:lnTo>
                            <a:lnTo>
                              <a:pt x="1636" y="1282"/>
                            </a:lnTo>
                            <a:lnTo>
                              <a:pt x="1606" y="1279"/>
                            </a:lnTo>
                            <a:lnTo>
                              <a:pt x="1449" y="1092"/>
                            </a:lnTo>
                            <a:lnTo>
                              <a:pt x="251" y="877"/>
                            </a:lnTo>
                            <a:lnTo>
                              <a:pt x="247" y="833"/>
                            </a:lnTo>
                            <a:lnTo>
                              <a:pt x="241" y="804"/>
                            </a:lnTo>
                            <a:lnTo>
                              <a:pt x="231" y="780"/>
                            </a:lnTo>
                            <a:lnTo>
                              <a:pt x="217" y="751"/>
                            </a:lnTo>
                            <a:lnTo>
                              <a:pt x="201" y="730"/>
                            </a:lnTo>
                            <a:lnTo>
                              <a:pt x="176" y="705"/>
                            </a:lnTo>
                            <a:lnTo>
                              <a:pt x="150" y="684"/>
                            </a:lnTo>
                            <a:lnTo>
                              <a:pt x="126" y="671"/>
                            </a:lnTo>
                            <a:lnTo>
                              <a:pt x="104" y="663"/>
                            </a:lnTo>
                            <a:lnTo>
                              <a:pt x="80" y="656"/>
                            </a:lnTo>
                            <a:lnTo>
                              <a:pt x="51" y="652"/>
                            </a:lnTo>
                            <a:lnTo>
                              <a:pt x="25" y="652"/>
                            </a:lnTo>
                            <a:lnTo>
                              <a:pt x="0" y="65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0344" name="Group 149"/>
                  <p:cNvGrpSpPr>
                    <a:grpSpLocks/>
                  </p:cNvGrpSpPr>
                  <p:nvPr/>
                </p:nvGrpSpPr>
                <p:grpSpPr bwMode="auto">
                  <a:xfrm>
                    <a:off x="2411" y="2416"/>
                    <a:ext cx="831" cy="595"/>
                    <a:chOff x="2411" y="2416"/>
                    <a:chExt cx="831" cy="595"/>
                  </a:xfrm>
                </p:grpSpPr>
                <p:grpSp>
                  <p:nvGrpSpPr>
                    <p:cNvPr id="10345" name="Group 145"/>
                    <p:cNvGrpSpPr>
                      <a:grpSpLocks/>
                    </p:cNvGrpSpPr>
                    <p:nvPr/>
                  </p:nvGrpSpPr>
                  <p:grpSpPr bwMode="auto">
                    <a:xfrm>
                      <a:off x="2621" y="2416"/>
                      <a:ext cx="621" cy="595"/>
                      <a:chOff x="2621" y="2416"/>
                      <a:chExt cx="621" cy="595"/>
                    </a:xfrm>
                  </p:grpSpPr>
                  <p:grpSp>
                    <p:nvGrpSpPr>
                      <p:cNvPr id="10349" name="Group 141"/>
                      <p:cNvGrpSpPr>
                        <a:grpSpLocks/>
                      </p:cNvGrpSpPr>
                      <p:nvPr/>
                    </p:nvGrpSpPr>
                    <p:grpSpPr bwMode="auto">
                      <a:xfrm>
                        <a:off x="2621" y="2482"/>
                        <a:ext cx="621" cy="529"/>
                        <a:chOff x="2621" y="2482"/>
                        <a:chExt cx="621" cy="529"/>
                      </a:xfrm>
                    </p:grpSpPr>
                    <p:grpSp>
                      <p:nvGrpSpPr>
                        <p:cNvPr id="10353" name="Group 125"/>
                        <p:cNvGrpSpPr>
                          <a:grpSpLocks/>
                        </p:cNvGrpSpPr>
                        <p:nvPr/>
                      </p:nvGrpSpPr>
                      <p:grpSpPr bwMode="auto">
                        <a:xfrm>
                          <a:off x="2854" y="2482"/>
                          <a:ext cx="388" cy="529"/>
                          <a:chOff x="2854" y="2482"/>
                          <a:chExt cx="388" cy="529"/>
                        </a:xfrm>
                      </p:grpSpPr>
                      <p:grpSp>
                        <p:nvGrpSpPr>
                          <p:cNvPr id="10369" name="Group 120"/>
                          <p:cNvGrpSpPr>
                            <a:grpSpLocks/>
                          </p:cNvGrpSpPr>
                          <p:nvPr/>
                        </p:nvGrpSpPr>
                        <p:grpSpPr bwMode="auto">
                          <a:xfrm>
                            <a:off x="3096" y="2482"/>
                            <a:ext cx="124" cy="337"/>
                            <a:chOff x="3096" y="2482"/>
                            <a:chExt cx="124" cy="337"/>
                          </a:xfrm>
                        </p:grpSpPr>
                        <p:sp>
                          <p:nvSpPr>
                            <p:cNvPr id="129137" name="Line 113"/>
                            <p:cNvSpPr>
                              <a:spLocks noChangeShapeType="1"/>
                            </p:cNvSpPr>
                            <p:nvPr/>
                          </p:nvSpPr>
                          <p:spPr bwMode="auto">
                            <a:xfrm flipV="1">
                              <a:off x="3097" y="2482"/>
                              <a:ext cx="124" cy="10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375" name="Group 119"/>
                            <p:cNvGrpSpPr>
                              <a:grpSpLocks/>
                            </p:cNvGrpSpPr>
                            <p:nvPr/>
                          </p:nvGrpSpPr>
                          <p:grpSpPr bwMode="auto">
                            <a:xfrm>
                              <a:off x="3114" y="2636"/>
                              <a:ext cx="102" cy="183"/>
                              <a:chOff x="3114" y="2636"/>
                              <a:chExt cx="102" cy="183"/>
                            </a:xfrm>
                          </p:grpSpPr>
                          <p:sp>
                            <p:nvSpPr>
                              <p:cNvPr id="129138" name="Line 114"/>
                              <p:cNvSpPr>
                                <a:spLocks noChangeShapeType="1"/>
                              </p:cNvSpPr>
                              <p:nvPr/>
                            </p:nvSpPr>
                            <p:spPr bwMode="auto">
                              <a:xfrm flipV="1">
                                <a:off x="3115" y="2637"/>
                                <a:ext cx="99" cy="8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39" name="Line 115"/>
                              <p:cNvSpPr>
                                <a:spLocks noChangeShapeType="1"/>
                              </p:cNvSpPr>
                              <p:nvPr/>
                            </p:nvSpPr>
                            <p:spPr bwMode="auto">
                              <a:xfrm flipV="1">
                                <a:off x="3115" y="2662"/>
                                <a:ext cx="101" cy="88"/>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40" name="Line 116"/>
                              <p:cNvSpPr>
                                <a:spLocks noChangeShapeType="1"/>
                              </p:cNvSpPr>
                              <p:nvPr/>
                            </p:nvSpPr>
                            <p:spPr bwMode="auto">
                              <a:xfrm flipV="1">
                                <a:off x="3115" y="2687"/>
                                <a:ext cx="101" cy="8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41" name="Line 117"/>
                              <p:cNvSpPr>
                                <a:spLocks noChangeShapeType="1"/>
                              </p:cNvSpPr>
                              <p:nvPr/>
                            </p:nvSpPr>
                            <p:spPr bwMode="auto">
                              <a:xfrm flipV="1">
                                <a:off x="3115" y="2712"/>
                                <a:ext cx="101" cy="8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42" name="Line 118"/>
                              <p:cNvSpPr>
                                <a:spLocks noChangeShapeType="1"/>
                              </p:cNvSpPr>
                              <p:nvPr/>
                            </p:nvSpPr>
                            <p:spPr bwMode="auto">
                              <a:xfrm flipV="1">
                                <a:off x="3115" y="2732"/>
                                <a:ext cx="101" cy="88"/>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0370" name="Group 124"/>
                          <p:cNvGrpSpPr>
                            <a:grpSpLocks/>
                          </p:cNvGrpSpPr>
                          <p:nvPr/>
                        </p:nvGrpSpPr>
                        <p:grpSpPr bwMode="auto">
                          <a:xfrm>
                            <a:off x="2854" y="2826"/>
                            <a:ext cx="388" cy="185"/>
                            <a:chOff x="2854" y="2826"/>
                            <a:chExt cx="388" cy="185"/>
                          </a:xfrm>
                        </p:grpSpPr>
                        <p:sp>
                          <p:nvSpPr>
                            <p:cNvPr id="129145" name="Freeform 121"/>
                            <p:cNvSpPr>
                              <a:spLocks/>
                            </p:cNvSpPr>
                            <p:nvPr/>
                          </p:nvSpPr>
                          <p:spPr bwMode="auto">
                            <a:xfrm>
                              <a:off x="2855" y="2856"/>
                              <a:ext cx="388" cy="155"/>
                            </a:xfrm>
                            <a:custGeom>
                              <a:avLst/>
                              <a:gdLst>
                                <a:gd name="T0" fmla="*/ 0 w 774"/>
                                <a:gd name="T1" fmla="*/ 158 h 311"/>
                                <a:gd name="T2" fmla="*/ 40 w 774"/>
                                <a:gd name="T3" fmla="*/ 236 h 311"/>
                                <a:gd name="T4" fmla="*/ 485 w 774"/>
                                <a:gd name="T5" fmla="*/ 311 h 311"/>
                                <a:gd name="T6" fmla="*/ 774 w 774"/>
                                <a:gd name="T7" fmla="*/ 66 h 311"/>
                                <a:gd name="T8" fmla="*/ 774 w 774"/>
                                <a:gd name="T9" fmla="*/ 0 h 311"/>
                                <a:gd name="T10" fmla="*/ 485 w 774"/>
                                <a:gd name="T11" fmla="*/ 240 h 311"/>
                                <a:gd name="T12" fmla="*/ 0 w 774"/>
                                <a:gd name="T13" fmla="*/ 158 h 311"/>
                              </a:gdLst>
                              <a:ahLst/>
                              <a:cxnLst>
                                <a:cxn ang="0">
                                  <a:pos x="T0" y="T1"/>
                                </a:cxn>
                                <a:cxn ang="0">
                                  <a:pos x="T2" y="T3"/>
                                </a:cxn>
                                <a:cxn ang="0">
                                  <a:pos x="T4" y="T5"/>
                                </a:cxn>
                                <a:cxn ang="0">
                                  <a:pos x="T6" y="T7"/>
                                </a:cxn>
                                <a:cxn ang="0">
                                  <a:pos x="T8" y="T9"/>
                                </a:cxn>
                                <a:cxn ang="0">
                                  <a:pos x="T10" y="T11"/>
                                </a:cxn>
                                <a:cxn ang="0">
                                  <a:pos x="T12" y="T13"/>
                                </a:cxn>
                              </a:cxnLst>
                              <a:rect l="0" t="0" r="r" b="b"/>
                              <a:pathLst>
                                <a:path w="774" h="311">
                                  <a:moveTo>
                                    <a:pt x="0" y="158"/>
                                  </a:moveTo>
                                  <a:lnTo>
                                    <a:pt x="40" y="236"/>
                                  </a:lnTo>
                                  <a:lnTo>
                                    <a:pt x="485" y="311"/>
                                  </a:lnTo>
                                  <a:lnTo>
                                    <a:pt x="774" y="66"/>
                                  </a:lnTo>
                                  <a:lnTo>
                                    <a:pt x="774" y="0"/>
                                  </a:lnTo>
                                  <a:lnTo>
                                    <a:pt x="485" y="240"/>
                                  </a:lnTo>
                                  <a:lnTo>
                                    <a:pt x="0" y="158"/>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46" name="Freeform 122"/>
                            <p:cNvSpPr>
                              <a:spLocks/>
                            </p:cNvSpPr>
                            <p:nvPr/>
                          </p:nvSpPr>
                          <p:spPr bwMode="auto">
                            <a:xfrm>
                              <a:off x="2855" y="2831"/>
                              <a:ext cx="388" cy="144"/>
                            </a:xfrm>
                            <a:custGeom>
                              <a:avLst/>
                              <a:gdLst>
                                <a:gd name="T0" fmla="*/ 0 w 774"/>
                                <a:gd name="T1" fmla="*/ 209 h 292"/>
                                <a:gd name="T2" fmla="*/ 486 w 774"/>
                                <a:gd name="T3" fmla="*/ 292 h 292"/>
                                <a:gd name="T4" fmla="*/ 774 w 774"/>
                                <a:gd name="T5" fmla="*/ 56 h 292"/>
                                <a:gd name="T6" fmla="*/ 774 w 774"/>
                                <a:gd name="T7" fmla="*/ 0 h 292"/>
                                <a:gd name="T8" fmla="*/ 482 w 774"/>
                                <a:gd name="T9" fmla="*/ 246 h 292"/>
                                <a:gd name="T10" fmla="*/ 17 w 774"/>
                                <a:gd name="T11" fmla="*/ 169 h 292"/>
                                <a:gd name="T12" fmla="*/ 0 w 774"/>
                                <a:gd name="T13" fmla="*/ 209 h 292"/>
                              </a:gdLst>
                              <a:ahLst/>
                              <a:cxnLst>
                                <a:cxn ang="0">
                                  <a:pos x="T0" y="T1"/>
                                </a:cxn>
                                <a:cxn ang="0">
                                  <a:pos x="T2" y="T3"/>
                                </a:cxn>
                                <a:cxn ang="0">
                                  <a:pos x="T4" y="T5"/>
                                </a:cxn>
                                <a:cxn ang="0">
                                  <a:pos x="T6" y="T7"/>
                                </a:cxn>
                                <a:cxn ang="0">
                                  <a:pos x="T8" y="T9"/>
                                </a:cxn>
                                <a:cxn ang="0">
                                  <a:pos x="T10" y="T11"/>
                                </a:cxn>
                                <a:cxn ang="0">
                                  <a:pos x="T12" y="T13"/>
                                </a:cxn>
                              </a:cxnLst>
                              <a:rect l="0" t="0" r="r" b="b"/>
                              <a:pathLst>
                                <a:path w="774" h="292">
                                  <a:moveTo>
                                    <a:pt x="0" y="209"/>
                                  </a:moveTo>
                                  <a:lnTo>
                                    <a:pt x="486" y="292"/>
                                  </a:lnTo>
                                  <a:lnTo>
                                    <a:pt x="774" y="56"/>
                                  </a:lnTo>
                                  <a:lnTo>
                                    <a:pt x="774" y="0"/>
                                  </a:lnTo>
                                  <a:lnTo>
                                    <a:pt x="482" y="246"/>
                                  </a:lnTo>
                                  <a:lnTo>
                                    <a:pt x="17" y="169"/>
                                  </a:lnTo>
                                  <a:lnTo>
                                    <a:pt x="0" y="209"/>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47" name="Freeform 123"/>
                            <p:cNvSpPr>
                              <a:spLocks/>
                            </p:cNvSpPr>
                            <p:nvPr/>
                          </p:nvSpPr>
                          <p:spPr bwMode="auto">
                            <a:xfrm>
                              <a:off x="3234" y="2827"/>
                              <a:ext cx="9" cy="14"/>
                            </a:xfrm>
                            <a:custGeom>
                              <a:avLst/>
                              <a:gdLst>
                                <a:gd name="T0" fmla="*/ 20 w 20"/>
                                <a:gd name="T1" fmla="*/ 10 h 27"/>
                                <a:gd name="T2" fmla="*/ 0 w 20"/>
                                <a:gd name="T3" fmla="*/ 27 h 27"/>
                                <a:gd name="T4" fmla="*/ 0 w 20"/>
                                <a:gd name="T5" fmla="*/ 0 h 27"/>
                                <a:gd name="T6" fmla="*/ 20 w 20"/>
                                <a:gd name="T7" fmla="*/ 10 h 27"/>
                              </a:gdLst>
                              <a:ahLst/>
                              <a:cxnLst>
                                <a:cxn ang="0">
                                  <a:pos x="T0" y="T1"/>
                                </a:cxn>
                                <a:cxn ang="0">
                                  <a:pos x="T2" y="T3"/>
                                </a:cxn>
                                <a:cxn ang="0">
                                  <a:pos x="T4" y="T5"/>
                                </a:cxn>
                                <a:cxn ang="0">
                                  <a:pos x="T6" y="T7"/>
                                </a:cxn>
                              </a:cxnLst>
                              <a:rect l="0" t="0" r="r" b="b"/>
                              <a:pathLst>
                                <a:path w="20" h="27">
                                  <a:moveTo>
                                    <a:pt x="20" y="10"/>
                                  </a:moveTo>
                                  <a:lnTo>
                                    <a:pt x="0" y="27"/>
                                  </a:lnTo>
                                  <a:lnTo>
                                    <a:pt x="0" y="0"/>
                                  </a:lnTo>
                                  <a:lnTo>
                                    <a:pt x="20" y="1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0354" name="Group 140"/>
                        <p:cNvGrpSpPr>
                          <a:grpSpLocks/>
                        </p:cNvGrpSpPr>
                        <p:nvPr/>
                      </p:nvGrpSpPr>
                      <p:grpSpPr bwMode="auto">
                        <a:xfrm>
                          <a:off x="2621" y="2666"/>
                          <a:ext cx="249" cy="186"/>
                          <a:chOff x="2621" y="2666"/>
                          <a:chExt cx="249" cy="186"/>
                        </a:xfrm>
                      </p:grpSpPr>
                      <p:sp>
                        <p:nvSpPr>
                          <p:cNvPr id="129150" name="Freeform 126"/>
                          <p:cNvSpPr>
                            <a:spLocks/>
                          </p:cNvSpPr>
                          <p:nvPr/>
                        </p:nvSpPr>
                        <p:spPr bwMode="auto">
                          <a:xfrm>
                            <a:off x="2621" y="2667"/>
                            <a:ext cx="243" cy="185"/>
                          </a:xfrm>
                          <a:custGeom>
                            <a:avLst/>
                            <a:gdLst>
                              <a:gd name="T0" fmla="*/ 0 w 488"/>
                              <a:gd name="T1" fmla="*/ 0 h 372"/>
                              <a:gd name="T2" fmla="*/ 0 w 488"/>
                              <a:gd name="T3" fmla="*/ 303 h 372"/>
                              <a:gd name="T4" fmla="*/ 488 w 488"/>
                              <a:gd name="T5" fmla="*/ 372 h 372"/>
                              <a:gd name="T6" fmla="*/ 488 w 488"/>
                              <a:gd name="T7" fmla="*/ 69 h 372"/>
                              <a:gd name="T8" fmla="*/ 0 w 488"/>
                              <a:gd name="T9" fmla="*/ 0 h 372"/>
                            </a:gdLst>
                            <a:ahLst/>
                            <a:cxnLst>
                              <a:cxn ang="0">
                                <a:pos x="T0" y="T1"/>
                              </a:cxn>
                              <a:cxn ang="0">
                                <a:pos x="T2" y="T3"/>
                              </a:cxn>
                              <a:cxn ang="0">
                                <a:pos x="T4" y="T5"/>
                              </a:cxn>
                              <a:cxn ang="0">
                                <a:pos x="T6" y="T7"/>
                              </a:cxn>
                              <a:cxn ang="0">
                                <a:pos x="T8" y="T9"/>
                              </a:cxn>
                            </a:cxnLst>
                            <a:rect l="0" t="0" r="r" b="b"/>
                            <a:pathLst>
                              <a:path w="488" h="372">
                                <a:moveTo>
                                  <a:pt x="0" y="0"/>
                                </a:moveTo>
                                <a:lnTo>
                                  <a:pt x="0" y="303"/>
                                </a:lnTo>
                                <a:lnTo>
                                  <a:pt x="488" y="372"/>
                                </a:lnTo>
                                <a:lnTo>
                                  <a:pt x="488" y="69"/>
                                </a:lnTo>
                                <a:lnTo>
                                  <a:pt x="0" y="0"/>
                                </a:lnTo>
                                <a:close/>
                              </a:path>
                            </a:pathLst>
                          </a:custGeom>
                          <a:solidFill>
                            <a:srgbClr val="BFBF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0356" name="Group 139"/>
                          <p:cNvGrpSpPr>
                            <a:grpSpLocks/>
                          </p:cNvGrpSpPr>
                          <p:nvPr/>
                        </p:nvGrpSpPr>
                        <p:grpSpPr bwMode="auto">
                          <a:xfrm>
                            <a:off x="2621" y="2682"/>
                            <a:ext cx="249" cy="154"/>
                            <a:chOff x="2621" y="2682"/>
                            <a:chExt cx="249" cy="154"/>
                          </a:xfrm>
                        </p:grpSpPr>
                        <p:grpSp>
                          <p:nvGrpSpPr>
                            <p:cNvPr id="10357" name="Group 130"/>
                            <p:cNvGrpSpPr>
                              <a:grpSpLocks/>
                            </p:cNvGrpSpPr>
                            <p:nvPr/>
                          </p:nvGrpSpPr>
                          <p:grpSpPr bwMode="auto">
                            <a:xfrm>
                              <a:off x="2621" y="2682"/>
                              <a:ext cx="248" cy="65"/>
                              <a:chOff x="2621" y="2682"/>
                              <a:chExt cx="248" cy="65"/>
                            </a:xfrm>
                          </p:grpSpPr>
                          <p:sp>
                            <p:nvSpPr>
                              <p:cNvPr id="129151" name="Line 127"/>
                              <p:cNvSpPr>
                                <a:spLocks noChangeShapeType="1"/>
                              </p:cNvSpPr>
                              <p:nvPr/>
                            </p:nvSpPr>
                            <p:spPr bwMode="auto">
                              <a:xfrm>
                                <a:off x="2623" y="2698"/>
                                <a:ext cx="248"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52" name="Line 128"/>
                              <p:cNvSpPr>
                                <a:spLocks noChangeShapeType="1"/>
                              </p:cNvSpPr>
                              <p:nvPr/>
                            </p:nvSpPr>
                            <p:spPr bwMode="auto">
                              <a:xfrm>
                                <a:off x="2621" y="2682"/>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53" name="Line 129"/>
                              <p:cNvSpPr>
                                <a:spLocks noChangeShapeType="1"/>
                              </p:cNvSpPr>
                              <p:nvPr/>
                            </p:nvSpPr>
                            <p:spPr bwMode="auto">
                              <a:xfrm>
                                <a:off x="2621" y="2712"/>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0358" name="Group 134"/>
                            <p:cNvGrpSpPr>
                              <a:grpSpLocks/>
                            </p:cNvGrpSpPr>
                            <p:nvPr/>
                          </p:nvGrpSpPr>
                          <p:grpSpPr bwMode="auto">
                            <a:xfrm>
                              <a:off x="2621" y="2727"/>
                              <a:ext cx="248" cy="65"/>
                              <a:chOff x="2621" y="2727"/>
                              <a:chExt cx="248" cy="65"/>
                            </a:xfrm>
                          </p:grpSpPr>
                          <p:sp>
                            <p:nvSpPr>
                              <p:cNvPr id="129155" name="Line 131"/>
                              <p:cNvSpPr>
                                <a:spLocks noChangeShapeType="1"/>
                              </p:cNvSpPr>
                              <p:nvPr/>
                            </p:nvSpPr>
                            <p:spPr bwMode="auto">
                              <a:xfrm>
                                <a:off x="2623" y="2743"/>
                                <a:ext cx="248"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56" name="Line 132"/>
                              <p:cNvSpPr>
                                <a:spLocks noChangeShapeType="1"/>
                              </p:cNvSpPr>
                              <p:nvPr/>
                            </p:nvSpPr>
                            <p:spPr bwMode="auto">
                              <a:xfrm>
                                <a:off x="2621" y="2727"/>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57" name="Line 133"/>
                              <p:cNvSpPr>
                                <a:spLocks noChangeShapeType="1"/>
                              </p:cNvSpPr>
                              <p:nvPr/>
                            </p:nvSpPr>
                            <p:spPr bwMode="auto">
                              <a:xfrm>
                                <a:off x="2621" y="2757"/>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0359" name="Group 138"/>
                            <p:cNvGrpSpPr>
                              <a:grpSpLocks/>
                            </p:cNvGrpSpPr>
                            <p:nvPr/>
                          </p:nvGrpSpPr>
                          <p:grpSpPr bwMode="auto">
                            <a:xfrm>
                              <a:off x="2622" y="2771"/>
                              <a:ext cx="248" cy="65"/>
                              <a:chOff x="2622" y="2771"/>
                              <a:chExt cx="248" cy="65"/>
                            </a:xfrm>
                          </p:grpSpPr>
                          <p:sp>
                            <p:nvSpPr>
                              <p:cNvPr id="129159" name="Line 135"/>
                              <p:cNvSpPr>
                                <a:spLocks noChangeShapeType="1"/>
                              </p:cNvSpPr>
                              <p:nvPr/>
                            </p:nvSpPr>
                            <p:spPr bwMode="auto">
                              <a:xfrm>
                                <a:off x="2621" y="2784"/>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60" name="Line 136"/>
                              <p:cNvSpPr>
                                <a:spLocks noChangeShapeType="1"/>
                              </p:cNvSpPr>
                              <p:nvPr/>
                            </p:nvSpPr>
                            <p:spPr bwMode="auto">
                              <a:xfrm>
                                <a:off x="2621" y="2770"/>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61" name="Line 137"/>
                              <p:cNvSpPr>
                                <a:spLocks noChangeShapeType="1"/>
                              </p:cNvSpPr>
                              <p:nvPr/>
                            </p:nvSpPr>
                            <p:spPr bwMode="auto">
                              <a:xfrm>
                                <a:off x="2621" y="2800"/>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0350" name="Group 144"/>
                      <p:cNvGrpSpPr>
                        <a:grpSpLocks/>
                      </p:cNvGrpSpPr>
                      <p:nvPr/>
                    </p:nvGrpSpPr>
                    <p:grpSpPr bwMode="auto">
                      <a:xfrm>
                        <a:off x="2682" y="2416"/>
                        <a:ext cx="55" cy="74"/>
                        <a:chOff x="2682" y="2416"/>
                        <a:chExt cx="55" cy="74"/>
                      </a:xfrm>
                    </p:grpSpPr>
                    <p:sp>
                      <p:nvSpPr>
                        <p:cNvPr id="129166" name="Freeform 142"/>
                        <p:cNvSpPr>
                          <a:spLocks/>
                        </p:cNvSpPr>
                        <p:nvPr/>
                      </p:nvSpPr>
                      <p:spPr bwMode="auto">
                        <a:xfrm>
                          <a:off x="2693" y="2435"/>
                          <a:ext cx="32" cy="56"/>
                        </a:xfrm>
                        <a:custGeom>
                          <a:avLst/>
                          <a:gdLst>
                            <a:gd name="T0" fmla="*/ 0 w 57"/>
                            <a:gd name="T1" fmla="*/ 4 h 114"/>
                            <a:gd name="T2" fmla="*/ 0 w 57"/>
                            <a:gd name="T3" fmla="*/ 107 h 114"/>
                            <a:gd name="T4" fmla="*/ 57 w 57"/>
                            <a:gd name="T5" fmla="*/ 114 h 114"/>
                            <a:gd name="T6" fmla="*/ 57 w 57"/>
                            <a:gd name="T7" fmla="*/ 0 h 114"/>
                            <a:gd name="T8" fmla="*/ 0 w 57"/>
                            <a:gd name="T9" fmla="*/ 4 h 114"/>
                          </a:gdLst>
                          <a:ahLst/>
                          <a:cxnLst>
                            <a:cxn ang="0">
                              <a:pos x="T0" y="T1"/>
                            </a:cxn>
                            <a:cxn ang="0">
                              <a:pos x="T2" y="T3"/>
                            </a:cxn>
                            <a:cxn ang="0">
                              <a:pos x="T4" y="T5"/>
                            </a:cxn>
                            <a:cxn ang="0">
                              <a:pos x="T6" y="T7"/>
                            </a:cxn>
                            <a:cxn ang="0">
                              <a:pos x="T8" y="T9"/>
                            </a:cxn>
                          </a:cxnLst>
                          <a:rect l="0" t="0" r="r" b="b"/>
                          <a:pathLst>
                            <a:path w="57" h="114">
                              <a:moveTo>
                                <a:pt x="0" y="4"/>
                              </a:moveTo>
                              <a:lnTo>
                                <a:pt x="0" y="107"/>
                              </a:lnTo>
                              <a:lnTo>
                                <a:pt x="57" y="114"/>
                              </a:lnTo>
                              <a:lnTo>
                                <a:pt x="57" y="0"/>
                              </a:lnTo>
                              <a:lnTo>
                                <a:pt x="0" y="4"/>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67" name="Oval 143"/>
                        <p:cNvSpPr>
                          <a:spLocks noChangeArrowheads="1"/>
                        </p:cNvSpPr>
                        <p:nvPr/>
                      </p:nvSpPr>
                      <p:spPr bwMode="auto">
                        <a:xfrm>
                          <a:off x="2682" y="2416"/>
                          <a:ext cx="56" cy="2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0346" name="Group 148"/>
                    <p:cNvGrpSpPr>
                      <a:grpSpLocks/>
                    </p:cNvGrpSpPr>
                    <p:nvPr/>
                  </p:nvGrpSpPr>
                  <p:grpSpPr bwMode="auto">
                    <a:xfrm>
                      <a:off x="2411" y="2724"/>
                      <a:ext cx="25" cy="41"/>
                      <a:chOff x="2411" y="2724"/>
                      <a:chExt cx="25" cy="41"/>
                    </a:xfrm>
                  </p:grpSpPr>
                  <p:sp>
                    <p:nvSpPr>
                      <p:cNvPr id="129170" name="Freeform 146"/>
                      <p:cNvSpPr>
                        <a:spLocks/>
                      </p:cNvSpPr>
                      <p:nvPr/>
                    </p:nvSpPr>
                    <p:spPr bwMode="auto">
                      <a:xfrm>
                        <a:off x="2418" y="2727"/>
                        <a:ext cx="9" cy="38"/>
                      </a:xfrm>
                      <a:custGeom>
                        <a:avLst/>
                        <a:gdLst>
                          <a:gd name="T0" fmla="*/ 0 w 22"/>
                          <a:gd name="T1" fmla="*/ 77 h 77"/>
                          <a:gd name="T2" fmla="*/ 22 w 22"/>
                          <a:gd name="T3" fmla="*/ 67 h 77"/>
                          <a:gd name="T4" fmla="*/ 22 w 22"/>
                          <a:gd name="T5" fmla="*/ 0 h 77"/>
                          <a:gd name="T6" fmla="*/ 0 w 22"/>
                          <a:gd name="T7" fmla="*/ 8 h 77"/>
                          <a:gd name="T8" fmla="*/ 0 w 22"/>
                          <a:gd name="T9" fmla="*/ 77 h 77"/>
                        </a:gdLst>
                        <a:ahLst/>
                        <a:cxnLst>
                          <a:cxn ang="0">
                            <a:pos x="T0" y="T1"/>
                          </a:cxn>
                          <a:cxn ang="0">
                            <a:pos x="T2" y="T3"/>
                          </a:cxn>
                          <a:cxn ang="0">
                            <a:pos x="T4" y="T5"/>
                          </a:cxn>
                          <a:cxn ang="0">
                            <a:pos x="T6" y="T7"/>
                          </a:cxn>
                          <a:cxn ang="0">
                            <a:pos x="T8" y="T9"/>
                          </a:cxn>
                        </a:cxnLst>
                        <a:rect l="0" t="0" r="r" b="b"/>
                        <a:pathLst>
                          <a:path w="22" h="77">
                            <a:moveTo>
                              <a:pt x="0" y="77"/>
                            </a:moveTo>
                            <a:lnTo>
                              <a:pt x="22" y="67"/>
                            </a:lnTo>
                            <a:lnTo>
                              <a:pt x="22" y="0"/>
                            </a:lnTo>
                            <a:lnTo>
                              <a:pt x="0" y="8"/>
                            </a:lnTo>
                            <a:lnTo>
                              <a:pt x="0" y="7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71" name="Oval 147"/>
                      <p:cNvSpPr>
                        <a:spLocks noChangeArrowheads="1"/>
                      </p:cNvSpPr>
                      <p:nvPr/>
                    </p:nvSpPr>
                    <p:spPr bwMode="auto">
                      <a:xfrm>
                        <a:off x="2411" y="2725"/>
                        <a:ext cx="25" cy="14"/>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grpSp>
      <p:grpSp>
        <p:nvGrpSpPr>
          <p:cNvPr id="129178" name="Group 154"/>
          <p:cNvGrpSpPr>
            <a:grpSpLocks noChangeAspect="1"/>
          </p:cNvGrpSpPr>
          <p:nvPr/>
        </p:nvGrpSpPr>
        <p:grpSpPr bwMode="auto">
          <a:xfrm>
            <a:off x="2118553" y="2368744"/>
            <a:ext cx="1223962" cy="950913"/>
            <a:chOff x="612" y="2069"/>
            <a:chExt cx="640" cy="563"/>
          </a:xfrm>
        </p:grpSpPr>
        <p:sp>
          <p:nvSpPr>
            <p:cNvPr id="129177" name="AutoShape 153"/>
            <p:cNvSpPr>
              <a:spLocks noChangeAspect="1" noChangeArrowheads="1" noTextEdit="1"/>
            </p:cNvSpPr>
            <p:nvPr/>
          </p:nvSpPr>
          <p:spPr bwMode="auto">
            <a:xfrm>
              <a:off x="612" y="2069"/>
              <a:ext cx="640" cy="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79" name="Freeform 155"/>
            <p:cNvSpPr>
              <a:spLocks/>
            </p:cNvSpPr>
            <p:nvPr/>
          </p:nvSpPr>
          <p:spPr bwMode="auto">
            <a:xfrm>
              <a:off x="711" y="2259"/>
              <a:ext cx="496" cy="296"/>
            </a:xfrm>
            <a:custGeom>
              <a:avLst/>
              <a:gdLst>
                <a:gd name="T0" fmla="*/ 472 w 495"/>
                <a:gd name="T1" fmla="*/ 146 h 296"/>
                <a:gd name="T2" fmla="*/ 463 w 495"/>
                <a:gd name="T3" fmla="*/ 172 h 296"/>
                <a:gd name="T4" fmla="*/ 459 w 495"/>
                <a:gd name="T5" fmla="*/ 193 h 296"/>
                <a:gd name="T6" fmla="*/ 451 w 495"/>
                <a:gd name="T7" fmla="*/ 224 h 296"/>
                <a:gd name="T8" fmla="*/ 440 w 495"/>
                <a:gd name="T9" fmla="*/ 247 h 296"/>
                <a:gd name="T10" fmla="*/ 430 w 495"/>
                <a:gd name="T11" fmla="*/ 266 h 296"/>
                <a:gd name="T12" fmla="*/ 416 w 495"/>
                <a:gd name="T13" fmla="*/ 279 h 296"/>
                <a:gd name="T14" fmla="*/ 405 w 495"/>
                <a:gd name="T15" fmla="*/ 288 h 296"/>
                <a:gd name="T16" fmla="*/ 391 w 495"/>
                <a:gd name="T17" fmla="*/ 294 h 296"/>
                <a:gd name="T18" fmla="*/ 377 w 495"/>
                <a:gd name="T19" fmla="*/ 296 h 296"/>
                <a:gd name="T20" fmla="*/ 358 w 495"/>
                <a:gd name="T21" fmla="*/ 295 h 296"/>
                <a:gd name="T22" fmla="*/ 334 w 495"/>
                <a:gd name="T23" fmla="*/ 287 h 296"/>
                <a:gd name="T24" fmla="*/ 309 w 495"/>
                <a:gd name="T25" fmla="*/ 273 h 296"/>
                <a:gd name="T26" fmla="*/ 32 w 495"/>
                <a:gd name="T27" fmla="*/ 74 h 296"/>
                <a:gd name="T28" fmla="*/ 19 w 495"/>
                <a:gd name="T29" fmla="*/ 62 h 296"/>
                <a:gd name="T30" fmla="*/ 8 w 495"/>
                <a:gd name="T31" fmla="*/ 49 h 296"/>
                <a:gd name="T32" fmla="*/ 2 w 495"/>
                <a:gd name="T33" fmla="*/ 35 h 296"/>
                <a:gd name="T34" fmla="*/ 3 w 495"/>
                <a:gd name="T35" fmla="*/ 20 h 296"/>
                <a:gd name="T36" fmla="*/ 7 w 495"/>
                <a:gd name="T37" fmla="*/ 14 h 296"/>
                <a:gd name="T38" fmla="*/ 16 w 495"/>
                <a:gd name="T39" fmla="*/ 8 h 296"/>
                <a:gd name="T40" fmla="*/ 45 w 495"/>
                <a:gd name="T41" fmla="*/ 2 h 296"/>
                <a:gd name="T42" fmla="*/ 97 w 495"/>
                <a:gd name="T43" fmla="*/ 0 h 296"/>
                <a:gd name="T44" fmla="*/ 162 w 495"/>
                <a:gd name="T45" fmla="*/ 2 h 296"/>
                <a:gd name="T46" fmla="*/ 219 w 495"/>
                <a:gd name="T47" fmla="*/ 7 h 296"/>
                <a:gd name="T48" fmla="*/ 272 w 495"/>
                <a:gd name="T49" fmla="*/ 17 h 296"/>
                <a:gd name="T50" fmla="*/ 301 w 495"/>
                <a:gd name="T51" fmla="*/ 25 h 296"/>
                <a:gd name="T52" fmla="*/ 337 w 495"/>
                <a:gd name="T53" fmla="*/ 25 h 296"/>
                <a:gd name="T54" fmla="*/ 389 w 495"/>
                <a:gd name="T55" fmla="*/ 16 h 296"/>
                <a:gd name="T56" fmla="*/ 411 w 495"/>
                <a:gd name="T57" fmla="*/ 16 h 296"/>
                <a:gd name="T58" fmla="*/ 434 w 495"/>
                <a:gd name="T59" fmla="*/ 20 h 296"/>
                <a:gd name="T60" fmla="*/ 458 w 495"/>
                <a:gd name="T61" fmla="*/ 27 h 296"/>
                <a:gd name="T62" fmla="*/ 477 w 495"/>
                <a:gd name="T63" fmla="*/ 39 h 296"/>
                <a:gd name="T64" fmla="*/ 485 w 495"/>
                <a:gd name="T65" fmla="*/ 48 h 296"/>
                <a:gd name="T66" fmla="*/ 492 w 495"/>
                <a:gd name="T67" fmla="*/ 60 h 296"/>
                <a:gd name="T68" fmla="*/ 495 w 495"/>
                <a:gd name="T69" fmla="*/ 72 h 296"/>
                <a:gd name="T70" fmla="*/ 493 w 495"/>
                <a:gd name="T71" fmla="*/ 88 h 296"/>
                <a:gd name="T72" fmla="*/ 489 w 495"/>
                <a:gd name="T73" fmla="*/ 106 h 296"/>
                <a:gd name="T74" fmla="*/ 480 w 495"/>
                <a:gd name="T7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296">
                  <a:moveTo>
                    <a:pt x="480" y="127"/>
                  </a:moveTo>
                  <a:lnTo>
                    <a:pt x="472" y="146"/>
                  </a:lnTo>
                  <a:lnTo>
                    <a:pt x="465" y="162"/>
                  </a:lnTo>
                  <a:lnTo>
                    <a:pt x="463" y="172"/>
                  </a:lnTo>
                  <a:lnTo>
                    <a:pt x="463" y="176"/>
                  </a:lnTo>
                  <a:lnTo>
                    <a:pt x="459" y="193"/>
                  </a:lnTo>
                  <a:lnTo>
                    <a:pt x="455" y="209"/>
                  </a:lnTo>
                  <a:lnTo>
                    <a:pt x="451" y="224"/>
                  </a:lnTo>
                  <a:lnTo>
                    <a:pt x="446" y="237"/>
                  </a:lnTo>
                  <a:lnTo>
                    <a:pt x="440" y="247"/>
                  </a:lnTo>
                  <a:lnTo>
                    <a:pt x="435" y="258"/>
                  </a:lnTo>
                  <a:lnTo>
                    <a:pt x="430" y="266"/>
                  </a:lnTo>
                  <a:lnTo>
                    <a:pt x="423" y="274"/>
                  </a:lnTo>
                  <a:lnTo>
                    <a:pt x="416" y="279"/>
                  </a:lnTo>
                  <a:lnTo>
                    <a:pt x="411" y="284"/>
                  </a:lnTo>
                  <a:lnTo>
                    <a:pt x="405" y="288"/>
                  </a:lnTo>
                  <a:lnTo>
                    <a:pt x="398" y="292"/>
                  </a:lnTo>
                  <a:lnTo>
                    <a:pt x="391" y="294"/>
                  </a:lnTo>
                  <a:lnTo>
                    <a:pt x="383" y="295"/>
                  </a:lnTo>
                  <a:lnTo>
                    <a:pt x="377" y="296"/>
                  </a:lnTo>
                  <a:lnTo>
                    <a:pt x="370" y="296"/>
                  </a:lnTo>
                  <a:lnTo>
                    <a:pt x="358" y="295"/>
                  </a:lnTo>
                  <a:lnTo>
                    <a:pt x="345" y="291"/>
                  </a:lnTo>
                  <a:lnTo>
                    <a:pt x="334" y="287"/>
                  </a:lnTo>
                  <a:lnTo>
                    <a:pt x="324" y="282"/>
                  </a:lnTo>
                  <a:lnTo>
                    <a:pt x="309" y="273"/>
                  </a:lnTo>
                  <a:lnTo>
                    <a:pt x="304" y="269"/>
                  </a:lnTo>
                  <a:lnTo>
                    <a:pt x="32" y="74"/>
                  </a:lnTo>
                  <a:lnTo>
                    <a:pt x="28" y="72"/>
                  </a:lnTo>
                  <a:lnTo>
                    <a:pt x="19" y="62"/>
                  </a:lnTo>
                  <a:lnTo>
                    <a:pt x="14" y="56"/>
                  </a:lnTo>
                  <a:lnTo>
                    <a:pt x="8" y="49"/>
                  </a:lnTo>
                  <a:lnTo>
                    <a:pt x="4" y="41"/>
                  </a:lnTo>
                  <a:lnTo>
                    <a:pt x="2" y="35"/>
                  </a:lnTo>
                  <a:lnTo>
                    <a:pt x="0" y="27"/>
                  </a:lnTo>
                  <a:lnTo>
                    <a:pt x="3" y="20"/>
                  </a:lnTo>
                  <a:lnTo>
                    <a:pt x="4" y="16"/>
                  </a:lnTo>
                  <a:lnTo>
                    <a:pt x="7" y="14"/>
                  </a:lnTo>
                  <a:lnTo>
                    <a:pt x="11" y="11"/>
                  </a:lnTo>
                  <a:lnTo>
                    <a:pt x="16" y="8"/>
                  </a:lnTo>
                  <a:lnTo>
                    <a:pt x="28" y="4"/>
                  </a:lnTo>
                  <a:lnTo>
                    <a:pt x="45" y="2"/>
                  </a:lnTo>
                  <a:lnTo>
                    <a:pt x="69" y="0"/>
                  </a:lnTo>
                  <a:lnTo>
                    <a:pt x="97" y="0"/>
                  </a:lnTo>
                  <a:lnTo>
                    <a:pt x="116" y="0"/>
                  </a:lnTo>
                  <a:lnTo>
                    <a:pt x="162" y="2"/>
                  </a:lnTo>
                  <a:lnTo>
                    <a:pt x="190" y="4"/>
                  </a:lnTo>
                  <a:lnTo>
                    <a:pt x="219" y="7"/>
                  </a:lnTo>
                  <a:lnTo>
                    <a:pt x="247" y="11"/>
                  </a:lnTo>
                  <a:lnTo>
                    <a:pt x="272" y="17"/>
                  </a:lnTo>
                  <a:lnTo>
                    <a:pt x="280" y="20"/>
                  </a:lnTo>
                  <a:lnTo>
                    <a:pt x="301" y="25"/>
                  </a:lnTo>
                  <a:lnTo>
                    <a:pt x="317" y="25"/>
                  </a:lnTo>
                  <a:lnTo>
                    <a:pt x="337" y="25"/>
                  </a:lnTo>
                  <a:lnTo>
                    <a:pt x="361" y="23"/>
                  </a:lnTo>
                  <a:lnTo>
                    <a:pt x="389" y="16"/>
                  </a:lnTo>
                  <a:lnTo>
                    <a:pt x="395" y="16"/>
                  </a:lnTo>
                  <a:lnTo>
                    <a:pt x="411" y="16"/>
                  </a:lnTo>
                  <a:lnTo>
                    <a:pt x="422" y="17"/>
                  </a:lnTo>
                  <a:lnTo>
                    <a:pt x="434" y="20"/>
                  </a:lnTo>
                  <a:lnTo>
                    <a:pt x="446" y="23"/>
                  </a:lnTo>
                  <a:lnTo>
                    <a:pt x="458" y="27"/>
                  </a:lnTo>
                  <a:lnTo>
                    <a:pt x="468" y="32"/>
                  </a:lnTo>
                  <a:lnTo>
                    <a:pt x="477" y="39"/>
                  </a:lnTo>
                  <a:lnTo>
                    <a:pt x="483" y="44"/>
                  </a:lnTo>
                  <a:lnTo>
                    <a:pt x="485" y="48"/>
                  </a:lnTo>
                  <a:lnTo>
                    <a:pt x="489" y="53"/>
                  </a:lnTo>
                  <a:lnTo>
                    <a:pt x="492" y="60"/>
                  </a:lnTo>
                  <a:lnTo>
                    <a:pt x="493" y="65"/>
                  </a:lnTo>
                  <a:lnTo>
                    <a:pt x="495" y="72"/>
                  </a:lnTo>
                  <a:lnTo>
                    <a:pt x="495" y="80"/>
                  </a:lnTo>
                  <a:lnTo>
                    <a:pt x="493" y="88"/>
                  </a:lnTo>
                  <a:lnTo>
                    <a:pt x="492" y="97"/>
                  </a:lnTo>
                  <a:lnTo>
                    <a:pt x="489" y="106"/>
                  </a:lnTo>
                  <a:lnTo>
                    <a:pt x="485" y="117"/>
                  </a:lnTo>
                  <a:lnTo>
                    <a:pt x="480" y="127"/>
                  </a:lnTo>
                  <a:close/>
                </a:path>
              </a:pathLst>
            </a:custGeom>
            <a:solidFill>
              <a:srgbClr val="BFCC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0" name="Freeform 156"/>
            <p:cNvSpPr>
              <a:spLocks/>
            </p:cNvSpPr>
            <p:nvPr/>
          </p:nvSpPr>
          <p:spPr bwMode="auto">
            <a:xfrm>
              <a:off x="688" y="2257"/>
              <a:ext cx="523" cy="279"/>
            </a:xfrm>
            <a:custGeom>
              <a:avLst/>
              <a:gdLst>
                <a:gd name="T0" fmla="*/ 512 w 523"/>
                <a:gd name="T1" fmla="*/ 99 h 279"/>
                <a:gd name="T2" fmla="*/ 502 w 523"/>
                <a:gd name="T3" fmla="*/ 119 h 279"/>
                <a:gd name="T4" fmla="*/ 488 w 523"/>
                <a:gd name="T5" fmla="*/ 136 h 279"/>
                <a:gd name="T6" fmla="*/ 479 w 523"/>
                <a:gd name="T7" fmla="*/ 157 h 279"/>
                <a:gd name="T8" fmla="*/ 467 w 523"/>
                <a:gd name="T9" fmla="*/ 190 h 279"/>
                <a:gd name="T10" fmla="*/ 454 w 523"/>
                <a:gd name="T11" fmla="*/ 216 h 279"/>
                <a:gd name="T12" fmla="*/ 439 w 523"/>
                <a:gd name="T13" fmla="*/ 238 h 279"/>
                <a:gd name="T14" fmla="*/ 425 w 523"/>
                <a:gd name="T15" fmla="*/ 253 h 279"/>
                <a:gd name="T16" fmla="*/ 410 w 523"/>
                <a:gd name="T17" fmla="*/ 265 h 279"/>
                <a:gd name="T18" fmla="*/ 396 w 523"/>
                <a:gd name="T19" fmla="*/ 272 h 279"/>
                <a:gd name="T20" fmla="*/ 381 w 523"/>
                <a:gd name="T21" fmla="*/ 277 h 279"/>
                <a:gd name="T22" fmla="*/ 360 w 523"/>
                <a:gd name="T23" fmla="*/ 279 h 279"/>
                <a:gd name="T24" fmla="*/ 336 w 523"/>
                <a:gd name="T25" fmla="*/ 275 h 279"/>
                <a:gd name="T26" fmla="*/ 312 w 523"/>
                <a:gd name="T27" fmla="*/ 264 h 279"/>
                <a:gd name="T28" fmla="*/ 29 w 523"/>
                <a:gd name="T29" fmla="*/ 101 h 279"/>
                <a:gd name="T30" fmla="*/ 15 w 523"/>
                <a:gd name="T31" fmla="*/ 91 h 279"/>
                <a:gd name="T32" fmla="*/ 5 w 523"/>
                <a:gd name="T33" fmla="*/ 79 h 279"/>
                <a:gd name="T34" fmla="*/ 0 w 523"/>
                <a:gd name="T35" fmla="*/ 64 h 279"/>
                <a:gd name="T36" fmla="*/ 0 w 523"/>
                <a:gd name="T37" fmla="*/ 56 h 279"/>
                <a:gd name="T38" fmla="*/ 2 w 523"/>
                <a:gd name="T39" fmla="*/ 50 h 279"/>
                <a:gd name="T40" fmla="*/ 9 w 523"/>
                <a:gd name="T41" fmla="*/ 42 h 279"/>
                <a:gd name="T42" fmla="*/ 18 w 523"/>
                <a:gd name="T43" fmla="*/ 35 h 279"/>
                <a:gd name="T44" fmla="*/ 53 w 523"/>
                <a:gd name="T45" fmla="*/ 23 h 279"/>
                <a:gd name="T46" fmla="*/ 108 w 523"/>
                <a:gd name="T47" fmla="*/ 16 h 279"/>
                <a:gd name="T48" fmla="*/ 180 w 523"/>
                <a:gd name="T49" fmla="*/ 6 h 279"/>
                <a:gd name="T50" fmla="*/ 242 w 523"/>
                <a:gd name="T51" fmla="*/ 2 h 279"/>
                <a:gd name="T52" fmla="*/ 300 w 523"/>
                <a:gd name="T53" fmla="*/ 6 h 279"/>
                <a:gd name="T54" fmla="*/ 300 w 523"/>
                <a:gd name="T55" fmla="*/ 10 h 279"/>
                <a:gd name="T56" fmla="*/ 310 w 523"/>
                <a:gd name="T57" fmla="*/ 17 h 279"/>
                <a:gd name="T58" fmla="*/ 319 w 523"/>
                <a:gd name="T59" fmla="*/ 18 h 279"/>
                <a:gd name="T60" fmla="*/ 335 w 523"/>
                <a:gd name="T61" fmla="*/ 18 h 279"/>
                <a:gd name="T62" fmla="*/ 385 w 523"/>
                <a:gd name="T63" fmla="*/ 2 h 279"/>
                <a:gd name="T64" fmla="*/ 412 w 523"/>
                <a:gd name="T65" fmla="*/ 0 h 279"/>
                <a:gd name="T66" fmla="*/ 437 w 523"/>
                <a:gd name="T67" fmla="*/ 0 h 279"/>
                <a:gd name="T68" fmla="*/ 466 w 523"/>
                <a:gd name="T69" fmla="*/ 2 h 279"/>
                <a:gd name="T70" fmla="*/ 492 w 523"/>
                <a:gd name="T71" fmla="*/ 10 h 279"/>
                <a:gd name="T72" fmla="*/ 504 w 523"/>
                <a:gd name="T73" fmla="*/ 17 h 279"/>
                <a:gd name="T74" fmla="*/ 512 w 523"/>
                <a:gd name="T75" fmla="*/ 25 h 279"/>
                <a:gd name="T76" fmla="*/ 519 w 523"/>
                <a:gd name="T77" fmla="*/ 37 h 279"/>
                <a:gd name="T78" fmla="*/ 523 w 523"/>
                <a:gd name="T79" fmla="*/ 50 h 279"/>
                <a:gd name="T80" fmla="*/ 522 w 523"/>
                <a:gd name="T81" fmla="*/ 67 h 279"/>
                <a:gd name="T82" fmla="*/ 516 w 523"/>
                <a:gd name="T83" fmla="*/ 8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3" h="279">
                  <a:moveTo>
                    <a:pt x="516" y="87"/>
                  </a:moveTo>
                  <a:lnTo>
                    <a:pt x="512" y="99"/>
                  </a:lnTo>
                  <a:lnTo>
                    <a:pt x="507" y="109"/>
                  </a:lnTo>
                  <a:lnTo>
                    <a:pt x="502" y="119"/>
                  </a:lnTo>
                  <a:lnTo>
                    <a:pt x="496" y="125"/>
                  </a:lnTo>
                  <a:lnTo>
                    <a:pt x="488" y="136"/>
                  </a:lnTo>
                  <a:lnTo>
                    <a:pt x="486" y="138"/>
                  </a:lnTo>
                  <a:lnTo>
                    <a:pt x="479" y="157"/>
                  </a:lnTo>
                  <a:lnTo>
                    <a:pt x="474" y="174"/>
                  </a:lnTo>
                  <a:lnTo>
                    <a:pt x="467" y="190"/>
                  </a:lnTo>
                  <a:lnTo>
                    <a:pt x="461" y="205"/>
                  </a:lnTo>
                  <a:lnTo>
                    <a:pt x="454" y="216"/>
                  </a:lnTo>
                  <a:lnTo>
                    <a:pt x="447" y="227"/>
                  </a:lnTo>
                  <a:lnTo>
                    <a:pt x="439" y="238"/>
                  </a:lnTo>
                  <a:lnTo>
                    <a:pt x="433" y="245"/>
                  </a:lnTo>
                  <a:lnTo>
                    <a:pt x="425" y="253"/>
                  </a:lnTo>
                  <a:lnTo>
                    <a:pt x="418" y="260"/>
                  </a:lnTo>
                  <a:lnTo>
                    <a:pt x="410" y="265"/>
                  </a:lnTo>
                  <a:lnTo>
                    <a:pt x="402" y="269"/>
                  </a:lnTo>
                  <a:lnTo>
                    <a:pt x="396" y="272"/>
                  </a:lnTo>
                  <a:lnTo>
                    <a:pt x="388" y="275"/>
                  </a:lnTo>
                  <a:lnTo>
                    <a:pt x="381" y="277"/>
                  </a:lnTo>
                  <a:lnTo>
                    <a:pt x="375" y="279"/>
                  </a:lnTo>
                  <a:lnTo>
                    <a:pt x="360" y="279"/>
                  </a:lnTo>
                  <a:lnTo>
                    <a:pt x="348" y="277"/>
                  </a:lnTo>
                  <a:lnTo>
                    <a:pt x="336" y="275"/>
                  </a:lnTo>
                  <a:lnTo>
                    <a:pt x="327" y="271"/>
                  </a:lnTo>
                  <a:lnTo>
                    <a:pt x="312" y="264"/>
                  </a:lnTo>
                  <a:lnTo>
                    <a:pt x="307" y="260"/>
                  </a:lnTo>
                  <a:lnTo>
                    <a:pt x="29" y="101"/>
                  </a:lnTo>
                  <a:lnTo>
                    <a:pt x="25" y="99"/>
                  </a:lnTo>
                  <a:lnTo>
                    <a:pt x="15" y="91"/>
                  </a:lnTo>
                  <a:lnTo>
                    <a:pt x="10" y="84"/>
                  </a:lnTo>
                  <a:lnTo>
                    <a:pt x="5" y="79"/>
                  </a:lnTo>
                  <a:lnTo>
                    <a:pt x="1" y="71"/>
                  </a:lnTo>
                  <a:lnTo>
                    <a:pt x="0" y="64"/>
                  </a:lnTo>
                  <a:lnTo>
                    <a:pt x="0" y="60"/>
                  </a:lnTo>
                  <a:lnTo>
                    <a:pt x="0" y="56"/>
                  </a:lnTo>
                  <a:lnTo>
                    <a:pt x="1" y="54"/>
                  </a:lnTo>
                  <a:lnTo>
                    <a:pt x="2" y="50"/>
                  </a:lnTo>
                  <a:lnTo>
                    <a:pt x="5" y="46"/>
                  </a:lnTo>
                  <a:lnTo>
                    <a:pt x="9" y="42"/>
                  </a:lnTo>
                  <a:lnTo>
                    <a:pt x="13" y="39"/>
                  </a:lnTo>
                  <a:lnTo>
                    <a:pt x="18" y="35"/>
                  </a:lnTo>
                  <a:lnTo>
                    <a:pt x="33" y="29"/>
                  </a:lnTo>
                  <a:lnTo>
                    <a:pt x="53" y="23"/>
                  </a:lnTo>
                  <a:lnTo>
                    <a:pt x="78" y="19"/>
                  </a:lnTo>
                  <a:lnTo>
                    <a:pt x="108" y="16"/>
                  </a:lnTo>
                  <a:lnTo>
                    <a:pt x="129" y="13"/>
                  </a:lnTo>
                  <a:lnTo>
                    <a:pt x="180" y="6"/>
                  </a:lnTo>
                  <a:lnTo>
                    <a:pt x="210" y="4"/>
                  </a:lnTo>
                  <a:lnTo>
                    <a:pt x="242" y="2"/>
                  </a:lnTo>
                  <a:lnTo>
                    <a:pt x="272" y="4"/>
                  </a:lnTo>
                  <a:lnTo>
                    <a:pt x="300" y="6"/>
                  </a:lnTo>
                  <a:lnTo>
                    <a:pt x="300" y="8"/>
                  </a:lnTo>
                  <a:lnTo>
                    <a:pt x="300" y="10"/>
                  </a:lnTo>
                  <a:lnTo>
                    <a:pt x="303" y="14"/>
                  </a:lnTo>
                  <a:lnTo>
                    <a:pt x="310" y="17"/>
                  </a:lnTo>
                  <a:lnTo>
                    <a:pt x="314" y="18"/>
                  </a:lnTo>
                  <a:lnTo>
                    <a:pt x="319" y="18"/>
                  </a:lnTo>
                  <a:lnTo>
                    <a:pt x="325" y="18"/>
                  </a:lnTo>
                  <a:lnTo>
                    <a:pt x="335" y="18"/>
                  </a:lnTo>
                  <a:lnTo>
                    <a:pt x="356" y="13"/>
                  </a:lnTo>
                  <a:lnTo>
                    <a:pt x="385" y="2"/>
                  </a:lnTo>
                  <a:lnTo>
                    <a:pt x="393" y="1"/>
                  </a:lnTo>
                  <a:lnTo>
                    <a:pt x="412" y="0"/>
                  </a:lnTo>
                  <a:lnTo>
                    <a:pt x="424" y="0"/>
                  </a:lnTo>
                  <a:lnTo>
                    <a:pt x="437" y="0"/>
                  </a:lnTo>
                  <a:lnTo>
                    <a:pt x="451" y="0"/>
                  </a:lnTo>
                  <a:lnTo>
                    <a:pt x="466" y="2"/>
                  </a:lnTo>
                  <a:lnTo>
                    <a:pt x="479" y="5"/>
                  </a:lnTo>
                  <a:lnTo>
                    <a:pt x="492" y="10"/>
                  </a:lnTo>
                  <a:lnTo>
                    <a:pt x="498" y="13"/>
                  </a:lnTo>
                  <a:lnTo>
                    <a:pt x="504" y="17"/>
                  </a:lnTo>
                  <a:lnTo>
                    <a:pt x="508" y="21"/>
                  </a:lnTo>
                  <a:lnTo>
                    <a:pt x="512" y="25"/>
                  </a:lnTo>
                  <a:lnTo>
                    <a:pt x="516" y="30"/>
                  </a:lnTo>
                  <a:lnTo>
                    <a:pt x="519" y="37"/>
                  </a:lnTo>
                  <a:lnTo>
                    <a:pt x="522" y="43"/>
                  </a:lnTo>
                  <a:lnTo>
                    <a:pt x="523" y="50"/>
                  </a:lnTo>
                  <a:lnTo>
                    <a:pt x="523" y="58"/>
                  </a:lnTo>
                  <a:lnTo>
                    <a:pt x="522" y="67"/>
                  </a:lnTo>
                  <a:lnTo>
                    <a:pt x="520" y="76"/>
                  </a:lnTo>
                  <a:lnTo>
                    <a:pt x="516" y="8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1" name="Freeform 157"/>
            <p:cNvSpPr>
              <a:spLocks/>
            </p:cNvSpPr>
            <p:nvPr/>
          </p:nvSpPr>
          <p:spPr bwMode="auto">
            <a:xfrm>
              <a:off x="707" y="2261"/>
              <a:ext cx="496" cy="263"/>
            </a:xfrm>
            <a:custGeom>
              <a:avLst/>
              <a:gdLst>
                <a:gd name="T0" fmla="*/ 484 w 495"/>
                <a:gd name="T1" fmla="*/ 93 h 263"/>
                <a:gd name="T2" fmla="*/ 475 w 495"/>
                <a:gd name="T3" fmla="*/ 112 h 263"/>
                <a:gd name="T4" fmla="*/ 462 w 495"/>
                <a:gd name="T5" fmla="*/ 128 h 263"/>
                <a:gd name="T6" fmla="*/ 454 w 495"/>
                <a:gd name="T7" fmla="*/ 148 h 263"/>
                <a:gd name="T8" fmla="*/ 442 w 495"/>
                <a:gd name="T9" fmla="*/ 179 h 263"/>
                <a:gd name="T10" fmla="*/ 428 w 495"/>
                <a:gd name="T11" fmla="*/ 204 h 263"/>
                <a:gd name="T12" fmla="*/ 415 w 495"/>
                <a:gd name="T13" fmla="*/ 224 h 263"/>
                <a:gd name="T14" fmla="*/ 402 w 495"/>
                <a:gd name="T15" fmla="*/ 239 h 263"/>
                <a:gd name="T16" fmla="*/ 387 w 495"/>
                <a:gd name="T17" fmla="*/ 249 h 263"/>
                <a:gd name="T18" fmla="*/ 367 w 495"/>
                <a:gd name="T19" fmla="*/ 259 h 263"/>
                <a:gd name="T20" fmla="*/ 341 w 495"/>
                <a:gd name="T21" fmla="*/ 263 h 263"/>
                <a:gd name="T22" fmla="*/ 318 w 495"/>
                <a:gd name="T23" fmla="*/ 259 h 263"/>
                <a:gd name="T24" fmla="*/ 296 w 495"/>
                <a:gd name="T25" fmla="*/ 248 h 263"/>
                <a:gd name="T26" fmla="*/ 28 w 495"/>
                <a:gd name="T27" fmla="*/ 96 h 263"/>
                <a:gd name="T28" fmla="*/ 16 w 495"/>
                <a:gd name="T29" fmla="*/ 86 h 263"/>
                <a:gd name="T30" fmla="*/ 6 w 495"/>
                <a:gd name="T31" fmla="*/ 74 h 263"/>
                <a:gd name="T32" fmla="*/ 0 w 495"/>
                <a:gd name="T33" fmla="*/ 60 h 263"/>
                <a:gd name="T34" fmla="*/ 3 w 495"/>
                <a:gd name="T35" fmla="*/ 47 h 263"/>
                <a:gd name="T36" fmla="*/ 10 w 495"/>
                <a:gd name="T37" fmla="*/ 41 h 263"/>
                <a:gd name="T38" fmla="*/ 19 w 495"/>
                <a:gd name="T39" fmla="*/ 34 h 263"/>
                <a:gd name="T40" fmla="*/ 51 w 495"/>
                <a:gd name="T41" fmla="*/ 22 h 263"/>
                <a:gd name="T42" fmla="*/ 104 w 495"/>
                <a:gd name="T43" fmla="*/ 14 h 263"/>
                <a:gd name="T44" fmla="*/ 171 w 495"/>
                <a:gd name="T45" fmla="*/ 6 h 263"/>
                <a:gd name="T46" fmla="*/ 230 w 495"/>
                <a:gd name="T47" fmla="*/ 2 h 263"/>
                <a:gd name="T48" fmla="*/ 284 w 495"/>
                <a:gd name="T49" fmla="*/ 5 h 263"/>
                <a:gd name="T50" fmla="*/ 285 w 495"/>
                <a:gd name="T51" fmla="*/ 9 h 263"/>
                <a:gd name="T52" fmla="*/ 293 w 495"/>
                <a:gd name="T53" fmla="*/ 15 h 263"/>
                <a:gd name="T54" fmla="*/ 303 w 495"/>
                <a:gd name="T55" fmla="*/ 17 h 263"/>
                <a:gd name="T56" fmla="*/ 317 w 495"/>
                <a:gd name="T57" fmla="*/ 17 h 263"/>
                <a:gd name="T58" fmla="*/ 365 w 495"/>
                <a:gd name="T59" fmla="*/ 2 h 263"/>
                <a:gd name="T60" fmla="*/ 389 w 495"/>
                <a:gd name="T61" fmla="*/ 0 h 263"/>
                <a:gd name="T62" fmla="*/ 414 w 495"/>
                <a:gd name="T63" fmla="*/ 0 h 263"/>
                <a:gd name="T64" fmla="*/ 440 w 495"/>
                <a:gd name="T65" fmla="*/ 2 h 263"/>
                <a:gd name="T66" fmla="*/ 465 w 495"/>
                <a:gd name="T67" fmla="*/ 9 h 263"/>
                <a:gd name="T68" fmla="*/ 476 w 495"/>
                <a:gd name="T69" fmla="*/ 15 h 263"/>
                <a:gd name="T70" fmla="*/ 485 w 495"/>
                <a:gd name="T71" fmla="*/ 23 h 263"/>
                <a:gd name="T72" fmla="*/ 491 w 495"/>
                <a:gd name="T73" fmla="*/ 34 h 263"/>
                <a:gd name="T74" fmla="*/ 493 w 495"/>
                <a:gd name="T75" fmla="*/ 47 h 263"/>
                <a:gd name="T76" fmla="*/ 493 w 495"/>
                <a:gd name="T77" fmla="*/ 63 h 263"/>
                <a:gd name="T78" fmla="*/ 488 w 495"/>
                <a:gd name="T79" fmla="*/ 8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5" h="263">
                  <a:moveTo>
                    <a:pt x="488" y="82"/>
                  </a:moveTo>
                  <a:lnTo>
                    <a:pt x="484" y="93"/>
                  </a:lnTo>
                  <a:lnTo>
                    <a:pt x="479" y="103"/>
                  </a:lnTo>
                  <a:lnTo>
                    <a:pt x="475" y="112"/>
                  </a:lnTo>
                  <a:lnTo>
                    <a:pt x="469" y="119"/>
                  </a:lnTo>
                  <a:lnTo>
                    <a:pt x="462" y="128"/>
                  </a:lnTo>
                  <a:lnTo>
                    <a:pt x="459" y="130"/>
                  </a:lnTo>
                  <a:lnTo>
                    <a:pt x="454" y="148"/>
                  </a:lnTo>
                  <a:lnTo>
                    <a:pt x="448" y="165"/>
                  </a:lnTo>
                  <a:lnTo>
                    <a:pt x="442" y="179"/>
                  </a:lnTo>
                  <a:lnTo>
                    <a:pt x="435" y="193"/>
                  </a:lnTo>
                  <a:lnTo>
                    <a:pt x="428" y="204"/>
                  </a:lnTo>
                  <a:lnTo>
                    <a:pt x="423" y="215"/>
                  </a:lnTo>
                  <a:lnTo>
                    <a:pt x="415" y="224"/>
                  </a:lnTo>
                  <a:lnTo>
                    <a:pt x="409" y="232"/>
                  </a:lnTo>
                  <a:lnTo>
                    <a:pt x="402" y="239"/>
                  </a:lnTo>
                  <a:lnTo>
                    <a:pt x="395" y="244"/>
                  </a:lnTo>
                  <a:lnTo>
                    <a:pt x="387" y="249"/>
                  </a:lnTo>
                  <a:lnTo>
                    <a:pt x="381" y="253"/>
                  </a:lnTo>
                  <a:lnTo>
                    <a:pt x="367" y="259"/>
                  </a:lnTo>
                  <a:lnTo>
                    <a:pt x="354" y="263"/>
                  </a:lnTo>
                  <a:lnTo>
                    <a:pt x="341" y="263"/>
                  </a:lnTo>
                  <a:lnTo>
                    <a:pt x="329" y="261"/>
                  </a:lnTo>
                  <a:lnTo>
                    <a:pt x="318" y="259"/>
                  </a:lnTo>
                  <a:lnTo>
                    <a:pt x="309" y="255"/>
                  </a:lnTo>
                  <a:lnTo>
                    <a:pt x="296" y="248"/>
                  </a:lnTo>
                  <a:lnTo>
                    <a:pt x="291" y="245"/>
                  </a:lnTo>
                  <a:lnTo>
                    <a:pt x="28" y="96"/>
                  </a:lnTo>
                  <a:lnTo>
                    <a:pt x="24" y="93"/>
                  </a:lnTo>
                  <a:lnTo>
                    <a:pt x="16" y="86"/>
                  </a:lnTo>
                  <a:lnTo>
                    <a:pt x="11" y="80"/>
                  </a:lnTo>
                  <a:lnTo>
                    <a:pt x="6" y="74"/>
                  </a:lnTo>
                  <a:lnTo>
                    <a:pt x="3" y="67"/>
                  </a:lnTo>
                  <a:lnTo>
                    <a:pt x="0" y="60"/>
                  </a:lnTo>
                  <a:lnTo>
                    <a:pt x="0" y="54"/>
                  </a:lnTo>
                  <a:lnTo>
                    <a:pt x="3" y="47"/>
                  </a:lnTo>
                  <a:lnTo>
                    <a:pt x="6" y="43"/>
                  </a:lnTo>
                  <a:lnTo>
                    <a:pt x="10" y="41"/>
                  </a:lnTo>
                  <a:lnTo>
                    <a:pt x="14" y="37"/>
                  </a:lnTo>
                  <a:lnTo>
                    <a:pt x="19" y="34"/>
                  </a:lnTo>
                  <a:lnTo>
                    <a:pt x="32" y="27"/>
                  </a:lnTo>
                  <a:lnTo>
                    <a:pt x="51" y="22"/>
                  </a:lnTo>
                  <a:lnTo>
                    <a:pt x="75" y="18"/>
                  </a:lnTo>
                  <a:lnTo>
                    <a:pt x="104" y="14"/>
                  </a:lnTo>
                  <a:lnTo>
                    <a:pt x="124" y="12"/>
                  </a:lnTo>
                  <a:lnTo>
                    <a:pt x="171" y="6"/>
                  </a:lnTo>
                  <a:lnTo>
                    <a:pt x="200" y="4"/>
                  </a:lnTo>
                  <a:lnTo>
                    <a:pt x="230" y="2"/>
                  </a:lnTo>
                  <a:lnTo>
                    <a:pt x="259" y="2"/>
                  </a:lnTo>
                  <a:lnTo>
                    <a:pt x="284" y="5"/>
                  </a:lnTo>
                  <a:lnTo>
                    <a:pt x="284" y="6"/>
                  </a:lnTo>
                  <a:lnTo>
                    <a:pt x="285" y="9"/>
                  </a:lnTo>
                  <a:lnTo>
                    <a:pt x="288" y="13"/>
                  </a:lnTo>
                  <a:lnTo>
                    <a:pt x="293" y="15"/>
                  </a:lnTo>
                  <a:lnTo>
                    <a:pt x="297" y="17"/>
                  </a:lnTo>
                  <a:lnTo>
                    <a:pt x="303" y="17"/>
                  </a:lnTo>
                  <a:lnTo>
                    <a:pt x="309" y="17"/>
                  </a:lnTo>
                  <a:lnTo>
                    <a:pt x="317" y="17"/>
                  </a:lnTo>
                  <a:lnTo>
                    <a:pt x="337" y="12"/>
                  </a:lnTo>
                  <a:lnTo>
                    <a:pt x="365" y="2"/>
                  </a:lnTo>
                  <a:lnTo>
                    <a:pt x="371" y="1"/>
                  </a:lnTo>
                  <a:lnTo>
                    <a:pt x="389" y="0"/>
                  </a:lnTo>
                  <a:lnTo>
                    <a:pt x="401" y="0"/>
                  </a:lnTo>
                  <a:lnTo>
                    <a:pt x="414" y="0"/>
                  </a:lnTo>
                  <a:lnTo>
                    <a:pt x="427" y="0"/>
                  </a:lnTo>
                  <a:lnTo>
                    <a:pt x="440" y="2"/>
                  </a:lnTo>
                  <a:lnTo>
                    <a:pt x="454" y="5"/>
                  </a:lnTo>
                  <a:lnTo>
                    <a:pt x="465" y="9"/>
                  </a:lnTo>
                  <a:lnTo>
                    <a:pt x="471" y="13"/>
                  </a:lnTo>
                  <a:lnTo>
                    <a:pt x="476" y="15"/>
                  </a:lnTo>
                  <a:lnTo>
                    <a:pt x="481" y="19"/>
                  </a:lnTo>
                  <a:lnTo>
                    <a:pt x="485" y="23"/>
                  </a:lnTo>
                  <a:lnTo>
                    <a:pt x="488" y="29"/>
                  </a:lnTo>
                  <a:lnTo>
                    <a:pt x="491" y="34"/>
                  </a:lnTo>
                  <a:lnTo>
                    <a:pt x="493" y="41"/>
                  </a:lnTo>
                  <a:lnTo>
                    <a:pt x="493" y="47"/>
                  </a:lnTo>
                  <a:lnTo>
                    <a:pt x="495" y="55"/>
                  </a:lnTo>
                  <a:lnTo>
                    <a:pt x="493" y="63"/>
                  </a:lnTo>
                  <a:lnTo>
                    <a:pt x="492" y="72"/>
                  </a:lnTo>
                  <a:lnTo>
                    <a:pt x="488" y="82"/>
                  </a:lnTo>
                  <a:close/>
                </a:path>
              </a:pathLst>
            </a:custGeom>
            <a:solidFill>
              <a:srgbClr val="80CC2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2" name="Freeform 158"/>
            <p:cNvSpPr>
              <a:spLocks/>
            </p:cNvSpPr>
            <p:nvPr/>
          </p:nvSpPr>
          <p:spPr bwMode="auto">
            <a:xfrm>
              <a:off x="823" y="2259"/>
              <a:ext cx="379" cy="171"/>
            </a:xfrm>
            <a:custGeom>
              <a:avLst/>
              <a:gdLst>
                <a:gd name="T0" fmla="*/ 0 w 379"/>
                <a:gd name="T1" fmla="*/ 90 h 171"/>
                <a:gd name="T2" fmla="*/ 176 w 379"/>
                <a:gd name="T3" fmla="*/ 171 h 171"/>
                <a:gd name="T4" fmla="*/ 375 w 379"/>
                <a:gd name="T5" fmla="*/ 78 h 171"/>
                <a:gd name="T6" fmla="*/ 376 w 379"/>
                <a:gd name="T7" fmla="*/ 76 h 171"/>
                <a:gd name="T8" fmla="*/ 377 w 379"/>
                <a:gd name="T9" fmla="*/ 66 h 171"/>
                <a:gd name="T10" fmla="*/ 379 w 379"/>
                <a:gd name="T11" fmla="*/ 61 h 171"/>
                <a:gd name="T12" fmla="*/ 379 w 379"/>
                <a:gd name="T13" fmla="*/ 54 h 171"/>
                <a:gd name="T14" fmla="*/ 379 w 379"/>
                <a:gd name="T15" fmla="*/ 48 h 171"/>
                <a:gd name="T16" fmla="*/ 376 w 379"/>
                <a:gd name="T17" fmla="*/ 40 h 171"/>
                <a:gd name="T18" fmla="*/ 373 w 379"/>
                <a:gd name="T19" fmla="*/ 33 h 171"/>
                <a:gd name="T20" fmla="*/ 369 w 379"/>
                <a:gd name="T21" fmla="*/ 27 h 171"/>
                <a:gd name="T22" fmla="*/ 363 w 379"/>
                <a:gd name="T23" fmla="*/ 20 h 171"/>
                <a:gd name="T24" fmla="*/ 355 w 379"/>
                <a:gd name="T25" fmla="*/ 14 h 171"/>
                <a:gd name="T26" fmla="*/ 344 w 379"/>
                <a:gd name="T27" fmla="*/ 8 h 171"/>
                <a:gd name="T28" fmla="*/ 331 w 379"/>
                <a:gd name="T29" fmla="*/ 4 h 171"/>
                <a:gd name="T30" fmla="*/ 315 w 379"/>
                <a:gd name="T31" fmla="*/ 2 h 171"/>
                <a:gd name="T32" fmla="*/ 296 w 379"/>
                <a:gd name="T33" fmla="*/ 0 h 171"/>
                <a:gd name="T34" fmla="*/ 289 w 379"/>
                <a:gd name="T35" fmla="*/ 2 h 171"/>
                <a:gd name="T36" fmla="*/ 269 w 379"/>
                <a:gd name="T37" fmla="*/ 2 h 171"/>
                <a:gd name="T38" fmla="*/ 258 w 379"/>
                <a:gd name="T39" fmla="*/ 3 h 171"/>
                <a:gd name="T40" fmla="*/ 249 w 379"/>
                <a:gd name="T41" fmla="*/ 4 h 171"/>
                <a:gd name="T42" fmla="*/ 241 w 379"/>
                <a:gd name="T43" fmla="*/ 7 h 171"/>
                <a:gd name="T44" fmla="*/ 236 w 379"/>
                <a:gd name="T45" fmla="*/ 10 h 171"/>
                <a:gd name="T46" fmla="*/ 0 w 379"/>
                <a:gd name="T47" fmla="*/ 9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9" h="171">
                  <a:moveTo>
                    <a:pt x="0" y="90"/>
                  </a:moveTo>
                  <a:lnTo>
                    <a:pt x="176" y="171"/>
                  </a:lnTo>
                  <a:lnTo>
                    <a:pt x="375" y="78"/>
                  </a:lnTo>
                  <a:lnTo>
                    <a:pt x="376" y="76"/>
                  </a:lnTo>
                  <a:lnTo>
                    <a:pt x="377" y="66"/>
                  </a:lnTo>
                  <a:lnTo>
                    <a:pt x="379" y="61"/>
                  </a:lnTo>
                  <a:lnTo>
                    <a:pt x="379" y="54"/>
                  </a:lnTo>
                  <a:lnTo>
                    <a:pt x="379" y="48"/>
                  </a:lnTo>
                  <a:lnTo>
                    <a:pt x="376" y="40"/>
                  </a:lnTo>
                  <a:lnTo>
                    <a:pt x="373" y="33"/>
                  </a:lnTo>
                  <a:lnTo>
                    <a:pt x="369" y="27"/>
                  </a:lnTo>
                  <a:lnTo>
                    <a:pt x="363" y="20"/>
                  </a:lnTo>
                  <a:lnTo>
                    <a:pt x="355" y="14"/>
                  </a:lnTo>
                  <a:lnTo>
                    <a:pt x="344" y="8"/>
                  </a:lnTo>
                  <a:lnTo>
                    <a:pt x="331" y="4"/>
                  </a:lnTo>
                  <a:lnTo>
                    <a:pt x="315" y="2"/>
                  </a:lnTo>
                  <a:lnTo>
                    <a:pt x="296" y="0"/>
                  </a:lnTo>
                  <a:lnTo>
                    <a:pt x="289" y="2"/>
                  </a:lnTo>
                  <a:lnTo>
                    <a:pt x="269" y="2"/>
                  </a:lnTo>
                  <a:lnTo>
                    <a:pt x="258" y="3"/>
                  </a:lnTo>
                  <a:lnTo>
                    <a:pt x="249" y="4"/>
                  </a:lnTo>
                  <a:lnTo>
                    <a:pt x="241" y="7"/>
                  </a:lnTo>
                  <a:lnTo>
                    <a:pt x="236" y="10"/>
                  </a:lnTo>
                  <a:lnTo>
                    <a:pt x="0" y="90"/>
                  </a:lnTo>
                  <a:close/>
                </a:path>
              </a:pathLst>
            </a:custGeom>
            <a:solidFill>
              <a:srgbClr val="0D9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3" name="Freeform 159"/>
            <p:cNvSpPr>
              <a:spLocks/>
            </p:cNvSpPr>
            <p:nvPr/>
          </p:nvSpPr>
          <p:spPr bwMode="auto">
            <a:xfrm>
              <a:off x="1021" y="2331"/>
              <a:ext cx="64" cy="34"/>
            </a:xfrm>
            <a:custGeom>
              <a:avLst/>
              <a:gdLst>
                <a:gd name="T0" fmla="*/ 0 w 64"/>
                <a:gd name="T1" fmla="*/ 31 h 34"/>
                <a:gd name="T2" fmla="*/ 35 w 64"/>
                <a:gd name="T3" fmla="*/ 34 h 34"/>
                <a:gd name="T4" fmla="*/ 64 w 64"/>
                <a:gd name="T5" fmla="*/ 4 h 34"/>
                <a:gd name="T6" fmla="*/ 35 w 64"/>
                <a:gd name="T7" fmla="*/ 0 h 34"/>
                <a:gd name="T8" fmla="*/ 0 w 64"/>
                <a:gd name="T9" fmla="*/ 31 h 34"/>
              </a:gdLst>
              <a:ahLst/>
              <a:cxnLst>
                <a:cxn ang="0">
                  <a:pos x="T0" y="T1"/>
                </a:cxn>
                <a:cxn ang="0">
                  <a:pos x="T2" y="T3"/>
                </a:cxn>
                <a:cxn ang="0">
                  <a:pos x="T4" y="T5"/>
                </a:cxn>
                <a:cxn ang="0">
                  <a:pos x="T6" y="T7"/>
                </a:cxn>
                <a:cxn ang="0">
                  <a:pos x="T8" y="T9"/>
                </a:cxn>
              </a:cxnLst>
              <a:rect l="0" t="0" r="r" b="b"/>
              <a:pathLst>
                <a:path w="64" h="34">
                  <a:moveTo>
                    <a:pt x="0" y="31"/>
                  </a:moveTo>
                  <a:lnTo>
                    <a:pt x="35" y="34"/>
                  </a:lnTo>
                  <a:lnTo>
                    <a:pt x="64" y="4"/>
                  </a:lnTo>
                  <a:lnTo>
                    <a:pt x="35" y="0"/>
                  </a:lnTo>
                  <a:lnTo>
                    <a:pt x="0" y="31"/>
                  </a:lnTo>
                  <a:close/>
                </a:path>
              </a:pathLst>
            </a:custGeom>
            <a:solidFill>
              <a:srgbClr val="4242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4" name="Freeform 160"/>
            <p:cNvSpPr>
              <a:spLocks/>
            </p:cNvSpPr>
            <p:nvPr/>
          </p:nvSpPr>
          <p:spPr bwMode="auto">
            <a:xfrm>
              <a:off x="794" y="2347"/>
              <a:ext cx="230" cy="75"/>
            </a:xfrm>
            <a:custGeom>
              <a:avLst/>
              <a:gdLst>
                <a:gd name="T0" fmla="*/ 10 w 230"/>
                <a:gd name="T1" fmla="*/ 13 h 75"/>
                <a:gd name="T2" fmla="*/ 205 w 230"/>
                <a:gd name="T3" fmla="*/ 75 h 75"/>
                <a:gd name="T4" fmla="*/ 230 w 230"/>
                <a:gd name="T5" fmla="*/ 50 h 75"/>
                <a:gd name="T6" fmla="*/ 27 w 230"/>
                <a:gd name="T7" fmla="*/ 0 h 75"/>
                <a:gd name="T8" fmla="*/ 0 w 230"/>
                <a:gd name="T9" fmla="*/ 9 h 75"/>
                <a:gd name="T10" fmla="*/ 11 w 230"/>
                <a:gd name="T11" fmla="*/ 13 h 75"/>
                <a:gd name="T12" fmla="*/ 10 w 230"/>
                <a:gd name="T13" fmla="*/ 13 h 75"/>
              </a:gdLst>
              <a:ahLst/>
              <a:cxnLst>
                <a:cxn ang="0">
                  <a:pos x="T0" y="T1"/>
                </a:cxn>
                <a:cxn ang="0">
                  <a:pos x="T2" y="T3"/>
                </a:cxn>
                <a:cxn ang="0">
                  <a:pos x="T4" y="T5"/>
                </a:cxn>
                <a:cxn ang="0">
                  <a:pos x="T6" y="T7"/>
                </a:cxn>
                <a:cxn ang="0">
                  <a:pos x="T8" y="T9"/>
                </a:cxn>
                <a:cxn ang="0">
                  <a:pos x="T10" y="T11"/>
                </a:cxn>
                <a:cxn ang="0">
                  <a:pos x="T12" y="T13"/>
                </a:cxn>
              </a:cxnLst>
              <a:rect l="0" t="0" r="r" b="b"/>
              <a:pathLst>
                <a:path w="230" h="75">
                  <a:moveTo>
                    <a:pt x="10" y="13"/>
                  </a:moveTo>
                  <a:lnTo>
                    <a:pt x="205" y="75"/>
                  </a:lnTo>
                  <a:lnTo>
                    <a:pt x="230" y="50"/>
                  </a:lnTo>
                  <a:lnTo>
                    <a:pt x="27" y="0"/>
                  </a:lnTo>
                  <a:lnTo>
                    <a:pt x="0" y="9"/>
                  </a:lnTo>
                  <a:lnTo>
                    <a:pt x="11" y="13"/>
                  </a:lnTo>
                  <a:lnTo>
                    <a:pt x="10" y="13"/>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5" name="Freeform 161"/>
            <p:cNvSpPr>
              <a:spLocks/>
            </p:cNvSpPr>
            <p:nvPr/>
          </p:nvSpPr>
          <p:spPr bwMode="auto">
            <a:xfrm>
              <a:off x="962" y="2069"/>
              <a:ext cx="96" cy="21"/>
            </a:xfrm>
            <a:custGeom>
              <a:avLst/>
              <a:gdLst>
                <a:gd name="T0" fmla="*/ 0 w 97"/>
                <a:gd name="T1" fmla="*/ 0 h 21"/>
                <a:gd name="T2" fmla="*/ 59 w 97"/>
                <a:gd name="T3" fmla="*/ 4 h 21"/>
                <a:gd name="T4" fmla="*/ 97 w 97"/>
                <a:gd name="T5" fmla="*/ 21 h 21"/>
                <a:gd name="T6" fmla="*/ 16 w 97"/>
                <a:gd name="T7" fmla="*/ 21 h 21"/>
                <a:gd name="T8" fmla="*/ 0 w 97"/>
                <a:gd name="T9" fmla="*/ 0 h 21"/>
              </a:gdLst>
              <a:ahLst/>
              <a:cxnLst>
                <a:cxn ang="0">
                  <a:pos x="T0" y="T1"/>
                </a:cxn>
                <a:cxn ang="0">
                  <a:pos x="T2" y="T3"/>
                </a:cxn>
                <a:cxn ang="0">
                  <a:pos x="T4" y="T5"/>
                </a:cxn>
                <a:cxn ang="0">
                  <a:pos x="T6" y="T7"/>
                </a:cxn>
                <a:cxn ang="0">
                  <a:pos x="T8" y="T9"/>
                </a:cxn>
              </a:cxnLst>
              <a:rect l="0" t="0" r="r" b="b"/>
              <a:pathLst>
                <a:path w="97" h="21">
                  <a:moveTo>
                    <a:pt x="0" y="0"/>
                  </a:moveTo>
                  <a:lnTo>
                    <a:pt x="59" y="4"/>
                  </a:lnTo>
                  <a:lnTo>
                    <a:pt x="97" y="21"/>
                  </a:lnTo>
                  <a:lnTo>
                    <a:pt x="16" y="21"/>
                  </a:lnTo>
                  <a:lnTo>
                    <a:pt x="0" y="0"/>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6" name="Freeform 162"/>
            <p:cNvSpPr>
              <a:spLocks/>
            </p:cNvSpPr>
            <p:nvPr/>
          </p:nvSpPr>
          <p:spPr bwMode="auto">
            <a:xfrm>
              <a:off x="1068" y="2323"/>
              <a:ext cx="5" cy="22"/>
            </a:xfrm>
            <a:custGeom>
              <a:avLst/>
              <a:gdLst>
                <a:gd name="T0" fmla="*/ 0 w 5"/>
                <a:gd name="T1" fmla="*/ 20 h 21"/>
                <a:gd name="T2" fmla="*/ 5 w 5"/>
                <a:gd name="T3" fmla="*/ 21 h 21"/>
                <a:gd name="T4" fmla="*/ 5 w 5"/>
                <a:gd name="T5" fmla="*/ 1 h 21"/>
                <a:gd name="T6" fmla="*/ 0 w 5"/>
                <a:gd name="T7" fmla="*/ 0 h 21"/>
                <a:gd name="T8" fmla="*/ 0 w 5"/>
                <a:gd name="T9" fmla="*/ 20 h 21"/>
                <a:gd name="T10" fmla="*/ 0 w 5"/>
                <a:gd name="T11" fmla="*/ 20 h 21"/>
              </a:gdLst>
              <a:ahLst/>
              <a:cxnLst>
                <a:cxn ang="0">
                  <a:pos x="T0" y="T1"/>
                </a:cxn>
                <a:cxn ang="0">
                  <a:pos x="T2" y="T3"/>
                </a:cxn>
                <a:cxn ang="0">
                  <a:pos x="T4" y="T5"/>
                </a:cxn>
                <a:cxn ang="0">
                  <a:pos x="T6" y="T7"/>
                </a:cxn>
                <a:cxn ang="0">
                  <a:pos x="T8" y="T9"/>
                </a:cxn>
                <a:cxn ang="0">
                  <a:pos x="T10" y="T11"/>
                </a:cxn>
              </a:cxnLst>
              <a:rect l="0" t="0" r="r" b="b"/>
              <a:pathLst>
                <a:path w="5" h="21">
                  <a:moveTo>
                    <a:pt x="0" y="20"/>
                  </a:moveTo>
                  <a:lnTo>
                    <a:pt x="5" y="21"/>
                  </a:lnTo>
                  <a:lnTo>
                    <a:pt x="5" y="1"/>
                  </a:lnTo>
                  <a:lnTo>
                    <a:pt x="0" y="0"/>
                  </a:lnTo>
                  <a:lnTo>
                    <a:pt x="0" y="20"/>
                  </a:lnTo>
                  <a:lnTo>
                    <a:pt x="0"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7" name="Freeform 163"/>
            <p:cNvSpPr>
              <a:spLocks/>
            </p:cNvSpPr>
            <p:nvPr/>
          </p:nvSpPr>
          <p:spPr bwMode="auto">
            <a:xfrm>
              <a:off x="976" y="2089"/>
              <a:ext cx="82" cy="21"/>
            </a:xfrm>
            <a:custGeom>
              <a:avLst/>
              <a:gdLst>
                <a:gd name="T0" fmla="*/ 0 w 83"/>
                <a:gd name="T1" fmla="*/ 0 h 20"/>
                <a:gd name="T2" fmla="*/ 83 w 83"/>
                <a:gd name="T3" fmla="*/ 1 h 20"/>
                <a:gd name="T4" fmla="*/ 83 w 83"/>
                <a:gd name="T5" fmla="*/ 14 h 20"/>
                <a:gd name="T6" fmla="*/ 0 w 83"/>
                <a:gd name="T7" fmla="*/ 20 h 20"/>
                <a:gd name="T8" fmla="*/ 0 w 83"/>
                <a:gd name="T9" fmla="*/ 0 h 20"/>
              </a:gdLst>
              <a:ahLst/>
              <a:cxnLst>
                <a:cxn ang="0">
                  <a:pos x="T0" y="T1"/>
                </a:cxn>
                <a:cxn ang="0">
                  <a:pos x="T2" y="T3"/>
                </a:cxn>
                <a:cxn ang="0">
                  <a:pos x="T4" y="T5"/>
                </a:cxn>
                <a:cxn ang="0">
                  <a:pos x="T6" y="T7"/>
                </a:cxn>
                <a:cxn ang="0">
                  <a:pos x="T8" y="T9"/>
                </a:cxn>
              </a:cxnLst>
              <a:rect l="0" t="0" r="r" b="b"/>
              <a:pathLst>
                <a:path w="83" h="20">
                  <a:moveTo>
                    <a:pt x="0" y="0"/>
                  </a:moveTo>
                  <a:lnTo>
                    <a:pt x="83" y="1"/>
                  </a:lnTo>
                  <a:lnTo>
                    <a:pt x="83" y="14"/>
                  </a:lnTo>
                  <a:lnTo>
                    <a:pt x="0" y="2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8" name="Freeform 164"/>
            <p:cNvSpPr>
              <a:spLocks/>
            </p:cNvSpPr>
            <p:nvPr/>
          </p:nvSpPr>
          <p:spPr bwMode="auto">
            <a:xfrm>
              <a:off x="994" y="2102"/>
              <a:ext cx="86" cy="284"/>
            </a:xfrm>
            <a:custGeom>
              <a:avLst/>
              <a:gdLst>
                <a:gd name="T0" fmla="*/ 1 w 86"/>
                <a:gd name="T1" fmla="*/ 284 h 284"/>
                <a:gd name="T2" fmla="*/ 86 w 86"/>
                <a:gd name="T3" fmla="*/ 218 h 284"/>
                <a:gd name="T4" fmla="*/ 86 w 86"/>
                <a:gd name="T5" fmla="*/ 0 h 284"/>
                <a:gd name="T6" fmla="*/ 0 w 86"/>
                <a:gd name="T7" fmla="*/ 1 h 284"/>
                <a:gd name="T8" fmla="*/ 0 w 86"/>
                <a:gd name="T9" fmla="*/ 283 h 284"/>
                <a:gd name="T10" fmla="*/ 1 w 86"/>
                <a:gd name="T11" fmla="*/ 284 h 284"/>
              </a:gdLst>
              <a:ahLst/>
              <a:cxnLst>
                <a:cxn ang="0">
                  <a:pos x="T0" y="T1"/>
                </a:cxn>
                <a:cxn ang="0">
                  <a:pos x="T2" y="T3"/>
                </a:cxn>
                <a:cxn ang="0">
                  <a:pos x="T4" y="T5"/>
                </a:cxn>
                <a:cxn ang="0">
                  <a:pos x="T6" y="T7"/>
                </a:cxn>
                <a:cxn ang="0">
                  <a:pos x="T8" y="T9"/>
                </a:cxn>
                <a:cxn ang="0">
                  <a:pos x="T10" y="T11"/>
                </a:cxn>
              </a:cxnLst>
              <a:rect l="0" t="0" r="r" b="b"/>
              <a:pathLst>
                <a:path w="86" h="284">
                  <a:moveTo>
                    <a:pt x="1" y="284"/>
                  </a:moveTo>
                  <a:lnTo>
                    <a:pt x="86" y="218"/>
                  </a:lnTo>
                  <a:lnTo>
                    <a:pt x="86" y="0"/>
                  </a:lnTo>
                  <a:lnTo>
                    <a:pt x="0" y="1"/>
                  </a:lnTo>
                  <a:lnTo>
                    <a:pt x="0" y="283"/>
                  </a:lnTo>
                  <a:lnTo>
                    <a:pt x="1" y="284"/>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89" name="Freeform 165"/>
            <p:cNvSpPr>
              <a:spLocks/>
            </p:cNvSpPr>
            <p:nvPr/>
          </p:nvSpPr>
          <p:spPr bwMode="auto">
            <a:xfrm>
              <a:off x="966" y="2378"/>
              <a:ext cx="4" cy="24"/>
            </a:xfrm>
            <a:custGeom>
              <a:avLst/>
              <a:gdLst>
                <a:gd name="T0" fmla="*/ 0 w 4"/>
                <a:gd name="T1" fmla="*/ 25 h 25"/>
                <a:gd name="T2" fmla="*/ 4 w 4"/>
                <a:gd name="T3" fmla="*/ 21 h 25"/>
                <a:gd name="T4" fmla="*/ 4 w 4"/>
                <a:gd name="T5" fmla="*/ 0 h 25"/>
                <a:gd name="T6" fmla="*/ 0 w 4"/>
                <a:gd name="T7" fmla="*/ 0 h 25"/>
                <a:gd name="T8" fmla="*/ 0 w 4"/>
                <a:gd name="T9" fmla="*/ 19 h 25"/>
                <a:gd name="T10" fmla="*/ 0 w 4"/>
                <a:gd name="T11" fmla="*/ 25 h 25"/>
              </a:gdLst>
              <a:ahLst/>
              <a:cxnLst>
                <a:cxn ang="0">
                  <a:pos x="T0" y="T1"/>
                </a:cxn>
                <a:cxn ang="0">
                  <a:pos x="T2" y="T3"/>
                </a:cxn>
                <a:cxn ang="0">
                  <a:pos x="T4" y="T5"/>
                </a:cxn>
                <a:cxn ang="0">
                  <a:pos x="T6" y="T7"/>
                </a:cxn>
                <a:cxn ang="0">
                  <a:pos x="T8" y="T9"/>
                </a:cxn>
                <a:cxn ang="0">
                  <a:pos x="T10" y="T11"/>
                </a:cxn>
              </a:cxnLst>
              <a:rect l="0" t="0" r="r" b="b"/>
              <a:pathLst>
                <a:path w="4" h="25">
                  <a:moveTo>
                    <a:pt x="0" y="25"/>
                  </a:moveTo>
                  <a:lnTo>
                    <a:pt x="4" y="21"/>
                  </a:lnTo>
                  <a:lnTo>
                    <a:pt x="4" y="0"/>
                  </a:lnTo>
                  <a:lnTo>
                    <a:pt x="0" y="0"/>
                  </a:lnTo>
                  <a:lnTo>
                    <a:pt x="0" y="19"/>
                  </a:lnTo>
                  <a:lnTo>
                    <a:pt x="0" y="2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0" name="Freeform 166"/>
            <p:cNvSpPr>
              <a:spLocks/>
            </p:cNvSpPr>
            <p:nvPr/>
          </p:nvSpPr>
          <p:spPr bwMode="auto">
            <a:xfrm>
              <a:off x="918" y="2366"/>
              <a:ext cx="5" cy="23"/>
            </a:xfrm>
            <a:custGeom>
              <a:avLst/>
              <a:gdLst>
                <a:gd name="T0" fmla="*/ 0 w 5"/>
                <a:gd name="T1" fmla="*/ 23 h 23"/>
                <a:gd name="T2" fmla="*/ 5 w 5"/>
                <a:gd name="T3" fmla="*/ 20 h 23"/>
                <a:gd name="T4" fmla="*/ 5 w 5"/>
                <a:gd name="T5" fmla="*/ 0 h 23"/>
                <a:gd name="T6" fmla="*/ 0 w 5"/>
                <a:gd name="T7" fmla="*/ 0 h 23"/>
                <a:gd name="T8" fmla="*/ 0 w 5"/>
                <a:gd name="T9" fmla="*/ 18 h 23"/>
                <a:gd name="T10" fmla="*/ 0 w 5"/>
                <a:gd name="T11" fmla="*/ 23 h 23"/>
              </a:gdLst>
              <a:ahLst/>
              <a:cxnLst>
                <a:cxn ang="0">
                  <a:pos x="T0" y="T1"/>
                </a:cxn>
                <a:cxn ang="0">
                  <a:pos x="T2" y="T3"/>
                </a:cxn>
                <a:cxn ang="0">
                  <a:pos x="T4" y="T5"/>
                </a:cxn>
                <a:cxn ang="0">
                  <a:pos x="T6" y="T7"/>
                </a:cxn>
                <a:cxn ang="0">
                  <a:pos x="T8" y="T9"/>
                </a:cxn>
                <a:cxn ang="0">
                  <a:pos x="T10" y="T11"/>
                </a:cxn>
              </a:cxnLst>
              <a:rect l="0" t="0" r="r" b="b"/>
              <a:pathLst>
                <a:path w="5" h="23">
                  <a:moveTo>
                    <a:pt x="0" y="23"/>
                  </a:moveTo>
                  <a:lnTo>
                    <a:pt x="5" y="20"/>
                  </a:lnTo>
                  <a:lnTo>
                    <a:pt x="5" y="0"/>
                  </a:lnTo>
                  <a:lnTo>
                    <a:pt x="0" y="0"/>
                  </a:lnTo>
                  <a:lnTo>
                    <a:pt x="0" y="18"/>
                  </a:lnTo>
                  <a:lnTo>
                    <a:pt x="0" y="23"/>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1" name="Freeform 167"/>
            <p:cNvSpPr>
              <a:spLocks/>
            </p:cNvSpPr>
            <p:nvPr/>
          </p:nvSpPr>
          <p:spPr bwMode="auto">
            <a:xfrm>
              <a:off x="942" y="2372"/>
              <a:ext cx="3" cy="25"/>
            </a:xfrm>
            <a:custGeom>
              <a:avLst/>
              <a:gdLst>
                <a:gd name="T0" fmla="*/ 0 w 4"/>
                <a:gd name="T1" fmla="*/ 25 h 25"/>
                <a:gd name="T2" fmla="*/ 4 w 4"/>
                <a:gd name="T3" fmla="*/ 21 h 25"/>
                <a:gd name="T4" fmla="*/ 4 w 4"/>
                <a:gd name="T5" fmla="*/ 1 h 25"/>
                <a:gd name="T6" fmla="*/ 0 w 4"/>
                <a:gd name="T7" fmla="*/ 0 h 25"/>
                <a:gd name="T8" fmla="*/ 0 w 4"/>
                <a:gd name="T9" fmla="*/ 18 h 25"/>
                <a:gd name="T10" fmla="*/ 0 w 4"/>
                <a:gd name="T11" fmla="*/ 25 h 25"/>
              </a:gdLst>
              <a:ahLst/>
              <a:cxnLst>
                <a:cxn ang="0">
                  <a:pos x="T0" y="T1"/>
                </a:cxn>
                <a:cxn ang="0">
                  <a:pos x="T2" y="T3"/>
                </a:cxn>
                <a:cxn ang="0">
                  <a:pos x="T4" y="T5"/>
                </a:cxn>
                <a:cxn ang="0">
                  <a:pos x="T6" y="T7"/>
                </a:cxn>
                <a:cxn ang="0">
                  <a:pos x="T8" y="T9"/>
                </a:cxn>
                <a:cxn ang="0">
                  <a:pos x="T10" y="T11"/>
                </a:cxn>
              </a:cxnLst>
              <a:rect l="0" t="0" r="r" b="b"/>
              <a:pathLst>
                <a:path w="4" h="25">
                  <a:moveTo>
                    <a:pt x="0" y="25"/>
                  </a:moveTo>
                  <a:lnTo>
                    <a:pt x="4" y="21"/>
                  </a:lnTo>
                  <a:lnTo>
                    <a:pt x="4" y="1"/>
                  </a:lnTo>
                  <a:lnTo>
                    <a:pt x="0" y="0"/>
                  </a:lnTo>
                  <a:lnTo>
                    <a:pt x="0" y="18"/>
                  </a:lnTo>
                  <a:lnTo>
                    <a:pt x="0" y="2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2" name="Freeform 168"/>
            <p:cNvSpPr>
              <a:spLocks/>
            </p:cNvSpPr>
            <p:nvPr/>
          </p:nvSpPr>
          <p:spPr bwMode="auto">
            <a:xfrm>
              <a:off x="894" y="2357"/>
              <a:ext cx="4" cy="25"/>
            </a:xfrm>
            <a:custGeom>
              <a:avLst/>
              <a:gdLst>
                <a:gd name="T0" fmla="*/ 0 w 4"/>
                <a:gd name="T1" fmla="*/ 25 h 25"/>
                <a:gd name="T2" fmla="*/ 4 w 4"/>
                <a:gd name="T3" fmla="*/ 23 h 25"/>
                <a:gd name="T4" fmla="*/ 4 w 4"/>
                <a:gd name="T5" fmla="*/ 1 h 25"/>
                <a:gd name="T6" fmla="*/ 0 w 4"/>
                <a:gd name="T7" fmla="*/ 0 h 25"/>
                <a:gd name="T8" fmla="*/ 0 w 4"/>
                <a:gd name="T9" fmla="*/ 20 h 25"/>
                <a:gd name="T10" fmla="*/ 0 w 4"/>
                <a:gd name="T11" fmla="*/ 25 h 25"/>
              </a:gdLst>
              <a:ahLst/>
              <a:cxnLst>
                <a:cxn ang="0">
                  <a:pos x="T0" y="T1"/>
                </a:cxn>
                <a:cxn ang="0">
                  <a:pos x="T2" y="T3"/>
                </a:cxn>
                <a:cxn ang="0">
                  <a:pos x="T4" y="T5"/>
                </a:cxn>
                <a:cxn ang="0">
                  <a:pos x="T6" y="T7"/>
                </a:cxn>
                <a:cxn ang="0">
                  <a:pos x="T8" y="T9"/>
                </a:cxn>
                <a:cxn ang="0">
                  <a:pos x="T10" y="T11"/>
                </a:cxn>
              </a:cxnLst>
              <a:rect l="0" t="0" r="r" b="b"/>
              <a:pathLst>
                <a:path w="4" h="25">
                  <a:moveTo>
                    <a:pt x="0" y="25"/>
                  </a:moveTo>
                  <a:lnTo>
                    <a:pt x="4" y="23"/>
                  </a:lnTo>
                  <a:lnTo>
                    <a:pt x="4" y="1"/>
                  </a:lnTo>
                  <a:lnTo>
                    <a:pt x="0" y="0"/>
                  </a:lnTo>
                  <a:lnTo>
                    <a:pt x="0" y="20"/>
                  </a:lnTo>
                  <a:lnTo>
                    <a:pt x="0" y="2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3" name="Freeform 169"/>
            <p:cNvSpPr>
              <a:spLocks/>
            </p:cNvSpPr>
            <p:nvPr/>
          </p:nvSpPr>
          <p:spPr bwMode="auto">
            <a:xfrm>
              <a:off x="869" y="2353"/>
              <a:ext cx="3" cy="22"/>
            </a:xfrm>
            <a:custGeom>
              <a:avLst/>
              <a:gdLst>
                <a:gd name="T0" fmla="*/ 0 w 4"/>
                <a:gd name="T1" fmla="*/ 21 h 21"/>
                <a:gd name="T2" fmla="*/ 4 w 4"/>
                <a:gd name="T3" fmla="*/ 20 h 21"/>
                <a:gd name="T4" fmla="*/ 4 w 4"/>
                <a:gd name="T5" fmla="*/ 1 h 21"/>
                <a:gd name="T6" fmla="*/ 0 w 4"/>
                <a:gd name="T7" fmla="*/ 0 h 21"/>
                <a:gd name="T8" fmla="*/ 0 w 4"/>
                <a:gd name="T9" fmla="*/ 19 h 21"/>
                <a:gd name="T10" fmla="*/ 0 w 4"/>
                <a:gd name="T11" fmla="*/ 21 h 21"/>
              </a:gdLst>
              <a:ahLst/>
              <a:cxnLst>
                <a:cxn ang="0">
                  <a:pos x="T0" y="T1"/>
                </a:cxn>
                <a:cxn ang="0">
                  <a:pos x="T2" y="T3"/>
                </a:cxn>
                <a:cxn ang="0">
                  <a:pos x="T4" y="T5"/>
                </a:cxn>
                <a:cxn ang="0">
                  <a:pos x="T6" y="T7"/>
                </a:cxn>
                <a:cxn ang="0">
                  <a:pos x="T8" y="T9"/>
                </a:cxn>
                <a:cxn ang="0">
                  <a:pos x="T10" y="T11"/>
                </a:cxn>
              </a:cxnLst>
              <a:rect l="0" t="0" r="r" b="b"/>
              <a:pathLst>
                <a:path w="4" h="21">
                  <a:moveTo>
                    <a:pt x="0" y="21"/>
                  </a:moveTo>
                  <a:lnTo>
                    <a:pt x="4" y="20"/>
                  </a:lnTo>
                  <a:lnTo>
                    <a:pt x="4" y="1"/>
                  </a:lnTo>
                  <a:lnTo>
                    <a:pt x="0" y="0"/>
                  </a:lnTo>
                  <a:lnTo>
                    <a:pt x="0" y="19"/>
                  </a:lnTo>
                  <a:lnTo>
                    <a:pt x="0" y="21"/>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4" name="Freeform 170"/>
            <p:cNvSpPr>
              <a:spLocks/>
            </p:cNvSpPr>
            <p:nvPr/>
          </p:nvSpPr>
          <p:spPr bwMode="auto">
            <a:xfrm>
              <a:off x="820" y="2341"/>
              <a:ext cx="3" cy="17"/>
            </a:xfrm>
            <a:custGeom>
              <a:avLst/>
              <a:gdLst>
                <a:gd name="T0" fmla="*/ 0 w 4"/>
                <a:gd name="T1" fmla="*/ 17 h 17"/>
                <a:gd name="T2" fmla="*/ 4 w 4"/>
                <a:gd name="T3" fmla="*/ 16 h 17"/>
                <a:gd name="T4" fmla="*/ 4 w 4"/>
                <a:gd name="T5" fmla="*/ 2 h 17"/>
                <a:gd name="T6" fmla="*/ 0 w 4"/>
                <a:gd name="T7" fmla="*/ 0 h 17"/>
                <a:gd name="T8" fmla="*/ 0 w 4"/>
                <a:gd name="T9" fmla="*/ 16 h 17"/>
                <a:gd name="T10" fmla="*/ 0 w 4"/>
                <a:gd name="T11" fmla="*/ 17 h 17"/>
              </a:gdLst>
              <a:ahLst/>
              <a:cxnLst>
                <a:cxn ang="0">
                  <a:pos x="T0" y="T1"/>
                </a:cxn>
                <a:cxn ang="0">
                  <a:pos x="T2" y="T3"/>
                </a:cxn>
                <a:cxn ang="0">
                  <a:pos x="T4" y="T5"/>
                </a:cxn>
                <a:cxn ang="0">
                  <a:pos x="T6" y="T7"/>
                </a:cxn>
                <a:cxn ang="0">
                  <a:pos x="T8" y="T9"/>
                </a:cxn>
                <a:cxn ang="0">
                  <a:pos x="T10" y="T11"/>
                </a:cxn>
              </a:cxnLst>
              <a:rect l="0" t="0" r="r" b="b"/>
              <a:pathLst>
                <a:path w="4" h="17">
                  <a:moveTo>
                    <a:pt x="0" y="17"/>
                  </a:moveTo>
                  <a:lnTo>
                    <a:pt x="4" y="16"/>
                  </a:lnTo>
                  <a:lnTo>
                    <a:pt x="4" y="2"/>
                  </a:lnTo>
                  <a:lnTo>
                    <a:pt x="0" y="0"/>
                  </a:lnTo>
                  <a:lnTo>
                    <a:pt x="0" y="16"/>
                  </a:lnTo>
                  <a:lnTo>
                    <a:pt x="0" y="1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5" name="Freeform 171"/>
            <p:cNvSpPr>
              <a:spLocks/>
            </p:cNvSpPr>
            <p:nvPr/>
          </p:nvSpPr>
          <p:spPr bwMode="auto">
            <a:xfrm>
              <a:off x="813" y="2242"/>
              <a:ext cx="76" cy="50"/>
            </a:xfrm>
            <a:custGeom>
              <a:avLst/>
              <a:gdLst>
                <a:gd name="T0" fmla="*/ 0 w 76"/>
                <a:gd name="T1" fmla="*/ 20 h 50"/>
                <a:gd name="T2" fmla="*/ 76 w 76"/>
                <a:gd name="T3" fmla="*/ 0 h 50"/>
                <a:gd name="T4" fmla="*/ 73 w 76"/>
                <a:gd name="T5" fmla="*/ 50 h 50"/>
                <a:gd name="T6" fmla="*/ 0 w 76"/>
                <a:gd name="T7" fmla="*/ 21 h 50"/>
                <a:gd name="T8" fmla="*/ 0 w 76"/>
                <a:gd name="T9" fmla="*/ 20 h 50"/>
              </a:gdLst>
              <a:ahLst/>
              <a:cxnLst>
                <a:cxn ang="0">
                  <a:pos x="T0" y="T1"/>
                </a:cxn>
                <a:cxn ang="0">
                  <a:pos x="T2" y="T3"/>
                </a:cxn>
                <a:cxn ang="0">
                  <a:pos x="T4" y="T5"/>
                </a:cxn>
                <a:cxn ang="0">
                  <a:pos x="T6" y="T7"/>
                </a:cxn>
                <a:cxn ang="0">
                  <a:pos x="T8" y="T9"/>
                </a:cxn>
              </a:cxnLst>
              <a:rect l="0" t="0" r="r" b="b"/>
              <a:pathLst>
                <a:path w="76" h="50">
                  <a:moveTo>
                    <a:pt x="0" y="20"/>
                  </a:moveTo>
                  <a:lnTo>
                    <a:pt x="76" y="0"/>
                  </a:lnTo>
                  <a:lnTo>
                    <a:pt x="73" y="50"/>
                  </a:lnTo>
                  <a:lnTo>
                    <a:pt x="0" y="21"/>
                  </a:lnTo>
                  <a:lnTo>
                    <a:pt x="0" y="20"/>
                  </a:lnTo>
                  <a:close/>
                </a:path>
              </a:pathLst>
            </a:custGeom>
            <a:solidFill>
              <a:srgbClr val="57310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6" name="Freeform 172"/>
            <p:cNvSpPr>
              <a:spLocks/>
            </p:cNvSpPr>
            <p:nvPr/>
          </p:nvSpPr>
          <p:spPr bwMode="auto">
            <a:xfrm>
              <a:off x="845" y="2250"/>
              <a:ext cx="27" cy="11"/>
            </a:xfrm>
            <a:custGeom>
              <a:avLst/>
              <a:gdLst>
                <a:gd name="T0" fmla="*/ 0 w 27"/>
                <a:gd name="T1" fmla="*/ 7 h 12"/>
                <a:gd name="T2" fmla="*/ 21 w 27"/>
                <a:gd name="T3" fmla="*/ 0 h 12"/>
                <a:gd name="T4" fmla="*/ 27 w 27"/>
                <a:gd name="T5" fmla="*/ 12 h 12"/>
                <a:gd name="T6" fmla="*/ 2 w 27"/>
                <a:gd name="T7" fmla="*/ 7 h 12"/>
                <a:gd name="T8" fmla="*/ 0 w 27"/>
                <a:gd name="T9" fmla="*/ 7 h 12"/>
              </a:gdLst>
              <a:ahLst/>
              <a:cxnLst>
                <a:cxn ang="0">
                  <a:pos x="T0" y="T1"/>
                </a:cxn>
                <a:cxn ang="0">
                  <a:pos x="T2" y="T3"/>
                </a:cxn>
                <a:cxn ang="0">
                  <a:pos x="T4" y="T5"/>
                </a:cxn>
                <a:cxn ang="0">
                  <a:pos x="T6" y="T7"/>
                </a:cxn>
                <a:cxn ang="0">
                  <a:pos x="T8" y="T9"/>
                </a:cxn>
              </a:cxnLst>
              <a:rect l="0" t="0" r="r" b="b"/>
              <a:pathLst>
                <a:path w="27" h="12">
                  <a:moveTo>
                    <a:pt x="0" y="7"/>
                  </a:moveTo>
                  <a:lnTo>
                    <a:pt x="21" y="0"/>
                  </a:lnTo>
                  <a:lnTo>
                    <a:pt x="27" y="12"/>
                  </a:lnTo>
                  <a:lnTo>
                    <a:pt x="2" y="7"/>
                  </a:lnTo>
                  <a:lnTo>
                    <a:pt x="0" y="7"/>
                  </a:lnTo>
                  <a:close/>
                </a:path>
              </a:pathLst>
            </a:custGeom>
            <a:solidFill>
              <a:srgbClr val="260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7" name="Freeform 173"/>
            <p:cNvSpPr>
              <a:spLocks/>
            </p:cNvSpPr>
            <p:nvPr/>
          </p:nvSpPr>
          <p:spPr bwMode="auto">
            <a:xfrm>
              <a:off x="845" y="2257"/>
              <a:ext cx="22" cy="12"/>
            </a:xfrm>
            <a:custGeom>
              <a:avLst/>
              <a:gdLst>
                <a:gd name="T0" fmla="*/ 0 w 23"/>
                <a:gd name="T1" fmla="*/ 6 h 12"/>
                <a:gd name="T2" fmla="*/ 0 w 23"/>
                <a:gd name="T3" fmla="*/ 0 h 12"/>
                <a:gd name="T4" fmla="*/ 19 w 23"/>
                <a:gd name="T5" fmla="*/ 4 h 12"/>
                <a:gd name="T6" fmla="*/ 23 w 23"/>
                <a:gd name="T7" fmla="*/ 5 h 12"/>
                <a:gd name="T8" fmla="*/ 23 w 23"/>
                <a:gd name="T9" fmla="*/ 12 h 12"/>
                <a:gd name="T10" fmla="*/ 0 w 23"/>
                <a:gd name="T11" fmla="*/ 6 h 12"/>
              </a:gdLst>
              <a:ahLst/>
              <a:cxnLst>
                <a:cxn ang="0">
                  <a:pos x="T0" y="T1"/>
                </a:cxn>
                <a:cxn ang="0">
                  <a:pos x="T2" y="T3"/>
                </a:cxn>
                <a:cxn ang="0">
                  <a:pos x="T4" y="T5"/>
                </a:cxn>
                <a:cxn ang="0">
                  <a:pos x="T6" y="T7"/>
                </a:cxn>
                <a:cxn ang="0">
                  <a:pos x="T8" y="T9"/>
                </a:cxn>
                <a:cxn ang="0">
                  <a:pos x="T10" y="T11"/>
                </a:cxn>
              </a:cxnLst>
              <a:rect l="0" t="0" r="r" b="b"/>
              <a:pathLst>
                <a:path w="23" h="12">
                  <a:moveTo>
                    <a:pt x="0" y="6"/>
                  </a:moveTo>
                  <a:lnTo>
                    <a:pt x="0" y="0"/>
                  </a:lnTo>
                  <a:lnTo>
                    <a:pt x="19" y="4"/>
                  </a:lnTo>
                  <a:lnTo>
                    <a:pt x="23" y="5"/>
                  </a:lnTo>
                  <a:lnTo>
                    <a:pt x="23" y="12"/>
                  </a:lnTo>
                  <a:lnTo>
                    <a:pt x="0" y="6"/>
                  </a:lnTo>
                  <a:close/>
                </a:path>
              </a:pathLst>
            </a:custGeom>
            <a:solidFill>
              <a:srgbClr val="8A57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8" name="Freeform 174"/>
            <p:cNvSpPr>
              <a:spLocks/>
            </p:cNvSpPr>
            <p:nvPr/>
          </p:nvSpPr>
          <p:spPr bwMode="auto">
            <a:xfrm>
              <a:off x="897" y="2089"/>
              <a:ext cx="81" cy="21"/>
            </a:xfrm>
            <a:custGeom>
              <a:avLst/>
              <a:gdLst>
                <a:gd name="T0" fmla="*/ 0 w 81"/>
                <a:gd name="T1" fmla="*/ 14 h 20"/>
                <a:gd name="T2" fmla="*/ 0 w 81"/>
                <a:gd name="T3" fmla="*/ 0 h 20"/>
                <a:gd name="T4" fmla="*/ 81 w 81"/>
                <a:gd name="T5" fmla="*/ 0 h 20"/>
                <a:gd name="T6" fmla="*/ 81 w 81"/>
                <a:gd name="T7" fmla="*/ 20 h 20"/>
                <a:gd name="T8" fmla="*/ 0 w 81"/>
                <a:gd name="T9" fmla="*/ 14 h 20"/>
              </a:gdLst>
              <a:ahLst/>
              <a:cxnLst>
                <a:cxn ang="0">
                  <a:pos x="T0" y="T1"/>
                </a:cxn>
                <a:cxn ang="0">
                  <a:pos x="T2" y="T3"/>
                </a:cxn>
                <a:cxn ang="0">
                  <a:pos x="T4" y="T5"/>
                </a:cxn>
                <a:cxn ang="0">
                  <a:pos x="T6" y="T7"/>
                </a:cxn>
                <a:cxn ang="0">
                  <a:pos x="T8" y="T9"/>
                </a:cxn>
              </a:cxnLst>
              <a:rect l="0" t="0" r="r" b="b"/>
              <a:pathLst>
                <a:path w="81" h="20">
                  <a:moveTo>
                    <a:pt x="0" y="14"/>
                  </a:moveTo>
                  <a:lnTo>
                    <a:pt x="0" y="0"/>
                  </a:lnTo>
                  <a:lnTo>
                    <a:pt x="81" y="0"/>
                  </a:lnTo>
                  <a:lnTo>
                    <a:pt x="81" y="20"/>
                  </a:lnTo>
                  <a:lnTo>
                    <a:pt x="0" y="14"/>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199" name="Freeform 175"/>
            <p:cNvSpPr>
              <a:spLocks/>
            </p:cNvSpPr>
            <p:nvPr/>
          </p:nvSpPr>
          <p:spPr bwMode="auto">
            <a:xfrm>
              <a:off x="813" y="2102"/>
              <a:ext cx="182" cy="284"/>
            </a:xfrm>
            <a:custGeom>
              <a:avLst/>
              <a:gdLst>
                <a:gd name="T0" fmla="*/ 2 w 182"/>
                <a:gd name="T1" fmla="*/ 239 h 284"/>
                <a:gd name="T2" fmla="*/ 3 w 182"/>
                <a:gd name="T3" fmla="*/ 239 h 284"/>
                <a:gd name="T4" fmla="*/ 182 w 182"/>
                <a:gd name="T5" fmla="*/ 284 h 284"/>
                <a:gd name="T6" fmla="*/ 182 w 182"/>
                <a:gd name="T7" fmla="*/ 1 h 284"/>
                <a:gd name="T8" fmla="*/ 51 w 182"/>
                <a:gd name="T9" fmla="*/ 0 h 284"/>
                <a:gd name="T10" fmla="*/ 51 w 182"/>
                <a:gd name="T11" fmla="*/ 172 h 284"/>
                <a:gd name="T12" fmla="*/ 0 w 182"/>
                <a:gd name="T13" fmla="*/ 161 h 284"/>
                <a:gd name="T14" fmla="*/ 0 w 182"/>
                <a:gd name="T15" fmla="*/ 239 h 284"/>
                <a:gd name="T16" fmla="*/ 2 w 182"/>
                <a:gd name="T17" fmla="*/ 23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84">
                  <a:moveTo>
                    <a:pt x="2" y="239"/>
                  </a:moveTo>
                  <a:lnTo>
                    <a:pt x="3" y="239"/>
                  </a:lnTo>
                  <a:lnTo>
                    <a:pt x="182" y="284"/>
                  </a:lnTo>
                  <a:lnTo>
                    <a:pt x="182" y="1"/>
                  </a:lnTo>
                  <a:lnTo>
                    <a:pt x="51" y="0"/>
                  </a:lnTo>
                  <a:lnTo>
                    <a:pt x="51" y="172"/>
                  </a:lnTo>
                  <a:lnTo>
                    <a:pt x="0" y="161"/>
                  </a:lnTo>
                  <a:lnTo>
                    <a:pt x="0" y="239"/>
                  </a:lnTo>
                  <a:lnTo>
                    <a:pt x="2" y="239"/>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0" name="Freeform 176"/>
            <p:cNvSpPr>
              <a:spLocks/>
            </p:cNvSpPr>
            <p:nvPr/>
          </p:nvSpPr>
          <p:spPr bwMode="auto">
            <a:xfrm>
              <a:off x="987" y="2384"/>
              <a:ext cx="7" cy="29"/>
            </a:xfrm>
            <a:custGeom>
              <a:avLst/>
              <a:gdLst>
                <a:gd name="T0" fmla="*/ 8 w 8"/>
                <a:gd name="T1" fmla="*/ 2 h 29"/>
                <a:gd name="T2" fmla="*/ 8 w 8"/>
                <a:gd name="T3" fmla="*/ 29 h 29"/>
                <a:gd name="T4" fmla="*/ 0 w 8"/>
                <a:gd name="T5" fmla="*/ 26 h 29"/>
                <a:gd name="T6" fmla="*/ 0 w 8"/>
                <a:gd name="T7" fmla="*/ 0 h 29"/>
                <a:gd name="T8" fmla="*/ 8 w 8"/>
                <a:gd name="T9" fmla="*/ 2 h 29"/>
              </a:gdLst>
              <a:ahLst/>
              <a:cxnLst>
                <a:cxn ang="0">
                  <a:pos x="T0" y="T1"/>
                </a:cxn>
                <a:cxn ang="0">
                  <a:pos x="T2" y="T3"/>
                </a:cxn>
                <a:cxn ang="0">
                  <a:pos x="T4" y="T5"/>
                </a:cxn>
                <a:cxn ang="0">
                  <a:pos x="T6" y="T7"/>
                </a:cxn>
                <a:cxn ang="0">
                  <a:pos x="T8" y="T9"/>
                </a:cxn>
              </a:cxnLst>
              <a:rect l="0" t="0" r="r" b="b"/>
              <a:pathLst>
                <a:path w="8" h="29">
                  <a:moveTo>
                    <a:pt x="8" y="2"/>
                  </a:moveTo>
                  <a:lnTo>
                    <a:pt x="8" y="29"/>
                  </a:lnTo>
                  <a:lnTo>
                    <a:pt x="0" y="26"/>
                  </a:lnTo>
                  <a:lnTo>
                    <a:pt x="0" y="0"/>
                  </a:lnTo>
                  <a:lnTo>
                    <a:pt x="8" y="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1" name="Freeform 177"/>
            <p:cNvSpPr>
              <a:spLocks/>
            </p:cNvSpPr>
            <p:nvPr/>
          </p:nvSpPr>
          <p:spPr bwMode="auto">
            <a:xfrm>
              <a:off x="959" y="2374"/>
              <a:ext cx="7" cy="28"/>
            </a:xfrm>
            <a:custGeom>
              <a:avLst/>
              <a:gdLst>
                <a:gd name="T0" fmla="*/ 7 w 7"/>
                <a:gd name="T1" fmla="*/ 3 h 29"/>
                <a:gd name="T2" fmla="*/ 7 w 7"/>
                <a:gd name="T3" fmla="*/ 29 h 29"/>
                <a:gd name="T4" fmla="*/ 0 w 7"/>
                <a:gd name="T5" fmla="*/ 28 h 29"/>
                <a:gd name="T6" fmla="*/ 0 w 7"/>
                <a:gd name="T7" fmla="*/ 0 h 29"/>
                <a:gd name="T8" fmla="*/ 7 w 7"/>
                <a:gd name="T9" fmla="*/ 3 h 29"/>
              </a:gdLst>
              <a:ahLst/>
              <a:cxnLst>
                <a:cxn ang="0">
                  <a:pos x="T0" y="T1"/>
                </a:cxn>
                <a:cxn ang="0">
                  <a:pos x="T2" y="T3"/>
                </a:cxn>
                <a:cxn ang="0">
                  <a:pos x="T4" y="T5"/>
                </a:cxn>
                <a:cxn ang="0">
                  <a:pos x="T6" y="T7"/>
                </a:cxn>
                <a:cxn ang="0">
                  <a:pos x="T8" y="T9"/>
                </a:cxn>
              </a:cxnLst>
              <a:rect l="0" t="0" r="r" b="b"/>
              <a:pathLst>
                <a:path w="7" h="29">
                  <a:moveTo>
                    <a:pt x="7" y="3"/>
                  </a:moveTo>
                  <a:lnTo>
                    <a:pt x="7" y="29"/>
                  </a:lnTo>
                  <a:lnTo>
                    <a:pt x="0" y="28"/>
                  </a:lnTo>
                  <a:lnTo>
                    <a:pt x="0" y="0"/>
                  </a:lnTo>
                  <a:lnTo>
                    <a:pt x="7"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2" name="Freeform 178"/>
            <p:cNvSpPr>
              <a:spLocks/>
            </p:cNvSpPr>
            <p:nvPr/>
          </p:nvSpPr>
          <p:spPr bwMode="auto">
            <a:xfrm>
              <a:off x="937" y="2368"/>
              <a:ext cx="5" cy="29"/>
            </a:xfrm>
            <a:custGeom>
              <a:avLst/>
              <a:gdLst>
                <a:gd name="T0" fmla="*/ 5 w 5"/>
                <a:gd name="T1" fmla="*/ 2 h 29"/>
                <a:gd name="T2" fmla="*/ 5 w 5"/>
                <a:gd name="T3" fmla="*/ 29 h 29"/>
                <a:gd name="T4" fmla="*/ 0 w 5"/>
                <a:gd name="T5" fmla="*/ 26 h 29"/>
                <a:gd name="T6" fmla="*/ 0 w 5"/>
                <a:gd name="T7" fmla="*/ 0 h 29"/>
                <a:gd name="T8" fmla="*/ 5 w 5"/>
                <a:gd name="T9" fmla="*/ 2 h 29"/>
              </a:gdLst>
              <a:ahLst/>
              <a:cxnLst>
                <a:cxn ang="0">
                  <a:pos x="T0" y="T1"/>
                </a:cxn>
                <a:cxn ang="0">
                  <a:pos x="T2" y="T3"/>
                </a:cxn>
                <a:cxn ang="0">
                  <a:pos x="T4" y="T5"/>
                </a:cxn>
                <a:cxn ang="0">
                  <a:pos x="T6" y="T7"/>
                </a:cxn>
                <a:cxn ang="0">
                  <a:pos x="T8" y="T9"/>
                </a:cxn>
              </a:cxnLst>
              <a:rect l="0" t="0" r="r" b="b"/>
              <a:pathLst>
                <a:path w="5" h="29">
                  <a:moveTo>
                    <a:pt x="5" y="2"/>
                  </a:moveTo>
                  <a:lnTo>
                    <a:pt x="5" y="29"/>
                  </a:lnTo>
                  <a:lnTo>
                    <a:pt x="0" y="26"/>
                  </a:lnTo>
                  <a:lnTo>
                    <a:pt x="0" y="0"/>
                  </a:lnTo>
                  <a:lnTo>
                    <a:pt x="5" y="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3" name="Freeform 179"/>
            <p:cNvSpPr>
              <a:spLocks/>
            </p:cNvSpPr>
            <p:nvPr/>
          </p:nvSpPr>
          <p:spPr bwMode="auto">
            <a:xfrm>
              <a:off x="911" y="2361"/>
              <a:ext cx="7" cy="27"/>
            </a:xfrm>
            <a:custGeom>
              <a:avLst/>
              <a:gdLst>
                <a:gd name="T0" fmla="*/ 7 w 7"/>
                <a:gd name="T1" fmla="*/ 3 h 28"/>
                <a:gd name="T2" fmla="*/ 7 w 7"/>
                <a:gd name="T3" fmla="*/ 28 h 28"/>
                <a:gd name="T4" fmla="*/ 0 w 7"/>
                <a:gd name="T5" fmla="*/ 27 h 28"/>
                <a:gd name="T6" fmla="*/ 0 w 7"/>
                <a:gd name="T7" fmla="*/ 0 h 28"/>
                <a:gd name="T8" fmla="*/ 7 w 7"/>
                <a:gd name="T9" fmla="*/ 3 h 28"/>
              </a:gdLst>
              <a:ahLst/>
              <a:cxnLst>
                <a:cxn ang="0">
                  <a:pos x="T0" y="T1"/>
                </a:cxn>
                <a:cxn ang="0">
                  <a:pos x="T2" y="T3"/>
                </a:cxn>
                <a:cxn ang="0">
                  <a:pos x="T4" y="T5"/>
                </a:cxn>
                <a:cxn ang="0">
                  <a:pos x="T6" y="T7"/>
                </a:cxn>
                <a:cxn ang="0">
                  <a:pos x="T8" y="T9"/>
                </a:cxn>
              </a:cxnLst>
              <a:rect l="0" t="0" r="r" b="b"/>
              <a:pathLst>
                <a:path w="7" h="28">
                  <a:moveTo>
                    <a:pt x="7" y="3"/>
                  </a:moveTo>
                  <a:lnTo>
                    <a:pt x="7" y="28"/>
                  </a:lnTo>
                  <a:lnTo>
                    <a:pt x="0" y="27"/>
                  </a:lnTo>
                  <a:lnTo>
                    <a:pt x="0" y="0"/>
                  </a:lnTo>
                  <a:lnTo>
                    <a:pt x="7"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4" name="Freeform 180"/>
            <p:cNvSpPr>
              <a:spLocks/>
            </p:cNvSpPr>
            <p:nvPr/>
          </p:nvSpPr>
          <p:spPr bwMode="auto">
            <a:xfrm>
              <a:off x="888" y="2354"/>
              <a:ext cx="7" cy="28"/>
            </a:xfrm>
            <a:custGeom>
              <a:avLst/>
              <a:gdLst>
                <a:gd name="T0" fmla="*/ 6 w 6"/>
                <a:gd name="T1" fmla="*/ 3 h 28"/>
                <a:gd name="T2" fmla="*/ 6 w 6"/>
                <a:gd name="T3" fmla="*/ 28 h 28"/>
                <a:gd name="T4" fmla="*/ 0 w 6"/>
                <a:gd name="T5" fmla="*/ 26 h 28"/>
                <a:gd name="T6" fmla="*/ 0 w 6"/>
                <a:gd name="T7" fmla="*/ 0 h 28"/>
                <a:gd name="T8" fmla="*/ 6 w 6"/>
                <a:gd name="T9" fmla="*/ 3 h 28"/>
                <a:gd name="T10" fmla="*/ 6 w 6"/>
                <a:gd name="T11" fmla="*/ 3 h 28"/>
              </a:gdLst>
              <a:ahLst/>
              <a:cxnLst>
                <a:cxn ang="0">
                  <a:pos x="T0" y="T1"/>
                </a:cxn>
                <a:cxn ang="0">
                  <a:pos x="T2" y="T3"/>
                </a:cxn>
                <a:cxn ang="0">
                  <a:pos x="T4" y="T5"/>
                </a:cxn>
                <a:cxn ang="0">
                  <a:pos x="T6" y="T7"/>
                </a:cxn>
                <a:cxn ang="0">
                  <a:pos x="T8" y="T9"/>
                </a:cxn>
                <a:cxn ang="0">
                  <a:pos x="T10" y="T11"/>
                </a:cxn>
              </a:cxnLst>
              <a:rect l="0" t="0" r="r" b="b"/>
              <a:pathLst>
                <a:path w="6" h="28">
                  <a:moveTo>
                    <a:pt x="6" y="3"/>
                  </a:moveTo>
                  <a:lnTo>
                    <a:pt x="6" y="28"/>
                  </a:lnTo>
                  <a:lnTo>
                    <a:pt x="0" y="26"/>
                  </a:lnTo>
                  <a:lnTo>
                    <a:pt x="0" y="0"/>
                  </a:lnTo>
                  <a:lnTo>
                    <a:pt x="6" y="3"/>
                  </a:lnTo>
                  <a:lnTo>
                    <a:pt x="6"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5" name="Freeform 181"/>
            <p:cNvSpPr>
              <a:spLocks/>
            </p:cNvSpPr>
            <p:nvPr/>
          </p:nvSpPr>
          <p:spPr bwMode="auto">
            <a:xfrm>
              <a:off x="836" y="2343"/>
              <a:ext cx="33" cy="31"/>
            </a:xfrm>
            <a:custGeom>
              <a:avLst/>
              <a:gdLst>
                <a:gd name="T0" fmla="*/ 33 w 33"/>
                <a:gd name="T1" fmla="*/ 8 h 31"/>
                <a:gd name="T2" fmla="*/ 33 w 33"/>
                <a:gd name="T3" fmla="*/ 31 h 31"/>
                <a:gd name="T4" fmla="*/ 0 w 33"/>
                <a:gd name="T5" fmla="*/ 21 h 31"/>
                <a:gd name="T6" fmla="*/ 0 w 33"/>
                <a:gd name="T7" fmla="*/ 0 h 31"/>
                <a:gd name="T8" fmla="*/ 33 w 33"/>
                <a:gd name="T9" fmla="*/ 8 h 31"/>
                <a:gd name="T10" fmla="*/ 33 w 33"/>
                <a:gd name="T11" fmla="*/ 8 h 31"/>
              </a:gdLst>
              <a:ahLst/>
              <a:cxnLst>
                <a:cxn ang="0">
                  <a:pos x="T0" y="T1"/>
                </a:cxn>
                <a:cxn ang="0">
                  <a:pos x="T2" y="T3"/>
                </a:cxn>
                <a:cxn ang="0">
                  <a:pos x="T4" y="T5"/>
                </a:cxn>
                <a:cxn ang="0">
                  <a:pos x="T6" y="T7"/>
                </a:cxn>
                <a:cxn ang="0">
                  <a:pos x="T8" y="T9"/>
                </a:cxn>
                <a:cxn ang="0">
                  <a:pos x="T10" y="T11"/>
                </a:cxn>
              </a:cxnLst>
              <a:rect l="0" t="0" r="r" b="b"/>
              <a:pathLst>
                <a:path w="33" h="31">
                  <a:moveTo>
                    <a:pt x="33" y="8"/>
                  </a:moveTo>
                  <a:lnTo>
                    <a:pt x="33" y="31"/>
                  </a:lnTo>
                  <a:lnTo>
                    <a:pt x="0" y="21"/>
                  </a:lnTo>
                  <a:lnTo>
                    <a:pt x="0" y="0"/>
                  </a:lnTo>
                  <a:lnTo>
                    <a:pt x="33" y="8"/>
                  </a:lnTo>
                  <a:lnTo>
                    <a:pt x="33" y="8"/>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6" name="Freeform 182"/>
            <p:cNvSpPr>
              <a:spLocks/>
            </p:cNvSpPr>
            <p:nvPr/>
          </p:nvSpPr>
          <p:spPr bwMode="auto">
            <a:xfrm>
              <a:off x="813" y="2336"/>
              <a:ext cx="7" cy="24"/>
            </a:xfrm>
            <a:custGeom>
              <a:avLst/>
              <a:gdLst>
                <a:gd name="T0" fmla="*/ 7 w 7"/>
                <a:gd name="T1" fmla="*/ 1 h 24"/>
                <a:gd name="T2" fmla="*/ 7 w 7"/>
                <a:gd name="T3" fmla="*/ 24 h 24"/>
                <a:gd name="T4" fmla="*/ 0 w 7"/>
                <a:gd name="T5" fmla="*/ 21 h 24"/>
                <a:gd name="T6" fmla="*/ 0 w 7"/>
                <a:gd name="T7" fmla="*/ 0 h 24"/>
                <a:gd name="T8" fmla="*/ 7 w 7"/>
                <a:gd name="T9" fmla="*/ 1 h 24"/>
                <a:gd name="T10" fmla="*/ 7 w 7"/>
                <a:gd name="T11" fmla="*/ 1 h 24"/>
              </a:gdLst>
              <a:ahLst/>
              <a:cxnLst>
                <a:cxn ang="0">
                  <a:pos x="T0" y="T1"/>
                </a:cxn>
                <a:cxn ang="0">
                  <a:pos x="T2" y="T3"/>
                </a:cxn>
                <a:cxn ang="0">
                  <a:pos x="T4" y="T5"/>
                </a:cxn>
                <a:cxn ang="0">
                  <a:pos x="T6" y="T7"/>
                </a:cxn>
                <a:cxn ang="0">
                  <a:pos x="T8" y="T9"/>
                </a:cxn>
                <a:cxn ang="0">
                  <a:pos x="T10" y="T11"/>
                </a:cxn>
              </a:cxnLst>
              <a:rect l="0" t="0" r="r" b="b"/>
              <a:pathLst>
                <a:path w="7" h="24">
                  <a:moveTo>
                    <a:pt x="7" y="1"/>
                  </a:moveTo>
                  <a:lnTo>
                    <a:pt x="7" y="24"/>
                  </a:lnTo>
                  <a:lnTo>
                    <a:pt x="0" y="21"/>
                  </a:lnTo>
                  <a:lnTo>
                    <a:pt x="0" y="0"/>
                  </a:lnTo>
                  <a:lnTo>
                    <a:pt x="7" y="1"/>
                  </a:lnTo>
                  <a:lnTo>
                    <a:pt x="7" y="1"/>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7" name="Freeform 183"/>
            <p:cNvSpPr>
              <a:spLocks/>
            </p:cNvSpPr>
            <p:nvPr/>
          </p:nvSpPr>
          <p:spPr bwMode="auto">
            <a:xfrm>
              <a:off x="995" y="2380"/>
              <a:ext cx="8" cy="33"/>
            </a:xfrm>
            <a:custGeom>
              <a:avLst/>
              <a:gdLst>
                <a:gd name="T0" fmla="*/ 0 w 8"/>
                <a:gd name="T1" fmla="*/ 6 h 33"/>
                <a:gd name="T2" fmla="*/ 0 w 8"/>
                <a:gd name="T3" fmla="*/ 33 h 33"/>
                <a:gd name="T4" fmla="*/ 8 w 8"/>
                <a:gd name="T5" fmla="*/ 25 h 33"/>
                <a:gd name="T6" fmla="*/ 8 w 8"/>
                <a:gd name="T7" fmla="*/ 0 h 33"/>
                <a:gd name="T8" fmla="*/ 0 w 8"/>
                <a:gd name="T9" fmla="*/ 6 h 33"/>
              </a:gdLst>
              <a:ahLst/>
              <a:cxnLst>
                <a:cxn ang="0">
                  <a:pos x="T0" y="T1"/>
                </a:cxn>
                <a:cxn ang="0">
                  <a:pos x="T2" y="T3"/>
                </a:cxn>
                <a:cxn ang="0">
                  <a:pos x="T4" y="T5"/>
                </a:cxn>
                <a:cxn ang="0">
                  <a:pos x="T6" y="T7"/>
                </a:cxn>
                <a:cxn ang="0">
                  <a:pos x="T8" y="T9"/>
                </a:cxn>
              </a:cxnLst>
              <a:rect l="0" t="0" r="r" b="b"/>
              <a:pathLst>
                <a:path w="8" h="33">
                  <a:moveTo>
                    <a:pt x="0" y="6"/>
                  </a:moveTo>
                  <a:lnTo>
                    <a:pt x="0" y="33"/>
                  </a:lnTo>
                  <a:lnTo>
                    <a:pt x="8" y="25"/>
                  </a:lnTo>
                  <a:lnTo>
                    <a:pt x="8" y="0"/>
                  </a:lnTo>
                  <a:lnTo>
                    <a:pt x="0"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8" name="Freeform 184"/>
            <p:cNvSpPr>
              <a:spLocks/>
            </p:cNvSpPr>
            <p:nvPr/>
          </p:nvSpPr>
          <p:spPr bwMode="auto">
            <a:xfrm>
              <a:off x="1073" y="2316"/>
              <a:ext cx="7" cy="28"/>
            </a:xfrm>
            <a:custGeom>
              <a:avLst/>
              <a:gdLst>
                <a:gd name="T0" fmla="*/ 0 w 7"/>
                <a:gd name="T1" fmla="*/ 7 h 28"/>
                <a:gd name="T2" fmla="*/ 0 w 7"/>
                <a:gd name="T3" fmla="*/ 28 h 28"/>
                <a:gd name="T4" fmla="*/ 7 w 7"/>
                <a:gd name="T5" fmla="*/ 21 h 28"/>
                <a:gd name="T6" fmla="*/ 7 w 7"/>
                <a:gd name="T7" fmla="*/ 0 h 28"/>
                <a:gd name="T8" fmla="*/ 0 w 7"/>
                <a:gd name="T9" fmla="*/ 7 h 28"/>
              </a:gdLst>
              <a:ahLst/>
              <a:cxnLst>
                <a:cxn ang="0">
                  <a:pos x="T0" y="T1"/>
                </a:cxn>
                <a:cxn ang="0">
                  <a:pos x="T2" y="T3"/>
                </a:cxn>
                <a:cxn ang="0">
                  <a:pos x="T4" y="T5"/>
                </a:cxn>
                <a:cxn ang="0">
                  <a:pos x="T6" y="T7"/>
                </a:cxn>
                <a:cxn ang="0">
                  <a:pos x="T8" y="T9"/>
                </a:cxn>
              </a:cxnLst>
              <a:rect l="0" t="0" r="r" b="b"/>
              <a:pathLst>
                <a:path w="7" h="28">
                  <a:moveTo>
                    <a:pt x="0" y="7"/>
                  </a:moveTo>
                  <a:lnTo>
                    <a:pt x="0" y="28"/>
                  </a:lnTo>
                  <a:lnTo>
                    <a:pt x="7" y="21"/>
                  </a:lnTo>
                  <a:lnTo>
                    <a:pt x="7" y="0"/>
                  </a:lnTo>
                  <a:lnTo>
                    <a:pt x="0" y="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09" name="Freeform 185"/>
            <p:cNvSpPr>
              <a:spLocks/>
            </p:cNvSpPr>
            <p:nvPr/>
          </p:nvSpPr>
          <p:spPr bwMode="auto">
            <a:xfrm>
              <a:off x="820" y="2131"/>
              <a:ext cx="168" cy="239"/>
            </a:xfrm>
            <a:custGeom>
              <a:avLst/>
              <a:gdLst>
                <a:gd name="T0" fmla="*/ 168 w 168"/>
                <a:gd name="T1" fmla="*/ 239 h 239"/>
                <a:gd name="T2" fmla="*/ 0 w 168"/>
                <a:gd name="T3" fmla="*/ 201 h 239"/>
                <a:gd name="T4" fmla="*/ 0 w 168"/>
                <a:gd name="T5" fmla="*/ 139 h 239"/>
                <a:gd name="T6" fmla="*/ 50 w 168"/>
                <a:gd name="T7" fmla="*/ 148 h 239"/>
                <a:gd name="T8" fmla="*/ 50 w 168"/>
                <a:gd name="T9" fmla="*/ 0 h 239"/>
                <a:gd name="T10" fmla="*/ 168 w 168"/>
                <a:gd name="T11" fmla="*/ 4 h 239"/>
                <a:gd name="T12" fmla="*/ 168 w 168"/>
                <a:gd name="T13" fmla="*/ 239 h 239"/>
              </a:gdLst>
              <a:ahLst/>
              <a:cxnLst>
                <a:cxn ang="0">
                  <a:pos x="T0" y="T1"/>
                </a:cxn>
                <a:cxn ang="0">
                  <a:pos x="T2" y="T3"/>
                </a:cxn>
                <a:cxn ang="0">
                  <a:pos x="T4" y="T5"/>
                </a:cxn>
                <a:cxn ang="0">
                  <a:pos x="T6" y="T7"/>
                </a:cxn>
                <a:cxn ang="0">
                  <a:pos x="T8" y="T9"/>
                </a:cxn>
                <a:cxn ang="0">
                  <a:pos x="T10" y="T11"/>
                </a:cxn>
                <a:cxn ang="0">
                  <a:pos x="T12" y="T13"/>
                </a:cxn>
              </a:cxnLst>
              <a:rect l="0" t="0" r="r" b="b"/>
              <a:pathLst>
                <a:path w="168" h="239">
                  <a:moveTo>
                    <a:pt x="168" y="239"/>
                  </a:moveTo>
                  <a:lnTo>
                    <a:pt x="0" y="201"/>
                  </a:lnTo>
                  <a:lnTo>
                    <a:pt x="0" y="139"/>
                  </a:lnTo>
                  <a:lnTo>
                    <a:pt x="50" y="148"/>
                  </a:lnTo>
                  <a:lnTo>
                    <a:pt x="50" y="0"/>
                  </a:lnTo>
                  <a:lnTo>
                    <a:pt x="168" y="4"/>
                  </a:lnTo>
                  <a:lnTo>
                    <a:pt x="168" y="239"/>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0" name="Freeform 186"/>
            <p:cNvSpPr>
              <a:spLocks/>
            </p:cNvSpPr>
            <p:nvPr/>
          </p:nvSpPr>
          <p:spPr bwMode="auto">
            <a:xfrm>
              <a:off x="839" y="2273"/>
              <a:ext cx="8" cy="71"/>
            </a:xfrm>
            <a:custGeom>
              <a:avLst/>
              <a:gdLst>
                <a:gd name="T0" fmla="*/ 0 w 8"/>
                <a:gd name="T1" fmla="*/ 68 h 71"/>
                <a:gd name="T2" fmla="*/ 0 w 8"/>
                <a:gd name="T3" fmla="*/ 0 h 71"/>
                <a:gd name="T4" fmla="*/ 8 w 8"/>
                <a:gd name="T5" fmla="*/ 1 h 71"/>
                <a:gd name="T6" fmla="*/ 8 w 8"/>
                <a:gd name="T7" fmla="*/ 71 h 71"/>
                <a:gd name="T8" fmla="*/ 0 w 8"/>
                <a:gd name="T9" fmla="*/ 68 h 71"/>
              </a:gdLst>
              <a:ahLst/>
              <a:cxnLst>
                <a:cxn ang="0">
                  <a:pos x="T0" y="T1"/>
                </a:cxn>
                <a:cxn ang="0">
                  <a:pos x="T2" y="T3"/>
                </a:cxn>
                <a:cxn ang="0">
                  <a:pos x="T4" y="T5"/>
                </a:cxn>
                <a:cxn ang="0">
                  <a:pos x="T6" y="T7"/>
                </a:cxn>
                <a:cxn ang="0">
                  <a:pos x="T8" y="T9"/>
                </a:cxn>
              </a:cxnLst>
              <a:rect l="0" t="0" r="r" b="b"/>
              <a:pathLst>
                <a:path w="8" h="71">
                  <a:moveTo>
                    <a:pt x="0" y="68"/>
                  </a:moveTo>
                  <a:lnTo>
                    <a:pt x="0" y="0"/>
                  </a:lnTo>
                  <a:lnTo>
                    <a:pt x="8" y="1"/>
                  </a:lnTo>
                  <a:lnTo>
                    <a:pt x="8" y="71"/>
                  </a:lnTo>
                  <a:lnTo>
                    <a:pt x="0" y="68"/>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1" name="Freeform 187"/>
            <p:cNvSpPr>
              <a:spLocks/>
            </p:cNvSpPr>
            <p:nvPr/>
          </p:nvSpPr>
          <p:spPr bwMode="auto">
            <a:xfrm>
              <a:off x="862" y="2276"/>
              <a:ext cx="8" cy="73"/>
            </a:xfrm>
            <a:custGeom>
              <a:avLst/>
              <a:gdLst>
                <a:gd name="T0" fmla="*/ 0 w 8"/>
                <a:gd name="T1" fmla="*/ 72 h 73"/>
                <a:gd name="T2" fmla="*/ 0 w 8"/>
                <a:gd name="T3" fmla="*/ 0 h 73"/>
                <a:gd name="T4" fmla="*/ 8 w 8"/>
                <a:gd name="T5" fmla="*/ 3 h 73"/>
                <a:gd name="T6" fmla="*/ 8 w 8"/>
                <a:gd name="T7" fmla="*/ 73 h 73"/>
                <a:gd name="T8" fmla="*/ 0 w 8"/>
                <a:gd name="T9" fmla="*/ 72 h 73"/>
              </a:gdLst>
              <a:ahLst/>
              <a:cxnLst>
                <a:cxn ang="0">
                  <a:pos x="T0" y="T1"/>
                </a:cxn>
                <a:cxn ang="0">
                  <a:pos x="T2" y="T3"/>
                </a:cxn>
                <a:cxn ang="0">
                  <a:pos x="T4" y="T5"/>
                </a:cxn>
                <a:cxn ang="0">
                  <a:pos x="T6" y="T7"/>
                </a:cxn>
                <a:cxn ang="0">
                  <a:pos x="T8" y="T9"/>
                </a:cxn>
              </a:cxnLst>
              <a:rect l="0" t="0" r="r" b="b"/>
              <a:pathLst>
                <a:path w="8" h="73">
                  <a:moveTo>
                    <a:pt x="0" y="72"/>
                  </a:moveTo>
                  <a:lnTo>
                    <a:pt x="0" y="0"/>
                  </a:lnTo>
                  <a:lnTo>
                    <a:pt x="8" y="3"/>
                  </a:lnTo>
                  <a:lnTo>
                    <a:pt x="8" y="73"/>
                  </a:lnTo>
                  <a:lnTo>
                    <a:pt x="0" y="7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2" name="Freeform 188"/>
            <p:cNvSpPr>
              <a:spLocks/>
            </p:cNvSpPr>
            <p:nvPr/>
          </p:nvSpPr>
          <p:spPr bwMode="auto">
            <a:xfrm>
              <a:off x="888" y="2102"/>
              <a:ext cx="8" cy="251"/>
            </a:xfrm>
            <a:custGeom>
              <a:avLst/>
              <a:gdLst>
                <a:gd name="T0" fmla="*/ 0 w 8"/>
                <a:gd name="T1" fmla="*/ 250 h 251"/>
                <a:gd name="T2" fmla="*/ 0 w 8"/>
                <a:gd name="T3" fmla="*/ 0 h 251"/>
                <a:gd name="T4" fmla="*/ 8 w 8"/>
                <a:gd name="T5" fmla="*/ 5 h 251"/>
                <a:gd name="T6" fmla="*/ 8 w 8"/>
                <a:gd name="T7" fmla="*/ 251 h 251"/>
                <a:gd name="T8" fmla="*/ 0 w 8"/>
                <a:gd name="T9" fmla="*/ 250 h 251"/>
                <a:gd name="T10" fmla="*/ 0 w 8"/>
                <a:gd name="T11" fmla="*/ 250 h 251"/>
              </a:gdLst>
              <a:ahLst/>
              <a:cxnLst>
                <a:cxn ang="0">
                  <a:pos x="T0" y="T1"/>
                </a:cxn>
                <a:cxn ang="0">
                  <a:pos x="T2" y="T3"/>
                </a:cxn>
                <a:cxn ang="0">
                  <a:pos x="T4" y="T5"/>
                </a:cxn>
                <a:cxn ang="0">
                  <a:pos x="T6" y="T7"/>
                </a:cxn>
                <a:cxn ang="0">
                  <a:pos x="T8" y="T9"/>
                </a:cxn>
                <a:cxn ang="0">
                  <a:pos x="T10" y="T11"/>
                </a:cxn>
              </a:cxnLst>
              <a:rect l="0" t="0" r="r" b="b"/>
              <a:pathLst>
                <a:path w="8" h="251">
                  <a:moveTo>
                    <a:pt x="0" y="250"/>
                  </a:moveTo>
                  <a:lnTo>
                    <a:pt x="0" y="0"/>
                  </a:lnTo>
                  <a:lnTo>
                    <a:pt x="8" y="5"/>
                  </a:lnTo>
                  <a:lnTo>
                    <a:pt x="8" y="251"/>
                  </a:lnTo>
                  <a:lnTo>
                    <a:pt x="0" y="250"/>
                  </a:lnTo>
                  <a:lnTo>
                    <a:pt x="0" y="25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3" name="Freeform 189"/>
            <p:cNvSpPr>
              <a:spLocks/>
            </p:cNvSpPr>
            <p:nvPr/>
          </p:nvSpPr>
          <p:spPr bwMode="auto">
            <a:xfrm>
              <a:off x="911" y="2105"/>
              <a:ext cx="8" cy="257"/>
            </a:xfrm>
            <a:custGeom>
              <a:avLst/>
              <a:gdLst>
                <a:gd name="T0" fmla="*/ 0 w 8"/>
                <a:gd name="T1" fmla="*/ 255 h 256"/>
                <a:gd name="T2" fmla="*/ 0 w 8"/>
                <a:gd name="T3" fmla="*/ 0 h 256"/>
                <a:gd name="T4" fmla="*/ 8 w 8"/>
                <a:gd name="T5" fmla="*/ 0 h 256"/>
                <a:gd name="T6" fmla="*/ 8 w 8"/>
                <a:gd name="T7" fmla="*/ 256 h 256"/>
                <a:gd name="T8" fmla="*/ 0 w 8"/>
                <a:gd name="T9" fmla="*/ 253 h 256"/>
                <a:gd name="T10" fmla="*/ 0 w 8"/>
                <a:gd name="T11" fmla="*/ 255 h 256"/>
              </a:gdLst>
              <a:ahLst/>
              <a:cxnLst>
                <a:cxn ang="0">
                  <a:pos x="T0" y="T1"/>
                </a:cxn>
                <a:cxn ang="0">
                  <a:pos x="T2" y="T3"/>
                </a:cxn>
                <a:cxn ang="0">
                  <a:pos x="T4" y="T5"/>
                </a:cxn>
                <a:cxn ang="0">
                  <a:pos x="T6" y="T7"/>
                </a:cxn>
                <a:cxn ang="0">
                  <a:pos x="T8" y="T9"/>
                </a:cxn>
                <a:cxn ang="0">
                  <a:pos x="T10" y="T11"/>
                </a:cxn>
              </a:cxnLst>
              <a:rect l="0" t="0" r="r" b="b"/>
              <a:pathLst>
                <a:path w="8" h="256">
                  <a:moveTo>
                    <a:pt x="0" y="255"/>
                  </a:moveTo>
                  <a:lnTo>
                    <a:pt x="0" y="0"/>
                  </a:lnTo>
                  <a:lnTo>
                    <a:pt x="8" y="0"/>
                  </a:lnTo>
                  <a:lnTo>
                    <a:pt x="8" y="256"/>
                  </a:lnTo>
                  <a:lnTo>
                    <a:pt x="0" y="253"/>
                  </a:lnTo>
                  <a:lnTo>
                    <a:pt x="0" y="255"/>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4" name="Freeform 190"/>
            <p:cNvSpPr>
              <a:spLocks/>
            </p:cNvSpPr>
            <p:nvPr/>
          </p:nvSpPr>
          <p:spPr bwMode="auto">
            <a:xfrm>
              <a:off x="937" y="2105"/>
              <a:ext cx="6" cy="264"/>
            </a:xfrm>
            <a:custGeom>
              <a:avLst/>
              <a:gdLst>
                <a:gd name="T0" fmla="*/ 0 w 6"/>
                <a:gd name="T1" fmla="*/ 261 h 264"/>
                <a:gd name="T2" fmla="*/ 0 w 6"/>
                <a:gd name="T3" fmla="*/ 0 h 264"/>
                <a:gd name="T4" fmla="*/ 6 w 6"/>
                <a:gd name="T5" fmla="*/ 0 h 264"/>
                <a:gd name="T6" fmla="*/ 6 w 6"/>
                <a:gd name="T7" fmla="*/ 264 h 264"/>
                <a:gd name="T8" fmla="*/ 0 w 6"/>
                <a:gd name="T9" fmla="*/ 261 h 264"/>
                <a:gd name="T10" fmla="*/ 0 w 6"/>
                <a:gd name="T11" fmla="*/ 261 h 264"/>
              </a:gdLst>
              <a:ahLst/>
              <a:cxnLst>
                <a:cxn ang="0">
                  <a:pos x="T0" y="T1"/>
                </a:cxn>
                <a:cxn ang="0">
                  <a:pos x="T2" y="T3"/>
                </a:cxn>
                <a:cxn ang="0">
                  <a:pos x="T4" y="T5"/>
                </a:cxn>
                <a:cxn ang="0">
                  <a:pos x="T6" y="T7"/>
                </a:cxn>
                <a:cxn ang="0">
                  <a:pos x="T8" y="T9"/>
                </a:cxn>
                <a:cxn ang="0">
                  <a:pos x="T10" y="T11"/>
                </a:cxn>
              </a:cxnLst>
              <a:rect l="0" t="0" r="r" b="b"/>
              <a:pathLst>
                <a:path w="6" h="264">
                  <a:moveTo>
                    <a:pt x="0" y="261"/>
                  </a:moveTo>
                  <a:lnTo>
                    <a:pt x="0" y="0"/>
                  </a:lnTo>
                  <a:lnTo>
                    <a:pt x="6" y="0"/>
                  </a:lnTo>
                  <a:lnTo>
                    <a:pt x="6" y="264"/>
                  </a:lnTo>
                  <a:lnTo>
                    <a:pt x="0" y="261"/>
                  </a:lnTo>
                  <a:lnTo>
                    <a:pt x="0" y="261"/>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5" name="Freeform 191"/>
            <p:cNvSpPr>
              <a:spLocks/>
            </p:cNvSpPr>
            <p:nvPr/>
          </p:nvSpPr>
          <p:spPr bwMode="auto">
            <a:xfrm>
              <a:off x="960" y="2105"/>
              <a:ext cx="8" cy="270"/>
            </a:xfrm>
            <a:custGeom>
              <a:avLst/>
              <a:gdLst>
                <a:gd name="T0" fmla="*/ 0 w 8"/>
                <a:gd name="T1" fmla="*/ 268 h 269"/>
                <a:gd name="T2" fmla="*/ 0 w 8"/>
                <a:gd name="T3" fmla="*/ 0 h 269"/>
                <a:gd name="T4" fmla="*/ 8 w 8"/>
                <a:gd name="T5" fmla="*/ 2 h 269"/>
                <a:gd name="T6" fmla="*/ 8 w 8"/>
                <a:gd name="T7" fmla="*/ 269 h 269"/>
                <a:gd name="T8" fmla="*/ 0 w 8"/>
                <a:gd name="T9" fmla="*/ 268 h 269"/>
              </a:gdLst>
              <a:ahLst/>
              <a:cxnLst>
                <a:cxn ang="0">
                  <a:pos x="T0" y="T1"/>
                </a:cxn>
                <a:cxn ang="0">
                  <a:pos x="T2" y="T3"/>
                </a:cxn>
                <a:cxn ang="0">
                  <a:pos x="T4" y="T5"/>
                </a:cxn>
                <a:cxn ang="0">
                  <a:pos x="T6" y="T7"/>
                </a:cxn>
                <a:cxn ang="0">
                  <a:pos x="T8" y="T9"/>
                </a:cxn>
              </a:cxnLst>
              <a:rect l="0" t="0" r="r" b="b"/>
              <a:pathLst>
                <a:path w="8" h="269">
                  <a:moveTo>
                    <a:pt x="0" y="268"/>
                  </a:moveTo>
                  <a:lnTo>
                    <a:pt x="0" y="0"/>
                  </a:lnTo>
                  <a:lnTo>
                    <a:pt x="8" y="2"/>
                  </a:lnTo>
                  <a:lnTo>
                    <a:pt x="8" y="269"/>
                  </a:lnTo>
                  <a:lnTo>
                    <a:pt x="0" y="268"/>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6" name="Freeform 192"/>
            <p:cNvSpPr>
              <a:spLocks/>
            </p:cNvSpPr>
            <p:nvPr/>
          </p:nvSpPr>
          <p:spPr bwMode="auto">
            <a:xfrm>
              <a:off x="817" y="2280"/>
              <a:ext cx="177" cy="41"/>
            </a:xfrm>
            <a:custGeom>
              <a:avLst/>
              <a:gdLst>
                <a:gd name="T0" fmla="*/ 0 w 177"/>
                <a:gd name="T1" fmla="*/ 0 h 41"/>
                <a:gd name="T2" fmla="*/ 175 w 177"/>
                <a:gd name="T3" fmla="*/ 35 h 41"/>
                <a:gd name="T4" fmla="*/ 177 w 177"/>
                <a:gd name="T5" fmla="*/ 41 h 41"/>
                <a:gd name="T6" fmla="*/ 0 w 177"/>
                <a:gd name="T7" fmla="*/ 7 h 41"/>
                <a:gd name="T8" fmla="*/ 0 w 177"/>
                <a:gd name="T9" fmla="*/ 2 h 41"/>
                <a:gd name="T10" fmla="*/ 0 w 177"/>
                <a:gd name="T11" fmla="*/ 0 h 41"/>
              </a:gdLst>
              <a:ahLst/>
              <a:cxnLst>
                <a:cxn ang="0">
                  <a:pos x="T0" y="T1"/>
                </a:cxn>
                <a:cxn ang="0">
                  <a:pos x="T2" y="T3"/>
                </a:cxn>
                <a:cxn ang="0">
                  <a:pos x="T4" y="T5"/>
                </a:cxn>
                <a:cxn ang="0">
                  <a:pos x="T6" y="T7"/>
                </a:cxn>
                <a:cxn ang="0">
                  <a:pos x="T8" y="T9"/>
                </a:cxn>
                <a:cxn ang="0">
                  <a:pos x="T10" y="T11"/>
                </a:cxn>
              </a:cxnLst>
              <a:rect l="0" t="0" r="r" b="b"/>
              <a:pathLst>
                <a:path w="177" h="41">
                  <a:moveTo>
                    <a:pt x="0" y="0"/>
                  </a:moveTo>
                  <a:lnTo>
                    <a:pt x="175" y="35"/>
                  </a:lnTo>
                  <a:lnTo>
                    <a:pt x="177" y="41"/>
                  </a:lnTo>
                  <a:lnTo>
                    <a:pt x="0" y="7"/>
                  </a:lnTo>
                  <a:lnTo>
                    <a:pt x="0" y="2"/>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7" name="Freeform 193"/>
            <p:cNvSpPr>
              <a:spLocks/>
            </p:cNvSpPr>
            <p:nvPr/>
          </p:nvSpPr>
          <p:spPr bwMode="auto">
            <a:xfrm>
              <a:off x="819" y="2298"/>
              <a:ext cx="176" cy="42"/>
            </a:xfrm>
            <a:custGeom>
              <a:avLst/>
              <a:gdLst>
                <a:gd name="T0" fmla="*/ 0 w 176"/>
                <a:gd name="T1" fmla="*/ 0 h 43"/>
                <a:gd name="T2" fmla="*/ 176 w 176"/>
                <a:gd name="T3" fmla="*/ 37 h 43"/>
                <a:gd name="T4" fmla="*/ 176 w 176"/>
                <a:gd name="T5" fmla="*/ 43 h 43"/>
                <a:gd name="T6" fmla="*/ 0 w 176"/>
                <a:gd name="T7" fmla="*/ 6 h 43"/>
                <a:gd name="T8" fmla="*/ 0 w 176"/>
                <a:gd name="T9" fmla="*/ 0 h 43"/>
              </a:gdLst>
              <a:ahLst/>
              <a:cxnLst>
                <a:cxn ang="0">
                  <a:pos x="T0" y="T1"/>
                </a:cxn>
                <a:cxn ang="0">
                  <a:pos x="T2" y="T3"/>
                </a:cxn>
                <a:cxn ang="0">
                  <a:pos x="T4" y="T5"/>
                </a:cxn>
                <a:cxn ang="0">
                  <a:pos x="T6" y="T7"/>
                </a:cxn>
                <a:cxn ang="0">
                  <a:pos x="T8" y="T9"/>
                </a:cxn>
              </a:cxnLst>
              <a:rect l="0" t="0" r="r" b="b"/>
              <a:pathLst>
                <a:path w="176" h="43">
                  <a:moveTo>
                    <a:pt x="0" y="0"/>
                  </a:moveTo>
                  <a:lnTo>
                    <a:pt x="176" y="37"/>
                  </a:lnTo>
                  <a:lnTo>
                    <a:pt x="176" y="43"/>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8" name="Freeform 194"/>
            <p:cNvSpPr>
              <a:spLocks/>
            </p:cNvSpPr>
            <p:nvPr/>
          </p:nvSpPr>
          <p:spPr bwMode="auto">
            <a:xfrm>
              <a:off x="817" y="2315"/>
              <a:ext cx="177" cy="45"/>
            </a:xfrm>
            <a:custGeom>
              <a:avLst/>
              <a:gdLst>
                <a:gd name="T0" fmla="*/ 0 w 177"/>
                <a:gd name="T1" fmla="*/ 0 h 45"/>
                <a:gd name="T2" fmla="*/ 177 w 177"/>
                <a:gd name="T3" fmla="*/ 38 h 45"/>
                <a:gd name="T4" fmla="*/ 177 w 177"/>
                <a:gd name="T5" fmla="*/ 45 h 45"/>
                <a:gd name="T6" fmla="*/ 0 w 177"/>
                <a:gd name="T7" fmla="*/ 6 h 45"/>
                <a:gd name="T8" fmla="*/ 0 w 177"/>
                <a:gd name="T9" fmla="*/ 0 h 45"/>
              </a:gdLst>
              <a:ahLst/>
              <a:cxnLst>
                <a:cxn ang="0">
                  <a:pos x="T0" y="T1"/>
                </a:cxn>
                <a:cxn ang="0">
                  <a:pos x="T2" y="T3"/>
                </a:cxn>
                <a:cxn ang="0">
                  <a:pos x="T4" y="T5"/>
                </a:cxn>
                <a:cxn ang="0">
                  <a:pos x="T6" y="T7"/>
                </a:cxn>
                <a:cxn ang="0">
                  <a:pos x="T8" y="T9"/>
                </a:cxn>
              </a:cxnLst>
              <a:rect l="0" t="0" r="r" b="b"/>
              <a:pathLst>
                <a:path w="177" h="45">
                  <a:moveTo>
                    <a:pt x="0" y="0"/>
                  </a:moveTo>
                  <a:lnTo>
                    <a:pt x="177" y="38"/>
                  </a:lnTo>
                  <a:lnTo>
                    <a:pt x="177" y="45"/>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19" name="Freeform 195"/>
            <p:cNvSpPr>
              <a:spLocks/>
            </p:cNvSpPr>
            <p:nvPr/>
          </p:nvSpPr>
          <p:spPr bwMode="auto">
            <a:xfrm>
              <a:off x="866" y="2274"/>
              <a:ext cx="128" cy="28"/>
            </a:xfrm>
            <a:custGeom>
              <a:avLst/>
              <a:gdLst>
                <a:gd name="T0" fmla="*/ 2 w 128"/>
                <a:gd name="T1" fmla="*/ 0 h 28"/>
                <a:gd name="T2" fmla="*/ 128 w 128"/>
                <a:gd name="T3" fmla="*/ 21 h 28"/>
                <a:gd name="T4" fmla="*/ 128 w 128"/>
                <a:gd name="T5" fmla="*/ 28 h 28"/>
                <a:gd name="T6" fmla="*/ 0 w 128"/>
                <a:gd name="T7" fmla="*/ 6 h 28"/>
                <a:gd name="T8" fmla="*/ 2 w 128"/>
                <a:gd name="T9" fmla="*/ 0 h 28"/>
              </a:gdLst>
              <a:ahLst/>
              <a:cxnLst>
                <a:cxn ang="0">
                  <a:pos x="T0" y="T1"/>
                </a:cxn>
                <a:cxn ang="0">
                  <a:pos x="T2" y="T3"/>
                </a:cxn>
                <a:cxn ang="0">
                  <a:pos x="T4" y="T5"/>
                </a:cxn>
                <a:cxn ang="0">
                  <a:pos x="T6" y="T7"/>
                </a:cxn>
                <a:cxn ang="0">
                  <a:pos x="T8" y="T9"/>
                </a:cxn>
              </a:cxnLst>
              <a:rect l="0" t="0" r="r" b="b"/>
              <a:pathLst>
                <a:path w="128" h="28">
                  <a:moveTo>
                    <a:pt x="2" y="0"/>
                  </a:moveTo>
                  <a:lnTo>
                    <a:pt x="128" y="21"/>
                  </a:lnTo>
                  <a:lnTo>
                    <a:pt x="128" y="28"/>
                  </a:lnTo>
                  <a:lnTo>
                    <a:pt x="0" y="6"/>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0" name="Freeform 196"/>
            <p:cNvSpPr>
              <a:spLocks/>
            </p:cNvSpPr>
            <p:nvPr/>
          </p:nvSpPr>
          <p:spPr bwMode="auto">
            <a:xfrm>
              <a:off x="868" y="2255"/>
              <a:ext cx="127" cy="28"/>
            </a:xfrm>
            <a:custGeom>
              <a:avLst/>
              <a:gdLst>
                <a:gd name="T0" fmla="*/ 1 w 127"/>
                <a:gd name="T1" fmla="*/ 0 h 28"/>
                <a:gd name="T2" fmla="*/ 127 w 127"/>
                <a:gd name="T3" fmla="*/ 21 h 28"/>
                <a:gd name="T4" fmla="*/ 127 w 127"/>
                <a:gd name="T5" fmla="*/ 28 h 28"/>
                <a:gd name="T6" fmla="*/ 0 w 127"/>
                <a:gd name="T7" fmla="*/ 7 h 28"/>
                <a:gd name="T8" fmla="*/ 1 w 127"/>
                <a:gd name="T9" fmla="*/ 0 h 28"/>
              </a:gdLst>
              <a:ahLst/>
              <a:cxnLst>
                <a:cxn ang="0">
                  <a:pos x="T0" y="T1"/>
                </a:cxn>
                <a:cxn ang="0">
                  <a:pos x="T2" y="T3"/>
                </a:cxn>
                <a:cxn ang="0">
                  <a:pos x="T4" y="T5"/>
                </a:cxn>
                <a:cxn ang="0">
                  <a:pos x="T6" y="T7"/>
                </a:cxn>
                <a:cxn ang="0">
                  <a:pos x="T8" y="T9"/>
                </a:cxn>
              </a:cxnLst>
              <a:rect l="0" t="0" r="r" b="b"/>
              <a:pathLst>
                <a:path w="127" h="28">
                  <a:moveTo>
                    <a:pt x="1" y="0"/>
                  </a:moveTo>
                  <a:lnTo>
                    <a:pt x="127" y="21"/>
                  </a:lnTo>
                  <a:lnTo>
                    <a:pt x="127" y="28"/>
                  </a:lnTo>
                  <a:lnTo>
                    <a:pt x="0" y="7"/>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1" name="Freeform 197"/>
            <p:cNvSpPr>
              <a:spLocks/>
            </p:cNvSpPr>
            <p:nvPr/>
          </p:nvSpPr>
          <p:spPr bwMode="auto">
            <a:xfrm>
              <a:off x="869" y="2241"/>
              <a:ext cx="125" cy="21"/>
            </a:xfrm>
            <a:custGeom>
              <a:avLst/>
              <a:gdLst>
                <a:gd name="T0" fmla="*/ 1 w 126"/>
                <a:gd name="T1" fmla="*/ 0 h 21"/>
                <a:gd name="T2" fmla="*/ 126 w 126"/>
                <a:gd name="T3" fmla="*/ 16 h 21"/>
                <a:gd name="T4" fmla="*/ 126 w 126"/>
                <a:gd name="T5" fmla="*/ 21 h 21"/>
                <a:gd name="T6" fmla="*/ 0 w 126"/>
                <a:gd name="T7" fmla="*/ 4 h 21"/>
                <a:gd name="T8" fmla="*/ 1 w 126"/>
                <a:gd name="T9" fmla="*/ 0 h 21"/>
              </a:gdLst>
              <a:ahLst/>
              <a:cxnLst>
                <a:cxn ang="0">
                  <a:pos x="T0" y="T1"/>
                </a:cxn>
                <a:cxn ang="0">
                  <a:pos x="T2" y="T3"/>
                </a:cxn>
                <a:cxn ang="0">
                  <a:pos x="T4" y="T5"/>
                </a:cxn>
                <a:cxn ang="0">
                  <a:pos x="T6" y="T7"/>
                </a:cxn>
                <a:cxn ang="0">
                  <a:pos x="T8" y="T9"/>
                </a:cxn>
              </a:cxnLst>
              <a:rect l="0" t="0" r="r" b="b"/>
              <a:pathLst>
                <a:path w="126" h="21">
                  <a:moveTo>
                    <a:pt x="1" y="0"/>
                  </a:moveTo>
                  <a:lnTo>
                    <a:pt x="126" y="16"/>
                  </a:lnTo>
                  <a:lnTo>
                    <a:pt x="126" y="21"/>
                  </a:lnTo>
                  <a:lnTo>
                    <a:pt x="0" y="4"/>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2" name="Freeform 198"/>
            <p:cNvSpPr>
              <a:spLocks/>
            </p:cNvSpPr>
            <p:nvPr/>
          </p:nvSpPr>
          <p:spPr bwMode="auto">
            <a:xfrm>
              <a:off x="868" y="2224"/>
              <a:ext cx="127" cy="19"/>
            </a:xfrm>
            <a:custGeom>
              <a:avLst/>
              <a:gdLst>
                <a:gd name="T0" fmla="*/ 1 w 127"/>
                <a:gd name="T1" fmla="*/ 0 h 19"/>
                <a:gd name="T2" fmla="*/ 127 w 127"/>
                <a:gd name="T3" fmla="*/ 14 h 19"/>
                <a:gd name="T4" fmla="*/ 127 w 127"/>
                <a:gd name="T5" fmla="*/ 19 h 19"/>
                <a:gd name="T6" fmla="*/ 0 w 127"/>
                <a:gd name="T7" fmla="*/ 5 h 19"/>
                <a:gd name="T8" fmla="*/ 0 w 127"/>
                <a:gd name="T9" fmla="*/ 0 h 19"/>
                <a:gd name="T10" fmla="*/ 1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 y="0"/>
                  </a:moveTo>
                  <a:lnTo>
                    <a:pt x="127" y="14"/>
                  </a:lnTo>
                  <a:lnTo>
                    <a:pt x="127" y="19"/>
                  </a:lnTo>
                  <a:lnTo>
                    <a:pt x="0" y="5"/>
                  </a:lnTo>
                  <a:lnTo>
                    <a:pt x="0" y="0"/>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3" name="Freeform 199"/>
            <p:cNvSpPr>
              <a:spLocks/>
            </p:cNvSpPr>
            <p:nvPr/>
          </p:nvSpPr>
          <p:spPr bwMode="auto">
            <a:xfrm>
              <a:off x="868" y="2208"/>
              <a:ext cx="126" cy="16"/>
            </a:xfrm>
            <a:custGeom>
              <a:avLst/>
              <a:gdLst>
                <a:gd name="T0" fmla="*/ 0 w 126"/>
                <a:gd name="T1" fmla="*/ 0 h 16"/>
                <a:gd name="T2" fmla="*/ 126 w 126"/>
                <a:gd name="T3" fmla="*/ 10 h 16"/>
                <a:gd name="T4" fmla="*/ 124 w 126"/>
                <a:gd name="T5" fmla="*/ 16 h 16"/>
                <a:gd name="T6" fmla="*/ 0 w 126"/>
                <a:gd name="T7" fmla="*/ 5 h 16"/>
                <a:gd name="T8" fmla="*/ 0 w 126"/>
                <a:gd name="T9" fmla="*/ 0 h 16"/>
              </a:gdLst>
              <a:ahLst/>
              <a:cxnLst>
                <a:cxn ang="0">
                  <a:pos x="T0" y="T1"/>
                </a:cxn>
                <a:cxn ang="0">
                  <a:pos x="T2" y="T3"/>
                </a:cxn>
                <a:cxn ang="0">
                  <a:pos x="T4" y="T5"/>
                </a:cxn>
                <a:cxn ang="0">
                  <a:pos x="T6" y="T7"/>
                </a:cxn>
                <a:cxn ang="0">
                  <a:pos x="T8" y="T9"/>
                </a:cxn>
              </a:cxnLst>
              <a:rect l="0" t="0" r="r" b="b"/>
              <a:pathLst>
                <a:path w="126" h="16">
                  <a:moveTo>
                    <a:pt x="0" y="0"/>
                  </a:moveTo>
                  <a:lnTo>
                    <a:pt x="126" y="10"/>
                  </a:lnTo>
                  <a:lnTo>
                    <a:pt x="124" y="16"/>
                  </a:lnTo>
                  <a:lnTo>
                    <a:pt x="0" y="5"/>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4" name="Freeform 200"/>
            <p:cNvSpPr>
              <a:spLocks/>
            </p:cNvSpPr>
            <p:nvPr/>
          </p:nvSpPr>
          <p:spPr bwMode="auto">
            <a:xfrm>
              <a:off x="868" y="2192"/>
              <a:ext cx="126" cy="13"/>
            </a:xfrm>
            <a:custGeom>
              <a:avLst/>
              <a:gdLst>
                <a:gd name="T0" fmla="*/ 0 w 126"/>
                <a:gd name="T1" fmla="*/ 0 h 13"/>
                <a:gd name="T2" fmla="*/ 126 w 126"/>
                <a:gd name="T3" fmla="*/ 8 h 13"/>
                <a:gd name="T4" fmla="*/ 123 w 126"/>
                <a:gd name="T5" fmla="*/ 13 h 13"/>
                <a:gd name="T6" fmla="*/ 0 w 126"/>
                <a:gd name="T7" fmla="*/ 5 h 13"/>
                <a:gd name="T8" fmla="*/ 0 w 126"/>
                <a:gd name="T9" fmla="*/ 0 h 13"/>
              </a:gdLst>
              <a:ahLst/>
              <a:cxnLst>
                <a:cxn ang="0">
                  <a:pos x="T0" y="T1"/>
                </a:cxn>
                <a:cxn ang="0">
                  <a:pos x="T2" y="T3"/>
                </a:cxn>
                <a:cxn ang="0">
                  <a:pos x="T4" y="T5"/>
                </a:cxn>
                <a:cxn ang="0">
                  <a:pos x="T6" y="T7"/>
                </a:cxn>
                <a:cxn ang="0">
                  <a:pos x="T8" y="T9"/>
                </a:cxn>
              </a:cxnLst>
              <a:rect l="0" t="0" r="r" b="b"/>
              <a:pathLst>
                <a:path w="126" h="13">
                  <a:moveTo>
                    <a:pt x="0" y="0"/>
                  </a:moveTo>
                  <a:lnTo>
                    <a:pt x="126" y="8"/>
                  </a:lnTo>
                  <a:lnTo>
                    <a:pt x="123" y="13"/>
                  </a:lnTo>
                  <a:lnTo>
                    <a:pt x="0" y="5"/>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5" name="Freeform 201"/>
            <p:cNvSpPr>
              <a:spLocks/>
            </p:cNvSpPr>
            <p:nvPr/>
          </p:nvSpPr>
          <p:spPr bwMode="auto">
            <a:xfrm>
              <a:off x="866" y="2175"/>
              <a:ext cx="128" cy="12"/>
            </a:xfrm>
            <a:custGeom>
              <a:avLst/>
              <a:gdLst>
                <a:gd name="T0" fmla="*/ 0 w 128"/>
                <a:gd name="T1" fmla="*/ 0 h 12"/>
                <a:gd name="T2" fmla="*/ 128 w 128"/>
                <a:gd name="T3" fmla="*/ 6 h 12"/>
                <a:gd name="T4" fmla="*/ 125 w 128"/>
                <a:gd name="T5" fmla="*/ 12 h 12"/>
                <a:gd name="T6" fmla="*/ 0 w 128"/>
                <a:gd name="T7" fmla="*/ 5 h 12"/>
                <a:gd name="T8" fmla="*/ 0 w 128"/>
                <a:gd name="T9" fmla="*/ 0 h 12"/>
              </a:gdLst>
              <a:ahLst/>
              <a:cxnLst>
                <a:cxn ang="0">
                  <a:pos x="T0" y="T1"/>
                </a:cxn>
                <a:cxn ang="0">
                  <a:pos x="T2" y="T3"/>
                </a:cxn>
                <a:cxn ang="0">
                  <a:pos x="T4" y="T5"/>
                </a:cxn>
                <a:cxn ang="0">
                  <a:pos x="T6" y="T7"/>
                </a:cxn>
                <a:cxn ang="0">
                  <a:pos x="T8" y="T9"/>
                </a:cxn>
              </a:cxnLst>
              <a:rect l="0" t="0" r="r" b="b"/>
              <a:pathLst>
                <a:path w="128" h="12">
                  <a:moveTo>
                    <a:pt x="0" y="0"/>
                  </a:moveTo>
                  <a:lnTo>
                    <a:pt x="128" y="6"/>
                  </a:lnTo>
                  <a:lnTo>
                    <a:pt x="125" y="12"/>
                  </a:lnTo>
                  <a:lnTo>
                    <a:pt x="0" y="5"/>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6" name="Freeform 202"/>
            <p:cNvSpPr>
              <a:spLocks/>
            </p:cNvSpPr>
            <p:nvPr/>
          </p:nvSpPr>
          <p:spPr bwMode="auto">
            <a:xfrm>
              <a:off x="865" y="2160"/>
              <a:ext cx="126" cy="11"/>
            </a:xfrm>
            <a:custGeom>
              <a:avLst/>
              <a:gdLst>
                <a:gd name="T0" fmla="*/ 126 w 126"/>
                <a:gd name="T1" fmla="*/ 5 h 11"/>
                <a:gd name="T2" fmla="*/ 126 w 126"/>
                <a:gd name="T3" fmla="*/ 11 h 11"/>
                <a:gd name="T4" fmla="*/ 0 w 126"/>
                <a:gd name="T5" fmla="*/ 4 h 11"/>
                <a:gd name="T6" fmla="*/ 0 w 126"/>
                <a:gd name="T7" fmla="*/ 0 h 11"/>
                <a:gd name="T8" fmla="*/ 126 w 126"/>
                <a:gd name="T9" fmla="*/ 5 h 11"/>
                <a:gd name="T10" fmla="*/ 126 w 126"/>
                <a:gd name="T11" fmla="*/ 11 h 11"/>
                <a:gd name="T12" fmla="*/ 126 w 126"/>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26" h="11">
                  <a:moveTo>
                    <a:pt x="126" y="5"/>
                  </a:moveTo>
                  <a:lnTo>
                    <a:pt x="126" y="11"/>
                  </a:lnTo>
                  <a:lnTo>
                    <a:pt x="0" y="4"/>
                  </a:lnTo>
                  <a:lnTo>
                    <a:pt x="0" y="0"/>
                  </a:lnTo>
                  <a:lnTo>
                    <a:pt x="126" y="5"/>
                  </a:lnTo>
                  <a:lnTo>
                    <a:pt x="126" y="11"/>
                  </a:lnTo>
                  <a:lnTo>
                    <a:pt x="126" y="5"/>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7" name="Freeform 203"/>
            <p:cNvSpPr>
              <a:spLocks/>
            </p:cNvSpPr>
            <p:nvPr/>
          </p:nvSpPr>
          <p:spPr bwMode="auto">
            <a:xfrm>
              <a:off x="866" y="2143"/>
              <a:ext cx="125" cy="10"/>
            </a:xfrm>
            <a:custGeom>
              <a:avLst/>
              <a:gdLst>
                <a:gd name="T0" fmla="*/ 0 w 125"/>
                <a:gd name="T1" fmla="*/ 0 h 11"/>
                <a:gd name="T2" fmla="*/ 125 w 125"/>
                <a:gd name="T3" fmla="*/ 5 h 11"/>
                <a:gd name="T4" fmla="*/ 125 w 125"/>
                <a:gd name="T5" fmla="*/ 11 h 11"/>
                <a:gd name="T6" fmla="*/ 0 w 125"/>
                <a:gd name="T7" fmla="*/ 7 h 11"/>
                <a:gd name="T8" fmla="*/ 0 w 125"/>
                <a:gd name="T9" fmla="*/ 0 h 11"/>
              </a:gdLst>
              <a:ahLst/>
              <a:cxnLst>
                <a:cxn ang="0">
                  <a:pos x="T0" y="T1"/>
                </a:cxn>
                <a:cxn ang="0">
                  <a:pos x="T2" y="T3"/>
                </a:cxn>
                <a:cxn ang="0">
                  <a:pos x="T4" y="T5"/>
                </a:cxn>
                <a:cxn ang="0">
                  <a:pos x="T6" y="T7"/>
                </a:cxn>
                <a:cxn ang="0">
                  <a:pos x="T8" y="T9"/>
                </a:cxn>
              </a:cxnLst>
              <a:rect l="0" t="0" r="r" b="b"/>
              <a:pathLst>
                <a:path w="125" h="11">
                  <a:moveTo>
                    <a:pt x="0" y="0"/>
                  </a:moveTo>
                  <a:lnTo>
                    <a:pt x="125" y="5"/>
                  </a:lnTo>
                  <a:lnTo>
                    <a:pt x="125" y="11"/>
                  </a:lnTo>
                  <a:lnTo>
                    <a:pt x="0" y="7"/>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8" name="Freeform 204"/>
            <p:cNvSpPr>
              <a:spLocks/>
            </p:cNvSpPr>
            <p:nvPr/>
          </p:nvSpPr>
          <p:spPr bwMode="auto">
            <a:xfrm>
              <a:off x="865" y="2128"/>
              <a:ext cx="123" cy="9"/>
            </a:xfrm>
            <a:custGeom>
              <a:avLst/>
              <a:gdLst>
                <a:gd name="T0" fmla="*/ 0 w 123"/>
                <a:gd name="T1" fmla="*/ 0 h 10"/>
                <a:gd name="T2" fmla="*/ 123 w 123"/>
                <a:gd name="T3" fmla="*/ 4 h 10"/>
                <a:gd name="T4" fmla="*/ 123 w 123"/>
                <a:gd name="T5" fmla="*/ 10 h 10"/>
                <a:gd name="T6" fmla="*/ 0 w 123"/>
                <a:gd name="T7" fmla="*/ 6 h 10"/>
                <a:gd name="T8" fmla="*/ 0 w 123"/>
                <a:gd name="T9" fmla="*/ 0 h 10"/>
              </a:gdLst>
              <a:ahLst/>
              <a:cxnLst>
                <a:cxn ang="0">
                  <a:pos x="T0" y="T1"/>
                </a:cxn>
                <a:cxn ang="0">
                  <a:pos x="T2" y="T3"/>
                </a:cxn>
                <a:cxn ang="0">
                  <a:pos x="T4" y="T5"/>
                </a:cxn>
                <a:cxn ang="0">
                  <a:pos x="T6" y="T7"/>
                </a:cxn>
                <a:cxn ang="0">
                  <a:pos x="T8" y="T9"/>
                </a:cxn>
              </a:cxnLst>
              <a:rect l="0" t="0" r="r" b="b"/>
              <a:pathLst>
                <a:path w="123" h="10">
                  <a:moveTo>
                    <a:pt x="0" y="0"/>
                  </a:moveTo>
                  <a:lnTo>
                    <a:pt x="123" y="4"/>
                  </a:lnTo>
                  <a:lnTo>
                    <a:pt x="123" y="10"/>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29" name="Freeform 205"/>
            <p:cNvSpPr>
              <a:spLocks/>
            </p:cNvSpPr>
            <p:nvPr/>
          </p:nvSpPr>
          <p:spPr bwMode="auto">
            <a:xfrm>
              <a:off x="897" y="2069"/>
              <a:ext cx="81" cy="20"/>
            </a:xfrm>
            <a:custGeom>
              <a:avLst/>
              <a:gdLst>
                <a:gd name="T0" fmla="*/ 0 w 81"/>
                <a:gd name="T1" fmla="*/ 20 h 20"/>
                <a:gd name="T2" fmla="*/ 24 w 81"/>
                <a:gd name="T3" fmla="*/ 1 h 20"/>
                <a:gd name="T4" fmla="*/ 66 w 81"/>
                <a:gd name="T5" fmla="*/ 0 h 20"/>
                <a:gd name="T6" fmla="*/ 81 w 81"/>
                <a:gd name="T7" fmla="*/ 20 h 20"/>
                <a:gd name="T8" fmla="*/ 1 w 81"/>
                <a:gd name="T9" fmla="*/ 20 h 20"/>
                <a:gd name="T10" fmla="*/ 0 w 81"/>
                <a:gd name="T11" fmla="*/ 20 h 20"/>
              </a:gdLst>
              <a:ahLst/>
              <a:cxnLst>
                <a:cxn ang="0">
                  <a:pos x="T0" y="T1"/>
                </a:cxn>
                <a:cxn ang="0">
                  <a:pos x="T2" y="T3"/>
                </a:cxn>
                <a:cxn ang="0">
                  <a:pos x="T4" y="T5"/>
                </a:cxn>
                <a:cxn ang="0">
                  <a:pos x="T6" y="T7"/>
                </a:cxn>
                <a:cxn ang="0">
                  <a:pos x="T8" y="T9"/>
                </a:cxn>
                <a:cxn ang="0">
                  <a:pos x="T10" y="T11"/>
                </a:cxn>
              </a:cxnLst>
              <a:rect l="0" t="0" r="r" b="b"/>
              <a:pathLst>
                <a:path w="81" h="20">
                  <a:moveTo>
                    <a:pt x="0" y="20"/>
                  </a:moveTo>
                  <a:lnTo>
                    <a:pt x="24" y="1"/>
                  </a:lnTo>
                  <a:lnTo>
                    <a:pt x="66" y="0"/>
                  </a:lnTo>
                  <a:lnTo>
                    <a:pt x="81" y="20"/>
                  </a:lnTo>
                  <a:lnTo>
                    <a:pt x="1" y="20"/>
                  </a:lnTo>
                  <a:lnTo>
                    <a:pt x="0" y="20"/>
                  </a:lnTo>
                  <a:close/>
                </a:path>
              </a:pathLst>
            </a:custGeom>
            <a:solidFill>
              <a:srgbClr val="3B94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0" name="Freeform 206"/>
            <p:cNvSpPr>
              <a:spLocks/>
            </p:cNvSpPr>
            <p:nvPr/>
          </p:nvSpPr>
          <p:spPr bwMode="auto">
            <a:xfrm>
              <a:off x="1002" y="2131"/>
              <a:ext cx="71" cy="237"/>
            </a:xfrm>
            <a:custGeom>
              <a:avLst/>
              <a:gdLst>
                <a:gd name="T0" fmla="*/ 0 w 71"/>
                <a:gd name="T1" fmla="*/ 237 h 237"/>
                <a:gd name="T2" fmla="*/ 71 w 71"/>
                <a:gd name="T3" fmla="*/ 182 h 237"/>
                <a:gd name="T4" fmla="*/ 71 w 71"/>
                <a:gd name="T5" fmla="*/ 0 h 237"/>
                <a:gd name="T6" fmla="*/ 0 w 71"/>
                <a:gd name="T7" fmla="*/ 3 h 237"/>
                <a:gd name="T8" fmla="*/ 0 w 71"/>
                <a:gd name="T9" fmla="*/ 237 h 237"/>
                <a:gd name="T10" fmla="*/ 0 w 71"/>
                <a:gd name="T11" fmla="*/ 237 h 237"/>
              </a:gdLst>
              <a:ahLst/>
              <a:cxnLst>
                <a:cxn ang="0">
                  <a:pos x="T0" y="T1"/>
                </a:cxn>
                <a:cxn ang="0">
                  <a:pos x="T2" y="T3"/>
                </a:cxn>
                <a:cxn ang="0">
                  <a:pos x="T4" y="T5"/>
                </a:cxn>
                <a:cxn ang="0">
                  <a:pos x="T6" y="T7"/>
                </a:cxn>
                <a:cxn ang="0">
                  <a:pos x="T8" y="T9"/>
                </a:cxn>
                <a:cxn ang="0">
                  <a:pos x="T10" y="T11"/>
                </a:cxn>
              </a:cxnLst>
              <a:rect l="0" t="0" r="r" b="b"/>
              <a:pathLst>
                <a:path w="71" h="237">
                  <a:moveTo>
                    <a:pt x="0" y="237"/>
                  </a:moveTo>
                  <a:lnTo>
                    <a:pt x="71" y="182"/>
                  </a:lnTo>
                  <a:lnTo>
                    <a:pt x="71" y="0"/>
                  </a:lnTo>
                  <a:lnTo>
                    <a:pt x="0" y="3"/>
                  </a:lnTo>
                  <a:lnTo>
                    <a:pt x="0" y="237"/>
                  </a:lnTo>
                  <a:lnTo>
                    <a:pt x="0" y="237"/>
                  </a:lnTo>
                  <a:close/>
                </a:path>
              </a:pathLst>
            </a:custGeom>
            <a:solidFill>
              <a:srgbClr val="0000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1" name="Freeform 207"/>
            <p:cNvSpPr>
              <a:spLocks/>
            </p:cNvSpPr>
            <p:nvPr/>
          </p:nvSpPr>
          <p:spPr bwMode="auto">
            <a:xfrm>
              <a:off x="1000" y="2128"/>
              <a:ext cx="77" cy="9"/>
            </a:xfrm>
            <a:custGeom>
              <a:avLst/>
              <a:gdLst>
                <a:gd name="T0" fmla="*/ 77 w 77"/>
                <a:gd name="T1" fmla="*/ 0 h 10"/>
                <a:gd name="T2" fmla="*/ 0 w 77"/>
                <a:gd name="T3" fmla="*/ 3 h 10"/>
                <a:gd name="T4" fmla="*/ 0 w 77"/>
                <a:gd name="T5" fmla="*/ 10 h 10"/>
                <a:gd name="T6" fmla="*/ 77 w 77"/>
                <a:gd name="T7" fmla="*/ 6 h 10"/>
                <a:gd name="T8" fmla="*/ 77 w 77"/>
                <a:gd name="T9" fmla="*/ 0 h 10"/>
              </a:gdLst>
              <a:ahLst/>
              <a:cxnLst>
                <a:cxn ang="0">
                  <a:pos x="T0" y="T1"/>
                </a:cxn>
                <a:cxn ang="0">
                  <a:pos x="T2" y="T3"/>
                </a:cxn>
                <a:cxn ang="0">
                  <a:pos x="T4" y="T5"/>
                </a:cxn>
                <a:cxn ang="0">
                  <a:pos x="T6" y="T7"/>
                </a:cxn>
                <a:cxn ang="0">
                  <a:pos x="T8" y="T9"/>
                </a:cxn>
              </a:cxnLst>
              <a:rect l="0" t="0" r="r" b="b"/>
              <a:pathLst>
                <a:path w="77" h="10">
                  <a:moveTo>
                    <a:pt x="77" y="0"/>
                  </a:moveTo>
                  <a:lnTo>
                    <a:pt x="0" y="3"/>
                  </a:lnTo>
                  <a:lnTo>
                    <a:pt x="0" y="10"/>
                  </a:lnTo>
                  <a:lnTo>
                    <a:pt x="77" y="6"/>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2" name="Freeform 208"/>
            <p:cNvSpPr>
              <a:spLocks/>
            </p:cNvSpPr>
            <p:nvPr/>
          </p:nvSpPr>
          <p:spPr bwMode="auto">
            <a:xfrm>
              <a:off x="1000" y="2142"/>
              <a:ext cx="77" cy="11"/>
            </a:xfrm>
            <a:custGeom>
              <a:avLst/>
              <a:gdLst>
                <a:gd name="T0" fmla="*/ 77 w 77"/>
                <a:gd name="T1" fmla="*/ 0 h 12"/>
                <a:gd name="T2" fmla="*/ 0 w 77"/>
                <a:gd name="T3" fmla="*/ 5 h 12"/>
                <a:gd name="T4" fmla="*/ 0 w 77"/>
                <a:gd name="T5" fmla="*/ 12 h 12"/>
                <a:gd name="T6" fmla="*/ 77 w 77"/>
                <a:gd name="T7" fmla="*/ 5 h 12"/>
                <a:gd name="T8" fmla="*/ 77 w 77"/>
                <a:gd name="T9" fmla="*/ 0 h 12"/>
              </a:gdLst>
              <a:ahLst/>
              <a:cxnLst>
                <a:cxn ang="0">
                  <a:pos x="T0" y="T1"/>
                </a:cxn>
                <a:cxn ang="0">
                  <a:pos x="T2" y="T3"/>
                </a:cxn>
                <a:cxn ang="0">
                  <a:pos x="T4" y="T5"/>
                </a:cxn>
                <a:cxn ang="0">
                  <a:pos x="T6" y="T7"/>
                </a:cxn>
                <a:cxn ang="0">
                  <a:pos x="T8" y="T9"/>
                </a:cxn>
              </a:cxnLst>
              <a:rect l="0" t="0" r="r" b="b"/>
              <a:pathLst>
                <a:path w="77" h="12">
                  <a:moveTo>
                    <a:pt x="77" y="0"/>
                  </a:moveTo>
                  <a:lnTo>
                    <a:pt x="0" y="5"/>
                  </a:lnTo>
                  <a:lnTo>
                    <a:pt x="0" y="12"/>
                  </a:lnTo>
                  <a:lnTo>
                    <a:pt x="77" y="5"/>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3" name="Freeform 209"/>
            <p:cNvSpPr>
              <a:spLocks/>
            </p:cNvSpPr>
            <p:nvPr/>
          </p:nvSpPr>
          <p:spPr bwMode="auto">
            <a:xfrm>
              <a:off x="1000" y="2155"/>
              <a:ext cx="77" cy="14"/>
            </a:xfrm>
            <a:custGeom>
              <a:avLst/>
              <a:gdLst>
                <a:gd name="T0" fmla="*/ 77 w 77"/>
                <a:gd name="T1" fmla="*/ 0 h 14"/>
                <a:gd name="T2" fmla="*/ 0 w 77"/>
                <a:gd name="T3" fmla="*/ 8 h 14"/>
                <a:gd name="T4" fmla="*/ 0 w 77"/>
                <a:gd name="T5" fmla="*/ 14 h 14"/>
                <a:gd name="T6" fmla="*/ 77 w 77"/>
                <a:gd name="T7" fmla="*/ 5 h 14"/>
                <a:gd name="T8" fmla="*/ 77 w 77"/>
                <a:gd name="T9" fmla="*/ 0 h 14"/>
              </a:gdLst>
              <a:ahLst/>
              <a:cxnLst>
                <a:cxn ang="0">
                  <a:pos x="T0" y="T1"/>
                </a:cxn>
                <a:cxn ang="0">
                  <a:pos x="T2" y="T3"/>
                </a:cxn>
                <a:cxn ang="0">
                  <a:pos x="T4" y="T5"/>
                </a:cxn>
                <a:cxn ang="0">
                  <a:pos x="T6" y="T7"/>
                </a:cxn>
                <a:cxn ang="0">
                  <a:pos x="T8" y="T9"/>
                </a:cxn>
              </a:cxnLst>
              <a:rect l="0" t="0" r="r" b="b"/>
              <a:pathLst>
                <a:path w="77" h="14">
                  <a:moveTo>
                    <a:pt x="77" y="0"/>
                  </a:moveTo>
                  <a:lnTo>
                    <a:pt x="0" y="8"/>
                  </a:lnTo>
                  <a:lnTo>
                    <a:pt x="0" y="14"/>
                  </a:lnTo>
                  <a:lnTo>
                    <a:pt x="77" y="5"/>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4" name="Freeform 210"/>
            <p:cNvSpPr>
              <a:spLocks/>
            </p:cNvSpPr>
            <p:nvPr/>
          </p:nvSpPr>
          <p:spPr bwMode="auto">
            <a:xfrm>
              <a:off x="1002" y="2168"/>
              <a:ext cx="75" cy="17"/>
            </a:xfrm>
            <a:custGeom>
              <a:avLst/>
              <a:gdLst>
                <a:gd name="T0" fmla="*/ 75 w 75"/>
                <a:gd name="T1" fmla="*/ 0 h 17"/>
                <a:gd name="T2" fmla="*/ 0 w 75"/>
                <a:gd name="T3" fmla="*/ 11 h 17"/>
                <a:gd name="T4" fmla="*/ 0 w 75"/>
                <a:gd name="T5" fmla="*/ 17 h 17"/>
                <a:gd name="T6" fmla="*/ 75 w 75"/>
                <a:gd name="T7" fmla="*/ 5 h 17"/>
                <a:gd name="T8" fmla="*/ 75 w 75"/>
                <a:gd name="T9" fmla="*/ 0 h 17"/>
              </a:gdLst>
              <a:ahLst/>
              <a:cxnLst>
                <a:cxn ang="0">
                  <a:pos x="T0" y="T1"/>
                </a:cxn>
                <a:cxn ang="0">
                  <a:pos x="T2" y="T3"/>
                </a:cxn>
                <a:cxn ang="0">
                  <a:pos x="T4" y="T5"/>
                </a:cxn>
                <a:cxn ang="0">
                  <a:pos x="T6" y="T7"/>
                </a:cxn>
                <a:cxn ang="0">
                  <a:pos x="T8" y="T9"/>
                </a:cxn>
              </a:cxnLst>
              <a:rect l="0" t="0" r="r" b="b"/>
              <a:pathLst>
                <a:path w="75" h="17">
                  <a:moveTo>
                    <a:pt x="75" y="0"/>
                  </a:moveTo>
                  <a:lnTo>
                    <a:pt x="0" y="11"/>
                  </a:lnTo>
                  <a:lnTo>
                    <a:pt x="0" y="17"/>
                  </a:lnTo>
                  <a:lnTo>
                    <a:pt x="75" y="5"/>
                  </a:lnTo>
                  <a:lnTo>
                    <a:pt x="75"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5" name="Freeform 211"/>
            <p:cNvSpPr>
              <a:spLocks/>
            </p:cNvSpPr>
            <p:nvPr/>
          </p:nvSpPr>
          <p:spPr bwMode="auto">
            <a:xfrm>
              <a:off x="1000" y="2181"/>
              <a:ext cx="77" cy="22"/>
            </a:xfrm>
            <a:custGeom>
              <a:avLst/>
              <a:gdLst>
                <a:gd name="T0" fmla="*/ 77 w 77"/>
                <a:gd name="T1" fmla="*/ 0 h 21"/>
                <a:gd name="T2" fmla="*/ 0 w 77"/>
                <a:gd name="T3" fmla="*/ 15 h 21"/>
                <a:gd name="T4" fmla="*/ 0 w 77"/>
                <a:gd name="T5" fmla="*/ 21 h 21"/>
                <a:gd name="T6" fmla="*/ 77 w 77"/>
                <a:gd name="T7" fmla="*/ 6 h 21"/>
                <a:gd name="T8" fmla="*/ 77 w 77"/>
                <a:gd name="T9" fmla="*/ 0 h 21"/>
              </a:gdLst>
              <a:ahLst/>
              <a:cxnLst>
                <a:cxn ang="0">
                  <a:pos x="T0" y="T1"/>
                </a:cxn>
                <a:cxn ang="0">
                  <a:pos x="T2" y="T3"/>
                </a:cxn>
                <a:cxn ang="0">
                  <a:pos x="T4" y="T5"/>
                </a:cxn>
                <a:cxn ang="0">
                  <a:pos x="T6" y="T7"/>
                </a:cxn>
                <a:cxn ang="0">
                  <a:pos x="T8" y="T9"/>
                </a:cxn>
              </a:cxnLst>
              <a:rect l="0" t="0" r="r" b="b"/>
              <a:pathLst>
                <a:path w="77" h="21">
                  <a:moveTo>
                    <a:pt x="77" y="0"/>
                  </a:moveTo>
                  <a:lnTo>
                    <a:pt x="0" y="15"/>
                  </a:lnTo>
                  <a:lnTo>
                    <a:pt x="0" y="21"/>
                  </a:lnTo>
                  <a:lnTo>
                    <a:pt x="77" y="6"/>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6" name="Freeform 212"/>
            <p:cNvSpPr>
              <a:spLocks/>
            </p:cNvSpPr>
            <p:nvPr/>
          </p:nvSpPr>
          <p:spPr bwMode="auto">
            <a:xfrm>
              <a:off x="1002" y="2299"/>
              <a:ext cx="74" cy="56"/>
            </a:xfrm>
            <a:custGeom>
              <a:avLst/>
              <a:gdLst>
                <a:gd name="T0" fmla="*/ 74 w 74"/>
                <a:gd name="T1" fmla="*/ 5 h 57"/>
                <a:gd name="T2" fmla="*/ 0 w 74"/>
                <a:gd name="T3" fmla="*/ 57 h 57"/>
                <a:gd name="T4" fmla="*/ 0 w 74"/>
                <a:gd name="T5" fmla="*/ 52 h 57"/>
                <a:gd name="T6" fmla="*/ 74 w 74"/>
                <a:gd name="T7" fmla="*/ 0 h 57"/>
                <a:gd name="T8" fmla="*/ 74 w 74"/>
                <a:gd name="T9" fmla="*/ 5 h 57"/>
              </a:gdLst>
              <a:ahLst/>
              <a:cxnLst>
                <a:cxn ang="0">
                  <a:pos x="T0" y="T1"/>
                </a:cxn>
                <a:cxn ang="0">
                  <a:pos x="T2" y="T3"/>
                </a:cxn>
                <a:cxn ang="0">
                  <a:pos x="T4" y="T5"/>
                </a:cxn>
                <a:cxn ang="0">
                  <a:pos x="T6" y="T7"/>
                </a:cxn>
                <a:cxn ang="0">
                  <a:pos x="T8" y="T9"/>
                </a:cxn>
              </a:cxnLst>
              <a:rect l="0" t="0" r="r" b="b"/>
              <a:pathLst>
                <a:path w="74" h="57">
                  <a:moveTo>
                    <a:pt x="74" y="5"/>
                  </a:moveTo>
                  <a:lnTo>
                    <a:pt x="0" y="57"/>
                  </a:lnTo>
                  <a:lnTo>
                    <a:pt x="0" y="52"/>
                  </a:lnTo>
                  <a:lnTo>
                    <a:pt x="74" y="0"/>
                  </a:lnTo>
                  <a:lnTo>
                    <a:pt x="74" y="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7" name="Freeform 213"/>
            <p:cNvSpPr>
              <a:spLocks/>
            </p:cNvSpPr>
            <p:nvPr/>
          </p:nvSpPr>
          <p:spPr bwMode="auto">
            <a:xfrm>
              <a:off x="1002" y="2283"/>
              <a:ext cx="74" cy="55"/>
            </a:xfrm>
            <a:custGeom>
              <a:avLst/>
              <a:gdLst>
                <a:gd name="T0" fmla="*/ 74 w 74"/>
                <a:gd name="T1" fmla="*/ 0 h 56"/>
                <a:gd name="T2" fmla="*/ 0 w 74"/>
                <a:gd name="T3" fmla="*/ 49 h 56"/>
                <a:gd name="T4" fmla="*/ 0 w 74"/>
                <a:gd name="T5" fmla="*/ 56 h 56"/>
                <a:gd name="T6" fmla="*/ 74 w 74"/>
                <a:gd name="T7" fmla="*/ 5 h 56"/>
                <a:gd name="T8" fmla="*/ 74 w 74"/>
                <a:gd name="T9" fmla="*/ 0 h 56"/>
              </a:gdLst>
              <a:ahLst/>
              <a:cxnLst>
                <a:cxn ang="0">
                  <a:pos x="T0" y="T1"/>
                </a:cxn>
                <a:cxn ang="0">
                  <a:pos x="T2" y="T3"/>
                </a:cxn>
                <a:cxn ang="0">
                  <a:pos x="T4" y="T5"/>
                </a:cxn>
                <a:cxn ang="0">
                  <a:pos x="T6" y="T7"/>
                </a:cxn>
                <a:cxn ang="0">
                  <a:pos x="T8" y="T9"/>
                </a:cxn>
              </a:cxnLst>
              <a:rect l="0" t="0" r="r" b="b"/>
              <a:pathLst>
                <a:path w="74" h="56">
                  <a:moveTo>
                    <a:pt x="74" y="0"/>
                  </a:moveTo>
                  <a:lnTo>
                    <a:pt x="0" y="49"/>
                  </a:lnTo>
                  <a:lnTo>
                    <a:pt x="0" y="56"/>
                  </a:lnTo>
                  <a:lnTo>
                    <a:pt x="74" y="5"/>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8" name="Freeform 214"/>
            <p:cNvSpPr>
              <a:spLocks/>
            </p:cNvSpPr>
            <p:nvPr/>
          </p:nvSpPr>
          <p:spPr bwMode="auto">
            <a:xfrm>
              <a:off x="1002" y="2269"/>
              <a:ext cx="74" cy="51"/>
            </a:xfrm>
            <a:custGeom>
              <a:avLst/>
              <a:gdLst>
                <a:gd name="T0" fmla="*/ 74 w 74"/>
                <a:gd name="T1" fmla="*/ 5 h 51"/>
                <a:gd name="T2" fmla="*/ 0 w 74"/>
                <a:gd name="T3" fmla="*/ 51 h 51"/>
                <a:gd name="T4" fmla="*/ 0 w 74"/>
                <a:gd name="T5" fmla="*/ 44 h 51"/>
                <a:gd name="T6" fmla="*/ 74 w 74"/>
                <a:gd name="T7" fmla="*/ 0 h 51"/>
                <a:gd name="T8" fmla="*/ 74 w 74"/>
                <a:gd name="T9" fmla="*/ 5 h 51"/>
              </a:gdLst>
              <a:ahLst/>
              <a:cxnLst>
                <a:cxn ang="0">
                  <a:pos x="T0" y="T1"/>
                </a:cxn>
                <a:cxn ang="0">
                  <a:pos x="T2" y="T3"/>
                </a:cxn>
                <a:cxn ang="0">
                  <a:pos x="T4" y="T5"/>
                </a:cxn>
                <a:cxn ang="0">
                  <a:pos x="T6" y="T7"/>
                </a:cxn>
                <a:cxn ang="0">
                  <a:pos x="T8" y="T9"/>
                </a:cxn>
              </a:cxnLst>
              <a:rect l="0" t="0" r="r" b="b"/>
              <a:pathLst>
                <a:path w="74" h="51">
                  <a:moveTo>
                    <a:pt x="74" y="5"/>
                  </a:moveTo>
                  <a:lnTo>
                    <a:pt x="0" y="51"/>
                  </a:lnTo>
                  <a:lnTo>
                    <a:pt x="0" y="44"/>
                  </a:lnTo>
                  <a:lnTo>
                    <a:pt x="74" y="0"/>
                  </a:lnTo>
                  <a:lnTo>
                    <a:pt x="74" y="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39" name="Freeform 215"/>
            <p:cNvSpPr>
              <a:spLocks/>
            </p:cNvSpPr>
            <p:nvPr/>
          </p:nvSpPr>
          <p:spPr bwMode="auto">
            <a:xfrm>
              <a:off x="1002" y="2251"/>
              <a:ext cx="74" cy="51"/>
            </a:xfrm>
            <a:custGeom>
              <a:avLst/>
              <a:gdLst>
                <a:gd name="T0" fmla="*/ 74 w 74"/>
                <a:gd name="T1" fmla="*/ 6 h 51"/>
                <a:gd name="T2" fmla="*/ 0 w 74"/>
                <a:gd name="T3" fmla="*/ 51 h 51"/>
                <a:gd name="T4" fmla="*/ 0 w 74"/>
                <a:gd name="T5" fmla="*/ 44 h 51"/>
                <a:gd name="T6" fmla="*/ 74 w 74"/>
                <a:gd name="T7" fmla="*/ 0 h 51"/>
                <a:gd name="T8" fmla="*/ 74 w 74"/>
                <a:gd name="T9" fmla="*/ 6 h 51"/>
              </a:gdLst>
              <a:ahLst/>
              <a:cxnLst>
                <a:cxn ang="0">
                  <a:pos x="T0" y="T1"/>
                </a:cxn>
                <a:cxn ang="0">
                  <a:pos x="T2" y="T3"/>
                </a:cxn>
                <a:cxn ang="0">
                  <a:pos x="T4" y="T5"/>
                </a:cxn>
                <a:cxn ang="0">
                  <a:pos x="T6" y="T7"/>
                </a:cxn>
                <a:cxn ang="0">
                  <a:pos x="T8" y="T9"/>
                </a:cxn>
              </a:cxnLst>
              <a:rect l="0" t="0" r="r" b="b"/>
              <a:pathLst>
                <a:path w="74" h="51">
                  <a:moveTo>
                    <a:pt x="74" y="6"/>
                  </a:moveTo>
                  <a:lnTo>
                    <a:pt x="0" y="51"/>
                  </a:lnTo>
                  <a:lnTo>
                    <a:pt x="0" y="44"/>
                  </a:lnTo>
                  <a:lnTo>
                    <a:pt x="74" y="0"/>
                  </a:lnTo>
                  <a:lnTo>
                    <a:pt x="74"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0" name="Freeform 216"/>
            <p:cNvSpPr>
              <a:spLocks/>
            </p:cNvSpPr>
            <p:nvPr/>
          </p:nvSpPr>
          <p:spPr bwMode="auto">
            <a:xfrm>
              <a:off x="1002" y="2236"/>
              <a:ext cx="74" cy="46"/>
            </a:xfrm>
            <a:custGeom>
              <a:avLst/>
              <a:gdLst>
                <a:gd name="T0" fmla="*/ 74 w 74"/>
                <a:gd name="T1" fmla="*/ 0 h 46"/>
                <a:gd name="T2" fmla="*/ 0 w 74"/>
                <a:gd name="T3" fmla="*/ 39 h 46"/>
                <a:gd name="T4" fmla="*/ 0 w 74"/>
                <a:gd name="T5" fmla="*/ 46 h 46"/>
                <a:gd name="T6" fmla="*/ 74 w 74"/>
                <a:gd name="T7" fmla="*/ 6 h 46"/>
                <a:gd name="T8" fmla="*/ 74 w 74"/>
                <a:gd name="T9" fmla="*/ 0 h 46"/>
              </a:gdLst>
              <a:ahLst/>
              <a:cxnLst>
                <a:cxn ang="0">
                  <a:pos x="T0" y="T1"/>
                </a:cxn>
                <a:cxn ang="0">
                  <a:pos x="T2" y="T3"/>
                </a:cxn>
                <a:cxn ang="0">
                  <a:pos x="T4" y="T5"/>
                </a:cxn>
                <a:cxn ang="0">
                  <a:pos x="T6" y="T7"/>
                </a:cxn>
                <a:cxn ang="0">
                  <a:pos x="T8" y="T9"/>
                </a:cxn>
              </a:cxnLst>
              <a:rect l="0" t="0" r="r" b="b"/>
              <a:pathLst>
                <a:path w="74" h="46">
                  <a:moveTo>
                    <a:pt x="74" y="0"/>
                  </a:moveTo>
                  <a:lnTo>
                    <a:pt x="0" y="39"/>
                  </a:lnTo>
                  <a:lnTo>
                    <a:pt x="0" y="46"/>
                  </a:lnTo>
                  <a:lnTo>
                    <a:pt x="74" y="6"/>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1" name="Freeform 217"/>
            <p:cNvSpPr>
              <a:spLocks/>
            </p:cNvSpPr>
            <p:nvPr/>
          </p:nvSpPr>
          <p:spPr bwMode="auto">
            <a:xfrm>
              <a:off x="1002" y="2221"/>
              <a:ext cx="74" cy="40"/>
            </a:xfrm>
            <a:custGeom>
              <a:avLst/>
              <a:gdLst>
                <a:gd name="T0" fmla="*/ 74 w 74"/>
                <a:gd name="T1" fmla="*/ 0 h 41"/>
                <a:gd name="T2" fmla="*/ 0 w 74"/>
                <a:gd name="T3" fmla="*/ 34 h 41"/>
                <a:gd name="T4" fmla="*/ 0 w 74"/>
                <a:gd name="T5" fmla="*/ 41 h 41"/>
                <a:gd name="T6" fmla="*/ 74 w 74"/>
                <a:gd name="T7" fmla="*/ 4 h 41"/>
                <a:gd name="T8" fmla="*/ 74 w 74"/>
                <a:gd name="T9" fmla="*/ 0 h 41"/>
              </a:gdLst>
              <a:ahLst/>
              <a:cxnLst>
                <a:cxn ang="0">
                  <a:pos x="T0" y="T1"/>
                </a:cxn>
                <a:cxn ang="0">
                  <a:pos x="T2" y="T3"/>
                </a:cxn>
                <a:cxn ang="0">
                  <a:pos x="T4" y="T5"/>
                </a:cxn>
                <a:cxn ang="0">
                  <a:pos x="T6" y="T7"/>
                </a:cxn>
                <a:cxn ang="0">
                  <a:pos x="T8" y="T9"/>
                </a:cxn>
              </a:cxnLst>
              <a:rect l="0" t="0" r="r" b="b"/>
              <a:pathLst>
                <a:path w="74" h="41">
                  <a:moveTo>
                    <a:pt x="74" y="0"/>
                  </a:moveTo>
                  <a:lnTo>
                    <a:pt x="0" y="34"/>
                  </a:lnTo>
                  <a:lnTo>
                    <a:pt x="0" y="41"/>
                  </a:lnTo>
                  <a:lnTo>
                    <a:pt x="74" y="4"/>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2" name="Freeform 218"/>
            <p:cNvSpPr>
              <a:spLocks/>
            </p:cNvSpPr>
            <p:nvPr/>
          </p:nvSpPr>
          <p:spPr bwMode="auto">
            <a:xfrm>
              <a:off x="1002" y="2196"/>
              <a:ext cx="74" cy="26"/>
            </a:xfrm>
            <a:custGeom>
              <a:avLst/>
              <a:gdLst>
                <a:gd name="T0" fmla="*/ 74 w 74"/>
                <a:gd name="T1" fmla="*/ 0 h 26"/>
                <a:gd name="T2" fmla="*/ 0 w 74"/>
                <a:gd name="T3" fmla="*/ 20 h 26"/>
                <a:gd name="T4" fmla="*/ 0 w 74"/>
                <a:gd name="T5" fmla="*/ 26 h 26"/>
                <a:gd name="T6" fmla="*/ 74 w 74"/>
                <a:gd name="T7" fmla="*/ 4 h 26"/>
                <a:gd name="T8" fmla="*/ 74 w 74"/>
                <a:gd name="T9" fmla="*/ 0 h 26"/>
              </a:gdLst>
              <a:ahLst/>
              <a:cxnLst>
                <a:cxn ang="0">
                  <a:pos x="T0" y="T1"/>
                </a:cxn>
                <a:cxn ang="0">
                  <a:pos x="T2" y="T3"/>
                </a:cxn>
                <a:cxn ang="0">
                  <a:pos x="T4" y="T5"/>
                </a:cxn>
                <a:cxn ang="0">
                  <a:pos x="T6" y="T7"/>
                </a:cxn>
                <a:cxn ang="0">
                  <a:pos x="T8" y="T9"/>
                </a:cxn>
              </a:cxnLst>
              <a:rect l="0" t="0" r="r" b="b"/>
              <a:pathLst>
                <a:path w="74" h="26">
                  <a:moveTo>
                    <a:pt x="74" y="0"/>
                  </a:moveTo>
                  <a:lnTo>
                    <a:pt x="0" y="20"/>
                  </a:lnTo>
                  <a:lnTo>
                    <a:pt x="0" y="26"/>
                  </a:lnTo>
                  <a:lnTo>
                    <a:pt x="74" y="4"/>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3" name="Freeform 219"/>
            <p:cNvSpPr>
              <a:spLocks/>
            </p:cNvSpPr>
            <p:nvPr/>
          </p:nvSpPr>
          <p:spPr bwMode="auto">
            <a:xfrm>
              <a:off x="998" y="2208"/>
              <a:ext cx="78" cy="34"/>
            </a:xfrm>
            <a:custGeom>
              <a:avLst/>
              <a:gdLst>
                <a:gd name="T0" fmla="*/ 0 w 78"/>
                <a:gd name="T1" fmla="*/ 29 h 34"/>
                <a:gd name="T2" fmla="*/ 4 w 78"/>
                <a:gd name="T3" fmla="*/ 28 h 34"/>
                <a:gd name="T4" fmla="*/ 78 w 78"/>
                <a:gd name="T5" fmla="*/ 0 h 34"/>
                <a:gd name="T6" fmla="*/ 78 w 78"/>
                <a:gd name="T7" fmla="*/ 4 h 34"/>
                <a:gd name="T8" fmla="*/ 4 w 78"/>
                <a:gd name="T9" fmla="*/ 34 h 34"/>
                <a:gd name="T10" fmla="*/ 4 w 78"/>
                <a:gd name="T11" fmla="*/ 28 h 34"/>
                <a:gd name="T12" fmla="*/ 78 w 78"/>
                <a:gd name="T13" fmla="*/ 0 h 34"/>
                <a:gd name="T14" fmla="*/ 0 w 78"/>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34">
                  <a:moveTo>
                    <a:pt x="0" y="29"/>
                  </a:moveTo>
                  <a:lnTo>
                    <a:pt x="4" y="28"/>
                  </a:lnTo>
                  <a:lnTo>
                    <a:pt x="78" y="0"/>
                  </a:lnTo>
                  <a:lnTo>
                    <a:pt x="78" y="4"/>
                  </a:lnTo>
                  <a:lnTo>
                    <a:pt x="4" y="34"/>
                  </a:lnTo>
                  <a:lnTo>
                    <a:pt x="4" y="28"/>
                  </a:lnTo>
                  <a:lnTo>
                    <a:pt x="78" y="0"/>
                  </a:lnTo>
                  <a:lnTo>
                    <a:pt x="0" y="2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4" name="Freeform 220"/>
            <p:cNvSpPr>
              <a:spLocks/>
            </p:cNvSpPr>
            <p:nvPr/>
          </p:nvSpPr>
          <p:spPr bwMode="auto">
            <a:xfrm>
              <a:off x="1013" y="2103"/>
              <a:ext cx="7" cy="263"/>
            </a:xfrm>
            <a:custGeom>
              <a:avLst/>
              <a:gdLst>
                <a:gd name="T0" fmla="*/ 0 w 7"/>
                <a:gd name="T1" fmla="*/ 263 h 263"/>
                <a:gd name="T2" fmla="*/ 0 w 7"/>
                <a:gd name="T3" fmla="*/ 0 h 263"/>
                <a:gd name="T4" fmla="*/ 7 w 7"/>
                <a:gd name="T5" fmla="*/ 0 h 263"/>
                <a:gd name="T6" fmla="*/ 7 w 7"/>
                <a:gd name="T7" fmla="*/ 257 h 263"/>
                <a:gd name="T8" fmla="*/ 0 w 7"/>
                <a:gd name="T9" fmla="*/ 263 h 263"/>
              </a:gdLst>
              <a:ahLst/>
              <a:cxnLst>
                <a:cxn ang="0">
                  <a:pos x="T0" y="T1"/>
                </a:cxn>
                <a:cxn ang="0">
                  <a:pos x="T2" y="T3"/>
                </a:cxn>
                <a:cxn ang="0">
                  <a:pos x="T4" y="T5"/>
                </a:cxn>
                <a:cxn ang="0">
                  <a:pos x="T6" y="T7"/>
                </a:cxn>
                <a:cxn ang="0">
                  <a:pos x="T8" y="T9"/>
                </a:cxn>
              </a:cxnLst>
              <a:rect l="0" t="0" r="r" b="b"/>
              <a:pathLst>
                <a:path w="7" h="263">
                  <a:moveTo>
                    <a:pt x="0" y="263"/>
                  </a:moveTo>
                  <a:lnTo>
                    <a:pt x="0" y="0"/>
                  </a:lnTo>
                  <a:lnTo>
                    <a:pt x="7" y="0"/>
                  </a:lnTo>
                  <a:lnTo>
                    <a:pt x="7" y="257"/>
                  </a:lnTo>
                  <a:lnTo>
                    <a:pt x="0" y="263"/>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5" name="Freeform 221"/>
            <p:cNvSpPr>
              <a:spLocks/>
            </p:cNvSpPr>
            <p:nvPr/>
          </p:nvSpPr>
          <p:spPr bwMode="auto">
            <a:xfrm>
              <a:off x="1032" y="2103"/>
              <a:ext cx="5" cy="250"/>
            </a:xfrm>
            <a:custGeom>
              <a:avLst/>
              <a:gdLst>
                <a:gd name="T0" fmla="*/ 0 w 5"/>
                <a:gd name="T1" fmla="*/ 250 h 250"/>
                <a:gd name="T2" fmla="*/ 0 w 5"/>
                <a:gd name="T3" fmla="*/ 0 h 250"/>
                <a:gd name="T4" fmla="*/ 5 w 5"/>
                <a:gd name="T5" fmla="*/ 0 h 250"/>
                <a:gd name="T6" fmla="*/ 5 w 5"/>
                <a:gd name="T7" fmla="*/ 246 h 250"/>
                <a:gd name="T8" fmla="*/ 0 w 5"/>
                <a:gd name="T9" fmla="*/ 250 h 250"/>
              </a:gdLst>
              <a:ahLst/>
              <a:cxnLst>
                <a:cxn ang="0">
                  <a:pos x="T0" y="T1"/>
                </a:cxn>
                <a:cxn ang="0">
                  <a:pos x="T2" y="T3"/>
                </a:cxn>
                <a:cxn ang="0">
                  <a:pos x="T4" y="T5"/>
                </a:cxn>
                <a:cxn ang="0">
                  <a:pos x="T6" y="T7"/>
                </a:cxn>
                <a:cxn ang="0">
                  <a:pos x="T8" y="T9"/>
                </a:cxn>
              </a:cxnLst>
              <a:rect l="0" t="0" r="r" b="b"/>
              <a:pathLst>
                <a:path w="5" h="250">
                  <a:moveTo>
                    <a:pt x="0" y="250"/>
                  </a:moveTo>
                  <a:lnTo>
                    <a:pt x="0" y="0"/>
                  </a:lnTo>
                  <a:lnTo>
                    <a:pt x="5" y="0"/>
                  </a:lnTo>
                  <a:lnTo>
                    <a:pt x="5" y="246"/>
                  </a:lnTo>
                  <a:lnTo>
                    <a:pt x="0" y="25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6" name="Freeform 222"/>
            <p:cNvSpPr>
              <a:spLocks/>
            </p:cNvSpPr>
            <p:nvPr/>
          </p:nvSpPr>
          <p:spPr bwMode="auto">
            <a:xfrm>
              <a:off x="1048" y="2105"/>
              <a:ext cx="5" cy="239"/>
            </a:xfrm>
            <a:custGeom>
              <a:avLst/>
              <a:gdLst>
                <a:gd name="T0" fmla="*/ 0 w 5"/>
                <a:gd name="T1" fmla="*/ 238 h 238"/>
                <a:gd name="T2" fmla="*/ 0 w 5"/>
                <a:gd name="T3" fmla="*/ 0 h 238"/>
                <a:gd name="T4" fmla="*/ 5 w 5"/>
                <a:gd name="T5" fmla="*/ 0 h 238"/>
                <a:gd name="T6" fmla="*/ 5 w 5"/>
                <a:gd name="T7" fmla="*/ 231 h 238"/>
                <a:gd name="T8" fmla="*/ 1 w 5"/>
                <a:gd name="T9" fmla="*/ 236 h 238"/>
                <a:gd name="T10" fmla="*/ 0 w 5"/>
                <a:gd name="T11" fmla="*/ 238 h 238"/>
              </a:gdLst>
              <a:ahLst/>
              <a:cxnLst>
                <a:cxn ang="0">
                  <a:pos x="T0" y="T1"/>
                </a:cxn>
                <a:cxn ang="0">
                  <a:pos x="T2" y="T3"/>
                </a:cxn>
                <a:cxn ang="0">
                  <a:pos x="T4" y="T5"/>
                </a:cxn>
                <a:cxn ang="0">
                  <a:pos x="T6" y="T7"/>
                </a:cxn>
                <a:cxn ang="0">
                  <a:pos x="T8" y="T9"/>
                </a:cxn>
                <a:cxn ang="0">
                  <a:pos x="T10" y="T11"/>
                </a:cxn>
              </a:cxnLst>
              <a:rect l="0" t="0" r="r" b="b"/>
              <a:pathLst>
                <a:path w="5" h="238">
                  <a:moveTo>
                    <a:pt x="0" y="238"/>
                  </a:moveTo>
                  <a:lnTo>
                    <a:pt x="0" y="0"/>
                  </a:lnTo>
                  <a:lnTo>
                    <a:pt x="5" y="0"/>
                  </a:lnTo>
                  <a:lnTo>
                    <a:pt x="5" y="231"/>
                  </a:lnTo>
                  <a:lnTo>
                    <a:pt x="1" y="236"/>
                  </a:lnTo>
                  <a:lnTo>
                    <a:pt x="0" y="238"/>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7" name="Freeform 223"/>
            <p:cNvSpPr>
              <a:spLocks/>
            </p:cNvSpPr>
            <p:nvPr/>
          </p:nvSpPr>
          <p:spPr bwMode="auto">
            <a:xfrm>
              <a:off x="1063" y="2105"/>
              <a:ext cx="3" cy="227"/>
            </a:xfrm>
            <a:custGeom>
              <a:avLst/>
              <a:gdLst>
                <a:gd name="T0" fmla="*/ 0 w 3"/>
                <a:gd name="T1" fmla="*/ 227 h 227"/>
                <a:gd name="T2" fmla="*/ 0 w 3"/>
                <a:gd name="T3" fmla="*/ 0 h 227"/>
                <a:gd name="T4" fmla="*/ 3 w 3"/>
                <a:gd name="T5" fmla="*/ 0 h 227"/>
                <a:gd name="T6" fmla="*/ 3 w 3"/>
                <a:gd name="T7" fmla="*/ 220 h 227"/>
                <a:gd name="T8" fmla="*/ 1 w 3"/>
                <a:gd name="T9" fmla="*/ 227 h 227"/>
                <a:gd name="T10" fmla="*/ 0 w 3"/>
                <a:gd name="T11" fmla="*/ 227 h 227"/>
              </a:gdLst>
              <a:ahLst/>
              <a:cxnLst>
                <a:cxn ang="0">
                  <a:pos x="T0" y="T1"/>
                </a:cxn>
                <a:cxn ang="0">
                  <a:pos x="T2" y="T3"/>
                </a:cxn>
                <a:cxn ang="0">
                  <a:pos x="T4" y="T5"/>
                </a:cxn>
                <a:cxn ang="0">
                  <a:pos x="T6" y="T7"/>
                </a:cxn>
                <a:cxn ang="0">
                  <a:pos x="T8" y="T9"/>
                </a:cxn>
                <a:cxn ang="0">
                  <a:pos x="T10" y="T11"/>
                </a:cxn>
              </a:cxnLst>
              <a:rect l="0" t="0" r="r" b="b"/>
              <a:pathLst>
                <a:path w="3" h="227">
                  <a:moveTo>
                    <a:pt x="0" y="227"/>
                  </a:moveTo>
                  <a:lnTo>
                    <a:pt x="0" y="0"/>
                  </a:lnTo>
                  <a:lnTo>
                    <a:pt x="3" y="0"/>
                  </a:lnTo>
                  <a:lnTo>
                    <a:pt x="3" y="220"/>
                  </a:lnTo>
                  <a:lnTo>
                    <a:pt x="1" y="227"/>
                  </a:lnTo>
                  <a:lnTo>
                    <a:pt x="0" y="22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8" name="Freeform 224"/>
            <p:cNvSpPr>
              <a:spLocks/>
            </p:cNvSpPr>
            <p:nvPr/>
          </p:nvSpPr>
          <p:spPr bwMode="auto">
            <a:xfrm>
              <a:off x="794" y="2356"/>
              <a:ext cx="205" cy="74"/>
            </a:xfrm>
            <a:custGeom>
              <a:avLst/>
              <a:gdLst>
                <a:gd name="T0" fmla="*/ 0 w 205"/>
                <a:gd name="T1" fmla="*/ 0 h 74"/>
                <a:gd name="T2" fmla="*/ 0 w 205"/>
                <a:gd name="T3" fmla="*/ 5 h 74"/>
                <a:gd name="T4" fmla="*/ 205 w 205"/>
                <a:gd name="T5" fmla="*/ 74 h 74"/>
                <a:gd name="T6" fmla="*/ 205 w 205"/>
                <a:gd name="T7" fmla="*/ 66 h 74"/>
                <a:gd name="T8" fmla="*/ 2 w 205"/>
                <a:gd name="T9" fmla="*/ 0 h 74"/>
                <a:gd name="T10" fmla="*/ 0 w 205"/>
                <a:gd name="T11" fmla="*/ 0 h 74"/>
              </a:gdLst>
              <a:ahLst/>
              <a:cxnLst>
                <a:cxn ang="0">
                  <a:pos x="T0" y="T1"/>
                </a:cxn>
                <a:cxn ang="0">
                  <a:pos x="T2" y="T3"/>
                </a:cxn>
                <a:cxn ang="0">
                  <a:pos x="T4" y="T5"/>
                </a:cxn>
                <a:cxn ang="0">
                  <a:pos x="T6" y="T7"/>
                </a:cxn>
                <a:cxn ang="0">
                  <a:pos x="T8" y="T9"/>
                </a:cxn>
                <a:cxn ang="0">
                  <a:pos x="T10" y="T11"/>
                </a:cxn>
              </a:cxnLst>
              <a:rect l="0" t="0" r="r" b="b"/>
              <a:pathLst>
                <a:path w="205" h="74">
                  <a:moveTo>
                    <a:pt x="0" y="0"/>
                  </a:moveTo>
                  <a:lnTo>
                    <a:pt x="0" y="5"/>
                  </a:lnTo>
                  <a:lnTo>
                    <a:pt x="205" y="74"/>
                  </a:lnTo>
                  <a:lnTo>
                    <a:pt x="205" y="66"/>
                  </a:lnTo>
                  <a:lnTo>
                    <a:pt x="2" y="0"/>
                  </a:lnTo>
                  <a:lnTo>
                    <a:pt x="0" y="0"/>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49" name="Freeform 225"/>
            <p:cNvSpPr>
              <a:spLocks/>
            </p:cNvSpPr>
            <p:nvPr/>
          </p:nvSpPr>
          <p:spPr bwMode="auto">
            <a:xfrm>
              <a:off x="999" y="2397"/>
              <a:ext cx="25" cy="33"/>
            </a:xfrm>
            <a:custGeom>
              <a:avLst/>
              <a:gdLst>
                <a:gd name="T0" fmla="*/ 0 w 25"/>
                <a:gd name="T1" fmla="*/ 25 h 33"/>
                <a:gd name="T2" fmla="*/ 0 w 25"/>
                <a:gd name="T3" fmla="*/ 33 h 33"/>
                <a:gd name="T4" fmla="*/ 25 w 25"/>
                <a:gd name="T5" fmla="*/ 5 h 33"/>
                <a:gd name="T6" fmla="*/ 25 w 25"/>
                <a:gd name="T7" fmla="*/ 0 h 33"/>
                <a:gd name="T8" fmla="*/ 0 w 25"/>
                <a:gd name="T9" fmla="*/ 25 h 33"/>
              </a:gdLst>
              <a:ahLst/>
              <a:cxnLst>
                <a:cxn ang="0">
                  <a:pos x="T0" y="T1"/>
                </a:cxn>
                <a:cxn ang="0">
                  <a:pos x="T2" y="T3"/>
                </a:cxn>
                <a:cxn ang="0">
                  <a:pos x="T4" y="T5"/>
                </a:cxn>
                <a:cxn ang="0">
                  <a:pos x="T6" y="T7"/>
                </a:cxn>
                <a:cxn ang="0">
                  <a:pos x="T8" y="T9"/>
                </a:cxn>
              </a:cxnLst>
              <a:rect l="0" t="0" r="r" b="b"/>
              <a:pathLst>
                <a:path w="25" h="33">
                  <a:moveTo>
                    <a:pt x="0" y="25"/>
                  </a:moveTo>
                  <a:lnTo>
                    <a:pt x="0" y="33"/>
                  </a:lnTo>
                  <a:lnTo>
                    <a:pt x="25" y="5"/>
                  </a:lnTo>
                  <a:lnTo>
                    <a:pt x="25" y="0"/>
                  </a:lnTo>
                  <a:lnTo>
                    <a:pt x="0" y="25"/>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0" name="Freeform 226"/>
            <p:cNvSpPr>
              <a:spLocks noEditPoints="1"/>
            </p:cNvSpPr>
            <p:nvPr/>
          </p:nvSpPr>
          <p:spPr bwMode="auto">
            <a:xfrm>
              <a:off x="896" y="2117"/>
              <a:ext cx="17" cy="9"/>
            </a:xfrm>
            <a:custGeom>
              <a:avLst/>
              <a:gdLst>
                <a:gd name="T0" fmla="*/ 11 w 17"/>
                <a:gd name="T1" fmla="*/ 0 h 9"/>
                <a:gd name="T2" fmla="*/ 14 w 17"/>
                <a:gd name="T3" fmla="*/ 0 h 9"/>
                <a:gd name="T4" fmla="*/ 15 w 17"/>
                <a:gd name="T5" fmla="*/ 1 h 9"/>
                <a:gd name="T6" fmla="*/ 17 w 17"/>
                <a:gd name="T7" fmla="*/ 1 h 9"/>
                <a:gd name="T8" fmla="*/ 17 w 17"/>
                <a:gd name="T9" fmla="*/ 2 h 9"/>
                <a:gd name="T10" fmla="*/ 15 w 17"/>
                <a:gd name="T11" fmla="*/ 4 h 9"/>
                <a:gd name="T12" fmla="*/ 13 w 17"/>
                <a:gd name="T13" fmla="*/ 5 h 9"/>
                <a:gd name="T14" fmla="*/ 13 w 17"/>
                <a:gd name="T15" fmla="*/ 5 h 9"/>
                <a:gd name="T16" fmla="*/ 15 w 17"/>
                <a:gd name="T17" fmla="*/ 5 h 9"/>
                <a:gd name="T18" fmla="*/ 15 w 17"/>
                <a:gd name="T19" fmla="*/ 6 h 9"/>
                <a:gd name="T20" fmla="*/ 14 w 17"/>
                <a:gd name="T21" fmla="*/ 8 h 9"/>
                <a:gd name="T22" fmla="*/ 13 w 17"/>
                <a:gd name="T23" fmla="*/ 9 h 9"/>
                <a:gd name="T24" fmla="*/ 10 w 17"/>
                <a:gd name="T25" fmla="*/ 9 h 9"/>
                <a:gd name="T26" fmla="*/ 8 w 17"/>
                <a:gd name="T27" fmla="*/ 9 h 9"/>
                <a:gd name="T28" fmla="*/ 0 w 17"/>
                <a:gd name="T29" fmla="*/ 9 h 9"/>
                <a:gd name="T30" fmla="*/ 4 w 17"/>
                <a:gd name="T31" fmla="*/ 0 h 9"/>
                <a:gd name="T32" fmla="*/ 11 w 17"/>
                <a:gd name="T33" fmla="*/ 0 h 9"/>
                <a:gd name="T34" fmla="*/ 6 w 17"/>
                <a:gd name="T35" fmla="*/ 4 h 9"/>
                <a:gd name="T36" fmla="*/ 9 w 17"/>
                <a:gd name="T37" fmla="*/ 4 h 9"/>
                <a:gd name="T38" fmla="*/ 10 w 17"/>
                <a:gd name="T39" fmla="*/ 4 h 9"/>
                <a:gd name="T40" fmla="*/ 11 w 17"/>
                <a:gd name="T41" fmla="*/ 4 h 9"/>
                <a:gd name="T42" fmla="*/ 13 w 17"/>
                <a:gd name="T43" fmla="*/ 4 h 9"/>
                <a:gd name="T44" fmla="*/ 13 w 17"/>
                <a:gd name="T45" fmla="*/ 2 h 9"/>
                <a:gd name="T46" fmla="*/ 13 w 17"/>
                <a:gd name="T47" fmla="*/ 2 h 9"/>
                <a:gd name="T48" fmla="*/ 13 w 17"/>
                <a:gd name="T49" fmla="*/ 2 h 9"/>
                <a:gd name="T50" fmla="*/ 11 w 17"/>
                <a:gd name="T51" fmla="*/ 2 h 9"/>
                <a:gd name="T52" fmla="*/ 10 w 17"/>
                <a:gd name="T53" fmla="*/ 2 h 9"/>
                <a:gd name="T54" fmla="*/ 8 w 17"/>
                <a:gd name="T55" fmla="*/ 2 h 9"/>
                <a:gd name="T56" fmla="*/ 6 w 17"/>
                <a:gd name="T57" fmla="*/ 4 h 9"/>
                <a:gd name="T58" fmla="*/ 5 w 17"/>
                <a:gd name="T59" fmla="*/ 8 h 9"/>
                <a:gd name="T60" fmla="*/ 8 w 17"/>
                <a:gd name="T61" fmla="*/ 8 h 9"/>
                <a:gd name="T62" fmla="*/ 9 w 17"/>
                <a:gd name="T63" fmla="*/ 8 h 9"/>
                <a:gd name="T64" fmla="*/ 10 w 17"/>
                <a:gd name="T65" fmla="*/ 8 h 9"/>
                <a:gd name="T66" fmla="*/ 11 w 17"/>
                <a:gd name="T67" fmla="*/ 8 h 9"/>
                <a:gd name="T68" fmla="*/ 11 w 17"/>
                <a:gd name="T69" fmla="*/ 6 h 9"/>
                <a:gd name="T70" fmla="*/ 11 w 17"/>
                <a:gd name="T71" fmla="*/ 6 h 9"/>
                <a:gd name="T72" fmla="*/ 10 w 17"/>
                <a:gd name="T73" fmla="*/ 5 h 9"/>
                <a:gd name="T74" fmla="*/ 10 w 17"/>
                <a:gd name="T75" fmla="*/ 5 h 9"/>
                <a:gd name="T76" fmla="*/ 9 w 17"/>
                <a:gd name="T77" fmla="*/ 5 h 9"/>
                <a:gd name="T78" fmla="*/ 5 w 17"/>
                <a:gd name="T79" fmla="*/ 5 h 9"/>
                <a:gd name="T80" fmla="*/ 5 w 17"/>
                <a:gd name="T8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 h="9">
                  <a:moveTo>
                    <a:pt x="11" y="0"/>
                  </a:moveTo>
                  <a:lnTo>
                    <a:pt x="14" y="0"/>
                  </a:lnTo>
                  <a:lnTo>
                    <a:pt x="15" y="1"/>
                  </a:lnTo>
                  <a:lnTo>
                    <a:pt x="17" y="1"/>
                  </a:lnTo>
                  <a:lnTo>
                    <a:pt x="17" y="2"/>
                  </a:lnTo>
                  <a:lnTo>
                    <a:pt x="15" y="4"/>
                  </a:lnTo>
                  <a:lnTo>
                    <a:pt x="13" y="5"/>
                  </a:lnTo>
                  <a:lnTo>
                    <a:pt x="13" y="5"/>
                  </a:lnTo>
                  <a:lnTo>
                    <a:pt x="15" y="5"/>
                  </a:lnTo>
                  <a:lnTo>
                    <a:pt x="15" y="6"/>
                  </a:lnTo>
                  <a:lnTo>
                    <a:pt x="14" y="8"/>
                  </a:lnTo>
                  <a:lnTo>
                    <a:pt x="13" y="9"/>
                  </a:lnTo>
                  <a:lnTo>
                    <a:pt x="10" y="9"/>
                  </a:lnTo>
                  <a:lnTo>
                    <a:pt x="8" y="9"/>
                  </a:lnTo>
                  <a:lnTo>
                    <a:pt x="0" y="9"/>
                  </a:lnTo>
                  <a:lnTo>
                    <a:pt x="4" y="0"/>
                  </a:lnTo>
                  <a:lnTo>
                    <a:pt x="11" y="0"/>
                  </a:lnTo>
                  <a:close/>
                  <a:moveTo>
                    <a:pt x="6" y="4"/>
                  </a:moveTo>
                  <a:lnTo>
                    <a:pt x="9" y="4"/>
                  </a:lnTo>
                  <a:lnTo>
                    <a:pt x="10" y="4"/>
                  </a:lnTo>
                  <a:lnTo>
                    <a:pt x="11" y="4"/>
                  </a:lnTo>
                  <a:lnTo>
                    <a:pt x="13" y="4"/>
                  </a:lnTo>
                  <a:lnTo>
                    <a:pt x="13" y="2"/>
                  </a:lnTo>
                  <a:lnTo>
                    <a:pt x="13" y="2"/>
                  </a:lnTo>
                  <a:lnTo>
                    <a:pt x="13" y="2"/>
                  </a:lnTo>
                  <a:lnTo>
                    <a:pt x="11" y="2"/>
                  </a:lnTo>
                  <a:lnTo>
                    <a:pt x="10" y="2"/>
                  </a:lnTo>
                  <a:lnTo>
                    <a:pt x="8" y="2"/>
                  </a:lnTo>
                  <a:lnTo>
                    <a:pt x="6" y="4"/>
                  </a:lnTo>
                  <a:close/>
                  <a:moveTo>
                    <a:pt x="5" y="8"/>
                  </a:moveTo>
                  <a:lnTo>
                    <a:pt x="8" y="8"/>
                  </a:lnTo>
                  <a:lnTo>
                    <a:pt x="9" y="8"/>
                  </a:lnTo>
                  <a:lnTo>
                    <a:pt x="10" y="8"/>
                  </a:lnTo>
                  <a:lnTo>
                    <a:pt x="11" y="8"/>
                  </a:lnTo>
                  <a:lnTo>
                    <a:pt x="11" y="6"/>
                  </a:lnTo>
                  <a:lnTo>
                    <a:pt x="11" y="6"/>
                  </a:lnTo>
                  <a:lnTo>
                    <a:pt x="10" y="5"/>
                  </a:lnTo>
                  <a:lnTo>
                    <a:pt x="10" y="5"/>
                  </a:lnTo>
                  <a:lnTo>
                    <a:pt x="9" y="5"/>
                  </a:lnTo>
                  <a:lnTo>
                    <a:pt x="5" y="5"/>
                  </a:lnTo>
                  <a:lnTo>
                    <a:pt x="5"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1" name="Freeform 227"/>
            <p:cNvSpPr>
              <a:spLocks noEditPoints="1"/>
            </p:cNvSpPr>
            <p:nvPr/>
          </p:nvSpPr>
          <p:spPr bwMode="auto">
            <a:xfrm>
              <a:off x="913" y="2118"/>
              <a:ext cx="16" cy="8"/>
            </a:xfrm>
            <a:custGeom>
              <a:avLst/>
              <a:gdLst>
                <a:gd name="T0" fmla="*/ 16 w 16"/>
                <a:gd name="T1" fmla="*/ 8 h 8"/>
                <a:gd name="T2" fmla="*/ 12 w 16"/>
                <a:gd name="T3" fmla="*/ 8 h 8"/>
                <a:gd name="T4" fmla="*/ 12 w 16"/>
                <a:gd name="T5" fmla="*/ 7 h 8"/>
                <a:gd name="T6" fmla="*/ 5 w 16"/>
                <a:gd name="T7" fmla="*/ 7 h 8"/>
                <a:gd name="T8" fmla="*/ 4 w 16"/>
                <a:gd name="T9" fmla="*/ 8 h 8"/>
                <a:gd name="T10" fmla="*/ 0 w 16"/>
                <a:gd name="T11" fmla="*/ 8 h 8"/>
                <a:gd name="T12" fmla="*/ 9 w 16"/>
                <a:gd name="T13" fmla="*/ 0 h 8"/>
                <a:gd name="T14" fmla="*/ 14 w 16"/>
                <a:gd name="T15" fmla="*/ 0 h 8"/>
                <a:gd name="T16" fmla="*/ 16 w 16"/>
                <a:gd name="T17" fmla="*/ 8 h 8"/>
                <a:gd name="T18" fmla="*/ 10 w 16"/>
                <a:gd name="T19" fmla="*/ 5 h 8"/>
                <a:gd name="T20" fmla="*/ 10 w 16"/>
                <a:gd name="T21" fmla="*/ 1 h 8"/>
                <a:gd name="T22" fmla="*/ 8 w 16"/>
                <a:gd name="T23" fmla="*/ 5 h 8"/>
                <a:gd name="T24" fmla="*/ 10 w 16"/>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8">
                  <a:moveTo>
                    <a:pt x="16" y="8"/>
                  </a:moveTo>
                  <a:lnTo>
                    <a:pt x="12" y="8"/>
                  </a:lnTo>
                  <a:lnTo>
                    <a:pt x="12" y="7"/>
                  </a:lnTo>
                  <a:lnTo>
                    <a:pt x="5" y="7"/>
                  </a:lnTo>
                  <a:lnTo>
                    <a:pt x="4" y="8"/>
                  </a:lnTo>
                  <a:lnTo>
                    <a:pt x="0" y="8"/>
                  </a:lnTo>
                  <a:lnTo>
                    <a:pt x="9" y="0"/>
                  </a:lnTo>
                  <a:lnTo>
                    <a:pt x="14" y="0"/>
                  </a:lnTo>
                  <a:lnTo>
                    <a:pt x="16" y="8"/>
                  </a:lnTo>
                  <a:close/>
                  <a:moveTo>
                    <a:pt x="10" y="5"/>
                  </a:moveTo>
                  <a:lnTo>
                    <a:pt x="10" y="1"/>
                  </a:lnTo>
                  <a:lnTo>
                    <a:pt x="8" y="5"/>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2" name="Freeform 228"/>
            <p:cNvSpPr>
              <a:spLocks/>
            </p:cNvSpPr>
            <p:nvPr/>
          </p:nvSpPr>
          <p:spPr bwMode="auto">
            <a:xfrm>
              <a:off x="933" y="2118"/>
              <a:ext cx="17" cy="8"/>
            </a:xfrm>
            <a:custGeom>
              <a:avLst/>
              <a:gdLst>
                <a:gd name="T0" fmla="*/ 13 w 17"/>
                <a:gd name="T1" fmla="*/ 8 h 8"/>
                <a:gd name="T2" fmla="*/ 9 w 17"/>
                <a:gd name="T3" fmla="*/ 8 h 8"/>
                <a:gd name="T4" fmla="*/ 5 w 17"/>
                <a:gd name="T5" fmla="*/ 3 h 8"/>
                <a:gd name="T6" fmla="*/ 5 w 17"/>
                <a:gd name="T7" fmla="*/ 3 h 8"/>
                <a:gd name="T8" fmla="*/ 2 w 17"/>
                <a:gd name="T9" fmla="*/ 8 h 8"/>
                <a:gd name="T10" fmla="*/ 0 w 17"/>
                <a:gd name="T11" fmla="*/ 8 h 8"/>
                <a:gd name="T12" fmla="*/ 4 w 17"/>
                <a:gd name="T13" fmla="*/ 0 h 8"/>
                <a:gd name="T14" fmla="*/ 8 w 17"/>
                <a:gd name="T15" fmla="*/ 0 h 8"/>
                <a:gd name="T16" fmla="*/ 12 w 17"/>
                <a:gd name="T17" fmla="*/ 5 h 8"/>
                <a:gd name="T18" fmla="*/ 14 w 17"/>
                <a:gd name="T19" fmla="*/ 0 h 8"/>
                <a:gd name="T20" fmla="*/ 17 w 17"/>
                <a:gd name="T21" fmla="*/ 0 h 8"/>
                <a:gd name="T22" fmla="*/ 13 w 17"/>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8">
                  <a:moveTo>
                    <a:pt x="13" y="8"/>
                  </a:moveTo>
                  <a:lnTo>
                    <a:pt x="9" y="8"/>
                  </a:lnTo>
                  <a:lnTo>
                    <a:pt x="5" y="3"/>
                  </a:lnTo>
                  <a:lnTo>
                    <a:pt x="5" y="3"/>
                  </a:lnTo>
                  <a:lnTo>
                    <a:pt x="2" y="8"/>
                  </a:lnTo>
                  <a:lnTo>
                    <a:pt x="0" y="8"/>
                  </a:lnTo>
                  <a:lnTo>
                    <a:pt x="4" y="0"/>
                  </a:lnTo>
                  <a:lnTo>
                    <a:pt x="8" y="0"/>
                  </a:lnTo>
                  <a:lnTo>
                    <a:pt x="12" y="5"/>
                  </a:lnTo>
                  <a:lnTo>
                    <a:pt x="14" y="0"/>
                  </a:lnTo>
                  <a:lnTo>
                    <a:pt x="17" y="0"/>
                  </a:lnTo>
                  <a:lnTo>
                    <a:pt x="13"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3" name="Freeform 229"/>
            <p:cNvSpPr>
              <a:spLocks/>
            </p:cNvSpPr>
            <p:nvPr/>
          </p:nvSpPr>
          <p:spPr bwMode="auto">
            <a:xfrm>
              <a:off x="950" y="2118"/>
              <a:ext cx="18" cy="9"/>
            </a:xfrm>
            <a:custGeom>
              <a:avLst/>
              <a:gdLst>
                <a:gd name="T0" fmla="*/ 7 w 18"/>
                <a:gd name="T1" fmla="*/ 4 h 9"/>
                <a:gd name="T2" fmla="*/ 14 w 18"/>
                <a:gd name="T3" fmla="*/ 0 h 9"/>
                <a:gd name="T4" fmla="*/ 18 w 18"/>
                <a:gd name="T5" fmla="*/ 0 h 9"/>
                <a:gd name="T6" fmla="*/ 13 w 18"/>
                <a:gd name="T7" fmla="*/ 3 h 9"/>
                <a:gd name="T8" fmla="*/ 14 w 18"/>
                <a:gd name="T9" fmla="*/ 9 h 9"/>
                <a:gd name="T10" fmla="*/ 10 w 18"/>
                <a:gd name="T11" fmla="*/ 9 h 9"/>
                <a:gd name="T12" fmla="*/ 9 w 18"/>
                <a:gd name="T13" fmla="*/ 5 h 9"/>
                <a:gd name="T14" fmla="*/ 5 w 18"/>
                <a:gd name="T15" fmla="*/ 7 h 9"/>
                <a:gd name="T16" fmla="*/ 4 w 18"/>
                <a:gd name="T17" fmla="*/ 9 h 9"/>
                <a:gd name="T18" fmla="*/ 0 w 18"/>
                <a:gd name="T19" fmla="*/ 8 h 9"/>
                <a:gd name="T20" fmla="*/ 5 w 18"/>
                <a:gd name="T21" fmla="*/ 0 h 9"/>
                <a:gd name="T22" fmla="*/ 9 w 18"/>
                <a:gd name="T23" fmla="*/ 0 h 9"/>
                <a:gd name="T24" fmla="*/ 7 w 18"/>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9">
                  <a:moveTo>
                    <a:pt x="7" y="4"/>
                  </a:moveTo>
                  <a:lnTo>
                    <a:pt x="14" y="0"/>
                  </a:lnTo>
                  <a:lnTo>
                    <a:pt x="18" y="0"/>
                  </a:lnTo>
                  <a:lnTo>
                    <a:pt x="13" y="3"/>
                  </a:lnTo>
                  <a:lnTo>
                    <a:pt x="14" y="9"/>
                  </a:lnTo>
                  <a:lnTo>
                    <a:pt x="10" y="9"/>
                  </a:lnTo>
                  <a:lnTo>
                    <a:pt x="9" y="5"/>
                  </a:lnTo>
                  <a:lnTo>
                    <a:pt x="5" y="7"/>
                  </a:lnTo>
                  <a:lnTo>
                    <a:pt x="4" y="9"/>
                  </a:lnTo>
                  <a:lnTo>
                    <a:pt x="0" y="8"/>
                  </a:lnTo>
                  <a:lnTo>
                    <a:pt x="5" y="0"/>
                  </a:lnTo>
                  <a:lnTo>
                    <a:pt x="9" y="0"/>
                  </a:lnTo>
                  <a:lnTo>
                    <a:pt x="7"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4" name="Freeform 230"/>
            <p:cNvSpPr>
              <a:spLocks noEditPoints="1"/>
            </p:cNvSpPr>
            <p:nvPr/>
          </p:nvSpPr>
          <p:spPr bwMode="auto">
            <a:xfrm>
              <a:off x="1012" y="2118"/>
              <a:ext cx="16" cy="8"/>
            </a:xfrm>
            <a:custGeom>
              <a:avLst/>
              <a:gdLst>
                <a:gd name="T0" fmla="*/ 12 w 16"/>
                <a:gd name="T1" fmla="*/ 0 h 7"/>
                <a:gd name="T2" fmla="*/ 13 w 16"/>
                <a:gd name="T3" fmla="*/ 0 h 7"/>
                <a:gd name="T4" fmla="*/ 15 w 16"/>
                <a:gd name="T5" fmla="*/ 0 h 7"/>
                <a:gd name="T6" fmla="*/ 16 w 16"/>
                <a:gd name="T7" fmla="*/ 0 h 7"/>
                <a:gd name="T8" fmla="*/ 16 w 16"/>
                <a:gd name="T9" fmla="*/ 1 h 7"/>
                <a:gd name="T10" fmla="*/ 15 w 16"/>
                <a:gd name="T11" fmla="*/ 3 h 7"/>
                <a:gd name="T12" fmla="*/ 12 w 16"/>
                <a:gd name="T13" fmla="*/ 3 h 7"/>
                <a:gd name="T14" fmla="*/ 13 w 16"/>
                <a:gd name="T15" fmla="*/ 4 h 7"/>
                <a:gd name="T16" fmla="*/ 13 w 16"/>
                <a:gd name="T17" fmla="*/ 4 h 7"/>
                <a:gd name="T18" fmla="*/ 12 w 16"/>
                <a:gd name="T19" fmla="*/ 5 h 7"/>
                <a:gd name="T20" fmla="*/ 11 w 16"/>
                <a:gd name="T21" fmla="*/ 7 h 7"/>
                <a:gd name="T22" fmla="*/ 8 w 16"/>
                <a:gd name="T23" fmla="*/ 7 h 7"/>
                <a:gd name="T24" fmla="*/ 7 w 16"/>
                <a:gd name="T25" fmla="*/ 7 h 7"/>
                <a:gd name="T26" fmla="*/ 0 w 16"/>
                <a:gd name="T27" fmla="*/ 7 h 7"/>
                <a:gd name="T28" fmla="*/ 5 w 16"/>
                <a:gd name="T29" fmla="*/ 0 h 7"/>
                <a:gd name="T30" fmla="*/ 12 w 16"/>
                <a:gd name="T31" fmla="*/ 0 h 7"/>
                <a:gd name="T32" fmla="*/ 7 w 16"/>
                <a:gd name="T33" fmla="*/ 3 h 7"/>
                <a:gd name="T34" fmla="*/ 9 w 16"/>
                <a:gd name="T35" fmla="*/ 3 h 7"/>
                <a:gd name="T36" fmla="*/ 9 w 16"/>
                <a:gd name="T37" fmla="*/ 3 h 7"/>
                <a:gd name="T38" fmla="*/ 11 w 16"/>
                <a:gd name="T39" fmla="*/ 1 h 7"/>
                <a:gd name="T40" fmla="*/ 12 w 16"/>
                <a:gd name="T41" fmla="*/ 1 h 7"/>
                <a:gd name="T42" fmla="*/ 12 w 16"/>
                <a:gd name="T43" fmla="*/ 1 h 7"/>
                <a:gd name="T44" fmla="*/ 12 w 16"/>
                <a:gd name="T45" fmla="*/ 1 h 7"/>
                <a:gd name="T46" fmla="*/ 12 w 16"/>
                <a:gd name="T47" fmla="*/ 1 h 7"/>
                <a:gd name="T48" fmla="*/ 11 w 16"/>
                <a:gd name="T49" fmla="*/ 1 h 7"/>
                <a:gd name="T50" fmla="*/ 9 w 16"/>
                <a:gd name="T51" fmla="*/ 1 h 7"/>
                <a:gd name="T52" fmla="*/ 8 w 16"/>
                <a:gd name="T53" fmla="*/ 1 h 7"/>
                <a:gd name="T54" fmla="*/ 7 w 16"/>
                <a:gd name="T55" fmla="*/ 3 h 7"/>
                <a:gd name="T56" fmla="*/ 4 w 16"/>
                <a:gd name="T57" fmla="*/ 5 h 7"/>
                <a:gd name="T58" fmla="*/ 7 w 16"/>
                <a:gd name="T59" fmla="*/ 5 h 7"/>
                <a:gd name="T60" fmla="*/ 8 w 16"/>
                <a:gd name="T61" fmla="*/ 5 h 7"/>
                <a:gd name="T62" fmla="*/ 9 w 16"/>
                <a:gd name="T63" fmla="*/ 5 h 7"/>
                <a:gd name="T64" fmla="*/ 9 w 16"/>
                <a:gd name="T65" fmla="*/ 5 h 7"/>
                <a:gd name="T66" fmla="*/ 11 w 16"/>
                <a:gd name="T67" fmla="*/ 4 h 7"/>
                <a:gd name="T68" fmla="*/ 11 w 16"/>
                <a:gd name="T69" fmla="*/ 4 h 7"/>
                <a:gd name="T70" fmla="*/ 9 w 16"/>
                <a:gd name="T71" fmla="*/ 4 h 7"/>
                <a:gd name="T72" fmla="*/ 9 w 16"/>
                <a:gd name="T73" fmla="*/ 4 h 7"/>
                <a:gd name="T74" fmla="*/ 8 w 16"/>
                <a:gd name="T75" fmla="*/ 4 h 7"/>
                <a:gd name="T76" fmla="*/ 5 w 16"/>
                <a:gd name="T77" fmla="*/ 4 h 7"/>
                <a:gd name="T78" fmla="*/ 4 w 16"/>
                <a:gd name="T7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7">
                  <a:moveTo>
                    <a:pt x="12" y="0"/>
                  </a:moveTo>
                  <a:lnTo>
                    <a:pt x="13" y="0"/>
                  </a:lnTo>
                  <a:lnTo>
                    <a:pt x="15" y="0"/>
                  </a:lnTo>
                  <a:lnTo>
                    <a:pt x="16" y="0"/>
                  </a:lnTo>
                  <a:lnTo>
                    <a:pt x="16" y="1"/>
                  </a:lnTo>
                  <a:lnTo>
                    <a:pt x="15" y="3"/>
                  </a:lnTo>
                  <a:lnTo>
                    <a:pt x="12" y="3"/>
                  </a:lnTo>
                  <a:lnTo>
                    <a:pt x="13" y="4"/>
                  </a:lnTo>
                  <a:lnTo>
                    <a:pt x="13" y="4"/>
                  </a:lnTo>
                  <a:lnTo>
                    <a:pt x="12" y="5"/>
                  </a:lnTo>
                  <a:lnTo>
                    <a:pt x="11" y="7"/>
                  </a:lnTo>
                  <a:lnTo>
                    <a:pt x="8" y="7"/>
                  </a:lnTo>
                  <a:lnTo>
                    <a:pt x="7" y="7"/>
                  </a:lnTo>
                  <a:lnTo>
                    <a:pt x="0" y="7"/>
                  </a:lnTo>
                  <a:lnTo>
                    <a:pt x="5" y="0"/>
                  </a:lnTo>
                  <a:lnTo>
                    <a:pt x="12" y="0"/>
                  </a:lnTo>
                  <a:close/>
                  <a:moveTo>
                    <a:pt x="7" y="3"/>
                  </a:moveTo>
                  <a:lnTo>
                    <a:pt x="9" y="3"/>
                  </a:lnTo>
                  <a:lnTo>
                    <a:pt x="9" y="3"/>
                  </a:lnTo>
                  <a:lnTo>
                    <a:pt x="11" y="1"/>
                  </a:lnTo>
                  <a:lnTo>
                    <a:pt x="12" y="1"/>
                  </a:lnTo>
                  <a:lnTo>
                    <a:pt x="12" y="1"/>
                  </a:lnTo>
                  <a:lnTo>
                    <a:pt x="12" y="1"/>
                  </a:lnTo>
                  <a:lnTo>
                    <a:pt x="12" y="1"/>
                  </a:lnTo>
                  <a:lnTo>
                    <a:pt x="11" y="1"/>
                  </a:lnTo>
                  <a:lnTo>
                    <a:pt x="9" y="1"/>
                  </a:lnTo>
                  <a:lnTo>
                    <a:pt x="8" y="1"/>
                  </a:lnTo>
                  <a:lnTo>
                    <a:pt x="7" y="3"/>
                  </a:lnTo>
                  <a:close/>
                  <a:moveTo>
                    <a:pt x="4" y="5"/>
                  </a:moveTo>
                  <a:lnTo>
                    <a:pt x="7" y="5"/>
                  </a:lnTo>
                  <a:lnTo>
                    <a:pt x="8" y="5"/>
                  </a:lnTo>
                  <a:lnTo>
                    <a:pt x="9" y="5"/>
                  </a:lnTo>
                  <a:lnTo>
                    <a:pt x="9" y="5"/>
                  </a:lnTo>
                  <a:lnTo>
                    <a:pt x="11" y="4"/>
                  </a:lnTo>
                  <a:lnTo>
                    <a:pt x="11" y="4"/>
                  </a:lnTo>
                  <a:lnTo>
                    <a:pt x="9" y="4"/>
                  </a:lnTo>
                  <a:lnTo>
                    <a:pt x="9" y="4"/>
                  </a:lnTo>
                  <a:lnTo>
                    <a:pt x="8" y="4"/>
                  </a:lnTo>
                  <a:lnTo>
                    <a:pt x="5" y="4"/>
                  </a:lnTo>
                  <a:lnTo>
                    <a:pt x="4"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5" name="Freeform 231"/>
            <p:cNvSpPr>
              <a:spLocks noEditPoints="1"/>
            </p:cNvSpPr>
            <p:nvPr/>
          </p:nvSpPr>
          <p:spPr bwMode="auto">
            <a:xfrm>
              <a:off x="1024" y="2117"/>
              <a:ext cx="15" cy="8"/>
            </a:xfrm>
            <a:custGeom>
              <a:avLst/>
              <a:gdLst>
                <a:gd name="T0" fmla="*/ 15 w 15"/>
                <a:gd name="T1" fmla="*/ 8 h 8"/>
                <a:gd name="T2" fmla="*/ 11 w 15"/>
                <a:gd name="T3" fmla="*/ 8 h 8"/>
                <a:gd name="T4" fmla="*/ 11 w 15"/>
                <a:gd name="T5" fmla="*/ 6 h 8"/>
                <a:gd name="T6" fmla="*/ 5 w 15"/>
                <a:gd name="T7" fmla="*/ 6 h 8"/>
                <a:gd name="T8" fmla="*/ 4 w 15"/>
                <a:gd name="T9" fmla="*/ 8 h 8"/>
                <a:gd name="T10" fmla="*/ 0 w 15"/>
                <a:gd name="T11" fmla="*/ 8 h 8"/>
                <a:gd name="T12" fmla="*/ 11 w 15"/>
                <a:gd name="T13" fmla="*/ 0 h 8"/>
                <a:gd name="T14" fmla="*/ 15 w 15"/>
                <a:gd name="T15" fmla="*/ 0 h 8"/>
                <a:gd name="T16" fmla="*/ 15 w 15"/>
                <a:gd name="T17" fmla="*/ 8 h 8"/>
                <a:gd name="T18" fmla="*/ 11 w 15"/>
                <a:gd name="T19" fmla="*/ 5 h 8"/>
                <a:gd name="T20" fmla="*/ 11 w 15"/>
                <a:gd name="T21" fmla="*/ 2 h 8"/>
                <a:gd name="T22" fmla="*/ 7 w 15"/>
                <a:gd name="T23" fmla="*/ 5 h 8"/>
                <a:gd name="T24" fmla="*/ 11 w 15"/>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8">
                  <a:moveTo>
                    <a:pt x="15" y="8"/>
                  </a:moveTo>
                  <a:lnTo>
                    <a:pt x="11" y="8"/>
                  </a:lnTo>
                  <a:lnTo>
                    <a:pt x="11" y="6"/>
                  </a:lnTo>
                  <a:lnTo>
                    <a:pt x="5" y="6"/>
                  </a:lnTo>
                  <a:lnTo>
                    <a:pt x="4" y="8"/>
                  </a:lnTo>
                  <a:lnTo>
                    <a:pt x="0" y="8"/>
                  </a:lnTo>
                  <a:lnTo>
                    <a:pt x="11" y="0"/>
                  </a:lnTo>
                  <a:lnTo>
                    <a:pt x="15" y="0"/>
                  </a:lnTo>
                  <a:lnTo>
                    <a:pt x="15" y="8"/>
                  </a:lnTo>
                  <a:close/>
                  <a:moveTo>
                    <a:pt x="11" y="5"/>
                  </a:moveTo>
                  <a:lnTo>
                    <a:pt x="11" y="2"/>
                  </a:lnTo>
                  <a:lnTo>
                    <a:pt x="7" y="5"/>
                  </a:lnTo>
                  <a:lnTo>
                    <a:pt x="11"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6" name="Freeform 232"/>
            <p:cNvSpPr>
              <a:spLocks/>
            </p:cNvSpPr>
            <p:nvPr/>
          </p:nvSpPr>
          <p:spPr bwMode="auto">
            <a:xfrm>
              <a:off x="1039" y="2117"/>
              <a:ext cx="17" cy="8"/>
            </a:xfrm>
            <a:custGeom>
              <a:avLst/>
              <a:gdLst>
                <a:gd name="T0" fmla="*/ 12 w 16"/>
                <a:gd name="T1" fmla="*/ 6 h 8"/>
                <a:gd name="T2" fmla="*/ 8 w 16"/>
                <a:gd name="T3" fmla="*/ 6 h 8"/>
                <a:gd name="T4" fmla="*/ 6 w 16"/>
                <a:gd name="T5" fmla="*/ 2 h 8"/>
                <a:gd name="T6" fmla="*/ 2 w 16"/>
                <a:gd name="T7" fmla="*/ 8 h 8"/>
                <a:gd name="T8" fmla="*/ 0 w 16"/>
                <a:gd name="T9" fmla="*/ 8 h 8"/>
                <a:gd name="T10" fmla="*/ 5 w 16"/>
                <a:gd name="T11" fmla="*/ 0 h 8"/>
                <a:gd name="T12" fmla="*/ 9 w 16"/>
                <a:gd name="T13" fmla="*/ 0 h 8"/>
                <a:gd name="T14" fmla="*/ 10 w 16"/>
                <a:gd name="T15" fmla="*/ 4 h 8"/>
                <a:gd name="T16" fmla="*/ 13 w 16"/>
                <a:gd name="T17" fmla="*/ 0 h 8"/>
                <a:gd name="T18" fmla="*/ 16 w 16"/>
                <a:gd name="T19" fmla="*/ 0 h 8"/>
                <a:gd name="T20" fmla="*/ 12 w 16"/>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2" y="6"/>
                  </a:moveTo>
                  <a:lnTo>
                    <a:pt x="8" y="6"/>
                  </a:lnTo>
                  <a:lnTo>
                    <a:pt x="6" y="2"/>
                  </a:lnTo>
                  <a:lnTo>
                    <a:pt x="2" y="8"/>
                  </a:lnTo>
                  <a:lnTo>
                    <a:pt x="0" y="8"/>
                  </a:lnTo>
                  <a:lnTo>
                    <a:pt x="5" y="0"/>
                  </a:lnTo>
                  <a:lnTo>
                    <a:pt x="9" y="0"/>
                  </a:lnTo>
                  <a:lnTo>
                    <a:pt x="10" y="4"/>
                  </a:lnTo>
                  <a:lnTo>
                    <a:pt x="13" y="0"/>
                  </a:lnTo>
                  <a:lnTo>
                    <a:pt x="16" y="0"/>
                  </a:lnTo>
                  <a:lnTo>
                    <a:pt x="12" y="6"/>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7" name="Freeform 233"/>
            <p:cNvSpPr>
              <a:spLocks/>
            </p:cNvSpPr>
            <p:nvPr/>
          </p:nvSpPr>
          <p:spPr bwMode="auto">
            <a:xfrm>
              <a:off x="1052" y="2117"/>
              <a:ext cx="17" cy="8"/>
            </a:xfrm>
            <a:custGeom>
              <a:avLst/>
              <a:gdLst>
                <a:gd name="T0" fmla="*/ 5 w 17"/>
                <a:gd name="T1" fmla="*/ 4 h 8"/>
                <a:gd name="T2" fmla="*/ 13 w 17"/>
                <a:gd name="T3" fmla="*/ 0 h 8"/>
                <a:gd name="T4" fmla="*/ 17 w 17"/>
                <a:gd name="T5" fmla="*/ 0 h 8"/>
                <a:gd name="T6" fmla="*/ 11 w 17"/>
                <a:gd name="T7" fmla="*/ 2 h 8"/>
                <a:gd name="T8" fmla="*/ 12 w 17"/>
                <a:gd name="T9" fmla="*/ 6 h 8"/>
                <a:gd name="T10" fmla="*/ 8 w 17"/>
                <a:gd name="T11" fmla="*/ 6 h 8"/>
                <a:gd name="T12" fmla="*/ 8 w 17"/>
                <a:gd name="T13" fmla="*/ 4 h 8"/>
                <a:gd name="T14" fmla="*/ 5 w 17"/>
                <a:gd name="T15" fmla="*/ 5 h 8"/>
                <a:gd name="T16" fmla="*/ 4 w 17"/>
                <a:gd name="T17" fmla="*/ 8 h 8"/>
                <a:gd name="T18" fmla="*/ 0 w 17"/>
                <a:gd name="T19" fmla="*/ 8 h 8"/>
                <a:gd name="T20" fmla="*/ 5 w 17"/>
                <a:gd name="T21" fmla="*/ 0 h 8"/>
                <a:gd name="T22" fmla="*/ 8 w 17"/>
                <a:gd name="T23" fmla="*/ 0 h 8"/>
                <a:gd name="T24" fmla="*/ 5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5" y="4"/>
                  </a:moveTo>
                  <a:lnTo>
                    <a:pt x="13" y="0"/>
                  </a:lnTo>
                  <a:lnTo>
                    <a:pt x="17" y="0"/>
                  </a:lnTo>
                  <a:lnTo>
                    <a:pt x="11" y="2"/>
                  </a:lnTo>
                  <a:lnTo>
                    <a:pt x="12" y="6"/>
                  </a:lnTo>
                  <a:lnTo>
                    <a:pt x="8" y="6"/>
                  </a:lnTo>
                  <a:lnTo>
                    <a:pt x="8" y="4"/>
                  </a:lnTo>
                  <a:lnTo>
                    <a:pt x="5" y="5"/>
                  </a:lnTo>
                  <a:lnTo>
                    <a:pt x="4" y="8"/>
                  </a:lnTo>
                  <a:lnTo>
                    <a:pt x="0" y="8"/>
                  </a:lnTo>
                  <a:lnTo>
                    <a:pt x="5" y="0"/>
                  </a:lnTo>
                  <a:lnTo>
                    <a:pt x="8" y="0"/>
                  </a:lnTo>
                  <a:lnTo>
                    <a:pt x="5" y="4"/>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8" name="Freeform 234"/>
            <p:cNvSpPr>
              <a:spLocks/>
            </p:cNvSpPr>
            <p:nvPr/>
          </p:nvSpPr>
          <p:spPr bwMode="auto">
            <a:xfrm>
              <a:off x="1056" y="2335"/>
              <a:ext cx="29" cy="34"/>
            </a:xfrm>
            <a:custGeom>
              <a:avLst/>
              <a:gdLst>
                <a:gd name="T0" fmla="*/ 0 w 29"/>
                <a:gd name="T1" fmla="*/ 30 h 34"/>
                <a:gd name="T2" fmla="*/ 0 w 29"/>
                <a:gd name="T3" fmla="*/ 34 h 34"/>
                <a:gd name="T4" fmla="*/ 29 w 29"/>
                <a:gd name="T5" fmla="*/ 2 h 34"/>
                <a:gd name="T6" fmla="*/ 29 w 29"/>
                <a:gd name="T7" fmla="*/ 0 h 34"/>
                <a:gd name="T8" fmla="*/ 0 w 29"/>
                <a:gd name="T9" fmla="*/ 30 h 34"/>
              </a:gdLst>
              <a:ahLst/>
              <a:cxnLst>
                <a:cxn ang="0">
                  <a:pos x="T0" y="T1"/>
                </a:cxn>
                <a:cxn ang="0">
                  <a:pos x="T2" y="T3"/>
                </a:cxn>
                <a:cxn ang="0">
                  <a:pos x="T4" y="T5"/>
                </a:cxn>
                <a:cxn ang="0">
                  <a:pos x="T6" y="T7"/>
                </a:cxn>
                <a:cxn ang="0">
                  <a:pos x="T8" y="T9"/>
                </a:cxn>
              </a:cxnLst>
              <a:rect l="0" t="0" r="r" b="b"/>
              <a:pathLst>
                <a:path w="29" h="34">
                  <a:moveTo>
                    <a:pt x="0" y="30"/>
                  </a:moveTo>
                  <a:lnTo>
                    <a:pt x="0" y="34"/>
                  </a:lnTo>
                  <a:lnTo>
                    <a:pt x="29" y="2"/>
                  </a:lnTo>
                  <a:lnTo>
                    <a:pt x="29" y="0"/>
                  </a:lnTo>
                  <a:lnTo>
                    <a:pt x="0"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29259" name="Freeform 235"/>
            <p:cNvSpPr>
              <a:spLocks/>
            </p:cNvSpPr>
            <p:nvPr/>
          </p:nvSpPr>
          <p:spPr bwMode="auto">
            <a:xfrm>
              <a:off x="1024" y="2361"/>
              <a:ext cx="32" cy="8"/>
            </a:xfrm>
            <a:custGeom>
              <a:avLst/>
              <a:gdLst>
                <a:gd name="T0" fmla="*/ 3 w 32"/>
                <a:gd name="T1" fmla="*/ 0 h 8"/>
                <a:gd name="T2" fmla="*/ 0 w 32"/>
                <a:gd name="T3" fmla="*/ 3 h 8"/>
                <a:gd name="T4" fmla="*/ 32 w 32"/>
                <a:gd name="T5" fmla="*/ 8 h 8"/>
                <a:gd name="T6" fmla="*/ 32 w 32"/>
                <a:gd name="T7" fmla="*/ 4 h 8"/>
                <a:gd name="T8" fmla="*/ 3 w 32"/>
                <a:gd name="T9" fmla="*/ 0 h 8"/>
              </a:gdLst>
              <a:ahLst/>
              <a:cxnLst>
                <a:cxn ang="0">
                  <a:pos x="T0" y="T1"/>
                </a:cxn>
                <a:cxn ang="0">
                  <a:pos x="T2" y="T3"/>
                </a:cxn>
                <a:cxn ang="0">
                  <a:pos x="T4" y="T5"/>
                </a:cxn>
                <a:cxn ang="0">
                  <a:pos x="T6" y="T7"/>
                </a:cxn>
                <a:cxn ang="0">
                  <a:pos x="T8" y="T9"/>
                </a:cxn>
              </a:cxnLst>
              <a:rect l="0" t="0" r="r" b="b"/>
              <a:pathLst>
                <a:path w="32" h="8">
                  <a:moveTo>
                    <a:pt x="3" y="0"/>
                  </a:moveTo>
                  <a:lnTo>
                    <a:pt x="0" y="3"/>
                  </a:lnTo>
                  <a:lnTo>
                    <a:pt x="32" y="8"/>
                  </a:lnTo>
                  <a:lnTo>
                    <a:pt x="32" y="4"/>
                  </a:lnTo>
                  <a:lnTo>
                    <a:pt x="3"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sp>
        <p:nvSpPr>
          <p:cNvPr id="129260" name="AutoShape 236"/>
          <p:cNvSpPr>
            <a:spLocks noChangeArrowheads="1"/>
          </p:cNvSpPr>
          <p:nvPr/>
        </p:nvSpPr>
        <p:spPr bwMode="auto">
          <a:xfrm>
            <a:off x="0" y="1989138"/>
            <a:ext cx="2051050" cy="1512887"/>
          </a:xfrm>
          <a:prstGeom prst="rightArrow">
            <a:avLst>
              <a:gd name="adj1" fmla="val 58583"/>
              <a:gd name="adj2" fmla="val 327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it-IT" sz="2000" i="1">
                <a:solidFill>
                  <a:prstClr val="black"/>
                </a:solidFill>
                <a:latin typeface="Calibri"/>
              </a:rPr>
              <a:t>Immobilizzazioni</a:t>
            </a:r>
          </a:p>
          <a:p>
            <a:pPr>
              <a:defRPr/>
            </a:pPr>
            <a:r>
              <a:rPr lang="it-IT" sz="2000" i="1">
                <a:solidFill>
                  <a:prstClr val="black"/>
                </a:solidFill>
                <a:latin typeface="Calibri"/>
              </a:rPr>
              <a:t>in senso stretto</a:t>
            </a:r>
          </a:p>
        </p:txBody>
      </p:sp>
      <p:sp>
        <p:nvSpPr>
          <p:cNvPr id="129261" name="AutoShape 237"/>
          <p:cNvSpPr>
            <a:spLocks noChangeArrowheads="1"/>
          </p:cNvSpPr>
          <p:nvPr/>
        </p:nvSpPr>
        <p:spPr bwMode="auto">
          <a:xfrm>
            <a:off x="0" y="4365625"/>
            <a:ext cx="2051050" cy="1512888"/>
          </a:xfrm>
          <a:prstGeom prst="rightArrow">
            <a:avLst>
              <a:gd name="adj1" fmla="val 58583"/>
              <a:gd name="adj2" fmla="val 327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it-IT" sz="2000" i="1">
                <a:solidFill>
                  <a:prstClr val="black"/>
                </a:solidFill>
                <a:latin typeface="Calibri"/>
              </a:rPr>
              <a:t>Immobilizzazioni</a:t>
            </a:r>
          </a:p>
          <a:p>
            <a:pPr>
              <a:defRPr/>
            </a:pPr>
            <a:r>
              <a:rPr lang="it-IT" sz="2000" i="1">
                <a:solidFill>
                  <a:prstClr val="black"/>
                </a:solidFill>
                <a:latin typeface="Calibri"/>
              </a:rPr>
              <a:t>funzionali</a:t>
            </a:r>
          </a:p>
        </p:txBody>
      </p:sp>
      <p:sp>
        <p:nvSpPr>
          <p:cNvPr id="129262" name="Rectangle 238"/>
          <p:cNvSpPr>
            <a:spLocks noChangeArrowheads="1"/>
          </p:cNvSpPr>
          <p:nvPr/>
        </p:nvSpPr>
        <p:spPr bwMode="auto">
          <a:xfrm>
            <a:off x="2051050" y="1844675"/>
            <a:ext cx="6275388" cy="4176713"/>
          </a:xfrm>
          <a:prstGeom prst="rect">
            <a:avLst/>
          </a:prstGeom>
          <a:noFill/>
          <a:ln w="50800">
            <a:solidFill>
              <a:srgbClr val="000066"/>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851583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129178"/>
                                        </p:tgtEl>
                                        <p:attrNameLst>
                                          <p:attrName>style.visibility</p:attrName>
                                        </p:attrNameLst>
                                      </p:cBhvr>
                                      <p:to>
                                        <p:strVal val="visible"/>
                                      </p:to>
                                    </p:set>
                                    <p:anim calcmode="lin" valueType="num">
                                      <p:cBhvr additive="base">
                                        <p:cTn id="7" dur="1000" fill="hold"/>
                                        <p:tgtEl>
                                          <p:spTgt spid="129178"/>
                                        </p:tgtEl>
                                        <p:attrNameLst>
                                          <p:attrName>ppt_x</p:attrName>
                                        </p:attrNameLst>
                                      </p:cBhvr>
                                      <p:tavLst>
                                        <p:tav tm="0">
                                          <p:val>
                                            <p:strVal val="0-#ppt_w/2"/>
                                          </p:val>
                                        </p:tav>
                                        <p:tav tm="100000">
                                          <p:val>
                                            <p:strVal val="#ppt_x"/>
                                          </p:val>
                                        </p:tav>
                                      </p:tavLst>
                                    </p:anim>
                                    <p:anim calcmode="lin" valueType="num">
                                      <p:cBhvr additive="base">
                                        <p:cTn id="8" dur="1000" fill="hold"/>
                                        <p:tgtEl>
                                          <p:spTgt spid="129178"/>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1000"/>
                            </p:stCondLst>
                            <p:childTnLst>
                              <p:par>
                                <p:cTn id="10" presetID="7" presetClass="entr" presetSubtype="8" fill="hold" nodeType="afterEffect">
                                  <p:stCondLst>
                                    <p:cond delay="0"/>
                                  </p:stCondLst>
                                  <p:childTnLst>
                                    <p:set>
                                      <p:cBhvr>
                                        <p:cTn id="11" dur="1" fill="hold">
                                          <p:stCondLst>
                                            <p:cond delay="0"/>
                                          </p:stCondLst>
                                        </p:cTn>
                                        <p:tgtEl>
                                          <p:spTgt spid="129065"/>
                                        </p:tgtEl>
                                        <p:attrNameLst>
                                          <p:attrName>style.visibility</p:attrName>
                                        </p:attrNameLst>
                                      </p:cBhvr>
                                      <p:to>
                                        <p:strVal val="visible"/>
                                      </p:to>
                                    </p:set>
                                    <p:anim calcmode="lin" valueType="num">
                                      <p:cBhvr additive="base">
                                        <p:cTn id="12" dur="1000" fill="hold"/>
                                        <p:tgtEl>
                                          <p:spTgt spid="129065"/>
                                        </p:tgtEl>
                                        <p:attrNameLst>
                                          <p:attrName>ppt_x</p:attrName>
                                        </p:attrNameLst>
                                      </p:cBhvr>
                                      <p:tavLst>
                                        <p:tav tm="0">
                                          <p:val>
                                            <p:strVal val="0-#ppt_w/2"/>
                                          </p:val>
                                        </p:tav>
                                        <p:tav tm="100000">
                                          <p:val>
                                            <p:strVal val="#ppt_x"/>
                                          </p:val>
                                        </p:tav>
                                      </p:tavLst>
                                    </p:anim>
                                    <p:anim calcmode="lin" valueType="num">
                                      <p:cBhvr additive="base">
                                        <p:cTn id="13" dur="1000" fill="hold"/>
                                        <p:tgtEl>
                                          <p:spTgt spid="12906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9031"/>
                                        </p:tgtEl>
                                        <p:attrNameLst>
                                          <p:attrName>style.visibility</p:attrName>
                                        </p:attrNameLst>
                                      </p:cBhvr>
                                      <p:to>
                                        <p:strVal val="visible"/>
                                      </p:to>
                                    </p:set>
                                    <p:anim calcmode="lin" valueType="num">
                                      <p:cBhvr additive="base">
                                        <p:cTn id="17" dur="1000" fill="hold"/>
                                        <p:tgtEl>
                                          <p:spTgt spid="129031"/>
                                        </p:tgtEl>
                                        <p:attrNameLst>
                                          <p:attrName>ppt_x</p:attrName>
                                        </p:attrNameLst>
                                      </p:cBhvr>
                                      <p:tavLst>
                                        <p:tav tm="0">
                                          <p:val>
                                            <p:strVal val="0-#ppt_w/2"/>
                                          </p:val>
                                        </p:tav>
                                        <p:tav tm="100000">
                                          <p:val>
                                            <p:strVal val="#ppt_x"/>
                                          </p:val>
                                        </p:tav>
                                      </p:tavLst>
                                    </p:anim>
                                    <p:anim calcmode="lin" valueType="num">
                                      <p:cBhvr additive="base">
                                        <p:cTn id="18" dur="1000" fill="hold"/>
                                        <p:tgtEl>
                                          <p:spTgt spid="129031"/>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7" presetClass="entr" presetSubtype="8" fill="hold" nodeType="afterEffect">
                                  <p:stCondLst>
                                    <p:cond delay="0"/>
                                  </p:stCondLst>
                                  <p:childTnLst>
                                    <p:set>
                                      <p:cBhvr>
                                        <p:cTn id="21" dur="1" fill="hold">
                                          <p:stCondLst>
                                            <p:cond delay="0"/>
                                          </p:stCondLst>
                                        </p:cTn>
                                        <p:tgtEl>
                                          <p:spTgt spid="129041"/>
                                        </p:tgtEl>
                                        <p:attrNameLst>
                                          <p:attrName>style.visibility</p:attrName>
                                        </p:attrNameLst>
                                      </p:cBhvr>
                                      <p:to>
                                        <p:strVal val="visible"/>
                                      </p:to>
                                    </p:set>
                                    <p:anim calcmode="lin" valueType="num">
                                      <p:cBhvr additive="base">
                                        <p:cTn id="22" dur="1000" fill="hold"/>
                                        <p:tgtEl>
                                          <p:spTgt spid="129041"/>
                                        </p:tgtEl>
                                        <p:attrNameLst>
                                          <p:attrName>ppt_x</p:attrName>
                                        </p:attrNameLst>
                                      </p:cBhvr>
                                      <p:tavLst>
                                        <p:tav tm="0">
                                          <p:val>
                                            <p:strVal val="0-#ppt_w/2"/>
                                          </p:val>
                                        </p:tav>
                                        <p:tav tm="100000">
                                          <p:val>
                                            <p:strVal val="#ppt_x"/>
                                          </p:val>
                                        </p:tav>
                                      </p:tavLst>
                                    </p:anim>
                                    <p:anim calcmode="lin" valueType="num">
                                      <p:cBhvr additive="base">
                                        <p:cTn id="23" dur="1000" fill="hold"/>
                                        <p:tgtEl>
                                          <p:spTgt spid="1290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129260"/>
                                        </p:tgtEl>
                                        <p:attrNameLst>
                                          <p:attrName>style.visibility</p:attrName>
                                        </p:attrNameLst>
                                      </p:cBhvr>
                                      <p:to>
                                        <p:strVal val="visible"/>
                                      </p:to>
                                    </p:set>
                                    <p:anim calcmode="lin" valueType="num">
                                      <p:cBhvr additive="base">
                                        <p:cTn id="28" dur="500" fill="hold"/>
                                        <p:tgtEl>
                                          <p:spTgt spid="129260"/>
                                        </p:tgtEl>
                                        <p:attrNameLst>
                                          <p:attrName>ppt_x</p:attrName>
                                        </p:attrNameLst>
                                      </p:cBhvr>
                                      <p:tavLst>
                                        <p:tav tm="0">
                                          <p:val>
                                            <p:strVal val="0-#ppt_w/2"/>
                                          </p:val>
                                        </p:tav>
                                        <p:tav tm="100000">
                                          <p:val>
                                            <p:strVal val="#ppt_x"/>
                                          </p:val>
                                        </p:tav>
                                      </p:tavLst>
                                    </p:anim>
                                    <p:anim calcmode="lin" valueType="num">
                                      <p:cBhvr additive="base">
                                        <p:cTn id="29" dur="500" fill="hold"/>
                                        <p:tgtEl>
                                          <p:spTgt spid="12926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9036"/>
                                        </p:tgtEl>
                                        <p:attrNameLst>
                                          <p:attrName>style.visibility</p:attrName>
                                        </p:attrNameLst>
                                      </p:cBhvr>
                                      <p:to>
                                        <p:strVal val="visible"/>
                                      </p:to>
                                    </p:set>
                                    <p:animEffect transition="in" filter="dissolve">
                                      <p:cBhvr>
                                        <p:cTn id="34" dur="500"/>
                                        <p:tgtEl>
                                          <p:spTgt spid="129036"/>
                                        </p:tgtEl>
                                      </p:cBhvr>
                                    </p:animEffect>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129062"/>
                                        </p:tgtEl>
                                        <p:attrNameLst>
                                          <p:attrName>style.visibility</p:attrName>
                                        </p:attrNameLst>
                                      </p:cBhvr>
                                      <p:to>
                                        <p:strVal val="visible"/>
                                      </p:to>
                                    </p:set>
                                    <p:anim calcmode="lin" valueType="num">
                                      <p:cBhvr additive="base">
                                        <p:cTn id="39" dur="500" fill="hold"/>
                                        <p:tgtEl>
                                          <p:spTgt spid="129062"/>
                                        </p:tgtEl>
                                        <p:attrNameLst>
                                          <p:attrName>ppt_x</p:attrName>
                                        </p:attrNameLst>
                                      </p:cBhvr>
                                      <p:tavLst>
                                        <p:tav tm="0">
                                          <p:val>
                                            <p:strVal val="#ppt_x"/>
                                          </p:val>
                                        </p:tav>
                                        <p:tav tm="100000">
                                          <p:val>
                                            <p:strVal val="#ppt_x"/>
                                          </p:val>
                                        </p:tav>
                                      </p:tavLst>
                                    </p:anim>
                                    <p:anim calcmode="lin" valueType="num">
                                      <p:cBhvr additive="base">
                                        <p:cTn id="40" dur="500" fill="hold"/>
                                        <p:tgtEl>
                                          <p:spTgt spid="129062"/>
                                        </p:tgtEl>
                                        <p:attrNameLst>
                                          <p:attrName>ppt_y</p:attrName>
                                        </p:attrNameLst>
                                      </p:cBhvr>
                                      <p:tavLst>
                                        <p:tav tm="0">
                                          <p:val>
                                            <p:strVal val="1+#ppt_h/2"/>
                                          </p:val>
                                        </p:tav>
                                        <p:tav tm="100000">
                                          <p:val>
                                            <p:strVal val="#ppt_y"/>
                                          </p:val>
                                        </p:tav>
                                      </p:tavLst>
                                    </p:anim>
                                  </p:childTnLst>
                                </p:cTn>
                              </p:par>
                            </p:childTnLst>
                          </p:cTn>
                        </p:par>
                        <p:par>
                          <p:cTn id="41" fill="hold" nodeType="withGroup">
                            <p:stCondLst>
                              <p:cond delay="500"/>
                            </p:stCondLst>
                            <p:childTnLst>
                              <p:par>
                                <p:cTn id="42" presetID="7" presetClass="entr" presetSubtype="8" fill="hold" grpId="0" nodeType="afterEffect">
                                  <p:stCondLst>
                                    <p:cond delay="0"/>
                                  </p:stCondLst>
                                  <p:childTnLst>
                                    <p:set>
                                      <p:cBhvr>
                                        <p:cTn id="43" dur="1" fill="hold">
                                          <p:stCondLst>
                                            <p:cond delay="0"/>
                                          </p:stCondLst>
                                        </p:cTn>
                                        <p:tgtEl>
                                          <p:spTgt spid="129261"/>
                                        </p:tgtEl>
                                        <p:attrNameLst>
                                          <p:attrName>style.visibility</p:attrName>
                                        </p:attrNameLst>
                                      </p:cBhvr>
                                      <p:to>
                                        <p:strVal val="visible"/>
                                      </p:to>
                                    </p:set>
                                    <p:anim calcmode="lin" valueType="num">
                                      <p:cBhvr additive="base">
                                        <p:cTn id="44" dur="500" fill="hold"/>
                                        <p:tgtEl>
                                          <p:spTgt spid="129261"/>
                                        </p:tgtEl>
                                        <p:attrNameLst>
                                          <p:attrName>ppt_x</p:attrName>
                                        </p:attrNameLst>
                                      </p:cBhvr>
                                      <p:tavLst>
                                        <p:tav tm="0">
                                          <p:val>
                                            <p:strVal val="0-#ppt_w/2"/>
                                          </p:val>
                                        </p:tav>
                                        <p:tav tm="100000">
                                          <p:val>
                                            <p:strVal val="#ppt_x"/>
                                          </p:val>
                                        </p:tav>
                                      </p:tavLst>
                                    </p:anim>
                                    <p:anim calcmode="lin" valueType="num">
                                      <p:cBhvr additive="base">
                                        <p:cTn id="45" dur="500" fill="hold"/>
                                        <p:tgtEl>
                                          <p:spTgt spid="129261"/>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29262"/>
                                        </p:tgtEl>
                                        <p:attrNameLst>
                                          <p:attrName>style.visibility</p:attrName>
                                        </p:attrNameLst>
                                      </p:cBhvr>
                                      <p:to>
                                        <p:strVal val="visible"/>
                                      </p:to>
                                    </p:set>
                                    <p:anim calcmode="lin" valueType="num">
                                      <p:cBhvr>
                                        <p:cTn id="49" dur="500" fill="hold"/>
                                        <p:tgtEl>
                                          <p:spTgt spid="129262"/>
                                        </p:tgtEl>
                                        <p:attrNameLst>
                                          <p:attrName>ppt_w</p:attrName>
                                        </p:attrNameLst>
                                      </p:cBhvr>
                                      <p:tavLst>
                                        <p:tav tm="0">
                                          <p:val>
                                            <p:fltVal val="0"/>
                                          </p:val>
                                        </p:tav>
                                        <p:tav tm="100000">
                                          <p:val>
                                            <p:strVal val="#ppt_w"/>
                                          </p:val>
                                        </p:tav>
                                      </p:tavLst>
                                    </p:anim>
                                    <p:anim calcmode="lin" valueType="num">
                                      <p:cBhvr>
                                        <p:cTn id="50" dur="500" fill="hold"/>
                                        <p:tgtEl>
                                          <p:spTgt spid="1292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6" grpId="0" autoUpdateAnimBg="0"/>
      <p:bldP spid="129260" grpId="0" animBg="1"/>
      <p:bldP spid="129261" grpId="0" animBg="1"/>
      <p:bldP spid="1292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Disponibilità secondo la destinazione</a:t>
            </a:r>
            <a:endParaRPr lang="it-IT" dirty="0"/>
          </a:p>
        </p:txBody>
      </p:sp>
      <p:sp>
        <p:nvSpPr>
          <p:cNvPr id="149511" name="Text Box 7"/>
          <p:cNvSpPr txBox="1">
            <a:spLocks noChangeArrowheads="1"/>
          </p:cNvSpPr>
          <p:nvPr/>
        </p:nvSpPr>
        <p:spPr bwMode="auto">
          <a:xfrm>
            <a:off x="4859338" y="3500438"/>
            <a:ext cx="687387"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6000">
                <a:solidFill>
                  <a:prstClr val="black"/>
                </a:solidFill>
                <a:latin typeface="Arial Black" charset="0"/>
              </a:rPr>
              <a:t>+</a:t>
            </a:r>
          </a:p>
        </p:txBody>
      </p:sp>
      <p:sp>
        <p:nvSpPr>
          <p:cNvPr id="149720" name="Rectangle 216"/>
          <p:cNvSpPr>
            <a:spLocks noChangeArrowheads="1"/>
          </p:cNvSpPr>
          <p:nvPr/>
        </p:nvSpPr>
        <p:spPr bwMode="auto">
          <a:xfrm>
            <a:off x="2051050" y="1844675"/>
            <a:ext cx="6203082" cy="4176713"/>
          </a:xfrm>
          <a:prstGeom prst="rect">
            <a:avLst/>
          </a:prstGeom>
          <a:noFill/>
          <a:ln w="50800">
            <a:solidFill>
              <a:srgbClr val="000066"/>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49721" name="Group 217"/>
          <p:cNvGrpSpPr>
            <a:grpSpLocks/>
          </p:cNvGrpSpPr>
          <p:nvPr/>
        </p:nvGrpSpPr>
        <p:grpSpPr bwMode="auto">
          <a:xfrm>
            <a:off x="2339975" y="2205038"/>
            <a:ext cx="5092700" cy="1301750"/>
            <a:chOff x="624" y="2024"/>
            <a:chExt cx="3208" cy="820"/>
          </a:xfrm>
        </p:grpSpPr>
        <p:graphicFrame>
          <p:nvGraphicFramePr>
            <p:cNvPr id="11478" name="Object 218"/>
            <p:cNvGraphicFramePr>
              <a:graphicFrameLocks/>
            </p:cNvGraphicFramePr>
            <p:nvPr/>
          </p:nvGraphicFramePr>
          <p:xfrm>
            <a:off x="624" y="2064"/>
            <a:ext cx="768" cy="480"/>
          </p:xfrm>
          <a:graphic>
            <a:graphicData uri="http://schemas.openxmlformats.org/presentationml/2006/ole">
              <mc:AlternateContent xmlns:mc="http://schemas.openxmlformats.org/markup-compatibility/2006">
                <mc:Choice xmlns:v="urn:schemas-microsoft-com:vml" Requires="v">
                  <p:oleObj spid="_x0000_s18544" name="Clip" r:id="rId4" imgW="3659752" imgH="2488602" progId="MS_ClipArt_Gallery.5">
                    <p:embed/>
                  </p:oleObj>
                </mc:Choice>
                <mc:Fallback>
                  <p:oleObj name="Clip" r:id="rId4" imgW="3659752" imgH="2488602"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2064"/>
                          <a:ext cx="768" cy="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1479" name="Group 219"/>
            <p:cNvGrpSpPr>
              <a:grpSpLocks/>
            </p:cNvGrpSpPr>
            <p:nvPr/>
          </p:nvGrpSpPr>
          <p:grpSpPr bwMode="auto">
            <a:xfrm>
              <a:off x="2154" y="2024"/>
              <a:ext cx="453" cy="820"/>
              <a:chOff x="2200" y="2886"/>
              <a:chExt cx="453" cy="820"/>
            </a:xfrm>
          </p:grpSpPr>
          <p:grpSp>
            <p:nvGrpSpPr>
              <p:cNvPr id="11481" name="Group 220"/>
              <p:cNvGrpSpPr>
                <a:grpSpLocks/>
              </p:cNvGrpSpPr>
              <p:nvPr/>
            </p:nvGrpSpPr>
            <p:grpSpPr bwMode="auto">
              <a:xfrm>
                <a:off x="2200" y="2886"/>
                <a:ext cx="453" cy="583"/>
                <a:chOff x="2515" y="2387"/>
                <a:chExt cx="622" cy="764"/>
              </a:xfrm>
            </p:grpSpPr>
            <p:pic>
              <p:nvPicPr>
                <p:cNvPr id="11483" name="Picture 221" descr="TANTOO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 y="2387"/>
                  <a:ext cx="622" cy="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726" name="Text Box 222"/>
                <p:cNvSpPr txBox="1">
                  <a:spLocks noChangeArrowheads="1"/>
                </p:cNvSpPr>
                <p:nvPr/>
              </p:nvSpPr>
              <p:spPr bwMode="auto">
                <a:xfrm>
                  <a:off x="2762" y="2757"/>
                  <a:ext cx="327" cy="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a:solidFill>
                        <a:prstClr val="black"/>
                      </a:solidFill>
                      <a:latin typeface="Tahoma" charset="0"/>
                    </a:rPr>
                    <a:t>$</a:t>
                  </a:r>
                </a:p>
              </p:txBody>
            </p:sp>
          </p:grpSp>
          <p:sp>
            <p:nvSpPr>
              <p:cNvPr id="149727" name="Text Box 223"/>
              <p:cNvSpPr txBox="1">
                <a:spLocks noChangeArrowheads="1"/>
              </p:cNvSpPr>
              <p:nvPr/>
            </p:nvSpPr>
            <p:spPr bwMode="auto">
              <a:xfrm>
                <a:off x="2419" y="3475"/>
                <a:ext cx="11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endParaRPr lang="it-IT" i="1">
                  <a:solidFill>
                    <a:prstClr val="black"/>
                  </a:solidFill>
                  <a:latin typeface="Comic Sans MS" charset="0"/>
                </a:endParaRPr>
              </a:p>
            </p:txBody>
          </p:sp>
        </p:grpSp>
        <p:pic>
          <p:nvPicPr>
            <p:cNvPr id="11480" name="Picture 224" descr="MONET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3" y="2069"/>
              <a:ext cx="589" cy="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9937" name="Text Box 433"/>
          <p:cNvSpPr txBox="1">
            <a:spLocks noChangeArrowheads="1"/>
          </p:cNvSpPr>
          <p:nvPr/>
        </p:nvSpPr>
        <p:spPr bwMode="auto">
          <a:xfrm>
            <a:off x="3492500" y="3141663"/>
            <a:ext cx="34432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000" i="1">
                <a:solidFill>
                  <a:prstClr val="black"/>
                </a:solidFill>
                <a:latin typeface="Calibri"/>
              </a:rPr>
              <a:t>che eccedono la scorta vincolata</a:t>
            </a:r>
          </a:p>
        </p:txBody>
      </p:sp>
      <p:sp>
        <p:nvSpPr>
          <p:cNvPr id="150054" name="AutoShape 550"/>
          <p:cNvSpPr>
            <a:spLocks noChangeArrowheads="1"/>
          </p:cNvSpPr>
          <p:nvPr/>
        </p:nvSpPr>
        <p:spPr bwMode="auto">
          <a:xfrm>
            <a:off x="0" y="1989138"/>
            <a:ext cx="2051050" cy="1512887"/>
          </a:xfrm>
          <a:prstGeom prst="rightArrow">
            <a:avLst>
              <a:gd name="adj1" fmla="val 58583"/>
              <a:gd name="adj2" fmla="val 327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it-IT" sz="2000" i="1">
                <a:solidFill>
                  <a:prstClr val="black"/>
                </a:solidFill>
                <a:latin typeface="Calibri"/>
              </a:rPr>
              <a:t>Disponibilità</a:t>
            </a:r>
          </a:p>
          <a:p>
            <a:pPr>
              <a:defRPr/>
            </a:pPr>
            <a:r>
              <a:rPr lang="it-IT" sz="2000" i="1">
                <a:solidFill>
                  <a:prstClr val="black"/>
                </a:solidFill>
                <a:latin typeface="Calibri"/>
              </a:rPr>
              <a:t>in senso stretto</a:t>
            </a:r>
          </a:p>
        </p:txBody>
      </p:sp>
      <p:sp>
        <p:nvSpPr>
          <p:cNvPr id="150055" name="AutoShape 551"/>
          <p:cNvSpPr>
            <a:spLocks noChangeArrowheads="1"/>
          </p:cNvSpPr>
          <p:nvPr/>
        </p:nvSpPr>
        <p:spPr bwMode="auto">
          <a:xfrm>
            <a:off x="0" y="4365625"/>
            <a:ext cx="2051050" cy="1512888"/>
          </a:xfrm>
          <a:prstGeom prst="rightArrow">
            <a:avLst>
              <a:gd name="adj1" fmla="val 58583"/>
              <a:gd name="adj2" fmla="val 327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it-IT" sz="2000" i="1">
                <a:solidFill>
                  <a:prstClr val="black"/>
                </a:solidFill>
                <a:latin typeface="Calibri"/>
              </a:rPr>
              <a:t>Immobilizzazioni</a:t>
            </a:r>
          </a:p>
          <a:p>
            <a:pPr>
              <a:defRPr/>
            </a:pPr>
            <a:r>
              <a:rPr lang="it-IT" sz="2000" i="1">
                <a:solidFill>
                  <a:prstClr val="black"/>
                </a:solidFill>
                <a:latin typeface="Calibri"/>
              </a:rPr>
              <a:t>antifunzionali</a:t>
            </a:r>
          </a:p>
        </p:txBody>
      </p:sp>
      <p:grpSp>
        <p:nvGrpSpPr>
          <p:cNvPr id="150140" name="Group 636"/>
          <p:cNvGrpSpPr>
            <a:grpSpLocks/>
          </p:cNvGrpSpPr>
          <p:nvPr/>
        </p:nvGrpSpPr>
        <p:grpSpPr bwMode="auto">
          <a:xfrm>
            <a:off x="2165350" y="4292600"/>
            <a:ext cx="5873750" cy="1404938"/>
            <a:chOff x="1364" y="2704"/>
            <a:chExt cx="3700" cy="885"/>
          </a:xfrm>
        </p:grpSpPr>
        <p:sp>
          <p:nvSpPr>
            <p:cNvPr id="149736" name="Text Box 232"/>
            <p:cNvSpPr txBox="1">
              <a:spLocks noChangeArrowheads="1"/>
            </p:cNvSpPr>
            <p:nvPr/>
          </p:nvSpPr>
          <p:spPr bwMode="auto">
            <a:xfrm>
              <a:off x="1565" y="3339"/>
              <a:ext cx="349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000" i="1">
                  <a:solidFill>
                    <a:prstClr val="black"/>
                  </a:solidFill>
                  <a:latin typeface="Calibri"/>
                </a:rPr>
                <a:t>…che si vogliono vendere perché non più “funzionali”</a:t>
              </a:r>
            </a:p>
          </p:txBody>
        </p:sp>
        <p:grpSp>
          <p:nvGrpSpPr>
            <p:cNvPr id="11277" name="Group 635"/>
            <p:cNvGrpSpPr>
              <a:grpSpLocks/>
            </p:cNvGrpSpPr>
            <p:nvPr/>
          </p:nvGrpSpPr>
          <p:grpSpPr bwMode="auto">
            <a:xfrm>
              <a:off x="1364" y="2704"/>
              <a:ext cx="3700" cy="654"/>
              <a:chOff x="1364" y="2704"/>
              <a:chExt cx="3700" cy="654"/>
            </a:xfrm>
          </p:grpSpPr>
          <p:graphicFrame>
            <p:nvGraphicFramePr>
              <p:cNvPr id="11278" name="Object 228"/>
              <p:cNvGraphicFramePr>
                <a:graphicFrameLocks/>
              </p:cNvGraphicFramePr>
              <p:nvPr/>
            </p:nvGraphicFramePr>
            <p:xfrm>
              <a:off x="3524" y="2843"/>
              <a:ext cx="334" cy="398"/>
            </p:xfrm>
            <a:graphic>
              <a:graphicData uri="http://schemas.openxmlformats.org/presentationml/2006/ole">
                <mc:AlternateContent xmlns:mc="http://schemas.openxmlformats.org/markup-compatibility/2006">
                  <mc:Choice xmlns:v="urn:schemas-microsoft-com:vml" Requires="v">
                    <p:oleObj spid="_x0000_s18545" name="ClipArt" r:id="rId8" imgW="2918334" imgH="3662652" progId="MS_ClipArt_Gallery.2">
                      <p:embed/>
                    </p:oleObj>
                  </mc:Choice>
                  <mc:Fallback>
                    <p:oleObj name="ClipArt" r:id="rId8" imgW="2918334" imgH="3662652" progId="MS_ClipArt_Gallery.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4" y="2843"/>
                            <a:ext cx="334" cy="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11279" name="Group 434"/>
              <p:cNvGrpSpPr>
                <a:grpSpLocks/>
              </p:cNvGrpSpPr>
              <p:nvPr/>
            </p:nvGrpSpPr>
            <p:grpSpPr bwMode="auto">
              <a:xfrm>
                <a:off x="4473" y="2819"/>
                <a:ext cx="591" cy="268"/>
                <a:chOff x="3792" y="2139"/>
                <a:chExt cx="591" cy="268"/>
              </a:xfrm>
            </p:grpSpPr>
            <p:pic>
              <p:nvPicPr>
                <p:cNvPr id="149939" name="Picture 4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 y="2139"/>
                  <a:ext cx="576" cy="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000066"/>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49940" name="Text Box 436"/>
                <p:cNvSpPr txBox="1">
                  <a:spLocks noChangeArrowheads="1"/>
                </p:cNvSpPr>
                <p:nvPr/>
              </p:nvSpPr>
              <p:spPr bwMode="auto">
                <a:xfrm>
                  <a:off x="3840" y="2151"/>
                  <a:ext cx="5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000">
                      <a:solidFill>
                        <a:prstClr val="black"/>
                      </a:solidFill>
                      <a:latin typeface="BrushScript BT" charset="0"/>
                    </a:rPr>
                    <a:t>share</a:t>
                  </a:r>
                </a:p>
              </p:txBody>
            </p:sp>
          </p:grpSp>
          <p:grpSp>
            <p:nvGrpSpPr>
              <p:cNvPr id="11280" name="Group 437"/>
              <p:cNvGrpSpPr>
                <a:grpSpLocks noChangeAspect="1"/>
              </p:cNvGrpSpPr>
              <p:nvPr/>
            </p:nvGrpSpPr>
            <p:grpSpPr bwMode="auto">
              <a:xfrm>
                <a:off x="2336" y="2704"/>
                <a:ext cx="635" cy="631"/>
                <a:chOff x="1812" y="1799"/>
                <a:chExt cx="1431" cy="1422"/>
              </a:xfrm>
            </p:grpSpPr>
            <p:sp>
              <p:nvSpPr>
                <p:cNvPr id="149942" name="AutoShape 438"/>
                <p:cNvSpPr>
                  <a:spLocks noChangeAspect="1" noChangeArrowheads="1" noTextEdit="1"/>
                </p:cNvSpPr>
                <p:nvPr/>
              </p:nvSpPr>
              <p:spPr bwMode="auto">
                <a:xfrm>
                  <a:off x="1812" y="1799"/>
                  <a:ext cx="1431" cy="1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365" name="Group 439"/>
                <p:cNvGrpSpPr>
                  <a:grpSpLocks/>
                </p:cNvGrpSpPr>
                <p:nvPr/>
              </p:nvGrpSpPr>
              <p:grpSpPr bwMode="auto">
                <a:xfrm>
                  <a:off x="1813" y="1800"/>
                  <a:ext cx="705" cy="994"/>
                  <a:chOff x="1813" y="1800"/>
                  <a:chExt cx="705" cy="994"/>
                </a:xfrm>
              </p:grpSpPr>
              <p:grpSp>
                <p:nvGrpSpPr>
                  <p:cNvPr id="11449" name="Group 440"/>
                  <p:cNvGrpSpPr>
                    <a:grpSpLocks/>
                  </p:cNvGrpSpPr>
                  <p:nvPr/>
                </p:nvGrpSpPr>
                <p:grpSpPr bwMode="auto">
                  <a:xfrm>
                    <a:off x="1813" y="2229"/>
                    <a:ext cx="658" cy="445"/>
                    <a:chOff x="1813" y="2229"/>
                    <a:chExt cx="658" cy="445"/>
                  </a:xfrm>
                </p:grpSpPr>
                <p:grpSp>
                  <p:nvGrpSpPr>
                    <p:cNvPr id="11466" name="Group 441"/>
                    <p:cNvGrpSpPr>
                      <a:grpSpLocks/>
                    </p:cNvGrpSpPr>
                    <p:nvPr/>
                  </p:nvGrpSpPr>
                  <p:grpSpPr bwMode="auto">
                    <a:xfrm>
                      <a:off x="1813" y="2513"/>
                      <a:ext cx="424" cy="134"/>
                      <a:chOff x="1813" y="2513"/>
                      <a:chExt cx="424" cy="134"/>
                    </a:xfrm>
                  </p:grpSpPr>
                  <p:grpSp>
                    <p:nvGrpSpPr>
                      <p:cNvPr id="11470" name="Group 442"/>
                      <p:cNvGrpSpPr>
                        <a:grpSpLocks/>
                      </p:cNvGrpSpPr>
                      <p:nvPr/>
                    </p:nvGrpSpPr>
                    <p:grpSpPr bwMode="auto">
                      <a:xfrm>
                        <a:off x="1947" y="2513"/>
                        <a:ext cx="290" cy="61"/>
                        <a:chOff x="1947" y="2513"/>
                        <a:chExt cx="290" cy="61"/>
                      </a:xfrm>
                    </p:grpSpPr>
                    <p:sp>
                      <p:nvSpPr>
                        <p:cNvPr id="149947" name="Freeform 443"/>
                        <p:cNvSpPr>
                          <a:spLocks/>
                        </p:cNvSpPr>
                        <p:nvPr/>
                      </p:nvSpPr>
                      <p:spPr bwMode="auto">
                        <a:xfrm>
                          <a:off x="1945" y="2513"/>
                          <a:ext cx="291" cy="45"/>
                        </a:xfrm>
                        <a:custGeom>
                          <a:avLst/>
                          <a:gdLst>
                            <a:gd name="T0" fmla="*/ 0 w 580"/>
                            <a:gd name="T1" fmla="*/ 42 h 91"/>
                            <a:gd name="T2" fmla="*/ 568 w 580"/>
                            <a:gd name="T3" fmla="*/ 91 h 91"/>
                            <a:gd name="T4" fmla="*/ 580 w 580"/>
                            <a:gd name="T5" fmla="*/ 46 h 91"/>
                            <a:gd name="T6" fmla="*/ 85 w 580"/>
                            <a:gd name="T7" fmla="*/ 0 h 91"/>
                            <a:gd name="T8" fmla="*/ 0 w 580"/>
                            <a:gd name="T9" fmla="*/ 42 h 91"/>
                          </a:gdLst>
                          <a:ahLst/>
                          <a:cxnLst>
                            <a:cxn ang="0">
                              <a:pos x="T0" y="T1"/>
                            </a:cxn>
                            <a:cxn ang="0">
                              <a:pos x="T2" y="T3"/>
                            </a:cxn>
                            <a:cxn ang="0">
                              <a:pos x="T4" y="T5"/>
                            </a:cxn>
                            <a:cxn ang="0">
                              <a:pos x="T6" y="T7"/>
                            </a:cxn>
                            <a:cxn ang="0">
                              <a:pos x="T8" y="T9"/>
                            </a:cxn>
                          </a:cxnLst>
                          <a:rect l="0" t="0" r="r" b="b"/>
                          <a:pathLst>
                            <a:path w="580" h="91">
                              <a:moveTo>
                                <a:pt x="0" y="42"/>
                              </a:moveTo>
                              <a:lnTo>
                                <a:pt x="568" y="91"/>
                              </a:lnTo>
                              <a:lnTo>
                                <a:pt x="580" y="46"/>
                              </a:lnTo>
                              <a:lnTo>
                                <a:pt x="85" y="0"/>
                              </a:lnTo>
                              <a:lnTo>
                                <a:pt x="0" y="4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48" name="Freeform 444"/>
                        <p:cNvSpPr>
                          <a:spLocks/>
                        </p:cNvSpPr>
                        <p:nvPr/>
                      </p:nvSpPr>
                      <p:spPr bwMode="auto">
                        <a:xfrm>
                          <a:off x="1945" y="2534"/>
                          <a:ext cx="284" cy="41"/>
                        </a:xfrm>
                        <a:custGeom>
                          <a:avLst/>
                          <a:gdLst>
                            <a:gd name="T0" fmla="*/ 0 w 568"/>
                            <a:gd name="T1" fmla="*/ 0 h 82"/>
                            <a:gd name="T2" fmla="*/ 568 w 568"/>
                            <a:gd name="T3" fmla="*/ 51 h 82"/>
                            <a:gd name="T4" fmla="*/ 568 w 568"/>
                            <a:gd name="T5" fmla="*/ 82 h 82"/>
                            <a:gd name="T6" fmla="*/ 20 w 568"/>
                            <a:gd name="T7" fmla="*/ 33 h 82"/>
                            <a:gd name="T8" fmla="*/ 0 w 568"/>
                            <a:gd name="T9" fmla="*/ 0 h 82"/>
                          </a:gdLst>
                          <a:ahLst/>
                          <a:cxnLst>
                            <a:cxn ang="0">
                              <a:pos x="T0" y="T1"/>
                            </a:cxn>
                            <a:cxn ang="0">
                              <a:pos x="T2" y="T3"/>
                            </a:cxn>
                            <a:cxn ang="0">
                              <a:pos x="T4" y="T5"/>
                            </a:cxn>
                            <a:cxn ang="0">
                              <a:pos x="T6" y="T7"/>
                            </a:cxn>
                            <a:cxn ang="0">
                              <a:pos x="T8" y="T9"/>
                            </a:cxn>
                          </a:cxnLst>
                          <a:rect l="0" t="0" r="r" b="b"/>
                          <a:pathLst>
                            <a:path w="568" h="82">
                              <a:moveTo>
                                <a:pt x="0" y="0"/>
                              </a:moveTo>
                              <a:lnTo>
                                <a:pt x="568" y="51"/>
                              </a:lnTo>
                              <a:lnTo>
                                <a:pt x="568" y="82"/>
                              </a:lnTo>
                              <a:lnTo>
                                <a:pt x="20" y="33"/>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1471" name="Group 445"/>
                      <p:cNvGrpSpPr>
                        <a:grpSpLocks/>
                      </p:cNvGrpSpPr>
                      <p:nvPr/>
                    </p:nvGrpSpPr>
                    <p:grpSpPr bwMode="auto">
                      <a:xfrm>
                        <a:off x="1813" y="2573"/>
                        <a:ext cx="399" cy="74"/>
                        <a:chOff x="1813" y="2573"/>
                        <a:chExt cx="399" cy="74"/>
                      </a:xfrm>
                    </p:grpSpPr>
                    <p:sp>
                      <p:nvSpPr>
                        <p:cNvPr id="149950" name="Freeform 446"/>
                        <p:cNvSpPr>
                          <a:spLocks/>
                        </p:cNvSpPr>
                        <p:nvPr/>
                      </p:nvSpPr>
                      <p:spPr bwMode="auto">
                        <a:xfrm>
                          <a:off x="1812" y="2574"/>
                          <a:ext cx="399" cy="56"/>
                        </a:xfrm>
                        <a:custGeom>
                          <a:avLst/>
                          <a:gdLst>
                            <a:gd name="T0" fmla="*/ 73 w 799"/>
                            <a:gd name="T1" fmla="*/ 0 h 113"/>
                            <a:gd name="T2" fmla="*/ 799 w 799"/>
                            <a:gd name="T3" fmla="*/ 66 h 113"/>
                            <a:gd name="T4" fmla="*/ 799 w 799"/>
                            <a:gd name="T5" fmla="*/ 113 h 113"/>
                            <a:gd name="T6" fmla="*/ 0 w 799"/>
                            <a:gd name="T7" fmla="*/ 42 h 113"/>
                            <a:gd name="T8" fmla="*/ 73 w 799"/>
                            <a:gd name="T9" fmla="*/ 0 h 113"/>
                          </a:gdLst>
                          <a:ahLst/>
                          <a:cxnLst>
                            <a:cxn ang="0">
                              <a:pos x="T0" y="T1"/>
                            </a:cxn>
                            <a:cxn ang="0">
                              <a:pos x="T2" y="T3"/>
                            </a:cxn>
                            <a:cxn ang="0">
                              <a:pos x="T4" y="T5"/>
                            </a:cxn>
                            <a:cxn ang="0">
                              <a:pos x="T6" y="T7"/>
                            </a:cxn>
                            <a:cxn ang="0">
                              <a:pos x="T8" y="T9"/>
                            </a:cxn>
                          </a:cxnLst>
                          <a:rect l="0" t="0" r="r" b="b"/>
                          <a:pathLst>
                            <a:path w="799" h="113">
                              <a:moveTo>
                                <a:pt x="73" y="0"/>
                              </a:moveTo>
                              <a:lnTo>
                                <a:pt x="799" y="66"/>
                              </a:lnTo>
                              <a:lnTo>
                                <a:pt x="799" y="113"/>
                              </a:lnTo>
                              <a:lnTo>
                                <a:pt x="0" y="42"/>
                              </a:lnTo>
                              <a:lnTo>
                                <a:pt x="73" y="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51" name="Freeform 447"/>
                        <p:cNvSpPr>
                          <a:spLocks/>
                        </p:cNvSpPr>
                        <p:nvPr/>
                      </p:nvSpPr>
                      <p:spPr bwMode="auto">
                        <a:xfrm>
                          <a:off x="1812" y="2595"/>
                          <a:ext cx="399" cy="54"/>
                        </a:xfrm>
                        <a:custGeom>
                          <a:avLst/>
                          <a:gdLst>
                            <a:gd name="T0" fmla="*/ 0 w 799"/>
                            <a:gd name="T1" fmla="*/ 0 h 106"/>
                            <a:gd name="T2" fmla="*/ 30 w 799"/>
                            <a:gd name="T3" fmla="*/ 37 h 106"/>
                            <a:gd name="T4" fmla="*/ 799 w 799"/>
                            <a:gd name="T5" fmla="*/ 106 h 106"/>
                            <a:gd name="T6" fmla="*/ 799 w 799"/>
                            <a:gd name="T7" fmla="*/ 70 h 106"/>
                            <a:gd name="T8" fmla="*/ 0 w 799"/>
                            <a:gd name="T9" fmla="*/ 0 h 106"/>
                          </a:gdLst>
                          <a:ahLst/>
                          <a:cxnLst>
                            <a:cxn ang="0">
                              <a:pos x="T0" y="T1"/>
                            </a:cxn>
                            <a:cxn ang="0">
                              <a:pos x="T2" y="T3"/>
                            </a:cxn>
                            <a:cxn ang="0">
                              <a:pos x="T4" y="T5"/>
                            </a:cxn>
                            <a:cxn ang="0">
                              <a:pos x="T6" y="T7"/>
                            </a:cxn>
                            <a:cxn ang="0">
                              <a:pos x="T8" y="T9"/>
                            </a:cxn>
                          </a:cxnLst>
                          <a:rect l="0" t="0" r="r" b="b"/>
                          <a:pathLst>
                            <a:path w="799" h="106">
                              <a:moveTo>
                                <a:pt x="0" y="0"/>
                              </a:moveTo>
                              <a:lnTo>
                                <a:pt x="30" y="37"/>
                              </a:lnTo>
                              <a:lnTo>
                                <a:pt x="799" y="106"/>
                              </a:lnTo>
                              <a:lnTo>
                                <a:pt x="799" y="70"/>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1467" name="Group 448"/>
                    <p:cNvGrpSpPr>
                      <a:grpSpLocks/>
                    </p:cNvGrpSpPr>
                    <p:nvPr/>
                  </p:nvGrpSpPr>
                  <p:grpSpPr bwMode="auto">
                    <a:xfrm>
                      <a:off x="2201" y="2229"/>
                      <a:ext cx="270" cy="445"/>
                      <a:chOff x="2201" y="2229"/>
                      <a:chExt cx="270" cy="445"/>
                    </a:xfrm>
                  </p:grpSpPr>
                  <p:sp>
                    <p:nvSpPr>
                      <p:cNvPr id="149953" name="Freeform 449"/>
                      <p:cNvSpPr>
                        <a:spLocks/>
                      </p:cNvSpPr>
                      <p:nvPr/>
                    </p:nvSpPr>
                    <p:spPr bwMode="auto">
                      <a:xfrm>
                        <a:off x="2215" y="2229"/>
                        <a:ext cx="255" cy="446"/>
                      </a:xfrm>
                      <a:custGeom>
                        <a:avLst/>
                        <a:gdLst>
                          <a:gd name="T0" fmla="*/ 48 w 506"/>
                          <a:gd name="T1" fmla="*/ 152 h 889"/>
                          <a:gd name="T2" fmla="*/ 506 w 506"/>
                          <a:gd name="T3" fmla="*/ 0 h 889"/>
                          <a:gd name="T4" fmla="*/ 467 w 506"/>
                          <a:gd name="T5" fmla="*/ 695 h 889"/>
                          <a:gd name="T6" fmla="*/ 0 w 506"/>
                          <a:gd name="T7" fmla="*/ 889 h 889"/>
                          <a:gd name="T8" fmla="*/ 48 w 506"/>
                          <a:gd name="T9" fmla="*/ 152 h 889"/>
                        </a:gdLst>
                        <a:ahLst/>
                        <a:cxnLst>
                          <a:cxn ang="0">
                            <a:pos x="T0" y="T1"/>
                          </a:cxn>
                          <a:cxn ang="0">
                            <a:pos x="T2" y="T3"/>
                          </a:cxn>
                          <a:cxn ang="0">
                            <a:pos x="T4" y="T5"/>
                          </a:cxn>
                          <a:cxn ang="0">
                            <a:pos x="T6" y="T7"/>
                          </a:cxn>
                          <a:cxn ang="0">
                            <a:pos x="T8" y="T9"/>
                          </a:cxn>
                        </a:cxnLst>
                        <a:rect l="0" t="0" r="r" b="b"/>
                        <a:pathLst>
                          <a:path w="506" h="889">
                            <a:moveTo>
                              <a:pt x="48" y="152"/>
                            </a:moveTo>
                            <a:lnTo>
                              <a:pt x="506" y="0"/>
                            </a:lnTo>
                            <a:lnTo>
                              <a:pt x="467" y="695"/>
                            </a:lnTo>
                            <a:lnTo>
                              <a:pt x="0" y="889"/>
                            </a:lnTo>
                            <a:lnTo>
                              <a:pt x="48" y="152"/>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54" name="Freeform 450"/>
                      <p:cNvSpPr>
                        <a:spLocks/>
                      </p:cNvSpPr>
                      <p:nvPr/>
                    </p:nvSpPr>
                    <p:spPr bwMode="auto">
                      <a:xfrm>
                        <a:off x="2200" y="2304"/>
                        <a:ext cx="43" cy="372"/>
                      </a:xfrm>
                      <a:custGeom>
                        <a:avLst/>
                        <a:gdLst>
                          <a:gd name="T0" fmla="*/ 85 w 85"/>
                          <a:gd name="T1" fmla="*/ 0 h 741"/>
                          <a:gd name="T2" fmla="*/ 50 w 85"/>
                          <a:gd name="T3" fmla="*/ 15 h 741"/>
                          <a:gd name="T4" fmla="*/ 0 w 85"/>
                          <a:gd name="T5" fmla="*/ 727 h 741"/>
                          <a:gd name="T6" fmla="*/ 33 w 85"/>
                          <a:gd name="T7" fmla="*/ 741 h 741"/>
                          <a:gd name="T8" fmla="*/ 85 w 85"/>
                          <a:gd name="T9" fmla="*/ 0 h 741"/>
                        </a:gdLst>
                        <a:ahLst/>
                        <a:cxnLst>
                          <a:cxn ang="0">
                            <a:pos x="T0" y="T1"/>
                          </a:cxn>
                          <a:cxn ang="0">
                            <a:pos x="T2" y="T3"/>
                          </a:cxn>
                          <a:cxn ang="0">
                            <a:pos x="T4" y="T5"/>
                          </a:cxn>
                          <a:cxn ang="0">
                            <a:pos x="T6" y="T7"/>
                          </a:cxn>
                          <a:cxn ang="0">
                            <a:pos x="T8" y="T9"/>
                          </a:cxn>
                        </a:cxnLst>
                        <a:rect l="0" t="0" r="r" b="b"/>
                        <a:pathLst>
                          <a:path w="85" h="741">
                            <a:moveTo>
                              <a:pt x="85" y="0"/>
                            </a:moveTo>
                            <a:lnTo>
                              <a:pt x="50" y="15"/>
                            </a:lnTo>
                            <a:lnTo>
                              <a:pt x="0" y="727"/>
                            </a:lnTo>
                            <a:lnTo>
                              <a:pt x="33" y="741"/>
                            </a:lnTo>
                            <a:lnTo>
                              <a:pt x="85"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1450" name="Group 451"/>
                  <p:cNvGrpSpPr>
                    <a:grpSpLocks/>
                  </p:cNvGrpSpPr>
                  <p:nvPr/>
                </p:nvGrpSpPr>
                <p:grpSpPr bwMode="auto">
                  <a:xfrm>
                    <a:off x="2234" y="1800"/>
                    <a:ext cx="284" cy="994"/>
                    <a:chOff x="2234" y="1800"/>
                    <a:chExt cx="284" cy="994"/>
                  </a:xfrm>
                </p:grpSpPr>
                <p:grpSp>
                  <p:nvGrpSpPr>
                    <p:cNvPr id="11451" name="Group 452"/>
                    <p:cNvGrpSpPr>
                      <a:grpSpLocks/>
                    </p:cNvGrpSpPr>
                    <p:nvPr/>
                  </p:nvGrpSpPr>
                  <p:grpSpPr bwMode="auto">
                    <a:xfrm>
                      <a:off x="2234" y="1800"/>
                      <a:ext cx="284" cy="994"/>
                      <a:chOff x="2234" y="1800"/>
                      <a:chExt cx="284" cy="994"/>
                    </a:xfrm>
                  </p:grpSpPr>
                  <p:sp>
                    <p:nvSpPr>
                      <p:cNvPr id="149957" name="Freeform 453"/>
                      <p:cNvSpPr>
                        <a:spLocks/>
                      </p:cNvSpPr>
                      <p:nvPr/>
                    </p:nvSpPr>
                    <p:spPr bwMode="auto">
                      <a:xfrm>
                        <a:off x="2287" y="1813"/>
                        <a:ext cx="230" cy="836"/>
                      </a:xfrm>
                      <a:custGeom>
                        <a:avLst/>
                        <a:gdLst>
                          <a:gd name="T0" fmla="*/ 462 w 462"/>
                          <a:gd name="T1" fmla="*/ 0 h 1669"/>
                          <a:gd name="T2" fmla="*/ 133 w 462"/>
                          <a:gd name="T3" fmla="*/ 118 h 1669"/>
                          <a:gd name="T4" fmla="*/ 0 w 462"/>
                          <a:gd name="T5" fmla="*/ 1669 h 1669"/>
                          <a:gd name="T6" fmla="*/ 48 w 462"/>
                          <a:gd name="T7" fmla="*/ 1650 h 1669"/>
                          <a:gd name="T8" fmla="*/ 167 w 462"/>
                          <a:gd name="T9" fmla="*/ 207 h 1669"/>
                          <a:gd name="T10" fmla="*/ 259 w 462"/>
                          <a:gd name="T11" fmla="*/ 173 h 1669"/>
                          <a:gd name="T12" fmla="*/ 143 w 462"/>
                          <a:gd name="T13" fmla="*/ 1594 h 1669"/>
                          <a:gd name="T14" fmla="*/ 188 w 462"/>
                          <a:gd name="T15" fmla="*/ 1552 h 1669"/>
                          <a:gd name="T16" fmla="*/ 304 w 462"/>
                          <a:gd name="T17" fmla="*/ 157 h 1669"/>
                          <a:gd name="T18" fmla="*/ 403 w 462"/>
                          <a:gd name="T19" fmla="*/ 121 h 1669"/>
                          <a:gd name="T20" fmla="*/ 292 w 462"/>
                          <a:gd name="T21" fmla="*/ 1509 h 1669"/>
                          <a:gd name="T22" fmla="*/ 344 w 462"/>
                          <a:gd name="T23" fmla="*/ 1485 h 1669"/>
                          <a:gd name="T24" fmla="*/ 462 w 462"/>
                          <a:gd name="T25" fmla="*/ 0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1669">
                            <a:moveTo>
                              <a:pt x="462" y="0"/>
                            </a:moveTo>
                            <a:lnTo>
                              <a:pt x="133" y="118"/>
                            </a:lnTo>
                            <a:lnTo>
                              <a:pt x="0" y="1669"/>
                            </a:lnTo>
                            <a:lnTo>
                              <a:pt x="48" y="1650"/>
                            </a:lnTo>
                            <a:lnTo>
                              <a:pt x="167" y="207"/>
                            </a:lnTo>
                            <a:lnTo>
                              <a:pt x="259" y="173"/>
                            </a:lnTo>
                            <a:lnTo>
                              <a:pt x="143" y="1594"/>
                            </a:lnTo>
                            <a:lnTo>
                              <a:pt x="188" y="1552"/>
                            </a:lnTo>
                            <a:lnTo>
                              <a:pt x="304" y="157"/>
                            </a:lnTo>
                            <a:lnTo>
                              <a:pt x="403" y="121"/>
                            </a:lnTo>
                            <a:lnTo>
                              <a:pt x="292" y="1509"/>
                            </a:lnTo>
                            <a:lnTo>
                              <a:pt x="344" y="1485"/>
                            </a:lnTo>
                            <a:lnTo>
                              <a:pt x="462" y="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58" name="Freeform 454"/>
                      <p:cNvSpPr>
                        <a:spLocks/>
                      </p:cNvSpPr>
                      <p:nvPr/>
                    </p:nvSpPr>
                    <p:spPr bwMode="auto">
                      <a:xfrm>
                        <a:off x="2303" y="2162"/>
                        <a:ext cx="162" cy="79"/>
                      </a:xfrm>
                      <a:custGeom>
                        <a:avLst/>
                        <a:gdLst>
                          <a:gd name="T0" fmla="*/ 0 w 323"/>
                          <a:gd name="T1" fmla="*/ 158 h 158"/>
                          <a:gd name="T2" fmla="*/ 320 w 323"/>
                          <a:gd name="T3" fmla="*/ 42 h 158"/>
                          <a:gd name="T4" fmla="*/ 323 w 323"/>
                          <a:gd name="T5" fmla="*/ 0 h 158"/>
                          <a:gd name="T6" fmla="*/ 4 w 323"/>
                          <a:gd name="T7" fmla="*/ 117 h 158"/>
                          <a:gd name="T8" fmla="*/ 0 w 323"/>
                          <a:gd name="T9" fmla="*/ 158 h 158"/>
                        </a:gdLst>
                        <a:ahLst/>
                        <a:cxnLst>
                          <a:cxn ang="0">
                            <a:pos x="T0" y="T1"/>
                          </a:cxn>
                          <a:cxn ang="0">
                            <a:pos x="T2" y="T3"/>
                          </a:cxn>
                          <a:cxn ang="0">
                            <a:pos x="T4" y="T5"/>
                          </a:cxn>
                          <a:cxn ang="0">
                            <a:pos x="T6" y="T7"/>
                          </a:cxn>
                          <a:cxn ang="0">
                            <a:pos x="T8" y="T9"/>
                          </a:cxn>
                        </a:cxnLst>
                        <a:rect l="0" t="0" r="r" b="b"/>
                        <a:pathLst>
                          <a:path w="323" h="158">
                            <a:moveTo>
                              <a:pt x="0" y="158"/>
                            </a:moveTo>
                            <a:lnTo>
                              <a:pt x="320" y="42"/>
                            </a:lnTo>
                            <a:lnTo>
                              <a:pt x="323" y="0"/>
                            </a:lnTo>
                            <a:lnTo>
                              <a:pt x="4" y="117"/>
                            </a:lnTo>
                            <a:lnTo>
                              <a:pt x="0" y="158"/>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59" name="Freeform 455"/>
                      <p:cNvSpPr>
                        <a:spLocks/>
                      </p:cNvSpPr>
                      <p:nvPr/>
                    </p:nvSpPr>
                    <p:spPr bwMode="auto">
                      <a:xfrm>
                        <a:off x="2310" y="1799"/>
                        <a:ext cx="207" cy="72"/>
                      </a:xfrm>
                      <a:custGeom>
                        <a:avLst/>
                        <a:gdLst>
                          <a:gd name="T0" fmla="*/ 0 w 414"/>
                          <a:gd name="T1" fmla="*/ 116 h 143"/>
                          <a:gd name="T2" fmla="*/ 83 w 414"/>
                          <a:gd name="T3" fmla="*/ 143 h 143"/>
                          <a:gd name="T4" fmla="*/ 414 w 414"/>
                          <a:gd name="T5" fmla="*/ 26 h 143"/>
                          <a:gd name="T6" fmla="*/ 334 w 414"/>
                          <a:gd name="T7" fmla="*/ 0 h 143"/>
                          <a:gd name="T8" fmla="*/ 0 w 414"/>
                          <a:gd name="T9" fmla="*/ 116 h 143"/>
                        </a:gdLst>
                        <a:ahLst/>
                        <a:cxnLst>
                          <a:cxn ang="0">
                            <a:pos x="T0" y="T1"/>
                          </a:cxn>
                          <a:cxn ang="0">
                            <a:pos x="T2" y="T3"/>
                          </a:cxn>
                          <a:cxn ang="0">
                            <a:pos x="T4" y="T5"/>
                          </a:cxn>
                          <a:cxn ang="0">
                            <a:pos x="T6" y="T7"/>
                          </a:cxn>
                          <a:cxn ang="0">
                            <a:pos x="T8" y="T9"/>
                          </a:cxn>
                        </a:cxnLst>
                        <a:rect l="0" t="0" r="r" b="b"/>
                        <a:pathLst>
                          <a:path w="414" h="143">
                            <a:moveTo>
                              <a:pt x="0" y="116"/>
                            </a:moveTo>
                            <a:lnTo>
                              <a:pt x="83" y="143"/>
                            </a:lnTo>
                            <a:lnTo>
                              <a:pt x="414" y="26"/>
                            </a:lnTo>
                            <a:lnTo>
                              <a:pt x="334" y="0"/>
                            </a:lnTo>
                            <a:lnTo>
                              <a:pt x="0" y="116"/>
                            </a:lnTo>
                            <a:close/>
                          </a:path>
                        </a:pathLst>
                      </a:custGeom>
                      <a:solidFill>
                        <a:srgbClr val="BF7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60" name="Freeform 456"/>
                      <p:cNvSpPr>
                        <a:spLocks/>
                      </p:cNvSpPr>
                      <p:nvPr/>
                    </p:nvSpPr>
                    <p:spPr bwMode="auto">
                      <a:xfrm>
                        <a:off x="2233" y="1858"/>
                        <a:ext cx="119" cy="937"/>
                      </a:xfrm>
                      <a:custGeom>
                        <a:avLst/>
                        <a:gdLst>
                          <a:gd name="T0" fmla="*/ 154 w 237"/>
                          <a:gd name="T1" fmla="*/ 0 h 1869"/>
                          <a:gd name="T2" fmla="*/ 237 w 237"/>
                          <a:gd name="T3" fmla="*/ 25 h 1869"/>
                          <a:gd name="T4" fmla="*/ 109 w 237"/>
                          <a:gd name="T5" fmla="*/ 1540 h 1869"/>
                          <a:gd name="T6" fmla="*/ 0 w 237"/>
                          <a:gd name="T7" fmla="*/ 1869 h 1869"/>
                          <a:gd name="T8" fmla="*/ 154 w 237"/>
                          <a:gd name="T9" fmla="*/ 0 h 1869"/>
                        </a:gdLst>
                        <a:ahLst/>
                        <a:cxnLst>
                          <a:cxn ang="0">
                            <a:pos x="T0" y="T1"/>
                          </a:cxn>
                          <a:cxn ang="0">
                            <a:pos x="T2" y="T3"/>
                          </a:cxn>
                          <a:cxn ang="0">
                            <a:pos x="T4" y="T5"/>
                          </a:cxn>
                          <a:cxn ang="0">
                            <a:pos x="T6" y="T7"/>
                          </a:cxn>
                          <a:cxn ang="0">
                            <a:pos x="T8" y="T9"/>
                          </a:cxn>
                        </a:cxnLst>
                        <a:rect l="0" t="0" r="r" b="b"/>
                        <a:pathLst>
                          <a:path w="237" h="1869">
                            <a:moveTo>
                              <a:pt x="154" y="0"/>
                            </a:moveTo>
                            <a:lnTo>
                              <a:pt x="237" y="25"/>
                            </a:lnTo>
                            <a:lnTo>
                              <a:pt x="109" y="1540"/>
                            </a:lnTo>
                            <a:lnTo>
                              <a:pt x="0" y="1869"/>
                            </a:lnTo>
                            <a:lnTo>
                              <a:pt x="154" y="0"/>
                            </a:lnTo>
                            <a:close/>
                          </a:path>
                        </a:pathLst>
                      </a:custGeom>
                      <a:solidFill>
                        <a:srgbClr val="7F3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61" name="Freeform 457"/>
                      <p:cNvSpPr>
                        <a:spLocks/>
                      </p:cNvSpPr>
                      <p:nvPr/>
                    </p:nvSpPr>
                    <p:spPr bwMode="auto">
                      <a:xfrm>
                        <a:off x="2306" y="1907"/>
                        <a:ext cx="83" cy="744"/>
                      </a:xfrm>
                      <a:custGeom>
                        <a:avLst/>
                        <a:gdLst>
                          <a:gd name="T0" fmla="*/ 166 w 166"/>
                          <a:gd name="T1" fmla="*/ 0 h 1481"/>
                          <a:gd name="T2" fmla="*/ 60 w 166"/>
                          <a:gd name="T3" fmla="*/ 1441 h 1481"/>
                          <a:gd name="T4" fmla="*/ 0 w 166"/>
                          <a:gd name="T5" fmla="*/ 1481 h 1481"/>
                          <a:gd name="T6" fmla="*/ 123 w 166"/>
                          <a:gd name="T7" fmla="*/ 14 h 1481"/>
                          <a:gd name="T8" fmla="*/ 166 w 166"/>
                          <a:gd name="T9" fmla="*/ 0 h 1481"/>
                        </a:gdLst>
                        <a:ahLst/>
                        <a:cxnLst>
                          <a:cxn ang="0">
                            <a:pos x="T0" y="T1"/>
                          </a:cxn>
                          <a:cxn ang="0">
                            <a:pos x="T2" y="T3"/>
                          </a:cxn>
                          <a:cxn ang="0">
                            <a:pos x="T4" y="T5"/>
                          </a:cxn>
                          <a:cxn ang="0">
                            <a:pos x="T6" y="T7"/>
                          </a:cxn>
                          <a:cxn ang="0">
                            <a:pos x="T8" y="T9"/>
                          </a:cxn>
                        </a:cxnLst>
                        <a:rect l="0" t="0" r="r" b="b"/>
                        <a:pathLst>
                          <a:path w="166" h="1481">
                            <a:moveTo>
                              <a:pt x="166" y="0"/>
                            </a:moveTo>
                            <a:lnTo>
                              <a:pt x="60" y="1441"/>
                            </a:lnTo>
                            <a:lnTo>
                              <a:pt x="0" y="1481"/>
                            </a:lnTo>
                            <a:lnTo>
                              <a:pt x="123" y="14"/>
                            </a:lnTo>
                            <a:lnTo>
                              <a:pt x="166"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62" name="Freeform 458"/>
                      <p:cNvSpPr>
                        <a:spLocks/>
                      </p:cNvSpPr>
                      <p:nvPr/>
                    </p:nvSpPr>
                    <p:spPr bwMode="auto">
                      <a:xfrm>
                        <a:off x="2375" y="1882"/>
                        <a:ext cx="81" cy="732"/>
                      </a:xfrm>
                      <a:custGeom>
                        <a:avLst/>
                        <a:gdLst>
                          <a:gd name="T0" fmla="*/ 160 w 160"/>
                          <a:gd name="T1" fmla="*/ 0 h 1462"/>
                          <a:gd name="T2" fmla="*/ 56 w 160"/>
                          <a:gd name="T3" fmla="*/ 1444 h 1462"/>
                          <a:gd name="T4" fmla="*/ 0 w 160"/>
                          <a:gd name="T5" fmla="*/ 1462 h 1462"/>
                          <a:gd name="T6" fmla="*/ 116 w 160"/>
                          <a:gd name="T7" fmla="*/ 16 h 1462"/>
                          <a:gd name="T8" fmla="*/ 160 w 160"/>
                          <a:gd name="T9" fmla="*/ 0 h 1462"/>
                        </a:gdLst>
                        <a:ahLst/>
                        <a:cxnLst>
                          <a:cxn ang="0">
                            <a:pos x="T0" y="T1"/>
                          </a:cxn>
                          <a:cxn ang="0">
                            <a:pos x="T2" y="T3"/>
                          </a:cxn>
                          <a:cxn ang="0">
                            <a:pos x="T4" y="T5"/>
                          </a:cxn>
                          <a:cxn ang="0">
                            <a:pos x="T6" y="T7"/>
                          </a:cxn>
                          <a:cxn ang="0">
                            <a:pos x="T8" y="T9"/>
                          </a:cxn>
                        </a:cxnLst>
                        <a:rect l="0" t="0" r="r" b="b"/>
                        <a:pathLst>
                          <a:path w="160" h="1462">
                            <a:moveTo>
                              <a:pt x="160" y="0"/>
                            </a:moveTo>
                            <a:lnTo>
                              <a:pt x="56" y="1444"/>
                            </a:lnTo>
                            <a:lnTo>
                              <a:pt x="0" y="1462"/>
                            </a:lnTo>
                            <a:lnTo>
                              <a:pt x="116" y="16"/>
                            </a:lnTo>
                            <a:lnTo>
                              <a:pt x="160" y="0"/>
                            </a:lnTo>
                            <a:close/>
                          </a:path>
                        </a:pathLst>
                      </a:custGeom>
                      <a:solidFill>
                        <a:srgbClr val="FFB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63" name="Freeform 459"/>
                      <p:cNvSpPr>
                        <a:spLocks/>
                      </p:cNvSpPr>
                      <p:nvPr/>
                    </p:nvSpPr>
                    <p:spPr bwMode="auto">
                      <a:xfrm>
                        <a:off x="2317" y="2178"/>
                        <a:ext cx="158" cy="110"/>
                      </a:xfrm>
                      <a:custGeom>
                        <a:avLst/>
                        <a:gdLst>
                          <a:gd name="T0" fmla="*/ 11 w 316"/>
                          <a:gd name="T1" fmla="*/ 110 h 219"/>
                          <a:gd name="T2" fmla="*/ 316 w 316"/>
                          <a:gd name="T3" fmla="*/ 0 h 219"/>
                          <a:gd name="T4" fmla="*/ 307 w 316"/>
                          <a:gd name="T5" fmla="*/ 110 h 219"/>
                          <a:gd name="T6" fmla="*/ 0 w 316"/>
                          <a:gd name="T7" fmla="*/ 219 h 219"/>
                          <a:gd name="T8" fmla="*/ 11 w 316"/>
                          <a:gd name="T9" fmla="*/ 110 h 219"/>
                        </a:gdLst>
                        <a:ahLst/>
                        <a:cxnLst>
                          <a:cxn ang="0">
                            <a:pos x="T0" y="T1"/>
                          </a:cxn>
                          <a:cxn ang="0">
                            <a:pos x="T2" y="T3"/>
                          </a:cxn>
                          <a:cxn ang="0">
                            <a:pos x="T4" y="T5"/>
                          </a:cxn>
                          <a:cxn ang="0">
                            <a:pos x="T6" y="T7"/>
                          </a:cxn>
                          <a:cxn ang="0">
                            <a:pos x="T8" y="T9"/>
                          </a:cxn>
                        </a:cxnLst>
                        <a:rect l="0" t="0" r="r" b="b"/>
                        <a:pathLst>
                          <a:path w="316" h="219">
                            <a:moveTo>
                              <a:pt x="11" y="110"/>
                            </a:moveTo>
                            <a:lnTo>
                              <a:pt x="316" y="0"/>
                            </a:lnTo>
                            <a:lnTo>
                              <a:pt x="307" y="110"/>
                            </a:lnTo>
                            <a:lnTo>
                              <a:pt x="0" y="219"/>
                            </a:lnTo>
                            <a:lnTo>
                              <a:pt x="11" y="110"/>
                            </a:lnTo>
                            <a:close/>
                          </a:path>
                        </a:pathLst>
                      </a:custGeom>
                      <a:solidFill>
                        <a:srgbClr val="BF7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1452" name="Group 460"/>
                    <p:cNvGrpSpPr>
                      <a:grpSpLocks/>
                    </p:cNvGrpSpPr>
                    <p:nvPr/>
                  </p:nvGrpSpPr>
                  <p:grpSpPr bwMode="auto">
                    <a:xfrm>
                      <a:off x="2288" y="1990"/>
                      <a:ext cx="223" cy="161"/>
                      <a:chOff x="2288" y="1990"/>
                      <a:chExt cx="223" cy="161"/>
                    </a:xfrm>
                  </p:grpSpPr>
                  <p:grpSp>
                    <p:nvGrpSpPr>
                      <p:cNvPr id="11453" name="Group 461"/>
                      <p:cNvGrpSpPr>
                        <a:grpSpLocks/>
                      </p:cNvGrpSpPr>
                      <p:nvPr/>
                    </p:nvGrpSpPr>
                    <p:grpSpPr bwMode="auto">
                      <a:xfrm>
                        <a:off x="2288" y="2057"/>
                        <a:ext cx="218" cy="94"/>
                        <a:chOff x="2288" y="2057"/>
                        <a:chExt cx="218" cy="94"/>
                      </a:xfrm>
                    </p:grpSpPr>
                    <p:sp>
                      <p:nvSpPr>
                        <p:cNvPr id="149966" name="Freeform 462"/>
                        <p:cNvSpPr>
                          <a:spLocks/>
                        </p:cNvSpPr>
                        <p:nvPr/>
                      </p:nvSpPr>
                      <p:spPr bwMode="auto">
                        <a:xfrm>
                          <a:off x="2499" y="2056"/>
                          <a:ext cx="7" cy="7"/>
                        </a:xfrm>
                        <a:custGeom>
                          <a:avLst/>
                          <a:gdLst>
                            <a:gd name="T0" fmla="*/ 0 w 13"/>
                            <a:gd name="T1" fmla="*/ 12 h 12"/>
                            <a:gd name="T2" fmla="*/ 13 w 13"/>
                            <a:gd name="T3" fmla="*/ 8 h 12"/>
                            <a:gd name="T4" fmla="*/ 0 w 13"/>
                            <a:gd name="T5" fmla="*/ 0 h 12"/>
                            <a:gd name="T6" fmla="*/ 0 w 13"/>
                            <a:gd name="T7" fmla="*/ 12 h 12"/>
                          </a:gdLst>
                          <a:ahLst/>
                          <a:cxnLst>
                            <a:cxn ang="0">
                              <a:pos x="T0" y="T1"/>
                            </a:cxn>
                            <a:cxn ang="0">
                              <a:pos x="T2" y="T3"/>
                            </a:cxn>
                            <a:cxn ang="0">
                              <a:pos x="T4" y="T5"/>
                            </a:cxn>
                            <a:cxn ang="0">
                              <a:pos x="T6" y="T7"/>
                            </a:cxn>
                          </a:cxnLst>
                          <a:rect l="0" t="0" r="r" b="b"/>
                          <a:pathLst>
                            <a:path w="13" h="12">
                              <a:moveTo>
                                <a:pt x="0" y="12"/>
                              </a:moveTo>
                              <a:lnTo>
                                <a:pt x="13"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67" name="Freeform 463"/>
                        <p:cNvSpPr>
                          <a:spLocks/>
                        </p:cNvSpPr>
                        <p:nvPr/>
                      </p:nvSpPr>
                      <p:spPr bwMode="auto">
                        <a:xfrm>
                          <a:off x="2287" y="2060"/>
                          <a:ext cx="219" cy="90"/>
                        </a:xfrm>
                        <a:custGeom>
                          <a:avLst/>
                          <a:gdLst>
                            <a:gd name="T0" fmla="*/ 4 w 435"/>
                            <a:gd name="T1" fmla="*/ 102 h 180"/>
                            <a:gd name="T2" fmla="*/ 0 w 435"/>
                            <a:gd name="T3" fmla="*/ 154 h 180"/>
                            <a:gd name="T4" fmla="*/ 83 w 435"/>
                            <a:gd name="T5" fmla="*/ 180 h 180"/>
                            <a:gd name="T6" fmla="*/ 432 w 435"/>
                            <a:gd name="T7" fmla="*/ 55 h 180"/>
                            <a:gd name="T8" fmla="*/ 435 w 435"/>
                            <a:gd name="T9" fmla="*/ 0 h 180"/>
                            <a:gd name="T10" fmla="*/ 84 w 435"/>
                            <a:gd name="T11" fmla="*/ 127 h 180"/>
                            <a:gd name="T12" fmla="*/ 4 w 435"/>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5" h="180">
                              <a:moveTo>
                                <a:pt x="4" y="102"/>
                              </a:moveTo>
                              <a:lnTo>
                                <a:pt x="0" y="154"/>
                              </a:lnTo>
                              <a:lnTo>
                                <a:pt x="83" y="180"/>
                              </a:lnTo>
                              <a:lnTo>
                                <a:pt x="432" y="55"/>
                              </a:lnTo>
                              <a:lnTo>
                                <a:pt x="435" y="0"/>
                              </a:lnTo>
                              <a:lnTo>
                                <a:pt x="84"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1454" name="Group 464"/>
                      <p:cNvGrpSpPr>
                        <a:grpSpLocks/>
                      </p:cNvGrpSpPr>
                      <p:nvPr/>
                    </p:nvGrpSpPr>
                    <p:grpSpPr bwMode="auto">
                      <a:xfrm>
                        <a:off x="2294" y="1990"/>
                        <a:ext cx="217" cy="94"/>
                        <a:chOff x="2294" y="1990"/>
                        <a:chExt cx="217" cy="94"/>
                      </a:xfrm>
                    </p:grpSpPr>
                    <p:sp>
                      <p:nvSpPr>
                        <p:cNvPr id="149969" name="Freeform 465"/>
                        <p:cNvSpPr>
                          <a:spLocks/>
                        </p:cNvSpPr>
                        <p:nvPr/>
                      </p:nvSpPr>
                      <p:spPr bwMode="auto">
                        <a:xfrm>
                          <a:off x="2504" y="1988"/>
                          <a:ext cx="7" cy="7"/>
                        </a:xfrm>
                        <a:custGeom>
                          <a:avLst/>
                          <a:gdLst>
                            <a:gd name="T0" fmla="*/ 0 w 14"/>
                            <a:gd name="T1" fmla="*/ 12 h 12"/>
                            <a:gd name="T2" fmla="*/ 14 w 14"/>
                            <a:gd name="T3" fmla="*/ 8 h 12"/>
                            <a:gd name="T4" fmla="*/ 0 w 14"/>
                            <a:gd name="T5" fmla="*/ 0 h 12"/>
                            <a:gd name="T6" fmla="*/ 0 w 14"/>
                            <a:gd name="T7" fmla="*/ 12 h 12"/>
                          </a:gdLst>
                          <a:ahLst/>
                          <a:cxnLst>
                            <a:cxn ang="0">
                              <a:pos x="T0" y="T1"/>
                            </a:cxn>
                            <a:cxn ang="0">
                              <a:pos x="T2" y="T3"/>
                            </a:cxn>
                            <a:cxn ang="0">
                              <a:pos x="T4" y="T5"/>
                            </a:cxn>
                            <a:cxn ang="0">
                              <a:pos x="T6" y="T7"/>
                            </a:cxn>
                          </a:cxnLst>
                          <a:rect l="0" t="0" r="r" b="b"/>
                          <a:pathLst>
                            <a:path w="14" h="12">
                              <a:moveTo>
                                <a:pt x="0" y="12"/>
                              </a:moveTo>
                              <a:lnTo>
                                <a:pt x="14" y="8"/>
                              </a:lnTo>
                              <a:lnTo>
                                <a:pt x="0" y="0"/>
                              </a:lnTo>
                              <a:lnTo>
                                <a:pt x="0" y="12"/>
                              </a:lnTo>
                              <a:close/>
                            </a:path>
                          </a:pathLst>
                        </a:custGeom>
                        <a:solidFill>
                          <a:srgbClr val="3F1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70" name="Freeform 466"/>
                        <p:cNvSpPr>
                          <a:spLocks/>
                        </p:cNvSpPr>
                        <p:nvPr/>
                      </p:nvSpPr>
                      <p:spPr bwMode="auto">
                        <a:xfrm>
                          <a:off x="2294" y="1993"/>
                          <a:ext cx="216" cy="90"/>
                        </a:xfrm>
                        <a:custGeom>
                          <a:avLst/>
                          <a:gdLst>
                            <a:gd name="T0" fmla="*/ 4 w 436"/>
                            <a:gd name="T1" fmla="*/ 102 h 180"/>
                            <a:gd name="T2" fmla="*/ 0 w 436"/>
                            <a:gd name="T3" fmla="*/ 154 h 180"/>
                            <a:gd name="T4" fmla="*/ 83 w 436"/>
                            <a:gd name="T5" fmla="*/ 180 h 180"/>
                            <a:gd name="T6" fmla="*/ 433 w 436"/>
                            <a:gd name="T7" fmla="*/ 55 h 180"/>
                            <a:gd name="T8" fmla="*/ 436 w 436"/>
                            <a:gd name="T9" fmla="*/ 0 h 180"/>
                            <a:gd name="T10" fmla="*/ 85 w 436"/>
                            <a:gd name="T11" fmla="*/ 127 h 180"/>
                            <a:gd name="T12" fmla="*/ 4 w 436"/>
                            <a:gd name="T13" fmla="*/ 102 h 180"/>
                          </a:gdLst>
                          <a:ahLst/>
                          <a:cxnLst>
                            <a:cxn ang="0">
                              <a:pos x="T0" y="T1"/>
                            </a:cxn>
                            <a:cxn ang="0">
                              <a:pos x="T2" y="T3"/>
                            </a:cxn>
                            <a:cxn ang="0">
                              <a:pos x="T4" y="T5"/>
                            </a:cxn>
                            <a:cxn ang="0">
                              <a:pos x="T6" y="T7"/>
                            </a:cxn>
                            <a:cxn ang="0">
                              <a:pos x="T8" y="T9"/>
                            </a:cxn>
                            <a:cxn ang="0">
                              <a:pos x="T10" y="T11"/>
                            </a:cxn>
                            <a:cxn ang="0">
                              <a:pos x="T12" y="T13"/>
                            </a:cxn>
                          </a:cxnLst>
                          <a:rect l="0" t="0" r="r" b="b"/>
                          <a:pathLst>
                            <a:path w="436" h="180">
                              <a:moveTo>
                                <a:pt x="4" y="102"/>
                              </a:moveTo>
                              <a:lnTo>
                                <a:pt x="0" y="154"/>
                              </a:lnTo>
                              <a:lnTo>
                                <a:pt x="83" y="180"/>
                              </a:lnTo>
                              <a:lnTo>
                                <a:pt x="433" y="55"/>
                              </a:lnTo>
                              <a:lnTo>
                                <a:pt x="436" y="0"/>
                              </a:lnTo>
                              <a:lnTo>
                                <a:pt x="85" y="127"/>
                              </a:lnTo>
                              <a:lnTo>
                                <a:pt x="4" y="102"/>
                              </a:lnTo>
                              <a:close/>
                            </a:path>
                          </a:pathLst>
                        </a:custGeom>
                        <a:solidFill>
                          <a:srgbClr val="7F5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1366" name="Group 467"/>
                <p:cNvGrpSpPr>
                  <a:grpSpLocks/>
                </p:cNvGrpSpPr>
                <p:nvPr/>
              </p:nvGrpSpPr>
              <p:grpSpPr bwMode="auto">
                <a:xfrm>
                  <a:off x="2137" y="2319"/>
                  <a:ext cx="1105" cy="899"/>
                  <a:chOff x="2137" y="2319"/>
                  <a:chExt cx="1105" cy="899"/>
                </a:xfrm>
              </p:grpSpPr>
              <p:grpSp>
                <p:nvGrpSpPr>
                  <p:cNvPr id="11367" name="Group 468"/>
                  <p:cNvGrpSpPr>
                    <a:grpSpLocks/>
                  </p:cNvGrpSpPr>
                  <p:nvPr/>
                </p:nvGrpSpPr>
                <p:grpSpPr bwMode="auto">
                  <a:xfrm>
                    <a:off x="2137" y="2858"/>
                    <a:ext cx="866" cy="360"/>
                    <a:chOff x="2137" y="2858"/>
                    <a:chExt cx="866" cy="360"/>
                  </a:xfrm>
                </p:grpSpPr>
                <p:grpSp>
                  <p:nvGrpSpPr>
                    <p:cNvPr id="11431" name="Group 469"/>
                    <p:cNvGrpSpPr>
                      <a:grpSpLocks/>
                    </p:cNvGrpSpPr>
                    <p:nvPr/>
                  </p:nvGrpSpPr>
                  <p:grpSpPr bwMode="auto">
                    <a:xfrm>
                      <a:off x="2137" y="2858"/>
                      <a:ext cx="206" cy="198"/>
                      <a:chOff x="2137" y="2858"/>
                      <a:chExt cx="206" cy="198"/>
                    </a:xfrm>
                  </p:grpSpPr>
                  <p:sp>
                    <p:nvSpPr>
                      <p:cNvPr id="149974" name="Oval 470"/>
                      <p:cNvSpPr>
                        <a:spLocks noChangeArrowheads="1"/>
                      </p:cNvSpPr>
                      <p:nvPr/>
                    </p:nvSpPr>
                    <p:spPr bwMode="auto">
                      <a:xfrm>
                        <a:off x="2137" y="2858"/>
                        <a:ext cx="187" cy="198"/>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75" name="Oval 471"/>
                      <p:cNvSpPr>
                        <a:spLocks noChangeArrowheads="1"/>
                      </p:cNvSpPr>
                      <p:nvPr/>
                    </p:nvSpPr>
                    <p:spPr bwMode="auto">
                      <a:xfrm>
                        <a:off x="2155" y="2858"/>
                        <a:ext cx="189" cy="198"/>
                      </a:xfrm>
                      <a:prstGeom prst="ellipse">
                        <a:avLst/>
                      </a:prstGeom>
                      <a:solidFill>
                        <a:srgbClr val="000000"/>
                      </a:solidFill>
                      <a:ln w="333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76" name="Oval 472"/>
                      <p:cNvSpPr>
                        <a:spLocks noChangeArrowheads="1"/>
                      </p:cNvSpPr>
                      <p:nvPr/>
                    </p:nvSpPr>
                    <p:spPr bwMode="auto">
                      <a:xfrm>
                        <a:off x="2146" y="2865"/>
                        <a:ext cx="171" cy="183"/>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444" name="Group 473"/>
                      <p:cNvGrpSpPr>
                        <a:grpSpLocks/>
                      </p:cNvGrpSpPr>
                      <p:nvPr/>
                    </p:nvGrpSpPr>
                    <p:grpSpPr bwMode="auto">
                      <a:xfrm>
                        <a:off x="2191" y="2917"/>
                        <a:ext cx="83" cy="79"/>
                        <a:chOff x="2191" y="2917"/>
                        <a:chExt cx="83" cy="79"/>
                      </a:xfrm>
                    </p:grpSpPr>
                    <p:sp>
                      <p:nvSpPr>
                        <p:cNvPr id="149978" name="Oval 474"/>
                        <p:cNvSpPr>
                          <a:spLocks noChangeArrowheads="1"/>
                        </p:cNvSpPr>
                        <p:nvPr/>
                      </p:nvSpPr>
                      <p:spPr bwMode="auto">
                        <a:xfrm>
                          <a:off x="2191" y="2917"/>
                          <a:ext cx="74" cy="79"/>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446" name="Group 475"/>
                        <p:cNvGrpSpPr>
                          <a:grpSpLocks/>
                        </p:cNvGrpSpPr>
                        <p:nvPr/>
                      </p:nvGrpSpPr>
                      <p:grpSpPr bwMode="auto">
                        <a:xfrm>
                          <a:off x="2195" y="2917"/>
                          <a:ext cx="79" cy="78"/>
                          <a:chOff x="2195" y="2917"/>
                          <a:chExt cx="79" cy="78"/>
                        </a:xfrm>
                      </p:grpSpPr>
                      <p:sp>
                        <p:nvSpPr>
                          <p:cNvPr id="149980" name="Oval 476"/>
                          <p:cNvSpPr>
                            <a:spLocks noChangeArrowheads="1"/>
                          </p:cNvSpPr>
                          <p:nvPr/>
                        </p:nvSpPr>
                        <p:spPr bwMode="auto">
                          <a:xfrm>
                            <a:off x="2200" y="2917"/>
                            <a:ext cx="74" cy="79"/>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81" name="Oval 477"/>
                          <p:cNvSpPr>
                            <a:spLocks noChangeArrowheads="1"/>
                          </p:cNvSpPr>
                          <p:nvPr/>
                        </p:nvSpPr>
                        <p:spPr bwMode="auto">
                          <a:xfrm>
                            <a:off x="2195" y="2917"/>
                            <a:ext cx="74" cy="79"/>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1432" name="Group 478"/>
                    <p:cNvGrpSpPr>
                      <a:grpSpLocks/>
                    </p:cNvGrpSpPr>
                    <p:nvPr/>
                  </p:nvGrpSpPr>
                  <p:grpSpPr bwMode="auto">
                    <a:xfrm>
                      <a:off x="2730" y="2966"/>
                      <a:ext cx="273" cy="252"/>
                      <a:chOff x="2730" y="2966"/>
                      <a:chExt cx="273" cy="252"/>
                    </a:xfrm>
                  </p:grpSpPr>
                  <p:sp>
                    <p:nvSpPr>
                      <p:cNvPr id="149983" name="Oval 479"/>
                      <p:cNvSpPr>
                        <a:spLocks noChangeArrowheads="1"/>
                      </p:cNvSpPr>
                      <p:nvPr/>
                    </p:nvSpPr>
                    <p:spPr bwMode="auto">
                      <a:xfrm>
                        <a:off x="2758" y="2966"/>
                        <a:ext cx="246" cy="252"/>
                      </a:xfrm>
                      <a:prstGeom prst="ellipse">
                        <a:avLst/>
                      </a:prstGeom>
                      <a:solidFill>
                        <a:srgbClr val="000000"/>
                      </a:solidFill>
                      <a:ln w="7938">
                        <a:solidFill>
                          <a:srgbClr val="000000"/>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84" name="Oval 480"/>
                      <p:cNvSpPr>
                        <a:spLocks noChangeArrowheads="1"/>
                      </p:cNvSpPr>
                      <p:nvPr/>
                    </p:nvSpPr>
                    <p:spPr bwMode="auto">
                      <a:xfrm>
                        <a:off x="2731" y="2966"/>
                        <a:ext cx="243" cy="252"/>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85" name="Oval 481"/>
                      <p:cNvSpPr>
                        <a:spLocks noChangeArrowheads="1"/>
                      </p:cNvSpPr>
                      <p:nvPr/>
                    </p:nvSpPr>
                    <p:spPr bwMode="auto">
                      <a:xfrm>
                        <a:off x="2756" y="2991"/>
                        <a:ext cx="196" cy="203"/>
                      </a:xfrm>
                      <a:prstGeom prst="ellipse">
                        <a:avLst/>
                      </a:prstGeom>
                      <a:solidFill>
                        <a:srgbClr val="000000"/>
                      </a:solidFill>
                      <a:ln w="7938">
                        <a:solidFill>
                          <a:srgbClr val="FFFFFF"/>
                        </a:solidFill>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436" name="Group 482"/>
                      <p:cNvGrpSpPr>
                        <a:grpSpLocks/>
                      </p:cNvGrpSpPr>
                      <p:nvPr/>
                    </p:nvGrpSpPr>
                    <p:grpSpPr bwMode="auto">
                      <a:xfrm>
                        <a:off x="2806" y="3047"/>
                        <a:ext cx="93" cy="86"/>
                        <a:chOff x="2806" y="3047"/>
                        <a:chExt cx="93" cy="86"/>
                      </a:xfrm>
                    </p:grpSpPr>
                    <p:sp>
                      <p:nvSpPr>
                        <p:cNvPr id="149987" name="Oval 483"/>
                        <p:cNvSpPr>
                          <a:spLocks noChangeArrowheads="1"/>
                        </p:cNvSpPr>
                        <p:nvPr/>
                      </p:nvSpPr>
                      <p:spPr bwMode="auto">
                        <a:xfrm>
                          <a:off x="2808" y="3047"/>
                          <a:ext cx="83" cy="86"/>
                        </a:xfrm>
                        <a:prstGeom prst="ellipse">
                          <a:avLst/>
                        </a:prstGeom>
                        <a:solidFill>
                          <a:srgbClr val="5F5F5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438" name="Group 484"/>
                        <p:cNvGrpSpPr>
                          <a:grpSpLocks/>
                        </p:cNvGrpSpPr>
                        <p:nvPr/>
                      </p:nvGrpSpPr>
                      <p:grpSpPr bwMode="auto">
                        <a:xfrm>
                          <a:off x="2812" y="3047"/>
                          <a:ext cx="87" cy="85"/>
                          <a:chOff x="2812" y="3047"/>
                          <a:chExt cx="87" cy="85"/>
                        </a:xfrm>
                      </p:grpSpPr>
                      <p:sp>
                        <p:nvSpPr>
                          <p:cNvPr id="149989" name="Oval 485"/>
                          <p:cNvSpPr>
                            <a:spLocks noChangeArrowheads="1"/>
                          </p:cNvSpPr>
                          <p:nvPr/>
                        </p:nvSpPr>
                        <p:spPr bwMode="auto">
                          <a:xfrm>
                            <a:off x="2819" y="3047"/>
                            <a:ext cx="81" cy="86"/>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90" name="Oval 486"/>
                          <p:cNvSpPr>
                            <a:spLocks noChangeArrowheads="1"/>
                          </p:cNvSpPr>
                          <p:nvPr/>
                        </p:nvSpPr>
                        <p:spPr bwMode="auto">
                          <a:xfrm>
                            <a:off x="2815" y="3047"/>
                            <a:ext cx="81" cy="86"/>
                          </a:xfrm>
                          <a:prstGeom prst="ellipse">
                            <a:avLst/>
                          </a:pr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1368" name="Group 487"/>
                  <p:cNvGrpSpPr>
                    <a:grpSpLocks/>
                  </p:cNvGrpSpPr>
                  <p:nvPr/>
                </p:nvGrpSpPr>
                <p:grpSpPr bwMode="auto">
                  <a:xfrm>
                    <a:off x="2213" y="2319"/>
                    <a:ext cx="1029" cy="853"/>
                    <a:chOff x="2213" y="2319"/>
                    <a:chExt cx="1029" cy="853"/>
                  </a:xfrm>
                </p:grpSpPr>
                <p:grpSp>
                  <p:nvGrpSpPr>
                    <p:cNvPr id="11369" name="Group 488"/>
                    <p:cNvGrpSpPr>
                      <a:grpSpLocks/>
                    </p:cNvGrpSpPr>
                    <p:nvPr/>
                  </p:nvGrpSpPr>
                  <p:grpSpPr bwMode="auto">
                    <a:xfrm>
                      <a:off x="2247" y="2319"/>
                      <a:ext cx="396" cy="632"/>
                      <a:chOff x="2247" y="2319"/>
                      <a:chExt cx="396" cy="632"/>
                    </a:xfrm>
                  </p:grpSpPr>
                  <p:sp>
                    <p:nvSpPr>
                      <p:cNvPr id="149993" name="Freeform 489"/>
                      <p:cNvSpPr>
                        <a:spLocks/>
                      </p:cNvSpPr>
                      <p:nvPr/>
                    </p:nvSpPr>
                    <p:spPr bwMode="auto">
                      <a:xfrm>
                        <a:off x="2247" y="2651"/>
                        <a:ext cx="354" cy="302"/>
                      </a:xfrm>
                      <a:custGeom>
                        <a:avLst/>
                        <a:gdLst>
                          <a:gd name="T0" fmla="*/ 0 w 706"/>
                          <a:gd name="T1" fmla="*/ 291 h 603"/>
                          <a:gd name="T2" fmla="*/ 541 w 706"/>
                          <a:gd name="T3" fmla="*/ 0 h 603"/>
                          <a:gd name="T4" fmla="*/ 706 w 706"/>
                          <a:gd name="T5" fmla="*/ 28 h 603"/>
                          <a:gd name="T6" fmla="*/ 706 w 706"/>
                          <a:gd name="T7" fmla="*/ 603 h 603"/>
                          <a:gd name="T8" fmla="*/ 0 w 706"/>
                          <a:gd name="T9" fmla="*/ 291 h 603"/>
                        </a:gdLst>
                        <a:ahLst/>
                        <a:cxnLst>
                          <a:cxn ang="0">
                            <a:pos x="T0" y="T1"/>
                          </a:cxn>
                          <a:cxn ang="0">
                            <a:pos x="T2" y="T3"/>
                          </a:cxn>
                          <a:cxn ang="0">
                            <a:pos x="T4" y="T5"/>
                          </a:cxn>
                          <a:cxn ang="0">
                            <a:pos x="T6" y="T7"/>
                          </a:cxn>
                          <a:cxn ang="0">
                            <a:pos x="T8" y="T9"/>
                          </a:cxn>
                        </a:cxnLst>
                        <a:rect l="0" t="0" r="r" b="b"/>
                        <a:pathLst>
                          <a:path w="706" h="603">
                            <a:moveTo>
                              <a:pt x="0" y="291"/>
                            </a:moveTo>
                            <a:lnTo>
                              <a:pt x="541" y="0"/>
                            </a:lnTo>
                            <a:lnTo>
                              <a:pt x="706" y="28"/>
                            </a:lnTo>
                            <a:lnTo>
                              <a:pt x="706" y="603"/>
                            </a:lnTo>
                            <a:lnTo>
                              <a:pt x="0" y="291"/>
                            </a:lnTo>
                            <a:close/>
                          </a:path>
                        </a:pathLst>
                      </a:custGeom>
                      <a:solidFill>
                        <a:srgbClr val="3F3F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422" name="Group 490"/>
                      <p:cNvGrpSpPr>
                        <a:grpSpLocks/>
                      </p:cNvGrpSpPr>
                      <p:nvPr/>
                    </p:nvGrpSpPr>
                    <p:grpSpPr bwMode="auto">
                      <a:xfrm>
                        <a:off x="2387" y="2319"/>
                        <a:ext cx="256" cy="412"/>
                        <a:chOff x="2387" y="2319"/>
                        <a:chExt cx="256" cy="412"/>
                      </a:xfrm>
                    </p:grpSpPr>
                    <p:grpSp>
                      <p:nvGrpSpPr>
                        <p:cNvPr id="11423" name="Group 491"/>
                        <p:cNvGrpSpPr>
                          <a:grpSpLocks/>
                        </p:cNvGrpSpPr>
                        <p:nvPr/>
                      </p:nvGrpSpPr>
                      <p:grpSpPr bwMode="auto">
                        <a:xfrm>
                          <a:off x="2387" y="2433"/>
                          <a:ext cx="187" cy="298"/>
                          <a:chOff x="2387" y="2433"/>
                          <a:chExt cx="187" cy="298"/>
                        </a:xfrm>
                      </p:grpSpPr>
                      <p:sp>
                        <p:nvSpPr>
                          <p:cNvPr id="149996" name="Freeform 492"/>
                          <p:cNvSpPr>
                            <a:spLocks/>
                          </p:cNvSpPr>
                          <p:nvPr/>
                        </p:nvSpPr>
                        <p:spPr bwMode="auto">
                          <a:xfrm>
                            <a:off x="2387" y="2453"/>
                            <a:ext cx="131" cy="279"/>
                          </a:xfrm>
                          <a:custGeom>
                            <a:avLst/>
                            <a:gdLst>
                              <a:gd name="T0" fmla="*/ 133 w 261"/>
                              <a:gd name="T1" fmla="*/ 0 h 557"/>
                              <a:gd name="T2" fmla="*/ 261 w 261"/>
                              <a:gd name="T3" fmla="*/ 77 h 557"/>
                              <a:gd name="T4" fmla="*/ 173 w 261"/>
                              <a:gd name="T5" fmla="*/ 557 h 557"/>
                              <a:gd name="T6" fmla="*/ 0 w 261"/>
                              <a:gd name="T7" fmla="*/ 522 h 557"/>
                              <a:gd name="T8" fmla="*/ 133 w 261"/>
                              <a:gd name="T9" fmla="*/ 0 h 557"/>
                            </a:gdLst>
                            <a:ahLst/>
                            <a:cxnLst>
                              <a:cxn ang="0">
                                <a:pos x="T0" y="T1"/>
                              </a:cxn>
                              <a:cxn ang="0">
                                <a:pos x="T2" y="T3"/>
                              </a:cxn>
                              <a:cxn ang="0">
                                <a:pos x="T4" y="T5"/>
                              </a:cxn>
                              <a:cxn ang="0">
                                <a:pos x="T6" y="T7"/>
                              </a:cxn>
                              <a:cxn ang="0">
                                <a:pos x="T8" y="T9"/>
                              </a:cxn>
                            </a:cxnLst>
                            <a:rect l="0" t="0" r="r" b="b"/>
                            <a:pathLst>
                              <a:path w="261" h="557">
                                <a:moveTo>
                                  <a:pt x="133" y="0"/>
                                </a:moveTo>
                                <a:lnTo>
                                  <a:pt x="261" y="77"/>
                                </a:lnTo>
                                <a:lnTo>
                                  <a:pt x="173" y="557"/>
                                </a:lnTo>
                                <a:lnTo>
                                  <a:pt x="0" y="522"/>
                                </a:lnTo>
                                <a:lnTo>
                                  <a:pt x="133" y="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97" name="Freeform 493"/>
                          <p:cNvSpPr>
                            <a:spLocks/>
                          </p:cNvSpPr>
                          <p:nvPr/>
                        </p:nvSpPr>
                        <p:spPr bwMode="auto">
                          <a:xfrm>
                            <a:off x="2472" y="2473"/>
                            <a:ext cx="101" cy="259"/>
                          </a:xfrm>
                          <a:custGeom>
                            <a:avLst/>
                            <a:gdLst>
                              <a:gd name="T0" fmla="*/ 85 w 201"/>
                              <a:gd name="T1" fmla="*/ 40 h 520"/>
                              <a:gd name="T2" fmla="*/ 0 w 201"/>
                              <a:gd name="T3" fmla="*/ 520 h 520"/>
                              <a:gd name="T4" fmla="*/ 122 w 201"/>
                              <a:gd name="T5" fmla="*/ 475 h 520"/>
                              <a:gd name="T6" fmla="*/ 201 w 201"/>
                              <a:gd name="T7" fmla="*/ 0 h 520"/>
                              <a:gd name="T8" fmla="*/ 85 w 201"/>
                              <a:gd name="T9" fmla="*/ 40 h 520"/>
                            </a:gdLst>
                            <a:ahLst/>
                            <a:cxnLst>
                              <a:cxn ang="0">
                                <a:pos x="T0" y="T1"/>
                              </a:cxn>
                              <a:cxn ang="0">
                                <a:pos x="T2" y="T3"/>
                              </a:cxn>
                              <a:cxn ang="0">
                                <a:pos x="T4" y="T5"/>
                              </a:cxn>
                              <a:cxn ang="0">
                                <a:pos x="T6" y="T7"/>
                              </a:cxn>
                              <a:cxn ang="0">
                                <a:pos x="T8" y="T9"/>
                              </a:cxn>
                            </a:cxnLst>
                            <a:rect l="0" t="0" r="r" b="b"/>
                            <a:pathLst>
                              <a:path w="201" h="520">
                                <a:moveTo>
                                  <a:pt x="85" y="40"/>
                                </a:moveTo>
                                <a:lnTo>
                                  <a:pt x="0" y="520"/>
                                </a:lnTo>
                                <a:lnTo>
                                  <a:pt x="122" y="475"/>
                                </a:lnTo>
                                <a:lnTo>
                                  <a:pt x="201" y="0"/>
                                </a:lnTo>
                                <a:lnTo>
                                  <a:pt x="85" y="4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49998" name="Freeform 494"/>
                          <p:cNvSpPr>
                            <a:spLocks/>
                          </p:cNvSpPr>
                          <p:nvPr/>
                        </p:nvSpPr>
                        <p:spPr bwMode="auto">
                          <a:xfrm>
                            <a:off x="2454" y="2435"/>
                            <a:ext cx="119" cy="59"/>
                          </a:xfrm>
                          <a:custGeom>
                            <a:avLst/>
                            <a:gdLst>
                              <a:gd name="T0" fmla="*/ 0 w 241"/>
                              <a:gd name="T1" fmla="*/ 40 h 115"/>
                              <a:gd name="T2" fmla="*/ 123 w 241"/>
                              <a:gd name="T3" fmla="*/ 115 h 115"/>
                              <a:gd name="T4" fmla="*/ 241 w 241"/>
                              <a:gd name="T5" fmla="*/ 75 h 115"/>
                              <a:gd name="T6" fmla="*/ 122 w 241"/>
                              <a:gd name="T7" fmla="*/ 0 h 115"/>
                              <a:gd name="T8" fmla="*/ 0 w 241"/>
                              <a:gd name="T9" fmla="*/ 40 h 115"/>
                            </a:gdLst>
                            <a:ahLst/>
                            <a:cxnLst>
                              <a:cxn ang="0">
                                <a:pos x="T0" y="T1"/>
                              </a:cxn>
                              <a:cxn ang="0">
                                <a:pos x="T2" y="T3"/>
                              </a:cxn>
                              <a:cxn ang="0">
                                <a:pos x="T4" y="T5"/>
                              </a:cxn>
                              <a:cxn ang="0">
                                <a:pos x="T6" y="T7"/>
                              </a:cxn>
                              <a:cxn ang="0">
                                <a:pos x="T8" y="T9"/>
                              </a:cxn>
                            </a:cxnLst>
                            <a:rect l="0" t="0" r="r" b="b"/>
                            <a:pathLst>
                              <a:path w="241" h="115">
                                <a:moveTo>
                                  <a:pt x="0" y="40"/>
                                </a:moveTo>
                                <a:lnTo>
                                  <a:pt x="123" y="115"/>
                                </a:lnTo>
                                <a:lnTo>
                                  <a:pt x="241" y="75"/>
                                </a:lnTo>
                                <a:lnTo>
                                  <a:pt x="122" y="0"/>
                                </a:lnTo>
                                <a:lnTo>
                                  <a:pt x="0" y="4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1424" name="Group 495"/>
                        <p:cNvGrpSpPr>
                          <a:grpSpLocks/>
                        </p:cNvGrpSpPr>
                        <p:nvPr/>
                      </p:nvGrpSpPr>
                      <p:grpSpPr bwMode="auto">
                        <a:xfrm>
                          <a:off x="2450" y="2319"/>
                          <a:ext cx="193" cy="153"/>
                          <a:chOff x="2450" y="2319"/>
                          <a:chExt cx="193" cy="153"/>
                        </a:xfrm>
                      </p:grpSpPr>
                      <p:sp>
                        <p:nvSpPr>
                          <p:cNvPr id="150000" name="Freeform 496"/>
                          <p:cNvSpPr>
                            <a:spLocks/>
                          </p:cNvSpPr>
                          <p:nvPr/>
                        </p:nvSpPr>
                        <p:spPr bwMode="auto">
                          <a:xfrm>
                            <a:off x="2450" y="2320"/>
                            <a:ext cx="194" cy="153"/>
                          </a:xfrm>
                          <a:custGeom>
                            <a:avLst/>
                            <a:gdLst>
                              <a:gd name="T0" fmla="*/ 100 w 385"/>
                              <a:gd name="T1" fmla="*/ 0 h 306"/>
                              <a:gd name="T2" fmla="*/ 126 w 385"/>
                              <a:gd name="T3" fmla="*/ 46 h 306"/>
                              <a:gd name="T4" fmla="*/ 179 w 385"/>
                              <a:gd name="T5" fmla="*/ 55 h 306"/>
                              <a:gd name="T6" fmla="*/ 222 w 385"/>
                              <a:gd name="T7" fmla="*/ 75 h 306"/>
                              <a:gd name="T8" fmla="*/ 262 w 385"/>
                              <a:gd name="T9" fmla="*/ 99 h 306"/>
                              <a:gd name="T10" fmla="*/ 294 w 385"/>
                              <a:gd name="T11" fmla="*/ 131 h 306"/>
                              <a:gd name="T12" fmla="*/ 316 w 385"/>
                              <a:gd name="T13" fmla="*/ 170 h 306"/>
                              <a:gd name="T14" fmla="*/ 320 w 385"/>
                              <a:gd name="T15" fmla="*/ 209 h 306"/>
                              <a:gd name="T16" fmla="*/ 306 w 385"/>
                              <a:gd name="T17" fmla="*/ 243 h 306"/>
                              <a:gd name="T18" fmla="*/ 264 w 385"/>
                              <a:gd name="T19" fmla="*/ 260 h 306"/>
                              <a:gd name="T20" fmla="*/ 226 w 385"/>
                              <a:gd name="T21" fmla="*/ 253 h 306"/>
                              <a:gd name="T22" fmla="*/ 186 w 385"/>
                              <a:gd name="T23" fmla="*/ 239 h 306"/>
                              <a:gd name="T24" fmla="*/ 150 w 385"/>
                              <a:gd name="T25" fmla="*/ 217 h 306"/>
                              <a:gd name="T26" fmla="*/ 117 w 385"/>
                              <a:gd name="T27" fmla="*/ 194 h 306"/>
                              <a:gd name="T28" fmla="*/ 93 w 385"/>
                              <a:gd name="T29" fmla="*/ 173 h 306"/>
                              <a:gd name="T30" fmla="*/ 73 w 385"/>
                              <a:gd name="T31" fmla="*/ 147 h 306"/>
                              <a:gd name="T32" fmla="*/ 63 w 385"/>
                              <a:gd name="T33" fmla="*/ 109 h 306"/>
                              <a:gd name="T34" fmla="*/ 67 w 385"/>
                              <a:gd name="T35" fmla="*/ 76 h 306"/>
                              <a:gd name="T36" fmla="*/ 92 w 385"/>
                              <a:gd name="T37" fmla="*/ 52 h 306"/>
                              <a:gd name="T38" fmla="*/ 100 w 385"/>
                              <a:gd name="T39" fmla="*/ 0 h 306"/>
                              <a:gd name="T40" fmla="*/ 164 w 385"/>
                              <a:gd name="T41" fmla="*/ 7 h 306"/>
                              <a:gd name="T42" fmla="*/ 215 w 385"/>
                              <a:gd name="T43" fmla="*/ 21 h 306"/>
                              <a:gd name="T44" fmla="*/ 265 w 385"/>
                              <a:gd name="T45" fmla="*/ 48 h 306"/>
                              <a:gd name="T46" fmla="*/ 308 w 385"/>
                              <a:gd name="T47" fmla="*/ 82 h 306"/>
                              <a:gd name="T48" fmla="*/ 348 w 385"/>
                              <a:gd name="T49" fmla="*/ 125 h 306"/>
                              <a:gd name="T50" fmla="*/ 379 w 385"/>
                              <a:gd name="T51" fmla="*/ 178 h 306"/>
                              <a:gd name="T52" fmla="*/ 384 w 385"/>
                              <a:gd name="T53" fmla="*/ 236 h 306"/>
                              <a:gd name="T54" fmla="*/ 365 w 385"/>
                              <a:gd name="T55" fmla="*/ 277 h 306"/>
                              <a:gd name="T56" fmla="*/ 327 w 385"/>
                              <a:gd name="T57" fmla="*/ 300 h 306"/>
                              <a:gd name="T58" fmla="*/ 274 w 385"/>
                              <a:gd name="T59" fmla="*/ 306 h 306"/>
                              <a:gd name="T60" fmla="*/ 217 w 385"/>
                              <a:gd name="T61" fmla="*/ 295 h 306"/>
                              <a:gd name="T62" fmla="*/ 163 w 385"/>
                              <a:gd name="T63" fmla="*/ 273 h 306"/>
                              <a:gd name="T64" fmla="*/ 117 w 385"/>
                              <a:gd name="T65" fmla="*/ 247 h 306"/>
                              <a:gd name="T66" fmla="*/ 69 w 385"/>
                              <a:gd name="T67" fmla="*/ 209 h 306"/>
                              <a:gd name="T68" fmla="*/ 30 w 385"/>
                              <a:gd name="T69" fmla="*/ 165 h 306"/>
                              <a:gd name="T70" fmla="*/ 5 w 385"/>
                              <a:gd name="T71" fmla="*/ 115 h 306"/>
                              <a:gd name="T72" fmla="*/ 2 w 385"/>
                              <a:gd name="T73" fmla="*/ 63 h 306"/>
                              <a:gd name="T74" fmla="*/ 26 w 385"/>
                              <a:gd name="T75" fmla="*/ 21 h 306"/>
                              <a:gd name="T76" fmla="*/ 73 w 385"/>
                              <a:gd name="T77"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5" h="306">
                                <a:moveTo>
                                  <a:pt x="73" y="4"/>
                                </a:moveTo>
                                <a:lnTo>
                                  <a:pt x="100" y="0"/>
                                </a:lnTo>
                                <a:lnTo>
                                  <a:pt x="107" y="47"/>
                                </a:lnTo>
                                <a:lnTo>
                                  <a:pt x="126" y="46"/>
                                </a:lnTo>
                                <a:lnTo>
                                  <a:pt x="148" y="47"/>
                                </a:lnTo>
                                <a:lnTo>
                                  <a:pt x="179" y="55"/>
                                </a:lnTo>
                                <a:lnTo>
                                  <a:pt x="198" y="63"/>
                                </a:lnTo>
                                <a:lnTo>
                                  <a:pt x="222" y="75"/>
                                </a:lnTo>
                                <a:lnTo>
                                  <a:pt x="247" y="90"/>
                                </a:lnTo>
                                <a:lnTo>
                                  <a:pt x="262" y="99"/>
                                </a:lnTo>
                                <a:lnTo>
                                  <a:pt x="281" y="117"/>
                                </a:lnTo>
                                <a:lnTo>
                                  <a:pt x="294" y="131"/>
                                </a:lnTo>
                                <a:lnTo>
                                  <a:pt x="306" y="147"/>
                                </a:lnTo>
                                <a:lnTo>
                                  <a:pt x="316" y="170"/>
                                </a:lnTo>
                                <a:lnTo>
                                  <a:pt x="320" y="190"/>
                                </a:lnTo>
                                <a:lnTo>
                                  <a:pt x="320" y="209"/>
                                </a:lnTo>
                                <a:lnTo>
                                  <a:pt x="320" y="227"/>
                                </a:lnTo>
                                <a:lnTo>
                                  <a:pt x="306" y="243"/>
                                </a:lnTo>
                                <a:lnTo>
                                  <a:pt x="290" y="253"/>
                                </a:lnTo>
                                <a:lnTo>
                                  <a:pt x="264" y="260"/>
                                </a:lnTo>
                                <a:lnTo>
                                  <a:pt x="249" y="257"/>
                                </a:lnTo>
                                <a:lnTo>
                                  <a:pt x="226" y="253"/>
                                </a:lnTo>
                                <a:lnTo>
                                  <a:pt x="205" y="247"/>
                                </a:lnTo>
                                <a:lnTo>
                                  <a:pt x="186" y="239"/>
                                </a:lnTo>
                                <a:lnTo>
                                  <a:pt x="162" y="224"/>
                                </a:lnTo>
                                <a:lnTo>
                                  <a:pt x="150" y="217"/>
                                </a:lnTo>
                                <a:lnTo>
                                  <a:pt x="135" y="206"/>
                                </a:lnTo>
                                <a:lnTo>
                                  <a:pt x="117" y="194"/>
                                </a:lnTo>
                                <a:lnTo>
                                  <a:pt x="104" y="184"/>
                                </a:lnTo>
                                <a:lnTo>
                                  <a:pt x="93" y="173"/>
                                </a:lnTo>
                                <a:lnTo>
                                  <a:pt x="83" y="161"/>
                                </a:lnTo>
                                <a:lnTo>
                                  <a:pt x="73" y="147"/>
                                </a:lnTo>
                                <a:lnTo>
                                  <a:pt x="65" y="127"/>
                                </a:lnTo>
                                <a:lnTo>
                                  <a:pt x="63" y="109"/>
                                </a:lnTo>
                                <a:lnTo>
                                  <a:pt x="63" y="95"/>
                                </a:lnTo>
                                <a:lnTo>
                                  <a:pt x="67" y="76"/>
                                </a:lnTo>
                                <a:lnTo>
                                  <a:pt x="76" y="63"/>
                                </a:lnTo>
                                <a:lnTo>
                                  <a:pt x="92" y="52"/>
                                </a:lnTo>
                                <a:lnTo>
                                  <a:pt x="107" y="47"/>
                                </a:lnTo>
                                <a:lnTo>
                                  <a:pt x="100" y="0"/>
                                </a:lnTo>
                                <a:lnTo>
                                  <a:pt x="131" y="1"/>
                                </a:lnTo>
                                <a:lnTo>
                                  <a:pt x="164" y="7"/>
                                </a:lnTo>
                                <a:lnTo>
                                  <a:pt x="191" y="13"/>
                                </a:lnTo>
                                <a:lnTo>
                                  <a:pt x="215" y="21"/>
                                </a:lnTo>
                                <a:lnTo>
                                  <a:pt x="242" y="34"/>
                                </a:lnTo>
                                <a:lnTo>
                                  <a:pt x="265" y="48"/>
                                </a:lnTo>
                                <a:lnTo>
                                  <a:pt x="288" y="64"/>
                                </a:lnTo>
                                <a:lnTo>
                                  <a:pt x="308" y="82"/>
                                </a:lnTo>
                                <a:lnTo>
                                  <a:pt x="328" y="101"/>
                                </a:lnTo>
                                <a:lnTo>
                                  <a:pt x="348" y="125"/>
                                </a:lnTo>
                                <a:lnTo>
                                  <a:pt x="367" y="150"/>
                                </a:lnTo>
                                <a:lnTo>
                                  <a:pt x="379" y="178"/>
                                </a:lnTo>
                                <a:lnTo>
                                  <a:pt x="385" y="208"/>
                                </a:lnTo>
                                <a:lnTo>
                                  <a:pt x="384" y="236"/>
                                </a:lnTo>
                                <a:lnTo>
                                  <a:pt x="379" y="257"/>
                                </a:lnTo>
                                <a:lnTo>
                                  <a:pt x="365" y="277"/>
                                </a:lnTo>
                                <a:lnTo>
                                  <a:pt x="349" y="291"/>
                                </a:lnTo>
                                <a:lnTo>
                                  <a:pt x="327" y="300"/>
                                </a:lnTo>
                                <a:lnTo>
                                  <a:pt x="300" y="306"/>
                                </a:lnTo>
                                <a:lnTo>
                                  <a:pt x="274" y="306"/>
                                </a:lnTo>
                                <a:lnTo>
                                  <a:pt x="242" y="302"/>
                                </a:lnTo>
                                <a:lnTo>
                                  <a:pt x="217" y="295"/>
                                </a:lnTo>
                                <a:lnTo>
                                  <a:pt x="188" y="286"/>
                                </a:lnTo>
                                <a:lnTo>
                                  <a:pt x="163" y="273"/>
                                </a:lnTo>
                                <a:lnTo>
                                  <a:pt x="143" y="261"/>
                                </a:lnTo>
                                <a:lnTo>
                                  <a:pt x="117" y="247"/>
                                </a:lnTo>
                                <a:lnTo>
                                  <a:pt x="96" y="231"/>
                                </a:lnTo>
                                <a:lnTo>
                                  <a:pt x="69" y="209"/>
                                </a:lnTo>
                                <a:lnTo>
                                  <a:pt x="52" y="192"/>
                                </a:lnTo>
                                <a:lnTo>
                                  <a:pt x="30" y="165"/>
                                </a:lnTo>
                                <a:lnTo>
                                  <a:pt x="14" y="139"/>
                                </a:lnTo>
                                <a:lnTo>
                                  <a:pt x="5" y="115"/>
                                </a:lnTo>
                                <a:lnTo>
                                  <a:pt x="0" y="87"/>
                                </a:lnTo>
                                <a:lnTo>
                                  <a:pt x="2" y="63"/>
                                </a:lnTo>
                                <a:lnTo>
                                  <a:pt x="12" y="39"/>
                                </a:lnTo>
                                <a:lnTo>
                                  <a:pt x="26" y="21"/>
                                </a:lnTo>
                                <a:lnTo>
                                  <a:pt x="50" y="9"/>
                                </a:lnTo>
                                <a:lnTo>
                                  <a:pt x="73" y="4"/>
                                </a:lnTo>
                                <a:close/>
                              </a:path>
                            </a:pathLst>
                          </a:custGeom>
                          <a:solidFill>
                            <a:srgbClr val="0000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01" name="Freeform 497"/>
                          <p:cNvSpPr>
                            <a:spLocks/>
                          </p:cNvSpPr>
                          <p:nvPr/>
                        </p:nvSpPr>
                        <p:spPr bwMode="auto">
                          <a:xfrm>
                            <a:off x="2481" y="2342"/>
                            <a:ext cx="131" cy="106"/>
                          </a:xfrm>
                          <a:custGeom>
                            <a:avLst/>
                            <a:gdLst>
                              <a:gd name="T0" fmla="*/ 48 w 261"/>
                              <a:gd name="T1" fmla="*/ 1 h 213"/>
                              <a:gd name="T2" fmla="*/ 66 w 261"/>
                              <a:gd name="T3" fmla="*/ 0 h 213"/>
                              <a:gd name="T4" fmla="*/ 89 w 261"/>
                              <a:gd name="T5" fmla="*/ 1 h 213"/>
                              <a:gd name="T6" fmla="*/ 109 w 261"/>
                              <a:gd name="T7" fmla="*/ 5 h 213"/>
                              <a:gd name="T8" fmla="*/ 129 w 261"/>
                              <a:gd name="T9" fmla="*/ 13 h 213"/>
                              <a:gd name="T10" fmla="*/ 144 w 261"/>
                              <a:gd name="T11" fmla="*/ 20 h 213"/>
                              <a:gd name="T12" fmla="*/ 160 w 261"/>
                              <a:gd name="T13" fmla="*/ 28 h 213"/>
                              <a:gd name="T14" fmla="*/ 174 w 261"/>
                              <a:gd name="T15" fmla="*/ 36 h 213"/>
                              <a:gd name="T16" fmla="*/ 193 w 261"/>
                              <a:gd name="T17" fmla="*/ 48 h 213"/>
                              <a:gd name="T18" fmla="*/ 208 w 261"/>
                              <a:gd name="T19" fmla="*/ 59 h 213"/>
                              <a:gd name="T20" fmla="*/ 223 w 261"/>
                              <a:gd name="T21" fmla="*/ 73 h 213"/>
                              <a:gd name="T22" fmla="*/ 232 w 261"/>
                              <a:gd name="T23" fmla="*/ 84 h 213"/>
                              <a:gd name="T24" fmla="*/ 244 w 261"/>
                              <a:gd name="T25" fmla="*/ 101 h 213"/>
                              <a:gd name="T26" fmla="*/ 252 w 261"/>
                              <a:gd name="T27" fmla="*/ 115 h 213"/>
                              <a:gd name="T28" fmla="*/ 259 w 261"/>
                              <a:gd name="T29" fmla="*/ 135 h 213"/>
                              <a:gd name="T30" fmla="*/ 260 w 261"/>
                              <a:gd name="T31" fmla="*/ 154 h 213"/>
                              <a:gd name="T32" fmla="*/ 261 w 261"/>
                              <a:gd name="T33" fmla="*/ 171 h 213"/>
                              <a:gd name="T34" fmla="*/ 253 w 261"/>
                              <a:gd name="T35" fmla="*/ 189 h 213"/>
                              <a:gd name="T36" fmla="*/ 239 w 261"/>
                              <a:gd name="T37" fmla="*/ 203 h 213"/>
                              <a:gd name="T38" fmla="*/ 223 w 261"/>
                              <a:gd name="T39" fmla="*/ 211 h 213"/>
                              <a:gd name="T40" fmla="*/ 205 w 261"/>
                              <a:gd name="T41" fmla="*/ 213 h 213"/>
                              <a:gd name="T42" fmla="*/ 182 w 261"/>
                              <a:gd name="T43" fmla="*/ 210 h 213"/>
                              <a:gd name="T44" fmla="*/ 164 w 261"/>
                              <a:gd name="T45" fmla="*/ 206 h 213"/>
                              <a:gd name="T46" fmla="*/ 145 w 261"/>
                              <a:gd name="T47" fmla="*/ 201 h 213"/>
                              <a:gd name="T48" fmla="*/ 129 w 261"/>
                              <a:gd name="T49" fmla="*/ 194 h 213"/>
                              <a:gd name="T50" fmla="*/ 110 w 261"/>
                              <a:gd name="T51" fmla="*/ 185 h 213"/>
                              <a:gd name="T52" fmla="*/ 94 w 261"/>
                              <a:gd name="T53" fmla="*/ 175 h 213"/>
                              <a:gd name="T54" fmla="*/ 79 w 261"/>
                              <a:gd name="T55" fmla="*/ 166 h 213"/>
                              <a:gd name="T56" fmla="*/ 63 w 261"/>
                              <a:gd name="T57" fmla="*/ 155 h 213"/>
                              <a:gd name="T58" fmla="*/ 46 w 261"/>
                              <a:gd name="T59" fmla="*/ 140 h 213"/>
                              <a:gd name="T60" fmla="*/ 31 w 261"/>
                              <a:gd name="T61" fmla="*/ 126 h 213"/>
                              <a:gd name="T62" fmla="*/ 20 w 261"/>
                              <a:gd name="T63" fmla="*/ 111 h 213"/>
                              <a:gd name="T64" fmla="*/ 8 w 261"/>
                              <a:gd name="T65" fmla="*/ 93 h 213"/>
                              <a:gd name="T66" fmla="*/ 3 w 261"/>
                              <a:gd name="T67" fmla="*/ 79 h 213"/>
                              <a:gd name="T68" fmla="*/ 0 w 261"/>
                              <a:gd name="T69" fmla="*/ 59 h 213"/>
                              <a:gd name="T70" fmla="*/ 2 w 261"/>
                              <a:gd name="T71" fmla="*/ 42 h 213"/>
                              <a:gd name="T72" fmla="*/ 8 w 261"/>
                              <a:gd name="T73" fmla="*/ 26 h 213"/>
                              <a:gd name="T74" fmla="*/ 19 w 261"/>
                              <a:gd name="T75" fmla="*/ 14 h 213"/>
                              <a:gd name="T76" fmla="*/ 31 w 261"/>
                              <a:gd name="T77" fmla="*/ 6 h 213"/>
                              <a:gd name="T78" fmla="*/ 48 w 261"/>
                              <a:gd name="T79" fmla="*/ 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1" h="213">
                                <a:moveTo>
                                  <a:pt x="48" y="1"/>
                                </a:moveTo>
                                <a:lnTo>
                                  <a:pt x="66" y="0"/>
                                </a:lnTo>
                                <a:lnTo>
                                  <a:pt x="89" y="1"/>
                                </a:lnTo>
                                <a:lnTo>
                                  <a:pt x="109" y="5"/>
                                </a:lnTo>
                                <a:lnTo>
                                  <a:pt x="129" y="13"/>
                                </a:lnTo>
                                <a:lnTo>
                                  <a:pt x="144" y="20"/>
                                </a:lnTo>
                                <a:lnTo>
                                  <a:pt x="160" y="28"/>
                                </a:lnTo>
                                <a:lnTo>
                                  <a:pt x="174" y="36"/>
                                </a:lnTo>
                                <a:lnTo>
                                  <a:pt x="193" y="48"/>
                                </a:lnTo>
                                <a:lnTo>
                                  <a:pt x="208" y="59"/>
                                </a:lnTo>
                                <a:lnTo>
                                  <a:pt x="223" y="73"/>
                                </a:lnTo>
                                <a:lnTo>
                                  <a:pt x="232" y="84"/>
                                </a:lnTo>
                                <a:lnTo>
                                  <a:pt x="244" y="101"/>
                                </a:lnTo>
                                <a:lnTo>
                                  <a:pt x="252" y="115"/>
                                </a:lnTo>
                                <a:lnTo>
                                  <a:pt x="259" y="135"/>
                                </a:lnTo>
                                <a:lnTo>
                                  <a:pt x="260" y="154"/>
                                </a:lnTo>
                                <a:lnTo>
                                  <a:pt x="261" y="171"/>
                                </a:lnTo>
                                <a:lnTo>
                                  <a:pt x="253" y="189"/>
                                </a:lnTo>
                                <a:lnTo>
                                  <a:pt x="239" y="203"/>
                                </a:lnTo>
                                <a:lnTo>
                                  <a:pt x="223" y="211"/>
                                </a:lnTo>
                                <a:lnTo>
                                  <a:pt x="205" y="213"/>
                                </a:lnTo>
                                <a:lnTo>
                                  <a:pt x="182" y="210"/>
                                </a:lnTo>
                                <a:lnTo>
                                  <a:pt x="164" y="206"/>
                                </a:lnTo>
                                <a:lnTo>
                                  <a:pt x="145" y="201"/>
                                </a:lnTo>
                                <a:lnTo>
                                  <a:pt x="129" y="194"/>
                                </a:lnTo>
                                <a:lnTo>
                                  <a:pt x="110" y="185"/>
                                </a:lnTo>
                                <a:lnTo>
                                  <a:pt x="94" y="175"/>
                                </a:lnTo>
                                <a:lnTo>
                                  <a:pt x="79" y="166"/>
                                </a:lnTo>
                                <a:lnTo>
                                  <a:pt x="63" y="155"/>
                                </a:lnTo>
                                <a:lnTo>
                                  <a:pt x="46" y="140"/>
                                </a:lnTo>
                                <a:lnTo>
                                  <a:pt x="31" y="126"/>
                                </a:lnTo>
                                <a:lnTo>
                                  <a:pt x="20" y="111"/>
                                </a:lnTo>
                                <a:lnTo>
                                  <a:pt x="8" y="93"/>
                                </a:lnTo>
                                <a:lnTo>
                                  <a:pt x="3" y="79"/>
                                </a:lnTo>
                                <a:lnTo>
                                  <a:pt x="0" y="59"/>
                                </a:lnTo>
                                <a:lnTo>
                                  <a:pt x="2" y="42"/>
                                </a:lnTo>
                                <a:lnTo>
                                  <a:pt x="8" y="26"/>
                                </a:lnTo>
                                <a:lnTo>
                                  <a:pt x="19" y="14"/>
                                </a:lnTo>
                                <a:lnTo>
                                  <a:pt x="31" y="6"/>
                                </a:lnTo>
                                <a:lnTo>
                                  <a:pt x="48" y="1"/>
                                </a:lnTo>
                              </a:path>
                            </a:pathLst>
                          </a:custGeom>
                          <a:noFill/>
                          <a:ln w="793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02" name="Freeform 498"/>
                          <p:cNvSpPr>
                            <a:spLocks/>
                          </p:cNvSpPr>
                          <p:nvPr/>
                        </p:nvSpPr>
                        <p:spPr bwMode="auto">
                          <a:xfrm>
                            <a:off x="2486" y="2369"/>
                            <a:ext cx="131" cy="52"/>
                          </a:xfrm>
                          <a:custGeom>
                            <a:avLst/>
                            <a:gdLst>
                              <a:gd name="T0" fmla="*/ 0 w 260"/>
                              <a:gd name="T1" fmla="*/ 78 h 105"/>
                              <a:gd name="T2" fmla="*/ 227 w 260"/>
                              <a:gd name="T3" fmla="*/ 0 h 105"/>
                              <a:gd name="T4" fmla="*/ 260 w 260"/>
                              <a:gd name="T5" fmla="*/ 20 h 105"/>
                              <a:gd name="T6" fmla="*/ 16 w 260"/>
                              <a:gd name="T7" fmla="*/ 105 h 105"/>
                              <a:gd name="T8" fmla="*/ 0 w 260"/>
                              <a:gd name="T9" fmla="*/ 78 h 105"/>
                            </a:gdLst>
                            <a:ahLst/>
                            <a:cxnLst>
                              <a:cxn ang="0">
                                <a:pos x="T0" y="T1"/>
                              </a:cxn>
                              <a:cxn ang="0">
                                <a:pos x="T2" y="T3"/>
                              </a:cxn>
                              <a:cxn ang="0">
                                <a:pos x="T4" y="T5"/>
                              </a:cxn>
                              <a:cxn ang="0">
                                <a:pos x="T6" y="T7"/>
                              </a:cxn>
                              <a:cxn ang="0">
                                <a:pos x="T8" y="T9"/>
                              </a:cxn>
                            </a:cxnLst>
                            <a:rect l="0" t="0" r="r" b="b"/>
                            <a:pathLst>
                              <a:path w="260" h="105">
                                <a:moveTo>
                                  <a:pt x="0" y="78"/>
                                </a:moveTo>
                                <a:lnTo>
                                  <a:pt x="227" y="0"/>
                                </a:lnTo>
                                <a:lnTo>
                                  <a:pt x="260" y="20"/>
                                </a:lnTo>
                                <a:lnTo>
                                  <a:pt x="16" y="105"/>
                                </a:lnTo>
                                <a:lnTo>
                                  <a:pt x="0"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nvGrpSpPr>
                    <p:cNvPr id="11370" name="Group 499"/>
                    <p:cNvGrpSpPr>
                      <a:grpSpLocks/>
                    </p:cNvGrpSpPr>
                    <p:nvPr/>
                  </p:nvGrpSpPr>
                  <p:grpSpPr bwMode="auto">
                    <a:xfrm>
                      <a:off x="2213" y="2416"/>
                      <a:ext cx="1029" cy="756"/>
                      <a:chOff x="2213" y="2416"/>
                      <a:chExt cx="1029" cy="756"/>
                    </a:xfrm>
                  </p:grpSpPr>
                  <p:grpSp>
                    <p:nvGrpSpPr>
                      <p:cNvPr id="11371" name="Group 500"/>
                      <p:cNvGrpSpPr>
                        <a:grpSpLocks/>
                      </p:cNvGrpSpPr>
                      <p:nvPr/>
                    </p:nvGrpSpPr>
                    <p:grpSpPr bwMode="auto">
                      <a:xfrm>
                        <a:off x="2213" y="2430"/>
                        <a:ext cx="1019" cy="742"/>
                        <a:chOff x="2213" y="2430"/>
                        <a:chExt cx="1019" cy="742"/>
                      </a:xfrm>
                    </p:grpSpPr>
                    <p:grpSp>
                      <p:nvGrpSpPr>
                        <p:cNvPr id="11409" name="Group 501"/>
                        <p:cNvGrpSpPr>
                          <a:grpSpLocks/>
                        </p:cNvGrpSpPr>
                        <p:nvPr/>
                      </p:nvGrpSpPr>
                      <p:grpSpPr bwMode="auto">
                        <a:xfrm>
                          <a:off x="2633" y="2451"/>
                          <a:ext cx="382" cy="283"/>
                          <a:chOff x="2633" y="2451"/>
                          <a:chExt cx="382" cy="283"/>
                        </a:xfrm>
                      </p:grpSpPr>
                      <p:grpSp>
                        <p:nvGrpSpPr>
                          <p:cNvPr id="11415" name="Group 502"/>
                          <p:cNvGrpSpPr>
                            <a:grpSpLocks/>
                          </p:cNvGrpSpPr>
                          <p:nvPr/>
                        </p:nvGrpSpPr>
                        <p:grpSpPr bwMode="auto">
                          <a:xfrm>
                            <a:off x="2633" y="2456"/>
                            <a:ext cx="382" cy="278"/>
                            <a:chOff x="2633" y="2456"/>
                            <a:chExt cx="382" cy="278"/>
                          </a:xfrm>
                        </p:grpSpPr>
                        <p:sp>
                          <p:nvSpPr>
                            <p:cNvPr id="150007" name="Freeform 503"/>
                            <p:cNvSpPr>
                              <a:spLocks/>
                            </p:cNvSpPr>
                            <p:nvPr/>
                          </p:nvSpPr>
                          <p:spPr bwMode="auto">
                            <a:xfrm>
                              <a:off x="2653" y="2455"/>
                              <a:ext cx="318" cy="77"/>
                            </a:xfrm>
                            <a:custGeom>
                              <a:avLst/>
                              <a:gdLst>
                                <a:gd name="T0" fmla="*/ 0 w 635"/>
                                <a:gd name="T1" fmla="*/ 78 h 156"/>
                                <a:gd name="T2" fmla="*/ 14 w 635"/>
                                <a:gd name="T3" fmla="*/ 55 h 156"/>
                                <a:gd name="T4" fmla="*/ 31 w 635"/>
                                <a:gd name="T5" fmla="*/ 35 h 156"/>
                                <a:gd name="T6" fmla="*/ 50 w 635"/>
                                <a:gd name="T7" fmla="*/ 13 h 156"/>
                                <a:gd name="T8" fmla="*/ 65 w 635"/>
                                <a:gd name="T9" fmla="*/ 0 h 156"/>
                                <a:gd name="T10" fmla="*/ 635 w 635"/>
                                <a:gd name="T11" fmla="*/ 78 h 156"/>
                                <a:gd name="T12" fmla="*/ 606 w 635"/>
                                <a:gd name="T13" fmla="*/ 156 h 156"/>
                                <a:gd name="T14" fmla="*/ 0 w 635"/>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5" h="156">
                                  <a:moveTo>
                                    <a:pt x="0" y="78"/>
                                  </a:moveTo>
                                  <a:lnTo>
                                    <a:pt x="14" y="55"/>
                                  </a:lnTo>
                                  <a:lnTo>
                                    <a:pt x="31" y="35"/>
                                  </a:lnTo>
                                  <a:lnTo>
                                    <a:pt x="50" y="13"/>
                                  </a:lnTo>
                                  <a:lnTo>
                                    <a:pt x="65" y="0"/>
                                  </a:lnTo>
                                  <a:lnTo>
                                    <a:pt x="635" y="78"/>
                                  </a:lnTo>
                                  <a:lnTo>
                                    <a:pt x="606"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08" name="Freeform 504"/>
                            <p:cNvSpPr>
                              <a:spLocks/>
                            </p:cNvSpPr>
                            <p:nvPr/>
                          </p:nvSpPr>
                          <p:spPr bwMode="auto">
                            <a:xfrm>
                              <a:off x="2635" y="2491"/>
                              <a:ext cx="383" cy="243"/>
                            </a:xfrm>
                            <a:custGeom>
                              <a:avLst/>
                              <a:gdLst>
                                <a:gd name="T0" fmla="*/ 4 w 765"/>
                                <a:gd name="T1" fmla="*/ 484 h 487"/>
                                <a:gd name="T2" fmla="*/ 0 w 765"/>
                                <a:gd name="T3" fmla="*/ 73 h 487"/>
                                <a:gd name="T4" fmla="*/ 6 w 765"/>
                                <a:gd name="T5" fmla="*/ 53 h 487"/>
                                <a:gd name="T6" fmla="*/ 14 w 765"/>
                                <a:gd name="T7" fmla="*/ 31 h 487"/>
                                <a:gd name="T8" fmla="*/ 27 w 765"/>
                                <a:gd name="T9" fmla="*/ 13 h 487"/>
                                <a:gd name="T10" fmla="*/ 42 w 765"/>
                                <a:gd name="T11" fmla="*/ 0 h 487"/>
                                <a:gd name="T12" fmla="*/ 552 w 765"/>
                                <a:gd name="T13" fmla="*/ 73 h 487"/>
                                <a:gd name="T14" fmla="*/ 572 w 765"/>
                                <a:gd name="T15" fmla="*/ 69 h 487"/>
                                <a:gd name="T16" fmla="*/ 587 w 765"/>
                                <a:gd name="T17" fmla="*/ 63 h 487"/>
                                <a:gd name="T18" fmla="*/ 601 w 765"/>
                                <a:gd name="T19" fmla="*/ 53 h 487"/>
                                <a:gd name="T20" fmla="*/ 611 w 765"/>
                                <a:gd name="T21" fmla="*/ 39 h 487"/>
                                <a:gd name="T22" fmla="*/ 618 w 765"/>
                                <a:gd name="T23" fmla="*/ 26 h 487"/>
                                <a:gd name="T24" fmla="*/ 622 w 765"/>
                                <a:gd name="T25" fmla="*/ 2 h 487"/>
                                <a:gd name="T26" fmla="*/ 760 w 765"/>
                                <a:gd name="T27" fmla="*/ 22 h 487"/>
                                <a:gd name="T28" fmla="*/ 765 w 765"/>
                                <a:gd name="T29" fmla="*/ 487 h 487"/>
                                <a:gd name="T30" fmla="*/ 4 w 765"/>
                                <a:gd name="T31" fmla="*/ 484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487">
                                  <a:moveTo>
                                    <a:pt x="4" y="484"/>
                                  </a:moveTo>
                                  <a:lnTo>
                                    <a:pt x="0" y="73"/>
                                  </a:lnTo>
                                  <a:lnTo>
                                    <a:pt x="6" y="53"/>
                                  </a:lnTo>
                                  <a:lnTo>
                                    <a:pt x="14" y="31"/>
                                  </a:lnTo>
                                  <a:lnTo>
                                    <a:pt x="27" y="13"/>
                                  </a:lnTo>
                                  <a:lnTo>
                                    <a:pt x="42" y="0"/>
                                  </a:lnTo>
                                  <a:lnTo>
                                    <a:pt x="552" y="73"/>
                                  </a:lnTo>
                                  <a:lnTo>
                                    <a:pt x="572" y="69"/>
                                  </a:lnTo>
                                  <a:lnTo>
                                    <a:pt x="587" y="63"/>
                                  </a:lnTo>
                                  <a:lnTo>
                                    <a:pt x="601" y="53"/>
                                  </a:lnTo>
                                  <a:lnTo>
                                    <a:pt x="611" y="39"/>
                                  </a:lnTo>
                                  <a:lnTo>
                                    <a:pt x="618" y="26"/>
                                  </a:lnTo>
                                  <a:lnTo>
                                    <a:pt x="622" y="2"/>
                                  </a:lnTo>
                                  <a:lnTo>
                                    <a:pt x="760" y="22"/>
                                  </a:lnTo>
                                  <a:lnTo>
                                    <a:pt x="765" y="487"/>
                                  </a:lnTo>
                                  <a:lnTo>
                                    <a:pt x="4" y="484"/>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1416" name="Group 505"/>
                          <p:cNvGrpSpPr>
                            <a:grpSpLocks/>
                          </p:cNvGrpSpPr>
                          <p:nvPr/>
                        </p:nvGrpSpPr>
                        <p:grpSpPr bwMode="auto">
                          <a:xfrm>
                            <a:off x="2822" y="2451"/>
                            <a:ext cx="170" cy="127"/>
                            <a:chOff x="2822" y="2451"/>
                            <a:chExt cx="170" cy="127"/>
                          </a:xfrm>
                        </p:grpSpPr>
                        <p:sp>
                          <p:nvSpPr>
                            <p:cNvPr id="150010" name="Freeform 506"/>
                            <p:cNvSpPr>
                              <a:spLocks/>
                            </p:cNvSpPr>
                            <p:nvPr/>
                          </p:nvSpPr>
                          <p:spPr bwMode="auto">
                            <a:xfrm>
                              <a:off x="2840" y="2450"/>
                              <a:ext cx="155" cy="81"/>
                            </a:xfrm>
                            <a:custGeom>
                              <a:avLst/>
                              <a:gdLst>
                                <a:gd name="T0" fmla="*/ 0 w 308"/>
                                <a:gd name="T1" fmla="*/ 145 h 160"/>
                                <a:gd name="T2" fmla="*/ 237 w 308"/>
                                <a:gd name="T3" fmla="*/ 0 h 160"/>
                                <a:gd name="T4" fmla="*/ 308 w 308"/>
                                <a:gd name="T5" fmla="*/ 12 h 160"/>
                                <a:gd name="T6" fmla="*/ 76 w 308"/>
                                <a:gd name="T7" fmla="*/ 160 h 160"/>
                                <a:gd name="T8" fmla="*/ 0 w 308"/>
                                <a:gd name="T9" fmla="*/ 145 h 160"/>
                              </a:gdLst>
                              <a:ahLst/>
                              <a:cxnLst>
                                <a:cxn ang="0">
                                  <a:pos x="T0" y="T1"/>
                                </a:cxn>
                                <a:cxn ang="0">
                                  <a:pos x="T2" y="T3"/>
                                </a:cxn>
                                <a:cxn ang="0">
                                  <a:pos x="T4" y="T5"/>
                                </a:cxn>
                                <a:cxn ang="0">
                                  <a:pos x="T6" y="T7"/>
                                </a:cxn>
                                <a:cxn ang="0">
                                  <a:pos x="T8" y="T9"/>
                                </a:cxn>
                              </a:cxnLst>
                              <a:rect l="0" t="0" r="r" b="b"/>
                              <a:pathLst>
                                <a:path w="308" h="160">
                                  <a:moveTo>
                                    <a:pt x="0" y="145"/>
                                  </a:moveTo>
                                  <a:lnTo>
                                    <a:pt x="237" y="0"/>
                                  </a:lnTo>
                                  <a:lnTo>
                                    <a:pt x="308" y="12"/>
                                  </a:lnTo>
                                  <a:lnTo>
                                    <a:pt x="76" y="160"/>
                                  </a:lnTo>
                                  <a:lnTo>
                                    <a:pt x="0" y="145"/>
                                  </a:lnTo>
                                  <a:close/>
                                </a:path>
                              </a:pathLst>
                            </a:custGeom>
                            <a:solidFill>
                              <a:srgbClr val="BF7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11" name="Freeform 507"/>
                            <p:cNvSpPr>
                              <a:spLocks/>
                            </p:cNvSpPr>
                            <p:nvPr/>
                          </p:nvSpPr>
                          <p:spPr bwMode="auto">
                            <a:xfrm>
                              <a:off x="2824" y="2525"/>
                              <a:ext cx="61" cy="54"/>
                            </a:xfrm>
                            <a:custGeom>
                              <a:avLst/>
                              <a:gdLst>
                                <a:gd name="T0" fmla="*/ 32 w 121"/>
                                <a:gd name="T1" fmla="*/ 0 h 107"/>
                                <a:gd name="T2" fmla="*/ 119 w 121"/>
                                <a:gd name="T3" fmla="*/ 16 h 107"/>
                                <a:gd name="T4" fmla="*/ 121 w 121"/>
                                <a:gd name="T5" fmla="*/ 107 h 107"/>
                                <a:gd name="T6" fmla="*/ 0 w 121"/>
                                <a:gd name="T7" fmla="*/ 89 h 107"/>
                                <a:gd name="T8" fmla="*/ 32 w 121"/>
                                <a:gd name="T9" fmla="*/ 0 h 107"/>
                              </a:gdLst>
                              <a:ahLst/>
                              <a:cxnLst>
                                <a:cxn ang="0">
                                  <a:pos x="T0" y="T1"/>
                                </a:cxn>
                                <a:cxn ang="0">
                                  <a:pos x="T2" y="T3"/>
                                </a:cxn>
                                <a:cxn ang="0">
                                  <a:pos x="T4" y="T5"/>
                                </a:cxn>
                                <a:cxn ang="0">
                                  <a:pos x="T6" y="T7"/>
                                </a:cxn>
                                <a:cxn ang="0">
                                  <a:pos x="T8" y="T9"/>
                                </a:cxn>
                              </a:cxnLst>
                              <a:rect l="0" t="0" r="r" b="b"/>
                              <a:pathLst>
                                <a:path w="121" h="107">
                                  <a:moveTo>
                                    <a:pt x="32" y="0"/>
                                  </a:moveTo>
                                  <a:lnTo>
                                    <a:pt x="119" y="16"/>
                                  </a:lnTo>
                                  <a:lnTo>
                                    <a:pt x="121" y="107"/>
                                  </a:lnTo>
                                  <a:lnTo>
                                    <a:pt x="0" y="89"/>
                                  </a:lnTo>
                                  <a:lnTo>
                                    <a:pt x="32" y="0"/>
                                  </a:lnTo>
                                  <a:close/>
                                </a:path>
                              </a:pathLst>
                            </a:custGeom>
                            <a:solidFill>
                              <a:srgbClr val="5F3F1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1410" name="Group 508"/>
                        <p:cNvGrpSpPr>
                          <a:grpSpLocks/>
                        </p:cNvGrpSpPr>
                        <p:nvPr/>
                      </p:nvGrpSpPr>
                      <p:grpSpPr bwMode="auto">
                        <a:xfrm>
                          <a:off x="2213" y="2430"/>
                          <a:ext cx="1019" cy="742"/>
                          <a:chOff x="2213" y="2430"/>
                          <a:chExt cx="1019" cy="742"/>
                        </a:xfrm>
                      </p:grpSpPr>
                      <p:sp>
                        <p:nvSpPr>
                          <p:cNvPr id="150013" name="Freeform 509"/>
                          <p:cNvSpPr>
                            <a:spLocks/>
                          </p:cNvSpPr>
                          <p:nvPr/>
                        </p:nvSpPr>
                        <p:spPr bwMode="auto">
                          <a:xfrm>
                            <a:off x="2583" y="2536"/>
                            <a:ext cx="318" cy="79"/>
                          </a:xfrm>
                          <a:custGeom>
                            <a:avLst/>
                            <a:gdLst>
                              <a:gd name="T0" fmla="*/ 0 w 634"/>
                              <a:gd name="T1" fmla="*/ 78 h 156"/>
                              <a:gd name="T2" fmla="*/ 13 w 634"/>
                              <a:gd name="T3" fmla="*/ 55 h 156"/>
                              <a:gd name="T4" fmla="*/ 31 w 634"/>
                              <a:gd name="T5" fmla="*/ 35 h 156"/>
                              <a:gd name="T6" fmla="*/ 49 w 634"/>
                              <a:gd name="T7" fmla="*/ 12 h 156"/>
                              <a:gd name="T8" fmla="*/ 64 w 634"/>
                              <a:gd name="T9" fmla="*/ 0 h 156"/>
                              <a:gd name="T10" fmla="*/ 634 w 634"/>
                              <a:gd name="T11" fmla="*/ 78 h 156"/>
                              <a:gd name="T12" fmla="*/ 604 w 634"/>
                              <a:gd name="T13" fmla="*/ 156 h 156"/>
                              <a:gd name="T14" fmla="*/ 0 w 634"/>
                              <a:gd name="T15" fmla="*/ 78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156">
                                <a:moveTo>
                                  <a:pt x="0" y="78"/>
                                </a:moveTo>
                                <a:lnTo>
                                  <a:pt x="13" y="55"/>
                                </a:lnTo>
                                <a:lnTo>
                                  <a:pt x="31" y="35"/>
                                </a:lnTo>
                                <a:lnTo>
                                  <a:pt x="49" y="12"/>
                                </a:lnTo>
                                <a:lnTo>
                                  <a:pt x="64" y="0"/>
                                </a:lnTo>
                                <a:lnTo>
                                  <a:pt x="634" y="78"/>
                                </a:lnTo>
                                <a:lnTo>
                                  <a:pt x="604" y="156"/>
                                </a:lnTo>
                                <a:lnTo>
                                  <a:pt x="0" y="78"/>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14" name="Freeform 510"/>
                          <p:cNvSpPr>
                            <a:spLocks/>
                          </p:cNvSpPr>
                          <p:nvPr/>
                        </p:nvSpPr>
                        <p:spPr bwMode="auto">
                          <a:xfrm>
                            <a:off x="2876" y="2430"/>
                            <a:ext cx="358" cy="705"/>
                          </a:xfrm>
                          <a:custGeom>
                            <a:avLst/>
                            <a:gdLst>
                              <a:gd name="T0" fmla="*/ 0 w 713"/>
                              <a:gd name="T1" fmla="*/ 201 h 1404"/>
                              <a:gd name="T2" fmla="*/ 321 w 713"/>
                              <a:gd name="T3" fmla="*/ 0 h 1404"/>
                              <a:gd name="T4" fmla="*/ 619 w 713"/>
                              <a:gd name="T5" fmla="*/ 54 h 1404"/>
                              <a:gd name="T6" fmla="*/ 645 w 713"/>
                              <a:gd name="T7" fmla="*/ 63 h 1404"/>
                              <a:gd name="T8" fmla="*/ 668 w 713"/>
                              <a:gd name="T9" fmla="*/ 71 h 1404"/>
                              <a:gd name="T10" fmla="*/ 685 w 713"/>
                              <a:gd name="T11" fmla="*/ 80 h 1404"/>
                              <a:gd name="T12" fmla="*/ 700 w 713"/>
                              <a:gd name="T13" fmla="*/ 92 h 1404"/>
                              <a:gd name="T14" fmla="*/ 709 w 713"/>
                              <a:gd name="T15" fmla="*/ 108 h 1404"/>
                              <a:gd name="T16" fmla="*/ 713 w 713"/>
                              <a:gd name="T17" fmla="*/ 130 h 1404"/>
                              <a:gd name="T18" fmla="*/ 712 w 713"/>
                              <a:gd name="T19" fmla="*/ 1178 h 1404"/>
                              <a:gd name="T20" fmla="*/ 425 w 713"/>
                              <a:gd name="T21" fmla="*/ 1404 h 1404"/>
                              <a:gd name="T22" fmla="*/ 0 w 713"/>
                              <a:gd name="T23" fmla="*/ 201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1404">
                                <a:moveTo>
                                  <a:pt x="0" y="201"/>
                                </a:moveTo>
                                <a:lnTo>
                                  <a:pt x="321" y="0"/>
                                </a:lnTo>
                                <a:lnTo>
                                  <a:pt x="619" y="54"/>
                                </a:lnTo>
                                <a:lnTo>
                                  <a:pt x="645" y="63"/>
                                </a:lnTo>
                                <a:lnTo>
                                  <a:pt x="668" y="71"/>
                                </a:lnTo>
                                <a:lnTo>
                                  <a:pt x="685" y="80"/>
                                </a:lnTo>
                                <a:lnTo>
                                  <a:pt x="700" y="92"/>
                                </a:lnTo>
                                <a:lnTo>
                                  <a:pt x="709" y="108"/>
                                </a:lnTo>
                                <a:lnTo>
                                  <a:pt x="713" y="130"/>
                                </a:lnTo>
                                <a:lnTo>
                                  <a:pt x="712" y="1178"/>
                                </a:lnTo>
                                <a:lnTo>
                                  <a:pt x="425" y="1404"/>
                                </a:lnTo>
                                <a:lnTo>
                                  <a:pt x="0" y="201"/>
                                </a:lnTo>
                                <a:close/>
                              </a:path>
                            </a:pathLst>
                          </a:custGeom>
                          <a:solidFill>
                            <a:srgbClr val="BFB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15" name="Freeform 511"/>
                          <p:cNvSpPr>
                            <a:spLocks/>
                          </p:cNvSpPr>
                          <p:nvPr/>
                        </p:nvSpPr>
                        <p:spPr bwMode="auto">
                          <a:xfrm>
                            <a:off x="2285" y="2576"/>
                            <a:ext cx="153" cy="219"/>
                          </a:xfrm>
                          <a:custGeom>
                            <a:avLst/>
                            <a:gdLst>
                              <a:gd name="T0" fmla="*/ 0 w 305"/>
                              <a:gd name="T1" fmla="*/ 101 h 439"/>
                              <a:gd name="T2" fmla="*/ 274 w 305"/>
                              <a:gd name="T3" fmla="*/ 0 h 439"/>
                              <a:gd name="T4" fmla="*/ 305 w 305"/>
                              <a:gd name="T5" fmla="*/ 335 h 439"/>
                              <a:gd name="T6" fmla="*/ 20 w 305"/>
                              <a:gd name="T7" fmla="*/ 439 h 439"/>
                              <a:gd name="T8" fmla="*/ 0 w 305"/>
                              <a:gd name="T9" fmla="*/ 101 h 439"/>
                            </a:gdLst>
                            <a:ahLst/>
                            <a:cxnLst>
                              <a:cxn ang="0">
                                <a:pos x="T0" y="T1"/>
                              </a:cxn>
                              <a:cxn ang="0">
                                <a:pos x="T2" y="T3"/>
                              </a:cxn>
                              <a:cxn ang="0">
                                <a:pos x="T4" y="T5"/>
                              </a:cxn>
                              <a:cxn ang="0">
                                <a:pos x="T6" y="T7"/>
                              </a:cxn>
                              <a:cxn ang="0">
                                <a:pos x="T8" y="T9"/>
                              </a:cxn>
                            </a:cxnLst>
                            <a:rect l="0" t="0" r="r" b="b"/>
                            <a:pathLst>
                              <a:path w="305" h="439">
                                <a:moveTo>
                                  <a:pt x="0" y="101"/>
                                </a:moveTo>
                                <a:lnTo>
                                  <a:pt x="274" y="0"/>
                                </a:lnTo>
                                <a:lnTo>
                                  <a:pt x="305" y="335"/>
                                </a:lnTo>
                                <a:lnTo>
                                  <a:pt x="20" y="439"/>
                                </a:lnTo>
                                <a:lnTo>
                                  <a:pt x="0" y="101"/>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16" name="Freeform 512"/>
                          <p:cNvSpPr>
                            <a:spLocks/>
                          </p:cNvSpPr>
                          <p:nvPr/>
                        </p:nvSpPr>
                        <p:spPr bwMode="auto">
                          <a:xfrm>
                            <a:off x="2213" y="2531"/>
                            <a:ext cx="886" cy="642"/>
                          </a:xfrm>
                          <a:custGeom>
                            <a:avLst/>
                            <a:gdLst>
                              <a:gd name="T0" fmla="*/ 0 w 1766"/>
                              <a:gd name="T1" fmla="*/ 651 h 1282"/>
                              <a:gd name="T2" fmla="*/ 146 w 1766"/>
                              <a:gd name="T3" fmla="*/ 190 h 1282"/>
                              <a:gd name="T4" fmla="*/ 170 w 1766"/>
                              <a:gd name="T5" fmla="*/ 526 h 1282"/>
                              <a:gd name="T6" fmla="*/ 696 w 1766"/>
                              <a:gd name="T7" fmla="*/ 617 h 1282"/>
                              <a:gd name="T8" fmla="*/ 696 w 1766"/>
                              <a:gd name="T9" fmla="*/ 183 h 1282"/>
                              <a:gd name="T10" fmla="*/ 700 w 1766"/>
                              <a:gd name="T11" fmla="*/ 154 h 1282"/>
                              <a:gd name="T12" fmla="*/ 706 w 1766"/>
                              <a:gd name="T13" fmla="*/ 134 h 1282"/>
                              <a:gd name="T14" fmla="*/ 714 w 1766"/>
                              <a:gd name="T15" fmla="*/ 112 h 1282"/>
                              <a:gd name="T16" fmla="*/ 728 w 1766"/>
                              <a:gd name="T17" fmla="*/ 93 h 1282"/>
                              <a:gd name="T18" fmla="*/ 743 w 1766"/>
                              <a:gd name="T19" fmla="*/ 81 h 1282"/>
                              <a:gd name="T20" fmla="*/ 1255 w 1766"/>
                              <a:gd name="T21" fmla="*/ 154 h 1282"/>
                              <a:gd name="T22" fmla="*/ 1275 w 1766"/>
                              <a:gd name="T23" fmla="*/ 150 h 1282"/>
                              <a:gd name="T24" fmla="*/ 1291 w 1766"/>
                              <a:gd name="T25" fmla="*/ 144 h 1282"/>
                              <a:gd name="T26" fmla="*/ 1305 w 1766"/>
                              <a:gd name="T27" fmla="*/ 134 h 1282"/>
                              <a:gd name="T28" fmla="*/ 1315 w 1766"/>
                              <a:gd name="T29" fmla="*/ 120 h 1282"/>
                              <a:gd name="T30" fmla="*/ 1322 w 1766"/>
                              <a:gd name="T31" fmla="*/ 107 h 1282"/>
                              <a:gd name="T32" fmla="*/ 1325 w 1766"/>
                              <a:gd name="T33" fmla="*/ 83 h 1282"/>
                              <a:gd name="T34" fmla="*/ 1327 w 1766"/>
                              <a:gd name="T35" fmla="*/ 52 h 1282"/>
                              <a:gd name="T36" fmla="*/ 1326 w 1766"/>
                              <a:gd name="T37" fmla="*/ 25 h 1282"/>
                              <a:gd name="T38" fmla="*/ 1323 w 1766"/>
                              <a:gd name="T39" fmla="*/ 0 h 1282"/>
                              <a:gd name="T40" fmla="*/ 1670 w 1766"/>
                              <a:gd name="T41" fmla="*/ 87 h 1282"/>
                              <a:gd name="T42" fmla="*/ 1696 w 1766"/>
                              <a:gd name="T43" fmla="*/ 95 h 1282"/>
                              <a:gd name="T44" fmla="*/ 1719 w 1766"/>
                              <a:gd name="T45" fmla="*/ 103 h 1282"/>
                              <a:gd name="T46" fmla="*/ 1736 w 1766"/>
                              <a:gd name="T47" fmla="*/ 112 h 1282"/>
                              <a:gd name="T48" fmla="*/ 1752 w 1766"/>
                              <a:gd name="T49" fmla="*/ 124 h 1282"/>
                              <a:gd name="T50" fmla="*/ 1762 w 1766"/>
                              <a:gd name="T51" fmla="*/ 140 h 1282"/>
                              <a:gd name="T52" fmla="*/ 1766 w 1766"/>
                              <a:gd name="T53" fmla="*/ 162 h 1282"/>
                              <a:gd name="T54" fmla="*/ 1764 w 1766"/>
                              <a:gd name="T55" fmla="*/ 1208 h 1282"/>
                              <a:gd name="T56" fmla="*/ 1636 w 1766"/>
                              <a:gd name="T57" fmla="*/ 1282 h 1282"/>
                              <a:gd name="T58" fmla="*/ 1606 w 1766"/>
                              <a:gd name="T59" fmla="*/ 1279 h 1282"/>
                              <a:gd name="T60" fmla="*/ 1449 w 1766"/>
                              <a:gd name="T61" fmla="*/ 1092 h 1282"/>
                              <a:gd name="T62" fmla="*/ 251 w 1766"/>
                              <a:gd name="T63" fmla="*/ 877 h 1282"/>
                              <a:gd name="T64" fmla="*/ 247 w 1766"/>
                              <a:gd name="T65" fmla="*/ 833 h 1282"/>
                              <a:gd name="T66" fmla="*/ 241 w 1766"/>
                              <a:gd name="T67" fmla="*/ 804 h 1282"/>
                              <a:gd name="T68" fmla="*/ 231 w 1766"/>
                              <a:gd name="T69" fmla="*/ 780 h 1282"/>
                              <a:gd name="T70" fmla="*/ 217 w 1766"/>
                              <a:gd name="T71" fmla="*/ 751 h 1282"/>
                              <a:gd name="T72" fmla="*/ 201 w 1766"/>
                              <a:gd name="T73" fmla="*/ 730 h 1282"/>
                              <a:gd name="T74" fmla="*/ 176 w 1766"/>
                              <a:gd name="T75" fmla="*/ 705 h 1282"/>
                              <a:gd name="T76" fmla="*/ 150 w 1766"/>
                              <a:gd name="T77" fmla="*/ 684 h 1282"/>
                              <a:gd name="T78" fmla="*/ 126 w 1766"/>
                              <a:gd name="T79" fmla="*/ 671 h 1282"/>
                              <a:gd name="T80" fmla="*/ 104 w 1766"/>
                              <a:gd name="T81" fmla="*/ 663 h 1282"/>
                              <a:gd name="T82" fmla="*/ 80 w 1766"/>
                              <a:gd name="T83" fmla="*/ 656 h 1282"/>
                              <a:gd name="T84" fmla="*/ 51 w 1766"/>
                              <a:gd name="T85" fmla="*/ 652 h 1282"/>
                              <a:gd name="T86" fmla="*/ 25 w 1766"/>
                              <a:gd name="T87" fmla="*/ 652 h 1282"/>
                              <a:gd name="T88" fmla="*/ 0 w 1766"/>
                              <a:gd name="T89" fmla="*/ 65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6" h="1282">
                                <a:moveTo>
                                  <a:pt x="0" y="651"/>
                                </a:moveTo>
                                <a:lnTo>
                                  <a:pt x="146" y="190"/>
                                </a:lnTo>
                                <a:lnTo>
                                  <a:pt x="170" y="526"/>
                                </a:lnTo>
                                <a:lnTo>
                                  <a:pt x="696" y="617"/>
                                </a:lnTo>
                                <a:lnTo>
                                  <a:pt x="696" y="183"/>
                                </a:lnTo>
                                <a:lnTo>
                                  <a:pt x="700" y="154"/>
                                </a:lnTo>
                                <a:lnTo>
                                  <a:pt x="706" y="134"/>
                                </a:lnTo>
                                <a:lnTo>
                                  <a:pt x="714" y="112"/>
                                </a:lnTo>
                                <a:lnTo>
                                  <a:pt x="728" y="93"/>
                                </a:lnTo>
                                <a:lnTo>
                                  <a:pt x="743" y="81"/>
                                </a:lnTo>
                                <a:lnTo>
                                  <a:pt x="1255" y="154"/>
                                </a:lnTo>
                                <a:lnTo>
                                  <a:pt x="1275" y="150"/>
                                </a:lnTo>
                                <a:lnTo>
                                  <a:pt x="1291" y="144"/>
                                </a:lnTo>
                                <a:lnTo>
                                  <a:pt x="1305" y="134"/>
                                </a:lnTo>
                                <a:lnTo>
                                  <a:pt x="1315" y="120"/>
                                </a:lnTo>
                                <a:lnTo>
                                  <a:pt x="1322" y="107"/>
                                </a:lnTo>
                                <a:lnTo>
                                  <a:pt x="1325" y="83"/>
                                </a:lnTo>
                                <a:lnTo>
                                  <a:pt x="1327" y="52"/>
                                </a:lnTo>
                                <a:lnTo>
                                  <a:pt x="1326" y="25"/>
                                </a:lnTo>
                                <a:lnTo>
                                  <a:pt x="1323" y="0"/>
                                </a:lnTo>
                                <a:lnTo>
                                  <a:pt x="1670" y="87"/>
                                </a:lnTo>
                                <a:lnTo>
                                  <a:pt x="1696" y="95"/>
                                </a:lnTo>
                                <a:lnTo>
                                  <a:pt x="1719" y="103"/>
                                </a:lnTo>
                                <a:lnTo>
                                  <a:pt x="1736" y="112"/>
                                </a:lnTo>
                                <a:lnTo>
                                  <a:pt x="1752" y="124"/>
                                </a:lnTo>
                                <a:lnTo>
                                  <a:pt x="1762" y="140"/>
                                </a:lnTo>
                                <a:lnTo>
                                  <a:pt x="1766" y="162"/>
                                </a:lnTo>
                                <a:lnTo>
                                  <a:pt x="1764" y="1208"/>
                                </a:lnTo>
                                <a:lnTo>
                                  <a:pt x="1636" y="1282"/>
                                </a:lnTo>
                                <a:lnTo>
                                  <a:pt x="1606" y="1279"/>
                                </a:lnTo>
                                <a:lnTo>
                                  <a:pt x="1449" y="1092"/>
                                </a:lnTo>
                                <a:lnTo>
                                  <a:pt x="251" y="877"/>
                                </a:lnTo>
                                <a:lnTo>
                                  <a:pt x="247" y="833"/>
                                </a:lnTo>
                                <a:lnTo>
                                  <a:pt x="241" y="804"/>
                                </a:lnTo>
                                <a:lnTo>
                                  <a:pt x="231" y="780"/>
                                </a:lnTo>
                                <a:lnTo>
                                  <a:pt x="217" y="751"/>
                                </a:lnTo>
                                <a:lnTo>
                                  <a:pt x="201" y="730"/>
                                </a:lnTo>
                                <a:lnTo>
                                  <a:pt x="176" y="705"/>
                                </a:lnTo>
                                <a:lnTo>
                                  <a:pt x="150" y="684"/>
                                </a:lnTo>
                                <a:lnTo>
                                  <a:pt x="126" y="671"/>
                                </a:lnTo>
                                <a:lnTo>
                                  <a:pt x="104" y="663"/>
                                </a:lnTo>
                                <a:lnTo>
                                  <a:pt x="80" y="656"/>
                                </a:lnTo>
                                <a:lnTo>
                                  <a:pt x="51" y="652"/>
                                </a:lnTo>
                                <a:lnTo>
                                  <a:pt x="25" y="652"/>
                                </a:lnTo>
                                <a:lnTo>
                                  <a:pt x="0" y="65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1372" name="Group 513"/>
                      <p:cNvGrpSpPr>
                        <a:grpSpLocks/>
                      </p:cNvGrpSpPr>
                      <p:nvPr/>
                    </p:nvGrpSpPr>
                    <p:grpSpPr bwMode="auto">
                      <a:xfrm>
                        <a:off x="2411" y="2416"/>
                        <a:ext cx="831" cy="595"/>
                        <a:chOff x="2411" y="2416"/>
                        <a:chExt cx="831" cy="595"/>
                      </a:xfrm>
                    </p:grpSpPr>
                    <p:grpSp>
                      <p:nvGrpSpPr>
                        <p:cNvPr id="11373" name="Group 514"/>
                        <p:cNvGrpSpPr>
                          <a:grpSpLocks/>
                        </p:cNvGrpSpPr>
                        <p:nvPr/>
                      </p:nvGrpSpPr>
                      <p:grpSpPr bwMode="auto">
                        <a:xfrm>
                          <a:off x="2621" y="2416"/>
                          <a:ext cx="621" cy="595"/>
                          <a:chOff x="2621" y="2416"/>
                          <a:chExt cx="621" cy="595"/>
                        </a:xfrm>
                      </p:grpSpPr>
                      <p:grpSp>
                        <p:nvGrpSpPr>
                          <p:cNvPr id="11377" name="Group 515"/>
                          <p:cNvGrpSpPr>
                            <a:grpSpLocks/>
                          </p:cNvGrpSpPr>
                          <p:nvPr/>
                        </p:nvGrpSpPr>
                        <p:grpSpPr bwMode="auto">
                          <a:xfrm>
                            <a:off x="2621" y="2482"/>
                            <a:ext cx="621" cy="529"/>
                            <a:chOff x="2621" y="2482"/>
                            <a:chExt cx="621" cy="529"/>
                          </a:xfrm>
                        </p:grpSpPr>
                        <p:grpSp>
                          <p:nvGrpSpPr>
                            <p:cNvPr id="11381" name="Group 516"/>
                            <p:cNvGrpSpPr>
                              <a:grpSpLocks/>
                            </p:cNvGrpSpPr>
                            <p:nvPr/>
                          </p:nvGrpSpPr>
                          <p:grpSpPr bwMode="auto">
                            <a:xfrm>
                              <a:off x="2854" y="2482"/>
                              <a:ext cx="388" cy="529"/>
                              <a:chOff x="2854" y="2482"/>
                              <a:chExt cx="388" cy="529"/>
                            </a:xfrm>
                          </p:grpSpPr>
                          <p:grpSp>
                            <p:nvGrpSpPr>
                              <p:cNvPr id="11397" name="Group 517"/>
                              <p:cNvGrpSpPr>
                                <a:grpSpLocks/>
                              </p:cNvGrpSpPr>
                              <p:nvPr/>
                            </p:nvGrpSpPr>
                            <p:grpSpPr bwMode="auto">
                              <a:xfrm>
                                <a:off x="3096" y="2482"/>
                                <a:ext cx="124" cy="337"/>
                                <a:chOff x="3096" y="2482"/>
                                <a:chExt cx="124" cy="337"/>
                              </a:xfrm>
                            </p:grpSpPr>
                            <p:sp>
                              <p:nvSpPr>
                                <p:cNvPr id="150022" name="Line 518"/>
                                <p:cNvSpPr>
                                  <a:spLocks noChangeShapeType="1"/>
                                </p:cNvSpPr>
                                <p:nvPr/>
                              </p:nvSpPr>
                              <p:spPr bwMode="auto">
                                <a:xfrm flipV="1">
                                  <a:off x="3097" y="2482"/>
                                  <a:ext cx="124" cy="10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403" name="Group 519"/>
                                <p:cNvGrpSpPr>
                                  <a:grpSpLocks/>
                                </p:cNvGrpSpPr>
                                <p:nvPr/>
                              </p:nvGrpSpPr>
                              <p:grpSpPr bwMode="auto">
                                <a:xfrm>
                                  <a:off x="3114" y="2636"/>
                                  <a:ext cx="102" cy="183"/>
                                  <a:chOff x="3114" y="2636"/>
                                  <a:chExt cx="102" cy="183"/>
                                </a:xfrm>
                              </p:grpSpPr>
                              <p:sp>
                                <p:nvSpPr>
                                  <p:cNvPr id="150024" name="Line 520"/>
                                  <p:cNvSpPr>
                                    <a:spLocks noChangeShapeType="1"/>
                                  </p:cNvSpPr>
                                  <p:nvPr/>
                                </p:nvSpPr>
                                <p:spPr bwMode="auto">
                                  <a:xfrm flipV="1">
                                    <a:off x="3115" y="2637"/>
                                    <a:ext cx="99" cy="8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25" name="Line 521"/>
                                  <p:cNvSpPr>
                                    <a:spLocks noChangeShapeType="1"/>
                                  </p:cNvSpPr>
                                  <p:nvPr/>
                                </p:nvSpPr>
                                <p:spPr bwMode="auto">
                                  <a:xfrm flipV="1">
                                    <a:off x="3115" y="2662"/>
                                    <a:ext cx="101" cy="88"/>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26" name="Line 522"/>
                                  <p:cNvSpPr>
                                    <a:spLocks noChangeShapeType="1"/>
                                  </p:cNvSpPr>
                                  <p:nvPr/>
                                </p:nvSpPr>
                                <p:spPr bwMode="auto">
                                  <a:xfrm flipV="1">
                                    <a:off x="3115" y="2687"/>
                                    <a:ext cx="101" cy="8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27" name="Line 523"/>
                                  <p:cNvSpPr>
                                    <a:spLocks noChangeShapeType="1"/>
                                  </p:cNvSpPr>
                                  <p:nvPr/>
                                </p:nvSpPr>
                                <p:spPr bwMode="auto">
                                  <a:xfrm flipV="1">
                                    <a:off x="3115" y="2712"/>
                                    <a:ext cx="101" cy="86"/>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28" name="Line 524"/>
                                  <p:cNvSpPr>
                                    <a:spLocks noChangeShapeType="1"/>
                                  </p:cNvSpPr>
                                  <p:nvPr/>
                                </p:nvSpPr>
                                <p:spPr bwMode="auto">
                                  <a:xfrm flipV="1">
                                    <a:off x="3115" y="2732"/>
                                    <a:ext cx="101" cy="88"/>
                                  </a:xfrm>
                                  <a:prstGeom prst="line">
                                    <a:avLst/>
                                  </a:prstGeom>
                                  <a:noFill/>
                                  <a:ln w="7938">
                                    <a:solidFill>
                                      <a:srgbClr val="808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1398" name="Group 525"/>
                              <p:cNvGrpSpPr>
                                <a:grpSpLocks/>
                              </p:cNvGrpSpPr>
                              <p:nvPr/>
                            </p:nvGrpSpPr>
                            <p:grpSpPr bwMode="auto">
                              <a:xfrm>
                                <a:off x="2854" y="2826"/>
                                <a:ext cx="388" cy="185"/>
                                <a:chOff x="2854" y="2826"/>
                                <a:chExt cx="388" cy="185"/>
                              </a:xfrm>
                            </p:grpSpPr>
                            <p:sp>
                              <p:nvSpPr>
                                <p:cNvPr id="150030" name="Freeform 526"/>
                                <p:cNvSpPr>
                                  <a:spLocks/>
                                </p:cNvSpPr>
                                <p:nvPr/>
                              </p:nvSpPr>
                              <p:spPr bwMode="auto">
                                <a:xfrm>
                                  <a:off x="2855" y="2856"/>
                                  <a:ext cx="388" cy="155"/>
                                </a:xfrm>
                                <a:custGeom>
                                  <a:avLst/>
                                  <a:gdLst>
                                    <a:gd name="T0" fmla="*/ 0 w 774"/>
                                    <a:gd name="T1" fmla="*/ 158 h 311"/>
                                    <a:gd name="T2" fmla="*/ 40 w 774"/>
                                    <a:gd name="T3" fmla="*/ 236 h 311"/>
                                    <a:gd name="T4" fmla="*/ 485 w 774"/>
                                    <a:gd name="T5" fmla="*/ 311 h 311"/>
                                    <a:gd name="T6" fmla="*/ 774 w 774"/>
                                    <a:gd name="T7" fmla="*/ 66 h 311"/>
                                    <a:gd name="T8" fmla="*/ 774 w 774"/>
                                    <a:gd name="T9" fmla="*/ 0 h 311"/>
                                    <a:gd name="T10" fmla="*/ 485 w 774"/>
                                    <a:gd name="T11" fmla="*/ 240 h 311"/>
                                    <a:gd name="T12" fmla="*/ 0 w 774"/>
                                    <a:gd name="T13" fmla="*/ 158 h 311"/>
                                  </a:gdLst>
                                  <a:ahLst/>
                                  <a:cxnLst>
                                    <a:cxn ang="0">
                                      <a:pos x="T0" y="T1"/>
                                    </a:cxn>
                                    <a:cxn ang="0">
                                      <a:pos x="T2" y="T3"/>
                                    </a:cxn>
                                    <a:cxn ang="0">
                                      <a:pos x="T4" y="T5"/>
                                    </a:cxn>
                                    <a:cxn ang="0">
                                      <a:pos x="T6" y="T7"/>
                                    </a:cxn>
                                    <a:cxn ang="0">
                                      <a:pos x="T8" y="T9"/>
                                    </a:cxn>
                                    <a:cxn ang="0">
                                      <a:pos x="T10" y="T11"/>
                                    </a:cxn>
                                    <a:cxn ang="0">
                                      <a:pos x="T12" y="T13"/>
                                    </a:cxn>
                                  </a:cxnLst>
                                  <a:rect l="0" t="0" r="r" b="b"/>
                                  <a:pathLst>
                                    <a:path w="774" h="311">
                                      <a:moveTo>
                                        <a:pt x="0" y="158"/>
                                      </a:moveTo>
                                      <a:lnTo>
                                        <a:pt x="40" y="236"/>
                                      </a:lnTo>
                                      <a:lnTo>
                                        <a:pt x="485" y="311"/>
                                      </a:lnTo>
                                      <a:lnTo>
                                        <a:pt x="774" y="66"/>
                                      </a:lnTo>
                                      <a:lnTo>
                                        <a:pt x="774" y="0"/>
                                      </a:lnTo>
                                      <a:lnTo>
                                        <a:pt x="485" y="240"/>
                                      </a:lnTo>
                                      <a:lnTo>
                                        <a:pt x="0" y="158"/>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31" name="Freeform 527"/>
                                <p:cNvSpPr>
                                  <a:spLocks/>
                                </p:cNvSpPr>
                                <p:nvPr/>
                              </p:nvSpPr>
                              <p:spPr bwMode="auto">
                                <a:xfrm>
                                  <a:off x="2855" y="2831"/>
                                  <a:ext cx="388" cy="144"/>
                                </a:xfrm>
                                <a:custGeom>
                                  <a:avLst/>
                                  <a:gdLst>
                                    <a:gd name="T0" fmla="*/ 0 w 774"/>
                                    <a:gd name="T1" fmla="*/ 209 h 292"/>
                                    <a:gd name="T2" fmla="*/ 486 w 774"/>
                                    <a:gd name="T3" fmla="*/ 292 h 292"/>
                                    <a:gd name="T4" fmla="*/ 774 w 774"/>
                                    <a:gd name="T5" fmla="*/ 56 h 292"/>
                                    <a:gd name="T6" fmla="*/ 774 w 774"/>
                                    <a:gd name="T7" fmla="*/ 0 h 292"/>
                                    <a:gd name="T8" fmla="*/ 482 w 774"/>
                                    <a:gd name="T9" fmla="*/ 246 h 292"/>
                                    <a:gd name="T10" fmla="*/ 17 w 774"/>
                                    <a:gd name="T11" fmla="*/ 169 h 292"/>
                                    <a:gd name="T12" fmla="*/ 0 w 774"/>
                                    <a:gd name="T13" fmla="*/ 209 h 292"/>
                                  </a:gdLst>
                                  <a:ahLst/>
                                  <a:cxnLst>
                                    <a:cxn ang="0">
                                      <a:pos x="T0" y="T1"/>
                                    </a:cxn>
                                    <a:cxn ang="0">
                                      <a:pos x="T2" y="T3"/>
                                    </a:cxn>
                                    <a:cxn ang="0">
                                      <a:pos x="T4" y="T5"/>
                                    </a:cxn>
                                    <a:cxn ang="0">
                                      <a:pos x="T6" y="T7"/>
                                    </a:cxn>
                                    <a:cxn ang="0">
                                      <a:pos x="T8" y="T9"/>
                                    </a:cxn>
                                    <a:cxn ang="0">
                                      <a:pos x="T10" y="T11"/>
                                    </a:cxn>
                                    <a:cxn ang="0">
                                      <a:pos x="T12" y="T13"/>
                                    </a:cxn>
                                  </a:cxnLst>
                                  <a:rect l="0" t="0" r="r" b="b"/>
                                  <a:pathLst>
                                    <a:path w="774" h="292">
                                      <a:moveTo>
                                        <a:pt x="0" y="209"/>
                                      </a:moveTo>
                                      <a:lnTo>
                                        <a:pt x="486" y="292"/>
                                      </a:lnTo>
                                      <a:lnTo>
                                        <a:pt x="774" y="56"/>
                                      </a:lnTo>
                                      <a:lnTo>
                                        <a:pt x="774" y="0"/>
                                      </a:lnTo>
                                      <a:lnTo>
                                        <a:pt x="482" y="246"/>
                                      </a:lnTo>
                                      <a:lnTo>
                                        <a:pt x="17" y="169"/>
                                      </a:lnTo>
                                      <a:lnTo>
                                        <a:pt x="0" y="209"/>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32" name="Freeform 528"/>
                                <p:cNvSpPr>
                                  <a:spLocks/>
                                </p:cNvSpPr>
                                <p:nvPr/>
                              </p:nvSpPr>
                              <p:spPr bwMode="auto">
                                <a:xfrm>
                                  <a:off x="3234" y="2827"/>
                                  <a:ext cx="9" cy="14"/>
                                </a:xfrm>
                                <a:custGeom>
                                  <a:avLst/>
                                  <a:gdLst>
                                    <a:gd name="T0" fmla="*/ 20 w 20"/>
                                    <a:gd name="T1" fmla="*/ 10 h 27"/>
                                    <a:gd name="T2" fmla="*/ 0 w 20"/>
                                    <a:gd name="T3" fmla="*/ 27 h 27"/>
                                    <a:gd name="T4" fmla="*/ 0 w 20"/>
                                    <a:gd name="T5" fmla="*/ 0 h 27"/>
                                    <a:gd name="T6" fmla="*/ 20 w 20"/>
                                    <a:gd name="T7" fmla="*/ 10 h 27"/>
                                  </a:gdLst>
                                  <a:ahLst/>
                                  <a:cxnLst>
                                    <a:cxn ang="0">
                                      <a:pos x="T0" y="T1"/>
                                    </a:cxn>
                                    <a:cxn ang="0">
                                      <a:pos x="T2" y="T3"/>
                                    </a:cxn>
                                    <a:cxn ang="0">
                                      <a:pos x="T4" y="T5"/>
                                    </a:cxn>
                                    <a:cxn ang="0">
                                      <a:pos x="T6" y="T7"/>
                                    </a:cxn>
                                  </a:cxnLst>
                                  <a:rect l="0" t="0" r="r" b="b"/>
                                  <a:pathLst>
                                    <a:path w="20" h="27">
                                      <a:moveTo>
                                        <a:pt x="20" y="10"/>
                                      </a:moveTo>
                                      <a:lnTo>
                                        <a:pt x="0" y="27"/>
                                      </a:lnTo>
                                      <a:lnTo>
                                        <a:pt x="0" y="0"/>
                                      </a:lnTo>
                                      <a:lnTo>
                                        <a:pt x="20" y="10"/>
                                      </a:lnTo>
                                      <a:close/>
                                    </a:path>
                                  </a:pathLst>
                                </a:custGeom>
                                <a:solidFill>
                                  <a:srgbClr val="9F9F9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1382" name="Group 529"/>
                            <p:cNvGrpSpPr>
                              <a:grpSpLocks/>
                            </p:cNvGrpSpPr>
                            <p:nvPr/>
                          </p:nvGrpSpPr>
                          <p:grpSpPr bwMode="auto">
                            <a:xfrm>
                              <a:off x="2621" y="2666"/>
                              <a:ext cx="249" cy="186"/>
                              <a:chOff x="2621" y="2666"/>
                              <a:chExt cx="249" cy="186"/>
                            </a:xfrm>
                          </p:grpSpPr>
                          <p:sp>
                            <p:nvSpPr>
                              <p:cNvPr id="150034" name="Freeform 530"/>
                              <p:cNvSpPr>
                                <a:spLocks/>
                              </p:cNvSpPr>
                              <p:nvPr/>
                            </p:nvSpPr>
                            <p:spPr bwMode="auto">
                              <a:xfrm>
                                <a:off x="2621" y="2667"/>
                                <a:ext cx="243" cy="185"/>
                              </a:xfrm>
                              <a:custGeom>
                                <a:avLst/>
                                <a:gdLst>
                                  <a:gd name="T0" fmla="*/ 0 w 488"/>
                                  <a:gd name="T1" fmla="*/ 0 h 372"/>
                                  <a:gd name="T2" fmla="*/ 0 w 488"/>
                                  <a:gd name="T3" fmla="*/ 303 h 372"/>
                                  <a:gd name="T4" fmla="*/ 488 w 488"/>
                                  <a:gd name="T5" fmla="*/ 372 h 372"/>
                                  <a:gd name="T6" fmla="*/ 488 w 488"/>
                                  <a:gd name="T7" fmla="*/ 69 h 372"/>
                                  <a:gd name="T8" fmla="*/ 0 w 488"/>
                                  <a:gd name="T9" fmla="*/ 0 h 372"/>
                                </a:gdLst>
                                <a:ahLst/>
                                <a:cxnLst>
                                  <a:cxn ang="0">
                                    <a:pos x="T0" y="T1"/>
                                  </a:cxn>
                                  <a:cxn ang="0">
                                    <a:pos x="T2" y="T3"/>
                                  </a:cxn>
                                  <a:cxn ang="0">
                                    <a:pos x="T4" y="T5"/>
                                  </a:cxn>
                                  <a:cxn ang="0">
                                    <a:pos x="T6" y="T7"/>
                                  </a:cxn>
                                  <a:cxn ang="0">
                                    <a:pos x="T8" y="T9"/>
                                  </a:cxn>
                                </a:cxnLst>
                                <a:rect l="0" t="0" r="r" b="b"/>
                                <a:pathLst>
                                  <a:path w="488" h="372">
                                    <a:moveTo>
                                      <a:pt x="0" y="0"/>
                                    </a:moveTo>
                                    <a:lnTo>
                                      <a:pt x="0" y="303"/>
                                    </a:lnTo>
                                    <a:lnTo>
                                      <a:pt x="488" y="372"/>
                                    </a:lnTo>
                                    <a:lnTo>
                                      <a:pt x="488" y="69"/>
                                    </a:lnTo>
                                    <a:lnTo>
                                      <a:pt x="0" y="0"/>
                                    </a:lnTo>
                                    <a:close/>
                                  </a:path>
                                </a:pathLst>
                              </a:custGeom>
                              <a:solidFill>
                                <a:srgbClr val="BFBF00"/>
                              </a:solidFill>
                              <a:ln w="7938">
                                <a:solidFill>
                                  <a:srgbClr val="000000"/>
                                </a:solidFill>
                                <a:prstDash val="solid"/>
                                <a:round/>
                                <a:headEnd/>
                                <a:tailEnd/>
                              </a:ln>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nvGrpSpPr>
                              <p:cNvPr id="11384" name="Group 531"/>
                              <p:cNvGrpSpPr>
                                <a:grpSpLocks/>
                              </p:cNvGrpSpPr>
                              <p:nvPr/>
                            </p:nvGrpSpPr>
                            <p:grpSpPr bwMode="auto">
                              <a:xfrm>
                                <a:off x="2621" y="2682"/>
                                <a:ext cx="249" cy="154"/>
                                <a:chOff x="2621" y="2682"/>
                                <a:chExt cx="249" cy="154"/>
                              </a:xfrm>
                            </p:grpSpPr>
                            <p:grpSp>
                              <p:nvGrpSpPr>
                                <p:cNvPr id="11385" name="Group 532"/>
                                <p:cNvGrpSpPr>
                                  <a:grpSpLocks/>
                                </p:cNvGrpSpPr>
                                <p:nvPr/>
                              </p:nvGrpSpPr>
                              <p:grpSpPr bwMode="auto">
                                <a:xfrm>
                                  <a:off x="2621" y="2682"/>
                                  <a:ext cx="248" cy="65"/>
                                  <a:chOff x="2621" y="2682"/>
                                  <a:chExt cx="248" cy="65"/>
                                </a:xfrm>
                              </p:grpSpPr>
                              <p:sp>
                                <p:nvSpPr>
                                  <p:cNvPr id="150037" name="Line 533"/>
                                  <p:cNvSpPr>
                                    <a:spLocks noChangeShapeType="1"/>
                                  </p:cNvSpPr>
                                  <p:nvPr/>
                                </p:nvSpPr>
                                <p:spPr bwMode="auto">
                                  <a:xfrm>
                                    <a:off x="2623" y="2698"/>
                                    <a:ext cx="248"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38" name="Line 534"/>
                                  <p:cNvSpPr>
                                    <a:spLocks noChangeShapeType="1"/>
                                  </p:cNvSpPr>
                                  <p:nvPr/>
                                </p:nvSpPr>
                                <p:spPr bwMode="auto">
                                  <a:xfrm>
                                    <a:off x="2621" y="2682"/>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39" name="Line 535"/>
                                  <p:cNvSpPr>
                                    <a:spLocks noChangeShapeType="1"/>
                                  </p:cNvSpPr>
                                  <p:nvPr/>
                                </p:nvSpPr>
                                <p:spPr bwMode="auto">
                                  <a:xfrm>
                                    <a:off x="2621" y="2712"/>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1386" name="Group 536"/>
                                <p:cNvGrpSpPr>
                                  <a:grpSpLocks/>
                                </p:cNvGrpSpPr>
                                <p:nvPr/>
                              </p:nvGrpSpPr>
                              <p:grpSpPr bwMode="auto">
                                <a:xfrm>
                                  <a:off x="2621" y="2727"/>
                                  <a:ext cx="248" cy="65"/>
                                  <a:chOff x="2621" y="2727"/>
                                  <a:chExt cx="248" cy="65"/>
                                </a:xfrm>
                              </p:grpSpPr>
                              <p:sp>
                                <p:nvSpPr>
                                  <p:cNvPr id="150041" name="Line 537"/>
                                  <p:cNvSpPr>
                                    <a:spLocks noChangeShapeType="1"/>
                                  </p:cNvSpPr>
                                  <p:nvPr/>
                                </p:nvSpPr>
                                <p:spPr bwMode="auto">
                                  <a:xfrm>
                                    <a:off x="2623" y="2743"/>
                                    <a:ext cx="248" cy="34"/>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42" name="Line 538"/>
                                  <p:cNvSpPr>
                                    <a:spLocks noChangeShapeType="1"/>
                                  </p:cNvSpPr>
                                  <p:nvPr/>
                                </p:nvSpPr>
                                <p:spPr bwMode="auto">
                                  <a:xfrm>
                                    <a:off x="2621" y="2727"/>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43" name="Line 539"/>
                                  <p:cNvSpPr>
                                    <a:spLocks noChangeShapeType="1"/>
                                  </p:cNvSpPr>
                                  <p:nvPr/>
                                </p:nvSpPr>
                                <p:spPr bwMode="auto">
                                  <a:xfrm>
                                    <a:off x="2621" y="2757"/>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nvGrpSpPr>
                                <p:cNvPr id="11387" name="Group 540"/>
                                <p:cNvGrpSpPr>
                                  <a:grpSpLocks/>
                                </p:cNvGrpSpPr>
                                <p:nvPr/>
                              </p:nvGrpSpPr>
                              <p:grpSpPr bwMode="auto">
                                <a:xfrm>
                                  <a:off x="2622" y="2771"/>
                                  <a:ext cx="248" cy="65"/>
                                  <a:chOff x="2622" y="2771"/>
                                  <a:chExt cx="248" cy="65"/>
                                </a:xfrm>
                              </p:grpSpPr>
                              <p:sp>
                                <p:nvSpPr>
                                  <p:cNvPr id="150045" name="Line 541"/>
                                  <p:cNvSpPr>
                                    <a:spLocks noChangeShapeType="1"/>
                                  </p:cNvSpPr>
                                  <p:nvPr/>
                                </p:nvSpPr>
                                <p:spPr bwMode="auto">
                                  <a:xfrm>
                                    <a:off x="2621" y="2784"/>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46" name="Line 542"/>
                                  <p:cNvSpPr>
                                    <a:spLocks noChangeShapeType="1"/>
                                  </p:cNvSpPr>
                                  <p:nvPr/>
                                </p:nvSpPr>
                                <p:spPr bwMode="auto">
                                  <a:xfrm>
                                    <a:off x="2621" y="2770"/>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47" name="Line 543"/>
                                  <p:cNvSpPr>
                                    <a:spLocks noChangeShapeType="1"/>
                                  </p:cNvSpPr>
                                  <p:nvPr/>
                                </p:nvSpPr>
                                <p:spPr bwMode="auto">
                                  <a:xfrm>
                                    <a:off x="2621" y="2800"/>
                                    <a:ext cx="250" cy="36"/>
                                  </a:xfrm>
                                  <a:prstGeom prst="line">
                                    <a:avLst/>
                                  </a:prstGeom>
                                  <a:noFill/>
                                  <a:ln w="7938">
                                    <a:solidFill>
                                      <a:srgbClr val="000000"/>
                                    </a:solidFill>
                                    <a:round/>
                                    <a:headEnd/>
                                    <a:tailEnd/>
                                  </a:ln>
                                  <a:extLst>
                                    <a:ext uri="{909E8E84-426E-40dd-AFC4-6F175D3DCCD1}">
                                      <a14:hiddenFill xmlns:a14="http://schemas.microsoft.com/office/drawing/2010/main" xmlns="">
                                        <a:noFill/>
                                      </a14:hiddenFill>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nvGrpSpPr>
                          <p:cNvPr id="11378" name="Group 544"/>
                          <p:cNvGrpSpPr>
                            <a:grpSpLocks/>
                          </p:cNvGrpSpPr>
                          <p:nvPr/>
                        </p:nvGrpSpPr>
                        <p:grpSpPr bwMode="auto">
                          <a:xfrm>
                            <a:off x="2682" y="2416"/>
                            <a:ext cx="55" cy="74"/>
                            <a:chOff x="2682" y="2416"/>
                            <a:chExt cx="55" cy="74"/>
                          </a:xfrm>
                        </p:grpSpPr>
                        <p:sp>
                          <p:nvSpPr>
                            <p:cNvPr id="150049" name="Freeform 545"/>
                            <p:cNvSpPr>
                              <a:spLocks/>
                            </p:cNvSpPr>
                            <p:nvPr/>
                          </p:nvSpPr>
                          <p:spPr bwMode="auto">
                            <a:xfrm>
                              <a:off x="2693" y="2435"/>
                              <a:ext cx="32" cy="56"/>
                            </a:xfrm>
                            <a:custGeom>
                              <a:avLst/>
                              <a:gdLst>
                                <a:gd name="T0" fmla="*/ 0 w 57"/>
                                <a:gd name="T1" fmla="*/ 4 h 114"/>
                                <a:gd name="T2" fmla="*/ 0 w 57"/>
                                <a:gd name="T3" fmla="*/ 107 h 114"/>
                                <a:gd name="T4" fmla="*/ 57 w 57"/>
                                <a:gd name="T5" fmla="*/ 114 h 114"/>
                                <a:gd name="T6" fmla="*/ 57 w 57"/>
                                <a:gd name="T7" fmla="*/ 0 h 114"/>
                                <a:gd name="T8" fmla="*/ 0 w 57"/>
                                <a:gd name="T9" fmla="*/ 4 h 114"/>
                              </a:gdLst>
                              <a:ahLst/>
                              <a:cxnLst>
                                <a:cxn ang="0">
                                  <a:pos x="T0" y="T1"/>
                                </a:cxn>
                                <a:cxn ang="0">
                                  <a:pos x="T2" y="T3"/>
                                </a:cxn>
                                <a:cxn ang="0">
                                  <a:pos x="T4" y="T5"/>
                                </a:cxn>
                                <a:cxn ang="0">
                                  <a:pos x="T6" y="T7"/>
                                </a:cxn>
                                <a:cxn ang="0">
                                  <a:pos x="T8" y="T9"/>
                                </a:cxn>
                              </a:cxnLst>
                              <a:rect l="0" t="0" r="r" b="b"/>
                              <a:pathLst>
                                <a:path w="57" h="114">
                                  <a:moveTo>
                                    <a:pt x="0" y="4"/>
                                  </a:moveTo>
                                  <a:lnTo>
                                    <a:pt x="0" y="107"/>
                                  </a:lnTo>
                                  <a:lnTo>
                                    <a:pt x="57" y="114"/>
                                  </a:lnTo>
                                  <a:lnTo>
                                    <a:pt x="57" y="0"/>
                                  </a:lnTo>
                                  <a:lnTo>
                                    <a:pt x="0" y="4"/>
                                  </a:lnTo>
                                  <a:close/>
                                </a:path>
                              </a:pathLst>
                            </a:custGeom>
                            <a:solidFill>
                              <a:srgbClr val="808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50" name="Oval 546"/>
                            <p:cNvSpPr>
                              <a:spLocks noChangeArrowheads="1"/>
                            </p:cNvSpPr>
                            <p:nvPr/>
                          </p:nvSpPr>
                          <p:spPr bwMode="auto">
                            <a:xfrm>
                              <a:off x="2682" y="2416"/>
                              <a:ext cx="56" cy="2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nvGrpSpPr>
                        <p:cNvPr id="11374" name="Group 547"/>
                        <p:cNvGrpSpPr>
                          <a:grpSpLocks/>
                        </p:cNvGrpSpPr>
                        <p:nvPr/>
                      </p:nvGrpSpPr>
                      <p:grpSpPr bwMode="auto">
                        <a:xfrm>
                          <a:off x="2411" y="2724"/>
                          <a:ext cx="25" cy="41"/>
                          <a:chOff x="2411" y="2724"/>
                          <a:chExt cx="25" cy="41"/>
                        </a:xfrm>
                      </p:grpSpPr>
                      <p:sp>
                        <p:nvSpPr>
                          <p:cNvPr id="150052" name="Freeform 548"/>
                          <p:cNvSpPr>
                            <a:spLocks/>
                          </p:cNvSpPr>
                          <p:nvPr/>
                        </p:nvSpPr>
                        <p:spPr bwMode="auto">
                          <a:xfrm>
                            <a:off x="2418" y="2727"/>
                            <a:ext cx="9" cy="38"/>
                          </a:xfrm>
                          <a:custGeom>
                            <a:avLst/>
                            <a:gdLst>
                              <a:gd name="T0" fmla="*/ 0 w 22"/>
                              <a:gd name="T1" fmla="*/ 77 h 77"/>
                              <a:gd name="T2" fmla="*/ 22 w 22"/>
                              <a:gd name="T3" fmla="*/ 67 h 77"/>
                              <a:gd name="T4" fmla="*/ 22 w 22"/>
                              <a:gd name="T5" fmla="*/ 0 h 77"/>
                              <a:gd name="T6" fmla="*/ 0 w 22"/>
                              <a:gd name="T7" fmla="*/ 8 h 77"/>
                              <a:gd name="T8" fmla="*/ 0 w 22"/>
                              <a:gd name="T9" fmla="*/ 77 h 77"/>
                            </a:gdLst>
                            <a:ahLst/>
                            <a:cxnLst>
                              <a:cxn ang="0">
                                <a:pos x="T0" y="T1"/>
                              </a:cxn>
                              <a:cxn ang="0">
                                <a:pos x="T2" y="T3"/>
                              </a:cxn>
                              <a:cxn ang="0">
                                <a:pos x="T4" y="T5"/>
                              </a:cxn>
                              <a:cxn ang="0">
                                <a:pos x="T6" y="T7"/>
                              </a:cxn>
                              <a:cxn ang="0">
                                <a:pos x="T8" y="T9"/>
                              </a:cxn>
                            </a:cxnLst>
                            <a:rect l="0" t="0" r="r" b="b"/>
                            <a:pathLst>
                              <a:path w="22" h="77">
                                <a:moveTo>
                                  <a:pt x="0" y="77"/>
                                </a:moveTo>
                                <a:lnTo>
                                  <a:pt x="22" y="67"/>
                                </a:lnTo>
                                <a:lnTo>
                                  <a:pt x="22" y="0"/>
                                </a:lnTo>
                                <a:lnTo>
                                  <a:pt x="0" y="8"/>
                                </a:lnTo>
                                <a:lnTo>
                                  <a:pt x="0" y="77"/>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53" name="Oval 549"/>
                          <p:cNvSpPr>
                            <a:spLocks noChangeArrowheads="1"/>
                          </p:cNvSpPr>
                          <p:nvPr/>
                        </p:nvSpPr>
                        <p:spPr bwMode="auto">
                          <a:xfrm>
                            <a:off x="2411" y="2725"/>
                            <a:ext cx="25" cy="14"/>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grpSp>
            </p:grpSp>
          </p:grpSp>
          <p:grpSp>
            <p:nvGrpSpPr>
              <p:cNvPr id="11281" name="Group 553"/>
              <p:cNvGrpSpPr>
                <a:grpSpLocks noChangeAspect="1"/>
              </p:cNvGrpSpPr>
              <p:nvPr/>
            </p:nvGrpSpPr>
            <p:grpSpPr bwMode="auto">
              <a:xfrm>
                <a:off x="1364" y="2795"/>
                <a:ext cx="790" cy="563"/>
                <a:chOff x="1364" y="2795"/>
                <a:chExt cx="640" cy="563"/>
              </a:xfrm>
            </p:grpSpPr>
            <p:sp>
              <p:nvSpPr>
                <p:cNvPr id="150056" name="AutoShape 552"/>
                <p:cNvSpPr>
                  <a:spLocks noChangeAspect="1" noChangeArrowheads="1" noTextEdit="1"/>
                </p:cNvSpPr>
                <p:nvPr/>
              </p:nvSpPr>
              <p:spPr bwMode="auto">
                <a:xfrm>
                  <a:off x="1364" y="2795"/>
                  <a:ext cx="640" cy="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58" name="Freeform 554"/>
                <p:cNvSpPr>
                  <a:spLocks/>
                </p:cNvSpPr>
                <p:nvPr/>
              </p:nvSpPr>
              <p:spPr bwMode="auto">
                <a:xfrm>
                  <a:off x="1463" y="2985"/>
                  <a:ext cx="495" cy="296"/>
                </a:xfrm>
                <a:custGeom>
                  <a:avLst/>
                  <a:gdLst>
                    <a:gd name="T0" fmla="*/ 472 w 495"/>
                    <a:gd name="T1" fmla="*/ 146 h 296"/>
                    <a:gd name="T2" fmla="*/ 463 w 495"/>
                    <a:gd name="T3" fmla="*/ 172 h 296"/>
                    <a:gd name="T4" fmla="*/ 459 w 495"/>
                    <a:gd name="T5" fmla="*/ 193 h 296"/>
                    <a:gd name="T6" fmla="*/ 451 w 495"/>
                    <a:gd name="T7" fmla="*/ 224 h 296"/>
                    <a:gd name="T8" fmla="*/ 440 w 495"/>
                    <a:gd name="T9" fmla="*/ 247 h 296"/>
                    <a:gd name="T10" fmla="*/ 430 w 495"/>
                    <a:gd name="T11" fmla="*/ 266 h 296"/>
                    <a:gd name="T12" fmla="*/ 416 w 495"/>
                    <a:gd name="T13" fmla="*/ 279 h 296"/>
                    <a:gd name="T14" fmla="*/ 405 w 495"/>
                    <a:gd name="T15" fmla="*/ 288 h 296"/>
                    <a:gd name="T16" fmla="*/ 391 w 495"/>
                    <a:gd name="T17" fmla="*/ 294 h 296"/>
                    <a:gd name="T18" fmla="*/ 377 w 495"/>
                    <a:gd name="T19" fmla="*/ 296 h 296"/>
                    <a:gd name="T20" fmla="*/ 358 w 495"/>
                    <a:gd name="T21" fmla="*/ 295 h 296"/>
                    <a:gd name="T22" fmla="*/ 334 w 495"/>
                    <a:gd name="T23" fmla="*/ 287 h 296"/>
                    <a:gd name="T24" fmla="*/ 309 w 495"/>
                    <a:gd name="T25" fmla="*/ 273 h 296"/>
                    <a:gd name="T26" fmla="*/ 32 w 495"/>
                    <a:gd name="T27" fmla="*/ 74 h 296"/>
                    <a:gd name="T28" fmla="*/ 19 w 495"/>
                    <a:gd name="T29" fmla="*/ 62 h 296"/>
                    <a:gd name="T30" fmla="*/ 8 w 495"/>
                    <a:gd name="T31" fmla="*/ 49 h 296"/>
                    <a:gd name="T32" fmla="*/ 2 w 495"/>
                    <a:gd name="T33" fmla="*/ 35 h 296"/>
                    <a:gd name="T34" fmla="*/ 3 w 495"/>
                    <a:gd name="T35" fmla="*/ 20 h 296"/>
                    <a:gd name="T36" fmla="*/ 7 w 495"/>
                    <a:gd name="T37" fmla="*/ 14 h 296"/>
                    <a:gd name="T38" fmla="*/ 16 w 495"/>
                    <a:gd name="T39" fmla="*/ 8 h 296"/>
                    <a:gd name="T40" fmla="*/ 45 w 495"/>
                    <a:gd name="T41" fmla="*/ 2 h 296"/>
                    <a:gd name="T42" fmla="*/ 97 w 495"/>
                    <a:gd name="T43" fmla="*/ 0 h 296"/>
                    <a:gd name="T44" fmla="*/ 162 w 495"/>
                    <a:gd name="T45" fmla="*/ 2 h 296"/>
                    <a:gd name="T46" fmla="*/ 219 w 495"/>
                    <a:gd name="T47" fmla="*/ 7 h 296"/>
                    <a:gd name="T48" fmla="*/ 272 w 495"/>
                    <a:gd name="T49" fmla="*/ 17 h 296"/>
                    <a:gd name="T50" fmla="*/ 301 w 495"/>
                    <a:gd name="T51" fmla="*/ 25 h 296"/>
                    <a:gd name="T52" fmla="*/ 337 w 495"/>
                    <a:gd name="T53" fmla="*/ 25 h 296"/>
                    <a:gd name="T54" fmla="*/ 389 w 495"/>
                    <a:gd name="T55" fmla="*/ 16 h 296"/>
                    <a:gd name="T56" fmla="*/ 411 w 495"/>
                    <a:gd name="T57" fmla="*/ 16 h 296"/>
                    <a:gd name="T58" fmla="*/ 434 w 495"/>
                    <a:gd name="T59" fmla="*/ 20 h 296"/>
                    <a:gd name="T60" fmla="*/ 458 w 495"/>
                    <a:gd name="T61" fmla="*/ 27 h 296"/>
                    <a:gd name="T62" fmla="*/ 477 w 495"/>
                    <a:gd name="T63" fmla="*/ 39 h 296"/>
                    <a:gd name="T64" fmla="*/ 485 w 495"/>
                    <a:gd name="T65" fmla="*/ 48 h 296"/>
                    <a:gd name="T66" fmla="*/ 492 w 495"/>
                    <a:gd name="T67" fmla="*/ 60 h 296"/>
                    <a:gd name="T68" fmla="*/ 495 w 495"/>
                    <a:gd name="T69" fmla="*/ 72 h 296"/>
                    <a:gd name="T70" fmla="*/ 493 w 495"/>
                    <a:gd name="T71" fmla="*/ 88 h 296"/>
                    <a:gd name="T72" fmla="*/ 489 w 495"/>
                    <a:gd name="T73" fmla="*/ 106 h 296"/>
                    <a:gd name="T74" fmla="*/ 480 w 495"/>
                    <a:gd name="T75" fmla="*/ 12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5" h="296">
                      <a:moveTo>
                        <a:pt x="480" y="127"/>
                      </a:moveTo>
                      <a:lnTo>
                        <a:pt x="472" y="146"/>
                      </a:lnTo>
                      <a:lnTo>
                        <a:pt x="465" y="162"/>
                      </a:lnTo>
                      <a:lnTo>
                        <a:pt x="463" y="172"/>
                      </a:lnTo>
                      <a:lnTo>
                        <a:pt x="463" y="176"/>
                      </a:lnTo>
                      <a:lnTo>
                        <a:pt x="459" y="193"/>
                      </a:lnTo>
                      <a:lnTo>
                        <a:pt x="455" y="209"/>
                      </a:lnTo>
                      <a:lnTo>
                        <a:pt x="451" y="224"/>
                      </a:lnTo>
                      <a:lnTo>
                        <a:pt x="446" y="237"/>
                      </a:lnTo>
                      <a:lnTo>
                        <a:pt x="440" y="247"/>
                      </a:lnTo>
                      <a:lnTo>
                        <a:pt x="435" y="258"/>
                      </a:lnTo>
                      <a:lnTo>
                        <a:pt x="430" y="266"/>
                      </a:lnTo>
                      <a:lnTo>
                        <a:pt x="423" y="274"/>
                      </a:lnTo>
                      <a:lnTo>
                        <a:pt x="416" y="279"/>
                      </a:lnTo>
                      <a:lnTo>
                        <a:pt x="411" y="284"/>
                      </a:lnTo>
                      <a:lnTo>
                        <a:pt x="405" y="288"/>
                      </a:lnTo>
                      <a:lnTo>
                        <a:pt x="398" y="292"/>
                      </a:lnTo>
                      <a:lnTo>
                        <a:pt x="391" y="294"/>
                      </a:lnTo>
                      <a:lnTo>
                        <a:pt x="383" y="295"/>
                      </a:lnTo>
                      <a:lnTo>
                        <a:pt x="377" y="296"/>
                      </a:lnTo>
                      <a:lnTo>
                        <a:pt x="370" y="296"/>
                      </a:lnTo>
                      <a:lnTo>
                        <a:pt x="358" y="295"/>
                      </a:lnTo>
                      <a:lnTo>
                        <a:pt x="345" y="291"/>
                      </a:lnTo>
                      <a:lnTo>
                        <a:pt x="334" y="287"/>
                      </a:lnTo>
                      <a:lnTo>
                        <a:pt x="324" y="282"/>
                      </a:lnTo>
                      <a:lnTo>
                        <a:pt x="309" y="273"/>
                      </a:lnTo>
                      <a:lnTo>
                        <a:pt x="304" y="269"/>
                      </a:lnTo>
                      <a:lnTo>
                        <a:pt x="32" y="74"/>
                      </a:lnTo>
                      <a:lnTo>
                        <a:pt x="28" y="72"/>
                      </a:lnTo>
                      <a:lnTo>
                        <a:pt x="19" y="62"/>
                      </a:lnTo>
                      <a:lnTo>
                        <a:pt x="14" y="56"/>
                      </a:lnTo>
                      <a:lnTo>
                        <a:pt x="8" y="49"/>
                      </a:lnTo>
                      <a:lnTo>
                        <a:pt x="4" y="41"/>
                      </a:lnTo>
                      <a:lnTo>
                        <a:pt x="2" y="35"/>
                      </a:lnTo>
                      <a:lnTo>
                        <a:pt x="0" y="27"/>
                      </a:lnTo>
                      <a:lnTo>
                        <a:pt x="3" y="20"/>
                      </a:lnTo>
                      <a:lnTo>
                        <a:pt x="4" y="16"/>
                      </a:lnTo>
                      <a:lnTo>
                        <a:pt x="7" y="14"/>
                      </a:lnTo>
                      <a:lnTo>
                        <a:pt x="11" y="11"/>
                      </a:lnTo>
                      <a:lnTo>
                        <a:pt x="16" y="8"/>
                      </a:lnTo>
                      <a:lnTo>
                        <a:pt x="28" y="4"/>
                      </a:lnTo>
                      <a:lnTo>
                        <a:pt x="45" y="2"/>
                      </a:lnTo>
                      <a:lnTo>
                        <a:pt x="69" y="0"/>
                      </a:lnTo>
                      <a:lnTo>
                        <a:pt x="97" y="0"/>
                      </a:lnTo>
                      <a:lnTo>
                        <a:pt x="116" y="0"/>
                      </a:lnTo>
                      <a:lnTo>
                        <a:pt x="162" y="2"/>
                      </a:lnTo>
                      <a:lnTo>
                        <a:pt x="190" y="4"/>
                      </a:lnTo>
                      <a:lnTo>
                        <a:pt x="219" y="7"/>
                      </a:lnTo>
                      <a:lnTo>
                        <a:pt x="247" y="11"/>
                      </a:lnTo>
                      <a:lnTo>
                        <a:pt x="272" y="17"/>
                      </a:lnTo>
                      <a:lnTo>
                        <a:pt x="280" y="20"/>
                      </a:lnTo>
                      <a:lnTo>
                        <a:pt x="301" y="25"/>
                      </a:lnTo>
                      <a:lnTo>
                        <a:pt x="317" y="25"/>
                      </a:lnTo>
                      <a:lnTo>
                        <a:pt x="337" y="25"/>
                      </a:lnTo>
                      <a:lnTo>
                        <a:pt x="361" y="23"/>
                      </a:lnTo>
                      <a:lnTo>
                        <a:pt x="389" y="16"/>
                      </a:lnTo>
                      <a:lnTo>
                        <a:pt x="395" y="16"/>
                      </a:lnTo>
                      <a:lnTo>
                        <a:pt x="411" y="16"/>
                      </a:lnTo>
                      <a:lnTo>
                        <a:pt x="422" y="17"/>
                      </a:lnTo>
                      <a:lnTo>
                        <a:pt x="434" y="20"/>
                      </a:lnTo>
                      <a:lnTo>
                        <a:pt x="446" y="23"/>
                      </a:lnTo>
                      <a:lnTo>
                        <a:pt x="458" y="27"/>
                      </a:lnTo>
                      <a:lnTo>
                        <a:pt x="468" y="32"/>
                      </a:lnTo>
                      <a:lnTo>
                        <a:pt x="477" y="39"/>
                      </a:lnTo>
                      <a:lnTo>
                        <a:pt x="483" y="44"/>
                      </a:lnTo>
                      <a:lnTo>
                        <a:pt x="485" y="48"/>
                      </a:lnTo>
                      <a:lnTo>
                        <a:pt x="489" y="53"/>
                      </a:lnTo>
                      <a:lnTo>
                        <a:pt x="492" y="60"/>
                      </a:lnTo>
                      <a:lnTo>
                        <a:pt x="493" y="65"/>
                      </a:lnTo>
                      <a:lnTo>
                        <a:pt x="495" y="72"/>
                      </a:lnTo>
                      <a:lnTo>
                        <a:pt x="495" y="80"/>
                      </a:lnTo>
                      <a:lnTo>
                        <a:pt x="493" y="88"/>
                      </a:lnTo>
                      <a:lnTo>
                        <a:pt x="492" y="97"/>
                      </a:lnTo>
                      <a:lnTo>
                        <a:pt x="489" y="106"/>
                      </a:lnTo>
                      <a:lnTo>
                        <a:pt x="485" y="117"/>
                      </a:lnTo>
                      <a:lnTo>
                        <a:pt x="480" y="127"/>
                      </a:lnTo>
                      <a:close/>
                    </a:path>
                  </a:pathLst>
                </a:custGeom>
                <a:solidFill>
                  <a:srgbClr val="BFCC7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59" name="Freeform 555"/>
                <p:cNvSpPr>
                  <a:spLocks/>
                </p:cNvSpPr>
                <p:nvPr/>
              </p:nvSpPr>
              <p:spPr bwMode="auto">
                <a:xfrm>
                  <a:off x="1440" y="2983"/>
                  <a:ext cx="523" cy="279"/>
                </a:xfrm>
                <a:custGeom>
                  <a:avLst/>
                  <a:gdLst>
                    <a:gd name="T0" fmla="*/ 512 w 523"/>
                    <a:gd name="T1" fmla="*/ 99 h 279"/>
                    <a:gd name="T2" fmla="*/ 502 w 523"/>
                    <a:gd name="T3" fmla="*/ 119 h 279"/>
                    <a:gd name="T4" fmla="*/ 488 w 523"/>
                    <a:gd name="T5" fmla="*/ 136 h 279"/>
                    <a:gd name="T6" fmla="*/ 479 w 523"/>
                    <a:gd name="T7" fmla="*/ 157 h 279"/>
                    <a:gd name="T8" fmla="*/ 467 w 523"/>
                    <a:gd name="T9" fmla="*/ 190 h 279"/>
                    <a:gd name="T10" fmla="*/ 454 w 523"/>
                    <a:gd name="T11" fmla="*/ 216 h 279"/>
                    <a:gd name="T12" fmla="*/ 439 w 523"/>
                    <a:gd name="T13" fmla="*/ 238 h 279"/>
                    <a:gd name="T14" fmla="*/ 425 w 523"/>
                    <a:gd name="T15" fmla="*/ 253 h 279"/>
                    <a:gd name="T16" fmla="*/ 410 w 523"/>
                    <a:gd name="T17" fmla="*/ 265 h 279"/>
                    <a:gd name="T18" fmla="*/ 396 w 523"/>
                    <a:gd name="T19" fmla="*/ 272 h 279"/>
                    <a:gd name="T20" fmla="*/ 381 w 523"/>
                    <a:gd name="T21" fmla="*/ 277 h 279"/>
                    <a:gd name="T22" fmla="*/ 360 w 523"/>
                    <a:gd name="T23" fmla="*/ 279 h 279"/>
                    <a:gd name="T24" fmla="*/ 336 w 523"/>
                    <a:gd name="T25" fmla="*/ 275 h 279"/>
                    <a:gd name="T26" fmla="*/ 312 w 523"/>
                    <a:gd name="T27" fmla="*/ 264 h 279"/>
                    <a:gd name="T28" fmla="*/ 29 w 523"/>
                    <a:gd name="T29" fmla="*/ 101 h 279"/>
                    <a:gd name="T30" fmla="*/ 15 w 523"/>
                    <a:gd name="T31" fmla="*/ 91 h 279"/>
                    <a:gd name="T32" fmla="*/ 5 w 523"/>
                    <a:gd name="T33" fmla="*/ 79 h 279"/>
                    <a:gd name="T34" fmla="*/ 0 w 523"/>
                    <a:gd name="T35" fmla="*/ 64 h 279"/>
                    <a:gd name="T36" fmla="*/ 0 w 523"/>
                    <a:gd name="T37" fmla="*/ 56 h 279"/>
                    <a:gd name="T38" fmla="*/ 2 w 523"/>
                    <a:gd name="T39" fmla="*/ 50 h 279"/>
                    <a:gd name="T40" fmla="*/ 9 w 523"/>
                    <a:gd name="T41" fmla="*/ 42 h 279"/>
                    <a:gd name="T42" fmla="*/ 18 w 523"/>
                    <a:gd name="T43" fmla="*/ 35 h 279"/>
                    <a:gd name="T44" fmla="*/ 53 w 523"/>
                    <a:gd name="T45" fmla="*/ 23 h 279"/>
                    <a:gd name="T46" fmla="*/ 108 w 523"/>
                    <a:gd name="T47" fmla="*/ 16 h 279"/>
                    <a:gd name="T48" fmla="*/ 180 w 523"/>
                    <a:gd name="T49" fmla="*/ 6 h 279"/>
                    <a:gd name="T50" fmla="*/ 242 w 523"/>
                    <a:gd name="T51" fmla="*/ 2 h 279"/>
                    <a:gd name="T52" fmla="*/ 300 w 523"/>
                    <a:gd name="T53" fmla="*/ 6 h 279"/>
                    <a:gd name="T54" fmla="*/ 300 w 523"/>
                    <a:gd name="T55" fmla="*/ 10 h 279"/>
                    <a:gd name="T56" fmla="*/ 310 w 523"/>
                    <a:gd name="T57" fmla="*/ 17 h 279"/>
                    <a:gd name="T58" fmla="*/ 319 w 523"/>
                    <a:gd name="T59" fmla="*/ 18 h 279"/>
                    <a:gd name="T60" fmla="*/ 335 w 523"/>
                    <a:gd name="T61" fmla="*/ 18 h 279"/>
                    <a:gd name="T62" fmla="*/ 385 w 523"/>
                    <a:gd name="T63" fmla="*/ 2 h 279"/>
                    <a:gd name="T64" fmla="*/ 412 w 523"/>
                    <a:gd name="T65" fmla="*/ 0 h 279"/>
                    <a:gd name="T66" fmla="*/ 437 w 523"/>
                    <a:gd name="T67" fmla="*/ 0 h 279"/>
                    <a:gd name="T68" fmla="*/ 466 w 523"/>
                    <a:gd name="T69" fmla="*/ 2 h 279"/>
                    <a:gd name="T70" fmla="*/ 492 w 523"/>
                    <a:gd name="T71" fmla="*/ 10 h 279"/>
                    <a:gd name="T72" fmla="*/ 504 w 523"/>
                    <a:gd name="T73" fmla="*/ 17 h 279"/>
                    <a:gd name="T74" fmla="*/ 512 w 523"/>
                    <a:gd name="T75" fmla="*/ 25 h 279"/>
                    <a:gd name="T76" fmla="*/ 519 w 523"/>
                    <a:gd name="T77" fmla="*/ 37 h 279"/>
                    <a:gd name="T78" fmla="*/ 523 w 523"/>
                    <a:gd name="T79" fmla="*/ 50 h 279"/>
                    <a:gd name="T80" fmla="*/ 522 w 523"/>
                    <a:gd name="T81" fmla="*/ 67 h 279"/>
                    <a:gd name="T82" fmla="*/ 516 w 523"/>
                    <a:gd name="T83" fmla="*/ 8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3" h="279">
                      <a:moveTo>
                        <a:pt x="516" y="87"/>
                      </a:moveTo>
                      <a:lnTo>
                        <a:pt x="512" y="99"/>
                      </a:lnTo>
                      <a:lnTo>
                        <a:pt x="507" y="109"/>
                      </a:lnTo>
                      <a:lnTo>
                        <a:pt x="502" y="119"/>
                      </a:lnTo>
                      <a:lnTo>
                        <a:pt x="496" y="125"/>
                      </a:lnTo>
                      <a:lnTo>
                        <a:pt x="488" y="136"/>
                      </a:lnTo>
                      <a:lnTo>
                        <a:pt x="486" y="138"/>
                      </a:lnTo>
                      <a:lnTo>
                        <a:pt x="479" y="157"/>
                      </a:lnTo>
                      <a:lnTo>
                        <a:pt x="474" y="174"/>
                      </a:lnTo>
                      <a:lnTo>
                        <a:pt x="467" y="190"/>
                      </a:lnTo>
                      <a:lnTo>
                        <a:pt x="461" y="205"/>
                      </a:lnTo>
                      <a:lnTo>
                        <a:pt x="454" y="216"/>
                      </a:lnTo>
                      <a:lnTo>
                        <a:pt x="447" y="227"/>
                      </a:lnTo>
                      <a:lnTo>
                        <a:pt x="439" y="238"/>
                      </a:lnTo>
                      <a:lnTo>
                        <a:pt x="433" y="245"/>
                      </a:lnTo>
                      <a:lnTo>
                        <a:pt x="425" y="253"/>
                      </a:lnTo>
                      <a:lnTo>
                        <a:pt x="418" y="260"/>
                      </a:lnTo>
                      <a:lnTo>
                        <a:pt x="410" y="265"/>
                      </a:lnTo>
                      <a:lnTo>
                        <a:pt x="402" y="269"/>
                      </a:lnTo>
                      <a:lnTo>
                        <a:pt x="396" y="272"/>
                      </a:lnTo>
                      <a:lnTo>
                        <a:pt x="388" y="275"/>
                      </a:lnTo>
                      <a:lnTo>
                        <a:pt x="381" y="277"/>
                      </a:lnTo>
                      <a:lnTo>
                        <a:pt x="375" y="279"/>
                      </a:lnTo>
                      <a:lnTo>
                        <a:pt x="360" y="279"/>
                      </a:lnTo>
                      <a:lnTo>
                        <a:pt x="348" y="277"/>
                      </a:lnTo>
                      <a:lnTo>
                        <a:pt x="336" y="275"/>
                      </a:lnTo>
                      <a:lnTo>
                        <a:pt x="327" y="271"/>
                      </a:lnTo>
                      <a:lnTo>
                        <a:pt x="312" y="264"/>
                      </a:lnTo>
                      <a:lnTo>
                        <a:pt x="307" y="260"/>
                      </a:lnTo>
                      <a:lnTo>
                        <a:pt x="29" y="101"/>
                      </a:lnTo>
                      <a:lnTo>
                        <a:pt x="25" y="99"/>
                      </a:lnTo>
                      <a:lnTo>
                        <a:pt x="15" y="91"/>
                      </a:lnTo>
                      <a:lnTo>
                        <a:pt x="10" y="84"/>
                      </a:lnTo>
                      <a:lnTo>
                        <a:pt x="5" y="79"/>
                      </a:lnTo>
                      <a:lnTo>
                        <a:pt x="1" y="71"/>
                      </a:lnTo>
                      <a:lnTo>
                        <a:pt x="0" y="64"/>
                      </a:lnTo>
                      <a:lnTo>
                        <a:pt x="0" y="60"/>
                      </a:lnTo>
                      <a:lnTo>
                        <a:pt x="0" y="56"/>
                      </a:lnTo>
                      <a:lnTo>
                        <a:pt x="1" y="54"/>
                      </a:lnTo>
                      <a:lnTo>
                        <a:pt x="2" y="50"/>
                      </a:lnTo>
                      <a:lnTo>
                        <a:pt x="5" y="46"/>
                      </a:lnTo>
                      <a:lnTo>
                        <a:pt x="9" y="42"/>
                      </a:lnTo>
                      <a:lnTo>
                        <a:pt x="13" y="39"/>
                      </a:lnTo>
                      <a:lnTo>
                        <a:pt x="18" y="35"/>
                      </a:lnTo>
                      <a:lnTo>
                        <a:pt x="33" y="29"/>
                      </a:lnTo>
                      <a:lnTo>
                        <a:pt x="53" y="23"/>
                      </a:lnTo>
                      <a:lnTo>
                        <a:pt x="78" y="19"/>
                      </a:lnTo>
                      <a:lnTo>
                        <a:pt x="108" y="16"/>
                      </a:lnTo>
                      <a:lnTo>
                        <a:pt x="129" y="13"/>
                      </a:lnTo>
                      <a:lnTo>
                        <a:pt x="180" y="6"/>
                      </a:lnTo>
                      <a:lnTo>
                        <a:pt x="210" y="4"/>
                      </a:lnTo>
                      <a:lnTo>
                        <a:pt x="242" y="2"/>
                      </a:lnTo>
                      <a:lnTo>
                        <a:pt x="272" y="4"/>
                      </a:lnTo>
                      <a:lnTo>
                        <a:pt x="300" y="6"/>
                      </a:lnTo>
                      <a:lnTo>
                        <a:pt x="300" y="8"/>
                      </a:lnTo>
                      <a:lnTo>
                        <a:pt x="300" y="10"/>
                      </a:lnTo>
                      <a:lnTo>
                        <a:pt x="303" y="14"/>
                      </a:lnTo>
                      <a:lnTo>
                        <a:pt x="310" y="17"/>
                      </a:lnTo>
                      <a:lnTo>
                        <a:pt x="314" y="18"/>
                      </a:lnTo>
                      <a:lnTo>
                        <a:pt x="319" y="18"/>
                      </a:lnTo>
                      <a:lnTo>
                        <a:pt x="325" y="18"/>
                      </a:lnTo>
                      <a:lnTo>
                        <a:pt x="335" y="18"/>
                      </a:lnTo>
                      <a:lnTo>
                        <a:pt x="356" y="13"/>
                      </a:lnTo>
                      <a:lnTo>
                        <a:pt x="385" y="2"/>
                      </a:lnTo>
                      <a:lnTo>
                        <a:pt x="393" y="1"/>
                      </a:lnTo>
                      <a:lnTo>
                        <a:pt x="412" y="0"/>
                      </a:lnTo>
                      <a:lnTo>
                        <a:pt x="424" y="0"/>
                      </a:lnTo>
                      <a:lnTo>
                        <a:pt x="437" y="0"/>
                      </a:lnTo>
                      <a:lnTo>
                        <a:pt x="451" y="0"/>
                      </a:lnTo>
                      <a:lnTo>
                        <a:pt x="466" y="2"/>
                      </a:lnTo>
                      <a:lnTo>
                        <a:pt x="479" y="5"/>
                      </a:lnTo>
                      <a:lnTo>
                        <a:pt x="492" y="10"/>
                      </a:lnTo>
                      <a:lnTo>
                        <a:pt x="498" y="13"/>
                      </a:lnTo>
                      <a:lnTo>
                        <a:pt x="504" y="17"/>
                      </a:lnTo>
                      <a:lnTo>
                        <a:pt x="508" y="21"/>
                      </a:lnTo>
                      <a:lnTo>
                        <a:pt x="512" y="25"/>
                      </a:lnTo>
                      <a:lnTo>
                        <a:pt x="516" y="30"/>
                      </a:lnTo>
                      <a:lnTo>
                        <a:pt x="519" y="37"/>
                      </a:lnTo>
                      <a:lnTo>
                        <a:pt x="522" y="43"/>
                      </a:lnTo>
                      <a:lnTo>
                        <a:pt x="523" y="50"/>
                      </a:lnTo>
                      <a:lnTo>
                        <a:pt x="523" y="58"/>
                      </a:lnTo>
                      <a:lnTo>
                        <a:pt x="522" y="67"/>
                      </a:lnTo>
                      <a:lnTo>
                        <a:pt x="520" y="76"/>
                      </a:lnTo>
                      <a:lnTo>
                        <a:pt x="516" y="8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0" name="Freeform 556"/>
                <p:cNvSpPr>
                  <a:spLocks/>
                </p:cNvSpPr>
                <p:nvPr/>
              </p:nvSpPr>
              <p:spPr bwMode="auto">
                <a:xfrm>
                  <a:off x="1459" y="2987"/>
                  <a:ext cx="495" cy="263"/>
                </a:xfrm>
                <a:custGeom>
                  <a:avLst/>
                  <a:gdLst>
                    <a:gd name="T0" fmla="*/ 484 w 495"/>
                    <a:gd name="T1" fmla="*/ 93 h 263"/>
                    <a:gd name="T2" fmla="*/ 475 w 495"/>
                    <a:gd name="T3" fmla="*/ 112 h 263"/>
                    <a:gd name="T4" fmla="*/ 462 w 495"/>
                    <a:gd name="T5" fmla="*/ 128 h 263"/>
                    <a:gd name="T6" fmla="*/ 454 w 495"/>
                    <a:gd name="T7" fmla="*/ 148 h 263"/>
                    <a:gd name="T8" fmla="*/ 442 w 495"/>
                    <a:gd name="T9" fmla="*/ 179 h 263"/>
                    <a:gd name="T10" fmla="*/ 428 w 495"/>
                    <a:gd name="T11" fmla="*/ 204 h 263"/>
                    <a:gd name="T12" fmla="*/ 415 w 495"/>
                    <a:gd name="T13" fmla="*/ 224 h 263"/>
                    <a:gd name="T14" fmla="*/ 402 w 495"/>
                    <a:gd name="T15" fmla="*/ 239 h 263"/>
                    <a:gd name="T16" fmla="*/ 387 w 495"/>
                    <a:gd name="T17" fmla="*/ 249 h 263"/>
                    <a:gd name="T18" fmla="*/ 367 w 495"/>
                    <a:gd name="T19" fmla="*/ 259 h 263"/>
                    <a:gd name="T20" fmla="*/ 341 w 495"/>
                    <a:gd name="T21" fmla="*/ 263 h 263"/>
                    <a:gd name="T22" fmla="*/ 318 w 495"/>
                    <a:gd name="T23" fmla="*/ 259 h 263"/>
                    <a:gd name="T24" fmla="*/ 296 w 495"/>
                    <a:gd name="T25" fmla="*/ 248 h 263"/>
                    <a:gd name="T26" fmla="*/ 28 w 495"/>
                    <a:gd name="T27" fmla="*/ 96 h 263"/>
                    <a:gd name="T28" fmla="*/ 16 w 495"/>
                    <a:gd name="T29" fmla="*/ 86 h 263"/>
                    <a:gd name="T30" fmla="*/ 6 w 495"/>
                    <a:gd name="T31" fmla="*/ 74 h 263"/>
                    <a:gd name="T32" fmla="*/ 0 w 495"/>
                    <a:gd name="T33" fmla="*/ 60 h 263"/>
                    <a:gd name="T34" fmla="*/ 3 w 495"/>
                    <a:gd name="T35" fmla="*/ 47 h 263"/>
                    <a:gd name="T36" fmla="*/ 10 w 495"/>
                    <a:gd name="T37" fmla="*/ 41 h 263"/>
                    <a:gd name="T38" fmla="*/ 19 w 495"/>
                    <a:gd name="T39" fmla="*/ 34 h 263"/>
                    <a:gd name="T40" fmla="*/ 51 w 495"/>
                    <a:gd name="T41" fmla="*/ 22 h 263"/>
                    <a:gd name="T42" fmla="*/ 104 w 495"/>
                    <a:gd name="T43" fmla="*/ 14 h 263"/>
                    <a:gd name="T44" fmla="*/ 171 w 495"/>
                    <a:gd name="T45" fmla="*/ 6 h 263"/>
                    <a:gd name="T46" fmla="*/ 230 w 495"/>
                    <a:gd name="T47" fmla="*/ 2 h 263"/>
                    <a:gd name="T48" fmla="*/ 284 w 495"/>
                    <a:gd name="T49" fmla="*/ 5 h 263"/>
                    <a:gd name="T50" fmla="*/ 285 w 495"/>
                    <a:gd name="T51" fmla="*/ 9 h 263"/>
                    <a:gd name="T52" fmla="*/ 293 w 495"/>
                    <a:gd name="T53" fmla="*/ 15 h 263"/>
                    <a:gd name="T54" fmla="*/ 303 w 495"/>
                    <a:gd name="T55" fmla="*/ 17 h 263"/>
                    <a:gd name="T56" fmla="*/ 317 w 495"/>
                    <a:gd name="T57" fmla="*/ 17 h 263"/>
                    <a:gd name="T58" fmla="*/ 365 w 495"/>
                    <a:gd name="T59" fmla="*/ 2 h 263"/>
                    <a:gd name="T60" fmla="*/ 389 w 495"/>
                    <a:gd name="T61" fmla="*/ 0 h 263"/>
                    <a:gd name="T62" fmla="*/ 414 w 495"/>
                    <a:gd name="T63" fmla="*/ 0 h 263"/>
                    <a:gd name="T64" fmla="*/ 440 w 495"/>
                    <a:gd name="T65" fmla="*/ 2 h 263"/>
                    <a:gd name="T66" fmla="*/ 465 w 495"/>
                    <a:gd name="T67" fmla="*/ 9 h 263"/>
                    <a:gd name="T68" fmla="*/ 476 w 495"/>
                    <a:gd name="T69" fmla="*/ 15 h 263"/>
                    <a:gd name="T70" fmla="*/ 485 w 495"/>
                    <a:gd name="T71" fmla="*/ 23 h 263"/>
                    <a:gd name="T72" fmla="*/ 491 w 495"/>
                    <a:gd name="T73" fmla="*/ 34 h 263"/>
                    <a:gd name="T74" fmla="*/ 493 w 495"/>
                    <a:gd name="T75" fmla="*/ 47 h 263"/>
                    <a:gd name="T76" fmla="*/ 493 w 495"/>
                    <a:gd name="T77" fmla="*/ 63 h 263"/>
                    <a:gd name="T78" fmla="*/ 488 w 495"/>
                    <a:gd name="T79" fmla="*/ 8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5" h="263">
                      <a:moveTo>
                        <a:pt x="488" y="82"/>
                      </a:moveTo>
                      <a:lnTo>
                        <a:pt x="484" y="93"/>
                      </a:lnTo>
                      <a:lnTo>
                        <a:pt x="479" y="103"/>
                      </a:lnTo>
                      <a:lnTo>
                        <a:pt x="475" y="112"/>
                      </a:lnTo>
                      <a:lnTo>
                        <a:pt x="469" y="119"/>
                      </a:lnTo>
                      <a:lnTo>
                        <a:pt x="462" y="128"/>
                      </a:lnTo>
                      <a:lnTo>
                        <a:pt x="459" y="130"/>
                      </a:lnTo>
                      <a:lnTo>
                        <a:pt x="454" y="148"/>
                      </a:lnTo>
                      <a:lnTo>
                        <a:pt x="448" y="165"/>
                      </a:lnTo>
                      <a:lnTo>
                        <a:pt x="442" y="179"/>
                      </a:lnTo>
                      <a:lnTo>
                        <a:pt x="435" y="193"/>
                      </a:lnTo>
                      <a:lnTo>
                        <a:pt x="428" y="204"/>
                      </a:lnTo>
                      <a:lnTo>
                        <a:pt x="423" y="215"/>
                      </a:lnTo>
                      <a:lnTo>
                        <a:pt x="415" y="224"/>
                      </a:lnTo>
                      <a:lnTo>
                        <a:pt x="409" y="232"/>
                      </a:lnTo>
                      <a:lnTo>
                        <a:pt x="402" y="239"/>
                      </a:lnTo>
                      <a:lnTo>
                        <a:pt x="395" y="244"/>
                      </a:lnTo>
                      <a:lnTo>
                        <a:pt x="387" y="249"/>
                      </a:lnTo>
                      <a:lnTo>
                        <a:pt x="381" y="253"/>
                      </a:lnTo>
                      <a:lnTo>
                        <a:pt x="367" y="259"/>
                      </a:lnTo>
                      <a:lnTo>
                        <a:pt x="354" y="263"/>
                      </a:lnTo>
                      <a:lnTo>
                        <a:pt x="341" y="263"/>
                      </a:lnTo>
                      <a:lnTo>
                        <a:pt x="329" y="261"/>
                      </a:lnTo>
                      <a:lnTo>
                        <a:pt x="318" y="259"/>
                      </a:lnTo>
                      <a:lnTo>
                        <a:pt x="309" y="255"/>
                      </a:lnTo>
                      <a:lnTo>
                        <a:pt x="296" y="248"/>
                      </a:lnTo>
                      <a:lnTo>
                        <a:pt x="291" y="245"/>
                      </a:lnTo>
                      <a:lnTo>
                        <a:pt x="28" y="96"/>
                      </a:lnTo>
                      <a:lnTo>
                        <a:pt x="24" y="93"/>
                      </a:lnTo>
                      <a:lnTo>
                        <a:pt x="16" y="86"/>
                      </a:lnTo>
                      <a:lnTo>
                        <a:pt x="11" y="80"/>
                      </a:lnTo>
                      <a:lnTo>
                        <a:pt x="6" y="74"/>
                      </a:lnTo>
                      <a:lnTo>
                        <a:pt x="3" y="67"/>
                      </a:lnTo>
                      <a:lnTo>
                        <a:pt x="0" y="60"/>
                      </a:lnTo>
                      <a:lnTo>
                        <a:pt x="0" y="54"/>
                      </a:lnTo>
                      <a:lnTo>
                        <a:pt x="3" y="47"/>
                      </a:lnTo>
                      <a:lnTo>
                        <a:pt x="6" y="43"/>
                      </a:lnTo>
                      <a:lnTo>
                        <a:pt x="10" y="41"/>
                      </a:lnTo>
                      <a:lnTo>
                        <a:pt x="14" y="37"/>
                      </a:lnTo>
                      <a:lnTo>
                        <a:pt x="19" y="34"/>
                      </a:lnTo>
                      <a:lnTo>
                        <a:pt x="32" y="27"/>
                      </a:lnTo>
                      <a:lnTo>
                        <a:pt x="51" y="22"/>
                      </a:lnTo>
                      <a:lnTo>
                        <a:pt x="75" y="18"/>
                      </a:lnTo>
                      <a:lnTo>
                        <a:pt x="104" y="14"/>
                      </a:lnTo>
                      <a:lnTo>
                        <a:pt x="124" y="12"/>
                      </a:lnTo>
                      <a:lnTo>
                        <a:pt x="171" y="6"/>
                      </a:lnTo>
                      <a:lnTo>
                        <a:pt x="200" y="4"/>
                      </a:lnTo>
                      <a:lnTo>
                        <a:pt x="230" y="2"/>
                      </a:lnTo>
                      <a:lnTo>
                        <a:pt x="259" y="2"/>
                      </a:lnTo>
                      <a:lnTo>
                        <a:pt x="284" y="5"/>
                      </a:lnTo>
                      <a:lnTo>
                        <a:pt x="284" y="6"/>
                      </a:lnTo>
                      <a:lnTo>
                        <a:pt x="285" y="9"/>
                      </a:lnTo>
                      <a:lnTo>
                        <a:pt x="288" y="13"/>
                      </a:lnTo>
                      <a:lnTo>
                        <a:pt x="293" y="15"/>
                      </a:lnTo>
                      <a:lnTo>
                        <a:pt x="297" y="17"/>
                      </a:lnTo>
                      <a:lnTo>
                        <a:pt x="303" y="17"/>
                      </a:lnTo>
                      <a:lnTo>
                        <a:pt x="309" y="17"/>
                      </a:lnTo>
                      <a:lnTo>
                        <a:pt x="317" y="17"/>
                      </a:lnTo>
                      <a:lnTo>
                        <a:pt x="337" y="12"/>
                      </a:lnTo>
                      <a:lnTo>
                        <a:pt x="365" y="2"/>
                      </a:lnTo>
                      <a:lnTo>
                        <a:pt x="371" y="1"/>
                      </a:lnTo>
                      <a:lnTo>
                        <a:pt x="389" y="0"/>
                      </a:lnTo>
                      <a:lnTo>
                        <a:pt x="401" y="0"/>
                      </a:lnTo>
                      <a:lnTo>
                        <a:pt x="414" y="0"/>
                      </a:lnTo>
                      <a:lnTo>
                        <a:pt x="427" y="0"/>
                      </a:lnTo>
                      <a:lnTo>
                        <a:pt x="440" y="2"/>
                      </a:lnTo>
                      <a:lnTo>
                        <a:pt x="454" y="5"/>
                      </a:lnTo>
                      <a:lnTo>
                        <a:pt x="465" y="9"/>
                      </a:lnTo>
                      <a:lnTo>
                        <a:pt x="471" y="13"/>
                      </a:lnTo>
                      <a:lnTo>
                        <a:pt x="476" y="15"/>
                      </a:lnTo>
                      <a:lnTo>
                        <a:pt x="481" y="19"/>
                      </a:lnTo>
                      <a:lnTo>
                        <a:pt x="485" y="23"/>
                      </a:lnTo>
                      <a:lnTo>
                        <a:pt x="488" y="29"/>
                      </a:lnTo>
                      <a:lnTo>
                        <a:pt x="491" y="34"/>
                      </a:lnTo>
                      <a:lnTo>
                        <a:pt x="493" y="41"/>
                      </a:lnTo>
                      <a:lnTo>
                        <a:pt x="493" y="47"/>
                      </a:lnTo>
                      <a:lnTo>
                        <a:pt x="495" y="55"/>
                      </a:lnTo>
                      <a:lnTo>
                        <a:pt x="493" y="63"/>
                      </a:lnTo>
                      <a:lnTo>
                        <a:pt x="492" y="72"/>
                      </a:lnTo>
                      <a:lnTo>
                        <a:pt x="488" y="82"/>
                      </a:lnTo>
                      <a:close/>
                    </a:path>
                  </a:pathLst>
                </a:custGeom>
                <a:solidFill>
                  <a:srgbClr val="80CC2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1" name="Freeform 557"/>
                <p:cNvSpPr>
                  <a:spLocks/>
                </p:cNvSpPr>
                <p:nvPr/>
              </p:nvSpPr>
              <p:spPr bwMode="auto">
                <a:xfrm>
                  <a:off x="1575" y="2985"/>
                  <a:ext cx="379" cy="171"/>
                </a:xfrm>
                <a:custGeom>
                  <a:avLst/>
                  <a:gdLst>
                    <a:gd name="T0" fmla="*/ 0 w 379"/>
                    <a:gd name="T1" fmla="*/ 90 h 171"/>
                    <a:gd name="T2" fmla="*/ 176 w 379"/>
                    <a:gd name="T3" fmla="*/ 171 h 171"/>
                    <a:gd name="T4" fmla="*/ 375 w 379"/>
                    <a:gd name="T5" fmla="*/ 78 h 171"/>
                    <a:gd name="T6" fmla="*/ 376 w 379"/>
                    <a:gd name="T7" fmla="*/ 76 h 171"/>
                    <a:gd name="T8" fmla="*/ 377 w 379"/>
                    <a:gd name="T9" fmla="*/ 66 h 171"/>
                    <a:gd name="T10" fmla="*/ 379 w 379"/>
                    <a:gd name="T11" fmla="*/ 61 h 171"/>
                    <a:gd name="T12" fmla="*/ 379 w 379"/>
                    <a:gd name="T13" fmla="*/ 54 h 171"/>
                    <a:gd name="T14" fmla="*/ 379 w 379"/>
                    <a:gd name="T15" fmla="*/ 48 h 171"/>
                    <a:gd name="T16" fmla="*/ 376 w 379"/>
                    <a:gd name="T17" fmla="*/ 40 h 171"/>
                    <a:gd name="T18" fmla="*/ 373 w 379"/>
                    <a:gd name="T19" fmla="*/ 33 h 171"/>
                    <a:gd name="T20" fmla="*/ 369 w 379"/>
                    <a:gd name="T21" fmla="*/ 27 h 171"/>
                    <a:gd name="T22" fmla="*/ 363 w 379"/>
                    <a:gd name="T23" fmla="*/ 20 h 171"/>
                    <a:gd name="T24" fmla="*/ 355 w 379"/>
                    <a:gd name="T25" fmla="*/ 14 h 171"/>
                    <a:gd name="T26" fmla="*/ 344 w 379"/>
                    <a:gd name="T27" fmla="*/ 8 h 171"/>
                    <a:gd name="T28" fmla="*/ 331 w 379"/>
                    <a:gd name="T29" fmla="*/ 4 h 171"/>
                    <a:gd name="T30" fmla="*/ 315 w 379"/>
                    <a:gd name="T31" fmla="*/ 2 h 171"/>
                    <a:gd name="T32" fmla="*/ 296 w 379"/>
                    <a:gd name="T33" fmla="*/ 0 h 171"/>
                    <a:gd name="T34" fmla="*/ 289 w 379"/>
                    <a:gd name="T35" fmla="*/ 2 h 171"/>
                    <a:gd name="T36" fmla="*/ 269 w 379"/>
                    <a:gd name="T37" fmla="*/ 2 h 171"/>
                    <a:gd name="T38" fmla="*/ 258 w 379"/>
                    <a:gd name="T39" fmla="*/ 3 h 171"/>
                    <a:gd name="T40" fmla="*/ 249 w 379"/>
                    <a:gd name="T41" fmla="*/ 4 h 171"/>
                    <a:gd name="T42" fmla="*/ 241 w 379"/>
                    <a:gd name="T43" fmla="*/ 7 h 171"/>
                    <a:gd name="T44" fmla="*/ 236 w 379"/>
                    <a:gd name="T45" fmla="*/ 10 h 171"/>
                    <a:gd name="T46" fmla="*/ 0 w 379"/>
                    <a:gd name="T47" fmla="*/ 9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9" h="171">
                      <a:moveTo>
                        <a:pt x="0" y="90"/>
                      </a:moveTo>
                      <a:lnTo>
                        <a:pt x="176" y="171"/>
                      </a:lnTo>
                      <a:lnTo>
                        <a:pt x="375" y="78"/>
                      </a:lnTo>
                      <a:lnTo>
                        <a:pt x="376" y="76"/>
                      </a:lnTo>
                      <a:lnTo>
                        <a:pt x="377" y="66"/>
                      </a:lnTo>
                      <a:lnTo>
                        <a:pt x="379" y="61"/>
                      </a:lnTo>
                      <a:lnTo>
                        <a:pt x="379" y="54"/>
                      </a:lnTo>
                      <a:lnTo>
                        <a:pt x="379" y="48"/>
                      </a:lnTo>
                      <a:lnTo>
                        <a:pt x="376" y="40"/>
                      </a:lnTo>
                      <a:lnTo>
                        <a:pt x="373" y="33"/>
                      </a:lnTo>
                      <a:lnTo>
                        <a:pt x="369" y="27"/>
                      </a:lnTo>
                      <a:lnTo>
                        <a:pt x="363" y="20"/>
                      </a:lnTo>
                      <a:lnTo>
                        <a:pt x="355" y="14"/>
                      </a:lnTo>
                      <a:lnTo>
                        <a:pt x="344" y="8"/>
                      </a:lnTo>
                      <a:lnTo>
                        <a:pt x="331" y="4"/>
                      </a:lnTo>
                      <a:lnTo>
                        <a:pt x="315" y="2"/>
                      </a:lnTo>
                      <a:lnTo>
                        <a:pt x="296" y="0"/>
                      </a:lnTo>
                      <a:lnTo>
                        <a:pt x="289" y="2"/>
                      </a:lnTo>
                      <a:lnTo>
                        <a:pt x="269" y="2"/>
                      </a:lnTo>
                      <a:lnTo>
                        <a:pt x="258" y="3"/>
                      </a:lnTo>
                      <a:lnTo>
                        <a:pt x="249" y="4"/>
                      </a:lnTo>
                      <a:lnTo>
                        <a:pt x="241" y="7"/>
                      </a:lnTo>
                      <a:lnTo>
                        <a:pt x="236" y="10"/>
                      </a:lnTo>
                      <a:lnTo>
                        <a:pt x="0" y="90"/>
                      </a:lnTo>
                      <a:close/>
                    </a:path>
                  </a:pathLst>
                </a:custGeom>
                <a:solidFill>
                  <a:srgbClr val="0D99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2" name="Freeform 558"/>
                <p:cNvSpPr>
                  <a:spLocks/>
                </p:cNvSpPr>
                <p:nvPr/>
              </p:nvSpPr>
              <p:spPr bwMode="auto">
                <a:xfrm>
                  <a:off x="1773" y="3057"/>
                  <a:ext cx="64" cy="34"/>
                </a:xfrm>
                <a:custGeom>
                  <a:avLst/>
                  <a:gdLst>
                    <a:gd name="T0" fmla="*/ 0 w 64"/>
                    <a:gd name="T1" fmla="*/ 31 h 34"/>
                    <a:gd name="T2" fmla="*/ 35 w 64"/>
                    <a:gd name="T3" fmla="*/ 34 h 34"/>
                    <a:gd name="T4" fmla="*/ 64 w 64"/>
                    <a:gd name="T5" fmla="*/ 4 h 34"/>
                    <a:gd name="T6" fmla="*/ 35 w 64"/>
                    <a:gd name="T7" fmla="*/ 0 h 34"/>
                    <a:gd name="T8" fmla="*/ 0 w 64"/>
                    <a:gd name="T9" fmla="*/ 31 h 34"/>
                  </a:gdLst>
                  <a:ahLst/>
                  <a:cxnLst>
                    <a:cxn ang="0">
                      <a:pos x="T0" y="T1"/>
                    </a:cxn>
                    <a:cxn ang="0">
                      <a:pos x="T2" y="T3"/>
                    </a:cxn>
                    <a:cxn ang="0">
                      <a:pos x="T4" y="T5"/>
                    </a:cxn>
                    <a:cxn ang="0">
                      <a:pos x="T6" y="T7"/>
                    </a:cxn>
                    <a:cxn ang="0">
                      <a:pos x="T8" y="T9"/>
                    </a:cxn>
                  </a:cxnLst>
                  <a:rect l="0" t="0" r="r" b="b"/>
                  <a:pathLst>
                    <a:path w="64" h="34">
                      <a:moveTo>
                        <a:pt x="0" y="31"/>
                      </a:moveTo>
                      <a:lnTo>
                        <a:pt x="35" y="34"/>
                      </a:lnTo>
                      <a:lnTo>
                        <a:pt x="64" y="4"/>
                      </a:lnTo>
                      <a:lnTo>
                        <a:pt x="35" y="0"/>
                      </a:lnTo>
                      <a:lnTo>
                        <a:pt x="0" y="31"/>
                      </a:lnTo>
                      <a:close/>
                    </a:path>
                  </a:pathLst>
                </a:custGeom>
                <a:solidFill>
                  <a:srgbClr val="42424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3" name="Freeform 559"/>
                <p:cNvSpPr>
                  <a:spLocks/>
                </p:cNvSpPr>
                <p:nvPr/>
              </p:nvSpPr>
              <p:spPr bwMode="auto">
                <a:xfrm>
                  <a:off x="1546" y="3073"/>
                  <a:ext cx="230" cy="75"/>
                </a:xfrm>
                <a:custGeom>
                  <a:avLst/>
                  <a:gdLst>
                    <a:gd name="T0" fmla="*/ 10 w 230"/>
                    <a:gd name="T1" fmla="*/ 13 h 75"/>
                    <a:gd name="T2" fmla="*/ 205 w 230"/>
                    <a:gd name="T3" fmla="*/ 75 h 75"/>
                    <a:gd name="T4" fmla="*/ 230 w 230"/>
                    <a:gd name="T5" fmla="*/ 50 h 75"/>
                    <a:gd name="T6" fmla="*/ 27 w 230"/>
                    <a:gd name="T7" fmla="*/ 0 h 75"/>
                    <a:gd name="T8" fmla="*/ 0 w 230"/>
                    <a:gd name="T9" fmla="*/ 9 h 75"/>
                    <a:gd name="T10" fmla="*/ 11 w 230"/>
                    <a:gd name="T11" fmla="*/ 13 h 75"/>
                    <a:gd name="T12" fmla="*/ 10 w 230"/>
                    <a:gd name="T13" fmla="*/ 13 h 75"/>
                  </a:gdLst>
                  <a:ahLst/>
                  <a:cxnLst>
                    <a:cxn ang="0">
                      <a:pos x="T0" y="T1"/>
                    </a:cxn>
                    <a:cxn ang="0">
                      <a:pos x="T2" y="T3"/>
                    </a:cxn>
                    <a:cxn ang="0">
                      <a:pos x="T4" y="T5"/>
                    </a:cxn>
                    <a:cxn ang="0">
                      <a:pos x="T6" y="T7"/>
                    </a:cxn>
                    <a:cxn ang="0">
                      <a:pos x="T8" y="T9"/>
                    </a:cxn>
                    <a:cxn ang="0">
                      <a:pos x="T10" y="T11"/>
                    </a:cxn>
                    <a:cxn ang="0">
                      <a:pos x="T12" y="T13"/>
                    </a:cxn>
                  </a:cxnLst>
                  <a:rect l="0" t="0" r="r" b="b"/>
                  <a:pathLst>
                    <a:path w="230" h="75">
                      <a:moveTo>
                        <a:pt x="10" y="13"/>
                      </a:moveTo>
                      <a:lnTo>
                        <a:pt x="205" y="75"/>
                      </a:lnTo>
                      <a:lnTo>
                        <a:pt x="230" y="50"/>
                      </a:lnTo>
                      <a:lnTo>
                        <a:pt x="27" y="0"/>
                      </a:lnTo>
                      <a:lnTo>
                        <a:pt x="0" y="9"/>
                      </a:lnTo>
                      <a:lnTo>
                        <a:pt x="11" y="13"/>
                      </a:lnTo>
                      <a:lnTo>
                        <a:pt x="10" y="13"/>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4" name="Freeform 560"/>
                <p:cNvSpPr>
                  <a:spLocks/>
                </p:cNvSpPr>
                <p:nvPr/>
              </p:nvSpPr>
              <p:spPr bwMode="auto">
                <a:xfrm>
                  <a:off x="1714" y="2795"/>
                  <a:ext cx="97" cy="21"/>
                </a:xfrm>
                <a:custGeom>
                  <a:avLst/>
                  <a:gdLst>
                    <a:gd name="T0" fmla="*/ 0 w 97"/>
                    <a:gd name="T1" fmla="*/ 0 h 21"/>
                    <a:gd name="T2" fmla="*/ 59 w 97"/>
                    <a:gd name="T3" fmla="*/ 4 h 21"/>
                    <a:gd name="T4" fmla="*/ 97 w 97"/>
                    <a:gd name="T5" fmla="*/ 21 h 21"/>
                    <a:gd name="T6" fmla="*/ 16 w 97"/>
                    <a:gd name="T7" fmla="*/ 21 h 21"/>
                    <a:gd name="T8" fmla="*/ 0 w 97"/>
                    <a:gd name="T9" fmla="*/ 0 h 21"/>
                  </a:gdLst>
                  <a:ahLst/>
                  <a:cxnLst>
                    <a:cxn ang="0">
                      <a:pos x="T0" y="T1"/>
                    </a:cxn>
                    <a:cxn ang="0">
                      <a:pos x="T2" y="T3"/>
                    </a:cxn>
                    <a:cxn ang="0">
                      <a:pos x="T4" y="T5"/>
                    </a:cxn>
                    <a:cxn ang="0">
                      <a:pos x="T6" y="T7"/>
                    </a:cxn>
                    <a:cxn ang="0">
                      <a:pos x="T8" y="T9"/>
                    </a:cxn>
                  </a:cxnLst>
                  <a:rect l="0" t="0" r="r" b="b"/>
                  <a:pathLst>
                    <a:path w="97" h="21">
                      <a:moveTo>
                        <a:pt x="0" y="0"/>
                      </a:moveTo>
                      <a:lnTo>
                        <a:pt x="59" y="4"/>
                      </a:lnTo>
                      <a:lnTo>
                        <a:pt x="97" y="21"/>
                      </a:lnTo>
                      <a:lnTo>
                        <a:pt x="16" y="21"/>
                      </a:lnTo>
                      <a:lnTo>
                        <a:pt x="0" y="0"/>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5" name="Freeform 561"/>
                <p:cNvSpPr>
                  <a:spLocks/>
                </p:cNvSpPr>
                <p:nvPr/>
              </p:nvSpPr>
              <p:spPr bwMode="auto">
                <a:xfrm>
                  <a:off x="1820" y="3049"/>
                  <a:ext cx="5" cy="21"/>
                </a:xfrm>
                <a:custGeom>
                  <a:avLst/>
                  <a:gdLst>
                    <a:gd name="T0" fmla="*/ 0 w 5"/>
                    <a:gd name="T1" fmla="*/ 20 h 21"/>
                    <a:gd name="T2" fmla="*/ 5 w 5"/>
                    <a:gd name="T3" fmla="*/ 21 h 21"/>
                    <a:gd name="T4" fmla="*/ 5 w 5"/>
                    <a:gd name="T5" fmla="*/ 1 h 21"/>
                    <a:gd name="T6" fmla="*/ 0 w 5"/>
                    <a:gd name="T7" fmla="*/ 0 h 21"/>
                    <a:gd name="T8" fmla="*/ 0 w 5"/>
                    <a:gd name="T9" fmla="*/ 20 h 21"/>
                    <a:gd name="T10" fmla="*/ 0 w 5"/>
                    <a:gd name="T11" fmla="*/ 20 h 21"/>
                  </a:gdLst>
                  <a:ahLst/>
                  <a:cxnLst>
                    <a:cxn ang="0">
                      <a:pos x="T0" y="T1"/>
                    </a:cxn>
                    <a:cxn ang="0">
                      <a:pos x="T2" y="T3"/>
                    </a:cxn>
                    <a:cxn ang="0">
                      <a:pos x="T4" y="T5"/>
                    </a:cxn>
                    <a:cxn ang="0">
                      <a:pos x="T6" y="T7"/>
                    </a:cxn>
                    <a:cxn ang="0">
                      <a:pos x="T8" y="T9"/>
                    </a:cxn>
                    <a:cxn ang="0">
                      <a:pos x="T10" y="T11"/>
                    </a:cxn>
                  </a:cxnLst>
                  <a:rect l="0" t="0" r="r" b="b"/>
                  <a:pathLst>
                    <a:path w="5" h="21">
                      <a:moveTo>
                        <a:pt x="0" y="20"/>
                      </a:moveTo>
                      <a:lnTo>
                        <a:pt x="5" y="21"/>
                      </a:lnTo>
                      <a:lnTo>
                        <a:pt x="5" y="1"/>
                      </a:lnTo>
                      <a:lnTo>
                        <a:pt x="0" y="0"/>
                      </a:lnTo>
                      <a:lnTo>
                        <a:pt x="0" y="20"/>
                      </a:lnTo>
                      <a:lnTo>
                        <a:pt x="0"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6" name="Freeform 562"/>
                <p:cNvSpPr>
                  <a:spLocks/>
                </p:cNvSpPr>
                <p:nvPr/>
              </p:nvSpPr>
              <p:spPr bwMode="auto">
                <a:xfrm>
                  <a:off x="1728" y="2815"/>
                  <a:ext cx="83" cy="20"/>
                </a:xfrm>
                <a:custGeom>
                  <a:avLst/>
                  <a:gdLst>
                    <a:gd name="T0" fmla="*/ 0 w 83"/>
                    <a:gd name="T1" fmla="*/ 0 h 20"/>
                    <a:gd name="T2" fmla="*/ 83 w 83"/>
                    <a:gd name="T3" fmla="*/ 1 h 20"/>
                    <a:gd name="T4" fmla="*/ 83 w 83"/>
                    <a:gd name="T5" fmla="*/ 14 h 20"/>
                    <a:gd name="T6" fmla="*/ 0 w 83"/>
                    <a:gd name="T7" fmla="*/ 20 h 20"/>
                    <a:gd name="T8" fmla="*/ 0 w 83"/>
                    <a:gd name="T9" fmla="*/ 0 h 20"/>
                  </a:gdLst>
                  <a:ahLst/>
                  <a:cxnLst>
                    <a:cxn ang="0">
                      <a:pos x="T0" y="T1"/>
                    </a:cxn>
                    <a:cxn ang="0">
                      <a:pos x="T2" y="T3"/>
                    </a:cxn>
                    <a:cxn ang="0">
                      <a:pos x="T4" y="T5"/>
                    </a:cxn>
                    <a:cxn ang="0">
                      <a:pos x="T6" y="T7"/>
                    </a:cxn>
                    <a:cxn ang="0">
                      <a:pos x="T8" y="T9"/>
                    </a:cxn>
                  </a:cxnLst>
                  <a:rect l="0" t="0" r="r" b="b"/>
                  <a:pathLst>
                    <a:path w="83" h="20">
                      <a:moveTo>
                        <a:pt x="0" y="0"/>
                      </a:moveTo>
                      <a:lnTo>
                        <a:pt x="83" y="1"/>
                      </a:lnTo>
                      <a:lnTo>
                        <a:pt x="83" y="14"/>
                      </a:lnTo>
                      <a:lnTo>
                        <a:pt x="0" y="2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7" name="Freeform 563"/>
                <p:cNvSpPr>
                  <a:spLocks/>
                </p:cNvSpPr>
                <p:nvPr/>
              </p:nvSpPr>
              <p:spPr bwMode="auto">
                <a:xfrm>
                  <a:off x="1746" y="2828"/>
                  <a:ext cx="86" cy="284"/>
                </a:xfrm>
                <a:custGeom>
                  <a:avLst/>
                  <a:gdLst>
                    <a:gd name="T0" fmla="*/ 1 w 86"/>
                    <a:gd name="T1" fmla="*/ 284 h 284"/>
                    <a:gd name="T2" fmla="*/ 86 w 86"/>
                    <a:gd name="T3" fmla="*/ 218 h 284"/>
                    <a:gd name="T4" fmla="*/ 86 w 86"/>
                    <a:gd name="T5" fmla="*/ 0 h 284"/>
                    <a:gd name="T6" fmla="*/ 0 w 86"/>
                    <a:gd name="T7" fmla="*/ 1 h 284"/>
                    <a:gd name="T8" fmla="*/ 0 w 86"/>
                    <a:gd name="T9" fmla="*/ 283 h 284"/>
                    <a:gd name="T10" fmla="*/ 1 w 86"/>
                    <a:gd name="T11" fmla="*/ 284 h 284"/>
                  </a:gdLst>
                  <a:ahLst/>
                  <a:cxnLst>
                    <a:cxn ang="0">
                      <a:pos x="T0" y="T1"/>
                    </a:cxn>
                    <a:cxn ang="0">
                      <a:pos x="T2" y="T3"/>
                    </a:cxn>
                    <a:cxn ang="0">
                      <a:pos x="T4" y="T5"/>
                    </a:cxn>
                    <a:cxn ang="0">
                      <a:pos x="T6" y="T7"/>
                    </a:cxn>
                    <a:cxn ang="0">
                      <a:pos x="T8" y="T9"/>
                    </a:cxn>
                    <a:cxn ang="0">
                      <a:pos x="T10" y="T11"/>
                    </a:cxn>
                  </a:cxnLst>
                  <a:rect l="0" t="0" r="r" b="b"/>
                  <a:pathLst>
                    <a:path w="86" h="284">
                      <a:moveTo>
                        <a:pt x="1" y="284"/>
                      </a:moveTo>
                      <a:lnTo>
                        <a:pt x="86" y="218"/>
                      </a:lnTo>
                      <a:lnTo>
                        <a:pt x="86" y="0"/>
                      </a:lnTo>
                      <a:lnTo>
                        <a:pt x="0" y="1"/>
                      </a:lnTo>
                      <a:lnTo>
                        <a:pt x="0" y="283"/>
                      </a:lnTo>
                      <a:lnTo>
                        <a:pt x="1" y="284"/>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8" name="Freeform 564"/>
                <p:cNvSpPr>
                  <a:spLocks/>
                </p:cNvSpPr>
                <p:nvPr/>
              </p:nvSpPr>
              <p:spPr bwMode="auto">
                <a:xfrm>
                  <a:off x="1718" y="3104"/>
                  <a:ext cx="4" cy="25"/>
                </a:xfrm>
                <a:custGeom>
                  <a:avLst/>
                  <a:gdLst>
                    <a:gd name="T0" fmla="*/ 0 w 4"/>
                    <a:gd name="T1" fmla="*/ 25 h 25"/>
                    <a:gd name="T2" fmla="*/ 4 w 4"/>
                    <a:gd name="T3" fmla="*/ 21 h 25"/>
                    <a:gd name="T4" fmla="*/ 4 w 4"/>
                    <a:gd name="T5" fmla="*/ 0 h 25"/>
                    <a:gd name="T6" fmla="*/ 0 w 4"/>
                    <a:gd name="T7" fmla="*/ 0 h 25"/>
                    <a:gd name="T8" fmla="*/ 0 w 4"/>
                    <a:gd name="T9" fmla="*/ 19 h 25"/>
                    <a:gd name="T10" fmla="*/ 0 w 4"/>
                    <a:gd name="T11" fmla="*/ 25 h 25"/>
                  </a:gdLst>
                  <a:ahLst/>
                  <a:cxnLst>
                    <a:cxn ang="0">
                      <a:pos x="T0" y="T1"/>
                    </a:cxn>
                    <a:cxn ang="0">
                      <a:pos x="T2" y="T3"/>
                    </a:cxn>
                    <a:cxn ang="0">
                      <a:pos x="T4" y="T5"/>
                    </a:cxn>
                    <a:cxn ang="0">
                      <a:pos x="T6" y="T7"/>
                    </a:cxn>
                    <a:cxn ang="0">
                      <a:pos x="T8" y="T9"/>
                    </a:cxn>
                    <a:cxn ang="0">
                      <a:pos x="T10" y="T11"/>
                    </a:cxn>
                  </a:cxnLst>
                  <a:rect l="0" t="0" r="r" b="b"/>
                  <a:pathLst>
                    <a:path w="4" h="25">
                      <a:moveTo>
                        <a:pt x="0" y="25"/>
                      </a:moveTo>
                      <a:lnTo>
                        <a:pt x="4" y="21"/>
                      </a:lnTo>
                      <a:lnTo>
                        <a:pt x="4" y="0"/>
                      </a:lnTo>
                      <a:lnTo>
                        <a:pt x="0" y="0"/>
                      </a:lnTo>
                      <a:lnTo>
                        <a:pt x="0" y="19"/>
                      </a:lnTo>
                      <a:lnTo>
                        <a:pt x="0" y="2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69" name="Freeform 565"/>
                <p:cNvSpPr>
                  <a:spLocks/>
                </p:cNvSpPr>
                <p:nvPr/>
              </p:nvSpPr>
              <p:spPr bwMode="auto">
                <a:xfrm>
                  <a:off x="1670" y="3092"/>
                  <a:ext cx="5" cy="23"/>
                </a:xfrm>
                <a:custGeom>
                  <a:avLst/>
                  <a:gdLst>
                    <a:gd name="T0" fmla="*/ 0 w 5"/>
                    <a:gd name="T1" fmla="*/ 23 h 23"/>
                    <a:gd name="T2" fmla="*/ 5 w 5"/>
                    <a:gd name="T3" fmla="*/ 20 h 23"/>
                    <a:gd name="T4" fmla="*/ 5 w 5"/>
                    <a:gd name="T5" fmla="*/ 0 h 23"/>
                    <a:gd name="T6" fmla="*/ 0 w 5"/>
                    <a:gd name="T7" fmla="*/ 0 h 23"/>
                    <a:gd name="T8" fmla="*/ 0 w 5"/>
                    <a:gd name="T9" fmla="*/ 18 h 23"/>
                    <a:gd name="T10" fmla="*/ 0 w 5"/>
                    <a:gd name="T11" fmla="*/ 23 h 23"/>
                  </a:gdLst>
                  <a:ahLst/>
                  <a:cxnLst>
                    <a:cxn ang="0">
                      <a:pos x="T0" y="T1"/>
                    </a:cxn>
                    <a:cxn ang="0">
                      <a:pos x="T2" y="T3"/>
                    </a:cxn>
                    <a:cxn ang="0">
                      <a:pos x="T4" y="T5"/>
                    </a:cxn>
                    <a:cxn ang="0">
                      <a:pos x="T6" y="T7"/>
                    </a:cxn>
                    <a:cxn ang="0">
                      <a:pos x="T8" y="T9"/>
                    </a:cxn>
                    <a:cxn ang="0">
                      <a:pos x="T10" y="T11"/>
                    </a:cxn>
                  </a:cxnLst>
                  <a:rect l="0" t="0" r="r" b="b"/>
                  <a:pathLst>
                    <a:path w="5" h="23">
                      <a:moveTo>
                        <a:pt x="0" y="23"/>
                      </a:moveTo>
                      <a:lnTo>
                        <a:pt x="5" y="20"/>
                      </a:lnTo>
                      <a:lnTo>
                        <a:pt x="5" y="0"/>
                      </a:lnTo>
                      <a:lnTo>
                        <a:pt x="0" y="0"/>
                      </a:lnTo>
                      <a:lnTo>
                        <a:pt x="0" y="18"/>
                      </a:lnTo>
                      <a:lnTo>
                        <a:pt x="0" y="23"/>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0" name="Freeform 566"/>
                <p:cNvSpPr>
                  <a:spLocks/>
                </p:cNvSpPr>
                <p:nvPr/>
              </p:nvSpPr>
              <p:spPr bwMode="auto">
                <a:xfrm>
                  <a:off x="1694" y="3098"/>
                  <a:ext cx="4" cy="25"/>
                </a:xfrm>
                <a:custGeom>
                  <a:avLst/>
                  <a:gdLst>
                    <a:gd name="T0" fmla="*/ 0 w 4"/>
                    <a:gd name="T1" fmla="*/ 25 h 25"/>
                    <a:gd name="T2" fmla="*/ 4 w 4"/>
                    <a:gd name="T3" fmla="*/ 21 h 25"/>
                    <a:gd name="T4" fmla="*/ 4 w 4"/>
                    <a:gd name="T5" fmla="*/ 1 h 25"/>
                    <a:gd name="T6" fmla="*/ 0 w 4"/>
                    <a:gd name="T7" fmla="*/ 0 h 25"/>
                    <a:gd name="T8" fmla="*/ 0 w 4"/>
                    <a:gd name="T9" fmla="*/ 18 h 25"/>
                    <a:gd name="T10" fmla="*/ 0 w 4"/>
                    <a:gd name="T11" fmla="*/ 25 h 25"/>
                  </a:gdLst>
                  <a:ahLst/>
                  <a:cxnLst>
                    <a:cxn ang="0">
                      <a:pos x="T0" y="T1"/>
                    </a:cxn>
                    <a:cxn ang="0">
                      <a:pos x="T2" y="T3"/>
                    </a:cxn>
                    <a:cxn ang="0">
                      <a:pos x="T4" y="T5"/>
                    </a:cxn>
                    <a:cxn ang="0">
                      <a:pos x="T6" y="T7"/>
                    </a:cxn>
                    <a:cxn ang="0">
                      <a:pos x="T8" y="T9"/>
                    </a:cxn>
                    <a:cxn ang="0">
                      <a:pos x="T10" y="T11"/>
                    </a:cxn>
                  </a:cxnLst>
                  <a:rect l="0" t="0" r="r" b="b"/>
                  <a:pathLst>
                    <a:path w="4" h="25">
                      <a:moveTo>
                        <a:pt x="0" y="25"/>
                      </a:moveTo>
                      <a:lnTo>
                        <a:pt x="4" y="21"/>
                      </a:lnTo>
                      <a:lnTo>
                        <a:pt x="4" y="1"/>
                      </a:lnTo>
                      <a:lnTo>
                        <a:pt x="0" y="0"/>
                      </a:lnTo>
                      <a:lnTo>
                        <a:pt x="0" y="18"/>
                      </a:lnTo>
                      <a:lnTo>
                        <a:pt x="0" y="2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1" name="Freeform 567"/>
                <p:cNvSpPr>
                  <a:spLocks/>
                </p:cNvSpPr>
                <p:nvPr/>
              </p:nvSpPr>
              <p:spPr bwMode="auto">
                <a:xfrm>
                  <a:off x="1646" y="3083"/>
                  <a:ext cx="4" cy="25"/>
                </a:xfrm>
                <a:custGeom>
                  <a:avLst/>
                  <a:gdLst>
                    <a:gd name="T0" fmla="*/ 0 w 4"/>
                    <a:gd name="T1" fmla="*/ 25 h 25"/>
                    <a:gd name="T2" fmla="*/ 4 w 4"/>
                    <a:gd name="T3" fmla="*/ 23 h 25"/>
                    <a:gd name="T4" fmla="*/ 4 w 4"/>
                    <a:gd name="T5" fmla="*/ 1 h 25"/>
                    <a:gd name="T6" fmla="*/ 0 w 4"/>
                    <a:gd name="T7" fmla="*/ 0 h 25"/>
                    <a:gd name="T8" fmla="*/ 0 w 4"/>
                    <a:gd name="T9" fmla="*/ 20 h 25"/>
                    <a:gd name="T10" fmla="*/ 0 w 4"/>
                    <a:gd name="T11" fmla="*/ 25 h 25"/>
                  </a:gdLst>
                  <a:ahLst/>
                  <a:cxnLst>
                    <a:cxn ang="0">
                      <a:pos x="T0" y="T1"/>
                    </a:cxn>
                    <a:cxn ang="0">
                      <a:pos x="T2" y="T3"/>
                    </a:cxn>
                    <a:cxn ang="0">
                      <a:pos x="T4" y="T5"/>
                    </a:cxn>
                    <a:cxn ang="0">
                      <a:pos x="T6" y="T7"/>
                    </a:cxn>
                    <a:cxn ang="0">
                      <a:pos x="T8" y="T9"/>
                    </a:cxn>
                    <a:cxn ang="0">
                      <a:pos x="T10" y="T11"/>
                    </a:cxn>
                  </a:cxnLst>
                  <a:rect l="0" t="0" r="r" b="b"/>
                  <a:pathLst>
                    <a:path w="4" h="25">
                      <a:moveTo>
                        <a:pt x="0" y="25"/>
                      </a:moveTo>
                      <a:lnTo>
                        <a:pt x="4" y="23"/>
                      </a:lnTo>
                      <a:lnTo>
                        <a:pt x="4" y="1"/>
                      </a:lnTo>
                      <a:lnTo>
                        <a:pt x="0" y="0"/>
                      </a:lnTo>
                      <a:lnTo>
                        <a:pt x="0" y="20"/>
                      </a:lnTo>
                      <a:lnTo>
                        <a:pt x="0" y="2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2" name="Freeform 568"/>
                <p:cNvSpPr>
                  <a:spLocks/>
                </p:cNvSpPr>
                <p:nvPr/>
              </p:nvSpPr>
              <p:spPr bwMode="auto">
                <a:xfrm>
                  <a:off x="1621" y="3079"/>
                  <a:ext cx="4" cy="21"/>
                </a:xfrm>
                <a:custGeom>
                  <a:avLst/>
                  <a:gdLst>
                    <a:gd name="T0" fmla="*/ 0 w 4"/>
                    <a:gd name="T1" fmla="*/ 21 h 21"/>
                    <a:gd name="T2" fmla="*/ 4 w 4"/>
                    <a:gd name="T3" fmla="*/ 20 h 21"/>
                    <a:gd name="T4" fmla="*/ 4 w 4"/>
                    <a:gd name="T5" fmla="*/ 1 h 21"/>
                    <a:gd name="T6" fmla="*/ 0 w 4"/>
                    <a:gd name="T7" fmla="*/ 0 h 21"/>
                    <a:gd name="T8" fmla="*/ 0 w 4"/>
                    <a:gd name="T9" fmla="*/ 19 h 21"/>
                    <a:gd name="T10" fmla="*/ 0 w 4"/>
                    <a:gd name="T11" fmla="*/ 21 h 21"/>
                  </a:gdLst>
                  <a:ahLst/>
                  <a:cxnLst>
                    <a:cxn ang="0">
                      <a:pos x="T0" y="T1"/>
                    </a:cxn>
                    <a:cxn ang="0">
                      <a:pos x="T2" y="T3"/>
                    </a:cxn>
                    <a:cxn ang="0">
                      <a:pos x="T4" y="T5"/>
                    </a:cxn>
                    <a:cxn ang="0">
                      <a:pos x="T6" y="T7"/>
                    </a:cxn>
                    <a:cxn ang="0">
                      <a:pos x="T8" y="T9"/>
                    </a:cxn>
                    <a:cxn ang="0">
                      <a:pos x="T10" y="T11"/>
                    </a:cxn>
                  </a:cxnLst>
                  <a:rect l="0" t="0" r="r" b="b"/>
                  <a:pathLst>
                    <a:path w="4" h="21">
                      <a:moveTo>
                        <a:pt x="0" y="21"/>
                      </a:moveTo>
                      <a:lnTo>
                        <a:pt x="4" y="20"/>
                      </a:lnTo>
                      <a:lnTo>
                        <a:pt x="4" y="1"/>
                      </a:lnTo>
                      <a:lnTo>
                        <a:pt x="0" y="0"/>
                      </a:lnTo>
                      <a:lnTo>
                        <a:pt x="0" y="19"/>
                      </a:lnTo>
                      <a:lnTo>
                        <a:pt x="0" y="21"/>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3" name="Freeform 569"/>
                <p:cNvSpPr>
                  <a:spLocks/>
                </p:cNvSpPr>
                <p:nvPr/>
              </p:nvSpPr>
              <p:spPr bwMode="auto">
                <a:xfrm>
                  <a:off x="1572" y="3067"/>
                  <a:ext cx="4" cy="17"/>
                </a:xfrm>
                <a:custGeom>
                  <a:avLst/>
                  <a:gdLst>
                    <a:gd name="T0" fmla="*/ 0 w 4"/>
                    <a:gd name="T1" fmla="*/ 17 h 17"/>
                    <a:gd name="T2" fmla="*/ 4 w 4"/>
                    <a:gd name="T3" fmla="*/ 16 h 17"/>
                    <a:gd name="T4" fmla="*/ 4 w 4"/>
                    <a:gd name="T5" fmla="*/ 2 h 17"/>
                    <a:gd name="T6" fmla="*/ 0 w 4"/>
                    <a:gd name="T7" fmla="*/ 0 h 17"/>
                    <a:gd name="T8" fmla="*/ 0 w 4"/>
                    <a:gd name="T9" fmla="*/ 16 h 17"/>
                    <a:gd name="T10" fmla="*/ 0 w 4"/>
                    <a:gd name="T11" fmla="*/ 17 h 17"/>
                  </a:gdLst>
                  <a:ahLst/>
                  <a:cxnLst>
                    <a:cxn ang="0">
                      <a:pos x="T0" y="T1"/>
                    </a:cxn>
                    <a:cxn ang="0">
                      <a:pos x="T2" y="T3"/>
                    </a:cxn>
                    <a:cxn ang="0">
                      <a:pos x="T4" y="T5"/>
                    </a:cxn>
                    <a:cxn ang="0">
                      <a:pos x="T6" y="T7"/>
                    </a:cxn>
                    <a:cxn ang="0">
                      <a:pos x="T8" y="T9"/>
                    </a:cxn>
                    <a:cxn ang="0">
                      <a:pos x="T10" y="T11"/>
                    </a:cxn>
                  </a:cxnLst>
                  <a:rect l="0" t="0" r="r" b="b"/>
                  <a:pathLst>
                    <a:path w="4" h="17">
                      <a:moveTo>
                        <a:pt x="0" y="17"/>
                      </a:moveTo>
                      <a:lnTo>
                        <a:pt x="4" y="16"/>
                      </a:lnTo>
                      <a:lnTo>
                        <a:pt x="4" y="2"/>
                      </a:lnTo>
                      <a:lnTo>
                        <a:pt x="0" y="0"/>
                      </a:lnTo>
                      <a:lnTo>
                        <a:pt x="0" y="16"/>
                      </a:lnTo>
                      <a:lnTo>
                        <a:pt x="0" y="1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4" name="Freeform 570"/>
                <p:cNvSpPr>
                  <a:spLocks/>
                </p:cNvSpPr>
                <p:nvPr/>
              </p:nvSpPr>
              <p:spPr bwMode="auto">
                <a:xfrm>
                  <a:off x="1565" y="2968"/>
                  <a:ext cx="76" cy="50"/>
                </a:xfrm>
                <a:custGeom>
                  <a:avLst/>
                  <a:gdLst>
                    <a:gd name="T0" fmla="*/ 0 w 76"/>
                    <a:gd name="T1" fmla="*/ 20 h 50"/>
                    <a:gd name="T2" fmla="*/ 76 w 76"/>
                    <a:gd name="T3" fmla="*/ 0 h 50"/>
                    <a:gd name="T4" fmla="*/ 73 w 76"/>
                    <a:gd name="T5" fmla="*/ 50 h 50"/>
                    <a:gd name="T6" fmla="*/ 0 w 76"/>
                    <a:gd name="T7" fmla="*/ 21 h 50"/>
                    <a:gd name="T8" fmla="*/ 0 w 76"/>
                    <a:gd name="T9" fmla="*/ 20 h 50"/>
                  </a:gdLst>
                  <a:ahLst/>
                  <a:cxnLst>
                    <a:cxn ang="0">
                      <a:pos x="T0" y="T1"/>
                    </a:cxn>
                    <a:cxn ang="0">
                      <a:pos x="T2" y="T3"/>
                    </a:cxn>
                    <a:cxn ang="0">
                      <a:pos x="T4" y="T5"/>
                    </a:cxn>
                    <a:cxn ang="0">
                      <a:pos x="T6" y="T7"/>
                    </a:cxn>
                    <a:cxn ang="0">
                      <a:pos x="T8" y="T9"/>
                    </a:cxn>
                  </a:cxnLst>
                  <a:rect l="0" t="0" r="r" b="b"/>
                  <a:pathLst>
                    <a:path w="76" h="50">
                      <a:moveTo>
                        <a:pt x="0" y="20"/>
                      </a:moveTo>
                      <a:lnTo>
                        <a:pt x="76" y="0"/>
                      </a:lnTo>
                      <a:lnTo>
                        <a:pt x="73" y="50"/>
                      </a:lnTo>
                      <a:lnTo>
                        <a:pt x="0" y="21"/>
                      </a:lnTo>
                      <a:lnTo>
                        <a:pt x="0" y="20"/>
                      </a:lnTo>
                      <a:close/>
                    </a:path>
                  </a:pathLst>
                </a:custGeom>
                <a:solidFill>
                  <a:srgbClr val="57310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5" name="Freeform 571"/>
                <p:cNvSpPr>
                  <a:spLocks/>
                </p:cNvSpPr>
                <p:nvPr/>
              </p:nvSpPr>
              <p:spPr bwMode="auto">
                <a:xfrm>
                  <a:off x="1597" y="2976"/>
                  <a:ext cx="27" cy="12"/>
                </a:xfrm>
                <a:custGeom>
                  <a:avLst/>
                  <a:gdLst>
                    <a:gd name="T0" fmla="*/ 0 w 27"/>
                    <a:gd name="T1" fmla="*/ 7 h 12"/>
                    <a:gd name="T2" fmla="*/ 21 w 27"/>
                    <a:gd name="T3" fmla="*/ 0 h 12"/>
                    <a:gd name="T4" fmla="*/ 27 w 27"/>
                    <a:gd name="T5" fmla="*/ 12 h 12"/>
                    <a:gd name="T6" fmla="*/ 2 w 27"/>
                    <a:gd name="T7" fmla="*/ 7 h 12"/>
                    <a:gd name="T8" fmla="*/ 0 w 27"/>
                    <a:gd name="T9" fmla="*/ 7 h 12"/>
                  </a:gdLst>
                  <a:ahLst/>
                  <a:cxnLst>
                    <a:cxn ang="0">
                      <a:pos x="T0" y="T1"/>
                    </a:cxn>
                    <a:cxn ang="0">
                      <a:pos x="T2" y="T3"/>
                    </a:cxn>
                    <a:cxn ang="0">
                      <a:pos x="T4" y="T5"/>
                    </a:cxn>
                    <a:cxn ang="0">
                      <a:pos x="T6" y="T7"/>
                    </a:cxn>
                    <a:cxn ang="0">
                      <a:pos x="T8" y="T9"/>
                    </a:cxn>
                  </a:cxnLst>
                  <a:rect l="0" t="0" r="r" b="b"/>
                  <a:pathLst>
                    <a:path w="27" h="12">
                      <a:moveTo>
                        <a:pt x="0" y="7"/>
                      </a:moveTo>
                      <a:lnTo>
                        <a:pt x="21" y="0"/>
                      </a:lnTo>
                      <a:lnTo>
                        <a:pt x="27" y="12"/>
                      </a:lnTo>
                      <a:lnTo>
                        <a:pt x="2" y="7"/>
                      </a:lnTo>
                      <a:lnTo>
                        <a:pt x="0" y="7"/>
                      </a:lnTo>
                      <a:close/>
                    </a:path>
                  </a:pathLst>
                </a:custGeom>
                <a:solidFill>
                  <a:srgbClr val="260C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6" name="Freeform 572"/>
                <p:cNvSpPr>
                  <a:spLocks/>
                </p:cNvSpPr>
                <p:nvPr/>
              </p:nvSpPr>
              <p:spPr bwMode="auto">
                <a:xfrm>
                  <a:off x="1597" y="2983"/>
                  <a:ext cx="23" cy="12"/>
                </a:xfrm>
                <a:custGeom>
                  <a:avLst/>
                  <a:gdLst>
                    <a:gd name="T0" fmla="*/ 0 w 23"/>
                    <a:gd name="T1" fmla="*/ 6 h 12"/>
                    <a:gd name="T2" fmla="*/ 0 w 23"/>
                    <a:gd name="T3" fmla="*/ 0 h 12"/>
                    <a:gd name="T4" fmla="*/ 19 w 23"/>
                    <a:gd name="T5" fmla="*/ 4 h 12"/>
                    <a:gd name="T6" fmla="*/ 23 w 23"/>
                    <a:gd name="T7" fmla="*/ 5 h 12"/>
                    <a:gd name="T8" fmla="*/ 23 w 23"/>
                    <a:gd name="T9" fmla="*/ 12 h 12"/>
                    <a:gd name="T10" fmla="*/ 0 w 23"/>
                    <a:gd name="T11" fmla="*/ 6 h 12"/>
                  </a:gdLst>
                  <a:ahLst/>
                  <a:cxnLst>
                    <a:cxn ang="0">
                      <a:pos x="T0" y="T1"/>
                    </a:cxn>
                    <a:cxn ang="0">
                      <a:pos x="T2" y="T3"/>
                    </a:cxn>
                    <a:cxn ang="0">
                      <a:pos x="T4" y="T5"/>
                    </a:cxn>
                    <a:cxn ang="0">
                      <a:pos x="T6" y="T7"/>
                    </a:cxn>
                    <a:cxn ang="0">
                      <a:pos x="T8" y="T9"/>
                    </a:cxn>
                    <a:cxn ang="0">
                      <a:pos x="T10" y="T11"/>
                    </a:cxn>
                  </a:cxnLst>
                  <a:rect l="0" t="0" r="r" b="b"/>
                  <a:pathLst>
                    <a:path w="23" h="12">
                      <a:moveTo>
                        <a:pt x="0" y="6"/>
                      </a:moveTo>
                      <a:lnTo>
                        <a:pt x="0" y="0"/>
                      </a:lnTo>
                      <a:lnTo>
                        <a:pt x="19" y="4"/>
                      </a:lnTo>
                      <a:lnTo>
                        <a:pt x="23" y="5"/>
                      </a:lnTo>
                      <a:lnTo>
                        <a:pt x="23" y="12"/>
                      </a:lnTo>
                      <a:lnTo>
                        <a:pt x="0" y="6"/>
                      </a:lnTo>
                      <a:close/>
                    </a:path>
                  </a:pathLst>
                </a:custGeom>
                <a:solidFill>
                  <a:srgbClr val="8A573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7" name="Freeform 573"/>
                <p:cNvSpPr>
                  <a:spLocks/>
                </p:cNvSpPr>
                <p:nvPr/>
              </p:nvSpPr>
              <p:spPr bwMode="auto">
                <a:xfrm>
                  <a:off x="1649" y="2815"/>
                  <a:ext cx="81" cy="20"/>
                </a:xfrm>
                <a:custGeom>
                  <a:avLst/>
                  <a:gdLst>
                    <a:gd name="T0" fmla="*/ 0 w 81"/>
                    <a:gd name="T1" fmla="*/ 14 h 20"/>
                    <a:gd name="T2" fmla="*/ 0 w 81"/>
                    <a:gd name="T3" fmla="*/ 0 h 20"/>
                    <a:gd name="T4" fmla="*/ 81 w 81"/>
                    <a:gd name="T5" fmla="*/ 0 h 20"/>
                    <a:gd name="T6" fmla="*/ 81 w 81"/>
                    <a:gd name="T7" fmla="*/ 20 h 20"/>
                    <a:gd name="T8" fmla="*/ 0 w 81"/>
                    <a:gd name="T9" fmla="*/ 14 h 20"/>
                  </a:gdLst>
                  <a:ahLst/>
                  <a:cxnLst>
                    <a:cxn ang="0">
                      <a:pos x="T0" y="T1"/>
                    </a:cxn>
                    <a:cxn ang="0">
                      <a:pos x="T2" y="T3"/>
                    </a:cxn>
                    <a:cxn ang="0">
                      <a:pos x="T4" y="T5"/>
                    </a:cxn>
                    <a:cxn ang="0">
                      <a:pos x="T6" y="T7"/>
                    </a:cxn>
                    <a:cxn ang="0">
                      <a:pos x="T8" y="T9"/>
                    </a:cxn>
                  </a:cxnLst>
                  <a:rect l="0" t="0" r="r" b="b"/>
                  <a:pathLst>
                    <a:path w="81" h="20">
                      <a:moveTo>
                        <a:pt x="0" y="14"/>
                      </a:moveTo>
                      <a:lnTo>
                        <a:pt x="0" y="0"/>
                      </a:lnTo>
                      <a:lnTo>
                        <a:pt x="81" y="0"/>
                      </a:lnTo>
                      <a:lnTo>
                        <a:pt x="81" y="20"/>
                      </a:lnTo>
                      <a:lnTo>
                        <a:pt x="0" y="14"/>
                      </a:lnTo>
                      <a:close/>
                    </a:path>
                  </a:pathLst>
                </a:custGeom>
                <a:solidFill>
                  <a:srgbClr val="0000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8" name="Freeform 574"/>
                <p:cNvSpPr>
                  <a:spLocks/>
                </p:cNvSpPr>
                <p:nvPr/>
              </p:nvSpPr>
              <p:spPr bwMode="auto">
                <a:xfrm>
                  <a:off x="1565" y="2828"/>
                  <a:ext cx="182" cy="284"/>
                </a:xfrm>
                <a:custGeom>
                  <a:avLst/>
                  <a:gdLst>
                    <a:gd name="T0" fmla="*/ 2 w 182"/>
                    <a:gd name="T1" fmla="*/ 239 h 284"/>
                    <a:gd name="T2" fmla="*/ 3 w 182"/>
                    <a:gd name="T3" fmla="*/ 239 h 284"/>
                    <a:gd name="T4" fmla="*/ 182 w 182"/>
                    <a:gd name="T5" fmla="*/ 284 h 284"/>
                    <a:gd name="T6" fmla="*/ 182 w 182"/>
                    <a:gd name="T7" fmla="*/ 1 h 284"/>
                    <a:gd name="T8" fmla="*/ 51 w 182"/>
                    <a:gd name="T9" fmla="*/ 0 h 284"/>
                    <a:gd name="T10" fmla="*/ 51 w 182"/>
                    <a:gd name="T11" fmla="*/ 172 h 284"/>
                    <a:gd name="T12" fmla="*/ 0 w 182"/>
                    <a:gd name="T13" fmla="*/ 161 h 284"/>
                    <a:gd name="T14" fmla="*/ 0 w 182"/>
                    <a:gd name="T15" fmla="*/ 239 h 284"/>
                    <a:gd name="T16" fmla="*/ 2 w 182"/>
                    <a:gd name="T17" fmla="*/ 23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84">
                      <a:moveTo>
                        <a:pt x="2" y="239"/>
                      </a:moveTo>
                      <a:lnTo>
                        <a:pt x="3" y="239"/>
                      </a:lnTo>
                      <a:lnTo>
                        <a:pt x="182" y="284"/>
                      </a:lnTo>
                      <a:lnTo>
                        <a:pt x="182" y="1"/>
                      </a:lnTo>
                      <a:lnTo>
                        <a:pt x="51" y="0"/>
                      </a:lnTo>
                      <a:lnTo>
                        <a:pt x="51" y="172"/>
                      </a:lnTo>
                      <a:lnTo>
                        <a:pt x="0" y="161"/>
                      </a:lnTo>
                      <a:lnTo>
                        <a:pt x="0" y="239"/>
                      </a:lnTo>
                      <a:lnTo>
                        <a:pt x="2" y="239"/>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79" name="Freeform 575"/>
                <p:cNvSpPr>
                  <a:spLocks/>
                </p:cNvSpPr>
                <p:nvPr/>
              </p:nvSpPr>
              <p:spPr bwMode="auto">
                <a:xfrm>
                  <a:off x="1739" y="3110"/>
                  <a:ext cx="8" cy="29"/>
                </a:xfrm>
                <a:custGeom>
                  <a:avLst/>
                  <a:gdLst>
                    <a:gd name="T0" fmla="*/ 8 w 8"/>
                    <a:gd name="T1" fmla="*/ 2 h 29"/>
                    <a:gd name="T2" fmla="*/ 8 w 8"/>
                    <a:gd name="T3" fmla="*/ 29 h 29"/>
                    <a:gd name="T4" fmla="*/ 0 w 8"/>
                    <a:gd name="T5" fmla="*/ 26 h 29"/>
                    <a:gd name="T6" fmla="*/ 0 w 8"/>
                    <a:gd name="T7" fmla="*/ 0 h 29"/>
                    <a:gd name="T8" fmla="*/ 8 w 8"/>
                    <a:gd name="T9" fmla="*/ 2 h 29"/>
                  </a:gdLst>
                  <a:ahLst/>
                  <a:cxnLst>
                    <a:cxn ang="0">
                      <a:pos x="T0" y="T1"/>
                    </a:cxn>
                    <a:cxn ang="0">
                      <a:pos x="T2" y="T3"/>
                    </a:cxn>
                    <a:cxn ang="0">
                      <a:pos x="T4" y="T5"/>
                    </a:cxn>
                    <a:cxn ang="0">
                      <a:pos x="T6" y="T7"/>
                    </a:cxn>
                    <a:cxn ang="0">
                      <a:pos x="T8" y="T9"/>
                    </a:cxn>
                  </a:cxnLst>
                  <a:rect l="0" t="0" r="r" b="b"/>
                  <a:pathLst>
                    <a:path w="8" h="29">
                      <a:moveTo>
                        <a:pt x="8" y="2"/>
                      </a:moveTo>
                      <a:lnTo>
                        <a:pt x="8" y="29"/>
                      </a:lnTo>
                      <a:lnTo>
                        <a:pt x="0" y="26"/>
                      </a:lnTo>
                      <a:lnTo>
                        <a:pt x="0" y="0"/>
                      </a:lnTo>
                      <a:lnTo>
                        <a:pt x="8" y="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0" name="Freeform 576"/>
                <p:cNvSpPr>
                  <a:spLocks/>
                </p:cNvSpPr>
                <p:nvPr/>
              </p:nvSpPr>
              <p:spPr bwMode="auto">
                <a:xfrm>
                  <a:off x="1711" y="3100"/>
                  <a:ext cx="7" cy="29"/>
                </a:xfrm>
                <a:custGeom>
                  <a:avLst/>
                  <a:gdLst>
                    <a:gd name="T0" fmla="*/ 7 w 7"/>
                    <a:gd name="T1" fmla="*/ 3 h 29"/>
                    <a:gd name="T2" fmla="*/ 7 w 7"/>
                    <a:gd name="T3" fmla="*/ 29 h 29"/>
                    <a:gd name="T4" fmla="*/ 0 w 7"/>
                    <a:gd name="T5" fmla="*/ 28 h 29"/>
                    <a:gd name="T6" fmla="*/ 0 w 7"/>
                    <a:gd name="T7" fmla="*/ 0 h 29"/>
                    <a:gd name="T8" fmla="*/ 7 w 7"/>
                    <a:gd name="T9" fmla="*/ 3 h 29"/>
                  </a:gdLst>
                  <a:ahLst/>
                  <a:cxnLst>
                    <a:cxn ang="0">
                      <a:pos x="T0" y="T1"/>
                    </a:cxn>
                    <a:cxn ang="0">
                      <a:pos x="T2" y="T3"/>
                    </a:cxn>
                    <a:cxn ang="0">
                      <a:pos x="T4" y="T5"/>
                    </a:cxn>
                    <a:cxn ang="0">
                      <a:pos x="T6" y="T7"/>
                    </a:cxn>
                    <a:cxn ang="0">
                      <a:pos x="T8" y="T9"/>
                    </a:cxn>
                  </a:cxnLst>
                  <a:rect l="0" t="0" r="r" b="b"/>
                  <a:pathLst>
                    <a:path w="7" h="29">
                      <a:moveTo>
                        <a:pt x="7" y="3"/>
                      </a:moveTo>
                      <a:lnTo>
                        <a:pt x="7" y="29"/>
                      </a:lnTo>
                      <a:lnTo>
                        <a:pt x="0" y="28"/>
                      </a:lnTo>
                      <a:lnTo>
                        <a:pt x="0" y="0"/>
                      </a:lnTo>
                      <a:lnTo>
                        <a:pt x="7"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1" name="Freeform 577"/>
                <p:cNvSpPr>
                  <a:spLocks/>
                </p:cNvSpPr>
                <p:nvPr/>
              </p:nvSpPr>
              <p:spPr bwMode="auto">
                <a:xfrm>
                  <a:off x="1689" y="3094"/>
                  <a:ext cx="5" cy="29"/>
                </a:xfrm>
                <a:custGeom>
                  <a:avLst/>
                  <a:gdLst>
                    <a:gd name="T0" fmla="*/ 5 w 5"/>
                    <a:gd name="T1" fmla="*/ 2 h 29"/>
                    <a:gd name="T2" fmla="*/ 5 w 5"/>
                    <a:gd name="T3" fmla="*/ 29 h 29"/>
                    <a:gd name="T4" fmla="*/ 0 w 5"/>
                    <a:gd name="T5" fmla="*/ 26 h 29"/>
                    <a:gd name="T6" fmla="*/ 0 w 5"/>
                    <a:gd name="T7" fmla="*/ 0 h 29"/>
                    <a:gd name="T8" fmla="*/ 5 w 5"/>
                    <a:gd name="T9" fmla="*/ 2 h 29"/>
                  </a:gdLst>
                  <a:ahLst/>
                  <a:cxnLst>
                    <a:cxn ang="0">
                      <a:pos x="T0" y="T1"/>
                    </a:cxn>
                    <a:cxn ang="0">
                      <a:pos x="T2" y="T3"/>
                    </a:cxn>
                    <a:cxn ang="0">
                      <a:pos x="T4" y="T5"/>
                    </a:cxn>
                    <a:cxn ang="0">
                      <a:pos x="T6" y="T7"/>
                    </a:cxn>
                    <a:cxn ang="0">
                      <a:pos x="T8" y="T9"/>
                    </a:cxn>
                  </a:cxnLst>
                  <a:rect l="0" t="0" r="r" b="b"/>
                  <a:pathLst>
                    <a:path w="5" h="29">
                      <a:moveTo>
                        <a:pt x="5" y="2"/>
                      </a:moveTo>
                      <a:lnTo>
                        <a:pt x="5" y="29"/>
                      </a:lnTo>
                      <a:lnTo>
                        <a:pt x="0" y="26"/>
                      </a:lnTo>
                      <a:lnTo>
                        <a:pt x="0" y="0"/>
                      </a:lnTo>
                      <a:lnTo>
                        <a:pt x="5" y="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2" name="Freeform 578"/>
                <p:cNvSpPr>
                  <a:spLocks/>
                </p:cNvSpPr>
                <p:nvPr/>
              </p:nvSpPr>
              <p:spPr bwMode="auto">
                <a:xfrm>
                  <a:off x="1663" y="3087"/>
                  <a:ext cx="7" cy="28"/>
                </a:xfrm>
                <a:custGeom>
                  <a:avLst/>
                  <a:gdLst>
                    <a:gd name="T0" fmla="*/ 7 w 7"/>
                    <a:gd name="T1" fmla="*/ 3 h 28"/>
                    <a:gd name="T2" fmla="*/ 7 w 7"/>
                    <a:gd name="T3" fmla="*/ 28 h 28"/>
                    <a:gd name="T4" fmla="*/ 0 w 7"/>
                    <a:gd name="T5" fmla="*/ 27 h 28"/>
                    <a:gd name="T6" fmla="*/ 0 w 7"/>
                    <a:gd name="T7" fmla="*/ 0 h 28"/>
                    <a:gd name="T8" fmla="*/ 7 w 7"/>
                    <a:gd name="T9" fmla="*/ 3 h 28"/>
                  </a:gdLst>
                  <a:ahLst/>
                  <a:cxnLst>
                    <a:cxn ang="0">
                      <a:pos x="T0" y="T1"/>
                    </a:cxn>
                    <a:cxn ang="0">
                      <a:pos x="T2" y="T3"/>
                    </a:cxn>
                    <a:cxn ang="0">
                      <a:pos x="T4" y="T5"/>
                    </a:cxn>
                    <a:cxn ang="0">
                      <a:pos x="T6" y="T7"/>
                    </a:cxn>
                    <a:cxn ang="0">
                      <a:pos x="T8" y="T9"/>
                    </a:cxn>
                  </a:cxnLst>
                  <a:rect l="0" t="0" r="r" b="b"/>
                  <a:pathLst>
                    <a:path w="7" h="28">
                      <a:moveTo>
                        <a:pt x="7" y="3"/>
                      </a:moveTo>
                      <a:lnTo>
                        <a:pt x="7" y="28"/>
                      </a:lnTo>
                      <a:lnTo>
                        <a:pt x="0" y="27"/>
                      </a:lnTo>
                      <a:lnTo>
                        <a:pt x="0" y="0"/>
                      </a:lnTo>
                      <a:lnTo>
                        <a:pt x="7"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3" name="Freeform 579"/>
                <p:cNvSpPr>
                  <a:spLocks/>
                </p:cNvSpPr>
                <p:nvPr/>
              </p:nvSpPr>
              <p:spPr bwMode="auto">
                <a:xfrm>
                  <a:off x="1640" y="3080"/>
                  <a:ext cx="6" cy="28"/>
                </a:xfrm>
                <a:custGeom>
                  <a:avLst/>
                  <a:gdLst>
                    <a:gd name="T0" fmla="*/ 6 w 6"/>
                    <a:gd name="T1" fmla="*/ 3 h 28"/>
                    <a:gd name="T2" fmla="*/ 6 w 6"/>
                    <a:gd name="T3" fmla="*/ 28 h 28"/>
                    <a:gd name="T4" fmla="*/ 0 w 6"/>
                    <a:gd name="T5" fmla="*/ 26 h 28"/>
                    <a:gd name="T6" fmla="*/ 0 w 6"/>
                    <a:gd name="T7" fmla="*/ 0 h 28"/>
                    <a:gd name="T8" fmla="*/ 6 w 6"/>
                    <a:gd name="T9" fmla="*/ 3 h 28"/>
                    <a:gd name="T10" fmla="*/ 6 w 6"/>
                    <a:gd name="T11" fmla="*/ 3 h 28"/>
                  </a:gdLst>
                  <a:ahLst/>
                  <a:cxnLst>
                    <a:cxn ang="0">
                      <a:pos x="T0" y="T1"/>
                    </a:cxn>
                    <a:cxn ang="0">
                      <a:pos x="T2" y="T3"/>
                    </a:cxn>
                    <a:cxn ang="0">
                      <a:pos x="T4" y="T5"/>
                    </a:cxn>
                    <a:cxn ang="0">
                      <a:pos x="T6" y="T7"/>
                    </a:cxn>
                    <a:cxn ang="0">
                      <a:pos x="T8" y="T9"/>
                    </a:cxn>
                    <a:cxn ang="0">
                      <a:pos x="T10" y="T11"/>
                    </a:cxn>
                  </a:cxnLst>
                  <a:rect l="0" t="0" r="r" b="b"/>
                  <a:pathLst>
                    <a:path w="6" h="28">
                      <a:moveTo>
                        <a:pt x="6" y="3"/>
                      </a:moveTo>
                      <a:lnTo>
                        <a:pt x="6" y="28"/>
                      </a:lnTo>
                      <a:lnTo>
                        <a:pt x="0" y="26"/>
                      </a:lnTo>
                      <a:lnTo>
                        <a:pt x="0" y="0"/>
                      </a:lnTo>
                      <a:lnTo>
                        <a:pt x="6" y="3"/>
                      </a:lnTo>
                      <a:lnTo>
                        <a:pt x="6" y="3"/>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4" name="Freeform 580"/>
                <p:cNvSpPr>
                  <a:spLocks/>
                </p:cNvSpPr>
                <p:nvPr/>
              </p:nvSpPr>
              <p:spPr bwMode="auto">
                <a:xfrm>
                  <a:off x="1588" y="3069"/>
                  <a:ext cx="32" cy="31"/>
                </a:xfrm>
                <a:custGeom>
                  <a:avLst/>
                  <a:gdLst>
                    <a:gd name="T0" fmla="*/ 33 w 33"/>
                    <a:gd name="T1" fmla="*/ 8 h 31"/>
                    <a:gd name="T2" fmla="*/ 33 w 33"/>
                    <a:gd name="T3" fmla="*/ 31 h 31"/>
                    <a:gd name="T4" fmla="*/ 0 w 33"/>
                    <a:gd name="T5" fmla="*/ 21 h 31"/>
                    <a:gd name="T6" fmla="*/ 0 w 33"/>
                    <a:gd name="T7" fmla="*/ 0 h 31"/>
                    <a:gd name="T8" fmla="*/ 33 w 33"/>
                    <a:gd name="T9" fmla="*/ 8 h 31"/>
                    <a:gd name="T10" fmla="*/ 33 w 33"/>
                    <a:gd name="T11" fmla="*/ 8 h 31"/>
                  </a:gdLst>
                  <a:ahLst/>
                  <a:cxnLst>
                    <a:cxn ang="0">
                      <a:pos x="T0" y="T1"/>
                    </a:cxn>
                    <a:cxn ang="0">
                      <a:pos x="T2" y="T3"/>
                    </a:cxn>
                    <a:cxn ang="0">
                      <a:pos x="T4" y="T5"/>
                    </a:cxn>
                    <a:cxn ang="0">
                      <a:pos x="T6" y="T7"/>
                    </a:cxn>
                    <a:cxn ang="0">
                      <a:pos x="T8" y="T9"/>
                    </a:cxn>
                    <a:cxn ang="0">
                      <a:pos x="T10" y="T11"/>
                    </a:cxn>
                  </a:cxnLst>
                  <a:rect l="0" t="0" r="r" b="b"/>
                  <a:pathLst>
                    <a:path w="33" h="31">
                      <a:moveTo>
                        <a:pt x="33" y="8"/>
                      </a:moveTo>
                      <a:lnTo>
                        <a:pt x="33" y="31"/>
                      </a:lnTo>
                      <a:lnTo>
                        <a:pt x="0" y="21"/>
                      </a:lnTo>
                      <a:lnTo>
                        <a:pt x="0" y="0"/>
                      </a:lnTo>
                      <a:lnTo>
                        <a:pt x="33" y="8"/>
                      </a:lnTo>
                      <a:lnTo>
                        <a:pt x="33" y="8"/>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5" name="Freeform 581"/>
                <p:cNvSpPr>
                  <a:spLocks/>
                </p:cNvSpPr>
                <p:nvPr/>
              </p:nvSpPr>
              <p:spPr bwMode="auto">
                <a:xfrm>
                  <a:off x="1565" y="3062"/>
                  <a:ext cx="7" cy="24"/>
                </a:xfrm>
                <a:custGeom>
                  <a:avLst/>
                  <a:gdLst>
                    <a:gd name="T0" fmla="*/ 7 w 7"/>
                    <a:gd name="T1" fmla="*/ 1 h 24"/>
                    <a:gd name="T2" fmla="*/ 7 w 7"/>
                    <a:gd name="T3" fmla="*/ 24 h 24"/>
                    <a:gd name="T4" fmla="*/ 0 w 7"/>
                    <a:gd name="T5" fmla="*/ 21 h 24"/>
                    <a:gd name="T6" fmla="*/ 0 w 7"/>
                    <a:gd name="T7" fmla="*/ 0 h 24"/>
                    <a:gd name="T8" fmla="*/ 7 w 7"/>
                    <a:gd name="T9" fmla="*/ 1 h 24"/>
                    <a:gd name="T10" fmla="*/ 7 w 7"/>
                    <a:gd name="T11" fmla="*/ 1 h 24"/>
                  </a:gdLst>
                  <a:ahLst/>
                  <a:cxnLst>
                    <a:cxn ang="0">
                      <a:pos x="T0" y="T1"/>
                    </a:cxn>
                    <a:cxn ang="0">
                      <a:pos x="T2" y="T3"/>
                    </a:cxn>
                    <a:cxn ang="0">
                      <a:pos x="T4" y="T5"/>
                    </a:cxn>
                    <a:cxn ang="0">
                      <a:pos x="T6" y="T7"/>
                    </a:cxn>
                    <a:cxn ang="0">
                      <a:pos x="T8" y="T9"/>
                    </a:cxn>
                    <a:cxn ang="0">
                      <a:pos x="T10" y="T11"/>
                    </a:cxn>
                  </a:cxnLst>
                  <a:rect l="0" t="0" r="r" b="b"/>
                  <a:pathLst>
                    <a:path w="7" h="24">
                      <a:moveTo>
                        <a:pt x="7" y="1"/>
                      </a:moveTo>
                      <a:lnTo>
                        <a:pt x="7" y="24"/>
                      </a:lnTo>
                      <a:lnTo>
                        <a:pt x="0" y="21"/>
                      </a:lnTo>
                      <a:lnTo>
                        <a:pt x="0" y="0"/>
                      </a:lnTo>
                      <a:lnTo>
                        <a:pt x="7" y="1"/>
                      </a:lnTo>
                      <a:lnTo>
                        <a:pt x="7" y="1"/>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6" name="Freeform 582"/>
                <p:cNvSpPr>
                  <a:spLocks/>
                </p:cNvSpPr>
                <p:nvPr/>
              </p:nvSpPr>
              <p:spPr bwMode="auto">
                <a:xfrm>
                  <a:off x="1747" y="3106"/>
                  <a:ext cx="8" cy="33"/>
                </a:xfrm>
                <a:custGeom>
                  <a:avLst/>
                  <a:gdLst>
                    <a:gd name="T0" fmla="*/ 0 w 8"/>
                    <a:gd name="T1" fmla="*/ 6 h 33"/>
                    <a:gd name="T2" fmla="*/ 0 w 8"/>
                    <a:gd name="T3" fmla="*/ 33 h 33"/>
                    <a:gd name="T4" fmla="*/ 8 w 8"/>
                    <a:gd name="T5" fmla="*/ 25 h 33"/>
                    <a:gd name="T6" fmla="*/ 8 w 8"/>
                    <a:gd name="T7" fmla="*/ 0 h 33"/>
                    <a:gd name="T8" fmla="*/ 0 w 8"/>
                    <a:gd name="T9" fmla="*/ 6 h 33"/>
                  </a:gdLst>
                  <a:ahLst/>
                  <a:cxnLst>
                    <a:cxn ang="0">
                      <a:pos x="T0" y="T1"/>
                    </a:cxn>
                    <a:cxn ang="0">
                      <a:pos x="T2" y="T3"/>
                    </a:cxn>
                    <a:cxn ang="0">
                      <a:pos x="T4" y="T5"/>
                    </a:cxn>
                    <a:cxn ang="0">
                      <a:pos x="T6" y="T7"/>
                    </a:cxn>
                    <a:cxn ang="0">
                      <a:pos x="T8" y="T9"/>
                    </a:cxn>
                  </a:cxnLst>
                  <a:rect l="0" t="0" r="r" b="b"/>
                  <a:pathLst>
                    <a:path w="8" h="33">
                      <a:moveTo>
                        <a:pt x="0" y="6"/>
                      </a:moveTo>
                      <a:lnTo>
                        <a:pt x="0" y="33"/>
                      </a:lnTo>
                      <a:lnTo>
                        <a:pt x="8" y="25"/>
                      </a:lnTo>
                      <a:lnTo>
                        <a:pt x="8" y="0"/>
                      </a:lnTo>
                      <a:lnTo>
                        <a:pt x="0"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7" name="Freeform 583"/>
                <p:cNvSpPr>
                  <a:spLocks/>
                </p:cNvSpPr>
                <p:nvPr/>
              </p:nvSpPr>
              <p:spPr bwMode="auto">
                <a:xfrm>
                  <a:off x="1825" y="3042"/>
                  <a:ext cx="7" cy="28"/>
                </a:xfrm>
                <a:custGeom>
                  <a:avLst/>
                  <a:gdLst>
                    <a:gd name="T0" fmla="*/ 0 w 7"/>
                    <a:gd name="T1" fmla="*/ 7 h 28"/>
                    <a:gd name="T2" fmla="*/ 0 w 7"/>
                    <a:gd name="T3" fmla="*/ 28 h 28"/>
                    <a:gd name="T4" fmla="*/ 7 w 7"/>
                    <a:gd name="T5" fmla="*/ 21 h 28"/>
                    <a:gd name="T6" fmla="*/ 7 w 7"/>
                    <a:gd name="T7" fmla="*/ 0 h 28"/>
                    <a:gd name="T8" fmla="*/ 0 w 7"/>
                    <a:gd name="T9" fmla="*/ 7 h 28"/>
                  </a:gdLst>
                  <a:ahLst/>
                  <a:cxnLst>
                    <a:cxn ang="0">
                      <a:pos x="T0" y="T1"/>
                    </a:cxn>
                    <a:cxn ang="0">
                      <a:pos x="T2" y="T3"/>
                    </a:cxn>
                    <a:cxn ang="0">
                      <a:pos x="T4" y="T5"/>
                    </a:cxn>
                    <a:cxn ang="0">
                      <a:pos x="T6" y="T7"/>
                    </a:cxn>
                    <a:cxn ang="0">
                      <a:pos x="T8" y="T9"/>
                    </a:cxn>
                  </a:cxnLst>
                  <a:rect l="0" t="0" r="r" b="b"/>
                  <a:pathLst>
                    <a:path w="7" h="28">
                      <a:moveTo>
                        <a:pt x="0" y="7"/>
                      </a:moveTo>
                      <a:lnTo>
                        <a:pt x="0" y="28"/>
                      </a:lnTo>
                      <a:lnTo>
                        <a:pt x="7" y="21"/>
                      </a:lnTo>
                      <a:lnTo>
                        <a:pt x="7" y="0"/>
                      </a:lnTo>
                      <a:lnTo>
                        <a:pt x="0" y="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8" name="Freeform 584"/>
                <p:cNvSpPr>
                  <a:spLocks/>
                </p:cNvSpPr>
                <p:nvPr/>
              </p:nvSpPr>
              <p:spPr bwMode="auto">
                <a:xfrm>
                  <a:off x="1572" y="2857"/>
                  <a:ext cx="168" cy="239"/>
                </a:xfrm>
                <a:custGeom>
                  <a:avLst/>
                  <a:gdLst>
                    <a:gd name="T0" fmla="*/ 168 w 168"/>
                    <a:gd name="T1" fmla="*/ 239 h 239"/>
                    <a:gd name="T2" fmla="*/ 0 w 168"/>
                    <a:gd name="T3" fmla="*/ 201 h 239"/>
                    <a:gd name="T4" fmla="*/ 0 w 168"/>
                    <a:gd name="T5" fmla="*/ 139 h 239"/>
                    <a:gd name="T6" fmla="*/ 50 w 168"/>
                    <a:gd name="T7" fmla="*/ 148 h 239"/>
                    <a:gd name="T8" fmla="*/ 50 w 168"/>
                    <a:gd name="T9" fmla="*/ 0 h 239"/>
                    <a:gd name="T10" fmla="*/ 168 w 168"/>
                    <a:gd name="T11" fmla="*/ 4 h 239"/>
                    <a:gd name="T12" fmla="*/ 168 w 168"/>
                    <a:gd name="T13" fmla="*/ 239 h 239"/>
                  </a:gdLst>
                  <a:ahLst/>
                  <a:cxnLst>
                    <a:cxn ang="0">
                      <a:pos x="T0" y="T1"/>
                    </a:cxn>
                    <a:cxn ang="0">
                      <a:pos x="T2" y="T3"/>
                    </a:cxn>
                    <a:cxn ang="0">
                      <a:pos x="T4" y="T5"/>
                    </a:cxn>
                    <a:cxn ang="0">
                      <a:pos x="T6" y="T7"/>
                    </a:cxn>
                    <a:cxn ang="0">
                      <a:pos x="T8" y="T9"/>
                    </a:cxn>
                    <a:cxn ang="0">
                      <a:pos x="T10" y="T11"/>
                    </a:cxn>
                    <a:cxn ang="0">
                      <a:pos x="T12" y="T13"/>
                    </a:cxn>
                  </a:cxnLst>
                  <a:rect l="0" t="0" r="r" b="b"/>
                  <a:pathLst>
                    <a:path w="168" h="239">
                      <a:moveTo>
                        <a:pt x="168" y="239"/>
                      </a:moveTo>
                      <a:lnTo>
                        <a:pt x="0" y="201"/>
                      </a:lnTo>
                      <a:lnTo>
                        <a:pt x="0" y="139"/>
                      </a:lnTo>
                      <a:lnTo>
                        <a:pt x="50" y="148"/>
                      </a:lnTo>
                      <a:lnTo>
                        <a:pt x="50" y="0"/>
                      </a:lnTo>
                      <a:lnTo>
                        <a:pt x="168" y="4"/>
                      </a:lnTo>
                      <a:lnTo>
                        <a:pt x="168" y="239"/>
                      </a:lnTo>
                      <a:close/>
                    </a:path>
                  </a:pathLst>
                </a:custGeom>
                <a:solidFill>
                  <a:srgbClr val="0026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89" name="Freeform 585"/>
                <p:cNvSpPr>
                  <a:spLocks/>
                </p:cNvSpPr>
                <p:nvPr/>
              </p:nvSpPr>
              <p:spPr bwMode="auto">
                <a:xfrm>
                  <a:off x="1591" y="2999"/>
                  <a:ext cx="8" cy="71"/>
                </a:xfrm>
                <a:custGeom>
                  <a:avLst/>
                  <a:gdLst>
                    <a:gd name="T0" fmla="*/ 0 w 8"/>
                    <a:gd name="T1" fmla="*/ 68 h 71"/>
                    <a:gd name="T2" fmla="*/ 0 w 8"/>
                    <a:gd name="T3" fmla="*/ 0 h 71"/>
                    <a:gd name="T4" fmla="*/ 8 w 8"/>
                    <a:gd name="T5" fmla="*/ 1 h 71"/>
                    <a:gd name="T6" fmla="*/ 8 w 8"/>
                    <a:gd name="T7" fmla="*/ 71 h 71"/>
                    <a:gd name="T8" fmla="*/ 0 w 8"/>
                    <a:gd name="T9" fmla="*/ 68 h 71"/>
                  </a:gdLst>
                  <a:ahLst/>
                  <a:cxnLst>
                    <a:cxn ang="0">
                      <a:pos x="T0" y="T1"/>
                    </a:cxn>
                    <a:cxn ang="0">
                      <a:pos x="T2" y="T3"/>
                    </a:cxn>
                    <a:cxn ang="0">
                      <a:pos x="T4" y="T5"/>
                    </a:cxn>
                    <a:cxn ang="0">
                      <a:pos x="T6" y="T7"/>
                    </a:cxn>
                    <a:cxn ang="0">
                      <a:pos x="T8" y="T9"/>
                    </a:cxn>
                  </a:cxnLst>
                  <a:rect l="0" t="0" r="r" b="b"/>
                  <a:pathLst>
                    <a:path w="8" h="71">
                      <a:moveTo>
                        <a:pt x="0" y="68"/>
                      </a:moveTo>
                      <a:lnTo>
                        <a:pt x="0" y="0"/>
                      </a:lnTo>
                      <a:lnTo>
                        <a:pt x="8" y="1"/>
                      </a:lnTo>
                      <a:lnTo>
                        <a:pt x="8" y="71"/>
                      </a:lnTo>
                      <a:lnTo>
                        <a:pt x="0" y="68"/>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0" name="Freeform 586"/>
                <p:cNvSpPr>
                  <a:spLocks/>
                </p:cNvSpPr>
                <p:nvPr/>
              </p:nvSpPr>
              <p:spPr bwMode="auto">
                <a:xfrm>
                  <a:off x="1614" y="3002"/>
                  <a:ext cx="7" cy="73"/>
                </a:xfrm>
                <a:custGeom>
                  <a:avLst/>
                  <a:gdLst>
                    <a:gd name="T0" fmla="*/ 0 w 8"/>
                    <a:gd name="T1" fmla="*/ 72 h 73"/>
                    <a:gd name="T2" fmla="*/ 0 w 8"/>
                    <a:gd name="T3" fmla="*/ 0 h 73"/>
                    <a:gd name="T4" fmla="*/ 8 w 8"/>
                    <a:gd name="T5" fmla="*/ 3 h 73"/>
                    <a:gd name="T6" fmla="*/ 8 w 8"/>
                    <a:gd name="T7" fmla="*/ 73 h 73"/>
                    <a:gd name="T8" fmla="*/ 0 w 8"/>
                    <a:gd name="T9" fmla="*/ 72 h 73"/>
                  </a:gdLst>
                  <a:ahLst/>
                  <a:cxnLst>
                    <a:cxn ang="0">
                      <a:pos x="T0" y="T1"/>
                    </a:cxn>
                    <a:cxn ang="0">
                      <a:pos x="T2" y="T3"/>
                    </a:cxn>
                    <a:cxn ang="0">
                      <a:pos x="T4" y="T5"/>
                    </a:cxn>
                    <a:cxn ang="0">
                      <a:pos x="T6" y="T7"/>
                    </a:cxn>
                    <a:cxn ang="0">
                      <a:pos x="T8" y="T9"/>
                    </a:cxn>
                  </a:cxnLst>
                  <a:rect l="0" t="0" r="r" b="b"/>
                  <a:pathLst>
                    <a:path w="8" h="73">
                      <a:moveTo>
                        <a:pt x="0" y="72"/>
                      </a:moveTo>
                      <a:lnTo>
                        <a:pt x="0" y="0"/>
                      </a:lnTo>
                      <a:lnTo>
                        <a:pt x="8" y="3"/>
                      </a:lnTo>
                      <a:lnTo>
                        <a:pt x="8" y="73"/>
                      </a:lnTo>
                      <a:lnTo>
                        <a:pt x="0" y="72"/>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1" name="Freeform 587"/>
                <p:cNvSpPr>
                  <a:spLocks/>
                </p:cNvSpPr>
                <p:nvPr/>
              </p:nvSpPr>
              <p:spPr bwMode="auto">
                <a:xfrm>
                  <a:off x="1640" y="2828"/>
                  <a:ext cx="8" cy="251"/>
                </a:xfrm>
                <a:custGeom>
                  <a:avLst/>
                  <a:gdLst>
                    <a:gd name="T0" fmla="*/ 0 w 8"/>
                    <a:gd name="T1" fmla="*/ 250 h 251"/>
                    <a:gd name="T2" fmla="*/ 0 w 8"/>
                    <a:gd name="T3" fmla="*/ 0 h 251"/>
                    <a:gd name="T4" fmla="*/ 8 w 8"/>
                    <a:gd name="T5" fmla="*/ 5 h 251"/>
                    <a:gd name="T6" fmla="*/ 8 w 8"/>
                    <a:gd name="T7" fmla="*/ 251 h 251"/>
                    <a:gd name="T8" fmla="*/ 0 w 8"/>
                    <a:gd name="T9" fmla="*/ 250 h 251"/>
                    <a:gd name="T10" fmla="*/ 0 w 8"/>
                    <a:gd name="T11" fmla="*/ 250 h 251"/>
                  </a:gdLst>
                  <a:ahLst/>
                  <a:cxnLst>
                    <a:cxn ang="0">
                      <a:pos x="T0" y="T1"/>
                    </a:cxn>
                    <a:cxn ang="0">
                      <a:pos x="T2" y="T3"/>
                    </a:cxn>
                    <a:cxn ang="0">
                      <a:pos x="T4" y="T5"/>
                    </a:cxn>
                    <a:cxn ang="0">
                      <a:pos x="T6" y="T7"/>
                    </a:cxn>
                    <a:cxn ang="0">
                      <a:pos x="T8" y="T9"/>
                    </a:cxn>
                    <a:cxn ang="0">
                      <a:pos x="T10" y="T11"/>
                    </a:cxn>
                  </a:cxnLst>
                  <a:rect l="0" t="0" r="r" b="b"/>
                  <a:pathLst>
                    <a:path w="8" h="251">
                      <a:moveTo>
                        <a:pt x="0" y="250"/>
                      </a:moveTo>
                      <a:lnTo>
                        <a:pt x="0" y="0"/>
                      </a:lnTo>
                      <a:lnTo>
                        <a:pt x="8" y="5"/>
                      </a:lnTo>
                      <a:lnTo>
                        <a:pt x="8" y="251"/>
                      </a:lnTo>
                      <a:lnTo>
                        <a:pt x="0" y="250"/>
                      </a:lnTo>
                      <a:lnTo>
                        <a:pt x="0" y="25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2" name="Freeform 588"/>
                <p:cNvSpPr>
                  <a:spLocks/>
                </p:cNvSpPr>
                <p:nvPr/>
              </p:nvSpPr>
              <p:spPr bwMode="auto">
                <a:xfrm>
                  <a:off x="1663" y="2831"/>
                  <a:ext cx="8" cy="256"/>
                </a:xfrm>
                <a:custGeom>
                  <a:avLst/>
                  <a:gdLst>
                    <a:gd name="T0" fmla="*/ 0 w 8"/>
                    <a:gd name="T1" fmla="*/ 255 h 256"/>
                    <a:gd name="T2" fmla="*/ 0 w 8"/>
                    <a:gd name="T3" fmla="*/ 0 h 256"/>
                    <a:gd name="T4" fmla="*/ 8 w 8"/>
                    <a:gd name="T5" fmla="*/ 0 h 256"/>
                    <a:gd name="T6" fmla="*/ 8 w 8"/>
                    <a:gd name="T7" fmla="*/ 256 h 256"/>
                    <a:gd name="T8" fmla="*/ 0 w 8"/>
                    <a:gd name="T9" fmla="*/ 253 h 256"/>
                    <a:gd name="T10" fmla="*/ 0 w 8"/>
                    <a:gd name="T11" fmla="*/ 255 h 256"/>
                  </a:gdLst>
                  <a:ahLst/>
                  <a:cxnLst>
                    <a:cxn ang="0">
                      <a:pos x="T0" y="T1"/>
                    </a:cxn>
                    <a:cxn ang="0">
                      <a:pos x="T2" y="T3"/>
                    </a:cxn>
                    <a:cxn ang="0">
                      <a:pos x="T4" y="T5"/>
                    </a:cxn>
                    <a:cxn ang="0">
                      <a:pos x="T6" y="T7"/>
                    </a:cxn>
                    <a:cxn ang="0">
                      <a:pos x="T8" y="T9"/>
                    </a:cxn>
                    <a:cxn ang="0">
                      <a:pos x="T10" y="T11"/>
                    </a:cxn>
                  </a:cxnLst>
                  <a:rect l="0" t="0" r="r" b="b"/>
                  <a:pathLst>
                    <a:path w="8" h="256">
                      <a:moveTo>
                        <a:pt x="0" y="255"/>
                      </a:moveTo>
                      <a:lnTo>
                        <a:pt x="0" y="0"/>
                      </a:lnTo>
                      <a:lnTo>
                        <a:pt x="8" y="0"/>
                      </a:lnTo>
                      <a:lnTo>
                        <a:pt x="8" y="256"/>
                      </a:lnTo>
                      <a:lnTo>
                        <a:pt x="0" y="253"/>
                      </a:lnTo>
                      <a:lnTo>
                        <a:pt x="0" y="255"/>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3" name="Freeform 589"/>
                <p:cNvSpPr>
                  <a:spLocks/>
                </p:cNvSpPr>
                <p:nvPr/>
              </p:nvSpPr>
              <p:spPr bwMode="auto">
                <a:xfrm>
                  <a:off x="1689" y="2831"/>
                  <a:ext cx="6" cy="264"/>
                </a:xfrm>
                <a:custGeom>
                  <a:avLst/>
                  <a:gdLst>
                    <a:gd name="T0" fmla="*/ 0 w 6"/>
                    <a:gd name="T1" fmla="*/ 261 h 264"/>
                    <a:gd name="T2" fmla="*/ 0 w 6"/>
                    <a:gd name="T3" fmla="*/ 0 h 264"/>
                    <a:gd name="T4" fmla="*/ 6 w 6"/>
                    <a:gd name="T5" fmla="*/ 0 h 264"/>
                    <a:gd name="T6" fmla="*/ 6 w 6"/>
                    <a:gd name="T7" fmla="*/ 264 h 264"/>
                    <a:gd name="T8" fmla="*/ 0 w 6"/>
                    <a:gd name="T9" fmla="*/ 261 h 264"/>
                    <a:gd name="T10" fmla="*/ 0 w 6"/>
                    <a:gd name="T11" fmla="*/ 261 h 264"/>
                  </a:gdLst>
                  <a:ahLst/>
                  <a:cxnLst>
                    <a:cxn ang="0">
                      <a:pos x="T0" y="T1"/>
                    </a:cxn>
                    <a:cxn ang="0">
                      <a:pos x="T2" y="T3"/>
                    </a:cxn>
                    <a:cxn ang="0">
                      <a:pos x="T4" y="T5"/>
                    </a:cxn>
                    <a:cxn ang="0">
                      <a:pos x="T6" y="T7"/>
                    </a:cxn>
                    <a:cxn ang="0">
                      <a:pos x="T8" y="T9"/>
                    </a:cxn>
                    <a:cxn ang="0">
                      <a:pos x="T10" y="T11"/>
                    </a:cxn>
                  </a:cxnLst>
                  <a:rect l="0" t="0" r="r" b="b"/>
                  <a:pathLst>
                    <a:path w="6" h="264">
                      <a:moveTo>
                        <a:pt x="0" y="261"/>
                      </a:moveTo>
                      <a:lnTo>
                        <a:pt x="0" y="0"/>
                      </a:lnTo>
                      <a:lnTo>
                        <a:pt x="6" y="0"/>
                      </a:lnTo>
                      <a:lnTo>
                        <a:pt x="6" y="264"/>
                      </a:lnTo>
                      <a:lnTo>
                        <a:pt x="0" y="261"/>
                      </a:lnTo>
                      <a:lnTo>
                        <a:pt x="0" y="261"/>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4" name="Freeform 590"/>
                <p:cNvSpPr>
                  <a:spLocks/>
                </p:cNvSpPr>
                <p:nvPr/>
              </p:nvSpPr>
              <p:spPr bwMode="auto">
                <a:xfrm>
                  <a:off x="1712" y="2831"/>
                  <a:ext cx="7" cy="269"/>
                </a:xfrm>
                <a:custGeom>
                  <a:avLst/>
                  <a:gdLst>
                    <a:gd name="T0" fmla="*/ 0 w 8"/>
                    <a:gd name="T1" fmla="*/ 268 h 269"/>
                    <a:gd name="T2" fmla="*/ 0 w 8"/>
                    <a:gd name="T3" fmla="*/ 0 h 269"/>
                    <a:gd name="T4" fmla="*/ 8 w 8"/>
                    <a:gd name="T5" fmla="*/ 2 h 269"/>
                    <a:gd name="T6" fmla="*/ 8 w 8"/>
                    <a:gd name="T7" fmla="*/ 269 h 269"/>
                    <a:gd name="T8" fmla="*/ 0 w 8"/>
                    <a:gd name="T9" fmla="*/ 268 h 269"/>
                  </a:gdLst>
                  <a:ahLst/>
                  <a:cxnLst>
                    <a:cxn ang="0">
                      <a:pos x="T0" y="T1"/>
                    </a:cxn>
                    <a:cxn ang="0">
                      <a:pos x="T2" y="T3"/>
                    </a:cxn>
                    <a:cxn ang="0">
                      <a:pos x="T4" y="T5"/>
                    </a:cxn>
                    <a:cxn ang="0">
                      <a:pos x="T6" y="T7"/>
                    </a:cxn>
                    <a:cxn ang="0">
                      <a:pos x="T8" y="T9"/>
                    </a:cxn>
                  </a:cxnLst>
                  <a:rect l="0" t="0" r="r" b="b"/>
                  <a:pathLst>
                    <a:path w="8" h="269">
                      <a:moveTo>
                        <a:pt x="0" y="268"/>
                      </a:moveTo>
                      <a:lnTo>
                        <a:pt x="0" y="0"/>
                      </a:lnTo>
                      <a:lnTo>
                        <a:pt x="8" y="2"/>
                      </a:lnTo>
                      <a:lnTo>
                        <a:pt x="8" y="269"/>
                      </a:lnTo>
                      <a:lnTo>
                        <a:pt x="0" y="268"/>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5" name="Freeform 591"/>
                <p:cNvSpPr>
                  <a:spLocks/>
                </p:cNvSpPr>
                <p:nvPr/>
              </p:nvSpPr>
              <p:spPr bwMode="auto">
                <a:xfrm>
                  <a:off x="1569" y="3006"/>
                  <a:ext cx="177" cy="41"/>
                </a:xfrm>
                <a:custGeom>
                  <a:avLst/>
                  <a:gdLst>
                    <a:gd name="T0" fmla="*/ 0 w 177"/>
                    <a:gd name="T1" fmla="*/ 0 h 41"/>
                    <a:gd name="T2" fmla="*/ 175 w 177"/>
                    <a:gd name="T3" fmla="*/ 35 h 41"/>
                    <a:gd name="T4" fmla="*/ 177 w 177"/>
                    <a:gd name="T5" fmla="*/ 41 h 41"/>
                    <a:gd name="T6" fmla="*/ 0 w 177"/>
                    <a:gd name="T7" fmla="*/ 7 h 41"/>
                    <a:gd name="T8" fmla="*/ 0 w 177"/>
                    <a:gd name="T9" fmla="*/ 2 h 41"/>
                    <a:gd name="T10" fmla="*/ 0 w 177"/>
                    <a:gd name="T11" fmla="*/ 0 h 41"/>
                  </a:gdLst>
                  <a:ahLst/>
                  <a:cxnLst>
                    <a:cxn ang="0">
                      <a:pos x="T0" y="T1"/>
                    </a:cxn>
                    <a:cxn ang="0">
                      <a:pos x="T2" y="T3"/>
                    </a:cxn>
                    <a:cxn ang="0">
                      <a:pos x="T4" y="T5"/>
                    </a:cxn>
                    <a:cxn ang="0">
                      <a:pos x="T6" y="T7"/>
                    </a:cxn>
                    <a:cxn ang="0">
                      <a:pos x="T8" y="T9"/>
                    </a:cxn>
                    <a:cxn ang="0">
                      <a:pos x="T10" y="T11"/>
                    </a:cxn>
                  </a:cxnLst>
                  <a:rect l="0" t="0" r="r" b="b"/>
                  <a:pathLst>
                    <a:path w="177" h="41">
                      <a:moveTo>
                        <a:pt x="0" y="0"/>
                      </a:moveTo>
                      <a:lnTo>
                        <a:pt x="175" y="35"/>
                      </a:lnTo>
                      <a:lnTo>
                        <a:pt x="177" y="41"/>
                      </a:lnTo>
                      <a:lnTo>
                        <a:pt x="0" y="7"/>
                      </a:lnTo>
                      <a:lnTo>
                        <a:pt x="0" y="2"/>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6" name="Freeform 592"/>
                <p:cNvSpPr>
                  <a:spLocks/>
                </p:cNvSpPr>
                <p:nvPr/>
              </p:nvSpPr>
              <p:spPr bwMode="auto">
                <a:xfrm>
                  <a:off x="1571" y="3024"/>
                  <a:ext cx="176" cy="43"/>
                </a:xfrm>
                <a:custGeom>
                  <a:avLst/>
                  <a:gdLst>
                    <a:gd name="T0" fmla="*/ 0 w 176"/>
                    <a:gd name="T1" fmla="*/ 0 h 43"/>
                    <a:gd name="T2" fmla="*/ 176 w 176"/>
                    <a:gd name="T3" fmla="*/ 37 h 43"/>
                    <a:gd name="T4" fmla="*/ 176 w 176"/>
                    <a:gd name="T5" fmla="*/ 43 h 43"/>
                    <a:gd name="T6" fmla="*/ 0 w 176"/>
                    <a:gd name="T7" fmla="*/ 6 h 43"/>
                    <a:gd name="T8" fmla="*/ 0 w 176"/>
                    <a:gd name="T9" fmla="*/ 0 h 43"/>
                  </a:gdLst>
                  <a:ahLst/>
                  <a:cxnLst>
                    <a:cxn ang="0">
                      <a:pos x="T0" y="T1"/>
                    </a:cxn>
                    <a:cxn ang="0">
                      <a:pos x="T2" y="T3"/>
                    </a:cxn>
                    <a:cxn ang="0">
                      <a:pos x="T4" y="T5"/>
                    </a:cxn>
                    <a:cxn ang="0">
                      <a:pos x="T6" y="T7"/>
                    </a:cxn>
                    <a:cxn ang="0">
                      <a:pos x="T8" y="T9"/>
                    </a:cxn>
                  </a:cxnLst>
                  <a:rect l="0" t="0" r="r" b="b"/>
                  <a:pathLst>
                    <a:path w="176" h="43">
                      <a:moveTo>
                        <a:pt x="0" y="0"/>
                      </a:moveTo>
                      <a:lnTo>
                        <a:pt x="176" y="37"/>
                      </a:lnTo>
                      <a:lnTo>
                        <a:pt x="176" y="43"/>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7" name="Freeform 593"/>
                <p:cNvSpPr>
                  <a:spLocks/>
                </p:cNvSpPr>
                <p:nvPr/>
              </p:nvSpPr>
              <p:spPr bwMode="auto">
                <a:xfrm>
                  <a:off x="1569" y="3041"/>
                  <a:ext cx="177" cy="45"/>
                </a:xfrm>
                <a:custGeom>
                  <a:avLst/>
                  <a:gdLst>
                    <a:gd name="T0" fmla="*/ 0 w 177"/>
                    <a:gd name="T1" fmla="*/ 0 h 45"/>
                    <a:gd name="T2" fmla="*/ 177 w 177"/>
                    <a:gd name="T3" fmla="*/ 38 h 45"/>
                    <a:gd name="T4" fmla="*/ 177 w 177"/>
                    <a:gd name="T5" fmla="*/ 45 h 45"/>
                    <a:gd name="T6" fmla="*/ 0 w 177"/>
                    <a:gd name="T7" fmla="*/ 6 h 45"/>
                    <a:gd name="T8" fmla="*/ 0 w 177"/>
                    <a:gd name="T9" fmla="*/ 0 h 45"/>
                  </a:gdLst>
                  <a:ahLst/>
                  <a:cxnLst>
                    <a:cxn ang="0">
                      <a:pos x="T0" y="T1"/>
                    </a:cxn>
                    <a:cxn ang="0">
                      <a:pos x="T2" y="T3"/>
                    </a:cxn>
                    <a:cxn ang="0">
                      <a:pos x="T4" y="T5"/>
                    </a:cxn>
                    <a:cxn ang="0">
                      <a:pos x="T6" y="T7"/>
                    </a:cxn>
                    <a:cxn ang="0">
                      <a:pos x="T8" y="T9"/>
                    </a:cxn>
                  </a:cxnLst>
                  <a:rect l="0" t="0" r="r" b="b"/>
                  <a:pathLst>
                    <a:path w="177" h="45">
                      <a:moveTo>
                        <a:pt x="0" y="0"/>
                      </a:moveTo>
                      <a:lnTo>
                        <a:pt x="177" y="38"/>
                      </a:lnTo>
                      <a:lnTo>
                        <a:pt x="177" y="45"/>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8" name="Freeform 594"/>
                <p:cNvSpPr>
                  <a:spLocks/>
                </p:cNvSpPr>
                <p:nvPr/>
              </p:nvSpPr>
              <p:spPr bwMode="auto">
                <a:xfrm>
                  <a:off x="1618" y="3000"/>
                  <a:ext cx="128" cy="28"/>
                </a:xfrm>
                <a:custGeom>
                  <a:avLst/>
                  <a:gdLst>
                    <a:gd name="T0" fmla="*/ 2 w 128"/>
                    <a:gd name="T1" fmla="*/ 0 h 28"/>
                    <a:gd name="T2" fmla="*/ 128 w 128"/>
                    <a:gd name="T3" fmla="*/ 21 h 28"/>
                    <a:gd name="T4" fmla="*/ 128 w 128"/>
                    <a:gd name="T5" fmla="*/ 28 h 28"/>
                    <a:gd name="T6" fmla="*/ 0 w 128"/>
                    <a:gd name="T7" fmla="*/ 6 h 28"/>
                    <a:gd name="T8" fmla="*/ 2 w 128"/>
                    <a:gd name="T9" fmla="*/ 0 h 28"/>
                  </a:gdLst>
                  <a:ahLst/>
                  <a:cxnLst>
                    <a:cxn ang="0">
                      <a:pos x="T0" y="T1"/>
                    </a:cxn>
                    <a:cxn ang="0">
                      <a:pos x="T2" y="T3"/>
                    </a:cxn>
                    <a:cxn ang="0">
                      <a:pos x="T4" y="T5"/>
                    </a:cxn>
                    <a:cxn ang="0">
                      <a:pos x="T6" y="T7"/>
                    </a:cxn>
                    <a:cxn ang="0">
                      <a:pos x="T8" y="T9"/>
                    </a:cxn>
                  </a:cxnLst>
                  <a:rect l="0" t="0" r="r" b="b"/>
                  <a:pathLst>
                    <a:path w="128" h="28">
                      <a:moveTo>
                        <a:pt x="2" y="0"/>
                      </a:moveTo>
                      <a:lnTo>
                        <a:pt x="128" y="21"/>
                      </a:lnTo>
                      <a:lnTo>
                        <a:pt x="128" y="28"/>
                      </a:lnTo>
                      <a:lnTo>
                        <a:pt x="0" y="6"/>
                      </a:lnTo>
                      <a:lnTo>
                        <a:pt x="2"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099" name="Freeform 595"/>
                <p:cNvSpPr>
                  <a:spLocks/>
                </p:cNvSpPr>
                <p:nvPr/>
              </p:nvSpPr>
              <p:spPr bwMode="auto">
                <a:xfrm>
                  <a:off x="1620" y="2981"/>
                  <a:ext cx="127" cy="28"/>
                </a:xfrm>
                <a:custGeom>
                  <a:avLst/>
                  <a:gdLst>
                    <a:gd name="T0" fmla="*/ 1 w 127"/>
                    <a:gd name="T1" fmla="*/ 0 h 28"/>
                    <a:gd name="T2" fmla="*/ 127 w 127"/>
                    <a:gd name="T3" fmla="*/ 21 h 28"/>
                    <a:gd name="T4" fmla="*/ 127 w 127"/>
                    <a:gd name="T5" fmla="*/ 28 h 28"/>
                    <a:gd name="T6" fmla="*/ 0 w 127"/>
                    <a:gd name="T7" fmla="*/ 7 h 28"/>
                    <a:gd name="T8" fmla="*/ 1 w 127"/>
                    <a:gd name="T9" fmla="*/ 0 h 28"/>
                  </a:gdLst>
                  <a:ahLst/>
                  <a:cxnLst>
                    <a:cxn ang="0">
                      <a:pos x="T0" y="T1"/>
                    </a:cxn>
                    <a:cxn ang="0">
                      <a:pos x="T2" y="T3"/>
                    </a:cxn>
                    <a:cxn ang="0">
                      <a:pos x="T4" y="T5"/>
                    </a:cxn>
                    <a:cxn ang="0">
                      <a:pos x="T6" y="T7"/>
                    </a:cxn>
                    <a:cxn ang="0">
                      <a:pos x="T8" y="T9"/>
                    </a:cxn>
                  </a:cxnLst>
                  <a:rect l="0" t="0" r="r" b="b"/>
                  <a:pathLst>
                    <a:path w="127" h="28">
                      <a:moveTo>
                        <a:pt x="1" y="0"/>
                      </a:moveTo>
                      <a:lnTo>
                        <a:pt x="127" y="21"/>
                      </a:lnTo>
                      <a:lnTo>
                        <a:pt x="127" y="28"/>
                      </a:lnTo>
                      <a:lnTo>
                        <a:pt x="0" y="7"/>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0" name="Freeform 596"/>
                <p:cNvSpPr>
                  <a:spLocks/>
                </p:cNvSpPr>
                <p:nvPr/>
              </p:nvSpPr>
              <p:spPr bwMode="auto">
                <a:xfrm>
                  <a:off x="1621" y="2967"/>
                  <a:ext cx="126" cy="21"/>
                </a:xfrm>
                <a:custGeom>
                  <a:avLst/>
                  <a:gdLst>
                    <a:gd name="T0" fmla="*/ 1 w 126"/>
                    <a:gd name="T1" fmla="*/ 0 h 21"/>
                    <a:gd name="T2" fmla="*/ 126 w 126"/>
                    <a:gd name="T3" fmla="*/ 16 h 21"/>
                    <a:gd name="T4" fmla="*/ 126 w 126"/>
                    <a:gd name="T5" fmla="*/ 21 h 21"/>
                    <a:gd name="T6" fmla="*/ 0 w 126"/>
                    <a:gd name="T7" fmla="*/ 4 h 21"/>
                    <a:gd name="T8" fmla="*/ 1 w 126"/>
                    <a:gd name="T9" fmla="*/ 0 h 21"/>
                  </a:gdLst>
                  <a:ahLst/>
                  <a:cxnLst>
                    <a:cxn ang="0">
                      <a:pos x="T0" y="T1"/>
                    </a:cxn>
                    <a:cxn ang="0">
                      <a:pos x="T2" y="T3"/>
                    </a:cxn>
                    <a:cxn ang="0">
                      <a:pos x="T4" y="T5"/>
                    </a:cxn>
                    <a:cxn ang="0">
                      <a:pos x="T6" y="T7"/>
                    </a:cxn>
                    <a:cxn ang="0">
                      <a:pos x="T8" y="T9"/>
                    </a:cxn>
                  </a:cxnLst>
                  <a:rect l="0" t="0" r="r" b="b"/>
                  <a:pathLst>
                    <a:path w="126" h="21">
                      <a:moveTo>
                        <a:pt x="1" y="0"/>
                      </a:moveTo>
                      <a:lnTo>
                        <a:pt x="126" y="16"/>
                      </a:lnTo>
                      <a:lnTo>
                        <a:pt x="126" y="21"/>
                      </a:lnTo>
                      <a:lnTo>
                        <a:pt x="0" y="4"/>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1" name="Freeform 597"/>
                <p:cNvSpPr>
                  <a:spLocks/>
                </p:cNvSpPr>
                <p:nvPr/>
              </p:nvSpPr>
              <p:spPr bwMode="auto">
                <a:xfrm>
                  <a:off x="1620" y="2950"/>
                  <a:ext cx="127" cy="19"/>
                </a:xfrm>
                <a:custGeom>
                  <a:avLst/>
                  <a:gdLst>
                    <a:gd name="T0" fmla="*/ 1 w 127"/>
                    <a:gd name="T1" fmla="*/ 0 h 19"/>
                    <a:gd name="T2" fmla="*/ 127 w 127"/>
                    <a:gd name="T3" fmla="*/ 14 h 19"/>
                    <a:gd name="T4" fmla="*/ 127 w 127"/>
                    <a:gd name="T5" fmla="*/ 19 h 19"/>
                    <a:gd name="T6" fmla="*/ 0 w 127"/>
                    <a:gd name="T7" fmla="*/ 5 h 19"/>
                    <a:gd name="T8" fmla="*/ 0 w 127"/>
                    <a:gd name="T9" fmla="*/ 0 h 19"/>
                    <a:gd name="T10" fmla="*/ 1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 y="0"/>
                      </a:moveTo>
                      <a:lnTo>
                        <a:pt x="127" y="14"/>
                      </a:lnTo>
                      <a:lnTo>
                        <a:pt x="127" y="19"/>
                      </a:lnTo>
                      <a:lnTo>
                        <a:pt x="0" y="5"/>
                      </a:lnTo>
                      <a:lnTo>
                        <a:pt x="0" y="0"/>
                      </a:lnTo>
                      <a:lnTo>
                        <a:pt x="1"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2" name="Freeform 598"/>
                <p:cNvSpPr>
                  <a:spLocks/>
                </p:cNvSpPr>
                <p:nvPr/>
              </p:nvSpPr>
              <p:spPr bwMode="auto">
                <a:xfrm>
                  <a:off x="1620" y="2934"/>
                  <a:ext cx="126" cy="16"/>
                </a:xfrm>
                <a:custGeom>
                  <a:avLst/>
                  <a:gdLst>
                    <a:gd name="T0" fmla="*/ 0 w 126"/>
                    <a:gd name="T1" fmla="*/ 0 h 16"/>
                    <a:gd name="T2" fmla="*/ 126 w 126"/>
                    <a:gd name="T3" fmla="*/ 10 h 16"/>
                    <a:gd name="T4" fmla="*/ 124 w 126"/>
                    <a:gd name="T5" fmla="*/ 16 h 16"/>
                    <a:gd name="T6" fmla="*/ 0 w 126"/>
                    <a:gd name="T7" fmla="*/ 5 h 16"/>
                    <a:gd name="T8" fmla="*/ 0 w 126"/>
                    <a:gd name="T9" fmla="*/ 0 h 16"/>
                  </a:gdLst>
                  <a:ahLst/>
                  <a:cxnLst>
                    <a:cxn ang="0">
                      <a:pos x="T0" y="T1"/>
                    </a:cxn>
                    <a:cxn ang="0">
                      <a:pos x="T2" y="T3"/>
                    </a:cxn>
                    <a:cxn ang="0">
                      <a:pos x="T4" y="T5"/>
                    </a:cxn>
                    <a:cxn ang="0">
                      <a:pos x="T6" y="T7"/>
                    </a:cxn>
                    <a:cxn ang="0">
                      <a:pos x="T8" y="T9"/>
                    </a:cxn>
                  </a:cxnLst>
                  <a:rect l="0" t="0" r="r" b="b"/>
                  <a:pathLst>
                    <a:path w="126" h="16">
                      <a:moveTo>
                        <a:pt x="0" y="0"/>
                      </a:moveTo>
                      <a:lnTo>
                        <a:pt x="126" y="10"/>
                      </a:lnTo>
                      <a:lnTo>
                        <a:pt x="124" y="16"/>
                      </a:lnTo>
                      <a:lnTo>
                        <a:pt x="0" y="5"/>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3" name="Freeform 599"/>
                <p:cNvSpPr>
                  <a:spLocks/>
                </p:cNvSpPr>
                <p:nvPr/>
              </p:nvSpPr>
              <p:spPr bwMode="auto">
                <a:xfrm>
                  <a:off x="1620" y="2918"/>
                  <a:ext cx="126" cy="13"/>
                </a:xfrm>
                <a:custGeom>
                  <a:avLst/>
                  <a:gdLst>
                    <a:gd name="T0" fmla="*/ 0 w 126"/>
                    <a:gd name="T1" fmla="*/ 0 h 13"/>
                    <a:gd name="T2" fmla="*/ 126 w 126"/>
                    <a:gd name="T3" fmla="*/ 8 h 13"/>
                    <a:gd name="T4" fmla="*/ 123 w 126"/>
                    <a:gd name="T5" fmla="*/ 13 h 13"/>
                    <a:gd name="T6" fmla="*/ 0 w 126"/>
                    <a:gd name="T7" fmla="*/ 5 h 13"/>
                    <a:gd name="T8" fmla="*/ 0 w 126"/>
                    <a:gd name="T9" fmla="*/ 0 h 13"/>
                  </a:gdLst>
                  <a:ahLst/>
                  <a:cxnLst>
                    <a:cxn ang="0">
                      <a:pos x="T0" y="T1"/>
                    </a:cxn>
                    <a:cxn ang="0">
                      <a:pos x="T2" y="T3"/>
                    </a:cxn>
                    <a:cxn ang="0">
                      <a:pos x="T4" y="T5"/>
                    </a:cxn>
                    <a:cxn ang="0">
                      <a:pos x="T6" y="T7"/>
                    </a:cxn>
                    <a:cxn ang="0">
                      <a:pos x="T8" y="T9"/>
                    </a:cxn>
                  </a:cxnLst>
                  <a:rect l="0" t="0" r="r" b="b"/>
                  <a:pathLst>
                    <a:path w="126" h="13">
                      <a:moveTo>
                        <a:pt x="0" y="0"/>
                      </a:moveTo>
                      <a:lnTo>
                        <a:pt x="126" y="8"/>
                      </a:lnTo>
                      <a:lnTo>
                        <a:pt x="123" y="13"/>
                      </a:lnTo>
                      <a:lnTo>
                        <a:pt x="0" y="5"/>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4" name="Freeform 600"/>
                <p:cNvSpPr>
                  <a:spLocks/>
                </p:cNvSpPr>
                <p:nvPr/>
              </p:nvSpPr>
              <p:spPr bwMode="auto">
                <a:xfrm>
                  <a:off x="1618" y="2901"/>
                  <a:ext cx="128" cy="12"/>
                </a:xfrm>
                <a:custGeom>
                  <a:avLst/>
                  <a:gdLst>
                    <a:gd name="T0" fmla="*/ 0 w 128"/>
                    <a:gd name="T1" fmla="*/ 0 h 12"/>
                    <a:gd name="T2" fmla="*/ 128 w 128"/>
                    <a:gd name="T3" fmla="*/ 6 h 12"/>
                    <a:gd name="T4" fmla="*/ 125 w 128"/>
                    <a:gd name="T5" fmla="*/ 12 h 12"/>
                    <a:gd name="T6" fmla="*/ 0 w 128"/>
                    <a:gd name="T7" fmla="*/ 5 h 12"/>
                    <a:gd name="T8" fmla="*/ 0 w 128"/>
                    <a:gd name="T9" fmla="*/ 0 h 12"/>
                  </a:gdLst>
                  <a:ahLst/>
                  <a:cxnLst>
                    <a:cxn ang="0">
                      <a:pos x="T0" y="T1"/>
                    </a:cxn>
                    <a:cxn ang="0">
                      <a:pos x="T2" y="T3"/>
                    </a:cxn>
                    <a:cxn ang="0">
                      <a:pos x="T4" y="T5"/>
                    </a:cxn>
                    <a:cxn ang="0">
                      <a:pos x="T6" y="T7"/>
                    </a:cxn>
                    <a:cxn ang="0">
                      <a:pos x="T8" y="T9"/>
                    </a:cxn>
                  </a:cxnLst>
                  <a:rect l="0" t="0" r="r" b="b"/>
                  <a:pathLst>
                    <a:path w="128" h="12">
                      <a:moveTo>
                        <a:pt x="0" y="0"/>
                      </a:moveTo>
                      <a:lnTo>
                        <a:pt x="128" y="6"/>
                      </a:lnTo>
                      <a:lnTo>
                        <a:pt x="125" y="12"/>
                      </a:lnTo>
                      <a:lnTo>
                        <a:pt x="0" y="5"/>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5" name="Freeform 601"/>
                <p:cNvSpPr>
                  <a:spLocks/>
                </p:cNvSpPr>
                <p:nvPr/>
              </p:nvSpPr>
              <p:spPr bwMode="auto">
                <a:xfrm>
                  <a:off x="1617" y="2886"/>
                  <a:ext cx="126" cy="11"/>
                </a:xfrm>
                <a:custGeom>
                  <a:avLst/>
                  <a:gdLst>
                    <a:gd name="T0" fmla="*/ 126 w 126"/>
                    <a:gd name="T1" fmla="*/ 5 h 11"/>
                    <a:gd name="T2" fmla="*/ 126 w 126"/>
                    <a:gd name="T3" fmla="*/ 11 h 11"/>
                    <a:gd name="T4" fmla="*/ 0 w 126"/>
                    <a:gd name="T5" fmla="*/ 4 h 11"/>
                    <a:gd name="T6" fmla="*/ 0 w 126"/>
                    <a:gd name="T7" fmla="*/ 0 h 11"/>
                    <a:gd name="T8" fmla="*/ 126 w 126"/>
                    <a:gd name="T9" fmla="*/ 5 h 11"/>
                    <a:gd name="T10" fmla="*/ 126 w 126"/>
                    <a:gd name="T11" fmla="*/ 11 h 11"/>
                    <a:gd name="T12" fmla="*/ 126 w 126"/>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26" h="11">
                      <a:moveTo>
                        <a:pt x="126" y="5"/>
                      </a:moveTo>
                      <a:lnTo>
                        <a:pt x="126" y="11"/>
                      </a:lnTo>
                      <a:lnTo>
                        <a:pt x="0" y="4"/>
                      </a:lnTo>
                      <a:lnTo>
                        <a:pt x="0" y="0"/>
                      </a:lnTo>
                      <a:lnTo>
                        <a:pt x="126" y="5"/>
                      </a:lnTo>
                      <a:lnTo>
                        <a:pt x="126" y="11"/>
                      </a:lnTo>
                      <a:lnTo>
                        <a:pt x="126" y="5"/>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6" name="Freeform 602"/>
                <p:cNvSpPr>
                  <a:spLocks/>
                </p:cNvSpPr>
                <p:nvPr/>
              </p:nvSpPr>
              <p:spPr bwMode="auto">
                <a:xfrm>
                  <a:off x="1618" y="2869"/>
                  <a:ext cx="125" cy="11"/>
                </a:xfrm>
                <a:custGeom>
                  <a:avLst/>
                  <a:gdLst>
                    <a:gd name="T0" fmla="*/ 0 w 125"/>
                    <a:gd name="T1" fmla="*/ 0 h 11"/>
                    <a:gd name="T2" fmla="*/ 125 w 125"/>
                    <a:gd name="T3" fmla="*/ 5 h 11"/>
                    <a:gd name="T4" fmla="*/ 125 w 125"/>
                    <a:gd name="T5" fmla="*/ 11 h 11"/>
                    <a:gd name="T6" fmla="*/ 0 w 125"/>
                    <a:gd name="T7" fmla="*/ 7 h 11"/>
                    <a:gd name="T8" fmla="*/ 0 w 125"/>
                    <a:gd name="T9" fmla="*/ 0 h 11"/>
                  </a:gdLst>
                  <a:ahLst/>
                  <a:cxnLst>
                    <a:cxn ang="0">
                      <a:pos x="T0" y="T1"/>
                    </a:cxn>
                    <a:cxn ang="0">
                      <a:pos x="T2" y="T3"/>
                    </a:cxn>
                    <a:cxn ang="0">
                      <a:pos x="T4" y="T5"/>
                    </a:cxn>
                    <a:cxn ang="0">
                      <a:pos x="T6" y="T7"/>
                    </a:cxn>
                    <a:cxn ang="0">
                      <a:pos x="T8" y="T9"/>
                    </a:cxn>
                  </a:cxnLst>
                  <a:rect l="0" t="0" r="r" b="b"/>
                  <a:pathLst>
                    <a:path w="125" h="11">
                      <a:moveTo>
                        <a:pt x="0" y="0"/>
                      </a:moveTo>
                      <a:lnTo>
                        <a:pt x="125" y="5"/>
                      </a:lnTo>
                      <a:lnTo>
                        <a:pt x="125" y="11"/>
                      </a:lnTo>
                      <a:lnTo>
                        <a:pt x="0" y="7"/>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7" name="Freeform 603"/>
                <p:cNvSpPr>
                  <a:spLocks/>
                </p:cNvSpPr>
                <p:nvPr/>
              </p:nvSpPr>
              <p:spPr bwMode="auto">
                <a:xfrm>
                  <a:off x="1617" y="2854"/>
                  <a:ext cx="123" cy="10"/>
                </a:xfrm>
                <a:custGeom>
                  <a:avLst/>
                  <a:gdLst>
                    <a:gd name="T0" fmla="*/ 0 w 123"/>
                    <a:gd name="T1" fmla="*/ 0 h 10"/>
                    <a:gd name="T2" fmla="*/ 123 w 123"/>
                    <a:gd name="T3" fmla="*/ 4 h 10"/>
                    <a:gd name="T4" fmla="*/ 123 w 123"/>
                    <a:gd name="T5" fmla="*/ 10 h 10"/>
                    <a:gd name="T6" fmla="*/ 0 w 123"/>
                    <a:gd name="T7" fmla="*/ 6 h 10"/>
                    <a:gd name="T8" fmla="*/ 0 w 123"/>
                    <a:gd name="T9" fmla="*/ 0 h 10"/>
                  </a:gdLst>
                  <a:ahLst/>
                  <a:cxnLst>
                    <a:cxn ang="0">
                      <a:pos x="T0" y="T1"/>
                    </a:cxn>
                    <a:cxn ang="0">
                      <a:pos x="T2" y="T3"/>
                    </a:cxn>
                    <a:cxn ang="0">
                      <a:pos x="T4" y="T5"/>
                    </a:cxn>
                    <a:cxn ang="0">
                      <a:pos x="T6" y="T7"/>
                    </a:cxn>
                    <a:cxn ang="0">
                      <a:pos x="T8" y="T9"/>
                    </a:cxn>
                  </a:cxnLst>
                  <a:rect l="0" t="0" r="r" b="b"/>
                  <a:pathLst>
                    <a:path w="123" h="10">
                      <a:moveTo>
                        <a:pt x="0" y="0"/>
                      </a:moveTo>
                      <a:lnTo>
                        <a:pt x="123" y="4"/>
                      </a:lnTo>
                      <a:lnTo>
                        <a:pt x="123" y="10"/>
                      </a:lnTo>
                      <a:lnTo>
                        <a:pt x="0" y="6"/>
                      </a:lnTo>
                      <a:lnTo>
                        <a:pt x="0" y="0"/>
                      </a:lnTo>
                      <a:close/>
                    </a:path>
                  </a:pathLst>
                </a:custGeom>
                <a:solidFill>
                  <a:srgbClr val="98654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8" name="Freeform 604"/>
                <p:cNvSpPr>
                  <a:spLocks/>
                </p:cNvSpPr>
                <p:nvPr/>
              </p:nvSpPr>
              <p:spPr bwMode="auto">
                <a:xfrm>
                  <a:off x="1649" y="2795"/>
                  <a:ext cx="81" cy="20"/>
                </a:xfrm>
                <a:custGeom>
                  <a:avLst/>
                  <a:gdLst>
                    <a:gd name="T0" fmla="*/ 0 w 81"/>
                    <a:gd name="T1" fmla="*/ 20 h 20"/>
                    <a:gd name="T2" fmla="*/ 24 w 81"/>
                    <a:gd name="T3" fmla="*/ 1 h 20"/>
                    <a:gd name="T4" fmla="*/ 66 w 81"/>
                    <a:gd name="T5" fmla="*/ 0 h 20"/>
                    <a:gd name="T6" fmla="*/ 81 w 81"/>
                    <a:gd name="T7" fmla="*/ 20 h 20"/>
                    <a:gd name="T8" fmla="*/ 1 w 81"/>
                    <a:gd name="T9" fmla="*/ 20 h 20"/>
                    <a:gd name="T10" fmla="*/ 0 w 81"/>
                    <a:gd name="T11" fmla="*/ 20 h 20"/>
                  </a:gdLst>
                  <a:ahLst/>
                  <a:cxnLst>
                    <a:cxn ang="0">
                      <a:pos x="T0" y="T1"/>
                    </a:cxn>
                    <a:cxn ang="0">
                      <a:pos x="T2" y="T3"/>
                    </a:cxn>
                    <a:cxn ang="0">
                      <a:pos x="T4" y="T5"/>
                    </a:cxn>
                    <a:cxn ang="0">
                      <a:pos x="T6" y="T7"/>
                    </a:cxn>
                    <a:cxn ang="0">
                      <a:pos x="T8" y="T9"/>
                    </a:cxn>
                    <a:cxn ang="0">
                      <a:pos x="T10" y="T11"/>
                    </a:cxn>
                  </a:cxnLst>
                  <a:rect l="0" t="0" r="r" b="b"/>
                  <a:pathLst>
                    <a:path w="81" h="20">
                      <a:moveTo>
                        <a:pt x="0" y="20"/>
                      </a:moveTo>
                      <a:lnTo>
                        <a:pt x="24" y="1"/>
                      </a:lnTo>
                      <a:lnTo>
                        <a:pt x="66" y="0"/>
                      </a:lnTo>
                      <a:lnTo>
                        <a:pt x="81" y="20"/>
                      </a:lnTo>
                      <a:lnTo>
                        <a:pt x="1" y="20"/>
                      </a:lnTo>
                      <a:lnTo>
                        <a:pt x="0" y="20"/>
                      </a:lnTo>
                      <a:close/>
                    </a:path>
                  </a:pathLst>
                </a:custGeom>
                <a:solidFill>
                  <a:srgbClr val="3B94C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09" name="Freeform 605"/>
                <p:cNvSpPr>
                  <a:spLocks/>
                </p:cNvSpPr>
                <p:nvPr/>
              </p:nvSpPr>
              <p:spPr bwMode="auto">
                <a:xfrm>
                  <a:off x="1754" y="2857"/>
                  <a:ext cx="71" cy="237"/>
                </a:xfrm>
                <a:custGeom>
                  <a:avLst/>
                  <a:gdLst>
                    <a:gd name="T0" fmla="*/ 0 w 71"/>
                    <a:gd name="T1" fmla="*/ 237 h 237"/>
                    <a:gd name="T2" fmla="*/ 71 w 71"/>
                    <a:gd name="T3" fmla="*/ 182 h 237"/>
                    <a:gd name="T4" fmla="*/ 71 w 71"/>
                    <a:gd name="T5" fmla="*/ 0 h 237"/>
                    <a:gd name="T6" fmla="*/ 0 w 71"/>
                    <a:gd name="T7" fmla="*/ 3 h 237"/>
                    <a:gd name="T8" fmla="*/ 0 w 71"/>
                    <a:gd name="T9" fmla="*/ 237 h 237"/>
                    <a:gd name="T10" fmla="*/ 0 w 71"/>
                    <a:gd name="T11" fmla="*/ 237 h 237"/>
                  </a:gdLst>
                  <a:ahLst/>
                  <a:cxnLst>
                    <a:cxn ang="0">
                      <a:pos x="T0" y="T1"/>
                    </a:cxn>
                    <a:cxn ang="0">
                      <a:pos x="T2" y="T3"/>
                    </a:cxn>
                    <a:cxn ang="0">
                      <a:pos x="T4" y="T5"/>
                    </a:cxn>
                    <a:cxn ang="0">
                      <a:pos x="T6" y="T7"/>
                    </a:cxn>
                    <a:cxn ang="0">
                      <a:pos x="T8" y="T9"/>
                    </a:cxn>
                    <a:cxn ang="0">
                      <a:pos x="T10" y="T11"/>
                    </a:cxn>
                  </a:cxnLst>
                  <a:rect l="0" t="0" r="r" b="b"/>
                  <a:pathLst>
                    <a:path w="71" h="237">
                      <a:moveTo>
                        <a:pt x="0" y="237"/>
                      </a:moveTo>
                      <a:lnTo>
                        <a:pt x="71" y="182"/>
                      </a:lnTo>
                      <a:lnTo>
                        <a:pt x="71" y="0"/>
                      </a:lnTo>
                      <a:lnTo>
                        <a:pt x="0" y="3"/>
                      </a:lnTo>
                      <a:lnTo>
                        <a:pt x="0" y="237"/>
                      </a:lnTo>
                      <a:lnTo>
                        <a:pt x="0" y="237"/>
                      </a:lnTo>
                      <a:close/>
                    </a:path>
                  </a:pathLst>
                </a:custGeom>
                <a:solidFill>
                  <a:srgbClr val="00001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0" name="Freeform 606"/>
                <p:cNvSpPr>
                  <a:spLocks/>
                </p:cNvSpPr>
                <p:nvPr/>
              </p:nvSpPr>
              <p:spPr bwMode="auto">
                <a:xfrm>
                  <a:off x="1752" y="2854"/>
                  <a:ext cx="77" cy="10"/>
                </a:xfrm>
                <a:custGeom>
                  <a:avLst/>
                  <a:gdLst>
                    <a:gd name="T0" fmla="*/ 77 w 77"/>
                    <a:gd name="T1" fmla="*/ 0 h 10"/>
                    <a:gd name="T2" fmla="*/ 0 w 77"/>
                    <a:gd name="T3" fmla="*/ 3 h 10"/>
                    <a:gd name="T4" fmla="*/ 0 w 77"/>
                    <a:gd name="T5" fmla="*/ 10 h 10"/>
                    <a:gd name="T6" fmla="*/ 77 w 77"/>
                    <a:gd name="T7" fmla="*/ 6 h 10"/>
                    <a:gd name="T8" fmla="*/ 77 w 77"/>
                    <a:gd name="T9" fmla="*/ 0 h 10"/>
                  </a:gdLst>
                  <a:ahLst/>
                  <a:cxnLst>
                    <a:cxn ang="0">
                      <a:pos x="T0" y="T1"/>
                    </a:cxn>
                    <a:cxn ang="0">
                      <a:pos x="T2" y="T3"/>
                    </a:cxn>
                    <a:cxn ang="0">
                      <a:pos x="T4" y="T5"/>
                    </a:cxn>
                    <a:cxn ang="0">
                      <a:pos x="T6" y="T7"/>
                    </a:cxn>
                    <a:cxn ang="0">
                      <a:pos x="T8" y="T9"/>
                    </a:cxn>
                  </a:cxnLst>
                  <a:rect l="0" t="0" r="r" b="b"/>
                  <a:pathLst>
                    <a:path w="77" h="10">
                      <a:moveTo>
                        <a:pt x="77" y="0"/>
                      </a:moveTo>
                      <a:lnTo>
                        <a:pt x="0" y="3"/>
                      </a:lnTo>
                      <a:lnTo>
                        <a:pt x="0" y="10"/>
                      </a:lnTo>
                      <a:lnTo>
                        <a:pt x="77" y="6"/>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1" name="Freeform 607"/>
                <p:cNvSpPr>
                  <a:spLocks/>
                </p:cNvSpPr>
                <p:nvPr/>
              </p:nvSpPr>
              <p:spPr bwMode="auto">
                <a:xfrm>
                  <a:off x="1752" y="2868"/>
                  <a:ext cx="77" cy="12"/>
                </a:xfrm>
                <a:custGeom>
                  <a:avLst/>
                  <a:gdLst>
                    <a:gd name="T0" fmla="*/ 77 w 77"/>
                    <a:gd name="T1" fmla="*/ 0 h 12"/>
                    <a:gd name="T2" fmla="*/ 0 w 77"/>
                    <a:gd name="T3" fmla="*/ 5 h 12"/>
                    <a:gd name="T4" fmla="*/ 0 w 77"/>
                    <a:gd name="T5" fmla="*/ 12 h 12"/>
                    <a:gd name="T6" fmla="*/ 77 w 77"/>
                    <a:gd name="T7" fmla="*/ 5 h 12"/>
                    <a:gd name="T8" fmla="*/ 77 w 77"/>
                    <a:gd name="T9" fmla="*/ 0 h 12"/>
                  </a:gdLst>
                  <a:ahLst/>
                  <a:cxnLst>
                    <a:cxn ang="0">
                      <a:pos x="T0" y="T1"/>
                    </a:cxn>
                    <a:cxn ang="0">
                      <a:pos x="T2" y="T3"/>
                    </a:cxn>
                    <a:cxn ang="0">
                      <a:pos x="T4" y="T5"/>
                    </a:cxn>
                    <a:cxn ang="0">
                      <a:pos x="T6" y="T7"/>
                    </a:cxn>
                    <a:cxn ang="0">
                      <a:pos x="T8" y="T9"/>
                    </a:cxn>
                  </a:cxnLst>
                  <a:rect l="0" t="0" r="r" b="b"/>
                  <a:pathLst>
                    <a:path w="77" h="12">
                      <a:moveTo>
                        <a:pt x="77" y="0"/>
                      </a:moveTo>
                      <a:lnTo>
                        <a:pt x="0" y="5"/>
                      </a:lnTo>
                      <a:lnTo>
                        <a:pt x="0" y="12"/>
                      </a:lnTo>
                      <a:lnTo>
                        <a:pt x="77" y="5"/>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2" name="Freeform 608"/>
                <p:cNvSpPr>
                  <a:spLocks/>
                </p:cNvSpPr>
                <p:nvPr/>
              </p:nvSpPr>
              <p:spPr bwMode="auto">
                <a:xfrm>
                  <a:off x="1752" y="2881"/>
                  <a:ext cx="77" cy="14"/>
                </a:xfrm>
                <a:custGeom>
                  <a:avLst/>
                  <a:gdLst>
                    <a:gd name="T0" fmla="*/ 77 w 77"/>
                    <a:gd name="T1" fmla="*/ 0 h 14"/>
                    <a:gd name="T2" fmla="*/ 0 w 77"/>
                    <a:gd name="T3" fmla="*/ 8 h 14"/>
                    <a:gd name="T4" fmla="*/ 0 w 77"/>
                    <a:gd name="T5" fmla="*/ 14 h 14"/>
                    <a:gd name="T6" fmla="*/ 77 w 77"/>
                    <a:gd name="T7" fmla="*/ 5 h 14"/>
                    <a:gd name="T8" fmla="*/ 77 w 77"/>
                    <a:gd name="T9" fmla="*/ 0 h 14"/>
                  </a:gdLst>
                  <a:ahLst/>
                  <a:cxnLst>
                    <a:cxn ang="0">
                      <a:pos x="T0" y="T1"/>
                    </a:cxn>
                    <a:cxn ang="0">
                      <a:pos x="T2" y="T3"/>
                    </a:cxn>
                    <a:cxn ang="0">
                      <a:pos x="T4" y="T5"/>
                    </a:cxn>
                    <a:cxn ang="0">
                      <a:pos x="T6" y="T7"/>
                    </a:cxn>
                    <a:cxn ang="0">
                      <a:pos x="T8" y="T9"/>
                    </a:cxn>
                  </a:cxnLst>
                  <a:rect l="0" t="0" r="r" b="b"/>
                  <a:pathLst>
                    <a:path w="77" h="14">
                      <a:moveTo>
                        <a:pt x="77" y="0"/>
                      </a:moveTo>
                      <a:lnTo>
                        <a:pt x="0" y="8"/>
                      </a:lnTo>
                      <a:lnTo>
                        <a:pt x="0" y="14"/>
                      </a:lnTo>
                      <a:lnTo>
                        <a:pt x="77" y="5"/>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3" name="Freeform 609"/>
                <p:cNvSpPr>
                  <a:spLocks/>
                </p:cNvSpPr>
                <p:nvPr/>
              </p:nvSpPr>
              <p:spPr bwMode="auto">
                <a:xfrm>
                  <a:off x="1754" y="2894"/>
                  <a:ext cx="75" cy="17"/>
                </a:xfrm>
                <a:custGeom>
                  <a:avLst/>
                  <a:gdLst>
                    <a:gd name="T0" fmla="*/ 75 w 75"/>
                    <a:gd name="T1" fmla="*/ 0 h 17"/>
                    <a:gd name="T2" fmla="*/ 0 w 75"/>
                    <a:gd name="T3" fmla="*/ 11 h 17"/>
                    <a:gd name="T4" fmla="*/ 0 w 75"/>
                    <a:gd name="T5" fmla="*/ 17 h 17"/>
                    <a:gd name="T6" fmla="*/ 75 w 75"/>
                    <a:gd name="T7" fmla="*/ 5 h 17"/>
                    <a:gd name="T8" fmla="*/ 75 w 75"/>
                    <a:gd name="T9" fmla="*/ 0 h 17"/>
                  </a:gdLst>
                  <a:ahLst/>
                  <a:cxnLst>
                    <a:cxn ang="0">
                      <a:pos x="T0" y="T1"/>
                    </a:cxn>
                    <a:cxn ang="0">
                      <a:pos x="T2" y="T3"/>
                    </a:cxn>
                    <a:cxn ang="0">
                      <a:pos x="T4" y="T5"/>
                    </a:cxn>
                    <a:cxn ang="0">
                      <a:pos x="T6" y="T7"/>
                    </a:cxn>
                    <a:cxn ang="0">
                      <a:pos x="T8" y="T9"/>
                    </a:cxn>
                  </a:cxnLst>
                  <a:rect l="0" t="0" r="r" b="b"/>
                  <a:pathLst>
                    <a:path w="75" h="17">
                      <a:moveTo>
                        <a:pt x="75" y="0"/>
                      </a:moveTo>
                      <a:lnTo>
                        <a:pt x="0" y="11"/>
                      </a:lnTo>
                      <a:lnTo>
                        <a:pt x="0" y="17"/>
                      </a:lnTo>
                      <a:lnTo>
                        <a:pt x="75" y="5"/>
                      </a:lnTo>
                      <a:lnTo>
                        <a:pt x="75"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4" name="Freeform 610"/>
                <p:cNvSpPr>
                  <a:spLocks/>
                </p:cNvSpPr>
                <p:nvPr/>
              </p:nvSpPr>
              <p:spPr bwMode="auto">
                <a:xfrm>
                  <a:off x="1752" y="2907"/>
                  <a:ext cx="77" cy="21"/>
                </a:xfrm>
                <a:custGeom>
                  <a:avLst/>
                  <a:gdLst>
                    <a:gd name="T0" fmla="*/ 77 w 77"/>
                    <a:gd name="T1" fmla="*/ 0 h 21"/>
                    <a:gd name="T2" fmla="*/ 0 w 77"/>
                    <a:gd name="T3" fmla="*/ 15 h 21"/>
                    <a:gd name="T4" fmla="*/ 0 w 77"/>
                    <a:gd name="T5" fmla="*/ 21 h 21"/>
                    <a:gd name="T6" fmla="*/ 77 w 77"/>
                    <a:gd name="T7" fmla="*/ 6 h 21"/>
                    <a:gd name="T8" fmla="*/ 77 w 77"/>
                    <a:gd name="T9" fmla="*/ 0 h 21"/>
                  </a:gdLst>
                  <a:ahLst/>
                  <a:cxnLst>
                    <a:cxn ang="0">
                      <a:pos x="T0" y="T1"/>
                    </a:cxn>
                    <a:cxn ang="0">
                      <a:pos x="T2" y="T3"/>
                    </a:cxn>
                    <a:cxn ang="0">
                      <a:pos x="T4" y="T5"/>
                    </a:cxn>
                    <a:cxn ang="0">
                      <a:pos x="T6" y="T7"/>
                    </a:cxn>
                    <a:cxn ang="0">
                      <a:pos x="T8" y="T9"/>
                    </a:cxn>
                  </a:cxnLst>
                  <a:rect l="0" t="0" r="r" b="b"/>
                  <a:pathLst>
                    <a:path w="77" h="21">
                      <a:moveTo>
                        <a:pt x="77" y="0"/>
                      </a:moveTo>
                      <a:lnTo>
                        <a:pt x="0" y="15"/>
                      </a:lnTo>
                      <a:lnTo>
                        <a:pt x="0" y="21"/>
                      </a:lnTo>
                      <a:lnTo>
                        <a:pt x="77" y="6"/>
                      </a:lnTo>
                      <a:lnTo>
                        <a:pt x="77"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5" name="Freeform 611"/>
                <p:cNvSpPr>
                  <a:spLocks/>
                </p:cNvSpPr>
                <p:nvPr/>
              </p:nvSpPr>
              <p:spPr bwMode="auto">
                <a:xfrm>
                  <a:off x="1754" y="3025"/>
                  <a:ext cx="75" cy="57"/>
                </a:xfrm>
                <a:custGeom>
                  <a:avLst/>
                  <a:gdLst>
                    <a:gd name="T0" fmla="*/ 74 w 74"/>
                    <a:gd name="T1" fmla="*/ 5 h 57"/>
                    <a:gd name="T2" fmla="*/ 0 w 74"/>
                    <a:gd name="T3" fmla="*/ 57 h 57"/>
                    <a:gd name="T4" fmla="*/ 0 w 74"/>
                    <a:gd name="T5" fmla="*/ 52 h 57"/>
                    <a:gd name="T6" fmla="*/ 74 w 74"/>
                    <a:gd name="T7" fmla="*/ 0 h 57"/>
                    <a:gd name="T8" fmla="*/ 74 w 74"/>
                    <a:gd name="T9" fmla="*/ 5 h 57"/>
                  </a:gdLst>
                  <a:ahLst/>
                  <a:cxnLst>
                    <a:cxn ang="0">
                      <a:pos x="T0" y="T1"/>
                    </a:cxn>
                    <a:cxn ang="0">
                      <a:pos x="T2" y="T3"/>
                    </a:cxn>
                    <a:cxn ang="0">
                      <a:pos x="T4" y="T5"/>
                    </a:cxn>
                    <a:cxn ang="0">
                      <a:pos x="T6" y="T7"/>
                    </a:cxn>
                    <a:cxn ang="0">
                      <a:pos x="T8" y="T9"/>
                    </a:cxn>
                  </a:cxnLst>
                  <a:rect l="0" t="0" r="r" b="b"/>
                  <a:pathLst>
                    <a:path w="74" h="57">
                      <a:moveTo>
                        <a:pt x="74" y="5"/>
                      </a:moveTo>
                      <a:lnTo>
                        <a:pt x="0" y="57"/>
                      </a:lnTo>
                      <a:lnTo>
                        <a:pt x="0" y="52"/>
                      </a:lnTo>
                      <a:lnTo>
                        <a:pt x="74" y="0"/>
                      </a:lnTo>
                      <a:lnTo>
                        <a:pt x="74" y="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6" name="Freeform 612"/>
                <p:cNvSpPr>
                  <a:spLocks/>
                </p:cNvSpPr>
                <p:nvPr/>
              </p:nvSpPr>
              <p:spPr bwMode="auto">
                <a:xfrm>
                  <a:off x="1754" y="3009"/>
                  <a:ext cx="75" cy="56"/>
                </a:xfrm>
                <a:custGeom>
                  <a:avLst/>
                  <a:gdLst>
                    <a:gd name="T0" fmla="*/ 74 w 74"/>
                    <a:gd name="T1" fmla="*/ 0 h 56"/>
                    <a:gd name="T2" fmla="*/ 0 w 74"/>
                    <a:gd name="T3" fmla="*/ 49 h 56"/>
                    <a:gd name="T4" fmla="*/ 0 w 74"/>
                    <a:gd name="T5" fmla="*/ 56 h 56"/>
                    <a:gd name="T6" fmla="*/ 74 w 74"/>
                    <a:gd name="T7" fmla="*/ 5 h 56"/>
                    <a:gd name="T8" fmla="*/ 74 w 74"/>
                    <a:gd name="T9" fmla="*/ 0 h 56"/>
                  </a:gdLst>
                  <a:ahLst/>
                  <a:cxnLst>
                    <a:cxn ang="0">
                      <a:pos x="T0" y="T1"/>
                    </a:cxn>
                    <a:cxn ang="0">
                      <a:pos x="T2" y="T3"/>
                    </a:cxn>
                    <a:cxn ang="0">
                      <a:pos x="T4" y="T5"/>
                    </a:cxn>
                    <a:cxn ang="0">
                      <a:pos x="T6" y="T7"/>
                    </a:cxn>
                    <a:cxn ang="0">
                      <a:pos x="T8" y="T9"/>
                    </a:cxn>
                  </a:cxnLst>
                  <a:rect l="0" t="0" r="r" b="b"/>
                  <a:pathLst>
                    <a:path w="74" h="56">
                      <a:moveTo>
                        <a:pt x="74" y="0"/>
                      </a:moveTo>
                      <a:lnTo>
                        <a:pt x="0" y="49"/>
                      </a:lnTo>
                      <a:lnTo>
                        <a:pt x="0" y="56"/>
                      </a:lnTo>
                      <a:lnTo>
                        <a:pt x="74" y="5"/>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7" name="Freeform 613"/>
                <p:cNvSpPr>
                  <a:spLocks/>
                </p:cNvSpPr>
                <p:nvPr/>
              </p:nvSpPr>
              <p:spPr bwMode="auto">
                <a:xfrm>
                  <a:off x="1754" y="2995"/>
                  <a:ext cx="75" cy="51"/>
                </a:xfrm>
                <a:custGeom>
                  <a:avLst/>
                  <a:gdLst>
                    <a:gd name="T0" fmla="*/ 74 w 74"/>
                    <a:gd name="T1" fmla="*/ 5 h 51"/>
                    <a:gd name="T2" fmla="*/ 0 w 74"/>
                    <a:gd name="T3" fmla="*/ 51 h 51"/>
                    <a:gd name="T4" fmla="*/ 0 w 74"/>
                    <a:gd name="T5" fmla="*/ 44 h 51"/>
                    <a:gd name="T6" fmla="*/ 74 w 74"/>
                    <a:gd name="T7" fmla="*/ 0 h 51"/>
                    <a:gd name="T8" fmla="*/ 74 w 74"/>
                    <a:gd name="T9" fmla="*/ 5 h 51"/>
                  </a:gdLst>
                  <a:ahLst/>
                  <a:cxnLst>
                    <a:cxn ang="0">
                      <a:pos x="T0" y="T1"/>
                    </a:cxn>
                    <a:cxn ang="0">
                      <a:pos x="T2" y="T3"/>
                    </a:cxn>
                    <a:cxn ang="0">
                      <a:pos x="T4" y="T5"/>
                    </a:cxn>
                    <a:cxn ang="0">
                      <a:pos x="T6" y="T7"/>
                    </a:cxn>
                    <a:cxn ang="0">
                      <a:pos x="T8" y="T9"/>
                    </a:cxn>
                  </a:cxnLst>
                  <a:rect l="0" t="0" r="r" b="b"/>
                  <a:pathLst>
                    <a:path w="74" h="51">
                      <a:moveTo>
                        <a:pt x="74" y="5"/>
                      </a:moveTo>
                      <a:lnTo>
                        <a:pt x="0" y="51"/>
                      </a:lnTo>
                      <a:lnTo>
                        <a:pt x="0" y="44"/>
                      </a:lnTo>
                      <a:lnTo>
                        <a:pt x="74" y="0"/>
                      </a:lnTo>
                      <a:lnTo>
                        <a:pt x="74" y="5"/>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8" name="Freeform 614"/>
                <p:cNvSpPr>
                  <a:spLocks/>
                </p:cNvSpPr>
                <p:nvPr/>
              </p:nvSpPr>
              <p:spPr bwMode="auto">
                <a:xfrm>
                  <a:off x="1754" y="2977"/>
                  <a:ext cx="75" cy="51"/>
                </a:xfrm>
                <a:custGeom>
                  <a:avLst/>
                  <a:gdLst>
                    <a:gd name="T0" fmla="*/ 74 w 74"/>
                    <a:gd name="T1" fmla="*/ 6 h 51"/>
                    <a:gd name="T2" fmla="*/ 0 w 74"/>
                    <a:gd name="T3" fmla="*/ 51 h 51"/>
                    <a:gd name="T4" fmla="*/ 0 w 74"/>
                    <a:gd name="T5" fmla="*/ 44 h 51"/>
                    <a:gd name="T6" fmla="*/ 74 w 74"/>
                    <a:gd name="T7" fmla="*/ 0 h 51"/>
                    <a:gd name="T8" fmla="*/ 74 w 74"/>
                    <a:gd name="T9" fmla="*/ 6 h 51"/>
                  </a:gdLst>
                  <a:ahLst/>
                  <a:cxnLst>
                    <a:cxn ang="0">
                      <a:pos x="T0" y="T1"/>
                    </a:cxn>
                    <a:cxn ang="0">
                      <a:pos x="T2" y="T3"/>
                    </a:cxn>
                    <a:cxn ang="0">
                      <a:pos x="T4" y="T5"/>
                    </a:cxn>
                    <a:cxn ang="0">
                      <a:pos x="T6" y="T7"/>
                    </a:cxn>
                    <a:cxn ang="0">
                      <a:pos x="T8" y="T9"/>
                    </a:cxn>
                  </a:cxnLst>
                  <a:rect l="0" t="0" r="r" b="b"/>
                  <a:pathLst>
                    <a:path w="74" h="51">
                      <a:moveTo>
                        <a:pt x="74" y="6"/>
                      </a:moveTo>
                      <a:lnTo>
                        <a:pt x="0" y="51"/>
                      </a:lnTo>
                      <a:lnTo>
                        <a:pt x="0" y="44"/>
                      </a:lnTo>
                      <a:lnTo>
                        <a:pt x="74" y="0"/>
                      </a:lnTo>
                      <a:lnTo>
                        <a:pt x="74" y="6"/>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19" name="Freeform 615"/>
                <p:cNvSpPr>
                  <a:spLocks/>
                </p:cNvSpPr>
                <p:nvPr/>
              </p:nvSpPr>
              <p:spPr bwMode="auto">
                <a:xfrm>
                  <a:off x="1754" y="2962"/>
                  <a:ext cx="75" cy="46"/>
                </a:xfrm>
                <a:custGeom>
                  <a:avLst/>
                  <a:gdLst>
                    <a:gd name="T0" fmla="*/ 74 w 74"/>
                    <a:gd name="T1" fmla="*/ 0 h 46"/>
                    <a:gd name="T2" fmla="*/ 0 w 74"/>
                    <a:gd name="T3" fmla="*/ 39 h 46"/>
                    <a:gd name="T4" fmla="*/ 0 w 74"/>
                    <a:gd name="T5" fmla="*/ 46 h 46"/>
                    <a:gd name="T6" fmla="*/ 74 w 74"/>
                    <a:gd name="T7" fmla="*/ 6 h 46"/>
                    <a:gd name="T8" fmla="*/ 74 w 74"/>
                    <a:gd name="T9" fmla="*/ 0 h 46"/>
                  </a:gdLst>
                  <a:ahLst/>
                  <a:cxnLst>
                    <a:cxn ang="0">
                      <a:pos x="T0" y="T1"/>
                    </a:cxn>
                    <a:cxn ang="0">
                      <a:pos x="T2" y="T3"/>
                    </a:cxn>
                    <a:cxn ang="0">
                      <a:pos x="T4" y="T5"/>
                    </a:cxn>
                    <a:cxn ang="0">
                      <a:pos x="T6" y="T7"/>
                    </a:cxn>
                    <a:cxn ang="0">
                      <a:pos x="T8" y="T9"/>
                    </a:cxn>
                  </a:cxnLst>
                  <a:rect l="0" t="0" r="r" b="b"/>
                  <a:pathLst>
                    <a:path w="74" h="46">
                      <a:moveTo>
                        <a:pt x="74" y="0"/>
                      </a:moveTo>
                      <a:lnTo>
                        <a:pt x="0" y="39"/>
                      </a:lnTo>
                      <a:lnTo>
                        <a:pt x="0" y="46"/>
                      </a:lnTo>
                      <a:lnTo>
                        <a:pt x="74" y="6"/>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0" name="Freeform 616"/>
                <p:cNvSpPr>
                  <a:spLocks/>
                </p:cNvSpPr>
                <p:nvPr/>
              </p:nvSpPr>
              <p:spPr bwMode="auto">
                <a:xfrm>
                  <a:off x="1754" y="2947"/>
                  <a:ext cx="75" cy="41"/>
                </a:xfrm>
                <a:custGeom>
                  <a:avLst/>
                  <a:gdLst>
                    <a:gd name="T0" fmla="*/ 74 w 74"/>
                    <a:gd name="T1" fmla="*/ 0 h 41"/>
                    <a:gd name="T2" fmla="*/ 0 w 74"/>
                    <a:gd name="T3" fmla="*/ 34 h 41"/>
                    <a:gd name="T4" fmla="*/ 0 w 74"/>
                    <a:gd name="T5" fmla="*/ 41 h 41"/>
                    <a:gd name="T6" fmla="*/ 74 w 74"/>
                    <a:gd name="T7" fmla="*/ 4 h 41"/>
                    <a:gd name="T8" fmla="*/ 74 w 74"/>
                    <a:gd name="T9" fmla="*/ 0 h 41"/>
                  </a:gdLst>
                  <a:ahLst/>
                  <a:cxnLst>
                    <a:cxn ang="0">
                      <a:pos x="T0" y="T1"/>
                    </a:cxn>
                    <a:cxn ang="0">
                      <a:pos x="T2" y="T3"/>
                    </a:cxn>
                    <a:cxn ang="0">
                      <a:pos x="T4" y="T5"/>
                    </a:cxn>
                    <a:cxn ang="0">
                      <a:pos x="T6" y="T7"/>
                    </a:cxn>
                    <a:cxn ang="0">
                      <a:pos x="T8" y="T9"/>
                    </a:cxn>
                  </a:cxnLst>
                  <a:rect l="0" t="0" r="r" b="b"/>
                  <a:pathLst>
                    <a:path w="74" h="41">
                      <a:moveTo>
                        <a:pt x="74" y="0"/>
                      </a:moveTo>
                      <a:lnTo>
                        <a:pt x="0" y="34"/>
                      </a:lnTo>
                      <a:lnTo>
                        <a:pt x="0" y="41"/>
                      </a:lnTo>
                      <a:lnTo>
                        <a:pt x="74" y="4"/>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1" name="Freeform 617"/>
                <p:cNvSpPr>
                  <a:spLocks/>
                </p:cNvSpPr>
                <p:nvPr/>
              </p:nvSpPr>
              <p:spPr bwMode="auto">
                <a:xfrm>
                  <a:off x="1754" y="2922"/>
                  <a:ext cx="75" cy="26"/>
                </a:xfrm>
                <a:custGeom>
                  <a:avLst/>
                  <a:gdLst>
                    <a:gd name="T0" fmla="*/ 74 w 74"/>
                    <a:gd name="T1" fmla="*/ 0 h 26"/>
                    <a:gd name="T2" fmla="*/ 0 w 74"/>
                    <a:gd name="T3" fmla="*/ 20 h 26"/>
                    <a:gd name="T4" fmla="*/ 0 w 74"/>
                    <a:gd name="T5" fmla="*/ 26 h 26"/>
                    <a:gd name="T6" fmla="*/ 74 w 74"/>
                    <a:gd name="T7" fmla="*/ 4 h 26"/>
                    <a:gd name="T8" fmla="*/ 74 w 74"/>
                    <a:gd name="T9" fmla="*/ 0 h 26"/>
                  </a:gdLst>
                  <a:ahLst/>
                  <a:cxnLst>
                    <a:cxn ang="0">
                      <a:pos x="T0" y="T1"/>
                    </a:cxn>
                    <a:cxn ang="0">
                      <a:pos x="T2" y="T3"/>
                    </a:cxn>
                    <a:cxn ang="0">
                      <a:pos x="T4" y="T5"/>
                    </a:cxn>
                    <a:cxn ang="0">
                      <a:pos x="T6" y="T7"/>
                    </a:cxn>
                    <a:cxn ang="0">
                      <a:pos x="T8" y="T9"/>
                    </a:cxn>
                  </a:cxnLst>
                  <a:rect l="0" t="0" r="r" b="b"/>
                  <a:pathLst>
                    <a:path w="74" h="26">
                      <a:moveTo>
                        <a:pt x="74" y="0"/>
                      </a:moveTo>
                      <a:lnTo>
                        <a:pt x="0" y="20"/>
                      </a:lnTo>
                      <a:lnTo>
                        <a:pt x="0" y="26"/>
                      </a:lnTo>
                      <a:lnTo>
                        <a:pt x="74" y="4"/>
                      </a:lnTo>
                      <a:lnTo>
                        <a:pt x="74" y="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2" name="Freeform 618"/>
                <p:cNvSpPr>
                  <a:spLocks/>
                </p:cNvSpPr>
                <p:nvPr/>
              </p:nvSpPr>
              <p:spPr bwMode="auto">
                <a:xfrm>
                  <a:off x="1750" y="2934"/>
                  <a:ext cx="79" cy="34"/>
                </a:xfrm>
                <a:custGeom>
                  <a:avLst/>
                  <a:gdLst>
                    <a:gd name="T0" fmla="*/ 0 w 78"/>
                    <a:gd name="T1" fmla="*/ 29 h 34"/>
                    <a:gd name="T2" fmla="*/ 4 w 78"/>
                    <a:gd name="T3" fmla="*/ 28 h 34"/>
                    <a:gd name="T4" fmla="*/ 78 w 78"/>
                    <a:gd name="T5" fmla="*/ 0 h 34"/>
                    <a:gd name="T6" fmla="*/ 78 w 78"/>
                    <a:gd name="T7" fmla="*/ 4 h 34"/>
                    <a:gd name="T8" fmla="*/ 4 w 78"/>
                    <a:gd name="T9" fmla="*/ 34 h 34"/>
                    <a:gd name="T10" fmla="*/ 4 w 78"/>
                    <a:gd name="T11" fmla="*/ 28 h 34"/>
                    <a:gd name="T12" fmla="*/ 78 w 78"/>
                    <a:gd name="T13" fmla="*/ 0 h 34"/>
                    <a:gd name="T14" fmla="*/ 0 w 78"/>
                    <a:gd name="T15" fmla="*/ 29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34">
                      <a:moveTo>
                        <a:pt x="0" y="29"/>
                      </a:moveTo>
                      <a:lnTo>
                        <a:pt x="4" y="28"/>
                      </a:lnTo>
                      <a:lnTo>
                        <a:pt x="78" y="0"/>
                      </a:lnTo>
                      <a:lnTo>
                        <a:pt x="78" y="4"/>
                      </a:lnTo>
                      <a:lnTo>
                        <a:pt x="4" y="34"/>
                      </a:lnTo>
                      <a:lnTo>
                        <a:pt x="4" y="28"/>
                      </a:lnTo>
                      <a:lnTo>
                        <a:pt x="78" y="0"/>
                      </a:lnTo>
                      <a:lnTo>
                        <a:pt x="0" y="29"/>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3" name="Freeform 619"/>
                <p:cNvSpPr>
                  <a:spLocks/>
                </p:cNvSpPr>
                <p:nvPr/>
              </p:nvSpPr>
              <p:spPr bwMode="auto">
                <a:xfrm>
                  <a:off x="1765" y="2829"/>
                  <a:ext cx="7" cy="263"/>
                </a:xfrm>
                <a:custGeom>
                  <a:avLst/>
                  <a:gdLst>
                    <a:gd name="T0" fmla="*/ 0 w 7"/>
                    <a:gd name="T1" fmla="*/ 263 h 263"/>
                    <a:gd name="T2" fmla="*/ 0 w 7"/>
                    <a:gd name="T3" fmla="*/ 0 h 263"/>
                    <a:gd name="T4" fmla="*/ 7 w 7"/>
                    <a:gd name="T5" fmla="*/ 0 h 263"/>
                    <a:gd name="T6" fmla="*/ 7 w 7"/>
                    <a:gd name="T7" fmla="*/ 257 h 263"/>
                    <a:gd name="T8" fmla="*/ 0 w 7"/>
                    <a:gd name="T9" fmla="*/ 263 h 263"/>
                  </a:gdLst>
                  <a:ahLst/>
                  <a:cxnLst>
                    <a:cxn ang="0">
                      <a:pos x="T0" y="T1"/>
                    </a:cxn>
                    <a:cxn ang="0">
                      <a:pos x="T2" y="T3"/>
                    </a:cxn>
                    <a:cxn ang="0">
                      <a:pos x="T4" y="T5"/>
                    </a:cxn>
                    <a:cxn ang="0">
                      <a:pos x="T6" y="T7"/>
                    </a:cxn>
                    <a:cxn ang="0">
                      <a:pos x="T8" y="T9"/>
                    </a:cxn>
                  </a:cxnLst>
                  <a:rect l="0" t="0" r="r" b="b"/>
                  <a:pathLst>
                    <a:path w="7" h="263">
                      <a:moveTo>
                        <a:pt x="0" y="263"/>
                      </a:moveTo>
                      <a:lnTo>
                        <a:pt x="0" y="0"/>
                      </a:lnTo>
                      <a:lnTo>
                        <a:pt x="7" y="0"/>
                      </a:lnTo>
                      <a:lnTo>
                        <a:pt x="7" y="257"/>
                      </a:lnTo>
                      <a:lnTo>
                        <a:pt x="0" y="263"/>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4" name="Freeform 620"/>
                <p:cNvSpPr>
                  <a:spLocks/>
                </p:cNvSpPr>
                <p:nvPr/>
              </p:nvSpPr>
              <p:spPr bwMode="auto">
                <a:xfrm>
                  <a:off x="1784" y="2829"/>
                  <a:ext cx="6" cy="250"/>
                </a:xfrm>
                <a:custGeom>
                  <a:avLst/>
                  <a:gdLst>
                    <a:gd name="T0" fmla="*/ 0 w 5"/>
                    <a:gd name="T1" fmla="*/ 250 h 250"/>
                    <a:gd name="T2" fmla="*/ 0 w 5"/>
                    <a:gd name="T3" fmla="*/ 0 h 250"/>
                    <a:gd name="T4" fmla="*/ 5 w 5"/>
                    <a:gd name="T5" fmla="*/ 0 h 250"/>
                    <a:gd name="T6" fmla="*/ 5 w 5"/>
                    <a:gd name="T7" fmla="*/ 246 h 250"/>
                    <a:gd name="T8" fmla="*/ 0 w 5"/>
                    <a:gd name="T9" fmla="*/ 250 h 250"/>
                  </a:gdLst>
                  <a:ahLst/>
                  <a:cxnLst>
                    <a:cxn ang="0">
                      <a:pos x="T0" y="T1"/>
                    </a:cxn>
                    <a:cxn ang="0">
                      <a:pos x="T2" y="T3"/>
                    </a:cxn>
                    <a:cxn ang="0">
                      <a:pos x="T4" y="T5"/>
                    </a:cxn>
                    <a:cxn ang="0">
                      <a:pos x="T6" y="T7"/>
                    </a:cxn>
                    <a:cxn ang="0">
                      <a:pos x="T8" y="T9"/>
                    </a:cxn>
                  </a:cxnLst>
                  <a:rect l="0" t="0" r="r" b="b"/>
                  <a:pathLst>
                    <a:path w="5" h="250">
                      <a:moveTo>
                        <a:pt x="0" y="250"/>
                      </a:moveTo>
                      <a:lnTo>
                        <a:pt x="0" y="0"/>
                      </a:lnTo>
                      <a:lnTo>
                        <a:pt x="5" y="0"/>
                      </a:lnTo>
                      <a:lnTo>
                        <a:pt x="5" y="246"/>
                      </a:lnTo>
                      <a:lnTo>
                        <a:pt x="0" y="250"/>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5" name="Freeform 621"/>
                <p:cNvSpPr>
                  <a:spLocks/>
                </p:cNvSpPr>
                <p:nvPr/>
              </p:nvSpPr>
              <p:spPr bwMode="auto">
                <a:xfrm>
                  <a:off x="1800" y="2831"/>
                  <a:ext cx="5" cy="238"/>
                </a:xfrm>
                <a:custGeom>
                  <a:avLst/>
                  <a:gdLst>
                    <a:gd name="T0" fmla="*/ 0 w 5"/>
                    <a:gd name="T1" fmla="*/ 238 h 238"/>
                    <a:gd name="T2" fmla="*/ 0 w 5"/>
                    <a:gd name="T3" fmla="*/ 0 h 238"/>
                    <a:gd name="T4" fmla="*/ 5 w 5"/>
                    <a:gd name="T5" fmla="*/ 0 h 238"/>
                    <a:gd name="T6" fmla="*/ 5 w 5"/>
                    <a:gd name="T7" fmla="*/ 231 h 238"/>
                    <a:gd name="T8" fmla="*/ 1 w 5"/>
                    <a:gd name="T9" fmla="*/ 236 h 238"/>
                    <a:gd name="T10" fmla="*/ 0 w 5"/>
                    <a:gd name="T11" fmla="*/ 238 h 238"/>
                  </a:gdLst>
                  <a:ahLst/>
                  <a:cxnLst>
                    <a:cxn ang="0">
                      <a:pos x="T0" y="T1"/>
                    </a:cxn>
                    <a:cxn ang="0">
                      <a:pos x="T2" y="T3"/>
                    </a:cxn>
                    <a:cxn ang="0">
                      <a:pos x="T4" y="T5"/>
                    </a:cxn>
                    <a:cxn ang="0">
                      <a:pos x="T6" y="T7"/>
                    </a:cxn>
                    <a:cxn ang="0">
                      <a:pos x="T8" y="T9"/>
                    </a:cxn>
                    <a:cxn ang="0">
                      <a:pos x="T10" y="T11"/>
                    </a:cxn>
                  </a:cxnLst>
                  <a:rect l="0" t="0" r="r" b="b"/>
                  <a:pathLst>
                    <a:path w="5" h="238">
                      <a:moveTo>
                        <a:pt x="0" y="238"/>
                      </a:moveTo>
                      <a:lnTo>
                        <a:pt x="0" y="0"/>
                      </a:lnTo>
                      <a:lnTo>
                        <a:pt x="5" y="0"/>
                      </a:lnTo>
                      <a:lnTo>
                        <a:pt x="5" y="231"/>
                      </a:lnTo>
                      <a:lnTo>
                        <a:pt x="1" y="236"/>
                      </a:lnTo>
                      <a:lnTo>
                        <a:pt x="0" y="238"/>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6" name="Freeform 622"/>
                <p:cNvSpPr>
                  <a:spLocks/>
                </p:cNvSpPr>
                <p:nvPr/>
              </p:nvSpPr>
              <p:spPr bwMode="auto">
                <a:xfrm>
                  <a:off x="1815" y="2831"/>
                  <a:ext cx="2" cy="227"/>
                </a:xfrm>
                <a:custGeom>
                  <a:avLst/>
                  <a:gdLst>
                    <a:gd name="T0" fmla="*/ 0 w 3"/>
                    <a:gd name="T1" fmla="*/ 227 h 227"/>
                    <a:gd name="T2" fmla="*/ 0 w 3"/>
                    <a:gd name="T3" fmla="*/ 0 h 227"/>
                    <a:gd name="T4" fmla="*/ 3 w 3"/>
                    <a:gd name="T5" fmla="*/ 0 h 227"/>
                    <a:gd name="T6" fmla="*/ 3 w 3"/>
                    <a:gd name="T7" fmla="*/ 220 h 227"/>
                    <a:gd name="T8" fmla="*/ 1 w 3"/>
                    <a:gd name="T9" fmla="*/ 227 h 227"/>
                    <a:gd name="T10" fmla="*/ 0 w 3"/>
                    <a:gd name="T11" fmla="*/ 227 h 227"/>
                  </a:gdLst>
                  <a:ahLst/>
                  <a:cxnLst>
                    <a:cxn ang="0">
                      <a:pos x="T0" y="T1"/>
                    </a:cxn>
                    <a:cxn ang="0">
                      <a:pos x="T2" y="T3"/>
                    </a:cxn>
                    <a:cxn ang="0">
                      <a:pos x="T4" y="T5"/>
                    </a:cxn>
                    <a:cxn ang="0">
                      <a:pos x="T6" y="T7"/>
                    </a:cxn>
                    <a:cxn ang="0">
                      <a:pos x="T8" y="T9"/>
                    </a:cxn>
                    <a:cxn ang="0">
                      <a:pos x="T10" y="T11"/>
                    </a:cxn>
                  </a:cxnLst>
                  <a:rect l="0" t="0" r="r" b="b"/>
                  <a:pathLst>
                    <a:path w="3" h="227">
                      <a:moveTo>
                        <a:pt x="0" y="227"/>
                      </a:moveTo>
                      <a:lnTo>
                        <a:pt x="0" y="0"/>
                      </a:lnTo>
                      <a:lnTo>
                        <a:pt x="3" y="0"/>
                      </a:lnTo>
                      <a:lnTo>
                        <a:pt x="3" y="220"/>
                      </a:lnTo>
                      <a:lnTo>
                        <a:pt x="1" y="227"/>
                      </a:lnTo>
                      <a:lnTo>
                        <a:pt x="0" y="227"/>
                      </a:lnTo>
                      <a:close/>
                    </a:path>
                  </a:pathLst>
                </a:custGeom>
                <a:solidFill>
                  <a:srgbClr val="60473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7" name="Freeform 623"/>
                <p:cNvSpPr>
                  <a:spLocks/>
                </p:cNvSpPr>
                <p:nvPr/>
              </p:nvSpPr>
              <p:spPr bwMode="auto">
                <a:xfrm>
                  <a:off x="1546" y="3082"/>
                  <a:ext cx="205" cy="74"/>
                </a:xfrm>
                <a:custGeom>
                  <a:avLst/>
                  <a:gdLst>
                    <a:gd name="T0" fmla="*/ 0 w 205"/>
                    <a:gd name="T1" fmla="*/ 0 h 74"/>
                    <a:gd name="T2" fmla="*/ 0 w 205"/>
                    <a:gd name="T3" fmla="*/ 5 h 74"/>
                    <a:gd name="T4" fmla="*/ 205 w 205"/>
                    <a:gd name="T5" fmla="*/ 74 h 74"/>
                    <a:gd name="T6" fmla="*/ 205 w 205"/>
                    <a:gd name="T7" fmla="*/ 66 h 74"/>
                    <a:gd name="T8" fmla="*/ 2 w 205"/>
                    <a:gd name="T9" fmla="*/ 0 h 74"/>
                    <a:gd name="T10" fmla="*/ 0 w 205"/>
                    <a:gd name="T11" fmla="*/ 0 h 74"/>
                  </a:gdLst>
                  <a:ahLst/>
                  <a:cxnLst>
                    <a:cxn ang="0">
                      <a:pos x="T0" y="T1"/>
                    </a:cxn>
                    <a:cxn ang="0">
                      <a:pos x="T2" y="T3"/>
                    </a:cxn>
                    <a:cxn ang="0">
                      <a:pos x="T4" y="T5"/>
                    </a:cxn>
                    <a:cxn ang="0">
                      <a:pos x="T6" y="T7"/>
                    </a:cxn>
                    <a:cxn ang="0">
                      <a:pos x="T8" y="T9"/>
                    </a:cxn>
                    <a:cxn ang="0">
                      <a:pos x="T10" y="T11"/>
                    </a:cxn>
                  </a:cxnLst>
                  <a:rect l="0" t="0" r="r" b="b"/>
                  <a:pathLst>
                    <a:path w="205" h="74">
                      <a:moveTo>
                        <a:pt x="0" y="0"/>
                      </a:moveTo>
                      <a:lnTo>
                        <a:pt x="0" y="5"/>
                      </a:lnTo>
                      <a:lnTo>
                        <a:pt x="205" y="74"/>
                      </a:lnTo>
                      <a:lnTo>
                        <a:pt x="205" y="66"/>
                      </a:lnTo>
                      <a:lnTo>
                        <a:pt x="2" y="0"/>
                      </a:lnTo>
                      <a:lnTo>
                        <a:pt x="0" y="0"/>
                      </a:lnTo>
                      <a:close/>
                    </a:path>
                  </a:pathLst>
                </a:custGeom>
                <a:solidFill>
                  <a:srgbClr val="D9D9D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8" name="Freeform 624"/>
                <p:cNvSpPr>
                  <a:spLocks/>
                </p:cNvSpPr>
                <p:nvPr/>
              </p:nvSpPr>
              <p:spPr bwMode="auto">
                <a:xfrm>
                  <a:off x="1751" y="3123"/>
                  <a:ext cx="25" cy="33"/>
                </a:xfrm>
                <a:custGeom>
                  <a:avLst/>
                  <a:gdLst>
                    <a:gd name="T0" fmla="*/ 0 w 25"/>
                    <a:gd name="T1" fmla="*/ 25 h 33"/>
                    <a:gd name="T2" fmla="*/ 0 w 25"/>
                    <a:gd name="T3" fmla="*/ 33 h 33"/>
                    <a:gd name="T4" fmla="*/ 25 w 25"/>
                    <a:gd name="T5" fmla="*/ 5 h 33"/>
                    <a:gd name="T6" fmla="*/ 25 w 25"/>
                    <a:gd name="T7" fmla="*/ 0 h 33"/>
                    <a:gd name="T8" fmla="*/ 0 w 25"/>
                    <a:gd name="T9" fmla="*/ 25 h 33"/>
                  </a:gdLst>
                  <a:ahLst/>
                  <a:cxnLst>
                    <a:cxn ang="0">
                      <a:pos x="T0" y="T1"/>
                    </a:cxn>
                    <a:cxn ang="0">
                      <a:pos x="T2" y="T3"/>
                    </a:cxn>
                    <a:cxn ang="0">
                      <a:pos x="T4" y="T5"/>
                    </a:cxn>
                    <a:cxn ang="0">
                      <a:pos x="T6" y="T7"/>
                    </a:cxn>
                    <a:cxn ang="0">
                      <a:pos x="T8" y="T9"/>
                    </a:cxn>
                  </a:cxnLst>
                  <a:rect l="0" t="0" r="r" b="b"/>
                  <a:pathLst>
                    <a:path w="25" h="33">
                      <a:moveTo>
                        <a:pt x="0" y="25"/>
                      </a:moveTo>
                      <a:lnTo>
                        <a:pt x="0" y="33"/>
                      </a:lnTo>
                      <a:lnTo>
                        <a:pt x="25" y="5"/>
                      </a:lnTo>
                      <a:lnTo>
                        <a:pt x="25" y="0"/>
                      </a:lnTo>
                      <a:lnTo>
                        <a:pt x="0" y="25"/>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29" name="Freeform 625"/>
                <p:cNvSpPr>
                  <a:spLocks noEditPoints="1"/>
                </p:cNvSpPr>
                <p:nvPr/>
              </p:nvSpPr>
              <p:spPr bwMode="auto">
                <a:xfrm>
                  <a:off x="1648" y="2843"/>
                  <a:ext cx="17" cy="9"/>
                </a:xfrm>
                <a:custGeom>
                  <a:avLst/>
                  <a:gdLst>
                    <a:gd name="T0" fmla="*/ 11 w 17"/>
                    <a:gd name="T1" fmla="*/ 0 h 9"/>
                    <a:gd name="T2" fmla="*/ 14 w 17"/>
                    <a:gd name="T3" fmla="*/ 0 h 9"/>
                    <a:gd name="T4" fmla="*/ 15 w 17"/>
                    <a:gd name="T5" fmla="*/ 1 h 9"/>
                    <a:gd name="T6" fmla="*/ 17 w 17"/>
                    <a:gd name="T7" fmla="*/ 1 h 9"/>
                    <a:gd name="T8" fmla="*/ 17 w 17"/>
                    <a:gd name="T9" fmla="*/ 2 h 9"/>
                    <a:gd name="T10" fmla="*/ 15 w 17"/>
                    <a:gd name="T11" fmla="*/ 4 h 9"/>
                    <a:gd name="T12" fmla="*/ 13 w 17"/>
                    <a:gd name="T13" fmla="*/ 5 h 9"/>
                    <a:gd name="T14" fmla="*/ 13 w 17"/>
                    <a:gd name="T15" fmla="*/ 5 h 9"/>
                    <a:gd name="T16" fmla="*/ 15 w 17"/>
                    <a:gd name="T17" fmla="*/ 5 h 9"/>
                    <a:gd name="T18" fmla="*/ 15 w 17"/>
                    <a:gd name="T19" fmla="*/ 6 h 9"/>
                    <a:gd name="T20" fmla="*/ 14 w 17"/>
                    <a:gd name="T21" fmla="*/ 8 h 9"/>
                    <a:gd name="T22" fmla="*/ 13 w 17"/>
                    <a:gd name="T23" fmla="*/ 9 h 9"/>
                    <a:gd name="T24" fmla="*/ 10 w 17"/>
                    <a:gd name="T25" fmla="*/ 9 h 9"/>
                    <a:gd name="T26" fmla="*/ 8 w 17"/>
                    <a:gd name="T27" fmla="*/ 9 h 9"/>
                    <a:gd name="T28" fmla="*/ 0 w 17"/>
                    <a:gd name="T29" fmla="*/ 9 h 9"/>
                    <a:gd name="T30" fmla="*/ 4 w 17"/>
                    <a:gd name="T31" fmla="*/ 0 h 9"/>
                    <a:gd name="T32" fmla="*/ 11 w 17"/>
                    <a:gd name="T33" fmla="*/ 0 h 9"/>
                    <a:gd name="T34" fmla="*/ 6 w 17"/>
                    <a:gd name="T35" fmla="*/ 4 h 9"/>
                    <a:gd name="T36" fmla="*/ 9 w 17"/>
                    <a:gd name="T37" fmla="*/ 4 h 9"/>
                    <a:gd name="T38" fmla="*/ 10 w 17"/>
                    <a:gd name="T39" fmla="*/ 4 h 9"/>
                    <a:gd name="T40" fmla="*/ 11 w 17"/>
                    <a:gd name="T41" fmla="*/ 4 h 9"/>
                    <a:gd name="T42" fmla="*/ 13 w 17"/>
                    <a:gd name="T43" fmla="*/ 4 h 9"/>
                    <a:gd name="T44" fmla="*/ 13 w 17"/>
                    <a:gd name="T45" fmla="*/ 2 h 9"/>
                    <a:gd name="T46" fmla="*/ 13 w 17"/>
                    <a:gd name="T47" fmla="*/ 2 h 9"/>
                    <a:gd name="T48" fmla="*/ 13 w 17"/>
                    <a:gd name="T49" fmla="*/ 2 h 9"/>
                    <a:gd name="T50" fmla="*/ 11 w 17"/>
                    <a:gd name="T51" fmla="*/ 2 h 9"/>
                    <a:gd name="T52" fmla="*/ 10 w 17"/>
                    <a:gd name="T53" fmla="*/ 2 h 9"/>
                    <a:gd name="T54" fmla="*/ 8 w 17"/>
                    <a:gd name="T55" fmla="*/ 2 h 9"/>
                    <a:gd name="T56" fmla="*/ 6 w 17"/>
                    <a:gd name="T57" fmla="*/ 4 h 9"/>
                    <a:gd name="T58" fmla="*/ 5 w 17"/>
                    <a:gd name="T59" fmla="*/ 8 h 9"/>
                    <a:gd name="T60" fmla="*/ 8 w 17"/>
                    <a:gd name="T61" fmla="*/ 8 h 9"/>
                    <a:gd name="T62" fmla="*/ 9 w 17"/>
                    <a:gd name="T63" fmla="*/ 8 h 9"/>
                    <a:gd name="T64" fmla="*/ 10 w 17"/>
                    <a:gd name="T65" fmla="*/ 8 h 9"/>
                    <a:gd name="T66" fmla="*/ 11 w 17"/>
                    <a:gd name="T67" fmla="*/ 8 h 9"/>
                    <a:gd name="T68" fmla="*/ 11 w 17"/>
                    <a:gd name="T69" fmla="*/ 6 h 9"/>
                    <a:gd name="T70" fmla="*/ 11 w 17"/>
                    <a:gd name="T71" fmla="*/ 6 h 9"/>
                    <a:gd name="T72" fmla="*/ 10 w 17"/>
                    <a:gd name="T73" fmla="*/ 5 h 9"/>
                    <a:gd name="T74" fmla="*/ 10 w 17"/>
                    <a:gd name="T75" fmla="*/ 5 h 9"/>
                    <a:gd name="T76" fmla="*/ 9 w 17"/>
                    <a:gd name="T77" fmla="*/ 5 h 9"/>
                    <a:gd name="T78" fmla="*/ 5 w 17"/>
                    <a:gd name="T79" fmla="*/ 5 h 9"/>
                    <a:gd name="T80" fmla="*/ 5 w 17"/>
                    <a:gd name="T8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 h="9">
                      <a:moveTo>
                        <a:pt x="11" y="0"/>
                      </a:moveTo>
                      <a:lnTo>
                        <a:pt x="14" y="0"/>
                      </a:lnTo>
                      <a:lnTo>
                        <a:pt x="15" y="1"/>
                      </a:lnTo>
                      <a:lnTo>
                        <a:pt x="17" y="1"/>
                      </a:lnTo>
                      <a:lnTo>
                        <a:pt x="17" y="2"/>
                      </a:lnTo>
                      <a:lnTo>
                        <a:pt x="15" y="4"/>
                      </a:lnTo>
                      <a:lnTo>
                        <a:pt x="13" y="5"/>
                      </a:lnTo>
                      <a:lnTo>
                        <a:pt x="13" y="5"/>
                      </a:lnTo>
                      <a:lnTo>
                        <a:pt x="15" y="5"/>
                      </a:lnTo>
                      <a:lnTo>
                        <a:pt x="15" y="6"/>
                      </a:lnTo>
                      <a:lnTo>
                        <a:pt x="14" y="8"/>
                      </a:lnTo>
                      <a:lnTo>
                        <a:pt x="13" y="9"/>
                      </a:lnTo>
                      <a:lnTo>
                        <a:pt x="10" y="9"/>
                      </a:lnTo>
                      <a:lnTo>
                        <a:pt x="8" y="9"/>
                      </a:lnTo>
                      <a:lnTo>
                        <a:pt x="0" y="9"/>
                      </a:lnTo>
                      <a:lnTo>
                        <a:pt x="4" y="0"/>
                      </a:lnTo>
                      <a:lnTo>
                        <a:pt x="11" y="0"/>
                      </a:lnTo>
                      <a:close/>
                      <a:moveTo>
                        <a:pt x="6" y="4"/>
                      </a:moveTo>
                      <a:lnTo>
                        <a:pt x="9" y="4"/>
                      </a:lnTo>
                      <a:lnTo>
                        <a:pt x="10" y="4"/>
                      </a:lnTo>
                      <a:lnTo>
                        <a:pt x="11" y="4"/>
                      </a:lnTo>
                      <a:lnTo>
                        <a:pt x="13" y="4"/>
                      </a:lnTo>
                      <a:lnTo>
                        <a:pt x="13" y="2"/>
                      </a:lnTo>
                      <a:lnTo>
                        <a:pt x="13" y="2"/>
                      </a:lnTo>
                      <a:lnTo>
                        <a:pt x="13" y="2"/>
                      </a:lnTo>
                      <a:lnTo>
                        <a:pt x="11" y="2"/>
                      </a:lnTo>
                      <a:lnTo>
                        <a:pt x="10" y="2"/>
                      </a:lnTo>
                      <a:lnTo>
                        <a:pt x="8" y="2"/>
                      </a:lnTo>
                      <a:lnTo>
                        <a:pt x="6" y="4"/>
                      </a:lnTo>
                      <a:close/>
                      <a:moveTo>
                        <a:pt x="5" y="8"/>
                      </a:moveTo>
                      <a:lnTo>
                        <a:pt x="8" y="8"/>
                      </a:lnTo>
                      <a:lnTo>
                        <a:pt x="9" y="8"/>
                      </a:lnTo>
                      <a:lnTo>
                        <a:pt x="10" y="8"/>
                      </a:lnTo>
                      <a:lnTo>
                        <a:pt x="11" y="8"/>
                      </a:lnTo>
                      <a:lnTo>
                        <a:pt x="11" y="6"/>
                      </a:lnTo>
                      <a:lnTo>
                        <a:pt x="11" y="6"/>
                      </a:lnTo>
                      <a:lnTo>
                        <a:pt x="10" y="5"/>
                      </a:lnTo>
                      <a:lnTo>
                        <a:pt x="10" y="5"/>
                      </a:lnTo>
                      <a:lnTo>
                        <a:pt x="9" y="5"/>
                      </a:lnTo>
                      <a:lnTo>
                        <a:pt x="5" y="5"/>
                      </a:lnTo>
                      <a:lnTo>
                        <a:pt x="5"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0" name="Freeform 626"/>
                <p:cNvSpPr>
                  <a:spLocks noEditPoints="1"/>
                </p:cNvSpPr>
                <p:nvPr/>
              </p:nvSpPr>
              <p:spPr bwMode="auto">
                <a:xfrm>
                  <a:off x="1665" y="2844"/>
                  <a:ext cx="15" cy="8"/>
                </a:xfrm>
                <a:custGeom>
                  <a:avLst/>
                  <a:gdLst>
                    <a:gd name="T0" fmla="*/ 16 w 16"/>
                    <a:gd name="T1" fmla="*/ 8 h 8"/>
                    <a:gd name="T2" fmla="*/ 12 w 16"/>
                    <a:gd name="T3" fmla="*/ 8 h 8"/>
                    <a:gd name="T4" fmla="*/ 12 w 16"/>
                    <a:gd name="T5" fmla="*/ 7 h 8"/>
                    <a:gd name="T6" fmla="*/ 5 w 16"/>
                    <a:gd name="T7" fmla="*/ 7 h 8"/>
                    <a:gd name="T8" fmla="*/ 4 w 16"/>
                    <a:gd name="T9" fmla="*/ 8 h 8"/>
                    <a:gd name="T10" fmla="*/ 0 w 16"/>
                    <a:gd name="T11" fmla="*/ 8 h 8"/>
                    <a:gd name="T12" fmla="*/ 9 w 16"/>
                    <a:gd name="T13" fmla="*/ 0 h 8"/>
                    <a:gd name="T14" fmla="*/ 14 w 16"/>
                    <a:gd name="T15" fmla="*/ 0 h 8"/>
                    <a:gd name="T16" fmla="*/ 16 w 16"/>
                    <a:gd name="T17" fmla="*/ 8 h 8"/>
                    <a:gd name="T18" fmla="*/ 10 w 16"/>
                    <a:gd name="T19" fmla="*/ 5 h 8"/>
                    <a:gd name="T20" fmla="*/ 10 w 16"/>
                    <a:gd name="T21" fmla="*/ 1 h 8"/>
                    <a:gd name="T22" fmla="*/ 8 w 16"/>
                    <a:gd name="T23" fmla="*/ 5 h 8"/>
                    <a:gd name="T24" fmla="*/ 10 w 16"/>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8">
                      <a:moveTo>
                        <a:pt x="16" y="8"/>
                      </a:moveTo>
                      <a:lnTo>
                        <a:pt x="12" y="8"/>
                      </a:lnTo>
                      <a:lnTo>
                        <a:pt x="12" y="7"/>
                      </a:lnTo>
                      <a:lnTo>
                        <a:pt x="5" y="7"/>
                      </a:lnTo>
                      <a:lnTo>
                        <a:pt x="4" y="8"/>
                      </a:lnTo>
                      <a:lnTo>
                        <a:pt x="0" y="8"/>
                      </a:lnTo>
                      <a:lnTo>
                        <a:pt x="9" y="0"/>
                      </a:lnTo>
                      <a:lnTo>
                        <a:pt x="14" y="0"/>
                      </a:lnTo>
                      <a:lnTo>
                        <a:pt x="16" y="8"/>
                      </a:lnTo>
                      <a:close/>
                      <a:moveTo>
                        <a:pt x="10" y="5"/>
                      </a:moveTo>
                      <a:lnTo>
                        <a:pt x="10" y="1"/>
                      </a:lnTo>
                      <a:lnTo>
                        <a:pt x="8" y="5"/>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1" name="Freeform 627"/>
                <p:cNvSpPr>
                  <a:spLocks/>
                </p:cNvSpPr>
                <p:nvPr/>
              </p:nvSpPr>
              <p:spPr bwMode="auto">
                <a:xfrm>
                  <a:off x="1685" y="2844"/>
                  <a:ext cx="17" cy="8"/>
                </a:xfrm>
                <a:custGeom>
                  <a:avLst/>
                  <a:gdLst>
                    <a:gd name="T0" fmla="*/ 13 w 17"/>
                    <a:gd name="T1" fmla="*/ 8 h 8"/>
                    <a:gd name="T2" fmla="*/ 9 w 17"/>
                    <a:gd name="T3" fmla="*/ 8 h 8"/>
                    <a:gd name="T4" fmla="*/ 5 w 17"/>
                    <a:gd name="T5" fmla="*/ 3 h 8"/>
                    <a:gd name="T6" fmla="*/ 5 w 17"/>
                    <a:gd name="T7" fmla="*/ 3 h 8"/>
                    <a:gd name="T8" fmla="*/ 2 w 17"/>
                    <a:gd name="T9" fmla="*/ 8 h 8"/>
                    <a:gd name="T10" fmla="*/ 0 w 17"/>
                    <a:gd name="T11" fmla="*/ 8 h 8"/>
                    <a:gd name="T12" fmla="*/ 4 w 17"/>
                    <a:gd name="T13" fmla="*/ 0 h 8"/>
                    <a:gd name="T14" fmla="*/ 8 w 17"/>
                    <a:gd name="T15" fmla="*/ 0 h 8"/>
                    <a:gd name="T16" fmla="*/ 12 w 17"/>
                    <a:gd name="T17" fmla="*/ 5 h 8"/>
                    <a:gd name="T18" fmla="*/ 14 w 17"/>
                    <a:gd name="T19" fmla="*/ 0 h 8"/>
                    <a:gd name="T20" fmla="*/ 17 w 17"/>
                    <a:gd name="T21" fmla="*/ 0 h 8"/>
                    <a:gd name="T22" fmla="*/ 13 w 17"/>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8">
                      <a:moveTo>
                        <a:pt x="13" y="8"/>
                      </a:moveTo>
                      <a:lnTo>
                        <a:pt x="9" y="8"/>
                      </a:lnTo>
                      <a:lnTo>
                        <a:pt x="5" y="3"/>
                      </a:lnTo>
                      <a:lnTo>
                        <a:pt x="5" y="3"/>
                      </a:lnTo>
                      <a:lnTo>
                        <a:pt x="2" y="8"/>
                      </a:lnTo>
                      <a:lnTo>
                        <a:pt x="0" y="8"/>
                      </a:lnTo>
                      <a:lnTo>
                        <a:pt x="4" y="0"/>
                      </a:lnTo>
                      <a:lnTo>
                        <a:pt x="8" y="0"/>
                      </a:lnTo>
                      <a:lnTo>
                        <a:pt x="12" y="5"/>
                      </a:lnTo>
                      <a:lnTo>
                        <a:pt x="14" y="0"/>
                      </a:lnTo>
                      <a:lnTo>
                        <a:pt x="17" y="0"/>
                      </a:lnTo>
                      <a:lnTo>
                        <a:pt x="13"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2" name="Freeform 628"/>
                <p:cNvSpPr>
                  <a:spLocks/>
                </p:cNvSpPr>
                <p:nvPr/>
              </p:nvSpPr>
              <p:spPr bwMode="auto">
                <a:xfrm>
                  <a:off x="1702" y="2844"/>
                  <a:ext cx="18" cy="9"/>
                </a:xfrm>
                <a:custGeom>
                  <a:avLst/>
                  <a:gdLst>
                    <a:gd name="T0" fmla="*/ 7 w 18"/>
                    <a:gd name="T1" fmla="*/ 4 h 9"/>
                    <a:gd name="T2" fmla="*/ 14 w 18"/>
                    <a:gd name="T3" fmla="*/ 0 h 9"/>
                    <a:gd name="T4" fmla="*/ 18 w 18"/>
                    <a:gd name="T5" fmla="*/ 0 h 9"/>
                    <a:gd name="T6" fmla="*/ 13 w 18"/>
                    <a:gd name="T7" fmla="*/ 3 h 9"/>
                    <a:gd name="T8" fmla="*/ 14 w 18"/>
                    <a:gd name="T9" fmla="*/ 9 h 9"/>
                    <a:gd name="T10" fmla="*/ 10 w 18"/>
                    <a:gd name="T11" fmla="*/ 9 h 9"/>
                    <a:gd name="T12" fmla="*/ 9 w 18"/>
                    <a:gd name="T13" fmla="*/ 5 h 9"/>
                    <a:gd name="T14" fmla="*/ 5 w 18"/>
                    <a:gd name="T15" fmla="*/ 7 h 9"/>
                    <a:gd name="T16" fmla="*/ 4 w 18"/>
                    <a:gd name="T17" fmla="*/ 9 h 9"/>
                    <a:gd name="T18" fmla="*/ 0 w 18"/>
                    <a:gd name="T19" fmla="*/ 8 h 9"/>
                    <a:gd name="T20" fmla="*/ 5 w 18"/>
                    <a:gd name="T21" fmla="*/ 0 h 9"/>
                    <a:gd name="T22" fmla="*/ 9 w 18"/>
                    <a:gd name="T23" fmla="*/ 0 h 9"/>
                    <a:gd name="T24" fmla="*/ 7 w 18"/>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9">
                      <a:moveTo>
                        <a:pt x="7" y="4"/>
                      </a:moveTo>
                      <a:lnTo>
                        <a:pt x="14" y="0"/>
                      </a:lnTo>
                      <a:lnTo>
                        <a:pt x="18" y="0"/>
                      </a:lnTo>
                      <a:lnTo>
                        <a:pt x="13" y="3"/>
                      </a:lnTo>
                      <a:lnTo>
                        <a:pt x="14" y="9"/>
                      </a:lnTo>
                      <a:lnTo>
                        <a:pt x="10" y="9"/>
                      </a:lnTo>
                      <a:lnTo>
                        <a:pt x="9" y="5"/>
                      </a:lnTo>
                      <a:lnTo>
                        <a:pt x="5" y="7"/>
                      </a:lnTo>
                      <a:lnTo>
                        <a:pt x="4" y="9"/>
                      </a:lnTo>
                      <a:lnTo>
                        <a:pt x="0" y="8"/>
                      </a:lnTo>
                      <a:lnTo>
                        <a:pt x="5" y="0"/>
                      </a:lnTo>
                      <a:lnTo>
                        <a:pt x="9" y="0"/>
                      </a:lnTo>
                      <a:lnTo>
                        <a:pt x="7"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3" name="Freeform 629"/>
                <p:cNvSpPr>
                  <a:spLocks noEditPoints="1"/>
                </p:cNvSpPr>
                <p:nvPr/>
              </p:nvSpPr>
              <p:spPr bwMode="auto">
                <a:xfrm>
                  <a:off x="1764" y="2844"/>
                  <a:ext cx="16" cy="7"/>
                </a:xfrm>
                <a:custGeom>
                  <a:avLst/>
                  <a:gdLst>
                    <a:gd name="T0" fmla="*/ 12 w 16"/>
                    <a:gd name="T1" fmla="*/ 0 h 7"/>
                    <a:gd name="T2" fmla="*/ 13 w 16"/>
                    <a:gd name="T3" fmla="*/ 0 h 7"/>
                    <a:gd name="T4" fmla="*/ 15 w 16"/>
                    <a:gd name="T5" fmla="*/ 0 h 7"/>
                    <a:gd name="T6" fmla="*/ 16 w 16"/>
                    <a:gd name="T7" fmla="*/ 0 h 7"/>
                    <a:gd name="T8" fmla="*/ 16 w 16"/>
                    <a:gd name="T9" fmla="*/ 1 h 7"/>
                    <a:gd name="T10" fmla="*/ 15 w 16"/>
                    <a:gd name="T11" fmla="*/ 3 h 7"/>
                    <a:gd name="T12" fmla="*/ 12 w 16"/>
                    <a:gd name="T13" fmla="*/ 3 h 7"/>
                    <a:gd name="T14" fmla="*/ 13 w 16"/>
                    <a:gd name="T15" fmla="*/ 4 h 7"/>
                    <a:gd name="T16" fmla="*/ 13 w 16"/>
                    <a:gd name="T17" fmla="*/ 4 h 7"/>
                    <a:gd name="T18" fmla="*/ 12 w 16"/>
                    <a:gd name="T19" fmla="*/ 5 h 7"/>
                    <a:gd name="T20" fmla="*/ 11 w 16"/>
                    <a:gd name="T21" fmla="*/ 7 h 7"/>
                    <a:gd name="T22" fmla="*/ 8 w 16"/>
                    <a:gd name="T23" fmla="*/ 7 h 7"/>
                    <a:gd name="T24" fmla="*/ 7 w 16"/>
                    <a:gd name="T25" fmla="*/ 7 h 7"/>
                    <a:gd name="T26" fmla="*/ 0 w 16"/>
                    <a:gd name="T27" fmla="*/ 7 h 7"/>
                    <a:gd name="T28" fmla="*/ 5 w 16"/>
                    <a:gd name="T29" fmla="*/ 0 h 7"/>
                    <a:gd name="T30" fmla="*/ 12 w 16"/>
                    <a:gd name="T31" fmla="*/ 0 h 7"/>
                    <a:gd name="T32" fmla="*/ 7 w 16"/>
                    <a:gd name="T33" fmla="*/ 3 h 7"/>
                    <a:gd name="T34" fmla="*/ 9 w 16"/>
                    <a:gd name="T35" fmla="*/ 3 h 7"/>
                    <a:gd name="T36" fmla="*/ 9 w 16"/>
                    <a:gd name="T37" fmla="*/ 3 h 7"/>
                    <a:gd name="T38" fmla="*/ 11 w 16"/>
                    <a:gd name="T39" fmla="*/ 1 h 7"/>
                    <a:gd name="T40" fmla="*/ 12 w 16"/>
                    <a:gd name="T41" fmla="*/ 1 h 7"/>
                    <a:gd name="T42" fmla="*/ 12 w 16"/>
                    <a:gd name="T43" fmla="*/ 1 h 7"/>
                    <a:gd name="T44" fmla="*/ 12 w 16"/>
                    <a:gd name="T45" fmla="*/ 1 h 7"/>
                    <a:gd name="T46" fmla="*/ 12 w 16"/>
                    <a:gd name="T47" fmla="*/ 1 h 7"/>
                    <a:gd name="T48" fmla="*/ 11 w 16"/>
                    <a:gd name="T49" fmla="*/ 1 h 7"/>
                    <a:gd name="T50" fmla="*/ 9 w 16"/>
                    <a:gd name="T51" fmla="*/ 1 h 7"/>
                    <a:gd name="T52" fmla="*/ 8 w 16"/>
                    <a:gd name="T53" fmla="*/ 1 h 7"/>
                    <a:gd name="T54" fmla="*/ 7 w 16"/>
                    <a:gd name="T55" fmla="*/ 3 h 7"/>
                    <a:gd name="T56" fmla="*/ 4 w 16"/>
                    <a:gd name="T57" fmla="*/ 5 h 7"/>
                    <a:gd name="T58" fmla="*/ 7 w 16"/>
                    <a:gd name="T59" fmla="*/ 5 h 7"/>
                    <a:gd name="T60" fmla="*/ 8 w 16"/>
                    <a:gd name="T61" fmla="*/ 5 h 7"/>
                    <a:gd name="T62" fmla="*/ 9 w 16"/>
                    <a:gd name="T63" fmla="*/ 5 h 7"/>
                    <a:gd name="T64" fmla="*/ 9 w 16"/>
                    <a:gd name="T65" fmla="*/ 5 h 7"/>
                    <a:gd name="T66" fmla="*/ 11 w 16"/>
                    <a:gd name="T67" fmla="*/ 4 h 7"/>
                    <a:gd name="T68" fmla="*/ 11 w 16"/>
                    <a:gd name="T69" fmla="*/ 4 h 7"/>
                    <a:gd name="T70" fmla="*/ 9 w 16"/>
                    <a:gd name="T71" fmla="*/ 4 h 7"/>
                    <a:gd name="T72" fmla="*/ 9 w 16"/>
                    <a:gd name="T73" fmla="*/ 4 h 7"/>
                    <a:gd name="T74" fmla="*/ 8 w 16"/>
                    <a:gd name="T75" fmla="*/ 4 h 7"/>
                    <a:gd name="T76" fmla="*/ 5 w 16"/>
                    <a:gd name="T77" fmla="*/ 4 h 7"/>
                    <a:gd name="T78" fmla="*/ 4 w 16"/>
                    <a:gd name="T7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7">
                      <a:moveTo>
                        <a:pt x="12" y="0"/>
                      </a:moveTo>
                      <a:lnTo>
                        <a:pt x="13" y="0"/>
                      </a:lnTo>
                      <a:lnTo>
                        <a:pt x="15" y="0"/>
                      </a:lnTo>
                      <a:lnTo>
                        <a:pt x="16" y="0"/>
                      </a:lnTo>
                      <a:lnTo>
                        <a:pt x="16" y="1"/>
                      </a:lnTo>
                      <a:lnTo>
                        <a:pt x="15" y="3"/>
                      </a:lnTo>
                      <a:lnTo>
                        <a:pt x="12" y="3"/>
                      </a:lnTo>
                      <a:lnTo>
                        <a:pt x="13" y="4"/>
                      </a:lnTo>
                      <a:lnTo>
                        <a:pt x="13" y="4"/>
                      </a:lnTo>
                      <a:lnTo>
                        <a:pt x="12" y="5"/>
                      </a:lnTo>
                      <a:lnTo>
                        <a:pt x="11" y="7"/>
                      </a:lnTo>
                      <a:lnTo>
                        <a:pt x="8" y="7"/>
                      </a:lnTo>
                      <a:lnTo>
                        <a:pt x="7" y="7"/>
                      </a:lnTo>
                      <a:lnTo>
                        <a:pt x="0" y="7"/>
                      </a:lnTo>
                      <a:lnTo>
                        <a:pt x="5" y="0"/>
                      </a:lnTo>
                      <a:lnTo>
                        <a:pt x="12" y="0"/>
                      </a:lnTo>
                      <a:close/>
                      <a:moveTo>
                        <a:pt x="7" y="3"/>
                      </a:moveTo>
                      <a:lnTo>
                        <a:pt x="9" y="3"/>
                      </a:lnTo>
                      <a:lnTo>
                        <a:pt x="9" y="3"/>
                      </a:lnTo>
                      <a:lnTo>
                        <a:pt x="11" y="1"/>
                      </a:lnTo>
                      <a:lnTo>
                        <a:pt x="12" y="1"/>
                      </a:lnTo>
                      <a:lnTo>
                        <a:pt x="12" y="1"/>
                      </a:lnTo>
                      <a:lnTo>
                        <a:pt x="12" y="1"/>
                      </a:lnTo>
                      <a:lnTo>
                        <a:pt x="12" y="1"/>
                      </a:lnTo>
                      <a:lnTo>
                        <a:pt x="11" y="1"/>
                      </a:lnTo>
                      <a:lnTo>
                        <a:pt x="9" y="1"/>
                      </a:lnTo>
                      <a:lnTo>
                        <a:pt x="8" y="1"/>
                      </a:lnTo>
                      <a:lnTo>
                        <a:pt x="7" y="3"/>
                      </a:lnTo>
                      <a:close/>
                      <a:moveTo>
                        <a:pt x="4" y="5"/>
                      </a:moveTo>
                      <a:lnTo>
                        <a:pt x="7" y="5"/>
                      </a:lnTo>
                      <a:lnTo>
                        <a:pt x="8" y="5"/>
                      </a:lnTo>
                      <a:lnTo>
                        <a:pt x="9" y="5"/>
                      </a:lnTo>
                      <a:lnTo>
                        <a:pt x="9" y="5"/>
                      </a:lnTo>
                      <a:lnTo>
                        <a:pt x="11" y="4"/>
                      </a:lnTo>
                      <a:lnTo>
                        <a:pt x="11" y="4"/>
                      </a:lnTo>
                      <a:lnTo>
                        <a:pt x="9" y="4"/>
                      </a:lnTo>
                      <a:lnTo>
                        <a:pt x="9" y="4"/>
                      </a:lnTo>
                      <a:lnTo>
                        <a:pt x="8" y="4"/>
                      </a:lnTo>
                      <a:lnTo>
                        <a:pt x="5" y="4"/>
                      </a:lnTo>
                      <a:lnTo>
                        <a:pt x="4"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4" name="Freeform 630"/>
                <p:cNvSpPr>
                  <a:spLocks noEditPoints="1"/>
                </p:cNvSpPr>
                <p:nvPr/>
              </p:nvSpPr>
              <p:spPr bwMode="auto">
                <a:xfrm>
                  <a:off x="1776" y="2843"/>
                  <a:ext cx="15" cy="8"/>
                </a:xfrm>
                <a:custGeom>
                  <a:avLst/>
                  <a:gdLst>
                    <a:gd name="T0" fmla="*/ 15 w 15"/>
                    <a:gd name="T1" fmla="*/ 8 h 8"/>
                    <a:gd name="T2" fmla="*/ 11 w 15"/>
                    <a:gd name="T3" fmla="*/ 8 h 8"/>
                    <a:gd name="T4" fmla="*/ 11 w 15"/>
                    <a:gd name="T5" fmla="*/ 6 h 8"/>
                    <a:gd name="T6" fmla="*/ 5 w 15"/>
                    <a:gd name="T7" fmla="*/ 6 h 8"/>
                    <a:gd name="T8" fmla="*/ 4 w 15"/>
                    <a:gd name="T9" fmla="*/ 8 h 8"/>
                    <a:gd name="T10" fmla="*/ 0 w 15"/>
                    <a:gd name="T11" fmla="*/ 8 h 8"/>
                    <a:gd name="T12" fmla="*/ 11 w 15"/>
                    <a:gd name="T13" fmla="*/ 0 h 8"/>
                    <a:gd name="T14" fmla="*/ 15 w 15"/>
                    <a:gd name="T15" fmla="*/ 0 h 8"/>
                    <a:gd name="T16" fmla="*/ 15 w 15"/>
                    <a:gd name="T17" fmla="*/ 8 h 8"/>
                    <a:gd name="T18" fmla="*/ 11 w 15"/>
                    <a:gd name="T19" fmla="*/ 5 h 8"/>
                    <a:gd name="T20" fmla="*/ 11 w 15"/>
                    <a:gd name="T21" fmla="*/ 2 h 8"/>
                    <a:gd name="T22" fmla="*/ 7 w 15"/>
                    <a:gd name="T23" fmla="*/ 5 h 8"/>
                    <a:gd name="T24" fmla="*/ 11 w 15"/>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8">
                      <a:moveTo>
                        <a:pt x="15" y="8"/>
                      </a:moveTo>
                      <a:lnTo>
                        <a:pt x="11" y="8"/>
                      </a:lnTo>
                      <a:lnTo>
                        <a:pt x="11" y="6"/>
                      </a:lnTo>
                      <a:lnTo>
                        <a:pt x="5" y="6"/>
                      </a:lnTo>
                      <a:lnTo>
                        <a:pt x="4" y="8"/>
                      </a:lnTo>
                      <a:lnTo>
                        <a:pt x="0" y="8"/>
                      </a:lnTo>
                      <a:lnTo>
                        <a:pt x="11" y="0"/>
                      </a:lnTo>
                      <a:lnTo>
                        <a:pt x="15" y="0"/>
                      </a:lnTo>
                      <a:lnTo>
                        <a:pt x="15" y="8"/>
                      </a:lnTo>
                      <a:close/>
                      <a:moveTo>
                        <a:pt x="11" y="5"/>
                      </a:moveTo>
                      <a:lnTo>
                        <a:pt x="11" y="2"/>
                      </a:lnTo>
                      <a:lnTo>
                        <a:pt x="7" y="5"/>
                      </a:lnTo>
                      <a:lnTo>
                        <a:pt x="11" y="5"/>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5" name="Freeform 631"/>
                <p:cNvSpPr>
                  <a:spLocks/>
                </p:cNvSpPr>
                <p:nvPr/>
              </p:nvSpPr>
              <p:spPr bwMode="auto">
                <a:xfrm>
                  <a:off x="1791" y="2843"/>
                  <a:ext cx="16" cy="8"/>
                </a:xfrm>
                <a:custGeom>
                  <a:avLst/>
                  <a:gdLst>
                    <a:gd name="T0" fmla="*/ 12 w 16"/>
                    <a:gd name="T1" fmla="*/ 6 h 8"/>
                    <a:gd name="T2" fmla="*/ 8 w 16"/>
                    <a:gd name="T3" fmla="*/ 6 h 8"/>
                    <a:gd name="T4" fmla="*/ 6 w 16"/>
                    <a:gd name="T5" fmla="*/ 2 h 8"/>
                    <a:gd name="T6" fmla="*/ 2 w 16"/>
                    <a:gd name="T7" fmla="*/ 8 h 8"/>
                    <a:gd name="T8" fmla="*/ 0 w 16"/>
                    <a:gd name="T9" fmla="*/ 8 h 8"/>
                    <a:gd name="T10" fmla="*/ 5 w 16"/>
                    <a:gd name="T11" fmla="*/ 0 h 8"/>
                    <a:gd name="T12" fmla="*/ 9 w 16"/>
                    <a:gd name="T13" fmla="*/ 0 h 8"/>
                    <a:gd name="T14" fmla="*/ 10 w 16"/>
                    <a:gd name="T15" fmla="*/ 4 h 8"/>
                    <a:gd name="T16" fmla="*/ 13 w 16"/>
                    <a:gd name="T17" fmla="*/ 0 h 8"/>
                    <a:gd name="T18" fmla="*/ 16 w 16"/>
                    <a:gd name="T19" fmla="*/ 0 h 8"/>
                    <a:gd name="T20" fmla="*/ 12 w 16"/>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2" y="6"/>
                      </a:moveTo>
                      <a:lnTo>
                        <a:pt x="8" y="6"/>
                      </a:lnTo>
                      <a:lnTo>
                        <a:pt x="6" y="2"/>
                      </a:lnTo>
                      <a:lnTo>
                        <a:pt x="2" y="8"/>
                      </a:lnTo>
                      <a:lnTo>
                        <a:pt x="0" y="8"/>
                      </a:lnTo>
                      <a:lnTo>
                        <a:pt x="5" y="0"/>
                      </a:lnTo>
                      <a:lnTo>
                        <a:pt x="9" y="0"/>
                      </a:lnTo>
                      <a:lnTo>
                        <a:pt x="10" y="4"/>
                      </a:lnTo>
                      <a:lnTo>
                        <a:pt x="13" y="0"/>
                      </a:lnTo>
                      <a:lnTo>
                        <a:pt x="16" y="0"/>
                      </a:lnTo>
                      <a:lnTo>
                        <a:pt x="12" y="6"/>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6" name="Freeform 632"/>
                <p:cNvSpPr>
                  <a:spLocks/>
                </p:cNvSpPr>
                <p:nvPr/>
              </p:nvSpPr>
              <p:spPr bwMode="auto">
                <a:xfrm>
                  <a:off x="1804" y="2843"/>
                  <a:ext cx="17" cy="8"/>
                </a:xfrm>
                <a:custGeom>
                  <a:avLst/>
                  <a:gdLst>
                    <a:gd name="T0" fmla="*/ 5 w 17"/>
                    <a:gd name="T1" fmla="*/ 4 h 8"/>
                    <a:gd name="T2" fmla="*/ 13 w 17"/>
                    <a:gd name="T3" fmla="*/ 0 h 8"/>
                    <a:gd name="T4" fmla="*/ 17 w 17"/>
                    <a:gd name="T5" fmla="*/ 0 h 8"/>
                    <a:gd name="T6" fmla="*/ 11 w 17"/>
                    <a:gd name="T7" fmla="*/ 2 h 8"/>
                    <a:gd name="T8" fmla="*/ 12 w 17"/>
                    <a:gd name="T9" fmla="*/ 6 h 8"/>
                    <a:gd name="T10" fmla="*/ 8 w 17"/>
                    <a:gd name="T11" fmla="*/ 6 h 8"/>
                    <a:gd name="T12" fmla="*/ 8 w 17"/>
                    <a:gd name="T13" fmla="*/ 4 h 8"/>
                    <a:gd name="T14" fmla="*/ 5 w 17"/>
                    <a:gd name="T15" fmla="*/ 5 h 8"/>
                    <a:gd name="T16" fmla="*/ 4 w 17"/>
                    <a:gd name="T17" fmla="*/ 8 h 8"/>
                    <a:gd name="T18" fmla="*/ 0 w 17"/>
                    <a:gd name="T19" fmla="*/ 8 h 8"/>
                    <a:gd name="T20" fmla="*/ 5 w 17"/>
                    <a:gd name="T21" fmla="*/ 0 h 8"/>
                    <a:gd name="T22" fmla="*/ 8 w 17"/>
                    <a:gd name="T23" fmla="*/ 0 h 8"/>
                    <a:gd name="T24" fmla="*/ 5 w 17"/>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8">
                      <a:moveTo>
                        <a:pt x="5" y="4"/>
                      </a:moveTo>
                      <a:lnTo>
                        <a:pt x="13" y="0"/>
                      </a:lnTo>
                      <a:lnTo>
                        <a:pt x="17" y="0"/>
                      </a:lnTo>
                      <a:lnTo>
                        <a:pt x="11" y="2"/>
                      </a:lnTo>
                      <a:lnTo>
                        <a:pt x="12" y="6"/>
                      </a:lnTo>
                      <a:lnTo>
                        <a:pt x="8" y="6"/>
                      </a:lnTo>
                      <a:lnTo>
                        <a:pt x="8" y="4"/>
                      </a:lnTo>
                      <a:lnTo>
                        <a:pt x="5" y="5"/>
                      </a:lnTo>
                      <a:lnTo>
                        <a:pt x="4" y="8"/>
                      </a:lnTo>
                      <a:lnTo>
                        <a:pt x="0" y="8"/>
                      </a:lnTo>
                      <a:lnTo>
                        <a:pt x="5" y="0"/>
                      </a:lnTo>
                      <a:lnTo>
                        <a:pt x="8" y="0"/>
                      </a:lnTo>
                      <a:lnTo>
                        <a:pt x="5" y="4"/>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7" name="Freeform 633"/>
                <p:cNvSpPr>
                  <a:spLocks/>
                </p:cNvSpPr>
                <p:nvPr/>
              </p:nvSpPr>
              <p:spPr bwMode="auto">
                <a:xfrm>
                  <a:off x="1808" y="3061"/>
                  <a:ext cx="29" cy="34"/>
                </a:xfrm>
                <a:custGeom>
                  <a:avLst/>
                  <a:gdLst>
                    <a:gd name="T0" fmla="*/ 0 w 29"/>
                    <a:gd name="T1" fmla="*/ 30 h 34"/>
                    <a:gd name="T2" fmla="*/ 0 w 29"/>
                    <a:gd name="T3" fmla="*/ 34 h 34"/>
                    <a:gd name="T4" fmla="*/ 29 w 29"/>
                    <a:gd name="T5" fmla="*/ 2 h 34"/>
                    <a:gd name="T6" fmla="*/ 29 w 29"/>
                    <a:gd name="T7" fmla="*/ 0 h 34"/>
                    <a:gd name="T8" fmla="*/ 0 w 29"/>
                    <a:gd name="T9" fmla="*/ 30 h 34"/>
                  </a:gdLst>
                  <a:ahLst/>
                  <a:cxnLst>
                    <a:cxn ang="0">
                      <a:pos x="T0" y="T1"/>
                    </a:cxn>
                    <a:cxn ang="0">
                      <a:pos x="T2" y="T3"/>
                    </a:cxn>
                    <a:cxn ang="0">
                      <a:pos x="T4" y="T5"/>
                    </a:cxn>
                    <a:cxn ang="0">
                      <a:pos x="T6" y="T7"/>
                    </a:cxn>
                    <a:cxn ang="0">
                      <a:pos x="T8" y="T9"/>
                    </a:cxn>
                  </a:cxnLst>
                  <a:rect l="0" t="0" r="r" b="b"/>
                  <a:pathLst>
                    <a:path w="29" h="34">
                      <a:moveTo>
                        <a:pt x="0" y="30"/>
                      </a:moveTo>
                      <a:lnTo>
                        <a:pt x="0" y="34"/>
                      </a:lnTo>
                      <a:lnTo>
                        <a:pt x="29" y="2"/>
                      </a:lnTo>
                      <a:lnTo>
                        <a:pt x="29" y="0"/>
                      </a:lnTo>
                      <a:lnTo>
                        <a:pt x="0"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sp>
              <p:nvSpPr>
                <p:cNvPr id="150138" name="Freeform 634"/>
                <p:cNvSpPr>
                  <a:spLocks/>
                </p:cNvSpPr>
                <p:nvPr/>
              </p:nvSpPr>
              <p:spPr bwMode="auto">
                <a:xfrm>
                  <a:off x="1776" y="3087"/>
                  <a:ext cx="32" cy="8"/>
                </a:xfrm>
                <a:custGeom>
                  <a:avLst/>
                  <a:gdLst>
                    <a:gd name="T0" fmla="*/ 3 w 32"/>
                    <a:gd name="T1" fmla="*/ 0 h 8"/>
                    <a:gd name="T2" fmla="*/ 0 w 32"/>
                    <a:gd name="T3" fmla="*/ 3 h 8"/>
                    <a:gd name="T4" fmla="*/ 32 w 32"/>
                    <a:gd name="T5" fmla="*/ 8 h 8"/>
                    <a:gd name="T6" fmla="*/ 32 w 32"/>
                    <a:gd name="T7" fmla="*/ 4 h 8"/>
                    <a:gd name="T8" fmla="*/ 3 w 32"/>
                    <a:gd name="T9" fmla="*/ 0 h 8"/>
                  </a:gdLst>
                  <a:ahLst/>
                  <a:cxnLst>
                    <a:cxn ang="0">
                      <a:pos x="T0" y="T1"/>
                    </a:cxn>
                    <a:cxn ang="0">
                      <a:pos x="T2" y="T3"/>
                    </a:cxn>
                    <a:cxn ang="0">
                      <a:pos x="T4" y="T5"/>
                    </a:cxn>
                    <a:cxn ang="0">
                      <a:pos x="T6" y="T7"/>
                    </a:cxn>
                    <a:cxn ang="0">
                      <a:pos x="T8" y="T9"/>
                    </a:cxn>
                  </a:cxnLst>
                  <a:rect l="0" t="0" r="r" b="b"/>
                  <a:pathLst>
                    <a:path w="32" h="8">
                      <a:moveTo>
                        <a:pt x="3" y="0"/>
                      </a:moveTo>
                      <a:lnTo>
                        <a:pt x="0" y="3"/>
                      </a:lnTo>
                      <a:lnTo>
                        <a:pt x="32" y="8"/>
                      </a:lnTo>
                      <a:lnTo>
                        <a:pt x="32" y="4"/>
                      </a:lnTo>
                      <a:lnTo>
                        <a:pt x="3" y="0"/>
                      </a:lnTo>
                      <a:close/>
                    </a:path>
                  </a:pathLst>
                </a:custGeom>
                <a:solidFill>
                  <a:srgbClr val="99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it-IT">
                    <a:solidFill>
                      <a:prstClr val="black"/>
                    </a:solidFill>
                    <a:effectLst>
                      <a:outerShdw blurRad="38100" dist="38100" dir="2700000" algn="tl">
                        <a:srgbClr val="000000">
                          <a:alpha val="43137"/>
                        </a:srgbClr>
                      </a:outerShdw>
                    </a:effectLst>
                    <a:latin typeface="Calibri"/>
                  </a:endParaRPr>
                </a:p>
              </p:txBody>
            </p:sp>
          </p:grpSp>
        </p:gr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009862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149721"/>
                                        </p:tgtEl>
                                        <p:attrNameLst>
                                          <p:attrName>style.visibility</p:attrName>
                                        </p:attrNameLst>
                                      </p:cBhvr>
                                      <p:to>
                                        <p:strVal val="visible"/>
                                      </p:to>
                                    </p:set>
                                    <p:anim calcmode="lin" valueType="num">
                                      <p:cBhvr additive="base">
                                        <p:cTn id="7" dur="500" fill="hold"/>
                                        <p:tgtEl>
                                          <p:spTgt spid="149721"/>
                                        </p:tgtEl>
                                        <p:attrNameLst>
                                          <p:attrName>ppt_x</p:attrName>
                                        </p:attrNameLst>
                                      </p:cBhvr>
                                      <p:tavLst>
                                        <p:tav tm="0">
                                          <p:val>
                                            <p:strVal val="#ppt_x"/>
                                          </p:val>
                                        </p:tav>
                                        <p:tav tm="100000">
                                          <p:val>
                                            <p:strVal val="#ppt_x"/>
                                          </p:val>
                                        </p:tav>
                                      </p:tavLst>
                                    </p:anim>
                                    <p:anim calcmode="lin" valueType="num">
                                      <p:cBhvr additive="base">
                                        <p:cTn id="8" dur="500" fill="hold"/>
                                        <p:tgtEl>
                                          <p:spTgt spid="14972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149937"/>
                                        </p:tgtEl>
                                        <p:attrNameLst>
                                          <p:attrName>style.visibility</p:attrName>
                                        </p:attrNameLst>
                                      </p:cBhvr>
                                      <p:to>
                                        <p:strVal val="visible"/>
                                      </p:to>
                                    </p:set>
                                    <p:anim calcmode="discrete" valueType="clr">
                                      <p:cBhvr override="childStyle">
                                        <p:cTn id="12" dur="80"/>
                                        <p:tgtEl>
                                          <p:spTgt spid="14993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9937"/>
                                        </p:tgtEl>
                                        <p:attrNameLst>
                                          <p:attrName>fillcolor</p:attrName>
                                        </p:attrNameLst>
                                      </p:cBhvr>
                                      <p:tavLst>
                                        <p:tav tm="0">
                                          <p:val>
                                            <p:clrVal>
                                              <a:schemeClr val="accent2"/>
                                            </p:clrVal>
                                          </p:val>
                                        </p:tav>
                                        <p:tav tm="50000">
                                          <p:val>
                                            <p:clrVal>
                                              <a:schemeClr val="hlink"/>
                                            </p:clrVal>
                                          </p:val>
                                        </p:tav>
                                      </p:tavLst>
                                    </p:anim>
                                    <p:set>
                                      <p:cBhvr>
                                        <p:cTn id="14" dur="80"/>
                                        <p:tgtEl>
                                          <p:spTgt spid="149937"/>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9511"/>
                                        </p:tgtEl>
                                        <p:attrNameLst>
                                          <p:attrName>style.visibility</p:attrName>
                                        </p:attrNameLst>
                                      </p:cBhvr>
                                      <p:to>
                                        <p:strVal val="visible"/>
                                      </p:to>
                                    </p:set>
                                    <p:animEffect transition="in" filter="dissolve">
                                      <p:cBhvr>
                                        <p:cTn id="19" dur="500"/>
                                        <p:tgtEl>
                                          <p:spTgt spid="1495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nodeType="clickEffect">
                                  <p:stCondLst>
                                    <p:cond delay="0"/>
                                  </p:stCondLst>
                                  <p:childTnLst>
                                    <p:set>
                                      <p:cBhvr>
                                        <p:cTn id="23" dur="1" fill="hold">
                                          <p:stCondLst>
                                            <p:cond delay="0"/>
                                          </p:stCondLst>
                                        </p:cTn>
                                        <p:tgtEl>
                                          <p:spTgt spid="150140"/>
                                        </p:tgtEl>
                                        <p:attrNameLst>
                                          <p:attrName>style.visibility</p:attrName>
                                        </p:attrNameLst>
                                      </p:cBhvr>
                                      <p:to>
                                        <p:strVal val="visible"/>
                                      </p:to>
                                    </p:set>
                                    <p:anim calcmode="lin" valueType="num">
                                      <p:cBhvr additive="base">
                                        <p:cTn id="24" dur="1000" fill="hold"/>
                                        <p:tgtEl>
                                          <p:spTgt spid="150140"/>
                                        </p:tgtEl>
                                        <p:attrNameLst>
                                          <p:attrName>ppt_x</p:attrName>
                                        </p:attrNameLst>
                                      </p:cBhvr>
                                      <p:tavLst>
                                        <p:tav tm="0">
                                          <p:val>
                                            <p:strVal val="#ppt_x"/>
                                          </p:val>
                                        </p:tav>
                                        <p:tav tm="100000">
                                          <p:val>
                                            <p:strVal val="#ppt_x"/>
                                          </p:val>
                                        </p:tav>
                                      </p:tavLst>
                                    </p:anim>
                                    <p:anim calcmode="lin" valueType="num">
                                      <p:cBhvr additive="base">
                                        <p:cTn id="25" dur="1000" fill="hold"/>
                                        <p:tgtEl>
                                          <p:spTgt spid="15014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8" fill="hold" grpId="0" nodeType="clickEffect">
                                  <p:stCondLst>
                                    <p:cond delay="0"/>
                                  </p:stCondLst>
                                  <p:childTnLst>
                                    <p:set>
                                      <p:cBhvr>
                                        <p:cTn id="29" dur="1" fill="hold">
                                          <p:stCondLst>
                                            <p:cond delay="0"/>
                                          </p:stCondLst>
                                        </p:cTn>
                                        <p:tgtEl>
                                          <p:spTgt spid="150054"/>
                                        </p:tgtEl>
                                        <p:attrNameLst>
                                          <p:attrName>style.visibility</p:attrName>
                                        </p:attrNameLst>
                                      </p:cBhvr>
                                      <p:to>
                                        <p:strVal val="visible"/>
                                      </p:to>
                                    </p:set>
                                    <p:anim calcmode="lin" valueType="num">
                                      <p:cBhvr additive="base">
                                        <p:cTn id="30" dur="500" fill="hold"/>
                                        <p:tgtEl>
                                          <p:spTgt spid="150054"/>
                                        </p:tgtEl>
                                        <p:attrNameLst>
                                          <p:attrName>ppt_x</p:attrName>
                                        </p:attrNameLst>
                                      </p:cBhvr>
                                      <p:tavLst>
                                        <p:tav tm="0">
                                          <p:val>
                                            <p:strVal val="0-#ppt_w/2"/>
                                          </p:val>
                                        </p:tav>
                                        <p:tav tm="100000">
                                          <p:val>
                                            <p:strVal val="#ppt_x"/>
                                          </p:val>
                                        </p:tav>
                                      </p:tavLst>
                                    </p:anim>
                                    <p:anim calcmode="lin" valueType="num">
                                      <p:cBhvr additive="base">
                                        <p:cTn id="31" dur="500" fill="hold"/>
                                        <p:tgtEl>
                                          <p:spTgt spid="150054"/>
                                        </p:tgtEl>
                                        <p:attrNameLst>
                                          <p:attrName>ppt_y</p:attrName>
                                        </p:attrNameLst>
                                      </p:cBhvr>
                                      <p:tavLst>
                                        <p:tav tm="0">
                                          <p:val>
                                            <p:strVal val="#ppt_y"/>
                                          </p:val>
                                        </p:tav>
                                        <p:tav tm="100000">
                                          <p:val>
                                            <p:strVal val="#ppt_y"/>
                                          </p:val>
                                        </p:tav>
                                      </p:tavLst>
                                    </p:anim>
                                  </p:childTnLst>
                                </p:cTn>
                              </p:par>
                            </p:childTnLst>
                          </p:cTn>
                        </p:par>
                        <p:par>
                          <p:cTn id="32" fill="hold" nodeType="withGroup">
                            <p:stCondLst>
                              <p:cond delay="500"/>
                            </p:stCondLst>
                            <p:childTnLst>
                              <p:par>
                                <p:cTn id="33" presetID="7" presetClass="entr" presetSubtype="8" fill="hold" grpId="0" nodeType="afterEffect">
                                  <p:stCondLst>
                                    <p:cond delay="0"/>
                                  </p:stCondLst>
                                  <p:childTnLst>
                                    <p:set>
                                      <p:cBhvr>
                                        <p:cTn id="34" dur="1" fill="hold">
                                          <p:stCondLst>
                                            <p:cond delay="0"/>
                                          </p:stCondLst>
                                        </p:cTn>
                                        <p:tgtEl>
                                          <p:spTgt spid="150055"/>
                                        </p:tgtEl>
                                        <p:attrNameLst>
                                          <p:attrName>style.visibility</p:attrName>
                                        </p:attrNameLst>
                                      </p:cBhvr>
                                      <p:to>
                                        <p:strVal val="visible"/>
                                      </p:to>
                                    </p:set>
                                    <p:anim calcmode="lin" valueType="num">
                                      <p:cBhvr additive="base">
                                        <p:cTn id="35" dur="500" fill="hold"/>
                                        <p:tgtEl>
                                          <p:spTgt spid="150055"/>
                                        </p:tgtEl>
                                        <p:attrNameLst>
                                          <p:attrName>ppt_x</p:attrName>
                                        </p:attrNameLst>
                                      </p:cBhvr>
                                      <p:tavLst>
                                        <p:tav tm="0">
                                          <p:val>
                                            <p:strVal val="0-#ppt_w/2"/>
                                          </p:val>
                                        </p:tav>
                                        <p:tav tm="100000">
                                          <p:val>
                                            <p:strVal val="#ppt_x"/>
                                          </p:val>
                                        </p:tav>
                                      </p:tavLst>
                                    </p:anim>
                                    <p:anim calcmode="lin" valueType="num">
                                      <p:cBhvr additive="base">
                                        <p:cTn id="36" dur="500" fill="hold"/>
                                        <p:tgtEl>
                                          <p:spTgt spid="150055"/>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149720"/>
                                        </p:tgtEl>
                                        <p:attrNameLst>
                                          <p:attrName>style.visibility</p:attrName>
                                        </p:attrNameLst>
                                      </p:cBhvr>
                                      <p:to>
                                        <p:strVal val="visible"/>
                                      </p:to>
                                    </p:set>
                                    <p:anim calcmode="lin" valueType="num">
                                      <p:cBhvr>
                                        <p:cTn id="40" dur="500" fill="hold"/>
                                        <p:tgtEl>
                                          <p:spTgt spid="149720"/>
                                        </p:tgtEl>
                                        <p:attrNameLst>
                                          <p:attrName>ppt_w</p:attrName>
                                        </p:attrNameLst>
                                      </p:cBhvr>
                                      <p:tavLst>
                                        <p:tav tm="0">
                                          <p:val>
                                            <p:fltVal val="0"/>
                                          </p:val>
                                        </p:tav>
                                        <p:tav tm="100000">
                                          <p:val>
                                            <p:strVal val="#ppt_w"/>
                                          </p:val>
                                        </p:tav>
                                      </p:tavLst>
                                    </p:anim>
                                    <p:anim calcmode="lin" valueType="num">
                                      <p:cBhvr>
                                        <p:cTn id="41" dur="500" fill="hold"/>
                                        <p:tgtEl>
                                          <p:spTgt spid="1497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autoUpdateAnimBg="0"/>
      <p:bldP spid="149720" grpId="0" animBg="1"/>
      <p:bldP spid="149937" grpId="0"/>
      <p:bldP spid="150054" grpId="0" animBg="1"/>
      <p:bldP spid="15005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TotalTime>
  <Words>2858</Words>
  <Application>Microsoft Office PowerPoint</Application>
  <PresentationFormat>Presentazione su schermo (4:3)</PresentationFormat>
  <Paragraphs>331</Paragraphs>
  <Slides>22</Slides>
  <Notes>18</Notes>
  <HiddenSlides>0</HiddenSlides>
  <MMClips>0</MMClips>
  <ScaleCrop>false</ScaleCrop>
  <HeadingPairs>
    <vt:vector size="8" baseType="variant">
      <vt:variant>
        <vt:lpstr>Caratteri utilizzati</vt:lpstr>
      </vt:variant>
      <vt:variant>
        <vt:i4>12</vt:i4>
      </vt:variant>
      <vt:variant>
        <vt:lpstr>Tema</vt:lpstr>
      </vt:variant>
      <vt:variant>
        <vt:i4>2</vt:i4>
      </vt:variant>
      <vt:variant>
        <vt:lpstr>Server OLE incorporati</vt:lpstr>
      </vt:variant>
      <vt:variant>
        <vt:i4>2</vt:i4>
      </vt:variant>
      <vt:variant>
        <vt:lpstr>Titoli diapositive</vt:lpstr>
      </vt:variant>
      <vt:variant>
        <vt:i4>22</vt:i4>
      </vt:variant>
    </vt:vector>
  </HeadingPairs>
  <TitlesOfParts>
    <vt:vector size="38" baseType="lpstr">
      <vt:lpstr>ＭＳ Ｐゴシック</vt:lpstr>
      <vt:lpstr>Arial</vt:lpstr>
      <vt:lpstr>Arial Black</vt:lpstr>
      <vt:lpstr>Arial Narrow</vt:lpstr>
      <vt:lpstr>BrushScript BT</vt:lpstr>
      <vt:lpstr>Calibri</vt:lpstr>
      <vt:lpstr>Cambria</vt:lpstr>
      <vt:lpstr>Comic Sans MS</vt:lpstr>
      <vt:lpstr>DejaVu Sans</vt:lpstr>
      <vt:lpstr>Tahoma</vt:lpstr>
      <vt:lpstr>Times New Roman</vt:lpstr>
      <vt:lpstr>Wingdings</vt:lpstr>
      <vt:lpstr>Tema di Office</vt:lpstr>
      <vt:lpstr>Adiacenza</vt:lpstr>
      <vt:lpstr>ClipArt</vt:lpstr>
      <vt:lpstr>Clip</vt:lpstr>
      <vt:lpstr>Gli investimenti</vt:lpstr>
      <vt:lpstr>Gli obiettivi della lezione</vt:lpstr>
      <vt:lpstr>Una distinzione fondamentale</vt:lpstr>
      <vt:lpstr>Presentazione standard di PowerPoint</vt:lpstr>
      <vt:lpstr>Il capitale fisso</vt:lpstr>
      <vt:lpstr>IL capitale circolante</vt:lpstr>
      <vt:lpstr>Il criterio della destinazione</vt:lpstr>
      <vt:lpstr>Immobilizzazioni secondo la destinazione</vt:lpstr>
      <vt:lpstr>Disponibilità secondo la destinazione</vt:lpstr>
      <vt:lpstr>La classificazione secondo la destinazione</vt:lpstr>
      <vt:lpstr>Il criterio della liquidabilità</vt:lpstr>
      <vt:lpstr>Facilità significa:</vt:lpstr>
      <vt:lpstr>Secondo il criterio della liquidabilità:</vt:lpstr>
      <vt:lpstr>Le immobilizzazioni secondo la liquidabilità</vt:lpstr>
      <vt:lpstr>Disponibilità secondo la liquidabilità</vt:lpstr>
      <vt:lpstr>Scopo della classificazione per liquidabilità</vt:lpstr>
      <vt:lpstr>Per quali elementi differiscono il criterio della destinazione e della liquidabilità?</vt:lpstr>
      <vt:lpstr>Una precisazione</vt:lpstr>
      <vt:lpstr>Un esercizio: analisi qualitativa degli investimenti</vt:lpstr>
      <vt:lpstr>Soluzione: analisi qualitativa degli investimenti</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L’analisi qualitativa del capitale. L’organizzazione aziendale</dc:title>
  <dc:creator>Silvia Fissi</dc:creator>
  <cp:lastModifiedBy>Maria Lucetta Russotto</cp:lastModifiedBy>
  <cp:revision>46</cp:revision>
  <cp:lastPrinted>2017-03-26T09:29:41Z</cp:lastPrinted>
  <dcterms:created xsi:type="dcterms:W3CDTF">2016-02-23T12:48:15Z</dcterms:created>
  <dcterms:modified xsi:type="dcterms:W3CDTF">2019-02-07T16:31:43Z</dcterms:modified>
</cp:coreProperties>
</file>