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18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1581BC-24C5-4AB6-BF81-484F2D09229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70120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8CA93C-2CB6-47FF-A33F-BF96AAB4058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921566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03AD49-F9E7-462D-A0BE-9F9A2CF3C4D7}"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640438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72B43E-7013-4DDC-B000-0ECB5827CC9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23936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231F24-EA66-4BD3-ADF4-7A8227F8432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731122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7E5CB4-563E-4317-95A7-5377A5C03F0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72424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3AD3CA1-C453-4275-9BD4-3AD1C2737A6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448193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1C648-82C5-4BE0-A85F-87B58C382B0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35562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84F8E20-631D-4FED-8852-D95C355B515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593588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80265C-62C6-4671-9D0E-48919ADC008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195512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628233-2469-415B-BCE9-F20C48AE3EF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680866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5577989-62EE-4C7B-A18B-0F302882B159}"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877640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hyperlink" Target="http://www.ncbi.nlm.nih.gov/pubmed?term=%22LeDoux%20JE%22%5BAuthor%5D" TargetMode="Externa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hyperlink" Target="http://www.ncbi.nlm.nih.gov/pubmed?term=%22Klann%20E%22%5BAuthor%5D" TargetMode="External"/><Relationship Id="rId5" Type="http://schemas.openxmlformats.org/officeDocument/2006/relationships/hyperlink" Target="http://www.ncbi.nlm.nih.gov/pubmed?term=%22Cowansage%20KK%22%5BAuthor%5D" TargetMode="External"/><Relationship Id="rId4" Type="http://schemas.openxmlformats.org/officeDocument/2006/relationships/hyperlink" Target="http://www.ncbi.nlm.nih.gov/pubmed?term=%22Monfils%20MH%22%5BAuthor%5D"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png"/><Relationship Id="rId5" Type="http://schemas.openxmlformats.org/officeDocument/2006/relationships/hyperlink" Target="http://www.sciencemag.org/content/324/5929/951.long#ref-28"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5"/>
          <p:cNvSpPr>
            <a:spLocks noChangeArrowheads="1"/>
          </p:cNvSpPr>
          <p:nvPr/>
        </p:nvSpPr>
        <p:spPr bwMode="auto">
          <a:xfrm>
            <a:off x="0" y="65514"/>
            <a:ext cx="9144000"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4000" b="1" dirty="0">
                <a:solidFill>
                  <a:srgbClr val="000000"/>
                </a:solidFill>
              </a:rPr>
              <a:t>Combinare estinzione e </a:t>
            </a:r>
            <a:r>
              <a:rPr lang="it-IT" altLang="it-IT" sz="4000" b="1" dirty="0" err="1">
                <a:solidFill>
                  <a:srgbClr val="000000"/>
                </a:solidFill>
              </a:rPr>
              <a:t>riconsolidamento</a:t>
            </a:r>
            <a:endParaRPr lang="it-IT" altLang="it-IT" sz="4000" b="1" dirty="0">
              <a:solidFill>
                <a:srgbClr val="000000"/>
              </a:solidFill>
            </a:endParaRPr>
          </a:p>
          <a:p>
            <a:pPr algn="ctr" eaLnBrk="1" fontAlgn="base" hangingPunct="1">
              <a:spcBef>
                <a:spcPct val="0"/>
              </a:spcBef>
              <a:spcAft>
                <a:spcPct val="0"/>
              </a:spcAft>
              <a:buFontTx/>
              <a:buNone/>
            </a:pPr>
            <a:endParaRPr lang="it-IT" altLang="it-IT" dirty="0">
              <a:solidFill>
                <a:srgbClr val="000000"/>
              </a:solidFill>
            </a:endParaRPr>
          </a:p>
          <a:p>
            <a:pPr algn="ctr" eaLnBrk="1" fontAlgn="base" hangingPunct="1">
              <a:spcBef>
                <a:spcPct val="0"/>
              </a:spcBef>
              <a:spcAft>
                <a:spcPct val="0"/>
              </a:spcAft>
              <a:buFontTx/>
              <a:buNone/>
            </a:pPr>
            <a:endParaRPr lang="it-IT" altLang="it-IT" dirty="0">
              <a:solidFill>
                <a:srgbClr val="000000"/>
              </a:solidFill>
            </a:endParaRPr>
          </a:p>
          <a:p>
            <a:pPr algn="ctr" eaLnBrk="1" fontAlgn="base" hangingPunct="1">
              <a:spcBef>
                <a:spcPct val="0"/>
              </a:spcBef>
              <a:spcAft>
                <a:spcPct val="0"/>
              </a:spcAft>
              <a:buFontTx/>
              <a:buNone/>
            </a:pPr>
            <a:r>
              <a:rPr lang="it-IT" altLang="it-IT" dirty="0">
                <a:solidFill>
                  <a:srgbClr val="000000"/>
                </a:solidFill>
              </a:rPr>
              <a:t>Science. 2009 </a:t>
            </a:r>
            <a:r>
              <a:rPr lang="it-IT" altLang="it-IT" dirty="0" err="1">
                <a:solidFill>
                  <a:srgbClr val="000000"/>
                </a:solidFill>
              </a:rPr>
              <a:t>May</a:t>
            </a:r>
            <a:r>
              <a:rPr lang="it-IT" altLang="it-IT" dirty="0">
                <a:solidFill>
                  <a:srgbClr val="000000"/>
                </a:solidFill>
              </a:rPr>
              <a:t> 15;324(5929):951-5. </a:t>
            </a:r>
            <a:r>
              <a:rPr lang="it-IT" altLang="it-IT" dirty="0" err="1">
                <a:solidFill>
                  <a:srgbClr val="000000"/>
                </a:solidFill>
              </a:rPr>
              <a:t>Epub</a:t>
            </a:r>
            <a:r>
              <a:rPr lang="it-IT" altLang="it-IT" dirty="0">
                <a:solidFill>
                  <a:srgbClr val="000000"/>
                </a:solidFill>
              </a:rPr>
              <a:t> 2009 </a:t>
            </a:r>
            <a:r>
              <a:rPr lang="it-IT" altLang="it-IT" dirty="0" err="1">
                <a:solidFill>
                  <a:srgbClr val="000000"/>
                </a:solidFill>
              </a:rPr>
              <a:t>Apr</a:t>
            </a:r>
            <a:r>
              <a:rPr lang="it-IT" altLang="it-IT" dirty="0">
                <a:solidFill>
                  <a:srgbClr val="000000"/>
                </a:solidFill>
              </a:rPr>
              <a:t> 2.</a:t>
            </a:r>
            <a:endParaRPr lang="it-IT" altLang="it-IT" b="1" dirty="0">
              <a:solidFill>
                <a:srgbClr val="000000"/>
              </a:solidFill>
            </a:endParaRPr>
          </a:p>
          <a:p>
            <a:pPr algn="ctr" eaLnBrk="1" fontAlgn="base" hangingPunct="1">
              <a:spcBef>
                <a:spcPct val="0"/>
              </a:spcBef>
              <a:spcAft>
                <a:spcPct val="0"/>
              </a:spcAft>
              <a:buFontTx/>
              <a:buNone/>
            </a:pPr>
            <a:r>
              <a:rPr lang="it-IT" altLang="it-IT" b="1" dirty="0" err="1">
                <a:solidFill>
                  <a:srgbClr val="000000"/>
                </a:solidFill>
              </a:rPr>
              <a:t>Extinction-reconsolidation</a:t>
            </a:r>
            <a:r>
              <a:rPr lang="it-IT" altLang="it-IT" b="1" dirty="0">
                <a:solidFill>
                  <a:srgbClr val="000000"/>
                </a:solidFill>
              </a:rPr>
              <a:t> </a:t>
            </a:r>
            <a:r>
              <a:rPr lang="it-IT" altLang="it-IT" b="1" dirty="0" err="1">
                <a:solidFill>
                  <a:srgbClr val="000000"/>
                </a:solidFill>
              </a:rPr>
              <a:t>boundaries</a:t>
            </a:r>
            <a:r>
              <a:rPr lang="it-IT" altLang="it-IT" b="1" dirty="0">
                <a:solidFill>
                  <a:srgbClr val="000000"/>
                </a:solidFill>
              </a:rPr>
              <a:t>: </a:t>
            </a:r>
            <a:r>
              <a:rPr lang="it-IT" altLang="it-IT" b="1" dirty="0" err="1">
                <a:solidFill>
                  <a:srgbClr val="000000"/>
                </a:solidFill>
              </a:rPr>
              <a:t>key</a:t>
            </a:r>
            <a:r>
              <a:rPr lang="it-IT" altLang="it-IT" b="1" dirty="0">
                <a:solidFill>
                  <a:srgbClr val="000000"/>
                </a:solidFill>
              </a:rPr>
              <a:t> to </a:t>
            </a:r>
            <a:r>
              <a:rPr lang="it-IT" altLang="it-IT" b="1" dirty="0" err="1">
                <a:solidFill>
                  <a:srgbClr val="000000"/>
                </a:solidFill>
              </a:rPr>
              <a:t>persistent</a:t>
            </a:r>
            <a:r>
              <a:rPr lang="it-IT" altLang="it-IT" b="1" dirty="0">
                <a:solidFill>
                  <a:srgbClr val="000000"/>
                </a:solidFill>
              </a:rPr>
              <a:t> </a:t>
            </a:r>
            <a:r>
              <a:rPr lang="it-IT" altLang="it-IT" b="1" dirty="0" err="1">
                <a:solidFill>
                  <a:srgbClr val="000000"/>
                </a:solidFill>
              </a:rPr>
              <a:t>attenuation</a:t>
            </a:r>
            <a:r>
              <a:rPr lang="it-IT" altLang="it-IT" b="1" dirty="0">
                <a:solidFill>
                  <a:srgbClr val="000000"/>
                </a:solidFill>
              </a:rPr>
              <a:t> of </a:t>
            </a:r>
            <a:r>
              <a:rPr lang="it-IT" altLang="it-IT" b="1" dirty="0" err="1">
                <a:solidFill>
                  <a:srgbClr val="000000"/>
                </a:solidFill>
              </a:rPr>
              <a:t>fear</a:t>
            </a:r>
            <a:r>
              <a:rPr lang="it-IT" altLang="it-IT" b="1" dirty="0">
                <a:solidFill>
                  <a:srgbClr val="000000"/>
                </a:solidFill>
              </a:rPr>
              <a:t> </a:t>
            </a:r>
            <a:r>
              <a:rPr lang="it-IT" altLang="it-IT" b="1" dirty="0" err="1">
                <a:solidFill>
                  <a:srgbClr val="000000"/>
                </a:solidFill>
              </a:rPr>
              <a:t>memories</a:t>
            </a:r>
            <a:r>
              <a:rPr lang="it-IT" altLang="it-IT" b="1" dirty="0">
                <a:solidFill>
                  <a:srgbClr val="000000"/>
                </a:solidFill>
              </a:rPr>
              <a:t>.</a:t>
            </a:r>
          </a:p>
          <a:p>
            <a:pPr algn="ctr" eaLnBrk="1" fontAlgn="base" hangingPunct="1">
              <a:spcBef>
                <a:spcPct val="0"/>
              </a:spcBef>
              <a:spcAft>
                <a:spcPct val="0"/>
              </a:spcAft>
              <a:buFontTx/>
              <a:buNone/>
            </a:pPr>
            <a:r>
              <a:rPr lang="it-IT" altLang="it-IT" dirty="0" err="1">
                <a:solidFill>
                  <a:srgbClr val="000000"/>
                </a:solidFill>
                <a:hlinkClick r:id="rId4"/>
              </a:rPr>
              <a:t>Monfils</a:t>
            </a:r>
            <a:r>
              <a:rPr lang="it-IT" altLang="it-IT" dirty="0">
                <a:solidFill>
                  <a:srgbClr val="000000"/>
                </a:solidFill>
                <a:hlinkClick r:id="rId4"/>
              </a:rPr>
              <a:t> MH</a:t>
            </a:r>
            <a:r>
              <a:rPr lang="it-IT" altLang="it-IT" dirty="0">
                <a:solidFill>
                  <a:srgbClr val="000000"/>
                </a:solidFill>
              </a:rPr>
              <a:t>, </a:t>
            </a:r>
            <a:r>
              <a:rPr lang="it-IT" altLang="it-IT" dirty="0" err="1">
                <a:solidFill>
                  <a:srgbClr val="000000"/>
                </a:solidFill>
                <a:hlinkClick r:id="rId5"/>
              </a:rPr>
              <a:t>Cowansage</a:t>
            </a:r>
            <a:r>
              <a:rPr lang="it-IT" altLang="it-IT" dirty="0">
                <a:solidFill>
                  <a:srgbClr val="000000"/>
                </a:solidFill>
                <a:hlinkClick r:id="rId5"/>
              </a:rPr>
              <a:t> KK</a:t>
            </a:r>
            <a:r>
              <a:rPr lang="it-IT" altLang="it-IT" dirty="0">
                <a:solidFill>
                  <a:srgbClr val="000000"/>
                </a:solidFill>
              </a:rPr>
              <a:t>, </a:t>
            </a:r>
            <a:r>
              <a:rPr lang="it-IT" altLang="it-IT" dirty="0" err="1">
                <a:solidFill>
                  <a:srgbClr val="000000"/>
                </a:solidFill>
                <a:hlinkClick r:id="rId6"/>
              </a:rPr>
              <a:t>Klann</a:t>
            </a:r>
            <a:r>
              <a:rPr lang="it-IT" altLang="it-IT" dirty="0">
                <a:solidFill>
                  <a:srgbClr val="000000"/>
                </a:solidFill>
                <a:hlinkClick r:id="rId6"/>
              </a:rPr>
              <a:t> E</a:t>
            </a:r>
            <a:r>
              <a:rPr lang="it-IT" altLang="it-IT" dirty="0">
                <a:solidFill>
                  <a:srgbClr val="000000"/>
                </a:solidFill>
              </a:rPr>
              <a:t>, </a:t>
            </a:r>
            <a:r>
              <a:rPr lang="it-IT" altLang="it-IT" dirty="0" err="1">
                <a:solidFill>
                  <a:srgbClr val="000000"/>
                </a:solidFill>
                <a:hlinkClick r:id="rId7"/>
              </a:rPr>
              <a:t>LeDoux</a:t>
            </a:r>
            <a:r>
              <a:rPr lang="it-IT" altLang="it-IT" dirty="0">
                <a:solidFill>
                  <a:srgbClr val="000000"/>
                </a:solidFill>
                <a:hlinkClick r:id="rId7"/>
              </a:rPr>
              <a:t> JE</a:t>
            </a:r>
            <a:r>
              <a:rPr lang="it-IT" altLang="it-IT" dirty="0">
                <a:solidFill>
                  <a:srgbClr val="000000"/>
                </a:solidFill>
              </a:rPr>
              <a:t>.</a:t>
            </a:r>
          </a:p>
          <a:p>
            <a:pPr algn="ctr" eaLnBrk="1" fontAlgn="base" hangingPunct="1">
              <a:spcBef>
                <a:spcPct val="0"/>
              </a:spcBef>
              <a:spcAft>
                <a:spcPct val="0"/>
              </a:spcAft>
              <a:buFontTx/>
              <a:buNone/>
            </a:pPr>
            <a:endParaRPr lang="it-IT" altLang="it-IT"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5621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04813"/>
            <a:ext cx="8763000" cy="356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731" name="Rectangle 5"/>
          <p:cNvSpPr>
            <a:spLocks noChangeArrowheads="1"/>
          </p:cNvSpPr>
          <p:nvPr/>
        </p:nvSpPr>
        <p:spPr bwMode="auto">
          <a:xfrm>
            <a:off x="0" y="4149725"/>
            <a:ext cx="9217025"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Presenting a single isolated retrieval trial before an extinction session prevents reinstatement. (</a:t>
            </a:r>
            <a:r>
              <a:rPr lang="it-IT" altLang="it-IT" sz="1800" b="1">
                <a:solidFill>
                  <a:srgbClr val="000000"/>
                </a:solidFill>
              </a:rPr>
              <a:t>A</a:t>
            </a:r>
            <a:r>
              <a:rPr lang="it-IT" altLang="it-IT" sz="1800">
                <a:solidFill>
                  <a:srgbClr val="000000"/>
                </a:solidFill>
              </a:rPr>
              <a:t>) Rats were fear-conditioned. The next day, they were exposed either to an isolated cue retrieval trial (Ret, </a:t>
            </a:r>
            <a:r>
              <a:rPr lang="it-IT" altLang="it-IT" sz="1800" i="1">
                <a:solidFill>
                  <a:srgbClr val="000000"/>
                </a:solidFill>
              </a:rPr>
              <a:t>n</a:t>
            </a:r>
            <a:r>
              <a:rPr lang="it-IT" altLang="it-IT" sz="1800">
                <a:solidFill>
                  <a:srgbClr val="000000"/>
                </a:solidFill>
              </a:rPr>
              <a:t> = 8) or context only (No Ret, </a:t>
            </a:r>
            <a:r>
              <a:rPr lang="it-IT" altLang="it-IT" sz="1800" i="1">
                <a:solidFill>
                  <a:srgbClr val="000000"/>
                </a:solidFill>
              </a:rPr>
              <a:t>n</a:t>
            </a:r>
            <a:r>
              <a:rPr lang="it-IT" altLang="it-IT" sz="1800">
                <a:solidFill>
                  <a:srgbClr val="000000"/>
                </a:solidFill>
              </a:rPr>
              <a:t> = 8), followed 1 hour later by extinction training. Twenty-four hours after extinction, they received five unsignaled footshocks, and the next day were tested for reinstatement. The gray shading represents context A. (</a:t>
            </a:r>
            <a:r>
              <a:rPr lang="it-IT" altLang="it-IT" sz="1800" b="1">
                <a:solidFill>
                  <a:srgbClr val="000000"/>
                </a:solidFill>
              </a:rPr>
              <a:t>B</a:t>
            </a:r>
            <a:r>
              <a:rPr lang="it-IT" altLang="it-IT" sz="1800">
                <a:solidFill>
                  <a:srgbClr val="000000"/>
                </a:solidFill>
              </a:rPr>
              <a:t>) The No Ret and Ret groups froze equivalently to the last four CSs of extinction; however, 24 hours after the unsignaled footshocks, the No Ret group (black) showed increased freezing (reinstatement) (</a:t>
            </a:r>
            <a:r>
              <a:rPr lang="it-IT" altLang="it-IT" sz="1800" i="1">
                <a:solidFill>
                  <a:srgbClr val="000000"/>
                </a:solidFill>
              </a:rPr>
              <a:t>P</a:t>
            </a:r>
            <a:r>
              <a:rPr lang="it-IT" altLang="it-IT" sz="1800">
                <a:solidFill>
                  <a:srgbClr val="000000"/>
                </a:solidFill>
              </a:rPr>
              <a:t> &lt; 0.05), but the Ret group (red) did not (</a:t>
            </a:r>
            <a:r>
              <a:rPr lang="it-IT" altLang="it-IT" sz="1800" i="1">
                <a:solidFill>
                  <a:srgbClr val="000000"/>
                </a:solidFill>
              </a:rPr>
              <a:t>P</a:t>
            </a:r>
            <a:r>
              <a:rPr lang="it-IT" altLang="it-IT" sz="1800">
                <a:solidFill>
                  <a:srgbClr val="000000"/>
                </a:solidFill>
              </a:rPr>
              <a:t> &gt; 0.05).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395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5"/>
          <p:cNvSpPr>
            <a:spLocks noChangeArrowheads="1"/>
          </p:cNvSpPr>
          <p:nvPr/>
        </p:nvSpPr>
        <p:spPr bwMode="auto">
          <a:xfrm>
            <a:off x="-12700" y="592138"/>
            <a:ext cx="9144000" cy="179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i="1">
                <a:solidFill>
                  <a:srgbClr val="000000"/>
                </a:solidFill>
              </a:rPr>
              <a:t>Nature</a:t>
            </a:r>
            <a:r>
              <a:rPr lang="it-IT" altLang="it-IT" sz="2400">
                <a:solidFill>
                  <a:srgbClr val="000000"/>
                </a:solidFill>
              </a:rPr>
              <a:t> </a:t>
            </a:r>
            <a:r>
              <a:rPr lang="it-IT" altLang="it-IT" sz="2400" b="1">
                <a:solidFill>
                  <a:srgbClr val="000000"/>
                </a:solidFill>
              </a:rPr>
              <a:t>463</a:t>
            </a:r>
            <a:r>
              <a:rPr lang="it-IT" altLang="it-IT" sz="2400">
                <a:solidFill>
                  <a:srgbClr val="000000"/>
                </a:solidFill>
              </a:rPr>
              <a:t>, 49-53 (7 January 2010)</a:t>
            </a:r>
            <a:endParaRPr lang="it-IT" altLang="it-IT" sz="2400" b="1">
              <a:solidFill>
                <a:srgbClr val="000000"/>
              </a:solidFill>
            </a:endParaRPr>
          </a:p>
          <a:p>
            <a:pPr algn="ctr" eaLnBrk="1" fontAlgn="base" hangingPunct="1">
              <a:spcBef>
                <a:spcPct val="0"/>
              </a:spcBef>
              <a:spcAft>
                <a:spcPct val="0"/>
              </a:spcAft>
              <a:buFontTx/>
              <a:buNone/>
            </a:pPr>
            <a:r>
              <a:rPr lang="it-IT" altLang="it-IT" b="1">
                <a:solidFill>
                  <a:srgbClr val="000000"/>
                </a:solidFill>
              </a:rPr>
              <a:t>Preventing the return of fear in humans using reconsolidation update mechanisms</a:t>
            </a:r>
          </a:p>
          <a:p>
            <a:pPr algn="ctr" eaLnBrk="1" fontAlgn="base" hangingPunct="1">
              <a:spcBef>
                <a:spcPct val="0"/>
              </a:spcBef>
              <a:spcAft>
                <a:spcPct val="0"/>
              </a:spcAft>
              <a:buFontTx/>
              <a:buNone/>
            </a:pPr>
            <a:r>
              <a:rPr lang="it-IT" altLang="it-IT" sz="2400">
                <a:solidFill>
                  <a:srgbClr val="000000"/>
                </a:solidFill>
              </a:rPr>
              <a:t>Schiller et al., 2010</a:t>
            </a:r>
          </a:p>
        </p:txBody>
      </p:sp>
      <p:sp>
        <p:nvSpPr>
          <p:cNvPr id="202755" name="Rectangle 6"/>
          <p:cNvSpPr>
            <a:spLocks noChangeArrowheads="1"/>
          </p:cNvSpPr>
          <p:nvPr/>
        </p:nvSpPr>
        <p:spPr bwMode="auto">
          <a:xfrm>
            <a:off x="0" y="2486025"/>
            <a:ext cx="914717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a:solidFill>
                  <a:srgbClr val="000000"/>
                </a:solidFill>
              </a:rPr>
              <a:t>“Research on changing fears has highlighted several techniques, most of which rely on the inhibition of the learned fear response. </a:t>
            </a:r>
          </a:p>
          <a:p>
            <a:pPr algn="ctr" eaLnBrk="1" fontAlgn="base" hangingPunct="1">
              <a:spcBef>
                <a:spcPct val="0"/>
              </a:spcBef>
              <a:spcAft>
                <a:spcPct val="0"/>
              </a:spcAft>
              <a:buFontTx/>
              <a:buNone/>
            </a:pPr>
            <a:r>
              <a:rPr lang="it-IT" altLang="it-IT" sz="2400">
                <a:solidFill>
                  <a:srgbClr val="000000"/>
                </a:solidFill>
              </a:rPr>
              <a:t>An inherent problem with these inhibition techniques is that the fear may return, for example with stress. </a:t>
            </a:r>
          </a:p>
          <a:p>
            <a:pPr algn="ctr" eaLnBrk="1" fontAlgn="base" hangingPunct="1">
              <a:spcBef>
                <a:spcPct val="0"/>
              </a:spcBef>
              <a:spcAft>
                <a:spcPct val="0"/>
              </a:spcAft>
              <a:buFontTx/>
              <a:buNone/>
            </a:pPr>
            <a:r>
              <a:rPr lang="it-IT" altLang="it-IT" sz="2400">
                <a:solidFill>
                  <a:srgbClr val="000000"/>
                </a:solidFill>
              </a:rPr>
              <a:t>Recent research on changing fears targeting the reconsolidation process overcomes this challenge to some extent. During reconsolidation, stored information is rendered labile after being retrieved, and pharmacological manipulations at this stage result in an inability to retrieve the memories at later times, suggesting that they are either erased or persistently inhibited.”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9295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4"/>
          <p:cNvSpPr>
            <a:spLocks noChangeArrowheads="1"/>
          </p:cNvSpPr>
          <p:nvPr/>
        </p:nvSpPr>
        <p:spPr bwMode="auto">
          <a:xfrm>
            <a:off x="33502" y="294260"/>
            <a:ext cx="9102725"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dirty="0" err="1">
                <a:solidFill>
                  <a:srgbClr val="000000"/>
                </a:solidFill>
              </a:rPr>
              <a:t>Remember</a:t>
            </a:r>
            <a:r>
              <a:rPr lang="it-IT" altLang="it-IT" sz="2800" dirty="0">
                <a:solidFill>
                  <a:srgbClr val="000000"/>
                </a:solidFill>
              </a:rPr>
              <a:t> </a:t>
            </a:r>
            <a:r>
              <a:rPr lang="it-IT" altLang="it-IT" sz="2800" dirty="0" err="1">
                <a:solidFill>
                  <a:srgbClr val="000000"/>
                </a:solidFill>
              </a:rPr>
              <a:t>that</a:t>
            </a:r>
            <a:r>
              <a:rPr lang="it-IT" altLang="it-IT" sz="2800" dirty="0">
                <a:solidFill>
                  <a:srgbClr val="000000"/>
                </a:solidFill>
              </a:rPr>
              <a:t> the </a:t>
            </a:r>
            <a:r>
              <a:rPr lang="it-IT" altLang="it-IT" sz="2800" dirty="0" err="1">
                <a:solidFill>
                  <a:srgbClr val="000000"/>
                </a:solidFill>
              </a:rPr>
              <a:t>hypothesis</a:t>
            </a:r>
            <a:r>
              <a:rPr lang="it-IT" altLang="it-IT" sz="2800" dirty="0">
                <a:solidFill>
                  <a:srgbClr val="000000"/>
                </a:solidFill>
              </a:rPr>
              <a:t> </a:t>
            </a:r>
            <a:r>
              <a:rPr lang="it-IT" altLang="it-IT" sz="2800" dirty="0" err="1">
                <a:solidFill>
                  <a:srgbClr val="000000"/>
                </a:solidFill>
              </a:rPr>
              <a:t>is</a:t>
            </a:r>
            <a:r>
              <a:rPr lang="it-IT" altLang="it-IT" sz="2800" dirty="0">
                <a:solidFill>
                  <a:srgbClr val="000000"/>
                </a:solidFill>
              </a:rPr>
              <a:t> </a:t>
            </a:r>
            <a:r>
              <a:rPr lang="it-IT" altLang="it-IT" sz="2800" dirty="0" err="1">
                <a:solidFill>
                  <a:srgbClr val="000000"/>
                </a:solidFill>
              </a:rPr>
              <a:t>that</a:t>
            </a:r>
            <a:r>
              <a:rPr lang="it-IT" altLang="it-IT" sz="2800" dirty="0">
                <a:solidFill>
                  <a:srgbClr val="000000"/>
                </a:solidFill>
              </a:rPr>
              <a:t>  </a:t>
            </a:r>
            <a:r>
              <a:rPr lang="it-IT" altLang="it-IT" sz="2800" dirty="0" err="1">
                <a:solidFill>
                  <a:srgbClr val="000000"/>
                </a:solidFill>
              </a:rPr>
              <a:t>reconsolidation</a:t>
            </a:r>
            <a:r>
              <a:rPr lang="it-IT" altLang="it-IT" sz="2800" dirty="0">
                <a:solidFill>
                  <a:srgbClr val="000000"/>
                </a:solidFill>
              </a:rPr>
              <a:t> </a:t>
            </a:r>
            <a:r>
              <a:rPr lang="it-IT" altLang="it-IT" sz="2800" dirty="0" err="1">
                <a:solidFill>
                  <a:srgbClr val="000000"/>
                </a:solidFill>
              </a:rPr>
              <a:t>is</a:t>
            </a:r>
            <a:r>
              <a:rPr lang="it-IT" altLang="it-IT" sz="2800" dirty="0">
                <a:solidFill>
                  <a:srgbClr val="000000"/>
                </a:solidFill>
              </a:rPr>
              <a:t> an </a:t>
            </a:r>
            <a:r>
              <a:rPr lang="it-IT" altLang="it-IT" sz="2800" dirty="0" err="1">
                <a:solidFill>
                  <a:srgbClr val="000000"/>
                </a:solidFill>
              </a:rPr>
              <a:t>adaptive</a:t>
            </a:r>
            <a:r>
              <a:rPr lang="it-IT" altLang="it-IT" sz="2800" dirty="0">
                <a:solidFill>
                  <a:srgbClr val="000000"/>
                </a:solidFill>
              </a:rPr>
              <a:t> update </a:t>
            </a:r>
            <a:r>
              <a:rPr lang="it-IT" altLang="it-IT" sz="2800" dirty="0" err="1">
                <a:solidFill>
                  <a:srgbClr val="000000"/>
                </a:solidFill>
              </a:rPr>
              <a:t>mechanism</a:t>
            </a:r>
            <a:r>
              <a:rPr lang="it-IT" altLang="it-IT" sz="2800" dirty="0">
                <a:solidFill>
                  <a:srgbClr val="000000"/>
                </a:solidFill>
              </a:rPr>
              <a:t> by </a:t>
            </a:r>
            <a:r>
              <a:rPr lang="it-IT" altLang="it-IT" sz="2800" dirty="0" err="1">
                <a:solidFill>
                  <a:srgbClr val="000000"/>
                </a:solidFill>
              </a:rPr>
              <a:t>which</a:t>
            </a:r>
            <a:r>
              <a:rPr lang="it-IT" altLang="it-IT" sz="2800" dirty="0">
                <a:solidFill>
                  <a:srgbClr val="000000"/>
                </a:solidFill>
              </a:rPr>
              <a:t> new information </a:t>
            </a:r>
            <a:r>
              <a:rPr lang="it-IT" altLang="it-IT" sz="2800" dirty="0" err="1">
                <a:solidFill>
                  <a:srgbClr val="000000"/>
                </a:solidFill>
              </a:rPr>
              <a:t>is</a:t>
            </a:r>
            <a:r>
              <a:rPr lang="it-IT" altLang="it-IT" sz="2800" dirty="0">
                <a:solidFill>
                  <a:srgbClr val="000000"/>
                </a:solidFill>
              </a:rPr>
              <a:t> </a:t>
            </a:r>
            <a:r>
              <a:rPr lang="it-IT" altLang="it-IT" sz="2800" dirty="0" err="1">
                <a:solidFill>
                  <a:srgbClr val="000000"/>
                </a:solidFill>
              </a:rPr>
              <a:t>incorporated</a:t>
            </a:r>
            <a:r>
              <a:rPr lang="it-IT" altLang="it-IT" sz="2800" dirty="0">
                <a:solidFill>
                  <a:srgbClr val="000000"/>
                </a:solidFill>
              </a:rPr>
              <a:t> </a:t>
            </a:r>
            <a:r>
              <a:rPr lang="it-IT" altLang="it-IT" sz="2800" dirty="0" err="1">
                <a:solidFill>
                  <a:srgbClr val="000000"/>
                </a:solidFill>
              </a:rPr>
              <a:t>into</a:t>
            </a:r>
            <a:r>
              <a:rPr lang="it-IT" altLang="it-IT" sz="2800" dirty="0">
                <a:solidFill>
                  <a:srgbClr val="000000"/>
                </a:solidFill>
              </a:rPr>
              <a:t> </a:t>
            </a:r>
            <a:r>
              <a:rPr lang="it-IT" altLang="it-IT" sz="2800" dirty="0" err="1">
                <a:solidFill>
                  <a:srgbClr val="000000"/>
                </a:solidFill>
              </a:rPr>
              <a:t>old</a:t>
            </a:r>
            <a:r>
              <a:rPr lang="it-IT" altLang="it-IT" sz="2800" dirty="0">
                <a:solidFill>
                  <a:srgbClr val="000000"/>
                </a:solidFill>
              </a:rPr>
              <a:t> </a:t>
            </a:r>
            <a:r>
              <a:rPr lang="it-IT" altLang="it-IT" sz="2800" dirty="0" err="1">
                <a:solidFill>
                  <a:srgbClr val="000000"/>
                </a:solidFill>
              </a:rPr>
              <a:t>memories</a:t>
            </a:r>
            <a:r>
              <a:rPr lang="it-IT" altLang="it-IT" sz="2800" dirty="0">
                <a:solidFill>
                  <a:srgbClr val="000000"/>
                </a:solidFill>
              </a:rPr>
              <a:t>. </a:t>
            </a:r>
          </a:p>
          <a:p>
            <a:pPr algn="ctr" eaLnBrk="1" fontAlgn="base" hangingPunct="1">
              <a:spcBef>
                <a:spcPct val="0"/>
              </a:spcBef>
              <a:spcAft>
                <a:spcPct val="0"/>
              </a:spcAft>
              <a:buFontTx/>
              <a:buNone/>
            </a:pPr>
            <a:endParaRPr lang="it-IT" altLang="it-IT" sz="2800" dirty="0">
              <a:solidFill>
                <a:srgbClr val="000000"/>
              </a:solidFill>
            </a:endParaRPr>
          </a:p>
          <a:p>
            <a:pPr algn="ctr" eaLnBrk="1" fontAlgn="base" hangingPunct="1">
              <a:spcBef>
                <a:spcPct val="0"/>
              </a:spcBef>
              <a:spcAft>
                <a:spcPct val="0"/>
              </a:spcAft>
              <a:buFontTx/>
              <a:buNone/>
            </a:pPr>
            <a:r>
              <a:rPr lang="it-IT" altLang="it-IT" sz="2800" dirty="0">
                <a:solidFill>
                  <a:srgbClr val="000000"/>
                </a:solidFill>
              </a:rPr>
              <a:t>By </a:t>
            </a:r>
            <a:r>
              <a:rPr lang="it-IT" altLang="it-IT" sz="2800" dirty="0" err="1">
                <a:solidFill>
                  <a:srgbClr val="000000"/>
                </a:solidFill>
              </a:rPr>
              <a:t>introducing</a:t>
            </a:r>
            <a:r>
              <a:rPr lang="it-IT" altLang="it-IT" sz="2800" dirty="0">
                <a:solidFill>
                  <a:srgbClr val="000000"/>
                </a:solidFill>
              </a:rPr>
              <a:t> new information </a:t>
            </a:r>
            <a:r>
              <a:rPr lang="it-IT" altLang="it-IT" sz="2800" dirty="0" err="1">
                <a:solidFill>
                  <a:srgbClr val="000000"/>
                </a:solidFill>
              </a:rPr>
              <a:t>during</a:t>
            </a:r>
            <a:r>
              <a:rPr lang="it-IT" altLang="it-IT" sz="2800" dirty="0">
                <a:solidFill>
                  <a:srgbClr val="000000"/>
                </a:solidFill>
              </a:rPr>
              <a:t> the </a:t>
            </a:r>
            <a:r>
              <a:rPr lang="it-IT" altLang="it-IT" sz="2800" dirty="0" err="1">
                <a:solidFill>
                  <a:srgbClr val="000000"/>
                </a:solidFill>
              </a:rPr>
              <a:t>reconsolidation</a:t>
            </a:r>
            <a:r>
              <a:rPr lang="it-IT" altLang="it-IT" sz="2800" dirty="0">
                <a:solidFill>
                  <a:srgbClr val="000000"/>
                </a:solidFill>
              </a:rPr>
              <a:t> </a:t>
            </a:r>
            <a:r>
              <a:rPr lang="it-IT" altLang="it-IT" sz="2800" dirty="0" err="1">
                <a:solidFill>
                  <a:srgbClr val="000000"/>
                </a:solidFill>
              </a:rPr>
              <a:t>period</a:t>
            </a:r>
            <a:r>
              <a:rPr lang="it-IT" altLang="it-IT" sz="2800" dirty="0">
                <a:solidFill>
                  <a:srgbClr val="000000"/>
                </a:solidFill>
              </a:rPr>
              <a:t>, </a:t>
            </a:r>
            <a:r>
              <a:rPr lang="it-IT" altLang="it-IT" sz="2800" dirty="0" err="1">
                <a:solidFill>
                  <a:srgbClr val="000000"/>
                </a:solidFill>
              </a:rPr>
              <a:t>it</a:t>
            </a:r>
            <a:r>
              <a:rPr lang="it-IT" altLang="it-IT" sz="2800" dirty="0">
                <a:solidFill>
                  <a:srgbClr val="000000"/>
                </a:solidFill>
              </a:rPr>
              <a:t> </a:t>
            </a:r>
            <a:r>
              <a:rPr lang="it-IT" altLang="it-IT" sz="2800" dirty="0" err="1">
                <a:solidFill>
                  <a:srgbClr val="000000"/>
                </a:solidFill>
              </a:rPr>
              <a:t>may</a:t>
            </a:r>
            <a:r>
              <a:rPr lang="it-IT" altLang="it-IT" sz="2800" dirty="0">
                <a:solidFill>
                  <a:srgbClr val="000000"/>
                </a:solidFill>
              </a:rPr>
              <a:t> be </a:t>
            </a:r>
            <a:r>
              <a:rPr lang="it-IT" altLang="it-IT" sz="2800" dirty="0" err="1">
                <a:solidFill>
                  <a:srgbClr val="000000"/>
                </a:solidFill>
              </a:rPr>
              <a:t>possible</a:t>
            </a:r>
            <a:r>
              <a:rPr lang="it-IT" altLang="it-IT" sz="2800" dirty="0">
                <a:solidFill>
                  <a:srgbClr val="000000"/>
                </a:solidFill>
              </a:rPr>
              <a:t> to </a:t>
            </a:r>
            <a:r>
              <a:rPr lang="it-IT" altLang="it-IT" sz="2800" dirty="0" err="1">
                <a:solidFill>
                  <a:srgbClr val="000000"/>
                </a:solidFill>
              </a:rPr>
              <a:t>permanently</a:t>
            </a:r>
            <a:r>
              <a:rPr lang="it-IT" altLang="it-IT" sz="2800" dirty="0">
                <a:solidFill>
                  <a:srgbClr val="000000"/>
                </a:solidFill>
              </a:rPr>
              <a:t> </a:t>
            </a:r>
            <a:r>
              <a:rPr lang="it-IT" altLang="it-IT" sz="2800" dirty="0" err="1">
                <a:solidFill>
                  <a:srgbClr val="000000"/>
                </a:solidFill>
              </a:rPr>
              <a:t>change</a:t>
            </a:r>
            <a:r>
              <a:rPr lang="it-IT" altLang="it-IT" sz="2800" dirty="0">
                <a:solidFill>
                  <a:srgbClr val="000000"/>
                </a:solidFill>
              </a:rPr>
              <a:t> the </a:t>
            </a:r>
            <a:r>
              <a:rPr lang="it-IT" altLang="it-IT" sz="2800" dirty="0" err="1">
                <a:solidFill>
                  <a:srgbClr val="000000"/>
                </a:solidFill>
              </a:rPr>
              <a:t>fear</a:t>
            </a:r>
            <a:r>
              <a:rPr lang="it-IT" altLang="it-IT" sz="2800" dirty="0">
                <a:solidFill>
                  <a:srgbClr val="000000"/>
                </a:solidFill>
              </a:rPr>
              <a:t> </a:t>
            </a:r>
            <a:r>
              <a:rPr lang="it-IT" altLang="it-IT" sz="2800" dirty="0" err="1">
                <a:solidFill>
                  <a:srgbClr val="000000"/>
                </a:solidFill>
              </a:rPr>
              <a:t>memory</a:t>
            </a:r>
            <a:r>
              <a:rPr lang="it-IT" altLang="it-IT" sz="2800" dirty="0">
                <a:solidFill>
                  <a:srgbClr val="000000"/>
                </a:solidFill>
              </a:rPr>
              <a:t>. </a:t>
            </a:r>
          </a:p>
          <a:p>
            <a:pPr algn="ctr" eaLnBrk="1" fontAlgn="base" hangingPunct="1">
              <a:spcBef>
                <a:spcPct val="0"/>
              </a:spcBef>
              <a:spcAft>
                <a:spcPct val="0"/>
              </a:spcAft>
              <a:buFontTx/>
              <a:buNone/>
            </a:pPr>
            <a:endParaRPr lang="it-IT" altLang="it-IT" sz="2800" dirty="0">
              <a:solidFill>
                <a:srgbClr val="000000"/>
              </a:solidFill>
            </a:endParaRPr>
          </a:p>
          <a:p>
            <a:pPr algn="ctr" eaLnBrk="1" fontAlgn="base" hangingPunct="1">
              <a:spcBef>
                <a:spcPct val="0"/>
              </a:spcBef>
              <a:spcAft>
                <a:spcPct val="0"/>
              </a:spcAft>
              <a:buFontTx/>
              <a:buNone/>
            </a:pPr>
            <a:r>
              <a:rPr lang="it-IT" altLang="it-IT" sz="2800" dirty="0">
                <a:solidFill>
                  <a:srgbClr val="000000"/>
                </a:solidFill>
              </a:rPr>
              <a:t>In the </a:t>
            </a:r>
            <a:r>
              <a:rPr lang="it-IT" altLang="it-IT" sz="2800" dirty="0" err="1">
                <a:solidFill>
                  <a:srgbClr val="000000"/>
                </a:solidFill>
              </a:rPr>
              <a:t>present</a:t>
            </a:r>
            <a:r>
              <a:rPr lang="it-IT" altLang="it-IT" sz="2800" dirty="0">
                <a:solidFill>
                  <a:srgbClr val="000000"/>
                </a:solidFill>
              </a:rPr>
              <a:t> </a:t>
            </a:r>
            <a:r>
              <a:rPr lang="it-IT" altLang="it-IT" sz="2800" dirty="0" err="1">
                <a:solidFill>
                  <a:srgbClr val="000000"/>
                </a:solidFill>
              </a:rPr>
              <a:t>study</a:t>
            </a:r>
            <a:r>
              <a:rPr lang="it-IT" altLang="it-IT" sz="2800" dirty="0">
                <a:solidFill>
                  <a:srgbClr val="000000"/>
                </a:solidFill>
              </a:rPr>
              <a:t>, </a:t>
            </a:r>
            <a:r>
              <a:rPr lang="it-IT" altLang="it-IT" sz="2800" dirty="0" err="1">
                <a:solidFill>
                  <a:srgbClr val="000000"/>
                </a:solidFill>
              </a:rPr>
              <a:t>Schiller</a:t>
            </a:r>
            <a:r>
              <a:rPr lang="it-IT" altLang="it-IT" sz="2800" dirty="0">
                <a:solidFill>
                  <a:srgbClr val="000000"/>
                </a:solidFill>
              </a:rPr>
              <a:t> et al </a:t>
            </a:r>
            <a:r>
              <a:rPr lang="it-IT" altLang="it-IT" sz="2800" dirty="0" err="1">
                <a:solidFill>
                  <a:srgbClr val="000000"/>
                </a:solidFill>
              </a:rPr>
              <a:t>provide</a:t>
            </a:r>
            <a:r>
              <a:rPr lang="it-IT" altLang="it-IT" sz="2800" dirty="0">
                <a:solidFill>
                  <a:srgbClr val="000000"/>
                </a:solidFill>
              </a:rPr>
              <a:t> </a:t>
            </a:r>
            <a:r>
              <a:rPr lang="it-IT" altLang="it-IT" sz="2800" b="1" dirty="0" err="1">
                <a:solidFill>
                  <a:srgbClr val="000000"/>
                </a:solidFill>
              </a:rPr>
              <a:t>evidence</a:t>
            </a:r>
            <a:r>
              <a:rPr lang="it-IT" altLang="it-IT" sz="2800" b="1" dirty="0">
                <a:solidFill>
                  <a:srgbClr val="000000"/>
                </a:solidFill>
              </a:rPr>
              <a:t> in </a:t>
            </a:r>
            <a:r>
              <a:rPr lang="it-IT" altLang="it-IT" sz="2800" b="1" dirty="0" err="1">
                <a:solidFill>
                  <a:srgbClr val="000000"/>
                </a:solidFill>
              </a:rPr>
              <a:t>humans</a:t>
            </a:r>
            <a:r>
              <a:rPr lang="it-IT" altLang="it-IT" sz="2800" b="1" dirty="0">
                <a:solidFill>
                  <a:srgbClr val="000000"/>
                </a:solidFill>
              </a:rPr>
              <a:t> </a:t>
            </a:r>
            <a:r>
              <a:rPr lang="it-IT" altLang="it-IT" sz="2800" b="1" dirty="0" err="1">
                <a:solidFill>
                  <a:srgbClr val="000000"/>
                </a:solidFill>
              </a:rPr>
              <a:t>that</a:t>
            </a:r>
            <a:r>
              <a:rPr lang="it-IT" altLang="it-IT" sz="2800" b="1" dirty="0">
                <a:solidFill>
                  <a:srgbClr val="000000"/>
                </a:solidFill>
              </a:rPr>
              <a:t> </a:t>
            </a:r>
            <a:r>
              <a:rPr lang="it-IT" altLang="it-IT" sz="2800" b="1" dirty="0" err="1">
                <a:solidFill>
                  <a:srgbClr val="000000"/>
                </a:solidFill>
              </a:rPr>
              <a:t>old</a:t>
            </a:r>
            <a:r>
              <a:rPr lang="it-IT" altLang="it-IT" sz="2800" b="1" dirty="0">
                <a:solidFill>
                  <a:srgbClr val="000000"/>
                </a:solidFill>
              </a:rPr>
              <a:t> </a:t>
            </a:r>
            <a:r>
              <a:rPr lang="it-IT" altLang="it-IT" sz="2800" b="1" dirty="0" err="1">
                <a:solidFill>
                  <a:srgbClr val="000000"/>
                </a:solidFill>
              </a:rPr>
              <a:t>fear</a:t>
            </a:r>
            <a:r>
              <a:rPr lang="it-IT" altLang="it-IT" sz="2800" b="1" dirty="0">
                <a:solidFill>
                  <a:srgbClr val="000000"/>
                </a:solidFill>
              </a:rPr>
              <a:t> </a:t>
            </a:r>
            <a:r>
              <a:rPr lang="it-IT" altLang="it-IT" sz="2800" b="1" dirty="0" err="1">
                <a:solidFill>
                  <a:srgbClr val="000000"/>
                </a:solidFill>
              </a:rPr>
              <a:t>memories</a:t>
            </a:r>
            <a:r>
              <a:rPr lang="it-IT" altLang="it-IT" sz="2800" b="1" dirty="0">
                <a:solidFill>
                  <a:srgbClr val="000000"/>
                </a:solidFill>
              </a:rPr>
              <a:t> can be </a:t>
            </a:r>
            <a:r>
              <a:rPr lang="it-IT" altLang="it-IT" sz="2800" b="1" dirty="0" err="1">
                <a:solidFill>
                  <a:srgbClr val="000000"/>
                </a:solidFill>
              </a:rPr>
              <a:t>updated</a:t>
            </a:r>
            <a:r>
              <a:rPr lang="it-IT" altLang="it-IT" sz="2800" b="1" dirty="0">
                <a:solidFill>
                  <a:srgbClr val="000000"/>
                </a:solidFill>
              </a:rPr>
              <a:t> with non-</a:t>
            </a:r>
            <a:r>
              <a:rPr lang="it-IT" altLang="it-IT" sz="2800" b="1" dirty="0" err="1">
                <a:solidFill>
                  <a:srgbClr val="000000"/>
                </a:solidFill>
              </a:rPr>
              <a:t>fearful</a:t>
            </a:r>
            <a:r>
              <a:rPr lang="it-IT" altLang="it-IT" sz="2800" b="1" dirty="0">
                <a:solidFill>
                  <a:srgbClr val="000000"/>
                </a:solidFill>
              </a:rPr>
              <a:t> information </a:t>
            </a:r>
            <a:r>
              <a:rPr lang="it-IT" altLang="it-IT" sz="2800" b="1" dirty="0" err="1">
                <a:solidFill>
                  <a:srgbClr val="000000"/>
                </a:solidFill>
              </a:rPr>
              <a:t>provided</a:t>
            </a:r>
            <a:r>
              <a:rPr lang="it-IT" altLang="it-IT" sz="2800" b="1" dirty="0">
                <a:solidFill>
                  <a:srgbClr val="000000"/>
                </a:solidFill>
              </a:rPr>
              <a:t> </a:t>
            </a:r>
            <a:r>
              <a:rPr lang="it-IT" altLang="it-IT" sz="2800" b="1" dirty="0" err="1">
                <a:solidFill>
                  <a:srgbClr val="000000"/>
                </a:solidFill>
              </a:rPr>
              <a:t>during</a:t>
            </a:r>
            <a:r>
              <a:rPr lang="it-IT" altLang="it-IT" sz="2800" b="1" dirty="0">
                <a:solidFill>
                  <a:srgbClr val="000000"/>
                </a:solidFill>
              </a:rPr>
              <a:t> the </a:t>
            </a:r>
            <a:r>
              <a:rPr lang="it-IT" altLang="it-IT" sz="2800" b="1" dirty="0" err="1">
                <a:solidFill>
                  <a:srgbClr val="000000"/>
                </a:solidFill>
              </a:rPr>
              <a:t>reconsolidation</a:t>
            </a:r>
            <a:r>
              <a:rPr lang="it-IT" altLang="it-IT" sz="2800" b="1" dirty="0">
                <a:solidFill>
                  <a:srgbClr val="000000"/>
                </a:solidFill>
              </a:rPr>
              <a:t> </a:t>
            </a:r>
            <a:r>
              <a:rPr lang="it-IT" altLang="it-IT" sz="2800" b="1" dirty="0" err="1">
                <a:solidFill>
                  <a:srgbClr val="000000"/>
                </a:solidFill>
              </a:rPr>
              <a:t>window</a:t>
            </a:r>
            <a:r>
              <a:rPr lang="it-IT" altLang="it-IT" sz="2800" dirty="0">
                <a:solidFill>
                  <a:srgbClr val="000000"/>
                </a:solidFill>
              </a:rPr>
              <a:t>.</a:t>
            </a:r>
          </a:p>
          <a:p>
            <a:pPr algn="ctr" eaLnBrk="1" fontAlgn="base" hangingPunct="1">
              <a:spcBef>
                <a:spcPct val="0"/>
              </a:spcBef>
              <a:spcAft>
                <a:spcPct val="0"/>
              </a:spcAft>
              <a:buFontTx/>
              <a:buNone/>
            </a:pPr>
            <a:endParaRPr lang="it-IT" altLang="it-IT" sz="2800" dirty="0">
              <a:solidFill>
                <a:srgbClr val="000000"/>
              </a:solidFill>
            </a:endParaRPr>
          </a:p>
          <a:p>
            <a:pPr algn="ctr" eaLnBrk="1" fontAlgn="base" hangingPunct="1">
              <a:spcBef>
                <a:spcPct val="0"/>
              </a:spcBef>
              <a:spcAft>
                <a:spcPct val="0"/>
              </a:spcAft>
              <a:buFontTx/>
              <a:buNone/>
            </a:pPr>
            <a:r>
              <a:rPr lang="it-IT" altLang="it-IT" sz="2800" dirty="0">
                <a:solidFill>
                  <a:srgbClr val="000000"/>
                </a:solidFill>
              </a:rPr>
              <a:t> </a:t>
            </a:r>
            <a:r>
              <a:rPr lang="it-IT" altLang="it-IT" sz="2800" dirty="0" err="1">
                <a:solidFill>
                  <a:srgbClr val="000000"/>
                </a:solidFill>
              </a:rPr>
              <a:t>As</a:t>
            </a:r>
            <a:r>
              <a:rPr lang="it-IT" altLang="it-IT" sz="2800" dirty="0">
                <a:solidFill>
                  <a:srgbClr val="000000"/>
                </a:solidFill>
              </a:rPr>
              <a:t> a </a:t>
            </a:r>
            <a:r>
              <a:rPr lang="it-IT" altLang="it-IT" sz="2800" dirty="0" err="1">
                <a:solidFill>
                  <a:srgbClr val="000000"/>
                </a:solidFill>
              </a:rPr>
              <a:t>consequence</a:t>
            </a:r>
            <a:r>
              <a:rPr lang="it-IT" altLang="it-IT" sz="2800" dirty="0">
                <a:solidFill>
                  <a:srgbClr val="000000"/>
                </a:solidFill>
              </a:rPr>
              <a:t>, </a:t>
            </a:r>
            <a:r>
              <a:rPr lang="it-IT" altLang="it-IT" sz="2800" b="1" dirty="0" err="1">
                <a:solidFill>
                  <a:srgbClr val="000000"/>
                </a:solidFill>
              </a:rPr>
              <a:t>fear</a:t>
            </a:r>
            <a:r>
              <a:rPr lang="it-IT" altLang="it-IT" sz="2800" b="1" dirty="0">
                <a:solidFill>
                  <a:srgbClr val="000000"/>
                </a:solidFill>
              </a:rPr>
              <a:t> </a:t>
            </a:r>
            <a:r>
              <a:rPr lang="it-IT" altLang="it-IT" sz="2800" b="1" dirty="0" err="1">
                <a:solidFill>
                  <a:srgbClr val="000000"/>
                </a:solidFill>
              </a:rPr>
              <a:t>responses</a:t>
            </a:r>
            <a:r>
              <a:rPr lang="it-IT" altLang="it-IT" sz="2800" b="1" dirty="0">
                <a:solidFill>
                  <a:srgbClr val="000000"/>
                </a:solidFill>
              </a:rPr>
              <a:t> are no </a:t>
            </a:r>
            <a:r>
              <a:rPr lang="it-IT" altLang="it-IT" sz="2800" b="1" dirty="0" err="1">
                <a:solidFill>
                  <a:srgbClr val="000000"/>
                </a:solidFill>
              </a:rPr>
              <a:t>longer</a:t>
            </a:r>
            <a:r>
              <a:rPr lang="it-IT" altLang="it-IT" sz="2800" b="1" dirty="0">
                <a:solidFill>
                  <a:srgbClr val="000000"/>
                </a:solidFill>
              </a:rPr>
              <a:t> </a:t>
            </a:r>
            <a:r>
              <a:rPr lang="it-IT" altLang="it-IT" sz="2800" b="1" dirty="0" err="1">
                <a:solidFill>
                  <a:srgbClr val="000000"/>
                </a:solidFill>
              </a:rPr>
              <a:t>expressed</a:t>
            </a:r>
            <a:r>
              <a:rPr lang="it-IT" altLang="it-IT" sz="2800" dirty="0">
                <a:solidFill>
                  <a:srgbClr val="000000"/>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9423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ChangeArrowheads="1"/>
          </p:cNvSpPr>
          <p:nvPr/>
        </p:nvSpPr>
        <p:spPr bwMode="auto">
          <a:xfrm>
            <a:off x="-11113" y="189578"/>
            <a:ext cx="9166226"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dirty="0" err="1">
                <a:solidFill>
                  <a:srgbClr val="000000"/>
                </a:solidFill>
              </a:rPr>
              <a:t>If</a:t>
            </a:r>
            <a:r>
              <a:rPr lang="it-IT" altLang="it-IT" dirty="0">
                <a:solidFill>
                  <a:srgbClr val="000000"/>
                </a:solidFill>
              </a:rPr>
              <a:t> an </a:t>
            </a:r>
            <a:r>
              <a:rPr lang="it-IT" altLang="it-IT" dirty="0" err="1">
                <a:solidFill>
                  <a:srgbClr val="000000"/>
                </a:solidFill>
              </a:rPr>
              <a:t>old</a:t>
            </a:r>
            <a:r>
              <a:rPr lang="it-IT" altLang="it-IT" dirty="0">
                <a:solidFill>
                  <a:srgbClr val="000000"/>
                </a:solidFill>
              </a:rPr>
              <a:t> </a:t>
            </a:r>
            <a:r>
              <a:rPr lang="it-IT" altLang="it-IT" dirty="0" err="1">
                <a:solidFill>
                  <a:srgbClr val="000000"/>
                </a:solidFill>
              </a:rPr>
              <a:t>fear</a:t>
            </a:r>
            <a:r>
              <a:rPr lang="it-IT" altLang="it-IT" dirty="0">
                <a:solidFill>
                  <a:srgbClr val="000000"/>
                </a:solidFill>
              </a:rPr>
              <a:t> </a:t>
            </a:r>
            <a:r>
              <a:rPr lang="it-IT" altLang="it-IT" dirty="0" err="1">
                <a:solidFill>
                  <a:srgbClr val="000000"/>
                </a:solidFill>
              </a:rPr>
              <a:t>memory</a:t>
            </a:r>
            <a:r>
              <a:rPr lang="it-IT" altLang="it-IT" dirty="0">
                <a:solidFill>
                  <a:srgbClr val="000000"/>
                </a:solidFill>
              </a:rPr>
              <a:t> </a:t>
            </a:r>
            <a:r>
              <a:rPr lang="it-IT" altLang="it-IT" dirty="0" err="1">
                <a:solidFill>
                  <a:srgbClr val="000000"/>
                </a:solidFill>
              </a:rPr>
              <a:t>could</a:t>
            </a:r>
            <a:r>
              <a:rPr lang="it-IT" altLang="it-IT" dirty="0">
                <a:solidFill>
                  <a:srgbClr val="000000"/>
                </a:solidFill>
              </a:rPr>
              <a:t> be </a:t>
            </a:r>
            <a:r>
              <a:rPr lang="it-IT" altLang="it-IT" dirty="0" err="1">
                <a:solidFill>
                  <a:srgbClr val="000000"/>
                </a:solidFill>
              </a:rPr>
              <a:t>restored</a:t>
            </a:r>
            <a:r>
              <a:rPr lang="it-IT" altLang="it-IT" dirty="0">
                <a:solidFill>
                  <a:srgbClr val="000000"/>
                </a:solidFill>
              </a:rPr>
              <a:t> </a:t>
            </a:r>
            <a:r>
              <a:rPr lang="it-IT" altLang="it-IT" dirty="0" err="1">
                <a:solidFill>
                  <a:srgbClr val="000000"/>
                </a:solidFill>
              </a:rPr>
              <a:t>while</a:t>
            </a:r>
            <a:r>
              <a:rPr lang="it-IT" altLang="it-IT" dirty="0">
                <a:solidFill>
                  <a:srgbClr val="000000"/>
                </a:solidFill>
              </a:rPr>
              <a:t> </a:t>
            </a:r>
            <a:r>
              <a:rPr lang="it-IT" altLang="it-IT" dirty="0" err="1">
                <a:solidFill>
                  <a:srgbClr val="000000"/>
                </a:solidFill>
              </a:rPr>
              <a:t>incorporating</a:t>
            </a:r>
            <a:r>
              <a:rPr lang="it-IT" altLang="it-IT" dirty="0">
                <a:solidFill>
                  <a:srgbClr val="000000"/>
                </a:solidFill>
              </a:rPr>
              <a:t> </a:t>
            </a:r>
            <a:r>
              <a:rPr lang="it-IT" altLang="it-IT" dirty="0" err="1">
                <a:solidFill>
                  <a:srgbClr val="000000"/>
                </a:solidFill>
              </a:rPr>
              <a:t>neutral</a:t>
            </a:r>
            <a:r>
              <a:rPr lang="it-IT" altLang="it-IT" dirty="0">
                <a:solidFill>
                  <a:srgbClr val="000000"/>
                </a:solidFill>
              </a:rPr>
              <a:t> or more positive information </a:t>
            </a:r>
            <a:r>
              <a:rPr lang="it-IT" altLang="it-IT" dirty="0" err="1">
                <a:solidFill>
                  <a:srgbClr val="000000"/>
                </a:solidFill>
              </a:rPr>
              <a:t>provided</a:t>
            </a:r>
            <a:r>
              <a:rPr lang="it-IT" altLang="it-IT" dirty="0">
                <a:solidFill>
                  <a:srgbClr val="000000"/>
                </a:solidFill>
              </a:rPr>
              <a:t> </a:t>
            </a:r>
            <a:r>
              <a:rPr lang="it-IT" altLang="it-IT" dirty="0" err="1">
                <a:solidFill>
                  <a:srgbClr val="000000"/>
                </a:solidFill>
              </a:rPr>
              <a:t>at</a:t>
            </a:r>
            <a:r>
              <a:rPr lang="it-IT" altLang="it-IT" dirty="0">
                <a:solidFill>
                  <a:srgbClr val="000000"/>
                </a:solidFill>
              </a:rPr>
              <a:t> the time of </a:t>
            </a:r>
            <a:r>
              <a:rPr lang="it-IT" altLang="it-IT" dirty="0" err="1">
                <a:solidFill>
                  <a:srgbClr val="000000"/>
                </a:solidFill>
              </a:rPr>
              <a:t>retrieval</a:t>
            </a:r>
            <a:r>
              <a:rPr lang="it-IT" altLang="it-IT" dirty="0">
                <a:solidFill>
                  <a:srgbClr val="000000"/>
                </a:solidFill>
              </a:rPr>
              <a:t>, </a:t>
            </a:r>
            <a:r>
              <a:rPr lang="it-IT" altLang="it-IT" dirty="0" err="1">
                <a:solidFill>
                  <a:srgbClr val="000000"/>
                </a:solidFill>
              </a:rPr>
              <a:t>it</a:t>
            </a:r>
            <a:r>
              <a:rPr lang="it-IT" altLang="it-IT" dirty="0">
                <a:solidFill>
                  <a:srgbClr val="000000"/>
                </a:solidFill>
              </a:rPr>
              <a:t> </a:t>
            </a:r>
            <a:r>
              <a:rPr lang="it-IT" altLang="it-IT" dirty="0" err="1">
                <a:solidFill>
                  <a:srgbClr val="000000"/>
                </a:solidFill>
              </a:rPr>
              <a:t>may</a:t>
            </a:r>
            <a:r>
              <a:rPr lang="it-IT" altLang="it-IT" dirty="0">
                <a:solidFill>
                  <a:srgbClr val="000000"/>
                </a:solidFill>
              </a:rPr>
              <a:t> be </a:t>
            </a:r>
            <a:r>
              <a:rPr lang="it-IT" altLang="it-IT" dirty="0" err="1">
                <a:solidFill>
                  <a:srgbClr val="000000"/>
                </a:solidFill>
              </a:rPr>
              <a:t>possible</a:t>
            </a:r>
            <a:r>
              <a:rPr lang="it-IT" altLang="it-IT" dirty="0">
                <a:solidFill>
                  <a:srgbClr val="000000"/>
                </a:solidFill>
              </a:rPr>
              <a:t> to </a:t>
            </a:r>
            <a:r>
              <a:rPr lang="it-IT" altLang="it-IT" dirty="0" err="1">
                <a:solidFill>
                  <a:srgbClr val="000000"/>
                </a:solidFill>
              </a:rPr>
              <a:t>permanently</a:t>
            </a:r>
            <a:r>
              <a:rPr lang="it-IT" altLang="it-IT" dirty="0">
                <a:solidFill>
                  <a:srgbClr val="000000"/>
                </a:solidFill>
              </a:rPr>
              <a:t> </a:t>
            </a:r>
            <a:r>
              <a:rPr lang="it-IT" altLang="it-IT" dirty="0" err="1">
                <a:solidFill>
                  <a:srgbClr val="000000"/>
                </a:solidFill>
              </a:rPr>
              <a:t>modify</a:t>
            </a:r>
            <a:r>
              <a:rPr lang="it-IT" altLang="it-IT" dirty="0">
                <a:solidFill>
                  <a:srgbClr val="000000"/>
                </a:solidFill>
              </a:rPr>
              <a:t> the </a:t>
            </a:r>
            <a:r>
              <a:rPr lang="it-IT" altLang="it-IT" dirty="0" err="1">
                <a:solidFill>
                  <a:srgbClr val="000000"/>
                </a:solidFill>
              </a:rPr>
              <a:t>fearful</a:t>
            </a:r>
            <a:r>
              <a:rPr lang="it-IT" altLang="it-IT" dirty="0">
                <a:solidFill>
                  <a:srgbClr val="000000"/>
                </a:solidFill>
              </a:rPr>
              <a:t> </a:t>
            </a:r>
            <a:r>
              <a:rPr lang="it-IT" altLang="it-IT" dirty="0" err="1">
                <a:solidFill>
                  <a:srgbClr val="000000"/>
                </a:solidFill>
              </a:rPr>
              <a:t>properties</a:t>
            </a:r>
            <a:r>
              <a:rPr lang="it-IT" altLang="it-IT" dirty="0">
                <a:solidFill>
                  <a:srgbClr val="000000"/>
                </a:solidFill>
              </a:rPr>
              <a:t> of </a:t>
            </a:r>
            <a:r>
              <a:rPr lang="it-IT" altLang="it-IT" dirty="0" err="1">
                <a:solidFill>
                  <a:srgbClr val="000000"/>
                </a:solidFill>
              </a:rPr>
              <a:t>this</a:t>
            </a:r>
            <a:r>
              <a:rPr lang="it-IT" altLang="it-IT" dirty="0">
                <a:solidFill>
                  <a:srgbClr val="000000"/>
                </a:solidFill>
              </a:rPr>
              <a:t> </a:t>
            </a:r>
            <a:r>
              <a:rPr lang="it-IT" altLang="it-IT" dirty="0" err="1">
                <a:solidFill>
                  <a:srgbClr val="000000"/>
                </a:solidFill>
              </a:rPr>
              <a:t>memory</a:t>
            </a:r>
            <a:r>
              <a:rPr lang="it-IT" altLang="it-IT" dirty="0">
                <a:solidFill>
                  <a:srgbClr val="000000"/>
                </a:solidFill>
              </a:rPr>
              <a:t>.</a:t>
            </a:r>
          </a:p>
          <a:p>
            <a:pPr algn="ctr" eaLnBrk="1" fontAlgn="base" hangingPunct="1">
              <a:spcBef>
                <a:spcPct val="0"/>
              </a:spcBef>
              <a:spcAft>
                <a:spcPct val="0"/>
              </a:spcAft>
              <a:buFontTx/>
              <a:buNone/>
            </a:pPr>
            <a:endParaRPr lang="it-IT" altLang="it-IT" dirty="0">
              <a:solidFill>
                <a:srgbClr val="000000"/>
              </a:solidFill>
            </a:endParaRPr>
          </a:p>
          <a:p>
            <a:pPr algn="ctr" eaLnBrk="1" fontAlgn="base" hangingPunct="1">
              <a:spcBef>
                <a:spcPct val="0"/>
              </a:spcBef>
              <a:spcAft>
                <a:spcPct val="0"/>
              </a:spcAft>
              <a:buFontTx/>
              <a:buNone/>
            </a:pPr>
            <a:r>
              <a:rPr lang="it-IT" altLang="it-IT" dirty="0" err="1">
                <a:solidFill>
                  <a:srgbClr val="000000"/>
                </a:solidFill>
              </a:rPr>
              <a:t>Although</a:t>
            </a:r>
            <a:r>
              <a:rPr lang="it-IT" altLang="it-IT" dirty="0">
                <a:solidFill>
                  <a:srgbClr val="000000"/>
                </a:solidFill>
              </a:rPr>
              <a:t> </a:t>
            </a:r>
            <a:r>
              <a:rPr lang="it-IT" altLang="it-IT" dirty="0" err="1">
                <a:solidFill>
                  <a:srgbClr val="000000"/>
                </a:solidFill>
              </a:rPr>
              <a:t>this</a:t>
            </a:r>
            <a:r>
              <a:rPr lang="it-IT" altLang="it-IT" dirty="0">
                <a:solidFill>
                  <a:srgbClr val="000000"/>
                </a:solidFill>
              </a:rPr>
              <a:t> </a:t>
            </a:r>
            <a:r>
              <a:rPr lang="it-IT" altLang="it-IT" dirty="0" err="1">
                <a:solidFill>
                  <a:srgbClr val="000000"/>
                </a:solidFill>
              </a:rPr>
              <a:t>approach</a:t>
            </a:r>
            <a:r>
              <a:rPr lang="it-IT" altLang="it-IT" dirty="0">
                <a:solidFill>
                  <a:srgbClr val="000000"/>
                </a:solidFill>
              </a:rPr>
              <a:t> </a:t>
            </a:r>
            <a:r>
              <a:rPr lang="it-IT" altLang="it-IT" dirty="0" err="1">
                <a:solidFill>
                  <a:srgbClr val="000000"/>
                </a:solidFill>
              </a:rPr>
              <a:t>captures</a:t>
            </a:r>
            <a:r>
              <a:rPr lang="it-IT" altLang="it-IT" dirty="0">
                <a:solidFill>
                  <a:srgbClr val="000000"/>
                </a:solidFill>
              </a:rPr>
              <a:t> the </a:t>
            </a:r>
            <a:r>
              <a:rPr lang="it-IT" altLang="it-IT" dirty="0" err="1">
                <a:solidFill>
                  <a:srgbClr val="000000"/>
                </a:solidFill>
              </a:rPr>
              <a:t>very</a:t>
            </a:r>
            <a:r>
              <a:rPr lang="it-IT" altLang="it-IT" dirty="0">
                <a:solidFill>
                  <a:srgbClr val="000000"/>
                </a:solidFill>
              </a:rPr>
              <a:t> </a:t>
            </a:r>
            <a:r>
              <a:rPr lang="it-IT" altLang="it-IT" dirty="0" err="1">
                <a:solidFill>
                  <a:srgbClr val="000000"/>
                </a:solidFill>
              </a:rPr>
              <a:t>essence</a:t>
            </a:r>
            <a:r>
              <a:rPr lang="it-IT" altLang="it-IT" dirty="0">
                <a:solidFill>
                  <a:srgbClr val="000000"/>
                </a:solidFill>
              </a:rPr>
              <a:t> of </a:t>
            </a:r>
            <a:r>
              <a:rPr lang="it-IT" altLang="it-IT" dirty="0" err="1">
                <a:solidFill>
                  <a:srgbClr val="000000"/>
                </a:solidFill>
              </a:rPr>
              <a:t>reconsolidation</a:t>
            </a:r>
            <a:r>
              <a:rPr lang="it-IT" altLang="it-IT" dirty="0">
                <a:solidFill>
                  <a:srgbClr val="000000"/>
                </a:solidFill>
              </a:rPr>
              <a:t>, </a:t>
            </a:r>
            <a:r>
              <a:rPr lang="it-IT" altLang="it-IT" dirty="0" err="1">
                <a:solidFill>
                  <a:srgbClr val="000000"/>
                </a:solidFill>
              </a:rPr>
              <a:t>it</a:t>
            </a:r>
            <a:r>
              <a:rPr lang="it-IT" altLang="it-IT" dirty="0">
                <a:solidFill>
                  <a:srgbClr val="000000"/>
                </a:solidFill>
              </a:rPr>
              <a:t> </a:t>
            </a:r>
            <a:r>
              <a:rPr lang="it-IT" altLang="it-IT" dirty="0" err="1">
                <a:solidFill>
                  <a:srgbClr val="000000"/>
                </a:solidFill>
              </a:rPr>
              <a:t>has</a:t>
            </a:r>
            <a:r>
              <a:rPr lang="it-IT" altLang="it-IT" dirty="0">
                <a:solidFill>
                  <a:srgbClr val="000000"/>
                </a:solidFill>
              </a:rPr>
              <a:t> </a:t>
            </a:r>
            <a:r>
              <a:rPr lang="it-IT" altLang="it-IT" dirty="0" err="1">
                <a:solidFill>
                  <a:srgbClr val="000000"/>
                </a:solidFill>
              </a:rPr>
              <a:t>been</a:t>
            </a:r>
            <a:r>
              <a:rPr lang="it-IT" altLang="it-IT" dirty="0">
                <a:solidFill>
                  <a:srgbClr val="000000"/>
                </a:solidFill>
              </a:rPr>
              <a:t> </a:t>
            </a:r>
            <a:r>
              <a:rPr lang="it-IT" altLang="it-IT" dirty="0" err="1">
                <a:solidFill>
                  <a:srgbClr val="000000"/>
                </a:solidFill>
              </a:rPr>
              <a:t>surprisingly</a:t>
            </a:r>
            <a:r>
              <a:rPr lang="it-IT" altLang="it-IT" dirty="0">
                <a:solidFill>
                  <a:srgbClr val="000000"/>
                </a:solidFill>
              </a:rPr>
              <a:t> </a:t>
            </a:r>
            <a:r>
              <a:rPr lang="it-IT" altLang="it-IT" dirty="0" err="1">
                <a:solidFill>
                  <a:srgbClr val="000000"/>
                </a:solidFill>
              </a:rPr>
              <a:t>neglected</a:t>
            </a:r>
            <a:r>
              <a:rPr lang="it-IT" altLang="it-IT" dirty="0">
                <a:solidFill>
                  <a:srgbClr val="000000"/>
                </a:solidFill>
              </a:rPr>
              <a:t> in </a:t>
            </a:r>
            <a:r>
              <a:rPr lang="it-IT" altLang="it-IT" dirty="0" err="1">
                <a:solidFill>
                  <a:srgbClr val="000000"/>
                </a:solidFill>
              </a:rPr>
              <a:t>emotion</a:t>
            </a:r>
            <a:r>
              <a:rPr lang="it-IT" altLang="it-IT" dirty="0">
                <a:solidFill>
                  <a:srgbClr val="000000"/>
                </a:solidFill>
              </a:rPr>
              <a:t> </a:t>
            </a:r>
            <a:r>
              <a:rPr lang="it-IT" altLang="it-IT" dirty="0" err="1">
                <a:solidFill>
                  <a:srgbClr val="000000"/>
                </a:solidFill>
              </a:rPr>
              <a:t>research</a:t>
            </a:r>
            <a:r>
              <a:rPr lang="it-IT" altLang="it-IT" dirty="0">
                <a:solidFill>
                  <a:srgbClr val="000000"/>
                </a:solidFill>
              </a:rPr>
              <a:t> in </a:t>
            </a:r>
            <a:r>
              <a:rPr lang="it-IT" altLang="it-IT" dirty="0" err="1">
                <a:solidFill>
                  <a:srgbClr val="000000"/>
                </a:solidFill>
              </a:rPr>
              <a:t>humans</a:t>
            </a:r>
            <a:r>
              <a:rPr lang="it-IT" altLang="it-IT" dirty="0">
                <a:solidFill>
                  <a:srgbClr val="000000"/>
                </a:solidFill>
              </a:rPr>
              <a:t> and </a:t>
            </a:r>
            <a:r>
              <a:rPr lang="it-IT" altLang="it-IT" dirty="0" err="1">
                <a:solidFill>
                  <a:srgbClr val="000000"/>
                </a:solidFill>
              </a:rPr>
              <a:t>other</a:t>
            </a:r>
            <a:r>
              <a:rPr lang="it-IT" altLang="it-IT" dirty="0">
                <a:solidFill>
                  <a:srgbClr val="000000"/>
                </a:solidFill>
              </a:rPr>
              <a:t> </a:t>
            </a:r>
            <a:r>
              <a:rPr lang="it-IT" altLang="it-IT" dirty="0" err="1">
                <a:solidFill>
                  <a:srgbClr val="000000"/>
                </a:solidFill>
              </a:rPr>
              <a:t>animals</a:t>
            </a:r>
            <a:r>
              <a:rPr lang="it-IT" altLang="it-IT" dirty="0">
                <a:solidFill>
                  <a:srgbClr val="000000"/>
                </a:solidFill>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05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4"/>
          <p:cNvSpPr>
            <a:spLocks noChangeArrowheads="1"/>
          </p:cNvSpPr>
          <p:nvPr/>
        </p:nvSpPr>
        <p:spPr bwMode="auto">
          <a:xfrm>
            <a:off x="0" y="365125"/>
            <a:ext cx="9140825"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The authors  designed two experiments examining whether extinction training conducted during the reconsolidation window would block the return of extinguished fear.</a:t>
            </a:r>
          </a:p>
          <a:p>
            <a:pPr eaLnBrk="1" fontAlgn="base" hangingPunct="1">
              <a:spcBef>
                <a:spcPct val="0"/>
              </a:spcBef>
              <a:spcAft>
                <a:spcPct val="0"/>
              </a:spcAft>
              <a:buFontTx/>
              <a:buNone/>
            </a:pPr>
            <a:endParaRPr lang="it-IT" altLang="it-IT" sz="1800">
              <a:solidFill>
                <a:srgbClr val="000000"/>
              </a:solidFill>
            </a:endParaRPr>
          </a:p>
          <a:p>
            <a:pPr eaLnBrk="1" fontAlgn="base" hangingPunct="1">
              <a:spcBef>
                <a:spcPct val="0"/>
              </a:spcBef>
              <a:spcAft>
                <a:spcPct val="0"/>
              </a:spcAft>
              <a:buFontTx/>
              <a:buNone/>
            </a:pPr>
            <a:r>
              <a:rPr lang="it-IT" altLang="it-IT" sz="1800">
                <a:solidFill>
                  <a:srgbClr val="000000"/>
                </a:solidFill>
              </a:rPr>
              <a:t>In the first study, three groups of subjects underwent fear conditioning using a discrimination paradigm with partial reinforcement. Two coloured squares were used. One square (conditioned stimulus+, hereafter termed CS+) was paired with a mild shock to the wrist (unconditioned stimulus) on 38% of the trials, whereas the other square was never paired with shock (CS-). </a:t>
            </a:r>
          </a:p>
          <a:p>
            <a:pPr eaLnBrk="1" fontAlgn="base" hangingPunct="1">
              <a:spcBef>
                <a:spcPct val="0"/>
              </a:spcBef>
              <a:spcAft>
                <a:spcPct val="0"/>
              </a:spcAft>
              <a:buFontTx/>
              <a:buNone/>
            </a:pPr>
            <a:r>
              <a:rPr lang="it-IT" altLang="it-IT" sz="1800">
                <a:solidFill>
                  <a:srgbClr val="000000"/>
                </a:solidFill>
              </a:rPr>
              <a:t>A day later, all three groups underwent extinction training in which the two conditioned stimuli were repeatedly presented without the unconditioned stimulus. </a:t>
            </a:r>
          </a:p>
          <a:p>
            <a:pPr eaLnBrk="1" fontAlgn="base" hangingPunct="1">
              <a:spcBef>
                <a:spcPct val="0"/>
              </a:spcBef>
              <a:spcAft>
                <a:spcPct val="0"/>
              </a:spcAft>
              <a:buFontTx/>
              <a:buNone/>
            </a:pPr>
            <a:r>
              <a:rPr lang="it-IT" altLang="it-IT" sz="1800">
                <a:solidFill>
                  <a:srgbClr val="000000"/>
                </a:solidFill>
              </a:rPr>
              <a:t>In two groups the fear memory was reactivated before extinction using a single presentation of the CS+. One group (</a:t>
            </a:r>
            <a:r>
              <a:rPr lang="it-IT" altLang="it-IT" sz="1800" i="1">
                <a:solidFill>
                  <a:srgbClr val="000000"/>
                </a:solidFill>
              </a:rPr>
              <a:t>n</a:t>
            </a:r>
            <a:r>
              <a:rPr lang="it-IT" altLang="it-IT" sz="1800">
                <a:solidFill>
                  <a:srgbClr val="000000"/>
                </a:solidFill>
              </a:rPr>
              <a:t> = 20) received the reminder trial 10 min before extinction (within the reconsolidation window), whereas the second group (</a:t>
            </a:r>
            <a:r>
              <a:rPr lang="it-IT" altLang="it-IT" sz="1800" i="1">
                <a:solidFill>
                  <a:srgbClr val="000000"/>
                </a:solidFill>
              </a:rPr>
              <a:t>n</a:t>
            </a:r>
            <a:r>
              <a:rPr lang="it-IT" altLang="it-IT" sz="1800">
                <a:solidFill>
                  <a:srgbClr val="000000"/>
                </a:solidFill>
              </a:rPr>
              <a:t> = 23) was reminded 6 h before extinction (outside the reconsolidation window). </a:t>
            </a:r>
          </a:p>
          <a:p>
            <a:pPr eaLnBrk="1" fontAlgn="base" hangingPunct="1">
              <a:spcBef>
                <a:spcPct val="0"/>
              </a:spcBef>
              <a:spcAft>
                <a:spcPct val="0"/>
              </a:spcAft>
              <a:buFontTx/>
              <a:buNone/>
            </a:pPr>
            <a:endParaRPr lang="it-IT" altLang="it-IT" sz="1800">
              <a:solidFill>
                <a:srgbClr val="000000"/>
              </a:solidFill>
            </a:endParaRPr>
          </a:p>
          <a:p>
            <a:pPr eaLnBrk="1" fontAlgn="base" hangingPunct="1">
              <a:spcBef>
                <a:spcPct val="0"/>
              </a:spcBef>
              <a:spcAft>
                <a:spcPct val="0"/>
              </a:spcAft>
              <a:buFontTx/>
              <a:buNone/>
            </a:pPr>
            <a:r>
              <a:rPr lang="it-IT" altLang="it-IT" sz="1800">
                <a:solidFill>
                  <a:srgbClr val="000000"/>
                </a:solidFill>
              </a:rPr>
              <a:t>The third group (</a:t>
            </a:r>
            <a:r>
              <a:rPr lang="it-IT" altLang="it-IT" sz="1800" i="1">
                <a:solidFill>
                  <a:srgbClr val="000000"/>
                </a:solidFill>
              </a:rPr>
              <a:t>n</a:t>
            </a:r>
            <a:r>
              <a:rPr lang="it-IT" altLang="it-IT" sz="1800">
                <a:solidFill>
                  <a:srgbClr val="000000"/>
                </a:solidFill>
              </a:rPr>
              <a:t> = 22) was not reminded of the fear memory before extinction training. Twenty-four hours later, all three groups were presented again with the conditioned stimuli without the unconditioned stimulus (re-extinction) to assess spontaneous fear recovery. </a:t>
            </a:r>
          </a:p>
          <a:p>
            <a:pPr eaLnBrk="1" fontAlgn="base" hangingPunct="1">
              <a:spcBef>
                <a:spcPct val="0"/>
              </a:spcBef>
              <a:spcAft>
                <a:spcPct val="0"/>
              </a:spcAft>
              <a:buFontTx/>
              <a:buNone/>
            </a:pPr>
            <a:r>
              <a:rPr lang="it-IT" altLang="it-IT" sz="1800">
                <a:solidFill>
                  <a:srgbClr val="000000"/>
                </a:solidFill>
              </a:rPr>
              <a:t>The measure of fear was the skin conductance response (SCR).</a:t>
            </a:r>
          </a:p>
          <a:p>
            <a:pPr eaLnBrk="1" fontAlgn="base" hangingPunct="1">
              <a:spcBef>
                <a:spcPct val="0"/>
              </a:spcBef>
              <a:spcAft>
                <a:spcPct val="0"/>
              </a:spcAft>
              <a:buFontTx/>
              <a:buNone/>
            </a:pPr>
            <a:r>
              <a:rPr lang="it-IT" altLang="it-IT" sz="1800">
                <a:solidFill>
                  <a:srgbClr val="000000"/>
                </a:solidFill>
              </a:rPr>
              <a:t>At each stage, the differential fear response was calculated by subtracting responses to the CS- from responses to the CS+.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4511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0"/>
            <a:ext cx="5715000"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851" name="Rectangle 5"/>
          <p:cNvSpPr>
            <a:spLocks noChangeArrowheads="1"/>
          </p:cNvSpPr>
          <p:nvPr/>
        </p:nvSpPr>
        <p:spPr bwMode="auto">
          <a:xfrm>
            <a:off x="0" y="115888"/>
            <a:ext cx="3419475" cy="652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800" b="1">
                <a:solidFill>
                  <a:srgbClr val="000000"/>
                </a:solidFill>
              </a:rPr>
              <a:t>a</a:t>
            </a:r>
            <a:r>
              <a:rPr lang="it-IT" altLang="it-IT" sz="1800">
                <a:solidFill>
                  <a:srgbClr val="000000"/>
                </a:solidFill>
              </a:rPr>
              <a:t>, Experimental design and timeline. </a:t>
            </a:r>
            <a:r>
              <a:rPr lang="it-IT" altLang="it-IT" sz="1800" b="1">
                <a:solidFill>
                  <a:srgbClr val="000000"/>
                </a:solidFill>
              </a:rPr>
              <a:t>b</a:t>
            </a:r>
            <a:r>
              <a:rPr lang="it-IT" altLang="it-IT" sz="1800">
                <a:solidFill>
                  <a:srgbClr val="000000"/>
                </a:solidFill>
              </a:rPr>
              <a:t>, Mean differential SCRs (CS+ minus CS-) during acquisition (late phase), extinction (last trial) and re-extinction (first trial) for each experimental group (10-min reminder, 6-h reminder and no reminder). The three groups showed equivalent fear acquisition and extinction.</a:t>
            </a:r>
          </a:p>
          <a:p>
            <a:pPr algn="ctr" eaLnBrk="1" fontAlgn="base" hangingPunct="1">
              <a:spcBef>
                <a:spcPct val="0"/>
              </a:spcBef>
              <a:spcAft>
                <a:spcPct val="0"/>
              </a:spcAft>
              <a:buFontTx/>
              <a:buNone/>
            </a:pPr>
            <a:r>
              <a:rPr lang="it-IT" altLang="it-IT" sz="1800">
                <a:solidFill>
                  <a:srgbClr val="000000"/>
                </a:solidFill>
              </a:rPr>
              <a:t> </a:t>
            </a:r>
            <a:r>
              <a:rPr lang="it-IT" altLang="it-IT" sz="1800" b="1">
                <a:solidFill>
                  <a:srgbClr val="000000"/>
                </a:solidFill>
              </a:rPr>
              <a:t>Spontaneous recovery (first trial of re-extinction versus the last trial of extinction) was found in the group that had not been reminded or that was reminded 6 h before extinction</a:t>
            </a:r>
            <a:r>
              <a:rPr lang="it-IT" altLang="it-IT" sz="1800">
                <a:solidFill>
                  <a:srgbClr val="000000"/>
                </a:solidFill>
              </a:rPr>
              <a:t>. </a:t>
            </a:r>
          </a:p>
          <a:p>
            <a:pPr algn="ctr" eaLnBrk="1" fontAlgn="base" hangingPunct="1">
              <a:spcBef>
                <a:spcPct val="0"/>
              </a:spcBef>
              <a:spcAft>
                <a:spcPct val="0"/>
              </a:spcAft>
              <a:buFontTx/>
              <a:buNone/>
            </a:pPr>
            <a:endParaRPr lang="it-IT" altLang="it-IT" sz="1800">
              <a:solidFill>
                <a:srgbClr val="000000"/>
              </a:solidFill>
            </a:endParaRPr>
          </a:p>
          <a:p>
            <a:pPr algn="ctr" eaLnBrk="1" fontAlgn="base" hangingPunct="1">
              <a:spcBef>
                <a:spcPct val="0"/>
              </a:spcBef>
              <a:spcAft>
                <a:spcPct val="0"/>
              </a:spcAft>
              <a:buFontTx/>
              <a:buNone/>
            </a:pPr>
            <a:r>
              <a:rPr lang="it-IT" altLang="it-IT" sz="2000" b="1">
                <a:solidFill>
                  <a:srgbClr val="000000"/>
                </a:solidFill>
              </a:rPr>
              <a:t>In contrast, there was no spontaneous recovery in the group reminded 10 min before extinction. </a:t>
            </a:r>
          </a:p>
        </p:txBody>
      </p:sp>
      <p:sp>
        <p:nvSpPr>
          <p:cNvPr id="206852" name="Rectangle 6"/>
          <p:cNvSpPr>
            <a:spLocks noChangeArrowheads="1"/>
          </p:cNvSpPr>
          <p:nvPr/>
        </p:nvSpPr>
        <p:spPr bwMode="auto">
          <a:xfrm>
            <a:off x="7380288" y="2852738"/>
            <a:ext cx="1223962" cy="3744912"/>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5009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900" y="0"/>
            <a:ext cx="5499100" cy="674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75" name="Rectangle 5"/>
          <p:cNvSpPr>
            <a:spLocks noChangeArrowheads="1"/>
          </p:cNvSpPr>
          <p:nvPr/>
        </p:nvSpPr>
        <p:spPr bwMode="auto">
          <a:xfrm>
            <a:off x="0" y="412750"/>
            <a:ext cx="3744913" cy="558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b="1">
                <a:solidFill>
                  <a:srgbClr val="000000"/>
                </a:solidFill>
              </a:rPr>
              <a:t>a</a:t>
            </a:r>
            <a:r>
              <a:rPr lang="it-IT" altLang="it-IT" sz="1800">
                <a:solidFill>
                  <a:srgbClr val="000000"/>
                </a:solidFill>
              </a:rPr>
              <a:t>, Experimental design and timeline. US, unconditioned stimulus. </a:t>
            </a:r>
            <a:r>
              <a:rPr lang="it-IT" altLang="it-IT" sz="1800" b="1">
                <a:solidFill>
                  <a:srgbClr val="000000"/>
                </a:solidFill>
              </a:rPr>
              <a:t>b</a:t>
            </a:r>
            <a:r>
              <a:rPr lang="it-IT" altLang="it-IT" sz="1800">
                <a:solidFill>
                  <a:srgbClr val="000000"/>
                </a:solidFill>
              </a:rPr>
              <a:t>, Mean SCRs (CSa+, CSb+ and CS-) during acquisition (late phase), extinction (last trial) and re-extinction (first trial). Subjects had equivalent levels of acquisition and extinction of conditioned fear to the two conditioned stimuli. The index of fear recovery was the first trial of re-extinction (after reinstatement) minus the last trial of extinction (before reinstatement). </a:t>
            </a:r>
          </a:p>
          <a:p>
            <a:pPr eaLnBrk="1" fontAlgn="base" hangingPunct="1">
              <a:spcBef>
                <a:spcPct val="0"/>
              </a:spcBef>
              <a:spcAft>
                <a:spcPct val="0"/>
              </a:spcAft>
              <a:buFontTx/>
              <a:buNone/>
            </a:pPr>
            <a:endParaRPr lang="it-IT" altLang="it-IT" sz="1800">
              <a:solidFill>
                <a:srgbClr val="000000"/>
              </a:solidFill>
            </a:endParaRPr>
          </a:p>
          <a:p>
            <a:pPr eaLnBrk="1" fontAlgn="base" hangingPunct="1">
              <a:spcBef>
                <a:spcPct val="0"/>
              </a:spcBef>
              <a:spcAft>
                <a:spcPct val="0"/>
              </a:spcAft>
              <a:buFontTx/>
              <a:buNone/>
            </a:pPr>
            <a:r>
              <a:rPr lang="it-IT" altLang="it-IT" sz="1800" b="1">
                <a:solidFill>
                  <a:srgbClr val="000000"/>
                </a:solidFill>
              </a:rPr>
              <a:t>Fear reinstatement was found only to CSb+ (not reminded before extinction training), but not to CSa+ (reminded 10 min before extinction training). </a:t>
            </a:r>
          </a:p>
        </p:txBody>
      </p:sp>
      <p:sp>
        <p:nvSpPr>
          <p:cNvPr id="207876" name="Rectangle 6"/>
          <p:cNvSpPr>
            <a:spLocks noChangeArrowheads="1"/>
          </p:cNvSpPr>
          <p:nvPr/>
        </p:nvSpPr>
        <p:spPr bwMode="auto">
          <a:xfrm>
            <a:off x="7181850" y="2644775"/>
            <a:ext cx="1366838" cy="41497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872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p:cNvSpPr>
            <a:spLocks noChangeArrowheads="1"/>
          </p:cNvSpPr>
          <p:nvPr/>
        </p:nvSpPr>
        <p:spPr bwMode="auto">
          <a:xfrm>
            <a:off x="0" y="369888"/>
            <a:ext cx="9144000" cy="611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b="1">
                <a:solidFill>
                  <a:srgbClr val="000000"/>
                </a:solidFill>
              </a:rPr>
              <a:t>Extinction-Reconsolidation Boundaries: Key to Persistent Attenuation of Fear Memories</a:t>
            </a:r>
          </a:p>
          <a:p>
            <a:pPr algn="ctr" eaLnBrk="1" fontAlgn="base" hangingPunct="1">
              <a:spcBef>
                <a:spcPct val="0"/>
              </a:spcBef>
              <a:spcAft>
                <a:spcPct val="0"/>
              </a:spcAft>
              <a:buFontTx/>
              <a:buNone/>
            </a:pPr>
            <a:endParaRPr lang="it-IT" altLang="it-IT" sz="2400" b="1">
              <a:solidFill>
                <a:srgbClr val="000000"/>
              </a:solidFill>
            </a:endParaRPr>
          </a:p>
          <a:p>
            <a:pPr algn="ctr" eaLnBrk="1" fontAlgn="base" hangingPunct="1">
              <a:spcBef>
                <a:spcPct val="0"/>
              </a:spcBef>
              <a:spcAft>
                <a:spcPct val="0"/>
              </a:spcAft>
              <a:buFontTx/>
              <a:buNone/>
            </a:pPr>
            <a:r>
              <a:rPr lang="it-IT" altLang="it-IT" sz="2400">
                <a:solidFill>
                  <a:srgbClr val="000000"/>
                </a:solidFill>
              </a:rPr>
              <a:t>The possibility that reactivated memories may be modifiable was proposed many years ago, and since then, numerous studies have demonstrated that blockade of the updating process engaged during retrieval—usually via pharmacological intervention within the reconsolidation window—prevents memory restorage and produces amnesia (loss of the </a:t>
            </a:r>
            <a:r>
              <a:rPr lang="it-IT" altLang="it-IT" sz="2400" b="1">
                <a:solidFill>
                  <a:srgbClr val="000000"/>
                </a:solidFill>
              </a:rPr>
              <a:t>specific</a:t>
            </a:r>
            <a:r>
              <a:rPr lang="it-IT" altLang="it-IT" sz="2400">
                <a:solidFill>
                  <a:srgbClr val="000000"/>
                </a:solidFill>
              </a:rPr>
              <a:t> memory that was reactivated in the presence of the drug or access to it). </a:t>
            </a:r>
            <a:endParaRPr lang="it-IT" altLang="it-IT" sz="1200">
              <a:solidFill>
                <a:srgbClr val="000000"/>
              </a:solidFill>
            </a:endParaRPr>
          </a:p>
          <a:p>
            <a:pPr algn="ctr" eaLnBrk="1" fontAlgn="base" hangingPunct="1">
              <a:spcBef>
                <a:spcPct val="0"/>
              </a:spcBef>
              <a:spcAft>
                <a:spcPct val="0"/>
              </a:spcAft>
              <a:buFontTx/>
              <a:buNone/>
            </a:pPr>
            <a:endParaRPr lang="it-IT" altLang="it-IT" sz="1200">
              <a:solidFill>
                <a:srgbClr val="000000"/>
              </a:solidFill>
            </a:endParaRPr>
          </a:p>
          <a:p>
            <a:pPr algn="ctr" eaLnBrk="1" fontAlgn="base" hangingPunct="1">
              <a:spcBef>
                <a:spcPct val="0"/>
              </a:spcBef>
              <a:spcAft>
                <a:spcPct val="0"/>
              </a:spcAft>
              <a:buFontTx/>
              <a:buNone/>
            </a:pPr>
            <a:r>
              <a:rPr lang="it-IT" altLang="it-IT" sz="2400">
                <a:solidFill>
                  <a:srgbClr val="000000"/>
                </a:solidFill>
              </a:rPr>
              <a:t>Thus, in the case of aversive memories, blocking reconsolidation weakens the emotional impact of a once fear-inducing stimulus by altering the molecular composition of the memory trace. </a:t>
            </a:r>
          </a:p>
          <a:p>
            <a:pPr algn="ctr" eaLnBrk="1" fontAlgn="base" hangingPunct="1">
              <a:spcBef>
                <a:spcPct val="0"/>
              </a:spcBef>
              <a:spcAft>
                <a:spcPct val="0"/>
              </a:spcAft>
              <a:buFontTx/>
              <a:buNone/>
            </a:pPr>
            <a:endParaRPr lang="it-IT" altLang="it-IT" sz="1200">
              <a:solidFill>
                <a:srgbClr val="000000"/>
              </a:solidFill>
            </a:endParaRPr>
          </a:p>
          <a:p>
            <a:pPr algn="ctr" eaLnBrk="1" fontAlgn="base" hangingPunct="1">
              <a:spcBef>
                <a:spcPct val="0"/>
              </a:spcBef>
              <a:spcAft>
                <a:spcPct val="0"/>
              </a:spcAft>
              <a:buFontTx/>
              <a:buNone/>
            </a:pPr>
            <a:endParaRPr lang="it-IT" altLang="it-IT" sz="1200">
              <a:solidFill>
                <a:srgbClr val="000000"/>
              </a:solidFill>
            </a:endParaRPr>
          </a:p>
          <a:p>
            <a:pPr algn="ctr" eaLnBrk="1" fontAlgn="base" hangingPunct="1">
              <a:spcBef>
                <a:spcPct val="0"/>
              </a:spcBef>
              <a:spcAft>
                <a:spcPct val="0"/>
              </a:spcAft>
              <a:buFontTx/>
              <a:buNone/>
            </a:pPr>
            <a:r>
              <a:rPr lang="it-IT" altLang="it-IT" sz="2400">
                <a:solidFill>
                  <a:srgbClr val="000000"/>
                </a:solidFill>
              </a:rPr>
              <a:t>This process generally requires the use of drugs that often cannot be readily administered to humans. (Monfils et al., 2009)</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2037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4"/>
          <p:cNvSpPr>
            <a:spLocks noChangeArrowheads="1"/>
          </p:cNvSpPr>
          <p:nvPr/>
        </p:nvSpPr>
        <p:spPr bwMode="auto">
          <a:xfrm>
            <a:off x="0" y="279400"/>
            <a:ext cx="9134475"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a:solidFill>
                  <a:srgbClr val="000000"/>
                </a:solidFill>
              </a:rPr>
              <a:t>In contrast, fear extinction—a paradigm in which the conditioned stimulus (CS) is repeatedly presented in the absence of the unconditioned stimulus (US)—leads to progressive reduction in the expression of fear, but is not permanent because extinction does not directly modify the existing memory but instead leads to the formation of a new memory that suppresses activation of the initial trace.</a:t>
            </a:r>
          </a:p>
          <a:p>
            <a:pPr algn="ctr" eaLnBrk="1" fontAlgn="base" hangingPunct="1">
              <a:spcBef>
                <a:spcPct val="0"/>
              </a:spcBef>
              <a:spcAft>
                <a:spcPct val="0"/>
              </a:spcAft>
              <a:buFontTx/>
              <a:buNone/>
            </a:pPr>
            <a:r>
              <a:rPr lang="it-IT" altLang="it-IT" sz="2400">
                <a:solidFill>
                  <a:srgbClr val="000000"/>
                </a:solidFill>
              </a:rPr>
              <a:t>The efficacy of this inhibition, however, is strongly contingent on spatial, sensory, and temporal variables. </a:t>
            </a:r>
          </a:p>
          <a:p>
            <a:pPr algn="ctr" eaLnBrk="1" fontAlgn="base" hangingPunct="1">
              <a:spcBef>
                <a:spcPct val="0"/>
              </a:spcBef>
              <a:spcAft>
                <a:spcPct val="0"/>
              </a:spcAft>
              <a:buFontTx/>
              <a:buNone/>
            </a:pPr>
            <a:r>
              <a:rPr lang="it-IT" altLang="it-IT" sz="2400">
                <a:solidFill>
                  <a:srgbClr val="000000"/>
                </a:solidFill>
              </a:rPr>
              <a:t>Specifically, the reemergence of a previously extinguished fear is known to occur, in rodents and humans alike, under three general conditions: </a:t>
            </a:r>
          </a:p>
          <a:p>
            <a:pPr algn="ctr" eaLnBrk="1" fontAlgn="base" hangingPunct="1">
              <a:spcBef>
                <a:spcPct val="0"/>
              </a:spcBef>
              <a:spcAft>
                <a:spcPct val="0"/>
              </a:spcAft>
              <a:buFontTx/>
              <a:buNone/>
            </a:pPr>
            <a:r>
              <a:rPr lang="it-IT" altLang="it-IT" sz="2400">
                <a:solidFill>
                  <a:srgbClr val="000000"/>
                </a:solidFill>
              </a:rPr>
              <a:t>(i) renewal, when the CS is presented outside of the extinction context; </a:t>
            </a:r>
          </a:p>
          <a:p>
            <a:pPr algn="ctr" eaLnBrk="1" fontAlgn="base" hangingPunct="1">
              <a:spcBef>
                <a:spcPct val="0"/>
              </a:spcBef>
              <a:spcAft>
                <a:spcPct val="0"/>
              </a:spcAft>
              <a:buFontTx/>
              <a:buNone/>
            </a:pPr>
            <a:r>
              <a:rPr lang="it-IT" altLang="it-IT" sz="2400">
                <a:solidFill>
                  <a:srgbClr val="000000"/>
                </a:solidFill>
              </a:rPr>
              <a:t>(ii) reinstatement, when the original US is given unexpectedly; </a:t>
            </a:r>
          </a:p>
          <a:p>
            <a:pPr algn="ctr" eaLnBrk="1" fontAlgn="base" hangingPunct="1">
              <a:spcBef>
                <a:spcPct val="0"/>
              </a:spcBef>
              <a:spcAft>
                <a:spcPct val="0"/>
              </a:spcAft>
              <a:buFontTx/>
              <a:buNone/>
            </a:pPr>
            <a:r>
              <a:rPr lang="it-IT" altLang="it-IT" sz="2400">
                <a:solidFill>
                  <a:srgbClr val="000000"/>
                </a:solidFill>
              </a:rPr>
              <a:t>(iii) spontaneous recovery, when a substantial amount of time has passed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792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4"/>
          <p:cNvSpPr>
            <a:spLocks noChangeArrowheads="1"/>
          </p:cNvSpPr>
          <p:nvPr/>
        </p:nvSpPr>
        <p:spPr bwMode="auto">
          <a:xfrm>
            <a:off x="-17339" y="332656"/>
            <a:ext cx="9144000" cy="582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dirty="0" err="1">
                <a:solidFill>
                  <a:srgbClr val="000000"/>
                </a:solidFill>
              </a:rPr>
              <a:t>Monfils</a:t>
            </a:r>
            <a:r>
              <a:rPr lang="it-IT" altLang="it-IT" sz="2400" dirty="0">
                <a:solidFill>
                  <a:srgbClr val="000000"/>
                </a:solidFill>
              </a:rPr>
              <a:t> et al </a:t>
            </a:r>
            <a:r>
              <a:rPr lang="it-IT" altLang="it-IT" sz="2400" dirty="0" err="1">
                <a:solidFill>
                  <a:srgbClr val="000000"/>
                </a:solidFill>
              </a:rPr>
              <a:t>devised</a:t>
            </a:r>
            <a:r>
              <a:rPr lang="it-IT" altLang="it-IT" sz="2400" dirty="0">
                <a:solidFill>
                  <a:srgbClr val="000000"/>
                </a:solidFill>
              </a:rPr>
              <a:t> an </a:t>
            </a:r>
            <a:r>
              <a:rPr lang="it-IT" altLang="it-IT" sz="2400" dirty="0" err="1">
                <a:solidFill>
                  <a:srgbClr val="000000"/>
                </a:solidFill>
              </a:rPr>
              <a:t>effective</a:t>
            </a:r>
            <a:r>
              <a:rPr lang="it-IT" altLang="it-IT" sz="2400" dirty="0">
                <a:solidFill>
                  <a:srgbClr val="000000"/>
                </a:solidFill>
              </a:rPr>
              <a:t>, </a:t>
            </a:r>
            <a:r>
              <a:rPr lang="it-IT" altLang="it-IT" sz="2400" dirty="0" err="1">
                <a:solidFill>
                  <a:srgbClr val="000000"/>
                </a:solidFill>
              </a:rPr>
              <a:t>drug</a:t>
            </a:r>
            <a:r>
              <a:rPr lang="it-IT" altLang="it-IT" sz="2400" dirty="0">
                <a:solidFill>
                  <a:srgbClr val="000000"/>
                </a:solidFill>
              </a:rPr>
              <a:t>-free </a:t>
            </a:r>
            <a:r>
              <a:rPr lang="it-IT" altLang="it-IT" sz="2400" dirty="0" err="1">
                <a:solidFill>
                  <a:srgbClr val="000000"/>
                </a:solidFill>
              </a:rPr>
              <a:t>paradigm</a:t>
            </a:r>
            <a:r>
              <a:rPr lang="it-IT" altLang="it-IT" sz="2400" dirty="0">
                <a:solidFill>
                  <a:srgbClr val="000000"/>
                </a:solidFill>
              </a:rPr>
              <a:t> for the </a:t>
            </a:r>
            <a:r>
              <a:rPr lang="it-IT" altLang="it-IT" sz="2400" dirty="0" err="1">
                <a:solidFill>
                  <a:srgbClr val="000000"/>
                </a:solidFill>
              </a:rPr>
              <a:t>persistent</a:t>
            </a:r>
            <a:r>
              <a:rPr lang="it-IT" altLang="it-IT" sz="2400" dirty="0">
                <a:solidFill>
                  <a:srgbClr val="000000"/>
                </a:solidFill>
              </a:rPr>
              <a:t> </a:t>
            </a:r>
            <a:r>
              <a:rPr lang="it-IT" altLang="it-IT" sz="2400" dirty="0" err="1">
                <a:solidFill>
                  <a:srgbClr val="000000"/>
                </a:solidFill>
              </a:rPr>
              <a:t>reduction</a:t>
            </a:r>
            <a:r>
              <a:rPr lang="it-IT" altLang="it-IT" sz="2400" dirty="0">
                <a:solidFill>
                  <a:srgbClr val="000000"/>
                </a:solidFill>
              </a:rPr>
              <a:t> of </a:t>
            </a:r>
            <a:r>
              <a:rPr lang="it-IT" altLang="it-IT" sz="2400" dirty="0" err="1">
                <a:solidFill>
                  <a:srgbClr val="000000"/>
                </a:solidFill>
              </a:rPr>
              <a:t>learned</a:t>
            </a:r>
            <a:r>
              <a:rPr lang="it-IT" altLang="it-IT" sz="2400" dirty="0">
                <a:solidFill>
                  <a:srgbClr val="000000"/>
                </a:solidFill>
              </a:rPr>
              <a:t> </a:t>
            </a:r>
            <a:r>
              <a:rPr lang="it-IT" altLang="it-IT" sz="2400" dirty="0" err="1">
                <a:solidFill>
                  <a:srgbClr val="000000"/>
                </a:solidFill>
              </a:rPr>
              <a:t>fear</a:t>
            </a:r>
            <a:r>
              <a:rPr lang="it-IT" altLang="it-IT" sz="2400" dirty="0">
                <a:solidFill>
                  <a:srgbClr val="000000"/>
                </a:solidFill>
              </a:rPr>
              <a:t>, </a:t>
            </a:r>
            <a:r>
              <a:rPr lang="it-IT" altLang="it-IT" sz="2400" dirty="0" err="1">
                <a:solidFill>
                  <a:srgbClr val="000000"/>
                </a:solidFill>
              </a:rPr>
              <a:t>capitalizing</a:t>
            </a:r>
            <a:r>
              <a:rPr lang="it-IT" altLang="it-IT" sz="2400" dirty="0">
                <a:solidFill>
                  <a:srgbClr val="000000"/>
                </a:solidFill>
              </a:rPr>
              <a:t> on </a:t>
            </a:r>
            <a:r>
              <a:rPr lang="it-IT" altLang="it-IT" sz="2400" dirty="0" err="1">
                <a:solidFill>
                  <a:srgbClr val="000000"/>
                </a:solidFill>
              </a:rPr>
              <a:t>differences</a:t>
            </a:r>
            <a:r>
              <a:rPr lang="it-IT" altLang="it-IT" sz="2400" dirty="0">
                <a:solidFill>
                  <a:srgbClr val="000000"/>
                </a:solidFill>
              </a:rPr>
              <a:t> </a:t>
            </a:r>
            <a:r>
              <a:rPr lang="it-IT" altLang="it-IT" sz="2400" dirty="0" err="1">
                <a:solidFill>
                  <a:srgbClr val="000000"/>
                </a:solidFill>
              </a:rPr>
              <a:t>between</a:t>
            </a:r>
            <a:r>
              <a:rPr lang="it-IT" altLang="it-IT" sz="2400" dirty="0">
                <a:solidFill>
                  <a:srgbClr val="000000"/>
                </a:solidFill>
              </a:rPr>
              <a:t> </a:t>
            </a:r>
            <a:r>
              <a:rPr lang="it-IT" altLang="it-IT" sz="2400" dirty="0" err="1">
                <a:solidFill>
                  <a:srgbClr val="000000"/>
                </a:solidFill>
              </a:rPr>
              <a:t>reconsolidation</a:t>
            </a:r>
            <a:r>
              <a:rPr lang="it-IT" altLang="it-IT" sz="2400" dirty="0">
                <a:solidFill>
                  <a:srgbClr val="000000"/>
                </a:solidFill>
              </a:rPr>
              <a:t> and </a:t>
            </a:r>
            <a:r>
              <a:rPr lang="it-IT" altLang="it-IT" sz="2400" dirty="0" err="1">
                <a:solidFill>
                  <a:srgbClr val="000000"/>
                </a:solidFill>
              </a:rPr>
              <a:t>extinction</a:t>
            </a:r>
            <a:r>
              <a:rPr lang="it-IT" altLang="it-IT" sz="2400" dirty="0">
                <a:solidFill>
                  <a:srgbClr val="000000"/>
                </a:solidFill>
              </a:rPr>
              <a:t>. </a:t>
            </a:r>
          </a:p>
          <a:p>
            <a:pPr algn="ctr" eaLnBrk="1" fontAlgn="base" hangingPunct="1">
              <a:spcBef>
                <a:spcPct val="0"/>
              </a:spcBef>
              <a:spcAft>
                <a:spcPct val="0"/>
              </a:spcAft>
              <a:buFontTx/>
              <a:buNone/>
            </a:pPr>
            <a:endParaRPr lang="it-IT" altLang="it-IT" sz="2400" dirty="0">
              <a:solidFill>
                <a:srgbClr val="000000"/>
              </a:solidFill>
            </a:endParaRPr>
          </a:p>
          <a:p>
            <a:pPr algn="ctr" eaLnBrk="1" fontAlgn="base" hangingPunct="1">
              <a:spcBef>
                <a:spcPct val="0"/>
              </a:spcBef>
              <a:spcAft>
                <a:spcPct val="0"/>
              </a:spcAft>
              <a:buFontTx/>
              <a:buNone/>
            </a:pPr>
            <a:r>
              <a:rPr lang="it-IT" altLang="it-IT" sz="2800" dirty="0" err="1">
                <a:solidFill>
                  <a:srgbClr val="000000"/>
                </a:solidFill>
              </a:rPr>
              <a:t>Given</a:t>
            </a:r>
            <a:r>
              <a:rPr lang="it-IT" altLang="it-IT" sz="2800" dirty="0">
                <a:solidFill>
                  <a:srgbClr val="000000"/>
                </a:solidFill>
              </a:rPr>
              <a:t> </a:t>
            </a:r>
            <a:r>
              <a:rPr lang="it-IT" altLang="it-IT" sz="2800" dirty="0" err="1">
                <a:solidFill>
                  <a:srgbClr val="000000"/>
                </a:solidFill>
              </a:rPr>
              <a:t>that</a:t>
            </a:r>
            <a:r>
              <a:rPr lang="it-IT" altLang="it-IT" sz="2800" dirty="0">
                <a:solidFill>
                  <a:srgbClr val="000000"/>
                </a:solidFill>
              </a:rPr>
              <a:t> </a:t>
            </a:r>
            <a:r>
              <a:rPr lang="it-IT" altLang="it-IT" sz="2800" b="1" dirty="0" err="1">
                <a:solidFill>
                  <a:srgbClr val="000000"/>
                </a:solidFill>
              </a:rPr>
              <a:t>extinction</a:t>
            </a:r>
            <a:r>
              <a:rPr lang="it-IT" altLang="it-IT" sz="2800" b="1" dirty="0">
                <a:solidFill>
                  <a:srgbClr val="000000"/>
                </a:solidFill>
              </a:rPr>
              <a:t> training </a:t>
            </a:r>
            <a:r>
              <a:rPr lang="it-IT" altLang="it-IT" sz="2800" b="1" dirty="0" err="1">
                <a:solidFill>
                  <a:srgbClr val="000000"/>
                </a:solidFill>
              </a:rPr>
              <a:t>reduces</a:t>
            </a:r>
            <a:r>
              <a:rPr lang="it-IT" altLang="it-IT" sz="2800" b="1" dirty="0">
                <a:solidFill>
                  <a:srgbClr val="000000"/>
                </a:solidFill>
              </a:rPr>
              <a:t> the </a:t>
            </a:r>
            <a:r>
              <a:rPr lang="it-IT" altLang="it-IT" sz="2800" b="1" dirty="0" err="1">
                <a:solidFill>
                  <a:srgbClr val="000000"/>
                </a:solidFill>
              </a:rPr>
              <a:t>threatening</a:t>
            </a:r>
            <a:r>
              <a:rPr lang="it-IT" altLang="it-IT" sz="2800" b="1" dirty="0">
                <a:solidFill>
                  <a:srgbClr val="000000"/>
                </a:solidFill>
              </a:rPr>
              <a:t> </a:t>
            </a:r>
            <a:r>
              <a:rPr lang="it-IT" altLang="it-IT" sz="2800" b="1" dirty="0" err="1">
                <a:solidFill>
                  <a:srgbClr val="000000"/>
                </a:solidFill>
              </a:rPr>
              <a:t>value</a:t>
            </a:r>
            <a:r>
              <a:rPr lang="it-IT" altLang="it-IT" sz="2800" b="1" dirty="0">
                <a:solidFill>
                  <a:srgbClr val="000000"/>
                </a:solidFill>
              </a:rPr>
              <a:t> of the CS</a:t>
            </a:r>
            <a:r>
              <a:rPr lang="it-IT" altLang="it-IT" sz="2800" dirty="0">
                <a:solidFill>
                  <a:srgbClr val="000000"/>
                </a:solidFill>
              </a:rPr>
              <a:t>, </a:t>
            </a:r>
            <a:r>
              <a:rPr lang="it-IT" altLang="it-IT" sz="2800" dirty="0" err="1">
                <a:solidFill>
                  <a:srgbClr val="000000"/>
                </a:solidFill>
              </a:rPr>
              <a:t>they</a:t>
            </a:r>
            <a:r>
              <a:rPr lang="it-IT" altLang="it-IT" sz="2800" dirty="0">
                <a:solidFill>
                  <a:srgbClr val="000000"/>
                </a:solidFill>
              </a:rPr>
              <a:t> </a:t>
            </a:r>
            <a:r>
              <a:rPr lang="it-IT" altLang="it-IT" sz="2800" dirty="0" err="1">
                <a:solidFill>
                  <a:srgbClr val="000000"/>
                </a:solidFill>
              </a:rPr>
              <a:t>reasoned</a:t>
            </a:r>
            <a:r>
              <a:rPr lang="it-IT" altLang="it-IT" sz="2800" dirty="0">
                <a:solidFill>
                  <a:srgbClr val="000000"/>
                </a:solidFill>
              </a:rPr>
              <a:t> </a:t>
            </a:r>
            <a:r>
              <a:rPr lang="it-IT" altLang="it-IT" sz="2800" dirty="0" err="1">
                <a:solidFill>
                  <a:srgbClr val="000000"/>
                </a:solidFill>
              </a:rPr>
              <a:t>that</a:t>
            </a:r>
            <a:r>
              <a:rPr lang="it-IT" altLang="it-IT" sz="2800" dirty="0">
                <a:solidFill>
                  <a:srgbClr val="000000"/>
                </a:solidFill>
              </a:rPr>
              <a:t> </a:t>
            </a:r>
            <a:r>
              <a:rPr lang="it-IT" altLang="it-IT" sz="2800" b="1" dirty="0" err="1">
                <a:solidFill>
                  <a:srgbClr val="000000"/>
                </a:solidFill>
              </a:rPr>
              <a:t>when</a:t>
            </a:r>
            <a:r>
              <a:rPr lang="it-IT" altLang="it-IT" sz="2800" b="1" dirty="0">
                <a:solidFill>
                  <a:srgbClr val="000000"/>
                </a:solidFill>
              </a:rPr>
              <a:t> </a:t>
            </a:r>
            <a:r>
              <a:rPr lang="it-IT" altLang="it-IT" sz="2800" b="1" dirty="0" err="1">
                <a:solidFill>
                  <a:srgbClr val="000000"/>
                </a:solidFill>
              </a:rPr>
              <a:t>applied</a:t>
            </a:r>
            <a:r>
              <a:rPr lang="it-IT" altLang="it-IT" sz="2800" b="1" dirty="0">
                <a:solidFill>
                  <a:srgbClr val="000000"/>
                </a:solidFill>
              </a:rPr>
              <a:t> </a:t>
            </a:r>
            <a:r>
              <a:rPr lang="it-IT" altLang="it-IT" sz="2800" b="1" dirty="0" err="1">
                <a:solidFill>
                  <a:srgbClr val="000000"/>
                </a:solidFill>
              </a:rPr>
              <a:t>within</a:t>
            </a:r>
            <a:r>
              <a:rPr lang="it-IT" altLang="it-IT" sz="2800" b="1" dirty="0">
                <a:solidFill>
                  <a:srgbClr val="000000"/>
                </a:solidFill>
              </a:rPr>
              <a:t> the </a:t>
            </a:r>
            <a:r>
              <a:rPr lang="it-IT" altLang="it-IT" sz="2800" b="1" dirty="0" err="1">
                <a:solidFill>
                  <a:srgbClr val="000000"/>
                </a:solidFill>
              </a:rPr>
              <a:t>reconsolidation</a:t>
            </a:r>
            <a:r>
              <a:rPr lang="it-IT" altLang="it-IT" sz="2800" b="1" dirty="0">
                <a:solidFill>
                  <a:srgbClr val="000000"/>
                </a:solidFill>
              </a:rPr>
              <a:t> </a:t>
            </a:r>
            <a:r>
              <a:rPr lang="it-IT" altLang="it-IT" sz="2800" b="1" dirty="0" err="1">
                <a:solidFill>
                  <a:srgbClr val="000000"/>
                </a:solidFill>
              </a:rPr>
              <a:t>window</a:t>
            </a:r>
            <a:r>
              <a:rPr lang="it-IT" altLang="it-IT" sz="2800" dirty="0">
                <a:solidFill>
                  <a:srgbClr val="000000"/>
                </a:solidFill>
              </a:rPr>
              <a:t> (</a:t>
            </a:r>
            <a:r>
              <a:rPr lang="it-IT" altLang="it-IT" sz="2800" dirty="0" err="1">
                <a:solidFill>
                  <a:srgbClr val="000000"/>
                </a:solidFill>
              </a:rPr>
              <a:t>after</a:t>
            </a:r>
            <a:r>
              <a:rPr lang="it-IT" altLang="it-IT" sz="2800" dirty="0">
                <a:solidFill>
                  <a:srgbClr val="000000"/>
                </a:solidFill>
              </a:rPr>
              <a:t> the </a:t>
            </a:r>
            <a:r>
              <a:rPr lang="it-IT" altLang="it-IT" sz="2800" dirty="0" err="1">
                <a:solidFill>
                  <a:srgbClr val="000000"/>
                </a:solidFill>
              </a:rPr>
              <a:t>memory</a:t>
            </a:r>
            <a:r>
              <a:rPr lang="it-IT" altLang="it-IT" sz="2800" dirty="0">
                <a:solidFill>
                  <a:srgbClr val="000000"/>
                </a:solidFill>
              </a:rPr>
              <a:t> </a:t>
            </a:r>
            <a:r>
              <a:rPr lang="it-IT" altLang="it-IT" sz="2800" dirty="0" err="1">
                <a:solidFill>
                  <a:srgbClr val="000000"/>
                </a:solidFill>
              </a:rPr>
              <a:t>is</a:t>
            </a:r>
            <a:r>
              <a:rPr lang="it-IT" altLang="it-IT" sz="2800" dirty="0">
                <a:solidFill>
                  <a:srgbClr val="000000"/>
                </a:solidFill>
              </a:rPr>
              <a:t> </a:t>
            </a:r>
            <a:r>
              <a:rPr lang="it-IT" altLang="it-IT" sz="2800" dirty="0" err="1">
                <a:solidFill>
                  <a:srgbClr val="000000"/>
                </a:solidFill>
              </a:rPr>
              <a:t>rendered</a:t>
            </a:r>
            <a:r>
              <a:rPr lang="it-IT" altLang="it-IT" sz="2800" dirty="0">
                <a:solidFill>
                  <a:srgbClr val="000000"/>
                </a:solidFill>
              </a:rPr>
              <a:t> </a:t>
            </a:r>
            <a:r>
              <a:rPr lang="it-IT" altLang="it-IT" sz="2800" dirty="0" err="1">
                <a:solidFill>
                  <a:srgbClr val="000000"/>
                </a:solidFill>
              </a:rPr>
              <a:t>unstable</a:t>
            </a:r>
            <a:r>
              <a:rPr lang="it-IT" altLang="it-IT" sz="2800" dirty="0">
                <a:solidFill>
                  <a:srgbClr val="000000"/>
                </a:solidFill>
              </a:rPr>
              <a:t> by </a:t>
            </a:r>
            <a:r>
              <a:rPr lang="it-IT" altLang="it-IT" sz="2800" dirty="0" err="1">
                <a:solidFill>
                  <a:srgbClr val="000000"/>
                </a:solidFill>
              </a:rPr>
              <a:t>presenting</a:t>
            </a:r>
            <a:r>
              <a:rPr lang="it-IT" altLang="it-IT" sz="2800" dirty="0">
                <a:solidFill>
                  <a:srgbClr val="000000"/>
                </a:solidFill>
              </a:rPr>
              <a:t> an </a:t>
            </a:r>
            <a:r>
              <a:rPr lang="it-IT" altLang="it-IT" sz="2800" dirty="0" err="1">
                <a:solidFill>
                  <a:srgbClr val="000000"/>
                </a:solidFill>
              </a:rPr>
              <a:t>isolated</a:t>
            </a:r>
            <a:r>
              <a:rPr lang="it-IT" altLang="it-IT" sz="2800" dirty="0">
                <a:solidFill>
                  <a:srgbClr val="000000"/>
                </a:solidFill>
              </a:rPr>
              <a:t> </a:t>
            </a:r>
            <a:r>
              <a:rPr lang="it-IT" altLang="it-IT" sz="2800" dirty="0" err="1">
                <a:solidFill>
                  <a:srgbClr val="000000"/>
                </a:solidFill>
              </a:rPr>
              <a:t>retrieval</a:t>
            </a:r>
            <a:r>
              <a:rPr lang="it-IT" altLang="it-IT" sz="2800" dirty="0">
                <a:solidFill>
                  <a:srgbClr val="000000"/>
                </a:solidFill>
              </a:rPr>
              <a:t> trial), </a:t>
            </a:r>
            <a:r>
              <a:rPr lang="it-IT" altLang="it-IT" sz="2800" b="1" dirty="0" err="1">
                <a:solidFill>
                  <a:srgbClr val="000000"/>
                </a:solidFill>
              </a:rPr>
              <a:t>extinction</a:t>
            </a:r>
            <a:r>
              <a:rPr lang="it-IT" altLang="it-IT" sz="2800" b="1" dirty="0">
                <a:solidFill>
                  <a:srgbClr val="000000"/>
                </a:solidFill>
              </a:rPr>
              <a:t> training </a:t>
            </a:r>
            <a:r>
              <a:rPr lang="it-IT" altLang="it-IT" sz="2800" b="1" dirty="0" err="1">
                <a:solidFill>
                  <a:srgbClr val="000000"/>
                </a:solidFill>
              </a:rPr>
              <a:t>would</a:t>
            </a:r>
            <a:r>
              <a:rPr lang="it-IT" altLang="it-IT" sz="2800" b="1" dirty="0">
                <a:solidFill>
                  <a:srgbClr val="000000"/>
                </a:solidFill>
              </a:rPr>
              <a:t> </a:t>
            </a:r>
            <a:r>
              <a:rPr lang="it-IT" altLang="it-IT" sz="2800" b="1" dirty="0" err="1">
                <a:solidFill>
                  <a:srgbClr val="000000"/>
                </a:solidFill>
              </a:rPr>
              <a:t>result</a:t>
            </a:r>
            <a:r>
              <a:rPr lang="it-IT" altLang="it-IT" sz="2800" b="1" dirty="0">
                <a:solidFill>
                  <a:srgbClr val="000000"/>
                </a:solidFill>
              </a:rPr>
              <a:t> in the </a:t>
            </a:r>
            <a:r>
              <a:rPr lang="it-IT" altLang="it-IT" sz="2800" b="1" dirty="0" err="1">
                <a:solidFill>
                  <a:srgbClr val="000000"/>
                </a:solidFill>
              </a:rPr>
              <a:t>storage</a:t>
            </a:r>
            <a:r>
              <a:rPr lang="it-IT" altLang="it-IT" sz="2800" b="1" dirty="0">
                <a:solidFill>
                  <a:srgbClr val="000000"/>
                </a:solidFill>
              </a:rPr>
              <a:t> of the new </a:t>
            </a:r>
            <a:r>
              <a:rPr lang="it-IT" altLang="it-IT" sz="2800" b="1" dirty="0" err="1">
                <a:solidFill>
                  <a:srgbClr val="000000"/>
                </a:solidFill>
              </a:rPr>
              <a:t>nonthreatening</a:t>
            </a:r>
            <a:r>
              <a:rPr lang="it-IT" altLang="it-IT" sz="2800" b="1" dirty="0">
                <a:solidFill>
                  <a:srgbClr val="000000"/>
                </a:solidFill>
              </a:rPr>
              <a:t> </a:t>
            </a:r>
            <a:r>
              <a:rPr lang="it-IT" altLang="it-IT" sz="2800" b="1" dirty="0" err="1">
                <a:solidFill>
                  <a:srgbClr val="000000"/>
                </a:solidFill>
              </a:rPr>
              <a:t>meaning</a:t>
            </a:r>
            <a:r>
              <a:rPr lang="it-IT" altLang="it-IT" sz="2800" b="1" dirty="0">
                <a:solidFill>
                  <a:srgbClr val="000000"/>
                </a:solidFill>
              </a:rPr>
              <a:t> of the CS and </a:t>
            </a:r>
            <a:r>
              <a:rPr lang="it-IT" altLang="it-IT" sz="2800" b="1" dirty="0" err="1">
                <a:solidFill>
                  <a:srgbClr val="000000"/>
                </a:solidFill>
              </a:rPr>
              <a:t>prevent</a:t>
            </a:r>
            <a:r>
              <a:rPr lang="it-IT" altLang="it-IT" sz="2800" b="1" dirty="0">
                <a:solidFill>
                  <a:srgbClr val="000000"/>
                </a:solidFill>
              </a:rPr>
              <a:t> </a:t>
            </a:r>
            <a:r>
              <a:rPr lang="it-IT" altLang="it-IT" sz="2800" b="1" dirty="0" err="1">
                <a:solidFill>
                  <a:srgbClr val="000000"/>
                </a:solidFill>
              </a:rPr>
              <a:t>renewal</a:t>
            </a:r>
            <a:r>
              <a:rPr lang="it-IT" altLang="it-IT" sz="2800" b="1" dirty="0">
                <a:solidFill>
                  <a:srgbClr val="000000"/>
                </a:solidFill>
              </a:rPr>
              <a:t>, </a:t>
            </a:r>
            <a:r>
              <a:rPr lang="it-IT" altLang="it-IT" sz="2800" b="1" dirty="0" err="1">
                <a:solidFill>
                  <a:srgbClr val="000000"/>
                </a:solidFill>
              </a:rPr>
              <a:t>reinstatement</a:t>
            </a:r>
            <a:r>
              <a:rPr lang="it-IT" altLang="it-IT" sz="2800" b="1" dirty="0">
                <a:solidFill>
                  <a:srgbClr val="000000"/>
                </a:solidFill>
              </a:rPr>
              <a:t>, and </a:t>
            </a:r>
            <a:r>
              <a:rPr lang="it-IT" altLang="it-IT" sz="2800" b="1" dirty="0" err="1">
                <a:solidFill>
                  <a:srgbClr val="000000"/>
                </a:solidFill>
              </a:rPr>
              <a:t>spontaneous</a:t>
            </a:r>
            <a:r>
              <a:rPr lang="it-IT" altLang="it-IT" sz="2800" b="1" dirty="0">
                <a:solidFill>
                  <a:srgbClr val="000000"/>
                </a:solidFill>
              </a:rPr>
              <a:t> </a:t>
            </a:r>
            <a:r>
              <a:rPr lang="it-IT" altLang="it-IT" sz="2800" b="1" dirty="0" err="1">
                <a:solidFill>
                  <a:srgbClr val="000000"/>
                </a:solidFill>
              </a:rPr>
              <a:t>recovery</a:t>
            </a:r>
            <a:r>
              <a:rPr lang="it-IT" altLang="it-IT" sz="2800" dirty="0">
                <a:solidFill>
                  <a:srgbClr val="000000"/>
                </a:solidFill>
              </a:rPr>
              <a:t>, </a:t>
            </a:r>
            <a:r>
              <a:rPr lang="it-IT" altLang="it-IT" sz="2800" dirty="0" err="1">
                <a:solidFill>
                  <a:srgbClr val="000000"/>
                </a:solidFill>
              </a:rPr>
              <a:t>thus</a:t>
            </a:r>
            <a:r>
              <a:rPr lang="it-IT" altLang="it-IT" sz="2800" dirty="0">
                <a:solidFill>
                  <a:srgbClr val="000000"/>
                </a:solidFill>
              </a:rPr>
              <a:t> </a:t>
            </a:r>
            <a:r>
              <a:rPr lang="it-IT" altLang="it-IT" sz="2800" dirty="0" err="1">
                <a:solidFill>
                  <a:srgbClr val="000000"/>
                </a:solidFill>
              </a:rPr>
              <a:t>resulting</a:t>
            </a:r>
            <a:r>
              <a:rPr lang="it-IT" altLang="it-IT" sz="2800" dirty="0">
                <a:solidFill>
                  <a:srgbClr val="000000"/>
                </a:solidFill>
              </a:rPr>
              <a:t> in a more </a:t>
            </a:r>
            <a:r>
              <a:rPr lang="it-IT" altLang="it-IT" sz="2800" dirty="0" err="1">
                <a:solidFill>
                  <a:srgbClr val="000000"/>
                </a:solidFill>
              </a:rPr>
              <a:t>enduring</a:t>
            </a:r>
            <a:r>
              <a:rPr lang="it-IT" altLang="it-IT" sz="2800" dirty="0">
                <a:solidFill>
                  <a:srgbClr val="000000"/>
                </a:solidFill>
              </a:rPr>
              <a:t> </a:t>
            </a:r>
            <a:r>
              <a:rPr lang="it-IT" altLang="it-IT" sz="2800" dirty="0" err="1">
                <a:solidFill>
                  <a:srgbClr val="000000"/>
                </a:solidFill>
              </a:rPr>
              <a:t>reduction</a:t>
            </a:r>
            <a:r>
              <a:rPr lang="it-IT" altLang="it-IT" sz="2800" dirty="0">
                <a:solidFill>
                  <a:srgbClr val="000000"/>
                </a:solidFill>
              </a:rPr>
              <a:t> in </a:t>
            </a:r>
            <a:r>
              <a:rPr lang="it-IT" altLang="it-IT" sz="2800" dirty="0" err="1">
                <a:solidFill>
                  <a:srgbClr val="000000"/>
                </a:solidFill>
              </a:rPr>
              <a:t>fear</a:t>
            </a:r>
            <a:r>
              <a:rPr lang="it-IT" altLang="it-IT" sz="2800" dirty="0">
                <a:solidFill>
                  <a:srgbClr val="000000"/>
                </a:solidFill>
              </a:rPr>
              <a:t> relative to </a:t>
            </a:r>
            <a:r>
              <a:rPr lang="it-IT" altLang="it-IT" sz="2800" dirty="0" err="1">
                <a:solidFill>
                  <a:srgbClr val="000000"/>
                </a:solidFill>
              </a:rPr>
              <a:t>extinction</a:t>
            </a:r>
            <a:r>
              <a:rPr lang="it-IT" altLang="it-IT" sz="2800" dirty="0">
                <a:solidFill>
                  <a:srgbClr val="000000"/>
                </a:solidFill>
              </a:rPr>
              <a:t> training </a:t>
            </a:r>
            <a:r>
              <a:rPr lang="it-IT" altLang="it-IT" sz="2800" dirty="0" err="1">
                <a:solidFill>
                  <a:srgbClr val="000000"/>
                </a:solidFill>
              </a:rPr>
              <a:t>conducted</a:t>
            </a:r>
            <a:r>
              <a:rPr lang="it-IT" altLang="it-IT" sz="2800" dirty="0">
                <a:solidFill>
                  <a:srgbClr val="000000"/>
                </a:solidFill>
              </a:rPr>
              <a:t> </a:t>
            </a:r>
            <a:r>
              <a:rPr lang="it-IT" altLang="it-IT" sz="2800" dirty="0" err="1">
                <a:solidFill>
                  <a:srgbClr val="000000"/>
                </a:solidFill>
              </a:rPr>
              <a:t>outside</a:t>
            </a:r>
            <a:r>
              <a:rPr lang="it-IT" altLang="it-IT" sz="2800" dirty="0">
                <a:solidFill>
                  <a:srgbClr val="000000"/>
                </a:solidFill>
              </a:rPr>
              <a:t> the </a:t>
            </a:r>
            <a:r>
              <a:rPr lang="it-IT" altLang="it-IT" sz="2800" dirty="0" err="1">
                <a:solidFill>
                  <a:srgbClr val="000000"/>
                </a:solidFill>
              </a:rPr>
              <a:t>reconsolidation</a:t>
            </a:r>
            <a:r>
              <a:rPr lang="it-IT" altLang="it-IT" sz="2800" dirty="0">
                <a:solidFill>
                  <a:srgbClr val="000000"/>
                </a:solidFill>
              </a:rPr>
              <a:t> </a:t>
            </a:r>
            <a:r>
              <a:rPr lang="it-IT" altLang="it-IT" sz="2800" dirty="0" err="1">
                <a:solidFill>
                  <a:srgbClr val="000000"/>
                </a:solidFill>
              </a:rPr>
              <a:t>window</a:t>
            </a:r>
            <a:r>
              <a:rPr lang="it-IT" altLang="it-IT" sz="2800" dirty="0">
                <a:solidFill>
                  <a:srgbClr val="000000"/>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50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4"/>
          <p:cNvSpPr>
            <a:spLocks noChangeArrowheads="1"/>
          </p:cNvSpPr>
          <p:nvPr/>
        </p:nvSpPr>
        <p:spPr bwMode="auto">
          <a:xfrm>
            <a:off x="0" y="1476375"/>
            <a:ext cx="91440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a:solidFill>
                  <a:srgbClr val="000000"/>
                </a:solidFill>
              </a:rPr>
              <a:t>Specifically, they predicted that an extinction session presented after an isolated retrieval trial would lead to a </a:t>
            </a:r>
            <a:r>
              <a:rPr lang="it-IT" altLang="it-IT" b="1">
                <a:solidFill>
                  <a:srgbClr val="000000"/>
                </a:solidFill>
              </a:rPr>
              <a:t>persistent revaluation of the CS as less threatening, and/or a weakening of the stored trace or access </a:t>
            </a:r>
            <a:r>
              <a:rPr lang="it-IT" altLang="it-IT">
                <a:solidFill>
                  <a:srgbClr val="000000"/>
                </a:solidFill>
              </a:rPr>
              <a:t>to it, and thus would </a:t>
            </a:r>
            <a:r>
              <a:rPr lang="it-IT" altLang="it-IT" b="1">
                <a:solidFill>
                  <a:srgbClr val="000000"/>
                </a:solidFill>
              </a:rPr>
              <a:t>prevent the return of fear</a:t>
            </a:r>
            <a:r>
              <a:rPr lang="it-IT" altLang="it-IT">
                <a:solidFill>
                  <a:srgbClr val="000000"/>
                </a:solidFill>
              </a:rPr>
              <a:t> in the three aforementioned tests.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8369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4"/>
          <p:cNvSpPr>
            <a:spLocks noChangeArrowheads="1"/>
          </p:cNvSpPr>
          <p:nvPr/>
        </p:nvSpPr>
        <p:spPr bwMode="auto">
          <a:xfrm>
            <a:off x="-22225" y="463550"/>
            <a:ext cx="9166225" cy="593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a:solidFill>
                  <a:srgbClr val="000000"/>
                </a:solidFill>
              </a:rPr>
              <a:t>Six experiments were conducted.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1) Test whether their behavioral paradigm could prevent the return of fear on a spontaneous recovery test, and if so, whether the observed effect was the result of an update during reconsolidation. </a:t>
            </a:r>
          </a:p>
          <a:p>
            <a:pPr algn="ctr" eaLnBrk="1" fontAlgn="base" hangingPunct="1">
              <a:spcBef>
                <a:spcPct val="0"/>
              </a:spcBef>
              <a:spcAft>
                <a:spcPct val="0"/>
              </a:spcAft>
              <a:buFontTx/>
              <a:buNone/>
            </a:pPr>
            <a:r>
              <a:rPr lang="it-IT" altLang="it-IT" sz="2400">
                <a:solidFill>
                  <a:srgbClr val="000000"/>
                </a:solidFill>
              </a:rPr>
              <a:t>They specifically designed this experiment on the basis of the premise that the lability window engaged at the time of retrieval is temporary—in rat fear conditioning, it closes within 6 hours—at which time the memory is thought to be reconsolidated.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They posited that if the interval between the isolated retrieval cue and extinction training was brief enough to enable the repeated unreinforced CSs to be presented within the lability window, then the new interpretation of the CS as no longer threatening should be incorporated during reconsolidation.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2403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4"/>
          <p:cNvSpPr>
            <a:spLocks noChangeArrowheads="1"/>
          </p:cNvSpPr>
          <p:nvPr/>
        </p:nvSpPr>
        <p:spPr bwMode="auto">
          <a:xfrm>
            <a:off x="0" y="1193800"/>
            <a:ext cx="9091613"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a:solidFill>
                  <a:srgbClr val="000000"/>
                </a:solidFill>
              </a:rPr>
              <a:t>Rats were fear-conditioned using three tone-shock pairings, and were then divided into five experimental groups. Two groups had a retrieval-extinction interval within the reconsolidation window [10 min (</a:t>
            </a:r>
            <a:r>
              <a:rPr lang="it-IT" altLang="it-IT" sz="2400" i="1">
                <a:solidFill>
                  <a:srgbClr val="000000"/>
                </a:solidFill>
              </a:rPr>
              <a:t>n</a:t>
            </a:r>
            <a:r>
              <a:rPr lang="it-IT" altLang="it-IT" sz="2400">
                <a:solidFill>
                  <a:srgbClr val="000000"/>
                </a:solidFill>
              </a:rPr>
              <a:t> = 8) and 1 hour (</a:t>
            </a:r>
            <a:r>
              <a:rPr lang="it-IT" altLang="it-IT" sz="2400" i="1">
                <a:solidFill>
                  <a:srgbClr val="000000"/>
                </a:solidFill>
              </a:rPr>
              <a:t>n</a:t>
            </a:r>
            <a:r>
              <a:rPr lang="it-IT" altLang="it-IT" sz="2400">
                <a:solidFill>
                  <a:srgbClr val="000000"/>
                </a:solidFill>
              </a:rPr>
              <a:t> = 8)] and two groups outside the reconsolidation window [6 hours (</a:t>
            </a:r>
            <a:r>
              <a:rPr lang="it-IT" altLang="it-IT" sz="2400" i="1">
                <a:solidFill>
                  <a:srgbClr val="000000"/>
                </a:solidFill>
              </a:rPr>
              <a:t>n</a:t>
            </a:r>
            <a:r>
              <a:rPr lang="it-IT" altLang="it-IT" sz="2400">
                <a:solidFill>
                  <a:srgbClr val="000000"/>
                </a:solidFill>
              </a:rPr>
              <a:t> = 8) and 24 hours (</a:t>
            </a:r>
            <a:r>
              <a:rPr lang="it-IT" altLang="it-IT" sz="2400" i="1">
                <a:solidFill>
                  <a:srgbClr val="000000"/>
                </a:solidFill>
              </a:rPr>
              <a:t>n</a:t>
            </a:r>
            <a:r>
              <a:rPr lang="it-IT" altLang="it-IT" sz="2400">
                <a:solidFill>
                  <a:srgbClr val="000000"/>
                </a:solidFill>
              </a:rPr>
              <a:t> = 8)].</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In addition to these four retrieval (Ret) groups, a fifth group (No Ret) was exposed to context but did not receive a CS retrieval (</a:t>
            </a:r>
            <a:r>
              <a:rPr lang="it-IT" altLang="it-IT" sz="2400" i="1">
                <a:solidFill>
                  <a:srgbClr val="000000"/>
                </a:solidFill>
              </a:rPr>
              <a:t>n</a:t>
            </a:r>
            <a:r>
              <a:rPr lang="it-IT" altLang="it-IT" sz="2400">
                <a:solidFill>
                  <a:srgbClr val="000000"/>
                </a:solidFill>
              </a:rPr>
              <a:t> = 12).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All procedures were conducted in context A (grid floor). All groups showed equivalent freezing for the last four trials of extinction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691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604250" cy="594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9683" name="Rectangle 5"/>
          <p:cNvSpPr>
            <a:spLocks noChangeArrowheads="1"/>
          </p:cNvSpPr>
          <p:nvPr/>
        </p:nvSpPr>
        <p:spPr bwMode="auto">
          <a:xfrm>
            <a:off x="0" y="5775325"/>
            <a:ext cx="92360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000" b="1">
                <a:solidFill>
                  <a:srgbClr val="000000"/>
                </a:solidFill>
              </a:rPr>
              <a:t>Finite lability window to prevent return of fear via post-retrieval extinction</a:t>
            </a:r>
            <a:r>
              <a:rPr lang="it-IT" altLang="it-IT" sz="1000">
                <a:solidFill>
                  <a:srgbClr val="000000"/>
                </a:solidFill>
              </a:rPr>
              <a:t>. (</a:t>
            </a:r>
            <a:r>
              <a:rPr lang="it-IT" altLang="it-IT" sz="1000" b="1">
                <a:solidFill>
                  <a:srgbClr val="000000"/>
                </a:solidFill>
              </a:rPr>
              <a:t>A</a:t>
            </a:r>
            <a:r>
              <a:rPr lang="it-IT" altLang="it-IT" sz="1000">
                <a:solidFill>
                  <a:srgbClr val="000000"/>
                </a:solidFill>
              </a:rPr>
              <a:t>) Rats were fear-conditioned (Fear Cond) with three tone-shock pairings. After 24 hours, they were exposed either to an isolated cue retrieval trial (Ret) or context only (No Ret) followed by extinction training. The time interval between the retrieval trial (or context exposure, </a:t>
            </a:r>
            <a:r>
              <a:rPr lang="it-IT" altLang="it-IT" sz="1000" i="1">
                <a:solidFill>
                  <a:srgbClr val="000000"/>
                </a:solidFill>
              </a:rPr>
              <a:t>n</a:t>
            </a:r>
            <a:r>
              <a:rPr lang="it-IT" altLang="it-IT" sz="1000">
                <a:solidFill>
                  <a:srgbClr val="000000"/>
                </a:solidFill>
              </a:rPr>
              <a:t> = 12) and the extinction was either within (10 min, </a:t>
            </a:r>
            <a:r>
              <a:rPr lang="it-IT" altLang="it-IT" sz="1000" i="1">
                <a:solidFill>
                  <a:srgbClr val="000000"/>
                </a:solidFill>
              </a:rPr>
              <a:t>n</a:t>
            </a:r>
            <a:r>
              <a:rPr lang="it-IT" altLang="it-IT" sz="1000">
                <a:solidFill>
                  <a:srgbClr val="000000"/>
                </a:solidFill>
              </a:rPr>
              <a:t> = 8; 1 hour, </a:t>
            </a:r>
            <a:r>
              <a:rPr lang="it-IT" altLang="it-IT" sz="1000" i="1">
                <a:solidFill>
                  <a:srgbClr val="000000"/>
                </a:solidFill>
              </a:rPr>
              <a:t>n</a:t>
            </a:r>
            <a:r>
              <a:rPr lang="it-IT" altLang="it-IT" sz="1000">
                <a:solidFill>
                  <a:srgbClr val="000000"/>
                </a:solidFill>
              </a:rPr>
              <a:t> = 8) or outside (6 hours, </a:t>
            </a:r>
            <a:r>
              <a:rPr lang="it-IT" altLang="it-IT" sz="1000" i="1">
                <a:solidFill>
                  <a:srgbClr val="000000"/>
                </a:solidFill>
              </a:rPr>
              <a:t>n</a:t>
            </a:r>
            <a:r>
              <a:rPr lang="it-IT" altLang="it-IT" sz="1000">
                <a:solidFill>
                  <a:srgbClr val="000000"/>
                </a:solidFill>
              </a:rPr>
              <a:t> = 8; 24 hours, </a:t>
            </a:r>
            <a:r>
              <a:rPr lang="it-IT" altLang="it-IT" sz="1000" i="1">
                <a:solidFill>
                  <a:srgbClr val="000000"/>
                </a:solidFill>
              </a:rPr>
              <a:t>n</a:t>
            </a:r>
            <a:r>
              <a:rPr lang="it-IT" altLang="it-IT" sz="1000">
                <a:solidFill>
                  <a:srgbClr val="000000"/>
                </a:solidFill>
              </a:rPr>
              <a:t> = 8) the reconsolidation window. Twenty-four hours after extinction, all groups were tested for LTM, and 1 month later for spontaneous recovery. The gray shading represents context A. (</a:t>
            </a:r>
            <a:r>
              <a:rPr lang="it-IT" altLang="it-IT" sz="1000" b="1">
                <a:solidFill>
                  <a:srgbClr val="000000"/>
                </a:solidFill>
              </a:rPr>
              <a:t>B</a:t>
            </a:r>
            <a:r>
              <a:rPr lang="it-IT" altLang="it-IT" sz="1000">
                <a:solidFill>
                  <a:srgbClr val="000000"/>
                </a:solidFill>
              </a:rPr>
              <a:t>) All groups were equivalent for the last four trials of extinction and at the 24-hour LTM test. One month later, the Ret groups with an interval outside the reconsolidation window as well as the No Ret group showed increased freezing (spontaneous recovery) relative to the 24-hour test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466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964613" cy="437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0707" name="Rectangle 5"/>
          <p:cNvSpPr>
            <a:spLocks noChangeArrowheads="1"/>
          </p:cNvSpPr>
          <p:nvPr/>
        </p:nvSpPr>
        <p:spPr bwMode="auto">
          <a:xfrm>
            <a:off x="0" y="5013325"/>
            <a:ext cx="9144000"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400" b="1">
                <a:solidFill>
                  <a:srgbClr val="000000"/>
                </a:solidFill>
              </a:rPr>
              <a:t>Attenuation of fear memory by presenting a single isolated retrieval trial followed by an extinction session prevents renewal.</a:t>
            </a:r>
            <a:r>
              <a:rPr lang="it-IT" altLang="it-IT" sz="1400">
                <a:solidFill>
                  <a:srgbClr val="000000"/>
                </a:solidFill>
              </a:rPr>
              <a:t> (</a:t>
            </a:r>
            <a:r>
              <a:rPr lang="it-IT" altLang="it-IT" sz="1400" b="1">
                <a:solidFill>
                  <a:srgbClr val="000000"/>
                </a:solidFill>
              </a:rPr>
              <a:t>A</a:t>
            </a:r>
            <a:r>
              <a:rPr lang="it-IT" altLang="it-IT" sz="1400">
                <a:solidFill>
                  <a:srgbClr val="000000"/>
                </a:solidFill>
              </a:rPr>
              <a:t>) Rats were fear-conditioned in context A. Twenty-four hours later, they were exposed either to an isolated cue retrieval trial (Ret, </a:t>
            </a:r>
            <a:r>
              <a:rPr lang="it-IT" altLang="it-IT" sz="1400" i="1">
                <a:solidFill>
                  <a:srgbClr val="000000"/>
                </a:solidFill>
              </a:rPr>
              <a:t>n</a:t>
            </a:r>
            <a:r>
              <a:rPr lang="it-IT" altLang="it-IT" sz="1400">
                <a:solidFill>
                  <a:srgbClr val="000000"/>
                </a:solidFill>
              </a:rPr>
              <a:t> = 8) or context only (No Ret, </a:t>
            </a:r>
            <a:r>
              <a:rPr lang="it-IT" altLang="it-IT" sz="1400" i="1">
                <a:solidFill>
                  <a:srgbClr val="000000"/>
                </a:solidFill>
              </a:rPr>
              <a:t>n</a:t>
            </a:r>
            <a:r>
              <a:rPr lang="it-IT" altLang="it-IT" sz="1400">
                <a:solidFill>
                  <a:srgbClr val="000000"/>
                </a:solidFill>
              </a:rPr>
              <a:t> = 8) in context B, followed 1 hour later by extinction training in context B. Twenty-four hours after extinction, they were tested for LTM in context B. The gray shading represents context A; the blue shading represents context B (smooth black floor and peppermint scent) (</a:t>
            </a:r>
            <a:r>
              <a:rPr lang="it-IT" altLang="it-IT" sz="1400" i="1">
                <a:solidFill>
                  <a:srgbClr val="000000"/>
                </a:solidFill>
                <a:hlinkClick r:id="rId5"/>
              </a:rPr>
              <a:t>28</a:t>
            </a:r>
            <a:r>
              <a:rPr lang="it-IT" altLang="it-IT" sz="1400">
                <a:solidFill>
                  <a:srgbClr val="000000"/>
                </a:solidFill>
              </a:rPr>
              <a:t>). (</a:t>
            </a:r>
            <a:r>
              <a:rPr lang="it-IT" altLang="it-IT" sz="1400" b="1">
                <a:solidFill>
                  <a:srgbClr val="000000"/>
                </a:solidFill>
              </a:rPr>
              <a:t>B</a:t>
            </a:r>
            <a:r>
              <a:rPr lang="it-IT" altLang="it-IT" sz="1400">
                <a:solidFill>
                  <a:srgbClr val="000000"/>
                </a:solidFill>
              </a:rPr>
              <a:t>) Rats from both experimental groups froze equivalently during the LTM test (all ANOVAs, </a:t>
            </a:r>
            <a:r>
              <a:rPr lang="it-IT" altLang="it-IT" sz="1400" i="1">
                <a:solidFill>
                  <a:srgbClr val="000000"/>
                </a:solidFill>
              </a:rPr>
              <a:t>P</a:t>
            </a:r>
            <a:r>
              <a:rPr lang="it-IT" altLang="it-IT" sz="1400">
                <a:solidFill>
                  <a:srgbClr val="000000"/>
                </a:solidFill>
              </a:rPr>
              <a:t> &gt; 0.1). When they were placed back in the acquisition context, the No Ret group (black) showed fear renewal (</a:t>
            </a:r>
            <a:r>
              <a:rPr lang="it-IT" altLang="it-IT" sz="1400" i="1">
                <a:solidFill>
                  <a:srgbClr val="000000"/>
                </a:solidFill>
              </a:rPr>
              <a:t>P</a:t>
            </a:r>
            <a:r>
              <a:rPr lang="it-IT" altLang="it-IT" sz="1400">
                <a:solidFill>
                  <a:srgbClr val="000000"/>
                </a:solidFill>
              </a:rPr>
              <a:t> = 0.012), but the Ret group (red) did not (</a:t>
            </a:r>
            <a:r>
              <a:rPr lang="it-IT" altLang="it-IT" sz="1400" i="1">
                <a:solidFill>
                  <a:srgbClr val="000000"/>
                </a:solidFill>
              </a:rPr>
              <a:t>P</a:t>
            </a:r>
            <a:r>
              <a:rPr lang="it-IT" altLang="it-IT" sz="1400">
                <a:solidFill>
                  <a:srgbClr val="000000"/>
                </a:solidFill>
              </a:rPr>
              <a:t> &gt; 0.1), relative to their respective LTM tests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0189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TotalTime>
  <Words>1997</Words>
  <Application>Microsoft Office PowerPoint</Application>
  <PresentationFormat>Presentazione su schermo (4:3)</PresentationFormat>
  <Paragraphs>70</Paragraphs>
  <Slides>16</Slides>
  <Notes>0</Notes>
  <HiddenSlides>0</HiddenSlides>
  <MMClips>16</MMClips>
  <ScaleCrop>false</ScaleCrop>
  <HeadingPairs>
    <vt:vector size="4" baseType="variant">
      <vt:variant>
        <vt:lpstr>Tema</vt:lpstr>
      </vt:variant>
      <vt:variant>
        <vt:i4>1</vt:i4>
      </vt:variant>
      <vt:variant>
        <vt:lpstr>Titoli diapositive</vt:lpstr>
      </vt:variant>
      <vt:variant>
        <vt:i4>16</vt:i4>
      </vt:variant>
    </vt:vector>
  </HeadingPairs>
  <TitlesOfParts>
    <vt:vector size="17"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2020-05-05T17:16:23Z</dcterms:created>
  <dcterms:modified xsi:type="dcterms:W3CDTF">2020-05-05T17:19:48Z</dcterms:modified>
</cp:coreProperties>
</file>