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764B31-670C-49E7-9FE0-0B1E17F2F82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899862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8CEC1D-309A-4DC9-8D13-515A788BEAB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564766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A6117-687C-4846-B6C9-3491838526A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28009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72636-9E21-4BFA-86D5-EF50C11DE32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37876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3BF20F-0A85-4313-A2C1-762375477A3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368691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38574D-4EB8-4F44-AF85-802B203B63C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990877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B1D4B7-3422-43F6-9A51-652BA0081FA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835037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96A7-A94D-4352-8BD5-8381E3F89A4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632863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ECE990-4046-4C21-8DED-2BF423341FF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773440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C5BC8F-2F3F-428F-AFB2-C17AEECAD76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376449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C190F4-8EEB-4B48-BE88-D23BEA4A5F1B}"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71320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09104DA-994D-4CC7-A65D-93E14EFA7631}"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3559678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png"/><Relationship Id="rId5" Type="http://schemas.openxmlformats.org/officeDocument/2006/relationships/image" Target="../media/image3.gif"/><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0" y="685800"/>
            <a:ext cx="91440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3600">
                <a:solidFill>
                  <a:srgbClr val="FFFF66"/>
                </a:solidFill>
              </a:rPr>
              <a:t>Il  peptide A</a:t>
            </a:r>
            <a:r>
              <a:rPr lang="it-IT" altLang="it-IT" sz="3600">
                <a:solidFill>
                  <a:srgbClr val="FFFF66"/>
                </a:solidFill>
                <a:sym typeface="Symbol" pitchFamily="18" charset="2"/>
              </a:rPr>
              <a:t> è prodotto dalla proteolisi di una proteina transmembrana</a:t>
            </a:r>
            <a:r>
              <a:rPr lang="it-IT" altLang="it-IT" sz="3600">
                <a:solidFill>
                  <a:srgbClr val="FFFF66"/>
                </a:solidFill>
              </a:rPr>
              <a:t> molto più grande, detta Precursore della Proteina Amiloide (APP).</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9645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47625" y="1628775"/>
            <a:ext cx="902017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3600" b="1">
                <a:solidFill>
                  <a:srgbClr val="FFFFFF"/>
                </a:solidFill>
              </a:rPr>
              <a:t>The complex pathophysiological process of AD begins many years before symptoms of the disease emerge. </a:t>
            </a:r>
          </a:p>
          <a:p>
            <a:pPr algn="ctr" eaLnBrk="1" fontAlgn="base" hangingPunct="1">
              <a:spcBef>
                <a:spcPct val="0"/>
              </a:spcBef>
              <a:spcAft>
                <a:spcPct val="0"/>
              </a:spcAft>
              <a:buFontTx/>
              <a:buNone/>
            </a:pPr>
            <a:r>
              <a:rPr lang="it-IT" altLang="it-IT" sz="3600" b="1">
                <a:solidFill>
                  <a:srgbClr val="FFFFFF"/>
                </a:solidFill>
              </a:rPr>
              <a:t>							</a:t>
            </a:r>
            <a:r>
              <a:rPr lang="it-IT" altLang="it-IT" sz="1600" b="1">
                <a:solidFill>
                  <a:srgbClr val="FFFFFF"/>
                </a:solidFill>
              </a:rPr>
              <a:t>Sperling et al., 2013</a:t>
            </a:r>
            <a:endParaRPr lang="it-IT" altLang="it-IT" sz="3600" b="1">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8016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4322" name="Group 2"/>
          <p:cNvGrpSpPr>
            <a:grpSpLocks/>
          </p:cNvGrpSpPr>
          <p:nvPr/>
        </p:nvGrpSpPr>
        <p:grpSpPr bwMode="auto">
          <a:xfrm>
            <a:off x="0" y="152400"/>
            <a:ext cx="4146550" cy="4721225"/>
            <a:chOff x="0" y="96"/>
            <a:chExt cx="2612" cy="2974"/>
          </a:xfrm>
        </p:grpSpPr>
        <p:sp>
          <p:nvSpPr>
            <p:cNvPr id="184323" name="Rectangle 3"/>
            <p:cNvSpPr>
              <a:spLocks noChangeAspect="1" noChangeArrowheads="1"/>
            </p:cNvSpPr>
            <p:nvPr/>
          </p:nvSpPr>
          <p:spPr bwMode="auto">
            <a:xfrm>
              <a:off x="380" y="720"/>
              <a:ext cx="1400" cy="175"/>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a:solidFill>
                  <a:srgbClr val="000000"/>
                </a:solidFill>
              </a:endParaRPr>
            </a:p>
          </p:txBody>
        </p:sp>
        <p:sp>
          <p:nvSpPr>
            <p:cNvPr id="21546" name="Rectangle 4"/>
            <p:cNvSpPr>
              <a:spLocks noChangeAspect="1" noChangeArrowheads="1"/>
            </p:cNvSpPr>
            <p:nvPr/>
          </p:nvSpPr>
          <p:spPr bwMode="auto">
            <a:xfrm>
              <a:off x="1777" y="720"/>
              <a:ext cx="211" cy="175"/>
            </a:xfrm>
            <a:prstGeom prst="rect">
              <a:avLst/>
            </a:prstGeom>
            <a:gradFill rotWithShape="0">
              <a:gsLst>
                <a:gs pos="0">
                  <a:srgbClr val="765E2F"/>
                </a:gs>
                <a:gs pos="50000">
                  <a:srgbClr val="FFCC66"/>
                </a:gs>
                <a:gs pos="100000">
                  <a:srgbClr val="765E2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1547" name="Rectangle 5"/>
            <p:cNvSpPr>
              <a:spLocks noChangeAspect="1" noChangeArrowheads="1"/>
            </p:cNvSpPr>
            <p:nvPr/>
          </p:nvSpPr>
          <p:spPr bwMode="auto">
            <a:xfrm>
              <a:off x="1993" y="720"/>
              <a:ext cx="211" cy="175"/>
            </a:xfrm>
            <a:prstGeom prst="rect">
              <a:avLst/>
            </a:prstGeom>
            <a:gradFill rotWithShape="0">
              <a:gsLst>
                <a:gs pos="0">
                  <a:srgbClr val="765E2F"/>
                </a:gs>
                <a:gs pos="50000">
                  <a:srgbClr val="FFCC66"/>
                </a:gs>
                <a:gs pos="100000">
                  <a:srgbClr val="765E2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1548" name="Rectangle 6"/>
            <p:cNvSpPr>
              <a:spLocks noChangeAspect="1" noChangeArrowheads="1"/>
            </p:cNvSpPr>
            <p:nvPr/>
          </p:nvSpPr>
          <p:spPr bwMode="auto">
            <a:xfrm>
              <a:off x="2204" y="720"/>
              <a:ext cx="256" cy="175"/>
            </a:xfrm>
            <a:prstGeom prst="rect">
              <a:avLst/>
            </a:prstGeom>
            <a:gradFill rotWithShape="0">
              <a:gsLst>
                <a:gs pos="0">
                  <a:srgbClr val="761800"/>
                </a:gs>
                <a:gs pos="50000">
                  <a:srgbClr val="FF3300"/>
                </a:gs>
                <a:gs pos="100000">
                  <a:srgbClr val="7618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1549" name="Text Box 7"/>
            <p:cNvSpPr txBox="1">
              <a:spLocks noChangeArrowheads="1"/>
            </p:cNvSpPr>
            <p:nvPr/>
          </p:nvSpPr>
          <p:spPr bwMode="auto">
            <a:xfrm>
              <a:off x="1666" y="832"/>
              <a:ext cx="22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sym typeface="Symbol" pitchFamily="18" charset="2"/>
                </a:rPr>
                <a:t></a:t>
              </a:r>
              <a:endParaRPr lang="it-IT" altLang="it-IT" sz="2400">
                <a:solidFill>
                  <a:srgbClr val="000000"/>
                </a:solidFill>
              </a:endParaRPr>
            </a:p>
          </p:txBody>
        </p:sp>
        <p:sp>
          <p:nvSpPr>
            <p:cNvPr id="21550" name="Text Box 8"/>
            <p:cNvSpPr txBox="1">
              <a:spLocks noChangeArrowheads="1"/>
            </p:cNvSpPr>
            <p:nvPr/>
          </p:nvSpPr>
          <p:spPr bwMode="auto">
            <a:xfrm>
              <a:off x="2116" y="832"/>
              <a:ext cx="19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sym typeface="Symbol" pitchFamily="18" charset="2"/>
                </a:rPr>
                <a:t></a:t>
              </a:r>
              <a:endParaRPr lang="it-IT" altLang="it-IT" sz="2400">
                <a:solidFill>
                  <a:srgbClr val="000000"/>
                </a:solidFill>
              </a:endParaRPr>
            </a:p>
          </p:txBody>
        </p:sp>
        <p:sp>
          <p:nvSpPr>
            <p:cNvPr id="21551" name="Text Box 9"/>
            <p:cNvSpPr txBox="1">
              <a:spLocks noChangeArrowheads="1"/>
            </p:cNvSpPr>
            <p:nvPr/>
          </p:nvSpPr>
          <p:spPr bwMode="auto">
            <a:xfrm>
              <a:off x="1876" y="832"/>
              <a:ext cx="23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sym typeface="Symbol" pitchFamily="18" charset="2"/>
                </a:rPr>
                <a:t></a:t>
              </a:r>
              <a:endParaRPr lang="it-IT" altLang="it-IT" sz="2400">
                <a:solidFill>
                  <a:srgbClr val="000000"/>
                </a:solidFill>
              </a:endParaRPr>
            </a:p>
          </p:txBody>
        </p:sp>
        <p:sp>
          <p:nvSpPr>
            <p:cNvPr id="21552" name="Text Box 10"/>
            <p:cNvSpPr txBox="1">
              <a:spLocks noChangeArrowheads="1"/>
            </p:cNvSpPr>
            <p:nvPr/>
          </p:nvSpPr>
          <p:spPr bwMode="auto">
            <a:xfrm>
              <a:off x="684" y="96"/>
              <a:ext cx="1535"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800" b="1">
                  <a:solidFill>
                    <a:srgbClr val="000000"/>
                  </a:solidFill>
                  <a:sym typeface="Symbol" pitchFamily="18" charset="2"/>
                </a:rPr>
                <a:t>-secretase pathway</a:t>
              </a:r>
            </a:p>
            <a:p>
              <a:pPr algn="ctr" eaLnBrk="1" fontAlgn="base" hangingPunct="1">
                <a:spcBef>
                  <a:spcPct val="0"/>
                </a:spcBef>
                <a:spcAft>
                  <a:spcPct val="0"/>
                </a:spcAft>
                <a:buFontTx/>
                <a:buNone/>
              </a:pPr>
              <a:r>
                <a:rPr lang="it-IT" altLang="it-IT" sz="1800" b="1">
                  <a:solidFill>
                    <a:srgbClr val="000000"/>
                  </a:solidFill>
                  <a:sym typeface="Symbol" pitchFamily="18" charset="2"/>
                </a:rPr>
                <a:t>90%</a:t>
              </a:r>
              <a:endParaRPr lang="it-IT" altLang="it-IT" sz="1800" b="1">
                <a:solidFill>
                  <a:srgbClr val="000000"/>
                </a:solidFill>
              </a:endParaRPr>
            </a:p>
          </p:txBody>
        </p:sp>
        <p:sp>
          <p:nvSpPr>
            <p:cNvPr id="21553" name="Text Box 11"/>
            <p:cNvSpPr txBox="1">
              <a:spLocks noChangeArrowheads="1"/>
            </p:cNvSpPr>
            <p:nvPr/>
          </p:nvSpPr>
          <p:spPr bwMode="auto">
            <a:xfrm>
              <a:off x="256" y="504"/>
              <a:ext cx="2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b="1">
                  <a:solidFill>
                    <a:srgbClr val="000000"/>
                  </a:solidFill>
                  <a:sym typeface="Symbol" pitchFamily="18" charset="2"/>
                </a:rPr>
                <a:t>Amyloid precursor protein (APP)</a:t>
              </a:r>
              <a:endParaRPr lang="it-IT" altLang="it-IT" sz="1800" b="1">
                <a:solidFill>
                  <a:srgbClr val="000000"/>
                </a:solidFill>
              </a:endParaRPr>
            </a:p>
          </p:txBody>
        </p:sp>
        <p:sp>
          <p:nvSpPr>
            <p:cNvPr id="184332" name="Rectangle 12"/>
            <p:cNvSpPr>
              <a:spLocks noChangeArrowheads="1"/>
            </p:cNvSpPr>
            <p:nvPr/>
          </p:nvSpPr>
          <p:spPr bwMode="auto">
            <a:xfrm>
              <a:off x="1192" y="1320"/>
              <a:ext cx="816" cy="624"/>
            </a:xfrm>
            <a:prstGeom prst="rect">
              <a:avLst/>
            </a:prstGeom>
            <a:gradFill rotWithShape="0">
              <a:gsLst>
                <a:gs pos="0">
                  <a:srgbClr val="CCFF99"/>
                </a:gs>
                <a:gs pos="50000">
                  <a:schemeClr val="bg1"/>
                </a:gs>
                <a:gs pos="100000">
                  <a:srgbClr val="CCFF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a:solidFill>
                  <a:srgbClr val="000000"/>
                </a:solidFill>
              </a:endParaRPr>
            </a:p>
          </p:txBody>
        </p:sp>
        <p:sp>
          <p:nvSpPr>
            <p:cNvPr id="21555" name="Line 13"/>
            <p:cNvSpPr>
              <a:spLocks noChangeShapeType="1"/>
            </p:cNvSpPr>
            <p:nvPr/>
          </p:nvSpPr>
          <p:spPr bwMode="auto">
            <a:xfrm>
              <a:off x="2008" y="1056"/>
              <a:ext cx="0"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1556" name="Text Box 14"/>
            <p:cNvSpPr txBox="1">
              <a:spLocks noChangeArrowheads="1"/>
            </p:cNvSpPr>
            <p:nvPr/>
          </p:nvSpPr>
          <p:spPr bwMode="auto">
            <a:xfrm>
              <a:off x="1215" y="1420"/>
              <a:ext cx="745"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400" b="1">
                  <a:solidFill>
                    <a:srgbClr val="000000"/>
                  </a:solidFill>
                  <a:sym typeface="Symbol" pitchFamily="18" charset="2"/>
                </a:rPr>
                <a:t>-secretase cleavage</a:t>
              </a:r>
            </a:p>
            <a:p>
              <a:pPr algn="ctr" eaLnBrk="1" fontAlgn="base" hangingPunct="1">
                <a:spcBef>
                  <a:spcPct val="0"/>
                </a:spcBef>
                <a:spcAft>
                  <a:spcPct val="0"/>
                </a:spcAft>
                <a:buFontTx/>
                <a:buNone/>
              </a:pPr>
              <a:r>
                <a:rPr lang="it-IT" altLang="it-IT" sz="1400" b="1">
                  <a:solidFill>
                    <a:srgbClr val="000000"/>
                  </a:solidFill>
                  <a:sym typeface="Symbol" pitchFamily="18" charset="2"/>
                </a:rPr>
                <a:t>TACE</a:t>
              </a:r>
              <a:endParaRPr lang="it-IT" altLang="it-IT" sz="1400" b="1">
                <a:solidFill>
                  <a:srgbClr val="000000"/>
                </a:solidFill>
              </a:endParaRPr>
            </a:p>
          </p:txBody>
        </p:sp>
        <p:sp>
          <p:nvSpPr>
            <p:cNvPr id="21557" name="Line 15"/>
            <p:cNvSpPr>
              <a:spLocks noChangeShapeType="1"/>
            </p:cNvSpPr>
            <p:nvPr/>
          </p:nvSpPr>
          <p:spPr bwMode="auto">
            <a:xfrm>
              <a:off x="1888" y="1968"/>
              <a:ext cx="0" cy="2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84336" name="Rectangle 16"/>
            <p:cNvSpPr>
              <a:spLocks noChangeAspect="1" noChangeArrowheads="1"/>
            </p:cNvSpPr>
            <p:nvPr/>
          </p:nvSpPr>
          <p:spPr bwMode="auto">
            <a:xfrm>
              <a:off x="216" y="2289"/>
              <a:ext cx="1400" cy="175"/>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a:solidFill>
                  <a:srgbClr val="000000"/>
                </a:solidFill>
              </a:endParaRPr>
            </a:p>
          </p:txBody>
        </p:sp>
        <p:sp>
          <p:nvSpPr>
            <p:cNvPr id="21559" name="Rectangle 17"/>
            <p:cNvSpPr>
              <a:spLocks noChangeAspect="1" noChangeArrowheads="1"/>
            </p:cNvSpPr>
            <p:nvPr/>
          </p:nvSpPr>
          <p:spPr bwMode="auto">
            <a:xfrm>
              <a:off x="1613" y="2289"/>
              <a:ext cx="211" cy="175"/>
            </a:xfrm>
            <a:prstGeom prst="rect">
              <a:avLst/>
            </a:prstGeom>
            <a:gradFill rotWithShape="0">
              <a:gsLst>
                <a:gs pos="0">
                  <a:srgbClr val="765E2F"/>
                </a:gs>
                <a:gs pos="50000">
                  <a:srgbClr val="FFCC66"/>
                </a:gs>
                <a:gs pos="100000">
                  <a:srgbClr val="765E2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1560" name="Rectangle 18"/>
            <p:cNvSpPr>
              <a:spLocks noChangeAspect="1" noChangeArrowheads="1"/>
            </p:cNvSpPr>
            <p:nvPr/>
          </p:nvSpPr>
          <p:spPr bwMode="auto">
            <a:xfrm>
              <a:off x="1973" y="2289"/>
              <a:ext cx="211" cy="175"/>
            </a:xfrm>
            <a:prstGeom prst="rect">
              <a:avLst/>
            </a:prstGeom>
            <a:gradFill rotWithShape="0">
              <a:gsLst>
                <a:gs pos="0">
                  <a:srgbClr val="765E2F"/>
                </a:gs>
                <a:gs pos="50000">
                  <a:srgbClr val="FFCC66"/>
                </a:gs>
                <a:gs pos="100000">
                  <a:srgbClr val="765E2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1561" name="Rectangle 19"/>
            <p:cNvSpPr>
              <a:spLocks noChangeAspect="1" noChangeArrowheads="1"/>
            </p:cNvSpPr>
            <p:nvPr/>
          </p:nvSpPr>
          <p:spPr bwMode="auto">
            <a:xfrm>
              <a:off x="2184" y="2289"/>
              <a:ext cx="256" cy="175"/>
            </a:xfrm>
            <a:prstGeom prst="rect">
              <a:avLst/>
            </a:prstGeom>
            <a:gradFill rotWithShape="0">
              <a:gsLst>
                <a:gs pos="0">
                  <a:srgbClr val="761800"/>
                </a:gs>
                <a:gs pos="50000">
                  <a:srgbClr val="FF3300"/>
                </a:gs>
                <a:gs pos="100000">
                  <a:srgbClr val="7618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1562" name="Text Box 20"/>
            <p:cNvSpPr txBox="1">
              <a:spLocks noChangeArrowheads="1"/>
            </p:cNvSpPr>
            <p:nvPr/>
          </p:nvSpPr>
          <p:spPr bwMode="auto">
            <a:xfrm>
              <a:off x="184" y="2032"/>
              <a:ext cx="78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sym typeface="Symbol" pitchFamily="18" charset="2"/>
                </a:rPr>
                <a:t>sAPP-</a:t>
              </a:r>
              <a:endParaRPr lang="it-IT" altLang="it-IT" sz="2400">
                <a:solidFill>
                  <a:srgbClr val="000000"/>
                </a:solidFill>
              </a:endParaRPr>
            </a:p>
          </p:txBody>
        </p:sp>
        <p:sp>
          <p:nvSpPr>
            <p:cNvPr id="21563" name="Line 21"/>
            <p:cNvSpPr>
              <a:spLocks noChangeShapeType="1"/>
            </p:cNvSpPr>
            <p:nvPr/>
          </p:nvSpPr>
          <p:spPr bwMode="auto">
            <a:xfrm>
              <a:off x="232" y="2496"/>
              <a:ext cx="0"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1564" name="Line 22"/>
            <p:cNvSpPr>
              <a:spLocks noChangeShapeType="1"/>
            </p:cNvSpPr>
            <p:nvPr/>
          </p:nvSpPr>
          <p:spPr bwMode="auto">
            <a:xfrm>
              <a:off x="1288" y="2496"/>
              <a:ext cx="0"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1565" name="Text Box 23"/>
            <p:cNvSpPr txBox="1">
              <a:spLocks noChangeArrowheads="1"/>
            </p:cNvSpPr>
            <p:nvPr/>
          </p:nvSpPr>
          <p:spPr bwMode="auto">
            <a:xfrm>
              <a:off x="0" y="2768"/>
              <a:ext cx="9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Neuroprotection</a:t>
              </a:r>
            </a:p>
          </p:txBody>
        </p:sp>
        <p:sp>
          <p:nvSpPr>
            <p:cNvPr id="21566" name="Text Box 24"/>
            <p:cNvSpPr txBox="1">
              <a:spLocks noChangeArrowheads="1"/>
            </p:cNvSpPr>
            <p:nvPr/>
          </p:nvSpPr>
          <p:spPr bwMode="auto">
            <a:xfrm>
              <a:off x="976" y="2744"/>
              <a:ext cx="62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400" b="1">
                  <a:solidFill>
                    <a:srgbClr val="000000"/>
                  </a:solidFill>
                </a:rPr>
                <a:t>Cell adhesion</a:t>
              </a:r>
            </a:p>
          </p:txBody>
        </p:sp>
        <p:sp>
          <p:nvSpPr>
            <p:cNvPr id="21567" name="Text Box 25"/>
            <p:cNvSpPr txBox="1">
              <a:spLocks noChangeArrowheads="1"/>
            </p:cNvSpPr>
            <p:nvPr/>
          </p:nvSpPr>
          <p:spPr bwMode="auto">
            <a:xfrm>
              <a:off x="2024" y="2456"/>
              <a:ext cx="32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C83</a:t>
              </a:r>
            </a:p>
          </p:txBody>
        </p:sp>
      </p:grpSp>
      <p:grpSp>
        <p:nvGrpSpPr>
          <p:cNvPr id="184346" name="Group 26"/>
          <p:cNvGrpSpPr>
            <a:grpSpLocks/>
          </p:cNvGrpSpPr>
          <p:nvPr/>
        </p:nvGrpSpPr>
        <p:grpSpPr bwMode="auto">
          <a:xfrm>
            <a:off x="4267200" y="152400"/>
            <a:ext cx="4635500" cy="5676900"/>
            <a:chOff x="2688" y="96"/>
            <a:chExt cx="2920" cy="3576"/>
          </a:xfrm>
        </p:grpSpPr>
        <p:sp>
          <p:nvSpPr>
            <p:cNvPr id="21511" name="Freeform 27"/>
            <p:cNvSpPr>
              <a:spLocks/>
            </p:cNvSpPr>
            <p:nvPr/>
          </p:nvSpPr>
          <p:spPr bwMode="auto">
            <a:xfrm rot="707636">
              <a:off x="4360" y="3312"/>
              <a:ext cx="816" cy="336"/>
            </a:xfrm>
            <a:custGeom>
              <a:avLst/>
              <a:gdLst>
                <a:gd name="T0" fmla="*/ 17 w 1120"/>
                <a:gd name="T1" fmla="*/ 0 h 336"/>
                <a:gd name="T2" fmla="*/ 17 w 1120"/>
                <a:gd name="T3" fmla="*/ 144 h 336"/>
                <a:gd name="T4" fmla="*/ 11 w 1120"/>
                <a:gd name="T5" fmla="*/ 192 h 336"/>
                <a:gd name="T6" fmla="*/ 7 w 1120"/>
                <a:gd name="T7" fmla="*/ 336 h 336"/>
                <a:gd name="T8" fmla="*/ 0 w 1120"/>
                <a:gd name="T9" fmla="*/ 192 h 3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0" h="336">
                  <a:moveTo>
                    <a:pt x="1056" y="0"/>
                  </a:moveTo>
                  <a:cubicBezTo>
                    <a:pt x="1088" y="56"/>
                    <a:pt x="1120" y="112"/>
                    <a:pt x="1056" y="144"/>
                  </a:cubicBezTo>
                  <a:cubicBezTo>
                    <a:pt x="992" y="176"/>
                    <a:pt x="784" y="160"/>
                    <a:pt x="672" y="192"/>
                  </a:cubicBezTo>
                  <a:cubicBezTo>
                    <a:pt x="560" y="224"/>
                    <a:pt x="496" y="336"/>
                    <a:pt x="384" y="336"/>
                  </a:cubicBezTo>
                  <a:cubicBezTo>
                    <a:pt x="272" y="336"/>
                    <a:pt x="64" y="216"/>
                    <a:pt x="0" y="19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84348" name="Rectangle 28"/>
            <p:cNvSpPr>
              <a:spLocks noChangeAspect="1" noChangeArrowheads="1"/>
            </p:cNvSpPr>
            <p:nvPr/>
          </p:nvSpPr>
          <p:spPr bwMode="auto">
            <a:xfrm>
              <a:off x="3376" y="720"/>
              <a:ext cx="1400" cy="175"/>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a:solidFill>
                  <a:srgbClr val="000000"/>
                </a:solidFill>
              </a:endParaRPr>
            </a:p>
          </p:txBody>
        </p:sp>
        <p:sp>
          <p:nvSpPr>
            <p:cNvPr id="21513" name="Rectangle 29"/>
            <p:cNvSpPr>
              <a:spLocks noChangeAspect="1" noChangeArrowheads="1"/>
            </p:cNvSpPr>
            <p:nvPr/>
          </p:nvSpPr>
          <p:spPr bwMode="auto">
            <a:xfrm>
              <a:off x="4773" y="720"/>
              <a:ext cx="211" cy="175"/>
            </a:xfrm>
            <a:prstGeom prst="rect">
              <a:avLst/>
            </a:prstGeom>
            <a:gradFill rotWithShape="0">
              <a:gsLst>
                <a:gs pos="0">
                  <a:srgbClr val="765E2F"/>
                </a:gs>
                <a:gs pos="50000">
                  <a:srgbClr val="FFCC66"/>
                </a:gs>
                <a:gs pos="100000">
                  <a:srgbClr val="765E2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1514" name="Rectangle 30"/>
            <p:cNvSpPr>
              <a:spLocks noChangeAspect="1" noChangeArrowheads="1"/>
            </p:cNvSpPr>
            <p:nvPr/>
          </p:nvSpPr>
          <p:spPr bwMode="auto">
            <a:xfrm>
              <a:off x="4989" y="720"/>
              <a:ext cx="211" cy="175"/>
            </a:xfrm>
            <a:prstGeom prst="rect">
              <a:avLst/>
            </a:prstGeom>
            <a:gradFill rotWithShape="0">
              <a:gsLst>
                <a:gs pos="0">
                  <a:srgbClr val="765E2F"/>
                </a:gs>
                <a:gs pos="50000">
                  <a:srgbClr val="FFCC66"/>
                </a:gs>
                <a:gs pos="100000">
                  <a:srgbClr val="765E2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1515" name="Rectangle 31"/>
            <p:cNvSpPr>
              <a:spLocks noChangeAspect="1" noChangeArrowheads="1"/>
            </p:cNvSpPr>
            <p:nvPr/>
          </p:nvSpPr>
          <p:spPr bwMode="auto">
            <a:xfrm>
              <a:off x="5200" y="720"/>
              <a:ext cx="256" cy="175"/>
            </a:xfrm>
            <a:prstGeom prst="rect">
              <a:avLst/>
            </a:prstGeom>
            <a:gradFill rotWithShape="0">
              <a:gsLst>
                <a:gs pos="0">
                  <a:srgbClr val="761800"/>
                </a:gs>
                <a:gs pos="50000">
                  <a:srgbClr val="FF3300"/>
                </a:gs>
                <a:gs pos="100000">
                  <a:srgbClr val="7618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1516" name="Text Box 32"/>
            <p:cNvSpPr txBox="1">
              <a:spLocks noChangeArrowheads="1"/>
            </p:cNvSpPr>
            <p:nvPr/>
          </p:nvSpPr>
          <p:spPr bwMode="auto">
            <a:xfrm>
              <a:off x="4662" y="832"/>
              <a:ext cx="22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sym typeface="Symbol" pitchFamily="18" charset="2"/>
                </a:rPr>
                <a:t></a:t>
              </a:r>
              <a:endParaRPr lang="it-IT" altLang="it-IT" sz="2400">
                <a:solidFill>
                  <a:srgbClr val="000000"/>
                </a:solidFill>
              </a:endParaRPr>
            </a:p>
          </p:txBody>
        </p:sp>
        <p:sp>
          <p:nvSpPr>
            <p:cNvPr id="21517" name="Text Box 33"/>
            <p:cNvSpPr txBox="1">
              <a:spLocks noChangeArrowheads="1"/>
            </p:cNvSpPr>
            <p:nvPr/>
          </p:nvSpPr>
          <p:spPr bwMode="auto">
            <a:xfrm>
              <a:off x="5112" y="832"/>
              <a:ext cx="19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sym typeface="Symbol" pitchFamily="18" charset="2"/>
                </a:rPr>
                <a:t></a:t>
              </a:r>
              <a:endParaRPr lang="it-IT" altLang="it-IT" sz="2400">
                <a:solidFill>
                  <a:srgbClr val="000000"/>
                </a:solidFill>
              </a:endParaRPr>
            </a:p>
          </p:txBody>
        </p:sp>
        <p:sp>
          <p:nvSpPr>
            <p:cNvPr id="21518" name="Text Box 34"/>
            <p:cNvSpPr txBox="1">
              <a:spLocks noChangeArrowheads="1"/>
            </p:cNvSpPr>
            <p:nvPr/>
          </p:nvSpPr>
          <p:spPr bwMode="auto">
            <a:xfrm>
              <a:off x="4872" y="832"/>
              <a:ext cx="23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sym typeface="Symbol" pitchFamily="18" charset="2"/>
                </a:rPr>
                <a:t></a:t>
              </a:r>
              <a:endParaRPr lang="it-IT" altLang="it-IT" sz="2400">
                <a:solidFill>
                  <a:srgbClr val="000000"/>
                </a:solidFill>
              </a:endParaRPr>
            </a:p>
          </p:txBody>
        </p:sp>
        <p:sp>
          <p:nvSpPr>
            <p:cNvPr id="21519" name="Text Box 35"/>
            <p:cNvSpPr txBox="1">
              <a:spLocks noChangeArrowheads="1"/>
            </p:cNvSpPr>
            <p:nvPr/>
          </p:nvSpPr>
          <p:spPr bwMode="auto">
            <a:xfrm>
              <a:off x="3252" y="504"/>
              <a:ext cx="2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b="1">
                  <a:solidFill>
                    <a:srgbClr val="000000"/>
                  </a:solidFill>
                  <a:sym typeface="Symbol" pitchFamily="18" charset="2"/>
                </a:rPr>
                <a:t>Amyloid precursor protein (APP)</a:t>
              </a:r>
              <a:endParaRPr lang="it-IT" altLang="it-IT" sz="1800" b="1">
                <a:solidFill>
                  <a:srgbClr val="000000"/>
                </a:solidFill>
              </a:endParaRPr>
            </a:p>
          </p:txBody>
        </p:sp>
        <p:sp>
          <p:nvSpPr>
            <p:cNvPr id="21520" name="Rectangle 36"/>
            <p:cNvSpPr>
              <a:spLocks noChangeAspect="1" noChangeArrowheads="1"/>
            </p:cNvSpPr>
            <p:nvPr/>
          </p:nvSpPr>
          <p:spPr bwMode="auto">
            <a:xfrm>
              <a:off x="3376" y="720"/>
              <a:ext cx="256" cy="175"/>
            </a:xfrm>
            <a:prstGeom prst="rect">
              <a:avLst/>
            </a:prstGeom>
            <a:gradFill rotWithShape="0">
              <a:gsLst>
                <a:gs pos="0">
                  <a:srgbClr val="76185E"/>
                </a:gs>
                <a:gs pos="50000">
                  <a:srgbClr val="FF33CC"/>
                </a:gs>
                <a:gs pos="100000">
                  <a:srgbClr val="76185E"/>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1521" name="Rectangle 37"/>
            <p:cNvSpPr>
              <a:spLocks noChangeAspect="1" noChangeArrowheads="1"/>
            </p:cNvSpPr>
            <p:nvPr/>
          </p:nvSpPr>
          <p:spPr bwMode="auto">
            <a:xfrm>
              <a:off x="3640" y="720"/>
              <a:ext cx="256" cy="175"/>
            </a:xfrm>
            <a:prstGeom prst="rect">
              <a:avLst/>
            </a:prstGeom>
            <a:gradFill rotWithShape="0">
              <a:gsLst>
                <a:gs pos="0">
                  <a:srgbClr val="76185E"/>
                </a:gs>
                <a:gs pos="50000">
                  <a:srgbClr val="FF33CC"/>
                </a:gs>
                <a:gs pos="100000">
                  <a:srgbClr val="76185E"/>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84358" name="Rectangle 38"/>
            <p:cNvSpPr>
              <a:spLocks noChangeAspect="1" noChangeArrowheads="1"/>
            </p:cNvSpPr>
            <p:nvPr/>
          </p:nvSpPr>
          <p:spPr bwMode="auto">
            <a:xfrm>
              <a:off x="3520" y="2160"/>
              <a:ext cx="864" cy="175"/>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a:solidFill>
                  <a:srgbClr val="000000"/>
                </a:solidFill>
              </a:endParaRPr>
            </a:p>
          </p:txBody>
        </p:sp>
        <p:sp>
          <p:nvSpPr>
            <p:cNvPr id="184359" name="Rectangle 39"/>
            <p:cNvSpPr>
              <a:spLocks noChangeArrowheads="1"/>
            </p:cNvSpPr>
            <p:nvPr/>
          </p:nvSpPr>
          <p:spPr bwMode="auto">
            <a:xfrm>
              <a:off x="3952" y="1312"/>
              <a:ext cx="816" cy="624"/>
            </a:xfrm>
            <a:prstGeom prst="rect">
              <a:avLst/>
            </a:prstGeom>
            <a:gradFill rotWithShape="0">
              <a:gsLst>
                <a:gs pos="0">
                  <a:schemeClr val="accent2"/>
                </a:gs>
                <a:gs pos="50000">
                  <a:schemeClr val="bg1"/>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a:solidFill>
                  <a:srgbClr val="000000"/>
                </a:solidFill>
              </a:endParaRPr>
            </a:p>
          </p:txBody>
        </p:sp>
        <p:sp>
          <p:nvSpPr>
            <p:cNvPr id="21524" name="Line 40"/>
            <p:cNvSpPr>
              <a:spLocks noChangeShapeType="1"/>
            </p:cNvSpPr>
            <p:nvPr/>
          </p:nvSpPr>
          <p:spPr bwMode="auto">
            <a:xfrm>
              <a:off x="4768" y="1064"/>
              <a:ext cx="0"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1525" name="Text Box 41"/>
            <p:cNvSpPr txBox="1">
              <a:spLocks noChangeArrowheads="1"/>
            </p:cNvSpPr>
            <p:nvPr/>
          </p:nvSpPr>
          <p:spPr bwMode="auto">
            <a:xfrm>
              <a:off x="3975" y="1412"/>
              <a:ext cx="745"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400" b="1">
                  <a:solidFill>
                    <a:srgbClr val="000000"/>
                  </a:solidFill>
                  <a:sym typeface="Symbol" pitchFamily="18" charset="2"/>
                </a:rPr>
                <a:t>-secretase cleavage</a:t>
              </a:r>
            </a:p>
            <a:p>
              <a:pPr algn="ctr" eaLnBrk="1" fontAlgn="base" hangingPunct="1">
                <a:spcBef>
                  <a:spcPct val="0"/>
                </a:spcBef>
                <a:spcAft>
                  <a:spcPct val="0"/>
                </a:spcAft>
                <a:buFontTx/>
                <a:buNone/>
              </a:pPr>
              <a:r>
                <a:rPr lang="it-IT" altLang="it-IT" sz="1400" b="1">
                  <a:solidFill>
                    <a:srgbClr val="000000"/>
                  </a:solidFill>
                  <a:sym typeface="Symbol" pitchFamily="18" charset="2"/>
                </a:rPr>
                <a:t>BACE</a:t>
              </a:r>
              <a:endParaRPr lang="it-IT" altLang="it-IT" sz="1400" b="1">
                <a:solidFill>
                  <a:srgbClr val="000000"/>
                </a:solidFill>
              </a:endParaRPr>
            </a:p>
          </p:txBody>
        </p:sp>
        <p:sp>
          <p:nvSpPr>
            <p:cNvPr id="21526" name="Line 42"/>
            <p:cNvSpPr>
              <a:spLocks noChangeShapeType="1"/>
            </p:cNvSpPr>
            <p:nvPr/>
          </p:nvSpPr>
          <p:spPr bwMode="auto">
            <a:xfrm>
              <a:off x="3216" y="784"/>
              <a:ext cx="1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1527" name="Text Box 43"/>
            <p:cNvSpPr txBox="1">
              <a:spLocks noChangeArrowheads="1"/>
            </p:cNvSpPr>
            <p:nvPr/>
          </p:nvSpPr>
          <p:spPr bwMode="auto">
            <a:xfrm>
              <a:off x="2920" y="648"/>
              <a:ext cx="40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ApoE</a:t>
              </a:r>
            </a:p>
          </p:txBody>
        </p:sp>
        <p:sp>
          <p:nvSpPr>
            <p:cNvPr id="21528" name="Line 44"/>
            <p:cNvSpPr>
              <a:spLocks noChangeShapeType="1"/>
            </p:cNvSpPr>
            <p:nvPr/>
          </p:nvSpPr>
          <p:spPr bwMode="auto">
            <a:xfrm>
              <a:off x="4472" y="1960"/>
              <a:ext cx="0" cy="2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1529" name="Rectangle 45"/>
            <p:cNvSpPr>
              <a:spLocks noChangeArrowheads="1"/>
            </p:cNvSpPr>
            <p:nvPr/>
          </p:nvSpPr>
          <p:spPr bwMode="auto">
            <a:xfrm>
              <a:off x="4696" y="2160"/>
              <a:ext cx="422" cy="175"/>
            </a:xfrm>
            <a:prstGeom prst="rect">
              <a:avLst/>
            </a:prstGeom>
            <a:gradFill rotWithShape="0">
              <a:gsLst>
                <a:gs pos="0">
                  <a:srgbClr val="765E2F"/>
                </a:gs>
                <a:gs pos="50000">
                  <a:srgbClr val="FFCC66"/>
                </a:gs>
                <a:gs pos="100000">
                  <a:srgbClr val="765E2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1530" name="Rectangle 46"/>
            <p:cNvSpPr>
              <a:spLocks noChangeAspect="1" noChangeArrowheads="1"/>
            </p:cNvSpPr>
            <p:nvPr/>
          </p:nvSpPr>
          <p:spPr bwMode="auto">
            <a:xfrm>
              <a:off x="5123" y="2161"/>
              <a:ext cx="256" cy="175"/>
            </a:xfrm>
            <a:prstGeom prst="rect">
              <a:avLst/>
            </a:prstGeom>
            <a:gradFill rotWithShape="0">
              <a:gsLst>
                <a:gs pos="0">
                  <a:srgbClr val="761800"/>
                </a:gs>
                <a:gs pos="50000">
                  <a:srgbClr val="FF3300"/>
                </a:gs>
                <a:gs pos="100000">
                  <a:srgbClr val="7618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1531" name="Text Box 47"/>
            <p:cNvSpPr txBox="1">
              <a:spLocks noChangeArrowheads="1"/>
            </p:cNvSpPr>
            <p:nvPr/>
          </p:nvSpPr>
          <p:spPr bwMode="auto">
            <a:xfrm>
              <a:off x="3646" y="96"/>
              <a:ext cx="1523"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800">
                  <a:solidFill>
                    <a:srgbClr val="000000"/>
                  </a:solidFill>
                  <a:sym typeface="Symbol" pitchFamily="18" charset="2"/>
                </a:rPr>
                <a:t></a:t>
              </a:r>
              <a:r>
                <a:rPr lang="it-IT" altLang="it-IT" sz="1800" b="1">
                  <a:solidFill>
                    <a:srgbClr val="000000"/>
                  </a:solidFill>
                  <a:sym typeface="Symbol" pitchFamily="18" charset="2"/>
                </a:rPr>
                <a:t>-secretase pathway</a:t>
              </a:r>
            </a:p>
            <a:p>
              <a:pPr algn="ctr" eaLnBrk="1" fontAlgn="base" hangingPunct="1">
                <a:spcBef>
                  <a:spcPct val="0"/>
                </a:spcBef>
                <a:spcAft>
                  <a:spcPct val="0"/>
                </a:spcAft>
                <a:buFontTx/>
                <a:buNone/>
              </a:pPr>
              <a:r>
                <a:rPr lang="it-IT" altLang="it-IT" sz="1800" b="1">
                  <a:solidFill>
                    <a:srgbClr val="000000"/>
                  </a:solidFill>
                  <a:sym typeface="Symbol" pitchFamily="18" charset="2"/>
                </a:rPr>
                <a:t>10%</a:t>
              </a:r>
            </a:p>
          </p:txBody>
        </p:sp>
        <p:sp>
          <p:nvSpPr>
            <p:cNvPr id="21532" name="Text Box 48"/>
            <p:cNvSpPr txBox="1">
              <a:spLocks noChangeArrowheads="1"/>
            </p:cNvSpPr>
            <p:nvPr/>
          </p:nvSpPr>
          <p:spPr bwMode="auto">
            <a:xfrm>
              <a:off x="3064" y="1928"/>
              <a:ext cx="76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sym typeface="Symbol" pitchFamily="18" charset="2"/>
                </a:rPr>
                <a:t>sAPP-</a:t>
              </a:r>
              <a:r>
                <a:rPr lang="it-IT" altLang="it-IT" sz="2400">
                  <a:solidFill>
                    <a:srgbClr val="000000"/>
                  </a:solidFill>
                  <a:latin typeface="Symbol" pitchFamily="18" charset="2"/>
                  <a:sym typeface="Symbol" pitchFamily="18" charset="2"/>
                </a:rPr>
                <a:t>b</a:t>
              </a:r>
              <a:endParaRPr lang="it-IT" altLang="it-IT" sz="2400">
                <a:solidFill>
                  <a:srgbClr val="000000"/>
                </a:solidFill>
                <a:latin typeface="Symbol" pitchFamily="18" charset="2"/>
              </a:endParaRPr>
            </a:p>
          </p:txBody>
        </p:sp>
        <p:sp>
          <p:nvSpPr>
            <p:cNvPr id="21533" name="Text Box 49"/>
            <p:cNvSpPr txBox="1">
              <a:spLocks noChangeArrowheads="1"/>
            </p:cNvSpPr>
            <p:nvPr/>
          </p:nvSpPr>
          <p:spPr bwMode="auto">
            <a:xfrm>
              <a:off x="4888" y="1944"/>
              <a:ext cx="32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C99</a:t>
              </a:r>
            </a:p>
          </p:txBody>
        </p:sp>
        <p:sp>
          <p:nvSpPr>
            <p:cNvPr id="21534" name="Text Box 50"/>
            <p:cNvSpPr txBox="1">
              <a:spLocks noChangeArrowheads="1"/>
            </p:cNvSpPr>
            <p:nvPr/>
          </p:nvSpPr>
          <p:spPr bwMode="auto">
            <a:xfrm>
              <a:off x="4744" y="2088"/>
              <a:ext cx="3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b="1">
                  <a:solidFill>
                    <a:srgbClr val="000000"/>
                  </a:solidFill>
                </a:rPr>
                <a:t>A</a:t>
              </a:r>
              <a:r>
                <a:rPr lang="it-IT" altLang="it-IT" sz="2400" b="1">
                  <a:solidFill>
                    <a:srgbClr val="000000"/>
                  </a:solidFill>
                  <a:latin typeface="Symbol" pitchFamily="18" charset="2"/>
                </a:rPr>
                <a:t>b</a:t>
              </a:r>
              <a:endParaRPr lang="it-IT" altLang="it-IT" sz="2400" b="1">
                <a:solidFill>
                  <a:srgbClr val="000000"/>
                </a:solidFill>
              </a:endParaRPr>
            </a:p>
          </p:txBody>
        </p:sp>
        <p:sp>
          <p:nvSpPr>
            <p:cNvPr id="21535" name="Text Box 51"/>
            <p:cNvSpPr txBox="1">
              <a:spLocks noChangeArrowheads="1"/>
            </p:cNvSpPr>
            <p:nvPr/>
          </p:nvSpPr>
          <p:spPr bwMode="auto">
            <a:xfrm>
              <a:off x="5024" y="2256"/>
              <a:ext cx="19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sym typeface="Symbol" pitchFamily="18" charset="2"/>
                </a:rPr>
                <a:t></a:t>
              </a:r>
              <a:endParaRPr lang="it-IT" altLang="it-IT" sz="2400">
                <a:solidFill>
                  <a:srgbClr val="000000"/>
                </a:solidFill>
              </a:endParaRPr>
            </a:p>
          </p:txBody>
        </p:sp>
        <p:sp>
          <p:nvSpPr>
            <p:cNvPr id="21536" name="Line 52"/>
            <p:cNvSpPr>
              <a:spLocks noChangeShapeType="1"/>
            </p:cNvSpPr>
            <p:nvPr/>
          </p:nvSpPr>
          <p:spPr bwMode="auto">
            <a:xfrm>
              <a:off x="5112" y="2536"/>
              <a:ext cx="0"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84373" name="Rectangle 53"/>
            <p:cNvSpPr>
              <a:spLocks noChangeArrowheads="1"/>
            </p:cNvSpPr>
            <p:nvPr/>
          </p:nvSpPr>
          <p:spPr bwMode="auto">
            <a:xfrm>
              <a:off x="4648" y="2784"/>
              <a:ext cx="816" cy="624"/>
            </a:xfrm>
            <a:prstGeom prst="rect">
              <a:avLst/>
            </a:prstGeom>
            <a:gradFill rotWithShape="0">
              <a:gsLst>
                <a:gs pos="0">
                  <a:srgbClr val="FF3300"/>
                </a:gs>
                <a:gs pos="50000">
                  <a:schemeClr val="bg1"/>
                </a:gs>
                <a:gs pos="100000">
                  <a:srgbClr val="FF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a:solidFill>
                  <a:srgbClr val="000000"/>
                </a:solidFill>
              </a:endParaRPr>
            </a:p>
          </p:txBody>
        </p:sp>
        <p:sp>
          <p:nvSpPr>
            <p:cNvPr id="21538" name="Text Box 54"/>
            <p:cNvSpPr txBox="1">
              <a:spLocks noChangeArrowheads="1"/>
            </p:cNvSpPr>
            <p:nvPr/>
          </p:nvSpPr>
          <p:spPr bwMode="auto">
            <a:xfrm>
              <a:off x="4728" y="2824"/>
              <a:ext cx="745"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400" b="1">
                  <a:solidFill>
                    <a:srgbClr val="000000"/>
                  </a:solidFill>
                  <a:latin typeface="Symbol" pitchFamily="18" charset="2"/>
                  <a:sym typeface="Symbol" pitchFamily="18" charset="2"/>
                </a:rPr>
                <a:t>g</a:t>
              </a:r>
              <a:r>
                <a:rPr lang="it-IT" altLang="it-IT" sz="1400" b="1">
                  <a:solidFill>
                    <a:srgbClr val="000000"/>
                  </a:solidFill>
                  <a:sym typeface="Symbol" pitchFamily="18" charset="2"/>
                </a:rPr>
                <a:t>-secretase cleavage</a:t>
              </a:r>
            </a:p>
            <a:p>
              <a:pPr algn="ctr" eaLnBrk="1" fontAlgn="base" hangingPunct="1">
                <a:spcBef>
                  <a:spcPct val="0"/>
                </a:spcBef>
                <a:spcAft>
                  <a:spcPct val="0"/>
                </a:spcAft>
                <a:buFontTx/>
                <a:buNone/>
              </a:pPr>
              <a:r>
                <a:rPr lang="it-IT" altLang="it-IT" sz="1400" b="1">
                  <a:solidFill>
                    <a:srgbClr val="000000"/>
                  </a:solidFill>
                  <a:sym typeface="Symbol" pitchFamily="18" charset="2"/>
                </a:rPr>
                <a:t>Presenilin complex</a:t>
              </a:r>
              <a:endParaRPr lang="it-IT" altLang="it-IT" sz="1400" b="1">
                <a:solidFill>
                  <a:srgbClr val="000000"/>
                </a:solidFill>
              </a:endParaRPr>
            </a:p>
          </p:txBody>
        </p:sp>
        <p:sp>
          <p:nvSpPr>
            <p:cNvPr id="21539" name="Line 55"/>
            <p:cNvSpPr>
              <a:spLocks noChangeShapeType="1"/>
            </p:cNvSpPr>
            <p:nvPr/>
          </p:nvSpPr>
          <p:spPr bwMode="auto">
            <a:xfrm flipH="1">
              <a:off x="4272" y="3432"/>
              <a:ext cx="96"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1540" name="Rectangle 56"/>
            <p:cNvSpPr>
              <a:spLocks noChangeArrowheads="1"/>
            </p:cNvSpPr>
            <p:nvPr/>
          </p:nvSpPr>
          <p:spPr bwMode="auto">
            <a:xfrm>
              <a:off x="2936" y="3192"/>
              <a:ext cx="1344" cy="480"/>
            </a:xfrm>
            <a:prstGeom prst="rect">
              <a:avLst/>
            </a:prstGeom>
            <a:gradFill rotWithShape="0">
              <a:gsLst>
                <a:gs pos="0">
                  <a:srgbClr val="765E2F"/>
                </a:gs>
                <a:gs pos="50000">
                  <a:srgbClr val="FFCC66"/>
                </a:gs>
                <a:gs pos="100000">
                  <a:srgbClr val="765E2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1541" name="Text Box 57"/>
            <p:cNvSpPr txBox="1">
              <a:spLocks noChangeArrowheads="1"/>
            </p:cNvSpPr>
            <p:nvPr/>
          </p:nvSpPr>
          <p:spPr bwMode="auto">
            <a:xfrm>
              <a:off x="2936" y="3302"/>
              <a:ext cx="134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000" b="1">
                  <a:solidFill>
                    <a:srgbClr val="FFFFFF"/>
                  </a:solidFill>
                  <a:sym typeface="Symbol" pitchFamily="18" charset="2"/>
                </a:rPr>
                <a:t>A</a:t>
              </a:r>
              <a:r>
                <a:rPr lang="it-IT" altLang="it-IT" sz="2000" b="1">
                  <a:solidFill>
                    <a:srgbClr val="FFFFFF"/>
                  </a:solidFill>
                  <a:latin typeface="Symbol" pitchFamily="18" charset="2"/>
                  <a:sym typeface="Symbol" pitchFamily="18" charset="2"/>
                </a:rPr>
                <a:t>b</a:t>
              </a:r>
              <a:r>
                <a:rPr lang="it-IT" altLang="it-IT" sz="2000" b="1">
                  <a:solidFill>
                    <a:srgbClr val="FFFFFF"/>
                  </a:solidFill>
                  <a:sym typeface="Symbol" pitchFamily="18" charset="2"/>
                </a:rPr>
                <a:t>40/A</a:t>
              </a:r>
              <a:r>
                <a:rPr lang="it-IT" altLang="it-IT" sz="2000" b="1">
                  <a:solidFill>
                    <a:srgbClr val="FFFFFF"/>
                  </a:solidFill>
                  <a:latin typeface="Symbol" pitchFamily="18" charset="2"/>
                  <a:sym typeface="Symbol" pitchFamily="18" charset="2"/>
                </a:rPr>
                <a:t>b</a:t>
              </a:r>
              <a:r>
                <a:rPr lang="it-IT" altLang="it-IT" sz="2000" b="1">
                  <a:solidFill>
                    <a:srgbClr val="FFFFFF"/>
                  </a:solidFill>
                  <a:sym typeface="Symbol" pitchFamily="18" charset="2"/>
                </a:rPr>
                <a:t>42</a:t>
              </a:r>
            </a:p>
          </p:txBody>
        </p:sp>
        <p:sp>
          <p:nvSpPr>
            <p:cNvPr id="21542" name="Line 58"/>
            <p:cNvSpPr>
              <a:spLocks noChangeShapeType="1"/>
            </p:cNvSpPr>
            <p:nvPr/>
          </p:nvSpPr>
          <p:spPr bwMode="auto">
            <a:xfrm rot="4171823" flipV="1">
              <a:off x="3480" y="2856"/>
              <a:ext cx="480" cy="24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84379" name="Rectangle 59"/>
            <p:cNvSpPr>
              <a:spLocks noChangeArrowheads="1"/>
            </p:cNvSpPr>
            <p:nvPr/>
          </p:nvSpPr>
          <p:spPr bwMode="auto">
            <a:xfrm>
              <a:off x="2688" y="2544"/>
              <a:ext cx="816" cy="624"/>
            </a:xfrm>
            <a:prstGeom prst="rect">
              <a:avLst/>
            </a:prstGeom>
            <a:gradFill rotWithShape="0">
              <a:gsLst>
                <a:gs pos="0">
                  <a:schemeClr val="accent1"/>
                </a:gs>
                <a:gs pos="50000">
                  <a:schemeClr val="bg1"/>
                </a:gs>
                <a:gs pos="100000">
                  <a:schemeClr val="accent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a:solidFill>
                  <a:srgbClr val="000000"/>
                </a:solidFill>
              </a:endParaRPr>
            </a:p>
          </p:txBody>
        </p:sp>
        <p:sp>
          <p:nvSpPr>
            <p:cNvPr id="21544" name="Text Box 60"/>
            <p:cNvSpPr txBox="1">
              <a:spLocks noChangeArrowheads="1"/>
            </p:cNvSpPr>
            <p:nvPr/>
          </p:nvSpPr>
          <p:spPr bwMode="auto">
            <a:xfrm>
              <a:off x="2720" y="2616"/>
              <a:ext cx="745"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400" b="1">
                  <a:solidFill>
                    <a:srgbClr val="000000"/>
                  </a:solidFill>
                  <a:sym typeface="Symbol" pitchFamily="18" charset="2"/>
                </a:rPr>
                <a:t>Neprilysin</a:t>
              </a:r>
            </a:p>
            <a:p>
              <a:pPr algn="ctr" eaLnBrk="1" fontAlgn="base" hangingPunct="1">
                <a:spcBef>
                  <a:spcPct val="0"/>
                </a:spcBef>
                <a:spcAft>
                  <a:spcPct val="0"/>
                </a:spcAft>
                <a:buFontTx/>
                <a:buNone/>
              </a:pPr>
              <a:endParaRPr lang="it-IT" altLang="it-IT" sz="1400" b="1">
                <a:solidFill>
                  <a:srgbClr val="000000"/>
                </a:solidFill>
                <a:sym typeface="Symbol" pitchFamily="18" charset="2"/>
              </a:endParaRPr>
            </a:p>
            <a:p>
              <a:pPr algn="ctr" eaLnBrk="1" fontAlgn="base" hangingPunct="1">
                <a:spcBef>
                  <a:spcPct val="0"/>
                </a:spcBef>
                <a:spcAft>
                  <a:spcPct val="0"/>
                </a:spcAft>
                <a:buFontTx/>
                <a:buNone/>
              </a:pPr>
              <a:r>
                <a:rPr lang="it-IT" altLang="it-IT" sz="1400" b="1">
                  <a:solidFill>
                    <a:srgbClr val="000000"/>
                  </a:solidFill>
                  <a:sym typeface="Symbol" pitchFamily="18" charset="2"/>
                </a:rPr>
                <a:t>IDE</a:t>
              </a:r>
              <a:endParaRPr lang="it-IT" altLang="it-IT" sz="1400" b="1">
                <a:solidFill>
                  <a:srgbClr val="000000"/>
                </a:solidFill>
              </a:endParaRPr>
            </a:p>
          </p:txBody>
        </p:sp>
      </p:grpSp>
      <p:sp>
        <p:nvSpPr>
          <p:cNvPr id="21508" name="Text Box 61"/>
          <p:cNvSpPr txBox="1">
            <a:spLocks noChangeArrowheads="1"/>
          </p:cNvSpPr>
          <p:nvPr/>
        </p:nvSpPr>
        <p:spPr bwMode="auto">
          <a:xfrm>
            <a:off x="76200" y="6035675"/>
            <a:ext cx="8991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a:solidFill>
                  <a:srgbClr val="000000"/>
                </a:solidFill>
              </a:rPr>
              <a:t>APP può essere processata dalle secretasi </a:t>
            </a:r>
            <a:r>
              <a:rPr lang="it-IT" altLang="it-IT" sz="1200">
                <a:solidFill>
                  <a:srgbClr val="000000"/>
                </a:solidFill>
                <a:sym typeface="Symbol" pitchFamily="18" charset="2"/>
              </a:rPr>
              <a:t>, , . Nella via della secretasi  il taglio avviene dopo l’a.a. 687, il che preclude la formazione di proteina -amiloide. APP-  viene rilasciata nello spazio extracellulare  e i rimanenti frammenti sono tagliati dalla -secretasi per un rilascio intracellulare. Nella via della secretasi  il taglio avviene all’a.a. 671; APP-  viene rilasciata extracellularmente  ed il frammento rimanente viene tagliato dalla -secretasi per creare la proteina -amiloide. </a:t>
            </a:r>
          </a:p>
        </p:txBody>
      </p:sp>
      <p:pic>
        <p:nvPicPr>
          <p:cNvPr id="184382" name="Picture 62" descr="image001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5105400"/>
            <a:ext cx="328613"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3" name="Picture 63" descr="image00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5715000"/>
            <a:ext cx="3286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2099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84322"/>
                                        </p:tgtEl>
                                        <p:attrNameLst>
                                          <p:attrName>style.visibility</p:attrName>
                                        </p:attrNameLst>
                                      </p:cBhvr>
                                      <p:to>
                                        <p:strVal val="visible"/>
                                      </p:to>
                                    </p:set>
                                    <p:animEffect transition="in" filter="dissolve">
                                      <p:cBhvr>
                                        <p:cTn id="11" dur="500"/>
                                        <p:tgtEl>
                                          <p:spTgt spid="18432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84382"/>
                                        </p:tgtEl>
                                        <p:attrNameLst>
                                          <p:attrName>style.visibility</p:attrName>
                                        </p:attrNameLst>
                                      </p:cBhvr>
                                      <p:to>
                                        <p:strVal val="visible"/>
                                      </p:to>
                                    </p:set>
                                    <p:animEffect transition="in" filter="dissolve">
                                      <p:cBhvr>
                                        <p:cTn id="16" dur="500"/>
                                        <p:tgtEl>
                                          <p:spTgt spid="18438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184346"/>
                                        </p:tgtEl>
                                        <p:attrNameLst>
                                          <p:attrName>style.visibility</p:attrName>
                                        </p:attrNameLst>
                                      </p:cBhvr>
                                      <p:to>
                                        <p:strVal val="visible"/>
                                      </p:to>
                                    </p:set>
                                    <p:animEffect transition="in" filter="dissolve">
                                      <p:cBhvr>
                                        <p:cTn id="21" dur="500"/>
                                        <p:tgtEl>
                                          <p:spTgt spid="18434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184383"/>
                                        </p:tgtEl>
                                        <p:attrNameLst>
                                          <p:attrName>style.visibility</p:attrName>
                                        </p:attrNameLst>
                                      </p:cBhvr>
                                      <p:to>
                                        <p:strVal val="visible"/>
                                      </p:to>
                                    </p:set>
                                    <p:animEffect transition="in" filter="dissolve">
                                      <p:cBhvr>
                                        <p:cTn id="26" dur="500"/>
                                        <p:tgtEl>
                                          <p:spTgt spid="18438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0" y="0"/>
            <a:ext cx="9144000"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a:solidFill>
                  <a:srgbClr val="FFFF66"/>
                </a:solidFill>
                <a:cs typeface="Arial" pitchFamily="34" charset="0"/>
              </a:rPr>
              <a:t>Early onset familial AD involves different, autosomal-dominantly transmitted mutations in three genes:</a:t>
            </a:r>
          </a:p>
          <a:p>
            <a:pPr algn="ctr" eaLnBrk="1" fontAlgn="base" hangingPunct="1">
              <a:spcBef>
                <a:spcPct val="0"/>
              </a:spcBef>
              <a:spcAft>
                <a:spcPct val="0"/>
              </a:spcAft>
              <a:buFontTx/>
              <a:buNone/>
            </a:pPr>
            <a:endParaRPr lang="it-IT" altLang="it-IT" sz="2800">
              <a:solidFill>
                <a:srgbClr val="FFFF66"/>
              </a:solidFill>
              <a:cs typeface="Arial" pitchFamily="34" charset="0"/>
            </a:endParaRPr>
          </a:p>
          <a:p>
            <a:pPr algn="ctr" eaLnBrk="1" fontAlgn="base" hangingPunct="1">
              <a:spcBef>
                <a:spcPct val="0"/>
              </a:spcBef>
              <a:spcAft>
                <a:spcPct val="0"/>
              </a:spcAft>
              <a:buFontTx/>
              <a:buNone/>
            </a:pPr>
            <a:r>
              <a:rPr lang="it-IT" altLang="it-IT" sz="2800">
                <a:solidFill>
                  <a:srgbClr val="FFFF66"/>
                </a:solidFill>
                <a:cs typeface="Arial" pitchFamily="34" charset="0"/>
                <a:sym typeface="Symbol" pitchFamily="18" charset="2"/>
              </a:rPr>
              <a:t>-amyloid precursor protein (APP)</a:t>
            </a:r>
          </a:p>
          <a:p>
            <a:pPr algn="ctr" eaLnBrk="1" fontAlgn="base" hangingPunct="1">
              <a:spcBef>
                <a:spcPct val="0"/>
              </a:spcBef>
              <a:spcAft>
                <a:spcPct val="0"/>
              </a:spcAft>
              <a:buFontTx/>
              <a:buNone/>
            </a:pPr>
            <a:r>
              <a:rPr lang="it-IT" altLang="it-IT" sz="2800">
                <a:solidFill>
                  <a:srgbClr val="FFFF66"/>
                </a:solidFill>
                <a:cs typeface="Arial" pitchFamily="34" charset="0"/>
                <a:sym typeface="Symbol" pitchFamily="18" charset="2"/>
              </a:rPr>
              <a:t>Presenilin 1 and Presenilin 2</a:t>
            </a:r>
          </a:p>
          <a:p>
            <a:pPr algn="ctr" eaLnBrk="1" fontAlgn="base" hangingPunct="1">
              <a:spcBef>
                <a:spcPct val="0"/>
              </a:spcBef>
              <a:spcAft>
                <a:spcPct val="0"/>
              </a:spcAft>
              <a:buFontTx/>
              <a:buNone/>
            </a:pPr>
            <a:endParaRPr lang="it-IT" altLang="it-IT" sz="2800">
              <a:solidFill>
                <a:srgbClr val="FFFF66"/>
              </a:solidFill>
              <a:cs typeface="Arial" pitchFamily="34" charset="0"/>
              <a:sym typeface="Symbol" pitchFamily="18" charset="2"/>
            </a:endParaRPr>
          </a:p>
          <a:p>
            <a:pPr algn="ctr" eaLnBrk="1" fontAlgn="base" hangingPunct="1">
              <a:spcBef>
                <a:spcPct val="0"/>
              </a:spcBef>
              <a:spcAft>
                <a:spcPct val="0"/>
              </a:spcAft>
              <a:buFontTx/>
              <a:buNone/>
            </a:pPr>
            <a:r>
              <a:rPr lang="it-IT" altLang="it-IT" sz="2400">
                <a:solidFill>
                  <a:srgbClr val="FFFF66"/>
                </a:solidFill>
                <a:cs typeface="Arial" pitchFamily="34" charset="0"/>
                <a:sym typeface="Symbol" pitchFamily="18" charset="2"/>
              </a:rPr>
              <a:t>APP gene mutations (rare, chrom. 21) lead to increased production of all A peptides (“Swedish mutation”) or A42</a:t>
            </a:r>
          </a:p>
          <a:p>
            <a:pPr algn="ctr" eaLnBrk="1" fontAlgn="base" hangingPunct="1">
              <a:spcBef>
                <a:spcPct val="0"/>
              </a:spcBef>
              <a:spcAft>
                <a:spcPct val="0"/>
              </a:spcAft>
              <a:buFontTx/>
              <a:buNone/>
            </a:pPr>
            <a:endParaRPr lang="it-IT" altLang="it-IT" sz="2400">
              <a:solidFill>
                <a:srgbClr val="FFFF66"/>
              </a:solidFill>
              <a:cs typeface="Arial" pitchFamily="34" charset="0"/>
              <a:sym typeface="Symbol" pitchFamily="18" charset="2"/>
            </a:endParaRPr>
          </a:p>
          <a:p>
            <a:pPr algn="ctr" eaLnBrk="1" fontAlgn="base" hangingPunct="1">
              <a:spcBef>
                <a:spcPct val="0"/>
              </a:spcBef>
              <a:spcAft>
                <a:spcPct val="0"/>
              </a:spcAft>
              <a:buFontTx/>
              <a:buNone/>
            </a:pPr>
            <a:r>
              <a:rPr lang="it-IT" altLang="it-IT" sz="2400">
                <a:solidFill>
                  <a:srgbClr val="FFFF66"/>
                </a:solidFill>
                <a:cs typeface="Arial" pitchFamily="34" charset="0"/>
                <a:sym typeface="Symbol" pitchFamily="18" charset="2"/>
              </a:rPr>
              <a:t>Presenilin 1 and 2 gene mutations (the most common, chrom. 14 e 1) lead to increased production of -amyloid protein 42</a:t>
            </a:r>
          </a:p>
          <a:p>
            <a:pPr algn="ctr" eaLnBrk="1" fontAlgn="base" hangingPunct="1">
              <a:spcBef>
                <a:spcPct val="0"/>
              </a:spcBef>
              <a:spcAft>
                <a:spcPct val="0"/>
              </a:spcAft>
              <a:buFontTx/>
              <a:buNone/>
            </a:pPr>
            <a:endParaRPr lang="it-IT" altLang="it-IT" sz="2400">
              <a:solidFill>
                <a:srgbClr val="FFFF66"/>
              </a:solidFill>
              <a:cs typeface="Arial" pitchFamily="34" charset="0"/>
              <a:sym typeface="Symbol" pitchFamily="18" charset="2"/>
            </a:endParaRPr>
          </a:p>
          <a:p>
            <a:pPr algn="ctr" eaLnBrk="1" fontAlgn="base" hangingPunct="1">
              <a:spcBef>
                <a:spcPct val="0"/>
              </a:spcBef>
              <a:spcAft>
                <a:spcPct val="0"/>
              </a:spcAft>
              <a:buFontTx/>
              <a:buNone/>
            </a:pPr>
            <a:r>
              <a:rPr lang="it-IT" altLang="it-IT" sz="2400">
                <a:solidFill>
                  <a:srgbClr val="FFFF66"/>
                </a:solidFill>
                <a:cs typeface="Arial" pitchFamily="34" charset="0"/>
                <a:sym typeface="Symbol" pitchFamily="18" charset="2"/>
              </a:rPr>
              <a:t>Apo E4 polimorphism (risk factor) leads to increased density of A plaques (late disease onset, enhanced aggregation or, more probably, decreased clearance)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2089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0" y="117475"/>
            <a:ext cx="9144000" cy="6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FFFF66"/>
                </a:solidFill>
                <a:cs typeface="Arial" pitchFamily="34" charset="0"/>
                <a:sym typeface="Symbol" pitchFamily="18" charset="2"/>
              </a:rPr>
              <a:t>ApoE plays a role in the movement and distribution of cholesterol for repairing nerve cells during development and after injury.</a:t>
            </a:r>
          </a:p>
          <a:p>
            <a:pPr eaLnBrk="1" fontAlgn="base" hangingPunct="1">
              <a:spcBef>
                <a:spcPct val="0"/>
              </a:spcBef>
              <a:spcAft>
                <a:spcPct val="0"/>
              </a:spcAft>
              <a:buFontTx/>
              <a:buNone/>
            </a:pPr>
            <a:endParaRPr lang="it-IT" altLang="it-IT" sz="2400">
              <a:solidFill>
                <a:srgbClr val="FFFF66"/>
              </a:solidFill>
              <a:cs typeface="Arial" pitchFamily="34" charset="0"/>
              <a:sym typeface="Symbol" pitchFamily="18" charset="2"/>
            </a:endParaRPr>
          </a:p>
          <a:p>
            <a:pPr eaLnBrk="1" fontAlgn="base" hangingPunct="1">
              <a:spcBef>
                <a:spcPct val="0"/>
              </a:spcBef>
              <a:spcAft>
                <a:spcPct val="0"/>
              </a:spcAft>
              <a:buFontTx/>
              <a:buNone/>
            </a:pPr>
            <a:r>
              <a:rPr lang="it-IT" altLang="it-IT" sz="2400">
                <a:solidFill>
                  <a:srgbClr val="FFFF66"/>
                </a:solidFill>
                <a:cs typeface="Arial" pitchFamily="34" charset="0"/>
                <a:sym typeface="Symbol" pitchFamily="18" charset="2"/>
              </a:rPr>
              <a:t>The gene for ApoE comes in three major types:</a:t>
            </a:r>
          </a:p>
          <a:p>
            <a:pPr eaLnBrk="1" fontAlgn="base" hangingPunct="1">
              <a:spcBef>
                <a:spcPct val="0"/>
              </a:spcBef>
              <a:spcAft>
                <a:spcPct val="0"/>
              </a:spcAft>
              <a:buFontTx/>
              <a:buNone/>
            </a:pPr>
            <a:endParaRPr lang="it-IT" altLang="it-IT" sz="2400">
              <a:solidFill>
                <a:srgbClr val="FFFF66"/>
              </a:solidFill>
              <a:cs typeface="Arial" pitchFamily="34" charset="0"/>
              <a:sym typeface="Symbol" pitchFamily="18" charset="2"/>
            </a:endParaRPr>
          </a:p>
          <a:p>
            <a:pPr eaLnBrk="1" fontAlgn="base" hangingPunct="1">
              <a:spcBef>
                <a:spcPct val="0"/>
              </a:spcBef>
              <a:spcAft>
                <a:spcPct val="0"/>
              </a:spcAft>
            </a:pPr>
            <a:r>
              <a:rPr lang="it-IT" altLang="it-IT" sz="2400" i="1">
                <a:solidFill>
                  <a:srgbClr val="FFFF66"/>
                </a:solidFill>
                <a:cs typeface="Arial" pitchFamily="34" charset="0"/>
                <a:sym typeface="Symbol" pitchFamily="18" charset="2"/>
              </a:rPr>
              <a:t>ApoE4.</a:t>
            </a:r>
            <a:r>
              <a:rPr lang="it-IT" altLang="it-IT" sz="2400">
                <a:solidFill>
                  <a:srgbClr val="FFFF66"/>
                </a:solidFill>
                <a:cs typeface="Arial" pitchFamily="34" charset="0"/>
                <a:sym typeface="Symbol" pitchFamily="18" charset="2"/>
              </a:rPr>
              <a:t> Studies have reported the greatest deposits of beta amyloid in people with ApoE4, which is now believed to be a major risk factor for late-onset Alzheimer's. Some evidence suggests that the ApoE protein removes beta amyloid but the ApoE4 variant does so less efficiently than other ApoE types. (ApoE4 has also been studied for years as a risk factor for heart disease.)</a:t>
            </a:r>
          </a:p>
          <a:p>
            <a:pPr eaLnBrk="1" fontAlgn="base" hangingPunct="1">
              <a:spcBef>
                <a:spcPct val="0"/>
              </a:spcBef>
              <a:spcAft>
                <a:spcPct val="0"/>
              </a:spcAft>
            </a:pPr>
            <a:endParaRPr lang="it-IT" altLang="it-IT" sz="2400">
              <a:solidFill>
                <a:srgbClr val="FFFF66"/>
              </a:solidFill>
              <a:cs typeface="Arial" pitchFamily="34" charset="0"/>
              <a:sym typeface="Symbol" pitchFamily="18" charset="2"/>
            </a:endParaRPr>
          </a:p>
          <a:p>
            <a:pPr eaLnBrk="1" fontAlgn="base" hangingPunct="1">
              <a:spcBef>
                <a:spcPct val="0"/>
              </a:spcBef>
              <a:spcAft>
                <a:spcPct val="0"/>
              </a:spcAft>
            </a:pPr>
            <a:r>
              <a:rPr lang="it-IT" altLang="it-IT" sz="2400" i="1">
                <a:solidFill>
                  <a:srgbClr val="FFFF66"/>
                </a:solidFill>
                <a:cs typeface="Arial" pitchFamily="34" charset="0"/>
                <a:sym typeface="Symbol" pitchFamily="18" charset="2"/>
              </a:rPr>
              <a:t>ApoE3 and ApoE2.</a:t>
            </a:r>
            <a:r>
              <a:rPr lang="it-IT" altLang="it-IT" sz="2400">
                <a:solidFill>
                  <a:srgbClr val="FFFF66"/>
                </a:solidFill>
                <a:cs typeface="Arial" pitchFamily="34" charset="0"/>
                <a:sym typeface="Symbol" pitchFamily="18" charset="2"/>
              </a:rPr>
              <a:t> Fewer beta amyloid deposits have been observed in people with the ApoE3, and the fewest deposits have been observed in people with ApoE2, which may actually be protective.</a:t>
            </a:r>
            <a:endParaRPr lang="it-IT" altLang="it-IT" sz="2400">
              <a:solidFill>
                <a:srgbClr val="000000"/>
              </a:solidFill>
              <a:latin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1242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990600"/>
            <a:ext cx="9144000" cy="472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a:solidFill>
                  <a:srgbClr val="FFFF66"/>
                </a:solidFill>
                <a:cs typeface="Arial" pitchFamily="34" charset="0"/>
              </a:rPr>
              <a:t>The much more frequent cases of sporadic AD (around 90% of AD cases) is inherited in a complex manner: several different risk factors have been suggested and several genes involved (Selkoe 2002). </a:t>
            </a:r>
          </a:p>
          <a:p>
            <a:pPr algn="ctr" eaLnBrk="1" fontAlgn="base" hangingPunct="1">
              <a:spcBef>
                <a:spcPct val="0"/>
              </a:spcBef>
              <a:spcAft>
                <a:spcPct val="0"/>
              </a:spcAft>
              <a:buFontTx/>
              <a:buNone/>
            </a:pPr>
            <a:endParaRPr lang="it-IT" altLang="it-IT" sz="2800">
              <a:solidFill>
                <a:srgbClr val="FFFF66"/>
              </a:solidFill>
              <a:cs typeface="Arial" pitchFamily="34" charset="0"/>
            </a:endParaRPr>
          </a:p>
          <a:p>
            <a:pPr algn="ctr" eaLnBrk="1" fontAlgn="base" hangingPunct="1">
              <a:spcBef>
                <a:spcPct val="0"/>
              </a:spcBef>
              <a:spcAft>
                <a:spcPct val="0"/>
              </a:spcAft>
              <a:buFontTx/>
              <a:buNone/>
            </a:pPr>
            <a:endParaRPr lang="it-IT" altLang="it-IT" sz="2800">
              <a:solidFill>
                <a:srgbClr val="FFFF66"/>
              </a:solidFill>
              <a:cs typeface="Arial" pitchFamily="34" charset="0"/>
            </a:endParaRPr>
          </a:p>
          <a:p>
            <a:pPr algn="ctr" eaLnBrk="1" fontAlgn="base" hangingPunct="1">
              <a:spcBef>
                <a:spcPct val="0"/>
              </a:spcBef>
              <a:spcAft>
                <a:spcPct val="0"/>
              </a:spcAft>
              <a:buFontTx/>
              <a:buNone/>
            </a:pPr>
            <a:r>
              <a:rPr lang="it-IT" altLang="it-IT" sz="2800">
                <a:solidFill>
                  <a:srgbClr val="FFFF66"/>
                </a:solidFill>
                <a:cs typeface="Arial" pitchFamily="34" charset="0"/>
              </a:rPr>
              <a:t>However, AD neurodegenerative hallmarks are common to familial and sporadic forms of the disease suggesting that different pathways, factors and causes may ultimately lead to the neuropathological deficits of AD. </a:t>
            </a:r>
          </a:p>
          <a:p>
            <a:pPr algn="ctr" eaLnBrk="1" fontAlgn="base" hangingPunct="1">
              <a:spcBef>
                <a:spcPct val="0"/>
              </a:spcBef>
              <a:spcAft>
                <a:spcPct val="0"/>
              </a:spcAft>
              <a:buFontTx/>
              <a:buNone/>
            </a:pPr>
            <a:endParaRPr lang="it-IT" altLang="it-IT" sz="2400">
              <a:solidFill>
                <a:srgbClr val="000000"/>
              </a:solidFill>
              <a:latin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1813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b="15555"/>
          <a:stretch>
            <a:fillRect/>
          </a:stretch>
        </p:blipFill>
        <p:spPr bwMode="auto">
          <a:xfrm>
            <a:off x="1419225" y="0"/>
            <a:ext cx="643731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Text Box 3"/>
          <p:cNvSpPr txBox="1">
            <a:spLocks noChangeArrowheads="1"/>
          </p:cNvSpPr>
          <p:nvPr/>
        </p:nvSpPr>
        <p:spPr bwMode="auto">
          <a:xfrm>
            <a:off x="1524000" y="163513"/>
            <a:ext cx="57800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A hypothetical sequence of AD pathogenetic steps    (Selkoe 2004)</a:t>
            </a:r>
          </a:p>
        </p:txBody>
      </p:sp>
      <p:sp>
        <p:nvSpPr>
          <p:cNvPr id="25604" name="Text Box 4"/>
          <p:cNvSpPr txBox="1">
            <a:spLocks noChangeArrowheads="1"/>
          </p:cNvSpPr>
          <p:nvPr/>
        </p:nvSpPr>
        <p:spPr bwMode="auto">
          <a:xfrm>
            <a:off x="2498725" y="638175"/>
            <a:ext cx="2225675" cy="10048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200" b="1">
                <a:solidFill>
                  <a:srgbClr val="000000"/>
                </a:solidFill>
              </a:rPr>
              <a:t>Dominantly inherited AD</a:t>
            </a:r>
          </a:p>
          <a:p>
            <a:pPr algn="ctr" eaLnBrk="1" fontAlgn="base" hangingPunct="1">
              <a:spcBef>
                <a:spcPct val="0"/>
              </a:spcBef>
              <a:spcAft>
                <a:spcPct val="0"/>
              </a:spcAft>
              <a:buFontTx/>
              <a:buNone/>
            </a:pPr>
            <a:endParaRPr lang="it-IT" altLang="it-IT" sz="1200" b="1">
              <a:solidFill>
                <a:srgbClr val="000000"/>
              </a:solidFill>
            </a:endParaRPr>
          </a:p>
          <a:p>
            <a:pPr algn="ctr" eaLnBrk="1" fontAlgn="base" hangingPunct="1">
              <a:spcBef>
                <a:spcPct val="0"/>
              </a:spcBef>
              <a:spcAft>
                <a:spcPct val="0"/>
              </a:spcAft>
              <a:buFontTx/>
              <a:buNone/>
            </a:pPr>
            <a:r>
              <a:rPr lang="it-IT" altLang="it-IT" sz="1200" b="1">
                <a:solidFill>
                  <a:srgbClr val="000000"/>
                </a:solidFill>
              </a:rPr>
              <a:t>Mutations in APP </a:t>
            </a:r>
          </a:p>
          <a:p>
            <a:pPr algn="ctr" eaLnBrk="1" fontAlgn="base" hangingPunct="1">
              <a:spcBef>
                <a:spcPct val="0"/>
              </a:spcBef>
              <a:spcAft>
                <a:spcPct val="0"/>
              </a:spcAft>
              <a:buFontTx/>
              <a:buNone/>
            </a:pPr>
            <a:r>
              <a:rPr lang="it-IT" altLang="it-IT" sz="1200" b="1">
                <a:solidFill>
                  <a:srgbClr val="000000"/>
                </a:solidFill>
              </a:rPr>
              <a:t>or </a:t>
            </a:r>
          </a:p>
          <a:p>
            <a:pPr algn="ctr" eaLnBrk="1" fontAlgn="base" hangingPunct="1">
              <a:spcBef>
                <a:spcPct val="0"/>
              </a:spcBef>
              <a:spcAft>
                <a:spcPct val="0"/>
              </a:spcAft>
              <a:buFontTx/>
              <a:buNone/>
            </a:pPr>
            <a:r>
              <a:rPr lang="it-IT" altLang="it-IT" sz="1200" b="1">
                <a:solidFill>
                  <a:srgbClr val="000000"/>
                </a:solidFill>
              </a:rPr>
              <a:t>Presenilin genes</a:t>
            </a:r>
          </a:p>
        </p:txBody>
      </p:sp>
      <p:sp>
        <p:nvSpPr>
          <p:cNvPr id="25605" name="Text Box 5"/>
          <p:cNvSpPr txBox="1">
            <a:spLocks noChangeArrowheads="1"/>
          </p:cNvSpPr>
          <p:nvPr/>
        </p:nvSpPr>
        <p:spPr bwMode="auto">
          <a:xfrm>
            <a:off x="2641600" y="1612900"/>
            <a:ext cx="1676400" cy="6397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200" b="1">
                <a:solidFill>
                  <a:srgbClr val="000000"/>
                </a:solidFill>
              </a:rPr>
              <a:t>Increased A</a:t>
            </a:r>
            <a:r>
              <a:rPr lang="it-IT" altLang="it-IT" sz="1200" b="1">
                <a:solidFill>
                  <a:srgbClr val="000000"/>
                </a:solidFill>
                <a:sym typeface="Symbol" pitchFamily="18" charset="2"/>
              </a:rPr>
              <a:t> 42 production throughout life</a:t>
            </a:r>
            <a:endParaRPr lang="it-IT" altLang="it-IT" sz="1200" b="1">
              <a:solidFill>
                <a:srgbClr val="000000"/>
              </a:solidFill>
            </a:endParaRPr>
          </a:p>
        </p:txBody>
      </p:sp>
      <p:sp>
        <p:nvSpPr>
          <p:cNvPr id="25606" name="AutoShape 6"/>
          <p:cNvSpPr>
            <a:spLocks noChangeArrowheads="1"/>
          </p:cNvSpPr>
          <p:nvPr/>
        </p:nvSpPr>
        <p:spPr bwMode="auto">
          <a:xfrm>
            <a:off x="2514600" y="1066800"/>
            <a:ext cx="228600" cy="1066800"/>
          </a:xfrm>
          <a:prstGeom prst="curvedRightArrow">
            <a:avLst>
              <a:gd name="adj1" fmla="val 93333"/>
              <a:gd name="adj2" fmla="val 18666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5607" name="Text Box 7"/>
          <p:cNvSpPr txBox="1">
            <a:spLocks noChangeArrowheads="1"/>
          </p:cNvSpPr>
          <p:nvPr/>
        </p:nvSpPr>
        <p:spPr bwMode="auto">
          <a:xfrm>
            <a:off x="0" y="6156325"/>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000">
                <a:solidFill>
                  <a:srgbClr val="FFFF66"/>
                </a:solidFill>
                <a:cs typeface="Arial" pitchFamily="34" charset="0"/>
              </a:rPr>
              <a:t>Multiple factors can be part of the cascade of events leading to the common core of neuronal degeneration in AD (Selkoe, 2004). </a:t>
            </a:r>
          </a:p>
        </p:txBody>
      </p:sp>
      <p:sp>
        <p:nvSpPr>
          <p:cNvPr id="25608" name="Text Box 8"/>
          <p:cNvSpPr txBox="1">
            <a:spLocks noChangeArrowheads="1"/>
          </p:cNvSpPr>
          <p:nvPr/>
        </p:nvSpPr>
        <p:spPr bwMode="auto">
          <a:xfrm>
            <a:off x="3060700" y="2349500"/>
            <a:ext cx="3429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200" b="1">
                <a:solidFill>
                  <a:srgbClr val="000000"/>
                </a:solidFill>
              </a:rPr>
              <a:t>Acumulation of A</a:t>
            </a:r>
            <a:r>
              <a:rPr lang="it-IT" altLang="it-IT" sz="1200" b="1">
                <a:solidFill>
                  <a:srgbClr val="000000"/>
                </a:solidFill>
                <a:sym typeface="Symbol" pitchFamily="18" charset="2"/>
              </a:rPr>
              <a:t>42 in limbic and association cortices</a:t>
            </a:r>
          </a:p>
        </p:txBody>
      </p:sp>
      <p:sp>
        <p:nvSpPr>
          <p:cNvPr id="25609" name="Text Box 9"/>
          <p:cNvSpPr txBox="1">
            <a:spLocks noChangeArrowheads="1"/>
          </p:cNvSpPr>
          <p:nvPr/>
        </p:nvSpPr>
        <p:spPr bwMode="auto">
          <a:xfrm>
            <a:off x="4724400" y="639763"/>
            <a:ext cx="2997200" cy="1552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b="1">
                <a:solidFill>
                  <a:srgbClr val="000000"/>
                </a:solidFill>
              </a:rPr>
              <a:t>Non dominant AD (included sporadic)</a:t>
            </a:r>
          </a:p>
          <a:p>
            <a:pPr eaLnBrk="1" fontAlgn="base" hangingPunct="1">
              <a:spcBef>
                <a:spcPct val="0"/>
              </a:spcBef>
              <a:spcAft>
                <a:spcPct val="0"/>
              </a:spcAft>
              <a:buFontTx/>
              <a:buNone/>
            </a:pPr>
            <a:endParaRPr lang="it-IT" altLang="it-IT" sz="1200" b="1">
              <a:solidFill>
                <a:srgbClr val="000000"/>
              </a:solidFill>
            </a:endParaRPr>
          </a:p>
          <a:p>
            <a:pPr eaLnBrk="1" fontAlgn="base" hangingPunct="1">
              <a:spcBef>
                <a:spcPct val="0"/>
              </a:spcBef>
              <a:spcAft>
                <a:spcPct val="0"/>
              </a:spcAft>
              <a:buFontTx/>
              <a:buNone/>
            </a:pPr>
            <a:r>
              <a:rPr lang="it-IT" altLang="it-IT" sz="1200" b="1">
                <a:solidFill>
                  <a:srgbClr val="000000"/>
                </a:solidFill>
              </a:rPr>
              <a:t>Failure of A</a:t>
            </a:r>
            <a:r>
              <a:rPr lang="it-IT" altLang="it-IT" sz="1200" b="1">
                <a:solidFill>
                  <a:srgbClr val="000000"/>
                </a:solidFill>
                <a:sym typeface="Symbol" pitchFamily="18" charset="2"/>
              </a:rPr>
              <a:t> clearance?</a:t>
            </a:r>
          </a:p>
          <a:p>
            <a:pPr eaLnBrk="1" fontAlgn="base" hangingPunct="1">
              <a:spcBef>
                <a:spcPct val="0"/>
              </a:spcBef>
              <a:spcAft>
                <a:spcPct val="0"/>
              </a:spcAft>
              <a:buFontTx/>
              <a:buNone/>
            </a:pPr>
            <a:r>
              <a:rPr lang="it-IT" altLang="it-IT" sz="1200" b="1">
                <a:solidFill>
                  <a:srgbClr val="000000"/>
                </a:solidFill>
                <a:sym typeface="Symbol" pitchFamily="18" charset="2"/>
              </a:rPr>
              <a:t>e.g. ApoE? Increased -secretase activity? Faulty </a:t>
            </a:r>
            <a:r>
              <a:rPr lang="it-IT" altLang="it-IT" sz="1200" b="1">
                <a:solidFill>
                  <a:srgbClr val="000000"/>
                </a:solidFill>
              </a:rPr>
              <a:t>A</a:t>
            </a:r>
            <a:r>
              <a:rPr lang="it-IT" altLang="it-IT" sz="1200" b="1">
                <a:solidFill>
                  <a:srgbClr val="000000"/>
                </a:solidFill>
                <a:sym typeface="Symbol" pitchFamily="18" charset="2"/>
              </a:rPr>
              <a:t> degradation?</a:t>
            </a:r>
          </a:p>
          <a:p>
            <a:pPr eaLnBrk="1" fontAlgn="base" hangingPunct="1">
              <a:spcBef>
                <a:spcPct val="0"/>
              </a:spcBef>
              <a:spcAft>
                <a:spcPct val="0"/>
              </a:spcAft>
              <a:buFontTx/>
              <a:buNone/>
            </a:pPr>
            <a:endParaRPr lang="it-IT" altLang="it-IT" sz="1200" b="1">
              <a:solidFill>
                <a:srgbClr val="000000"/>
              </a:solidFill>
              <a:sym typeface="Symbol" pitchFamily="18" charset="2"/>
            </a:endParaRPr>
          </a:p>
          <a:p>
            <a:pPr eaLnBrk="1" fontAlgn="base" hangingPunct="1">
              <a:spcBef>
                <a:spcPct val="0"/>
              </a:spcBef>
              <a:spcAft>
                <a:spcPct val="0"/>
              </a:spcAft>
              <a:buFontTx/>
              <a:buNone/>
            </a:pPr>
            <a:endParaRPr lang="it-IT" altLang="it-IT" sz="1200" b="1">
              <a:solidFill>
                <a:srgbClr val="000000"/>
              </a:solidFill>
              <a:sym typeface="Symbol" pitchFamily="18" charset="2"/>
            </a:endParaRPr>
          </a:p>
          <a:p>
            <a:pPr eaLnBrk="1" fontAlgn="base" hangingPunct="1">
              <a:spcBef>
                <a:spcPct val="0"/>
              </a:spcBef>
              <a:spcAft>
                <a:spcPct val="0"/>
              </a:spcAft>
              <a:buFontTx/>
              <a:buNone/>
            </a:pPr>
            <a:r>
              <a:rPr lang="it-IT" altLang="it-IT" sz="1200" b="1">
                <a:solidFill>
                  <a:srgbClr val="000000"/>
                </a:solidFill>
                <a:sym typeface="Symbol" pitchFamily="18" charset="2"/>
              </a:rPr>
              <a:t>Gradually increasing </a:t>
            </a:r>
            <a:r>
              <a:rPr lang="it-IT" altLang="it-IT" sz="1200" b="1">
                <a:solidFill>
                  <a:srgbClr val="000000"/>
                </a:solidFill>
              </a:rPr>
              <a:t>A</a:t>
            </a:r>
            <a:r>
              <a:rPr lang="it-IT" altLang="it-IT" sz="1200" b="1">
                <a:solidFill>
                  <a:srgbClr val="000000"/>
                </a:solidFill>
                <a:sym typeface="Symbol" pitchFamily="18" charset="2"/>
              </a:rPr>
              <a:t>42 in the brain</a:t>
            </a:r>
          </a:p>
        </p:txBody>
      </p:sp>
      <p:sp>
        <p:nvSpPr>
          <p:cNvPr id="25610" name="Rectangle 10"/>
          <p:cNvSpPr>
            <a:spLocks noChangeArrowheads="1"/>
          </p:cNvSpPr>
          <p:nvPr/>
        </p:nvSpPr>
        <p:spPr bwMode="auto">
          <a:xfrm>
            <a:off x="2514600" y="2895600"/>
            <a:ext cx="1003300" cy="2057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5611" name="Rectangle 11"/>
          <p:cNvSpPr>
            <a:spLocks noChangeArrowheads="1"/>
          </p:cNvSpPr>
          <p:nvPr/>
        </p:nvSpPr>
        <p:spPr bwMode="auto">
          <a:xfrm>
            <a:off x="3352800" y="2971800"/>
            <a:ext cx="2451100" cy="274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b="1">
                <a:solidFill>
                  <a:srgbClr val="000000"/>
                </a:solidFill>
              </a:rPr>
              <a:t>A</a:t>
            </a:r>
            <a:r>
              <a:rPr lang="it-IT" altLang="it-IT" sz="1200" b="1">
                <a:solidFill>
                  <a:srgbClr val="000000"/>
                </a:solidFill>
                <a:sym typeface="Symbol" pitchFamily="18" charset="2"/>
              </a:rPr>
              <a:t> effects on  synaptic efficacy</a:t>
            </a:r>
          </a:p>
        </p:txBody>
      </p:sp>
      <p:sp>
        <p:nvSpPr>
          <p:cNvPr id="25612" name="Rectangle 12"/>
          <p:cNvSpPr>
            <a:spLocks noChangeArrowheads="1"/>
          </p:cNvSpPr>
          <p:nvPr/>
        </p:nvSpPr>
        <p:spPr bwMode="auto">
          <a:xfrm>
            <a:off x="3111500" y="3459163"/>
            <a:ext cx="2967038"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b="1">
                <a:solidFill>
                  <a:srgbClr val="000000"/>
                </a:solidFill>
              </a:rPr>
              <a:t>Gradual deposition of A</a:t>
            </a:r>
            <a:r>
              <a:rPr lang="it-IT" altLang="it-IT" sz="1200" b="1">
                <a:solidFill>
                  <a:srgbClr val="000000"/>
                </a:solidFill>
                <a:sym typeface="Symbol" pitchFamily="18" charset="2"/>
              </a:rPr>
              <a:t>42 in plaques</a:t>
            </a:r>
          </a:p>
        </p:txBody>
      </p:sp>
      <p:sp>
        <p:nvSpPr>
          <p:cNvPr id="25613" name="Rectangle 13"/>
          <p:cNvSpPr>
            <a:spLocks noChangeArrowheads="1"/>
          </p:cNvSpPr>
          <p:nvPr/>
        </p:nvSpPr>
        <p:spPr bwMode="auto">
          <a:xfrm>
            <a:off x="2692400" y="3917950"/>
            <a:ext cx="3810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200" b="1">
                <a:solidFill>
                  <a:srgbClr val="000000"/>
                </a:solidFill>
              </a:rPr>
              <a:t>Microglial and astrocityc activation and inflammatory responses</a:t>
            </a:r>
            <a:endParaRPr lang="it-IT" altLang="it-IT" sz="1200" b="1">
              <a:solidFill>
                <a:srgbClr val="000000"/>
              </a:solidFill>
              <a:sym typeface="Symbol" pitchFamily="18" charset="2"/>
            </a:endParaRPr>
          </a:p>
        </p:txBody>
      </p:sp>
      <p:sp>
        <p:nvSpPr>
          <p:cNvPr id="25614" name="Rectangle 14"/>
          <p:cNvSpPr>
            <a:spLocks noChangeArrowheads="1"/>
          </p:cNvSpPr>
          <p:nvPr/>
        </p:nvSpPr>
        <p:spPr bwMode="auto">
          <a:xfrm>
            <a:off x="2616200" y="4433888"/>
            <a:ext cx="3998913"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b="1">
                <a:solidFill>
                  <a:srgbClr val="000000"/>
                </a:solidFill>
              </a:rPr>
              <a:t>Altered neuronal ionic homeostasis, Oxidative injury</a:t>
            </a:r>
            <a:endParaRPr lang="it-IT" altLang="it-IT" sz="1200" b="1">
              <a:solidFill>
                <a:srgbClr val="000000"/>
              </a:solidFill>
              <a:sym typeface="Symbol" pitchFamily="18" charset="2"/>
            </a:endParaRPr>
          </a:p>
        </p:txBody>
      </p:sp>
      <p:sp>
        <p:nvSpPr>
          <p:cNvPr id="25615" name="Rectangle 15"/>
          <p:cNvSpPr>
            <a:spLocks noChangeArrowheads="1"/>
          </p:cNvSpPr>
          <p:nvPr/>
        </p:nvSpPr>
        <p:spPr bwMode="auto">
          <a:xfrm>
            <a:off x="2959100" y="4916488"/>
            <a:ext cx="3276600"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200" b="1">
                <a:solidFill>
                  <a:srgbClr val="000000"/>
                </a:solidFill>
              </a:rPr>
              <a:t>Tangles</a:t>
            </a:r>
            <a:endParaRPr lang="it-IT" altLang="it-IT" sz="1200" b="1">
              <a:solidFill>
                <a:srgbClr val="000000"/>
              </a:solidFill>
              <a:sym typeface="Symbol" pitchFamily="18" charset="2"/>
            </a:endParaRPr>
          </a:p>
        </p:txBody>
      </p:sp>
      <p:sp>
        <p:nvSpPr>
          <p:cNvPr id="25616" name="Rectangle 16"/>
          <p:cNvSpPr>
            <a:spLocks noChangeArrowheads="1"/>
          </p:cNvSpPr>
          <p:nvPr/>
        </p:nvSpPr>
        <p:spPr bwMode="auto">
          <a:xfrm>
            <a:off x="2692400" y="5386388"/>
            <a:ext cx="380523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200" b="1">
                <a:solidFill>
                  <a:srgbClr val="000000"/>
                </a:solidFill>
              </a:rPr>
              <a:t>Neuronal and synaptic dysfunction, neuronal loss</a:t>
            </a:r>
          </a:p>
          <a:p>
            <a:pPr algn="ctr" eaLnBrk="1" fontAlgn="base" hangingPunct="1">
              <a:spcBef>
                <a:spcPct val="0"/>
              </a:spcBef>
              <a:spcAft>
                <a:spcPct val="0"/>
              </a:spcAft>
              <a:buFontTx/>
              <a:buNone/>
            </a:pPr>
            <a:endParaRPr lang="it-IT" altLang="it-IT" sz="1200" b="1">
              <a:solidFill>
                <a:srgbClr val="000000"/>
              </a:solidFill>
              <a:sym typeface="Symbol" pitchFamily="18" charset="2"/>
            </a:endParaRPr>
          </a:p>
        </p:txBody>
      </p:sp>
      <p:sp>
        <p:nvSpPr>
          <p:cNvPr id="25617" name="Rectangle 17"/>
          <p:cNvSpPr>
            <a:spLocks noChangeArrowheads="1"/>
          </p:cNvSpPr>
          <p:nvPr/>
        </p:nvSpPr>
        <p:spPr bwMode="auto">
          <a:xfrm>
            <a:off x="4114800" y="5867400"/>
            <a:ext cx="979488" cy="274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200" b="1">
                <a:solidFill>
                  <a:srgbClr val="000000"/>
                </a:solidFill>
              </a:rPr>
              <a:t>DEMENTIA</a:t>
            </a:r>
            <a:endParaRPr lang="it-IT" altLang="it-IT" sz="1200" b="1">
              <a:solidFill>
                <a:srgbClr val="000000"/>
              </a:solidFill>
              <a:sym typeface="Symbol" pitchFamily="18" charset="2"/>
            </a:endParaRPr>
          </a:p>
        </p:txBody>
      </p:sp>
      <p:sp>
        <p:nvSpPr>
          <p:cNvPr id="25618" name="Line 18"/>
          <p:cNvSpPr>
            <a:spLocks noChangeShapeType="1"/>
          </p:cNvSpPr>
          <p:nvPr/>
        </p:nvSpPr>
        <p:spPr bwMode="auto">
          <a:xfrm>
            <a:off x="4597400" y="5689600"/>
            <a:ext cx="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3018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0" y="152400"/>
            <a:ext cx="9144000"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a:solidFill>
                  <a:srgbClr val="FFFF66"/>
                </a:solidFill>
              </a:rPr>
              <a:t>L’accumulazione di A</a:t>
            </a:r>
            <a:r>
              <a:rPr lang="it-IT" altLang="it-IT">
                <a:solidFill>
                  <a:srgbClr val="FFFF66"/>
                </a:solidFill>
                <a:sym typeface="Symbol" pitchFamily="18" charset="2"/>
              </a:rPr>
              <a:t> nel cervello con l’età è frutto del rapporto fra  la sua produzione e la sua rimozione.</a:t>
            </a:r>
          </a:p>
          <a:p>
            <a:pPr algn="ctr" eaLnBrk="1" fontAlgn="base" hangingPunct="1">
              <a:spcBef>
                <a:spcPct val="0"/>
              </a:spcBef>
              <a:spcAft>
                <a:spcPct val="0"/>
              </a:spcAft>
              <a:buFontTx/>
              <a:buNone/>
            </a:pPr>
            <a:endParaRPr lang="it-IT" altLang="it-IT">
              <a:solidFill>
                <a:srgbClr val="FFFF66"/>
              </a:solidFill>
              <a:sym typeface="Symbol" pitchFamily="18" charset="2"/>
            </a:endParaRPr>
          </a:p>
          <a:p>
            <a:pPr algn="ctr" eaLnBrk="1" fontAlgn="base" hangingPunct="1">
              <a:spcBef>
                <a:spcPct val="0"/>
              </a:spcBef>
              <a:spcAft>
                <a:spcPct val="0"/>
              </a:spcAft>
              <a:buFontTx/>
              <a:buNone/>
            </a:pPr>
            <a:r>
              <a:rPr lang="it-IT" altLang="it-IT">
                <a:solidFill>
                  <a:srgbClr val="FFFF66"/>
                </a:solidFill>
                <a:sym typeface="Symbol" pitchFamily="18" charset="2"/>
              </a:rPr>
              <a:t>La rimozione di </a:t>
            </a:r>
            <a:r>
              <a:rPr lang="it-IT" altLang="it-IT">
                <a:solidFill>
                  <a:srgbClr val="FFFF66"/>
                </a:solidFill>
              </a:rPr>
              <a:t>A</a:t>
            </a:r>
            <a:r>
              <a:rPr lang="it-IT" altLang="it-IT">
                <a:solidFill>
                  <a:srgbClr val="FFFF66"/>
                </a:solidFill>
                <a:sym typeface="Symbol" pitchFamily="18" charset="2"/>
              </a:rPr>
              <a:t> avviene: </a:t>
            </a:r>
          </a:p>
          <a:p>
            <a:pPr algn="ctr" eaLnBrk="1" fontAlgn="base" hangingPunct="1">
              <a:spcBef>
                <a:spcPct val="0"/>
              </a:spcBef>
              <a:spcAft>
                <a:spcPct val="0"/>
              </a:spcAft>
              <a:buFontTx/>
              <a:buNone/>
            </a:pPr>
            <a:endParaRPr lang="it-IT" altLang="it-IT">
              <a:solidFill>
                <a:srgbClr val="FFFF66"/>
              </a:solidFill>
              <a:sym typeface="Symbol" pitchFamily="18" charset="2"/>
            </a:endParaRPr>
          </a:p>
          <a:p>
            <a:pPr algn="ctr" eaLnBrk="1" fontAlgn="base" hangingPunct="1">
              <a:spcBef>
                <a:spcPct val="0"/>
              </a:spcBef>
              <a:spcAft>
                <a:spcPct val="0"/>
              </a:spcAft>
              <a:buFontTx/>
              <a:buNone/>
            </a:pPr>
            <a:r>
              <a:rPr lang="it-IT" altLang="it-IT">
                <a:solidFill>
                  <a:srgbClr val="FFFF66"/>
                </a:solidFill>
                <a:sym typeface="Symbol" pitchFamily="18" charset="2"/>
              </a:rPr>
              <a:t>Per degradazione proteolitica (NEP, IDE)</a:t>
            </a:r>
          </a:p>
          <a:p>
            <a:pPr algn="ctr" eaLnBrk="1" fontAlgn="base" hangingPunct="1">
              <a:spcBef>
                <a:spcPct val="0"/>
              </a:spcBef>
              <a:spcAft>
                <a:spcPct val="0"/>
              </a:spcAft>
              <a:buFontTx/>
              <a:buNone/>
            </a:pPr>
            <a:endParaRPr lang="it-IT" altLang="it-IT">
              <a:solidFill>
                <a:srgbClr val="FFFF66"/>
              </a:solidFill>
              <a:sym typeface="Symbol" pitchFamily="18" charset="2"/>
            </a:endParaRPr>
          </a:p>
          <a:p>
            <a:pPr algn="ctr" eaLnBrk="1" fontAlgn="base" hangingPunct="1">
              <a:spcBef>
                <a:spcPct val="0"/>
              </a:spcBef>
              <a:spcAft>
                <a:spcPct val="0"/>
              </a:spcAft>
              <a:buFontTx/>
              <a:buNone/>
            </a:pPr>
            <a:r>
              <a:rPr lang="it-IT" altLang="it-IT">
                <a:solidFill>
                  <a:srgbClr val="FFFF66"/>
                </a:solidFill>
                <a:sym typeface="Symbol" pitchFamily="18" charset="2"/>
              </a:rPr>
              <a:t>Per trasporto mediato da recettori attraverso la barriera ematoencefalica </a:t>
            </a:r>
          </a:p>
          <a:p>
            <a:pPr algn="ctr" eaLnBrk="1" fontAlgn="base" hangingPunct="1">
              <a:spcBef>
                <a:spcPct val="0"/>
              </a:spcBef>
              <a:spcAft>
                <a:spcPct val="0"/>
              </a:spcAft>
              <a:buFontTx/>
              <a:buNone/>
            </a:pPr>
            <a:endParaRPr lang="it-IT" altLang="it-IT">
              <a:solidFill>
                <a:srgbClr val="000000"/>
              </a:solidFill>
              <a:latin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7826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228600"/>
            <a:ext cx="9144000" cy="607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800">
                <a:solidFill>
                  <a:srgbClr val="FFFF66"/>
                </a:solidFill>
              </a:rPr>
              <a:t>IDE: zinc metallo endopeptidase, hydrolizes insulin glucagon, ANF, A</a:t>
            </a:r>
            <a:r>
              <a:rPr lang="it-IT" altLang="it-IT" sz="2800">
                <a:solidFill>
                  <a:srgbClr val="FFFF66"/>
                </a:solidFill>
                <a:sym typeface="Symbol" pitchFamily="18" charset="2"/>
              </a:rPr>
              <a:t></a:t>
            </a:r>
            <a:endParaRPr lang="it-IT" altLang="it-IT" sz="2800">
              <a:solidFill>
                <a:srgbClr val="FFFF66"/>
              </a:solidFill>
            </a:endParaRPr>
          </a:p>
          <a:p>
            <a:pPr eaLnBrk="1" fontAlgn="base" hangingPunct="1">
              <a:spcBef>
                <a:spcPct val="0"/>
              </a:spcBef>
              <a:spcAft>
                <a:spcPct val="0"/>
              </a:spcAft>
              <a:buFontTx/>
              <a:buNone/>
            </a:pPr>
            <a:r>
              <a:rPr lang="it-IT" altLang="it-IT" sz="2800">
                <a:solidFill>
                  <a:srgbClr val="FFFF66"/>
                </a:solidFill>
              </a:rPr>
              <a:t>IDE KO mice: increased endogenous levels of A</a:t>
            </a:r>
            <a:r>
              <a:rPr lang="it-IT" altLang="it-IT" sz="2800">
                <a:solidFill>
                  <a:srgbClr val="FFFF66"/>
                </a:solidFill>
                <a:sym typeface="Symbol" pitchFamily="18" charset="2"/>
              </a:rPr>
              <a:t></a:t>
            </a:r>
          </a:p>
          <a:p>
            <a:pPr eaLnBrk="1" fontAlgn="base" hangingPunct="1">
              <a:spcBef>
                <a:spcPct val="0"/>
              </a:spcBef>
              <a:spcAft>
                <a:spcPct val="0"/>
              </a:spcAft>
              <a:buFontTx/>
              <a:buNone/>
            </a:pPr>
            <a:r>
              <a:rPr lang="it-IT" altLang="it-IT" sz="2800">
                <a:solidFill>
                  <a:srgbClr val="FFFF66"/>
                </a:solidFill>
                <a:sym typeface="Symbol" pitchFamily="18" charset="2"/>
              </a:rPr>
              <a:t>IDE overexpressors APP mutant mice show decreased soluble and insoluble </a:t>
            </a:r>
            <a:r>
              <a:rPr lang="it-IT" altLang="it-IT" sz="2800">
                <a:solidFill>
                  <a:srgbClr val="FFFF66"/>
                </a:solidFill>
              </a:rPr>
              <a:t>A</a:t>
            </a:r>
            <a:r>
              <a:rPr lang="it-IT" altLang="it-IT" sz="2800">
                <a:solidFill>
                  <a:srgbClr val="FFFF66"/>
                </a:solidFill>
                <a:sym typeface="Symbol" pitchFamily="18" charset="2"/>
              </a:rPr>
              <a:t> peptides</a:t>
            </a:r>
          </a:p>
          <a:p>
            <a:pPr eaLnBrk="1" fontAlgn="base" hangingPunct="1">
              <a:spcBef>
                <a:spcPct val="0"/>
              </a:spcBef>
              <a:spcAft>
                <a:spcPct val="0"/>
              </a:spcAft>
              <a:buFontTx/>
              <a:buNone/>
            </a:pPr>
            <a:endParaRPr lang="it-IT" altLang="it-IT" sz="2800">
              <a:solidFill>
                <a:srgbClr val="FFFF66"/>
              </a:solidFill>
              <a:sym typeface="Symbol" pitchFamily="18" charset="2"/>
            </a:endParaRPr>
          </a:p>
          <a:p>
            <a:pPr eaLnBrk="1" fontAlgn="base" hangingPunct="1">
              <a:spcBef>
                <a:spcPct val="0"/>
              </a:spcBef>
              <a:spcAft>
                <a:spcPct val="0"/>
              </a:spcAft>
              <a:buFontTx/>
              <a:buNone/>
            </a:pPr>
            <a:endParaRPr lang="it-IT" altLang="it-IT" sz="2800">
              <a:solidFill>
                <a:srgbClr val="FFFF66"/>
              </a:solidFill>
              <a:sym typeface="Symbol" pitchFamily="18" charset="2"/>
            </a:endParaRPr>
          </a:p>
          <a:p>
            <a:pPr eaLnBrk="1" fontAlgn="base" hangingPunct="1">
              <a:spcBef>
                <a:spcPct val="0"/>
              </a:spcBef>
              <a:spcAft>
                <a:spcPct val="0"/>
              </a:spcAft>
              <a:buFontTx/>
              <a:buNone/>
            </a:pPr>
            <a:r>
              <a:rPr lang="it-IT" altLang="it-IT" sz="2800">
                <a:solidFill>
                  <a:srgbClr val="FFFF66"/>
                </a:solidFill>
                <a:sym typeface="Symbol" pitchFamily="18" charset="2"/>
              </a:rPr>
              <a:t>NEP: zinc metallo endopeptidase, hydrolizes enkephalin, CCK, NPY, SubP, </a:t>
            </a:r>
            <a:r>
              <a:rPr lang="it-IT" altLang="it-IT" sz="2800">
                <a:solidFill>
                  <a:srgbClr val="FFFF66"/>
                </a:solidFill>
              </a:rPr>
              <a:t>A</a:t>
            </a:r>
            <a:r>
              <a:rPr lang="it-IT" altLang="it-IT" sz="2800">
                <a:solidFill>
                  <a:srgbClr val="FFFF66"/>
                </a:solidFill>
                <a:sym typeface="Symbol" pitchFamily="18" charset="2"/>
              </a:rPr>
              <a:t>. </a:t>
            </a:r>
          </a:p>
          <a:p>
            <a:pPr eaLnBrk="1" fontAlgn="base" hangingPunct="1">
              <a:spcBef>
                <a:spcPct val="0"/>
              </a:spcBef>
              <a:spcAft>
                <a:spcPct val="0"/>
              </a:spcAft>
              <a:buFontTx/>
              <a:buNone/>
            </a:pPr>
            <a:r>
              <a:rPr lang="it-IT" altLang="it-IT" sz="2800">
                <a:solidFill>
                  <a:srgbClr val="FFFF66"/>
                </a:solidFill>
                <a:sym typeface="Symbol" pitchFamily="18" charset="2"/>
              </a:rPr>
              <a:t>NEP KO mice  and NEP overexpressors APP mutant mice: same as for IDE</a:t>
            </a:r>
          </a:p>
          <a:p>
            <a:pPr algn="ctr" eaLnBrk="1" fontAlgn="base" hangingPunct="1">
              <a:spcBef>
                <a:spcPct val="0"/>
              </a:spcBef>
              <a:spcAft>
                <a:spcPct val="0"/>
              </a:spcAft>
              <a:buFontTx/>
              <a:buNone/>
            </a:pPr>
            <a:endParaRPr lang="it-IT" altLang="it-IT" sz="2800" b="1">
              <a:solidFill>
                <a:srgbClr val="FFFF66"/>
              </a:solidFill>
              <a:sym typeface="Symbol" pitchFamily="18" charset="2"/>
            </a:endParaRPr>
          </a:p>
          <a:p>
            <a:pPr algn="ctr" eaLnBrk="1" fontAlgn="base" hangingPunct="1">
              <a:spcBef>
                <a:spcPct val="0"/>
              </a:spcBef>
              <a:spcAft>
                <a:spcPct val="0"/>
              </a:spcAft>
              <a:buFontTx/>
              <a:buNone/>
            </a:pPr>
            <a:r>
              <a:rPr lang="it-IT" altLang="it-IT" sz="2800" b="1">
                <a:solidFill>
                  <a:srgbClr val="FFFF66"/>
                </a:solidFill>
                <a:sym typeface="Symbol" pitchFamily="18" charset="2"/>
              </a:rPr>
              <a:t>NEP unilateral transfection in vivo in a mouse model of amyloidosis: 50% decrease in ipsilateral cortex</a:t>
            </a:r>
            <a:endParaRPr lang="it-IT" altLang="it-IT" sz="2800">
              <a:solidFill>
                <a:srgbClr val="FFFF66"/>
              </a:solidFill>
              <a:sym typeface="Symbol" pitchFamily="18"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5440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0" y="1981200"/>
            <a:ext cx="91440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a:solidFill>
                  <a:srgbClr val="FFFF66"/>
                </a:solidFill>
              </a:rPr>
              <a:t>Con l’età, la neprilisina e IDE si riducono nell’ippocampo e nella corteccia (uomo e topo), conducendo ad un accumulo di A</a:t>
            </a:r>
            <a:r>
              <a:rPr lang="it-IT" altLang="it-IT">
                <a:solidFill>
                  <a:srgbClr val="FFFF66"/>
                </a:solidFill>
                <a:sym typeface="Symbol" pitchFamily="18" charset="2"/>
              </a:rPr>
              <a:t> </a:t>
            </a:r>
            <a:r>
              <a:rPr lang="it-IT" altLang="it-IT" sz="2400">
                <a:solidFill>
                  <a:srgbClr val="FFFF66"/>
                </a:solidFill>
                <a:sym typeface="Symbol" pitchFamily="18" charset="2"/>
              </a:rPr>
              <a:t>(Caccamo et al., 2005)</a:t>
            </a:r>
            <a:r>
              <a:rPr lang="it-IT" altLang="it-IT">
                <a:solidFill>
                  <a:srgbClr val="FFFF66"/>
                </a:solidFill>
                <a:sym typeface="Symbol" pitchFamily="18" charset="2"/>
              </a:rPr>
              <a:t>.</a:t>
            </a:r>
          </a:p>
          <a:p>
            <a:pPr algn="ctr" eaLnBrk="1" fontAlgn="base" hangingPunct="1">
              <a:spcBef>
                <a:spcPct val="0"/>
              </a:spcBef>
              <a:spcAft>
                <a:spcPct val="0"/>
              </a:spcAft>
              <a:buFontTx/>
              <a:buNone/>
            </a:pPr>
            <a:endParaRPr lang="it-IT" altLang="it-IT">
              <a:solidFill>
                <a:srgbClr val="FFFF66"/>
              </a:solidFill>
              <a:sym typeface="Symbol" pitchFamily="18" charset="2"/>
            </a:endParaRPr>
          </a:p>
          <a:p>
            <a:pPr algn="ctr" eaLnBrk="1" fontAlgn="base" hangingPunct="1">
              <a:spcBef>
                <a:spcPct val="0"/>
              </a:spcBef>
              <a:spcAft>
                <a:spcPct val="0"/>
              </a:spcAft>
              <a:buFontTx/>
              <a:buNone/>
            </a:pPr>
            <a:r>
              <a:rPr lang="it-IT" altLang="it-IT">
                <a:solidFill>
                  <a:srgbClr val="FFFF66"/>
                </a:solidFill>
                <a:sym typeface="Symbol" pitchFamily="18" charset="2"/>
              </a:rPr>
              <a:t>Con l’età, l’attività della -secretasi aumenta, nell’uomo, nella scimmia e nel topo, in parallelo con l’accumulo di </a:t>
            </a:r>
            <a:r>
              <a:rPr lang="it-IT" altLang="it-IT">
                <a:solidFill>
                  <a:srgbClr val="FFFF66"/>
                </a:solidFill>
              </a:rPr>
              <a:t>A</a:t>
            </a:r>
            <a:r>
              <a:rPr lang="it-IT" altLang="it-IT">
                <a:solidFill>
                  <a:srgbClr val="FFFF66"/>
                </a:solidFill>
                <a:sym typeface="Symbol" pitchFamily="18" charset="2"/>
              </a:rPr>
              <a:t> </a:t>
            </a:r>
            <a:r>
              <a:rPr lang="it-IT" altLang="it-IT" sz="2400">
                <a:solidFill>
                  <a:srgbClr val="FFFF66"/>
                </a:solidFill>
                <a:sym typeface="Symbol" pitchFamily="18" charset="2"/>
              </a:rPr>
              <a:t>(Fukumoto et al., 2004).</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9967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839</Words>
  <Application>Microsoft Office PowerPoint</Application>
  <PresentationFormat>Presentazione su schermo (4:3)</PresentationFormat>
  <Paragraphs>98</Paragraphs>
  <Slides>10</Slides>
  <Notes>0</Notes>
  <HiddenSlides>0</HiddenSlides>
  <MMClips>10</MMClips>
  <ScaleCrop>false</ScaleCrop>
  <HeadingPairs>
    <vt:vector size="4" baseType="variant">
      <vt:variant>
        <vt:lpstr>Tema</vt:lpstr>
      </vt:variant>
      <vt:variant>
        <vt:i4>1</vt:i4>
      </vt:variant>
      <vt:variant>
        <vt:lpstr>Titoli diapositive</vt:lpstr>
      </vt:variant>
      <vt:variant>
        <vt:i4>10</vt:i4>
      </vt:variant>
    </vt:vector>
  </HeadingPairs>
  <TitlesOfParts>
    <vt:vector size="11"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1</cp:revision>
  <dcterms:created xsi:type="dcterms:W3CDTF">2020-05-12T10:22:54Z</dcterms:created>
  <dcterms:modified xsi:type="dcterms:W3CDTF">2020-05-12T10:23:37Z</dcterms:modified>
</cp:coreProperties>
</file>