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72" r:id="rId3"/>
    <p:sldId id="263" r:id="rId4"/>
    <p:sldId id="264" r:id="rId5"/>
    <p:sldId id="265" r:id="rId6"/>
    <p:sldId id="266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E64E9-A43B-4A2F-A741-4934FDE43D11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349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57666-1652-4793-AC57-3A048C6595A6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95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0B5A6-6935-4537-8BDE-C89405843DBA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783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269C2-9C68-40B2-B544-4876CFA2C262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255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7C091-2B53-4D17-B5D6-674FF8A3C0E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55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6E6BC-5C17-4776-B609-DC3B4B93ABD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509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6A8C7-057B-4155-B00E-5FB615ECB35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86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7CAEE-C0DE-4519-873E-C44C5F638135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53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CFB5D-BE78-4B40-9C8B-25F7C1322417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121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BA4A5-95D5-4ADB-8312-B70F9716106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675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6AAD6-116A-4D8F-8AAE-96E9DFAFC2A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434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8C524B-BF9D-4FDC-8587-083B1A8D3EDA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08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4"/>
          <p:cNvSpPr>
            <a:spLocks noChangeArrowheads="1"/>
          </p:cNvSpPr>
          <p:nvPr/>
        </p:nvSpPr>
        <p:spPr bwMode="auto">
          <a:xfrm>
            <a:off x="-14288" y="188913"/>
            <a:ext cx="9144001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>
                <a:solidFill>
                  <a:srgbClr val="000000"/>
                </a:solidFill>
              </a:rPr>
              <a:t>Blockade of reconsolidation is specific to the fear memory reactivated, leaving other memories intact (Doyere et al, 2007). </a:t>
            </a:r>
          </a:p>
        </p:txBody>
      </p:sp>
      <p:pic>
        <p:nvPicPr>
          <p:cNvPr id="7987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355725"/>
            <a:ext cx="8964612" cy="487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9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/>
          <p:cNvSpPr>
            <a:spLocks noChangeArrowheads="1"/>
          </p:cNvSpPr>
          <p:nvPr/>
        </p:nvSpPr>
        <p:spPr bwMode="auto">
          <a:xfrm>
            <a:off x="0" y="125413"/>
            <a:ext cx="9144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>
                <a:solidFill>
                  <a:srgbClr val="000000"/>
                </a:solidFill>
              </a:rPr>
              <a:t>Retrieval and reconsolidation alter memories via synaptic plasticity in lateral amygdala (LA).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pic>
        <p:nvPicPr>
          <p:cNvPr id="8089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9"/>
          <a:stretch>
            <a:fillRect/>
          </a:stretch>
        </p:blipFill>
        <p:spPr bwMode="auto">
          <a:xfrm>
            <a:off x="0" y="1341438"/>
            <a:ext cx="6191250" cy="501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0" name="Rectangle 6"/>
          <p:cNvSpPr>
            <a:spLocks noChangeArrowheads="1"/>
          </p:cNvSpPr>
          <p:nvPr/>
        </p:nvSpPr>
        <p:spPr bwMode="auto">
          <a:xfrm>
            <a:off x="6084888" y="1227138"/>
            <a:ext cx="3059112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600" b="1">
                <a:solidFill>
                  <a:srgbClr val="000000"/>
                </a:solidFill>
              </a:rPr>
              <a:t>Changes in short-latency AEFPs in lateral amygdala</a:t>
            </a:r>
            <a:r>
              <a:rPr lang="it-IT" altLang="it-IT" sz="1600">
                <a:solidFill>
                  <a:srgbClr val="000000"/>
                </a:solidFill>
              </a:rPr>
              <a:t>. A selective additional potentiation was observed during PR-STM (left panel, </a:t>
            </a:r>
            <a:r>
              <a:rPr lang="it-IT" altLang="it-IT" sz="1600" i="1">
                <a:solidFill>
                  <a:srgbClr val="000000"/>
                </a:solidFill>
              </a:rPr>
              <a:t>P</a:t>
            </a:r>
            <a:r>
              <a:rPr lang="it-IT" altLang="it-IT" sz="1600">
                <a:solidFill>
                  <a:srgbClr val="000000"/>
                </a:solidFill>
              </a:rPr>
              <a:t> &lt; 0.05, contrast analysis) after reactivation with the pure tone conditioned stimulus. </a:t>
            </a:r>
            <a:r>
              <a:rPr lang="it-IT" altLang="it-IT" sz="1600" b="1">
                <a:solidFill>
                  <a:srgbClr val="000000"/>
                </a:solidFill>
              </a:rPr>
              <a:t>U0126 produced a depotentiation of lateral amygdala responses to the reactivated conditioned stimulus (CSr),</a:t>
            </a:r>
            <a:r>
              <a:rPr lang="it-IT" altLang="it-IT" sz="1600">
                <a:solidFill>
                  <a:srgbClr val="000000"/>
                </a:solidFill>
              </a:rPr>
              <a:t> regardless of tone type (right panel, </a:t>
            </a:r>
            <a:r>
              <a:rPr lang="it-IT" altLang="it-IT" sz="1600" i="1">
                <a:solidFill>
                  <a:srgbClr val="000000"/>
                </a:solidFill>
              </a:rPr>
              <a:t>P</a:t>
            </a:r>
            <a:r>
              <a:rPr lang="it-IT" altLang="it-IT" sz="1600">
                <a:solidFill>
                  <a:srgbClr val="000000"/>
                </a:solidFill>
              </a:rPr>
              <a:t> &lt; 0.05, two-way ANOVA).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60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600">
                <a:solidFill>
                  <a:srgbClr val="000000"/>
                </a:solidFill>
              </a:rPr>
              <a:t>(</a:t>
            </a:r>
            <a:r>
              <a:rPr lang="it-IT" altLang="it-IT" sz="1600" b="1">
                <a:solidFill>
                  <a:srgbClr val="000000"/>
                </a:solidFill>
              </a:rPr>
              <a:t>c</a:t>
            </a:r>
            <a:r>
              <a:rPr lang="it-IT" altLang="it-IT" sz="1600">
                <a:solidFill>
                  <a:srgbClr val="000000"/>
                </a:solidFill>
              </a:rPr>
              <a:t>) </a:t>
            </a:r>
            <a:r>
              <a:rPr lang="it-IT" altLang="it-IT" sz="1600" b="1">
                <a:solidFill>
                  <a:srgbClr val="000000"/>
                </a:solidFill>
              </a:rPr>
              <a:t>Changes in AEFPs in the auditory thalamus</a:t>
            </a:r>
            <a:r>
              <a:rPr lang="it-IT" altLang="it-IT" sz="1600">
                <a:solidFill>
                  <a:srgbClr val="000000"/>
                </a:solidFill>
              </a:rPr>
              <a:t>. No differential effect of reactivation or intra–lateral amygdala infusion of U0126 on either memory test was observed. </a:t>
            </a:r>
          </a:p>
        </p:txBody>
      </p:sp>
      <p:sp>
        <p:nvSpPr>
          <p:cNvPr id="80901" name="Rectangle 7"/>
          <p:cNvSpPr>
            <a:spLocks noChangeArrowheads="1"/>
          </p:cNvSpPr>
          <p:nvPr/>
        </p:nvSpPr>
        <p:spPr bwMode="auto">
          <a:xfrm>
            <a:off x="3924300" y="1125538"/>
            <a:ext cx="2160588" cy="29511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80902" name="Line 8"/>
          <p:cNvSpPr>
            <a:spLocks noChangeShapeType="1"/>
          </p:cNvSpPr>
          <p:nvPr/>
        </p:nvSpPr>
        <p:spPr bwMode="auto">
          <a:xfrm>
            <a:off x="4572000" y="2543175"/>
            <a:ext cx="151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0903" name="Line 9"/>
          <p:cNvSpPr>
            <a:spLocks noChangeShapeType="1"/>
          </p:cNvSpPr>
          <p:nvPr/>
        </p:nvSpPr>
        <p:spPr bwMode="auto">
          <a:xfrm>
            <a:off x="4572000" y="5026025"/>
            <a:ext cx="151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4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4"/>
          <p:cNvSpPr>
            <a:spLocks noChangeArrowheads="1"/>
          </p:cNvSpPr>
          <p:nvPr/>
        </p:nvSpPr>
        <p:spPr bwMode="auto">
          <a:xfrm>
            <a:off x="0" y="500063"/>
            <a:ext cx="9144000" cy="478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b="1">
                <a:solidFill>
                  <a:srgbClr val="000000"/>
                </a:solidFill>
              </a:rPr>
              <a:t>Fear memories </a:t>
            </a:r>
            <a:r>
              <a:rPr lang="it-IT" altLang="it-IT" sz="2800" b="1" u="sng">
                <a:solidFill>
                  <a:srgbClr val="000000"/>
                </a:solidFill>
              </a:rPr>
              <a:t>erased by disrupting reconsolidation</a:t>
            </a:r>
            <a:r>
              <a:rPr lang="it-IT" altLang="it-IT" sz="2800" b="1">
                <a:solidFill>
                  <a:srgbClr val="000000"/>
                </a:solidFill>
              </a:rPr>
              <a:t> processes </a:t>
            </a:r>
            <a:r>
              <a:rPr lang="it-IT" altLang="it-IT" sz="2800" b="1" u="sng">
                <a:solidFill>
                  <a:srgbClr val="000000"/>
                </a:solidFill>
              </a:rPr>
              <a:t>do not return</a:t>
            </a:r>
            <a:r>
              <a:rPr lang="it-IT" altLang="it-IT" sz="2800" b="1">
                <a:solidFill>
                  <a:srgbClr val="000000"/>
                </a:solidFill>
              </a:rPr>
              <a:t> with passage of time, or the alteration of contextual cues, or additional stress (Duvarci and Nader, 2004).</a:t>
            </a:r>
            <a:r>
              <a:rPr lang="it-IT" altLang="it-IT" sz="2400">
                <a:solidFill>
                  <a:srgbClr val="000000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>
                <a:solidFill>
                  <a:srgbClr val="000000"/>
                </a:solidFill>
              </a:rPr>
              <a:t>Owing to the lack of return of fear, blocking reconsolidation provides an important advantage over other techniques that might be used to regulate emotion.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b="1">
                <a:solidFill>
                  <a:srgbClr val="000000"/>
                </a:solidFill>
              </a:rPr>
              <a:t>If</a:t>
            </a:r>
            <a:r>
              <a:rPr lang="it-IT" altLang="it-IT" sz="2400" b="1">
                <a:solidFill>
                  <a:srgbClr val="000000"/>
                </a:solidFill>
              </a:rPr>
              <a:t>,</a:t>
            </a:r>
            <a:r>
              <a:rPr lang="it-IT" altLang="it-IT" sz="2400">
                <a:solidFill>
                  <a:srgbClr val="000000"/>
                </a:solidFill>
              </a:rPr>
              <a:t> as suggested, the memory trace is permanently altered, the inhibition of the fear memory through extinction, regulation, or adaptive action is not necessary.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2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/>
          <p:cNvSpPr>
            <a:spLocks noChangeArrowheads="1"/>
          </p:cNvSpPr>
          <p:nvPr/>
        </p:nvSpPr>
        <p:spPr bwMode="auto">
          <a:xfrm>
            <a:off x="-12700" y="404813"/>
            <a:ext cx="9144000" cy="545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Research on the blockade of the reconsolidation of fear memories in </a:t>
            </a:r>
            <a:r>
              <a:rPr lang="it-IT" altLang="it-IT" b="1">
                <a:solidFill>
                  <a:srgbClr val="000000"/>
                </a:solidFill>
              </a:rPr>
              <a:t>humans</a:t>
            </a:r>
            <a:r>
              <a:rPr lang="it-IT" altLang="it-IT">
                <a:solidFill>
                  <a:srgbClr val="000000"/>
                </a:solidFill>
              </a:rPr>
              <a:t> has been slow to emerge for a few reasons.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One primary reason is that the initial findings showing the blockade of reconsolidation relied on the administration of protein synthesis inhibitors, which is not a viable technique in humans.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Recently, however, two techniques that can be translated to humans have been identified.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5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CasellaDiTesto 1"/>
          <p:cNvSpPr txBox="1">
            <a:spLocks noChangeArrowheads="1"/>
          </p:cNvSpPr>
          <p:nvPr/>
        </p:nvSpPr>
        <p:spPr bwMode="auto">
          <a:xfrm>
            <a:off x="0" y="549275"/>
            <a:ext cx="9144000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3600">
                <a:solidFill>
                  <a:srgbClr val="000000"/>
                </a:solidFill>
              </a:rPr>
              <a:t>La </a:t>
            </a:r>
            <a:r>
              <a:rPr lang="it-IT" altLang="it-IT" sz="3600" b="1">
                <a:solidFill>
                  <a:srgbClr val="000000"/>
                </a:solidFill>
              </a:rPr>
              <a:t>prima strategia </a:t>
            </a:r>
            <a:r>
              <a:rPr lang="it-IT" altLang="it-IT" sz="3600">
                <a:solidFill>
                  <a:srgbClr val="000000"/>
                </a:solidFill>
              </a:rPr>
              <a:t>cerca di utilizzare </a:t>
            </a:r>
            <a:r>
              <a:rPr lang="it-IT" altLang="it-IT" sz="3600" b="1">
                <a:solidFill>
                  <a:srgbClr val="000000"/>
                </a:solidFill>
              </a:rPr>
              <a:t>farmaci</a:t>
            </a:r>
            <a:r>
              <a:rPr lang="it-IT" altLang="it-IT" sz="3600">
                <a:solidFill>
                  <a:srgbClr val="000000"/>
                </a:solidFill>
              </a:rPr>
              <a:t> attivi nel bloccare il riconsolidamento ed  il cui uso </a:t>
            </a:r>
            <a:r>
              <a:rPr lang="it-IT" altLang="it-IT" sz="3600" b="1">
                <a:solidFill>
                  <a:srgbClr val="000000"/>
                </a:solidFill>
              </a:rPr>
              <a:t>è autorizzato nell’uomo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 sz="36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3600">
                <a:solidFill>
                  <a:srgbClr val="000000"/>
                </a:solidFill>
              </a:rPr>
              <a:t>La </a:t>
            </a:r>
            <a:r>
              <a:rPr lang="it-IT" altLang="it-IT" sz="3600" b="1">
                <a:solidFill>
                  <a:srgbClr val="000000"/>
                </a:solidFill>
              </a:rPr>
              <a:t>seconda strategia </a:t>
            </a:r>
            <a:r>
              <a:rPr lang="it-IT" altLang="it-IT" sz="3600">
                <a:solidFill>
                  <a:srgbClr val="000000"/>
                </a:solidFill>
              </a:rPr>
              <a:t>cerca di sfruttare i riconsolidamento non tanto per cancellare la originale traccia di memoria ma per modificarla, </a:t>
            </a:r>
            <a:r>
              <a:rPr lang="it-IT" altLang="it-IT" sz="3600" b="1">
                <a:solidFill>
                  <a:srgbClr val="000000"/>
                </a:solidFill>
              </a:rPr>
              <a:t>incorporando nuova informazione </a:t>
            </a:r>
            <a:r>
              <a:rPr lang="it-IT" altLang="it-IT" sz="3600">
                <a:solidFill>
                  <a:srgbClr val="000000"/>
                </a:solidFill>
              </a:rPr>
              <a:t>attraverso </a:t>
            </a:r>
            <a:r>
              <a:rPr lang="it-IT" altLang="it-IT" sz="3600" b="1">
                <a:solidFill>
                  <a:srgbClr val="000000"/>
                </a:solidFill>
              </a:rPr>
              <a:t>metodiche comportamentali</a:t>
            </a:r>
            <a:r>
              <a:rPr lang="it-IT" altLang="it-IT" sz="360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3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4"/>
          <p:cNvSpPr>
            <a:spLocks noChangeArrowheads="1"/>
          </p:cNvSpPr>
          <p:nvPr/>
        </p:nvSpPr>
        <p:spPr bwMode="auto">
          <a:xfrm>
            <a:off x="-14288" y="188913"/>
            <a:ext cx="9144001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The first uses a </a:t>
            </a:r>
            <a:r>
              <a:rPr lang="it-IT" altLang="it-IT" sz="1800" u="sng">
                <a:solidFill>
                  <a:srgbClr val="000000"/>
                </a:solidFill>
              </a:rPr>
              <a:t>beta-adrenergic antagonist</a:t>
            </a:r>
            <a:r>
              <a:rPr lang="it-IT" altLang="it-IT" sz="1800">
                <a:solidFill>
                  <a:srgbClr val="000000"/>
                </a:solidFill>
              </a:rPr>
              <a:t>, propranolol, which is safe to administer to humans, to block reconsolidation. Debiec and LeDoux (2004) showed that either intra-amygdala or systemic administration of propranolol immediately after reactivation of the CS blocked the reconsolidation of conditioned fear and prevented the return of fear.</a:t>
            </a:r>
          </a:p>
        </p:txBody>
      </p:sp>
      <p:pic>
        <p:nvPicPr>
          <p:cNvPr id="8499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5" b="46347"/>
          <a:stretch>
            <a:fillRect/>
          </a:stretch>
        </p:blipFill>
        <p:spPr bwMode="auto">
          <a:xfrm>
            <a:off x="0" y="1412875"/>
            <a:ext cx="7092950" cy="469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98" r="33716"/>
          <a:stretch>
            <a:fillRect/>
          </a:stretch>
        </p:blipFill>
        <p:spPr bwMode="auto">
          <a:xfrm>
            <a:off x="6692900" y="1989138"/>
            <a:ext cx="24511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7" name="Line 7"/>
          <p:cNvSpPr>
            <a:spLocks noChangeShapeType="1"/>
          </p:cNvSpPr>
          <p:nvPr/>
        </p:nvSpPr>
        <p:spPr bwMode="auto">
          <a:xfrm flipH="1">
            <a:off x="971550" y="1844675"/>
            <a:ext cx="792163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4998" name="Line 8"/>
          <p:cNvSpPr>
            <a:spLocks noChangeShapeType="1"/>
          </p:cNvSpPr>
          <p:nvPr/>
        </p:nvSpPr>
        <p:spPr bwMode="auto">
          <a:xfrm flipH="1">
            <a:off x="2555875" y="1844675"/>
            <a:ext cx="360363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4999" name="Line 9"/>
          <p:cNvSpPr>
            <a:spLocks noChangeShapeType="1"/>
          </p:cNvSpPr>
          <p:nvPr/>
        </p:nvSpPr>
        <p:spPr bwMode="auto">
          <a:xfrm flipH="1">
            <a:off x="3635375" y="1916113"/>
            <a:ext cx="288925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5000" name="Line 10"/>
          <p:cNvSpPr>
            <a:spLocks noChangeShapeType="1"/>
          </p:cNvSpPr>
          <p:nvPr/>
        </p:nvSpPr>
        <p:spPr bwMode="auto">
          <a:xfrm>
            <a:off x="4787900" y="1916113"/>
            <a:ext cx="144463" cy="2665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0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391</Words>
  <Application>Microsoft Office PowerPoint</Application>
  <PresentationFormat>Presentazione su schermo (4:3)</PresentationFormat>
  <Paragraphs>19</Paragraphs>
  <Slides>6</Slides>
  <Notes>0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admin</dc:creator>
  <cp:lastModifiedBy>admin</cp:lastModifiedBy>
  <cp:revision>3</cp:revision>
  <dcterms:created xsi:type="dcterms:W3CDTF">2020-04-30T16:00:22Z</dcterms:created>
  <dcterms:modified xsi:type="dcterms:W3CDTF">2020-04-30T16:38:56Z</dcterms:modified>
</cp:coreProperties>
</file>