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700" r:id="rId2"/>
    <p:sldId id="707" r:id="rId3"/>
    <p:sldId id="701" r:id="rId4"/>
    <p:sldId id="702" r:id="rId5"/>
    <p:sldId id="703" r:id="rId6"/>
    <p:sldId id="744" r:id="rId7"/>
    <p:sldId id="704" r:id="rId8"/>
    <p:sldId id="708" r:id="rId9"/>
    <p:sldId id="716" r:id="rId10"/>
    <p:sldId id="717" r:id="rId11"/>
    <p:sldId id="719" r:id="rId12"/>
    <p:sldId id="721" r:id="rId13"/>
    <p:sldId id="718" r:id="rId14"/>
    <p:sldId id="725" r:id="rId15"/>
    <p:sldId id="401" r:id="rId16"/>
    <p:sldId id="681" r:id="rId17"/>
    <p:sldId id="685" r:id="rId18"/>
    <p:sldId id="630" r:id="rId19"/>
    <p:sldId id="709" r:id="rId20"/>
    <p:sldId id="629" r:id="rId21"/>
    <p:sldId id="710" r:id="rId22"/>
    <p:sldId id="687" r:id="rId23"/>
    <p:sldId id="692" r:id="rId24"/>
    <p:sldId id="260" r:id="rId25"/>
    <p:sldId id="727" r:id="rId26"/>
    <p:sldId id="726" r:id="rId27"/>
    <p:sldId id="403" r:id="rId28"/>
    <p:sldId id="743" r:id="rId29"/>
    <p:sldId id="711" r:id="rId30"/>
    <p:sldId id="712" r:id="rId31"/>
    <p:sldId id="714" r:id="rId32"/>
    <p:sldId id="742" r:id="rId33"/>
    <p:sldId id="405" r:id="rId34"/>
    <p:sldId id="695" r:id="rId35"/>
    <p:sldId id="696" r:id="rId36"/>
    <p:sldId id="408" r:id="rId37"/>
    <p:sldId id="738" r:id="rId38"/>
    <p:sldId id="739" r:id="rId39"/>
    <p:sldId id="388" r:id="rId40"/>
    <p:sldId id="409" r:id="rId41"/>
    <p:sldId id="740" r:id="rId42"/>
    <p:sldId id="741" r:id="rId4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p:restoredTop sz="93023"/>
  </p:normalViewPr>
  <p:slideViewPr>
    <p:cSldViewPr snapToGrid="0" snapToObjects="1">
      <p:cViewPr varScale="1">
        <p:scale>
          <a:sx n="59" d="100"/>
          <a:sy n="59" d="100"/>
        </p:scale>
        <p:origin x="4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C435A-20A0-A34E-9CA2-D5EF7CCD36AC}" type="datetimeFigureOut">
              <a:rPr lang="it-IT" smtClean="0"/>
              <a:t>27/05/19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F63BB-5402-B84D-A9B7-C04009219BDA}" type="slidenum">
              <a:rPr lang="it-IT" smtClean="0"/>
              <a:t>‹N›</a:t>
            </a:fld>
            <a:endParaRPr lang="it-IT"/>
          </a:p>
        </p:txBody>
      </p:sp>
    </p:spTree>
    <p:extLst>
      <p:ext uri="{BB962C8B-B14F-4D97-AF65-F5344CB8AC3E}">
        <p14:creationId xmlns:p14="http://schemas.microsoft.com/office/powerpoint/2010/main" val="3488345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5A82411-2531-B348-A2A6-A27600834CBA}" type="slidenum">
              <a:rPr lang="it-IT" smtClean="0"/>
              <a:t>15</a:t>
            </a:fld>
            <a:endParaRPr lang="it-IT"/>
          </a:p>
        </p:txBody>
      </p:sp>
    </p:spTree>
    <p:extLst>
      <p:ext uri="{BB962C8B-B14F-4D97-AF65-F5344CB8AC3E}">
        <p14:creationId xmlns:p14="http://schemas.microsoft.com/office/powerpoint/2010/main" val="1822713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F0FE40D-553E-D54F-8AEE-EC0B99167D08}" type="slidenum">
              <a:rPr lang="it-IT" smtClean="0"/>
              <a:t>17</a:t>
            </a:fld>
            <a:endParaRPr lang="it-IT"/>
          </a:p>
        </p:txBody>
      </p:sp>
    </p:spTree>
    <p:extLst>
      <p:ext uri="{BB962C8B-B14F-4D97-AF65-F5344CB8AC3E}">
        <p14:creationId xmlns:p14="http://schemas.microsoft.com/office/powerpoint/2010/main" val="154239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F0FE40D-553E-D54F-8AEE-EC0B99167D08}" type="slidenum">
              <a:rPr lang="it-IT" smtClean="0"/>
              <a:t>18</a:t>
            </a:fld>
            <a:endParaRPr lang="it-IT"/>
          </a:p>
        </p:txBody>
      </p:sp>
    </p:spTree>
    <p:extLst>
      <p:ext uri="{BB962C8B-B14F-4D97-AF65-F5344CB8AC3E}">
        <p14:creationId xmlns:p14="http://schemas.microsoft.com/office/powerpoint/2010/main" val="2449534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5A82411-2531-B348-A2A6-A27600834CBA}" type="slidenum">
              <a:rPr lang="it-IT" smtClean="0"/>
              <a:t>30</a:t>
            </a:fld>
            <a:endParaRPr lang="it-IT"/>
          </a:p>
        </p:txBody>
      </p:sp>
    </p:spTree>
    <p:extLst>
      <p:ext uri="{BB962C8B-B14F-4D97-AF65-F5344CB8AC3E}">
        <p14:creationId xmlns:p14="http://schemas.microsoft.com/office/powerpoint/2010/main" val="607106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5A82411-2531-B348-A2A6-A27600834CBA}" type="slidenum">
              <a:rPr lang="it-IT" smtClean="0"/>
              <a:t>36</a:t>
            </a:fld>
            <a:endParaRPr lang="it-IT"/>
          </a:p>
        </p:txBody>
      </p:sp>
    </p:spTree>
    <p:extLst>
      <p:ext uri="{BB962C8B-B14F-4D97-AF65-F5344CB8AC3E}">
        <p14:creationId xmlns:p14="http://schemas.microsoft.com/office/powerpoint/2010/main" val="4228699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62745F-3CC1-1A47-A628-07DB9AD97CD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4B01290-8853-054B-BC22-60159C421D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6C40FD8-BE04-ED4D-947E-5FDF47527140}"/>
              </a:ext>
            </a:extLst>
          </p:cNvPr>
          <p:cNvSpPr>
            <a:spLocks noGrp="1"/>
          </p:cNvSpPr>
          <p:nvPr>
            <p:ph type="dt" sz="half" idx="10"/>
          </p:nvPr>
        </p:nvSpPr>
        <p:spPr/>
        <p:txBody>
          <a:bodyPr/>
          <a:lstStyle/>
          <a:p>
            <a:fld id="{7CB14B68-FDA4-1442-921E-0791F68C482C}" type="datetimeFigureOut">
              <a:rPr lang="it-IT" smtClean="0"/>
              <a:t>27/05/19</a:t>
            </a:fld>
            <a:endParaRPr lang="it-IT"/>
          </a:p>
        </p:txBody>
      </p:sp>
      <p:sp>
        <p:nvSpPr>
          <p:cNvPr id="5" name="Segnaposto piè di pagina 4">
            <a:extLst>
              <a:ext uri="{FF2B5EF4-FFF2-40B4-BE49-F238E27FC236}">
                <a16:creationId xmlns:a16="http://schemas.microsoft.com/office/drawing/2014/main" id="{4E30F675-AC46-8048-93C5-FA7D975273B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9290918-BD0F-F74F-95B0-FE5FB57EA21E}"/>
              </a:ext>
            </a:extLst>
          </p:cNvPr>
          <p:cNvSpPr>
            <a:spLocks noGrp="1"/>
          </p:cNvSpPr>
          <p:nvPr>
            <p:ph type="sldNum" sz="quarter" idx="12"/>
          </p:nvPr>
        </p:nvSpPr>
        <p:spPr/>
        <p:txBody>
          <a:bodyPr/>
          <a:lstStyle/>
          <a:p>
            <a:fld id="{AA9A0760-581F-5F47-A16A-C7BB7D013A4A}" type="slidenum">
              <a:rPr lang="it-IT" smtClean="0"/>
              <a:t>‹N›</a:t>
            </a:fld>
            <a:endParaRPr lang="it-IT"/>
          </a:p>
        </p:txBody>
      </p:sp>
    </p:spTree>
    <p:extLst>
      <p:ext uri="{BB962C8B-B14F-4D97-AF65-F5344CB8AC3E}">
        <p14:creationId xmlns:p14="http://schemas.microsoft.com/office/powerpoint/2010/main" val="2751826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0C0A36-2A38-C841-8C8D-29D28B788A8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F35E410-7857-284E-B4B4-5E1CFD067955}"/>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32A5FE29-802A-384F-844F-05CBA4466CDD}"/>
              </a:ext>
            </a:extLst>
          </p:cNvPr>
          <p:cNvSpPr>
            <a:spLocks noGrp="1"/>
          </p:cNvSpPr>
          <p:nvPr>
            <p:ph type="dt" sz="half" idx="10"/>
          </p:nvPr>
        </p:nvSpPr>
        <p:spPr/>
        <p:txBody>
          <a:bodyPr/>
          <a:lstStyle/>
          <a:p>
            <a:fld id="{7CB14B68-FDA4-1442-921E-0791F68C482C}" type="datetimeFigureOut">
              <a:rPr lang="it-IT" smtClean="0"/>
              <a:t>27/05/19</a:t>
            </a:fld>
            <a:endParaRPr lang="it-IT"/>
          </a:p>
        </p:txBody>
      </p:sp>
      <p:sp>
        <p:nvSpPr>
          <p:cNvPr id="5" name="Segnaposto piè di pagina 4">
            <a:extLst>
              <a:ext uri="{FF2B5EF4-FFF2-40B4-BE49-F238E27FC236}">
                <a16:creationId xmlns:a16="http://schemas.microsoft.com/office/drawing/2014/main" id="{074A0EA4-50C6-904F-9D56-A0E6F522FAB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30F2E1C-C8CF-BE49-B759-1D46DBC3E917}"/>
              </a:ext>
            </a:extLst>
          </p:cNvPr>
          <p:cNvSpPr>
            <a:spLocks noGrp="1"/>
          </p:cNvSpPr>
          <p:nvPr>
            <p:ph type="sldNum" sz="quarter" idx="12"/>
          </p:nvPr>
        </p:nvSpPr>
        <p:spPr/>
        <p:txBody>
          <a:bodyPr/>
          <a:lstStyle/>
          <a:p>
            <a:fld id="{AA9A0760-581F-5F47-A16A-C7BB7D013A4A}" type="slidenum">
              <a:rPr lang="it-IT" smtClean="0"/>
              <a:t>‹N›</a:t>
            </a:fld>
            <a:endParaRPr lang="it-IT"/>
          </a:p>
        </p:txBody>
      </p:sp>
    </p:spTree>
    <p:extLst>
      <p:ext uri="{BB962C8B-B14F-4D97-AF65-F5344CB8AC3E}">
        <p14:creationId xmlns:p14="http://schemas.microsoft.com/office/powerpoint/2010/main" val="3597909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EAD2869-2682-8246-A009-E38AE2D4AB01}"/>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317DACB-1BDF-454A-8BE7-E8C1CEC29B96}"/>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DECB6880-20E4-B841-8836-E32DBE81767C}"/>
              </a:ext>
            </a:extLst>
          </p:cNvPr>
          <p:cNvSpPr>
            <a:spLocks noGrp="1"/>
          </p:cNvSpPr>
          <p:nvPr>
            <p:ph type="dt" sz="half" idx="10"/>
          </p:nvPr>
        </p:nvSpPr>
        <p:spPr/>
        <p:txBody>
          <a:bodyPr/>
          <a:lstStyle/>
          <a:p>
            <a:fld id="{7CB14B68-FDA4-1442-921E-0791F68C482C}" type="datetimeFigureOut">
              <a:rPr lang="it-IT" smtClean="0"/>
              <a:t>27/05/19</a:t>
            </a:fld>
            <a:endParaRPr lang="it-IT"/>
          </a:p>
        </p:txBody>
      </p:sp>
      <p:sp>
        <p:nvSpPr>
          <p:cNvPr id="5" name="Segnaposto piè di pagina 4">
            <a:extLst>
              <a:ext uri="{FF2B5EF4-FFF2-40B4-BE49-F238E27FC236}">
                <a16:creationId xmlns:a16="http://schemas.microsoft.com/office/drawing/2014/main" id="{3859E637-D516-FD49-A084-A4F3ABDB81A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EE71E78-62BB-BB4D-8838-5DB871691AD5}"/>
              </a:ext>
            </a:extLst>
          </p:cNvPr>
          <p:cNvSpPr>
            <a:spLocks noGrp="1"/>
          </p:cNvSpPr>
          <p:nvPr>
            <p:ph type="sldNum" sz="quarter" idx="12"/>
          </p:nvPr>
        </p:nvSpPr>
        <p:spPr/>
        <p:txBody>
          <a:bodyPr/>
          <a:lstStyle/>
          <a:p>
            <a:fld id="{AA9A0760-581F-5F47-A16A-C7BB7D013A4A}" type="slidenum">
              <a:rPr lang="it-IT" smtClean="0"/>
              <a:t>‹N›</a:t>
            </a:fld>
            <a:endParaRPr lang="it-IT"/>
          </a:p>
        </p:txBody>
      </p:sp>
    </p:spTree>
    <p:extLst>
      <p:ext uri="{BB962C8B-B14F-4D97-AF65-F5344CB8AC3E}">
        <p14:creationId xmlns:p14="http://schemas.microsoft.com/office/powerpoint/2010/main" val="194676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DD6F56-2F58-9A4F-9521-EEC6684D4F5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313D5EB-B59D-4D4F-901A-E0FB4F64ACF8}"/>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23E7DCAA-388C-0B42-808B-7219693F44D4}"/>
              </a:ext>
            </a:extLst>
          </p:cNvPr>
          <p:cNvSpPr>
            <a:spLocks noGrp="1"/>
          </p:cNvSpPr>
          <p:nvPr>
            <p:ph type="dt" sz="half" idx="10"/>
          </p:nvPr>
        </p:nvSpPr>
        <p:spPr/>
        <p:txBody>
          <a:bodyPr/>
          <a:lstStyle/>
          <a:p>
            <a:fld id="{7CB14B68-FDA4-1442-921E-0791F68C482C}" type="datetimeFigureOut">
              <a:rPr lang="it-IT" smtClean="0"/>
              <a:t>27/05/19</a:t>
            </a:fld>
            <a:endParaRPr lang="it-IT"/>
          </a:p>
        </p:txBody>
      </p:sp>
      <p:sp>
        <p:nvSpPr>
          <p:cNvPr id="5" name="Segnaposto piè di pagina 4">
            <a:extLst>
              <a:ext uri="{FF2B5EF4-FFF2-40B4-BE49-F238E27FC236}">
                <a16:creationId xmlns:a16="http://schemas.microsoft.com/office/drawing/2014/main" id="{7E51634F-B869-8446-8DF0-735F28BAE6D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559F990-2680-2E4E-BA3A-931F2B158589}"/>
              </a:ext>
            </a:extLst>
          </p:cNvPr>
          <p:cNvSpPr>
            <a:spLocks noGrp="1"/>
          </p:cNvSpPr>
          <p:nvPr>
            <p:ph type="sldNum" sz="quarter" idx="12"/>
          </p:nvPr>
        </p:nvSpPr>
        <p:spPr/>
        <p:txBody>
          <a:bodyPr/>
          <a:lstStyle/>
          <a:p>
            <a:fld id="{AA9A0760-581F-5F47-A16A-C7BB7D013A4A}" type="slidenum">
              <a:rPr lang="it-IT" smtClean="0"/>
              <a:t>‹N›</a:t>
            </a:fld>
            <a:endParaRPr lang="it-IT"/>
          </a:p>
        </p:txBody>
      </p:sp>
    </p:spTree>
    <p:extLst>
      <p:ext uri="{BB962C8B-B14F-4D97-AF65-F5344CB8AC3E}">
        <p14:creationId xmlns:p14="http://schemas.microsoft.com/office/powerpoint/2010/main" val="3807455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051B90-E22A-6448-B681-C476E785B3E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766049F-A179-094B-A6FC-3EF65C8336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33113C32-FDFB-244F-B597-AC3E4CBDBCE1}"/>
              </a:ext>
            </a:extLst>
          </p:cNvPr>
          <p:cNvSpPr>
            <a:spLocks noGrp="1"/>
          </p:cNvSpPr>
          <p:nvPr>
            <p:ph type="dt" sz="half" idx="10"/>
          </p:nvPr>
        </p:nvSpPr>
        <p:spPr/>
        <p:txBody>
          <a:bodyPr/>
          <a:lstStyle/>
          <a:p>
            <a:fld id="{7CB14B68-FDA4-1442-921E-0791F68C482C}" type="datetimeFigureOut">
              <a:rPr lang="it-IT" smtClean="0"/>
              <a:t>27/05/19</a:t>
            </a:fld>
            <a:endParaRPr lang="it-IT"/>
          </a:p>
        </p:txBody>
      </p:sp>
      <p:sp>
        <p:nvSpPr>
          <p:cNvPr id="5" name="Segnaposto piè di pagina 4">
            <a:extLst>
              <a:ext uri="{FF2B5EF4-FFF2-40B4-BE49-F238E27FC236}">
                <a16:creationId xmlns:a16="http://schemas.microsoft.com/office/drawing/2014/main" id="{0F5A5D5F-A921-D84A-B5B3-EC78F00BEF6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C8C625-88AC-404E-BA20-9812A69AA7F9}"/>
              </a:ext>
            </a:extLst>
          </p:cNvPr>
          <p:cNvSpPr>
            <a:spLocks noGrp="1"/>
          </p:cNvSpPr>
          <p:nvPr>
            <p:ph type="sldNum" sz="quarter" idx="12"/>
          </p:nvPr>
        </p:nvSpPr>
        <p:spPr/>
        <p:txBody>
          <a:bodyPr/>
          <a:lstStyle/>
          <a:p>
            <a:fld id="{AA9A0760-581F-5F47-A16A-C7BB7D013A4A}" type="slidenum">
              <a:rPr lang="it-IT" smtClean="0"/>
              <a:t>‹N›</a:t>
            </a:fld>
            <a:endParaRPr lang="it-IT"/>
          </a:p>
        </p:txBody>
      </p:sp>
    </p:spTree>
    <p:extLst>
      <p:ext uri="{BB962C8B-B14F-4D97-AF65-F5344CB8AC3E}">
        <p14:creationId xmlns:p14="http://schemas.microsoft.com/office/powerpoint/2010/main" val="2022283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B5EF44-6999-BF45-BD18-AD7E3552689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6E7FF11-69DF-E542-816C-A0BC2A44428F}"/>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1B8F4E4E-370F-5749-9249-C468BC924712}"/>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41163640-25A1-6F44-B62D-10917C7499E0}"/>
              </a:ext>
            </a:extLst>
          </p:cNvPr>
          <p:cNvSpPr>
            <a:spLocks noGrp="1"/>
          </p:cNvSpPr>
          <p:nvPr>
            <p:ph type="dt" sz="half" idx="10"/>
          </p:nvPr>
        </p:nvSpPr>
        <p:spPr/>
        <p:txBody>
          <a:bodyPr/>
          <a:lstStyle/>
          <a:p>
            <a:fld id="{7CB14B68-FDA4-1442-921E-0791F68C482C}" type="datetimeFigureOut">
              <a:rPr lang="it-IT" smtClean="0"/>
              <a:t>27/05/19</a:t>
            </a:fld>
            <a:endParaRPr lang="it-IT"/>
          </a:p>
        </p:txBody>
      </p:sp>
      <p:sp>
        <p:nvSpPr>
          <p:cNvPr id="6" name="Segnaposto piè di pagina 5">
            <a:extLst>
              <a:ext uri="{FF2B5EF4-FFF2-40B4-BE49-F238E27FC236}">
                <a16:creationId xmlns:a16="http://schemas.microsoft.com/office/drawing/2014/main" id="{DFA9264C-5500-F044-B1A0-58792DC79D9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C5C8D4A-B4E8-DC48-8ED3-428C19D6C8B9}"/>
              </a:ext>
            </a:extLst>
          </p:cNvPr>
          <p:cNvSpPr>
            <a:spLocks noGrp="1"/>
          </p:cNvSpPr>
          <p:nvPr>
            <p:ph type="sldNum" sz="quarter" idx="12"/>
          </p:nvPr>
        </p:nvSpPr>
        <p:spPr/>
        <p:txBody>
          <a:bodyPr/>
          <a:lstStyle/>
          <a:p>
            <a:fld id="{AA9A0760-581F-5F47-A16A-C7BB7D013A4A}" type="slidenum">
              <a:rPr lang="it-IT" smtClean="0"/>
              <a:t>‹N›</a:t>
            </a:fld>
            <a:endParaRPr lang="it-IT"/>
          </a:p>
        </p:txBody>
      </p:sp>
    </p:spTree>
    <p:extLst>
      <p:ext uri="{BB962C8B-B14F-4D97-AF65-F5344CB8AC3E}">
        <p14:creationId xmlns:p14="http://schemas.microsoft.com/office/powerpoint/2010/main" val="4159777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A6C450-5C4E-1744-88BA-905B328B138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3B65B30-9D2E-2847-AAB1-1F00ECDF67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F30FE2C6-54B8-844D-A663-068BF66FD6AD}"/>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368CBC98-37A7-5741-9CD6-10BA3D48B2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13159FAE-D152-C343-A7FC-E1D1896EE2BE}"/>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FAA68E12-34B8-B54F-B74E-B71E4E31F186}"/>
              </a:ext>
            </a:extLst>
          </p:cNvPr>
          <p:cNvSpPr>
            <a:spLocks noGrp="1"/>
          </p:cNvSpPr>
          <p:nvPr>
            <p:ph type="dt" sz="half" idx="10"/>
          </p:nvPr>
        </p:nvSpPr>
        <p:spPr/>
        <p:txBody>
          <a:bodyPr/>
          <a:lstStyle/>
          <a:p>
            <a:fld id="{7CB14B68-FDA4-1442-921E-0791F68C482C}" type="datetimeFigureOut">
              <a:rPr lang="it-IT" smtClean="0"/>
              <a:t>27/05/19</a:t>
            </a:fld>
            <a:endParaRPr lang="it-IT"/>
          </a:p>
        </p:txBody>
      </p:sp>
      <p:sp>
        <p:nvSpPr>
          <p:cNvPr id="8" name="Segnaposto piè di pagina 7">
            <a:extLst>
              <a:ext uri="{FF2B5EF4-FFF2-40B4-BE49-F238E27FC236}">
                <a16:creationId xmlns:a16="http://schemas.microsoft.com/office/drawing/2014/main" id="{380F284A-4EAC-234C-B4E1-C429E571BA83}"/>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7FC946E-9BEB-7E4E-B1C3-905EFEE3B689}"/>
              </a:ext>
            </a:extLst>
          </p:cNvPr>
          <p:cNvSpPr>
            <a:spLocks noGrp="1"/>
          </p:cNvSpPr>
          <p:nvPr>
            <p:ph type="sldNum" sz="quarter" idx="12"/>
          </p:nvPr>
        </p:nvSpPr>
        <p:spPr/>
        <p:txBody>
          <a:bodyPr/>
          <a:lstStyle/>
          <a:p>
            <a:fld id="{AA9A0760-581F-5F47-A16A-C7BB7D013A4A}" type="slidenum">
              <a:rPr lang="it-IT" smtClean="0"/>
              <a:t>‹N›</a:t>
            </a:fld>
            <a:endParaRPr lang="it-IT"/>
          </a:p>
        </p:txBody>
      </p:sp>
    </p:spTree>
    <p:extLst>
      <p:ext uri="{BB962C8B-B14F-4D97-AF65-F5344CB8AC3E}">
        <p14:creationId xmlns:p14="http://schemas.microsoft.com/office/powerpoint/2010/main" val="1253936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712695-794B-3E4F-ABDE-2291451A0F7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3FDA929-7A5F-7F43-82CE-95B5BA9077AA}"/>
              </a:ext>
            </a:extLst>
          </p:cNvPr>
          <p:cNvSpPr>
            <a:spLocks noGrp="1"/>
          </p:cNvSpPr>
          <p:nvPr>
            <p:ph type="dt" sz="half" idx="10"/>
          </p:nvPr>
        </p:nvSpPr>
        <p:spPr/>
        <p:txBody>
          <a:bodyPr/>
          <a:lstStyle/>
          <a:p>
            <a:fld id="{7CB14B68-FDA4-1442-921E-0791F68C482C}" type="datetimeFigureOut">
              <a:rPr lang="it-IT" smtClean="0"/>
              <a:t>27/05/19</a:t>
            </a:fld>
            <a:endParaRPr lang="it-IT"/>
          </a:p>
        </p:txBody>
      </p:sp>
      <p:sp>
        <p:nvSpPr>
          <p:cNvPr id="4" name="Segnaposto piè di pagina 3">
            <a:extLst>
              <a:ext uri="{FF2B5EF4-FFF2-40B4-BE49-F238E27FC236}">
                <a16:creationId xmlns:a16="http://schemas.microsoft.com/office/drawing/2014/main" id="{E3BC5119-51C1-4847-8958-8067972596C7}"/>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8CF34E08-988C-A949-8CBB-E3D9FE476EF7}"/>
              </a:ext>
            </a:extLst>
          </p:cNvPr>
          <p:cNvSpPr>
            <a:spLocks noGrp="1"/>
          </p:cNvSpPr>
          <p:nvPr>
            <p:ph type="sldNum" sz="quarter" idx="12"/>
          </p:nvPr>
        </p:nvSpPr>
        <p:spPr/>
        <p:txBody>
          <a:bodyPr/>
          <a:lstStyle/>
          <a:p>
            <a:fld id="{AA9A0760-581F-5F47-A16A-C7BB7D013A4A}" type="slidenum">
              <a:rPr lang="it-IT" smtClean="0"/>
              <a:t>‹N›</a:t>
            </a:fld>
            <a:endParaRPr lang="it-IT"/>
          </a:p>
        </p:txBody>
      </p:sp>
    </p:spTree>
    <p:extLst>
      <p:ext uri="{BB962C8B-B14F-4D97-AF65-F5344CB8AC3E}">
        <p14:creationId xmlns:p14="http://schemas.microsoft.com/office/powerpoint/2010/main" val="306034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E7D3550-52E7-0E45-A9E9-71B36AE347D1}"/>
              </a:ext>
            </a:extLst>
          </p:cNvPr>
          <p:cNvSpPr>
            <a:spLocks noGrp="1"/>
          </p:cNvSpPr>
          <p:nvPr>
            <p:ph type="dt" sz="half" idx="10"/>
          </p:nvPr>
        </p:nvSpPr>
        <p:spPr/>
        <p:txBody>
          <a:bodyPr/>
          <a:lstStyle/>
          <a:p>
            <a:fld id="{7CB14B68-FDA4-1442-921E-0791F68C482C}" type="datetimeFigureOut">
              <a:rPr lang="it-IT" smtClean="0"/>
              <a:t>27/05/19</a:t>
            </a:fld>
            <a:endParaRPr lang="it-IT"/>
          </a:p>
        </p:txBody>
      </p:sp>
      <p:sp>
        <p:nvSpPr>
          <p:cNvPr id="3" name="Segnaposto piè di pagina 2">
            <a:extLst>
              <a:ext uri="{FF2B5EF4-FFF2-40B4-BE49-F238E27FC236}">
                <a16:creationId xmlns:a16="http://schemas.microsoft.com/office/drawing/2014/main" id="{2B2E5B03-B6D7-1641-B526-8D17E9AB016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84E71B1-4DB9-AB41-A0F7-C6BCE8674202}"/>
              </a:ext>
            </a:extLst>
          </p:cNvPr>
          <p:cNvSpPr>
            <a:spLocks noGrp="1"/>
          </p:cNvSpPr>
          <p:nvPr>
            <p:ph type="sldNum" sz="quarter" idx="12"/>
          </p:nvPr>
        </p:nvSpPr>
        <p:spPr/>
        <p:txBody>
          <a:bodyPr/>
          <a:lstStyle/>
          <a:p>
            <a:fld id="{AA9A0760-581F-5F47-A16A-C7BB7D013A4A}" type="slidenum">
              <a:rPr lang="it-IT" smtClean="0"/>
              <a:t>‹N›</a:t>
            </a:fld>
            <a:endParaRPr lang="it-IT"/>
          </a:p>
        </p:txBody>
      </p:sp>
    </p:spTree>
    <p:extLst>
      <p:ext uri="{BB962C8B-B14F-4D97-AF65-F5344CB8AC3E}">
        <p14:creationId xmlns:p14="http://schemas.microsoft.com/office/powerpoint/2010/main" val="1031653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7473EC-1E2D-0545-8AEF-90388FC662F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AEA1615-317B-2D4D-941C-786E2FFC01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6A2CB4FE-C50B-644F-BF2B-D76DC6984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97C16CE4-01CF-CD4F-8B10-194BD1B13C88}"/>
              </a:ext>
            </a:extLst>
          </p:cNvPr>
          <p:cNvSpPr>
            <a:spLocks noGrp="1"/>
          </p:cNvSpPr>
          <p:nvPr>
            <p:ph type="dt" sz="half" idx="10"/>
          </p:nvPr>
        </p:nvSpPr>
        <p:spPr/>
        <p:txBody>
          <a:bodyPr/>
          <a:lstStyle/>
          <a:p>
            <a:fld id="{7CB14B68-FDA4-1442-921E-0791F68C482C}" type="datetimeFigureOut">
              <a:rPr lang="it-IT" smtClean="0"/>
              <a:t>27/05/19</a:t>
            </a:fld>
            <a:endParaRPr lang="it-IT"/>
          </a:p>
        </p:txBody>
      </p:sp>
      <p:sp>
        <p:nvSpPr>
          <p:cNvPr id="6" name="Segnaposto piè di pagina 5">
            <a:extLst>
              <a:ext uri="{FF2B5EF4-FFF2-40B4-BE49-F238E27FC236}">
                <a16:creationId xmlns:a16="http://schemas.microsoft.com/office/drawing/2014/main" id="{4AAB00A2-D807-A248-8E48-9AEE4FB5916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BF6321C-F63E-C74D-99CD-40DD2AF9E024}"/>
              </a:ext>
            </a:extLst>
          </p:cNvPr>
          <p:cNvSpPr>
            <a:spLocks noGrp="1"/>
          </p:cNvSpPr>
          <p:nvPr>
            <p:ph type="sldNum" sz="quarter" idx="12"/>
          </p:nvPr>
        </p:nvSpPr>
        <p:spPr/>
        <p:txBody>
          <a:bodyPr/>
          <a:lstStyle/>
          <a:p>
            <a:fld id="{AA9A0760-581F-5F47-A16A-C7BB7D013A4A}" type="slidenum">
              <a:rPr lang="it-IT" smtClean="0"/>
              <a:t>‹N›</a:t>
            </a:fld>
            <a:endParaRPr lang="it-IT"/>
          </a:p>
        </p:txBody>
      </p:sp>
    </p:spTree>
    <p:extLst>
      <p:ext uri="{BB962C8B-B14F-4D97-AF65-F5344CB8AC3E}">
        <p14:creationId xmlns:p14="http://schemas.microsoft.com/office/powerpoint/2010/main" val="12404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D69087-6599-B645-96DF-05DBAFDF6B8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0CFED4A-A012-EB46-9991-6F2221572B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1092032-B8F2-AA46-A6C9-42E7C33C90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BCA87722-E52D-7746-BBD4-C325DEF337FB}"/>
              </a:ext>
            </a:extLst>
          </p:cNvPr>
          <p:cNvSpPr>
            <a:spLocks noGrp="1"/>
          </p:cNvSpPr>
          <p:nvPr>
            <p:ph type="dt" sz="half" idx="10"/>
          </p:nvPr>
        </p:nvSpPr>
        <p:spPr/>
        <p:txBody>
          <a:bodyPr/>
          <a:lstStyle/>
          <a:p>
            <a:fld id="{7CB14B68-FDA4-1442-921E-0791F68C482C}" type="datetimeFigureOut">
              <a:rPr lang="it-IT" smtClean="0"/>
              <a:t>27/05/19</a:t>
            </a:fld>
            <a:endParaRPr lang="it-IT"/>
          </a:p>
        </p:txBody>
      </p:sp>
      <p:sp>
        <p:nvSpPr>
          <p:cNvPr id="6" name="Segnaposto piè di pagina 5">
            <a:extLst>
              <a:ext uri="{FF2B5EF4-FFF2-40B4-BE49-F238E27FC236}">
                <a16:creationId xmlns:a16="http://schemas.microsoft.com/office/drawing/2014/main" id="{98FBF2BD-690E-EE4B-BED8-736A9019E1C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54D21BD-6A88-4E4E-A353-8559CE43689D}"/>
              </a:ext>
            </a:extLst>
          </p:cNvPr>
          <p:cNvSpPr>
            <a:spLocks noGrp="1"/>
          </p:cNvSpPr>
          <p:nvPr>
            <p:ph type="sldNum" sz="quarter" idx="12"/>
          </p:nvPr>
        </p:nvSpPr>
        <p:spPr/>
        <p:txBody>
          <a:bodyPr/>
          <a:lstStyle/>
          <a:p>
            <a:fld id="{AA9A0760-581F-5F47-A16A-C7BB7D013A4A}" type="slidenum">
              <a:rPr lang="it-IT" smtClean="0"/>
              <a:t>‹N›</a:t>
            </a:fld>
            <a:endParaRPr lang="it-IT"/>
          </a:p>
        </p:txBody>
      </p:sp>
    </p:spTree>
    <p:extLst>
      <p:ext uri="{BB962C8B-B14F-4D97-AF65-F5344CB8AC3E}">
        <p14:creationId xmlns:p14="http://schemas.microsoft.com/office/powerpoint/2010/main" val="421698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8047B15-3968-064E-96B5-F0CD586E10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D0C2DF6-F45E-CA48-8152-BB842E540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9EE751EA-BEB7-714E-B499-B29B5E8CDB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B14B68-FDA4-1442-921E-0791F68C482C}" type="datetimeFigureOut">
              <a:rPr lang="it-IT" smtClean="0"/>
              <a:t>27/05/19</a:t>
            </a:fld>
            <a:endParaRPr lang="it-IT"/>
          </a:p>
        </p:txBody>
      </p:sp>
      <p:sp>
        <p:nvSpPr>
          <p:cNvPr id="5" name="Segnaposto piè di pagina 4">
            <a:extLst>
              <a:ext uri="{FF2B5EF4-FFF2-40B4-BE49-F238E27FC236}">
                <a16:creationId xmlns:a16="http://schemas.microsoft.com/office/drawing/2014/main" id="{5E0202AF-C00A-AF43-90D5-8BEB66FB5E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15880903-8FE0-DA49-B935-A77E85340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A0760-581F-5F47-A16A-C7BB7D013A4A}" type="slidenum">
              <a:rPr lang="it-IT" smtClean="0"/>
              <a:t>‹N›</a:t>
            </a:fld>
            <a:endParaRPr lang="it-IT"/>
          </a:p>
        </p:txBody>
      </p:sp>
    </p:spTree>
    <p:extLst>
      <p:ext uri="{BB962C8B-B14F-4D97-AF65-F5344CB8AC3E}">
        <p14:creationId xmlns:p14="http://schemas.microsoft.com/office/powerpoint/2010/main" val="1744365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4AFF51C4-F17A-6B41-B414-86E1623024F0}"/>
              </a:ext>
            </a:extLst>
          </p:cNvPr>
          <p:cNvPicPr>
            <a:picLocks noGrp="1" noChangeAspect="1"/>
          </p:cNvPicPr>
          <p:nvPr>
            <p:ph idx="1"/>
          </p:nvPr>
        </p:nvPicPr>
        <p:blipFill>
          <a:blip r:embed="rId2"/>
          <a:stretch>
            <a:fillRect/>
          </a:stretch>
        </p:blipFill>
        <p:spPr>
          <a:xfrm>
            <a:off x="1558689" y="450937"/>
            <a:ext cx="9116557" cy="6076755"/>
          </a:xfrm>
          <a:prstGeom prst="rect">
            <a:avLst/>
          </a:prstGeom>
        </p:spPr>
      </p:pic>
    </p:spTree>
    <p:extLst>
      <p:ext uri="{BB962C8B-B14F-4D97-AF65-F5344CB8AC3E}">
        <p14:creationId xmlns:p14="http://schemas.microsoft.com/office/powerpoint/2010/main" val="292146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2B612F3-45E5-5C40-803B-FA1DF4BBAE1D}"/>
              </a:ext>
            </a:extLst>
          </p:cNvPr>
          <p:cNvPicPr>
            <a:picLocks noGrp="1" noChangeAspect="1"/>
          </p:cNvPicPr>
          <p:nvPr>
            <p:ph idx="1"/>
          </p:nvPr>
        </p:nvPicPr>
        <p:blipFill>
          <a:blip r:embed="rId2"/>
          <a:stretch>
            <a:fillRect/>
          </a:stretch>
        </p:blipFill>
        <p:spPr>
          <a:xfrm>
            <a:off x="1650669" y="503558"/>
            <a:ext cx="8847117" cy="5879646"/>
          </a:xfrm>
        </p:spPr>
      </p:pic>
    </p:spTree>
    <p:extLst>
      <p:ext uri="{BB962C8B-B14F-4D97-AF65-F5344CB8AC3E}">
        <p14:creationId xmlns:p14="http://schemas.microsoft.com/office/powerpoint/2010/main" val="3390277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D45CB57-8AA8-1B46-922A-5E96A006FD92}"/>
              </a:ext>
            </a:extLst>
          </p:cNvPr>
          <p:cNvPicPr>
            <a:picLocks noGrp="1" noChangeAspect="1"/>
          </p:cNvPicPr>
          <p:nvPr>
            <p:ph idx="1"/>
          </p:nvPr>
        </p:nvPicPr>
        <p:blipFill>
          <a:blip r:embed="rId2"/>
          <a:stretch>
            <a:fillRect/>
          </a:stretch>
        </p:blipFill>
        <p:spPr>
          <a:xfrm>
            <a:off x="1151814" y="771896"/>
            <a:ext cx="9524562" cy="5357566"/>
          </a:xfrm>
        </p:spPr>
      </p:pic>
    </p:spTree>
    <p:extLst>
      <p:ext uri="{BB962C8B-B14F-4D97-AF65-F5344CB8AC3E}">
        <p14:creationId xmlns:p14="http://schemas.microsoft.com/office/powerpoint/2010/main" val="1238439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97BA1C10-D9D9-F545-A911-298C76A673A8}"/>
              </a:ext>
            </a:extLst>
          </p:cNvPr>
          <p:cNvPicPr>
            <a:picLocks noGrp="1" noChangeAspect="1"/>
          </p:cNvPicPr>
          <p:nvPr>
            <p:ph idx="1"/>
          </p:nvPr>
        </p:nvPicPr>
        <p:blipFill>
          <a:blip r:embed="rId2"/>
          <a:stretch>
            <a:fillRect/>
          </a:stretch>
        </p:blipFill>
        <p:spPr>
          <a:xfrm>
            <a:off x="1366891" y="831273"/>
            <a:ext cx="9630119" cy="5416942"/>
          </a:xfrm>
        </p:spPr>
      </p:pic>
    </p:spTree>
    <p:extLst>
      <p:ext uri="{BB962C8B-B14F-4D97-AF65-F5344CB8AC3E}">
        <p14:creationId xmlns:p14="http://schemas.microsoft.com/office/powerpoint/2010/main" val="1108238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20714DF6-7733-224B-AB09-13CDBE48587D}"/>
              </a:ext>
            </a:extLst>
          </p:cNvPr>
          <p:cNvPicPr>
            <a:picLocks noGrp="1" noChangeAspect="1"/>
          </p:cNvPicPr>
          <p:nvPr>
            <p:ph idx="1"/>
          </p:nvPr>
        </p:nvPicPr>
        <p:blipFill>
          <a:blip r:embed="rId2"/>
          <a:stretch>
            <a:fillRect/>
          </a:stretch>
        </p:blipFill>
        <p:spPr>
          <a:xfrm>
            <a:off x="4362158" y="165163"/>
            <a:ext cx="3653685" cy="6498689"/>
          </a:xfrm>
        </p:spPr>
      </p:pic>
    </p:spTree>
    <p:extLst>
      <p:ext uri="{BB962C8B-B14F-4D97-AF65-F5344CB8AC3E}">
        <p14:creationId xmlns:p14="http://schemas.microsoft.com/office/powerpoint/2010/main" val="3869471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673E41B2-2837-EE4A-AFE8-C164B6D6D1FA}"/>
              </a:ext>
            </a:extLst>
          </p:cNvPr>
          <p:cNvPicPr>
            <a:picLocks noGrp="1" noChangeAspect="1"/>
          </p:cNvPicPr>
          <p:nvPr>
            <p:ph idx="1"/>
          </p:nvPr>
        </p:nvPicPr>
        <p:blipFill>
          <a:blip r:embed="rId2"/>
          <a:stretch>
            <a:fillRect/>
          </a:stretch>
        </p:blipFill>
        <p:spPr>
          <a:xfrm>
            <a:off x="1197680" y="688768"/>
            <a:ext cx="9875894" cy="5547571"/>
          </a:xfrm>
        </p:spPr>
      </p:pic>
    </p:spTree>
    <p:extLst>
      <p:ext uri="{BB962C8B-B14F-4D97-AF65-F5344CB8AC3E}">
        <p14:creationId xmlns:p14="http://schemas.microsoft.com/office/powerpoint/2010/main" val="3362990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B351B8-97E4-5A47-A2A5-48195984A6E5}"/>
              </a:ext>
            </a:extLst>
          </p:cNvPr>
          <p:cNvSpPr>
            <a:spLocks noGrp="1"/>
          </p:cNvSpPr>
          <p:nvPr>
            <p:ph type="title"/>
          </p:nvPr>
        </p:nvSpPr>
        <p:spPr>
          <a:xfrm>
            <a:off x="637673" y="196683"/>
            <a:ext cx="10515600" cy="1325563"/>
          </a:xfrm>
        </p:spPr>
        <p:txBody>
          <a:bodyPr/>
          <a:lstStyle/>
          <a:p>
            <a:r>
              <a:rPr lang="it-IT" b="1" dirty="0">
                <a:solidFill>
                  <a:srgbClr val="C00000"/>
                </a:solidFill>
              </a:rPr>
              <a:t>II. La parola è più terribile dell’immagine</a:t>
            </a:r>
          </a:p>
        </p:txBody>
      </p:sp>
      <p:sp>
        <p:nvSpPr>
          <p:cNvPr id="3" name="Segnaposto contenuto 2">
            <a:extLst>
              <a:ext uri="{FF2B5EF4-FFF2-40B4-BE49-F238E27FC236}">
                <a16:creationId xmlns:a16="http://schemas.microsoft.com/office/drawing/2014/main" id="{80223C6C-5B72-DC4B-A7B9-43EC8DD27098}"/>
              </a:ext>
            </a:extLst>
          </p:cNvPr>
          <p:cNvSpPr>
            <a:spLocks noGrp="1"/>
          </p:cNvSpPr>
          <p:nvPr>
            <p:ph idx="1"/>
          </p:nvPr>
        </p:nvSpPr>
        <p:spPr>
          <a:xfrm>
            <a:off x="637673" y="1431758"/>
            <a:ext cx="10984831" cy="5293895"/>
          </a:xfrm>
        </p:spPr>
        <p:txBody>
          <a:bodyPr>
            <a:normAutofit lnSpcReduction="10000"/>
          </a:bodyPr>
          <a:lstStyle/>
          <a:p>
            <a:pPr marL="0" indent="0">
              <a:buNone/>
            </a:pPr>
            <a:r>
              <a:rPr lang="it-IT" dirty="0"/>
              <a:t>Come esprimere il dolore più grande e terribile?</a:t>
            </a:r>
          </a:p>
          <a:p>
            <a:pPr marL="0" indent="0">
              <a:buNone/>
            </a:pPr>
            <a:r>
              <a:rPr lang="it-IT" dirty="0"/>
              <a:t>«Il modo più appropriato per trasmettere le affezioni dell’animo da una persona all’altra  è </a:t>
            </a:r>
            <a:r>
              <a:rPr lang="it-IT" b="1" dirty="0"/>
              <a:t>quello delle parole</a:t>
            </a:r>
            <a:r>
              <a:rPr lang="it-IT" dirty="0"/>
              <a:t>; tutti gli altri mezzi sono assai insufficienti; e </a:t>
            </a:r>
            <a:r>
              <a:rPr lang="it-IT" b="1" dirty="0"/>
              <a:t>la chiarezza di un’immagine è tanto lungi dall’essere assolutamente necessaria per esercitare un influsso sulle passioni, che esse possono venir notevolmente eccitate da certi suoni adatti a quello scopo, senza il concorso di alcuna immagine </a:t>
            </a:r>
            <a:r>
              <a:rPr lang="it-IT" dirty="0"/>
              <a:t>[…] In realtà, una grande chiarezza influisce ben poco sulle passioni, poiché è, in un certo senso, nemica di qualsiasi entusiasmo»</a:t>
            </a:r>
          </a:p>
          <a:p>
            <a:pPr marL="0" indent="0">
              <a:buNone/>
            </a:pPr>
            <a:r>
              <a:rPr lang="it-IT" dirty="0"/>
              <a:t>«Il </a:t>
            </a:r>
            <a:r>
              <a:rPr lang="it-IT" b="1" dirty="0"/>
              <a:t>vedere</a:t>
            </a:r>
            <a:r>
              <a:rPr lang="it-IT" dirty="0"/>
              <a:t> un oggetto </a:t>
            </a:r>
            <a:r>
              <a:rPr lang="it-IT" b="1" dirty="0"/>
              <a:t>distintamente</a:t>
            </a:r>
            <a:r>
              <a:rPr lang="it-IT" dirty="0"/>
              <a:t> e il </a:t>
            </a:r>
            <a:r>
              <a:rPr lang="it-IT" b="1" dirty="0"/>
              <a:t>percepirne i limiti </a:t>
            </a:r>
            <a:r>
              <a:rPr lang="it-IT" dirty="0"/>
              <a:t>è la stessa e identica cosa. </a:t>
            </a:r>
            <a:r>
              <a:rPr lang="it-IT" b="1" dirty="0"/>
              <a:t>Un’idea chiara è quindi un altro modo di dire un’idea piccola</a:t>
            </a:r>
            <a:r>
              <a:rPr lang="it-IT" dirty="0"/>
              <a:t>»</a:t>
            </a:r>
          </a:p>
          <a:p>
            <a:pPr marL="0" indent="0">
              <a:buNone/>
            </a:pPr>
            <a:r>
              <a:rPr lang="it-IT" dirty="0"/>
              <a:t>Il sublime (estetico) è il dominio del «</a:t>
            </a:r>
            <a:r>
              <a:rPr lang="it-IT" b="1" dirty="0"/>
              <a:t>confuso</a:t>
            </a:r>
            <a:r>
              <a:rPr lang="it-IT" dirty="0"/>
              <a:t>» e dell’«oscuro»</a:t>
            </a:r>
          </a:p>
        </p:txBody>
      </p:sp>
    </p:spTree>
    <p:extLst>
      <p:ext uri="{BB962C8B-B14F-4D97-AF65-F5344CB8AC3E}">
        <p14:creationId xmlns:p14="http://schemas.microsoft.com/office/powerpoint/2010/main" val="4065059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331A98-4872-1743-B87D-141F9A85E712}"/>
              </a:ext>
            </a:extLst>
          </p:cNvPr>
          <p:cNvSpPr>
            <a:spLocks noGrp="1"/>
          </p:cNvSpPr>
          <p:nvPr>
            <p:ph type="title"/>
          </p:nvPr>
        </p:nvSpPr>
        <p:spPr/>
        <p:txBody>
          <a:bodyPr/>
          <a:lstStyle/>
          <a:p>
            <a:r>
              <a:rPr lang="it-IT" b="1" dirty="0">
                <a:solidFill>
                  <a:srgbClr val="C00000"/>
                </a:solidFill>
              </a:rPr>
              <a:t>Pittura, poesia</a:t>
            </a:r>
          </a:p>
        </p:txBody>
      </p:sp>
      <p:sp>
        <p:nvSpPr>
          <p:cNvPr id="3" name="Segnaposto contenuto 2">
            <a:extLst>
              <a:ext uri="{FF2B5EF4-FFF2-40B4-BE49-F238E27FC236}">
                <a16:creationId xmlns:a16="http://schemas.microsoft.com/office/drawing/2014/main" id="{99F4959D-A242-7145-A53A-5AC0FFE5B68B}"/>
              </a:ext>
            </a:extLst>
          </p:cNvPr>
          <p:cNvSpPr>
            <a:spLocks noGrp="1"/>
          </p:cNvSpPr>
          <p:nvPr>
            <p:ph idx="1"/>
          </p:nvPr>
        </p:nvSpPr>
        <p:spPr>
          <a:xfrm>
            <a:off x="838200" y="1571624"/>
            <a:ext cx="10515600" cy="4957763"/>
          </a:xfrm>
        </p:spPr>
        <p:txBody>
          <a:bodyPr>
            <a:normAutofit fontScale="92500" lnSpcReduction="10000"/>
          </a:bodyPr>
          <a:lstStyle/>
          <a:p>
            <a:pPr marL="0" indent="0">
              <a:buNone/>
            </a:pPr>
            <a:r>
              <a:rPr lang="it-IT" dirty="0"/>
              <a:t>«Come la profondità del mare rimane sempre tranquilla, per quanto infuri la superficie, così l’espressione delle figure dei Greci mostra, in mezzo a tutte le passioni, </a:t>
            </a:r>
            <a:r>
              <a:rPr lang="it-IT" b="1" dirty="0"/>
              <a:t>un’anima grande e posata</a:t>
            </a:r>
            <a:r>
              <a:rPr lang="it-IT" dirty="0"/>
              <a:t>. </a:t>
            </a:r>
          </a:p>
          <a:p>
            <a:pPr marL="0" indent="0">
              <a:buNone/>
            </a:pPr>
            <a:r>
              <a:rPr lang="it-IT" b="1" dirty="0"/>
              <a:t>Quest’anima si mostra nel volto del </a:t>
            </a:r>
            <a:r>
              <a:rPr lang="it-IT" b="1" i="1" dirty="0"/>
              <a:t>Laocoonte</a:t>
            </a:r>
            <a:r>
              <a:rPr lang="it-IT" b="1" dirty="0"/>
              <a:t>, e non solo nel volto, nonostante la più atroce sofferenza</a:t>
            </a:r>
            <a:r>
              <a:rPr lang="it-IT" dirty="0"/>
              <a:t>. Il dolore, che si scorge in ogni muscolo e in ogni tendine del corpo e che, al solo guardare quel ventre dolorosamente contratto, senza considerare né il viso né le altre parti, crediamo quasi di sentire noi stessi, quel dolore – io dico – </a:t>
            </a:r>
            <a:r>
              <a:rPr lang="it-IT" b="1" dirty="0"/>
              <a:t>non si esprime affatto con la rabbia nel volto o nell’intera posizione</a:t>
            </a:r>
            <a:r>
              <a:rPr lang="it-IT" dirty="0"/>
              <a:t>. </a:t>
            </a:r>
            <a:r>
              <a:rPr lang="it-IT" b="1" dirty="0"/>
              <a:t>Egli non leva alcun grido orribile</a:t>
            </a:r>
            <a:r>
              <a:rPr lang="it-IT" dirty="0"/>
              <a:t>, come canta Virgilio nel suo Laocoonte: l’apertura della bocca non glielo consente; è piuttosto un angoscioso e represso murmure […] Laocoonte soffre, ma soffre </a:t>
            </a:r>
            <a:r>
              <a:rPr lang="it-IT" b="1" dirty="0"/>
              <a:t>come il </a:t>
            </a:r>
            <a:r>
              <a:rPr lang="it-IT" b="1" dirty="0" err="1"/>
              <a:t>Filottete</a:t>
            </a:r>
            <a:r>
              <a:rPr lang="it-IT" b="1" dirty="0"/>
              <a:t> di Sofocle</a:t>
            </a:r>
            <a:r>
              <a:rPr lang="it-IT" dirty="0"/>
              <a:t>: la sua rovina ci penetra l’anima; ma pure brameremmo poterla sopportare come questo grand’uomo» (</a:t>
            </a:r>
            <a:r>
              <a:rPr lang="it-IT" dirty="0" err="1"/>
              <a:t>Winckelmann</a:t>
            </a:r>
            <a:r>
              <a:rPr lang="it-IT" dirty="0"/>
              <a:t>, </a:t>
            </a:r>
            <a:r>
              <a:rPr lang="it-IT" i="1" dirty="0"/>
              <a:t>Pensieri sull’imitazione</a:t>
            </a:r>
            <a:r>
              <a:rPr lang="it-IT" dirty="0"/>
              <a:t>, 1756)</a:t>
            </a:r>
          </a:p>
        </p:txBody>
      </p:sp>
    </p:spTree>
    <p:extLst>
      <p:ext uri="{BB962C8B-B14F-4D97-AF65-F5344CB8AC3E}">
        <p14:creationId xmlns:p14="http://schemas.microsoft.com/office/powerpoint/2010/main" val="4268733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4">
            <a:extLst>
              <a:ext uri="{FF2B5EF4-FFF2-40B4-BE49-F238E27FC236}">
                <a16:creationId xmlns:a16="http://schemas.microsoft.com/office/drawing/2014/main" id="{877D8743-85A3-744D-B4EE-C699DA010E8C}"/>
              </a:ext>
            </a:extLst>
          </p:cNvPr>
          <p:cNvPicPr>
            <a:picLocks noGrp="1" noChangeAspect="1"/>
          </p:cNvPicPr>
          <p:nvPr>
            <p:ph idx="1"/>
          </p:nvPr>
        </p:nvPicPr>
        <p:blipFill>
          <a:blip r:embed="rId3"/>
          <a:stretch>
            <a:fillRect/>
          </a:stretch>
        </p:blipFill>
        <p:spPr>
          <a:xfrm>
            <a:off x="2246127" y="64292"/>
            <a:ext cx="7583674" cy="6793708"/>
          </a:xfrm>
          <a:prstGeom prst="rect">
            <a:avLst/>
          </a:prstGeom>
        </p:spPr>
      </p:pic>
    </p:spTree>
    <p:extLst>
      <p:ext uri="{BB962C8B-B14F-4D97-AF65-F5344CB8AC3E}">
        <p14:creationId xmlns:p14="http://schemas.microsoft.com/office/powerpoint/2010/main" val="3453833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190B942-2CF6-6740-ADE7-B6AD883317C3}"/>
              </a:ext>
            </a:extLst>
          </p:cNvPr>
          <p:cNvSpPr>
            <a:spLocks noGrp="1"/>
          </p:cNvSpPr>
          <p:nvPr>
            <p:ph idx="1"/>
          </p:nvPr>
        </p:nvSpPr>
        <p:spPr>
          <a:xfrm>
            <a:off x="552450" y="356839"/>
            <a:ext cx="5867400" cy="6977411"/>
          </a:xfrm>
        </p:spPr>
        <p:txBody>
          <a:bodyPr>
            <a:normAutofit fontScale="47500" lnSpcReduction="20000"/>
          </a:bodyPr>
          <a:lstStyle/>
          <a:p>
            <a:pPr marL="0" indent="0">
              <a:lnSpc>
                <a:spcPct val="120000"/>
              </a:lnSpc>
              <a:spcBef>
                <a:spcPts val="0"/>
              </a:spcBef>
              <a:buNone/>
            </a:pPr>
            <a:r>
              <a:rPr lang="it-IT" sz="5100" dirty="0"/>
              <a:t>«Senza esitare, i serpenti</a:t>
            </a:r>
            <a:br>
              <a:rPr lang="it-IT" sz="5100" dirty="0"/>
            </a:br>
            <a:r>
              <a:rPr lang="it-IT" sz="5100" dirty="0"/>
              <a:t>puntano su Laocoonte. E anzitutto, avvinghiati</a:t>
            </a:r>
            <a:br>
              <a:rPr lang="it-IT" sz="5100" dirty="0"/>
            </a:br>
            <a:r>
              <a:rPr lang="it-IT" sz="5100" dirty="0"/>
              <a:t>con molte spire viscide i suoi due figli piccoli,</a:t>
            </a:r>
            <a:br>
              <a:rPr lang="it-IT" sz="5100" dirty="0"/>
            </a:br>
            <a:r>
              <a:rPr lang="it-IT" sz="5100" dirty="0"/>
              <a:t>ne straziano le membra a morsi. Poi si gettano</a:t>
            </a:r>
            <a:br>
              <a:rPr lang="it-IT" sz="5100" dirty="0"/>
            </a:br>
            <a:r>
              <a:rPr lang="it-IT" sz="5100" dirty="0"/>
              <a:t>su Laocoonte che armato correva in loro aiuto </a:t>
            </a:r>
          </a:p>
          <a:p>
            <a:pPr marL="0" indent="0">
              <a:lnSpc>
                <a:spcPct val="120000"/>
              </a:lnSpc>
              <a:spcBef>
                <a:spcPts val="0"/>
              </a:spcBef>
              <a:buNone/>
            </a:pPr>
            <a:r>
              <a:rPr lang="it-IT" sz="5100" dirty="0"/>
              <a:t>stringendolo coi corpi enormi: già̀ due volte</a:t>
            </a:r>
            <a:br>
              <a:rPr lang="it-IT" sz="5100" dirty="0"/>
            </a:br>
            <a:r>
              <a:rPr lang="it-IT" sz="5100" dirty="0"/>
              <a:t>in un nodo squamoso gli han circondato vita</a:t>
            </a:r>
            <a:br>
              <a:rPr lang="it-IT" sz="5100" dirty="0"/>
            </a:br>
            <a:r>
              <a:rPr lang="it-IT" sz="5100" dirty="0"/>
              <a:t>e collo: le due teste </a:t>
            </a:r>
            <a:r>
              <a:rPr lang="it-IT" sz="5100" dirty="0" err="1"/>
              <a:t>stan</a:t>
            </a:r>
            <a:r>
              <a:rPr lang="it-IT" sz="5100" dirty="0"/>
              <a:t> alte sul suo capo.</a:t>
            </a:r>
            <a:br>
              <a:rPr lang="it-IT" sz="5100" dirty="0"/>
            </a:br>
            <a:r>
              <a:rPr lang="it-IT" sz="5100" dirty="0"/>
              <a:t>Sparse le sacre bende di bava e di veleno</a:t>
            </a:r>
            <a:br>
              <a:rPr lang="it-IT" sz="5100" dirty="0"/>
            </a:br>
            <a:r>
              <a:rPr lang="it-IT" sz="5100" i="1" dirty="0"/>
              <a:t>Laocoonte si sforza di sciogliere quei nodi</a:t>
            </a:r>
            <a:br>
              <a:rPr lang="it-IT" sz="5100" i="1" dirty="0"/>
            </a:br>
            <a:r>
              <a:rPr lang="it-IT" sz="5100" i="1" dirty="0"/>
              <a:t>con le mani ed intanto leva sino alle stelle</a:t>
            </a:r>
            <a:br>
              <a:rPr lang="it-IT" sz="5100" i="1" dirty="0"/>
            </a:br>
            <a:r>
              <a:rPr lang="it-IT" sz="5100" i="1" dirty="0"/>
              <a:t>grida orrende, muggiti simili a quelli d'un toro</a:t>
            </a:r>
            <a:br>
              <a:rPr lang="it-IT" sz="5100" i="1" dirty="0"/>
            </a:br>
            <a:r>
              <a:rPr lang="it-IT" sz="5100" i="1" dirty="0"/>
              <a:t>che riesca a fuggire dall'altare</a:t>
            </a:r>
            <a:r>
              <a:rPr lang="it-IT" sz="5100" dirty="0"/>
              <a:t>, scuotendo</a:t>
            </a:r>
            <a:br>
              <a:rPr lang="it-IT" sz="5100" dirty="0"/>
            </a:br>
            <a:r>
              <a:rPr lang="it-IT" sz="5100" dirty="0"/>
              <a:t>via dal capo la scure che l'ha solo ferito»</a:t>
            </a:r>
          </a:p>
          <a:p>
            <a:pPr marL="0" indent="0">
              <a:lnSpc>
                <a:spcPct val="120000"/>
              </a:lnSpc>
              <a:spcBef>
                <a:spcPts val="0"/>
              </a:spcBef>
              <a:buNone/>
            </a:pPr>
            <a:r>
              <a:rPr lang="it-IT" sz="5100" b="1" i="1" dirty="0"/>
              <a:t>Eneide</a:t>
            </a:r>
            <a:r>
              <a:rPr lang="it-IT" sz="5100" dirty="0"/>
              <a:t>, libro II</a:t>
            </a:r>
            <a:br>
              <a:rPr lang="it-IT" sz="4500" dirty="0"/>
            </a:br>
            <a:endParaRPr lang="it-IT" sz="4500" dirty="0"/>
          </a:p>
          <a:p>
            <a:endParaRPr lang="it-IT" dirty="0"/>
          </a:p>
        </p:txBody>
      </p:sp>
      <p:pic>
        <p:nvPicPr>
          <p:cNvPr id="4" name="Segnaposto contenuto 4">
            <a:extLst>
              <a:ext uri="{FF2B5EF4-FFF2-40B4-BE49-F238E27FC236}">
                <a16:creationId xmlns:a16="http://schemas.microsoft.com/office/drawing/2014/main" id="{0F7B5705-7387-7B4A-9A96-18C4ED869CE5}"/>
              </a:ext>
            </a:extLst>
          </p:cNvPr>
          <p:cNvPicPr>
            <a:picLocks noChangeAspect="1"/>
          </p:cNvPicPr>
          <p:nvPr/>
        </p:nvPicPr>
        <p:blipFill>
          <a:blip r:embed="rId3"/>
          <a:stretch>
            <a:fillRect/>
          </a:stretch>
        </p:blipFill>
        <p:spPr>
          <a:xfrm>
            <a:off x="6865899" y="910683"/>
            <a:ext cx="5154132" cy="4617244"/>
          </a:xfrm>
          <a:prstGeom prst="rect">
            <a:avLst/>
          </a:prstGeom>
        </p:spPr>
      </p:pic>
    </p:spTree>
    <p:extLst>
      <p:ext uri="{BB962C8B-B14F-4D97-AF65-F5344CB8AC3E}">
        <p14:creationId xmlns:p14="http://schemas.microsoft.com/office/powerpoint/2010/main" val="3115125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21D08008-EFFA-284A-876D-045EA6B3D5A2}"/>
              </a:ext>
            </a:extLst>
          </p:cNvPr>
          <p:cNvPicPr>
            <a:picLocks noGrp="1" noChangeAspect="1"/>
          </p:cNvPicPr>
          <p:nvPr>
            <p:ph idx="1"/>
          </p:nvPr>
        </p:nvPicPr>
        <p:blipFill>
          <a:blip r:embed="rId2"/>
          <a:stretch>
            <a:fillRect/>
          </a:stretch>
        </p:blipFill>
        <p:spPr>
          <a:xfrm>
            <a:off x="1076157" y="706339"/>
            <a:ext cx="4097421" cy="5216332"/>
          </a:xfrm>
        </p:spPr>
      </p:pic>
      <p:pic>
        <p:nvPicPr>
          <p:cNvPr id="7" name="Immagine 6">
            <a:extLst>
              <a:ext uri="{FF2B5EF4-FFF2-40B4-BE49-F238E27FC236}">
                <a16:creationId xmlns:a16="http://schemas.microsoft.com/office/drawing/2014/main" id="{705B2011-CFE3-414C-BC9C-F159A1E3FE42}"/>
              </a:ext>
            </a:extLst>
          </p:cNvPr>
          <p:cNvPicPr>
            <a:picLocks noChangeAspect="1"/>
          </p:cNvPicPr>
          <p:nvPr/>
        </p:nvPicPr>
        <p:blipFill>
          <a:blip r:embed="rId3"/>
          <a:stretch>
            <a:fillRect/>
          </a:stretch>
        </p:blipFill>
        <p:spPr>
          <a:xfrm>
            <a:off x="5843338" y="2057873"/>
            <a:ext cx="5654842" cy="2513263"/>
          </a:xfrm>
          <a:prstGeom prst="rect">
            <a:avLst/>
          </a:prstGeom>
        </p:spPr>
      </p:pic>
    </p:spTree>
    <p:extLst>
      <p:ext uri="{BB962C8B-B14F-4D97-AF65-F5344CB8AC3E}">
        <p14:creationId xmlns:p14="http://schemas.microsoft.com/office/powerpoint/2010/main" val="3353794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7C897ECB-65C1-5E40-83F3-6983FD0868A0}"/>
              </a:ext>
            </a:extLst>
          </p:cNvPr>
          <p:cNvPicPr>
            <a:picLocks noGrp="1" noChangeAspect="1"/>
          </p:cNvPicPr>
          <p:nvPr>
            <p:ph idx="1"/>
          </p:nvPr>
        </p:nvPicPr>
        <p:blipFill>
          <a:blip r:embed="rId2"/>
          <a:stretch>
            <a:fillRect/>
          </a:stretch>
        </p:blipFill>
        <p:spPr>
          <a:xfrm>
            <a:off x="840967" y="739035"/>
            <a:ext cx="10476134" cy="5550662"/>
          </a:xfrm>
        </p:spPr>
      </p:pic>
    </p:spTree>
    <p:extLst>
      <p:ext uri="{BB962C8B-B14F-4D97-AF65-F5344CB8AC3E}">
        <p14:creationId xmlns:p14="http://schemas.microsoft.com/office/powerpoint/2010/main" val="1255110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AAC999-67C1-324A-B0CC-ABADBEBB7607}"/>
              </a:ext>
            </a:extLst>
          </p:cNvPr>
          <p:cNvSpPr>
            <a:spLocks noGrp="1"/>
          </p:cNvSpPr>
          <p:nvPr>
            <p:ph type="title"/>
          </p:nvPr>
        </p:nvSpPr>
        <p:spPr>
          <a:xfrm>
            <a:off x="533400" y="0"/>
            <a:ext cx="10515600" cy="1325563"/>
          </a:xfrm>
        </p:spPr>
        <p:txBody>
          <a:bodyPr/>
          <a:lstStyle/>
          <a:p>
            <a:r>
              <a:rPr lang="it-IT" b="1" dirty="0">
                <a:solidFill>
                  <a:srgbClr val="C00000"/>
                </a:solidFill>
              </a:rPr>
              <a:t>Arti temporali e spaziali</a:t>
            </a:r>
          </a:p>
        </p:txBody>
      </p:sp>
      <p:sp>
        <p:nvSpPr>
          <p:cNvPr id="3" name="Segnaposto contenuto 2">
            <a:extLst>
              <a:ext uri="{FF2B5EF4-FFF2-40B4-BE49-F238E27FC236}">
                <a16:creationId xmlns:a16="http://schemas.microsoft.com/office/drawing/2014/main" id="{3E5BBFB3-9025-8140-8D1C-36EC1AA6107F}"/>
              </a:ext>
            </a:extLst>
          </p:cNvPr>
          <p:cNvSpPr>
            <a:spLocks noGrp="1"/>
          </p:cNvSpPr>
          <p:nvPr>
            <p:ph idx="1"/>
          </p:nvPr>
        </p:nvSpPr>
        <p:spPr>
          <a:xfrm>
            <a:off x="533400" y="1325563"/>
            <a:ext cx="10820400" cy="5532437"/>
          </a:xfrm>
        </p:spPr>
        <p:txBody>
          <a:bodyPr>
            <a:normAutofit fontScale="92500" lnSpcReduction="20000"/>
          </a:bodyPr>
          <a:lstStyle/>
          <a:p>
            <a:pPr marL="0" indent="0">
              <a:buNone/>
            </a:pPr>
            <a:r>
              <a:rPr lang="it-IT" dirty="0"/>
              <a:t>Paragrafo XVI, </a:t>
            </a:r>
            <a:r>
              <a:rPr lang="it-IT" i="1" dirty="0" err="1"/>
              <a:t>Laokoon</a:t>
            </a:r>
            <a:r>
              <a:rPr lang="it-IT" i="1" dirty="0"/>
              <a:t> </a:t>
            </a:r>
            <a:r>
              <a:rPr lang="it-IT" i="1" dirty="0" err="1"/>
              <a:t>oder</a:t>
            </a:r>
            <a:r>
              <a:rPr lang="it-IT" i="1" dirty="0"/>
              <a:t> </a:t>
            </a:r>
            <a:r>
              <a:rPr lang="it-IT" i="1" dirty="0" err="1"/>
              <a:t>über</a:t>
            </a:r>
            <a:r>
              <a:rPr lang="it-IT" i="1" dirty="0"/>
              <a:t> die </a:t>
            </a:r>
            <a:r>
              <a:rPr lang="it-IT" i="1" dirty="0" err="1"/>
              <a:t>Grenzen</a:t>
            </a:r>
            <a:r>
              <a:rPr lang="it-IT" i="1" dirty="0"/>
              <a:t> </a:t>
            </a:r>
            <a:r>
              <a:rPr lang="it-IT" i="1" dirty="0" err="1"/>
              <a:t>der</a:t>
            </a:r>
            <a:r>
              <a:rPr lang="it-IT" i="1" dirty="0"/>
              <a:t> </a:t>
            </a:r>
            <a:r>
              <a:rPr lang="it-IT" i="1" dirty="0" err="1"/>
              <a:t>Malerei</a:t>
            </a:r>
            <a:r>
              <a:rPr lang="it-IT" i="1" dirty="0"/>
              <a:t> und Poesie </a:t>
            </a:r>
            <a:r>
              <a:rPr lang="it-IT" dirty="0"/>
              <a:t>(1766), </a:t>
            </a:r>
            <a:r>
              <a:rPr lang="it-IT" dirty="0" err="1"/>
              <a:t>Gotthold</a:t>
            </a:r>
            <a:r>
              <a:rPr lang="it-IT" dirty="0"/>
              <a:t> Ephraim Lessing:</a:t>
            </a:r>
          </a:p>
          <a:p>
            <a:pPr marL="0" indent="0">
              <a:buNone/>
            </a:pPr>
            <a:r>
              <a:rPr lang="it-IT" dirty="0"/>
              <a:t>«</a:t>
            </a:r>
            <a:r>
              <a:rPr lang="it-IT" b="1" dirty="0"/>
              <a:t>La pittura adopera per le sue imitazioni mezzi o segni completamente diversi da quelli della poesia</a:t>
            </a:r>
            <a:r>
              <a:rPr lang="it-IT" dirty="0"/>
              <a:t>; ovvero quella figure e colori nello </a:t>
            </a:r>
            <a:r>
              <a:rPr lang="it-IT" b="1" dirty="0"/>
              <a:t>spazio</a:t>
            </a:r>
            <a:r>
              <a:rPr lang="it-IT" dirty="0"/>
              <a:t>, mentre questa suoni articolati nel </a:t>
            </a:r>
            <a:r>
              <a:rPr lang="it-IT" b="1" dirty="0"/>
              <a:t>tempo</a:t>
            </a:r>
            <a:r>
              <a:rPr lang="it-IT" dirty="0"/>
              <a:t>; e se i segni devono avere indubbiamente un rapporto adeguato con il designato, allora </a:t>
            </a:r>
            <a:r>
              <a:rPr lang="it-IT" b="1" dirty="0"/>
              <a:t>i segni ordinati l’uno accanto all’altro possono a loro volta avere solo oggetti esistenti l’uno accanto all’altro</a:t>
            </a:r>
            <a:r>
              <a:rPr lang="it-IT" dirty="0"/>
              <a:t>, o le cui parti esistono l’una accanto all’altra, mentre segni che si susseguono possono esprimere </a:t>
            </a:r>
            <a:r>
              <a:rPr lang="it-IT" b="1" dirty="0"/>
              <a:t>oggetti che si susseguono o le cui parti si susseguono</a:t>
            </a:r>
            <a:r>
              <a:rPr lang="it-IT" dirty="0"/>
              <a:t>. Oggetti che esistono l’uno accanto all’altro, o le cui parti esistono l’una accanto all’altra, si chiamano </a:t>
            </a:r>
            <a:r>
              <a:rPr lang="it-IT" b="1" dirty="0"/>
              <a:t>corpi</a:t>
            </a:r>
            <a:r>
              <a:rPr lang="it-IT" dirty="0"/>
              <a:t>. Di conseguenza sono i corpi, con le loro qualità visibili, i veri oggetti della pittura. Oggetti che si susseguono l’un l’altro, o le cui parti si susseguono, si chiamano in generale </a:t>
            </a:r>
            <a:r>
              <a:rPr lang="it-IT" b="1" dirty="0"/>
              <a:t>azioni</a:t>
            </a:r>
            <a:r>
              <a:rPr lang="it-IT" dirty="0"/>
              <a:t>. Di conseguenza le azioni sono i veri oggetti della poesia»</a:t>
            </a:r>
          </a:p>
          <a:p>
            <a:pPr marL="0" indent="0">
              <a:buNone/>
            </a:pPr>
            <a:r>
              <a:rPr lang="it-IT" dirty="0"/>
              <a:t>[Lessing già nel 1758 ha tradotto per sé, dall’inglese al tedesco, il testo di Burke, in cui dunque trova, verosimilmente, il primo spunto per la sua distinzione delle arti del tempo e delle arti dello spazio]</a:t>
            </a:r>
          </a:p>
        </p:txBody>
      </p:sp>
    </p:spTree>
    <p:extLst>
      <p:ext uri="{BB962C8B-B14F-4D97-AF65-F5344CB8AC3E}">
        <p14:creationId xmlns:p14="http://schemas.microsoft.com/office/powerpoint/2010/main" val="840314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C45B37-DC53-584C-96F1-2D00C0D3A8F0}"/>
              </a:ext>
            </a:extLst>
          </p:cNvPr>
          <p:cNvSpPr>
            <a:spLocks noGrp="1"/>
          </p:cNvSpPr>
          <p:nvPr>
            <p:ph type="title"/>
          </p:nvPr>
        </p:nvSpPr>
        <p:spPr/>
        <p:txBody>
          <a:bodyPr/>
          <a:lstStyle/>
          <a:p>
            <a:r>
              <a:rPr lang="it-IT" b="1" dirty="0">
                <a:solidFill>
                  <a:srgbClr val="C00000"/>
                </a:solidFill>
              </a:rPr>
              <a:t>II. «Qualcosa di ridicolo»</a:t>
            </a:r>
          </a:p>
        </p:txBody>
      </p:sp>
      <p:sp>
        <p:nvSpPr>
          <p:cNvPr id="3" name="Segnaposto contenuto 2">
            <a:extLst>
              <a:ext uri="{FF2B5EF4-FFF2-40B4-BE49-F238E27FC236}">
                <a16:creationId xmlns:a16="http://schemas.microsoft.com/office/drawing/2014/main" id="{68E86307-847B-C847-BB06-2C6B18A342C9}"/>
              </a:ext>
            </a:extLst>
          </p:cNvPr>
          <p:cNvSpPr>
            <a:spLocks noGrp="1"/>
          </p:cNvSpPr>
          <p:nvPr>
            <p:ph idx="1"/>
          </p:nvPr>
        </p:nvSpPr>
        <p:spPr/>
        <p:txBody>
          <a:bodyPr/>
          <a:lstStyle/>
          <a:p>
            <a:pPr marL="0" indent="0">
              <a:buNone/>
            </a:pPr>
            <a:r>
              <a:rPr lang="it-IT" dirty="0"/>
              <a:t>«Quando i pittori </a:t>
            </a:r>
            <a:r>
              <a:rPr lang="it-IT" b="1" dirty="0"/>
              <a:t>hanno tentato di darci chiare rappresentazioni di idee fantastiche e terribili hanno, credo, quasi sempre fallito</a:t>
            </a:r>
            <a:r>
              <a:rPr lang="it-IT" dirty="0"/>
              <a:t>; tanto che mi sono domandato, davanti a tutte le pitture che ho visto dell’inferno, se il pittore non intendesse forse esprimere qualcosa di </a:t>
            </a:r>
            <a:r>
              <a:rPr lang="it-IT" b="1" dirty="0"/>
              <a:t>ridicolo</a:t>
            </a:r>
            <a:r>
              <a:rPr lang="it-IT" dirty="0"/>
              <a:t>. Parecchi pittori hanno trattato un soggetto di questo genere con la mira di riunire tanti orribili fantasmi quanti la loro immaginazione poteva suggerire; ma tutti i disegni che ho avuto occasione di vedere delle tentazioni di Sant’Antonio erano piuttosto una specie di grottesco strano e selvaggio, che non qualcosa di produrre una </a:t>
            </a:r>
            <a:r>
              <a:rPr lang="it-IT" b="1" dirty="0"/>
              <a:t>seria passione</a:t>
            </a:r>
            <a:r>
              <a:rPr lang="it-IT" dirty="0"/>
              <a:t>» (Burke, 90)</a:t>
            </a:r>
          </a:p>
        </p:txBody>
      </p:sp>
    </p:spTree>
    <p:extLst>
      <p:ext uri="{BB962C8B-B14F-4D97-AF65-F5344CB8AC3E}">
        <p14:creationId xmlns:p14="http://schemas.microsoft.com/office/powerpoint/2010/main" val="1557082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1FE84D-67DE-4C40-B0EF-636461C02C54}"/>
              </a:ext>
            </a:extLst>
          </p:cNvPr>
          <p:cNvSpPr>
            <a:spLocks noGrp="1"/>
          </p:cNvSpPr>
          <p:nvPr>
            <p:ph type="title"/>
          </p:nvPr>
        </p:nvSpPr>
        <p:spPr/>
        <p:txBody>
          <a:bodyPr/>
          <a:lstStyle/>
          <a:p>
            <a:r>
              <a:rPr lang="it-IT" b="1" dirty="0">
                <a:solidFill>
                  <a:srgbClr val="C00000"/>
                </a:solidFill>
              </a:rPr>
              <a:t>II. La bruttezza e il sublime</a:t>
            </a:r>
          </a:p>
        </p:txBody>
      </p:sp>
      <p:sp>
        <p:nvSpPr>
          <p:cNvPr id="3" name="Segnaposto contenuto 2">
            <a:extLst>
              <a:ext uri="{FF2B5EF4-FFF2-40B4-BE49-F238E27FC236}">
                <a16:creationId xmlns:a16="http://schemas.microsoft.com/office/drawing/2014/main" id="{31E5ED84-F150-7741-B7D1-E5D7C122698B}"/>
              </a:ext>
            </a:extLst>
          </p:cNvPr>
          <p:cNvSpPr>
            <a:spLocks noGrp="1"/>
          </p:cNvSpPr>
          <p:nvPr>
            <p:ph idx="1"/>
          </p:nvPr>
        </p:nvSpPr>
        <p:spPr/>
        <p:txBody>
          <a:bodyPr/>
          <a:lstStyle/>
          <a:p>
            <a:pPr marL="0" indent="0">
              <a:buNone/>
            </a:pPr>
            <a:endParaRPr lang="it-IT" dirty="0"/>
          </a:p>
          <a:p>
            <a:pPr marL="0" indent="0">
              <a:buNone/>
            </a:pPr>
            <a:endParaRPr lang="it-IT" dirty="0"/>
          </a:p>
          <a:p>
            <a:pPr marL="0" indent="0">
              <a:buNone/>
            </a:pPr>
            <a:r>
              <a:rPr lang="it-IT" dirty="0"/>
              <a:t>«Ritengo che la bellezza abbia un certo rapporto con l’idea di sublime. Ma non insinuerei affatto che la bruttezza per se stessa sia un’idea sublime, a meno che non sia unita a qualità tali da eccitare un forte terrore» (132)</a:t>
            </a:r>
          </a:p>
        </p:txBody>
      </p:sp>
    </p:spTree>
    <p:extLst>
      <p:ext uri="{BB962C8B-B14F-4D97-AF65-F5344CB8AC3E}">
        <p14:creationId xmlns:p14="http://schemas.microsoft.com/office/powerpoint/2010/main" val="3337758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3">
            <a:extLst>
              <a:ext uri="{FF2B5EF4-FFF2-40B4-BE49-F238E27FC236}">
                <a16:creationId xmlns:a16="http://schemas.microsoft.com/office/drawing/2014/main" id="{541AC1DF-12AD-F643-AC54-63EA59A75796}"/>
              </a:ext>
            </a:extLst>
          </p:cNvPr>
          <p:cNvPicPr>
            <a:picLocks noChangeAspect="1"/>
          </p:cNvPicPr>
          <p:nvPr/>
        </p:nvPicPr>
        <p:blipFill>
          <a:blip r:embed="rId2"/>
          <a:stretch>
            <a:fillRect/>
          </a:stretch>
        </p:blipFill>
        <p:spPr>
          <a:xfrm>
            <a:off x="2998926" y="901874"/>
            <a:ext cx="6007287" cy="5173248"/>
          </a:xfrm>
          <a:prstGeom prst="rect">
            <a:avLst/>
          </a:prstGeom>
        </p:spPr>
      </p:pic>
    </p:spTree>
    <p:extLst>
      <p:ext uri="{BB962C8B-B14F-4D97-AF65-F5344CB8AC3E}">
        <p14:creationId xmlns:p14="http://schemas.microsoft.com/office/powerpoint/2010/main" val="2113285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ECE121-69C6-CB4A-B4F4-718258877200}"/>
              </a:ext>
            </a:extLst>
          </p:cNvPr>
          <p:cNvSpPr>
            <a:spLocks noGrp="1"/>
          </p:cNvSpPr>
          <p:nvPr>
            <p:ph type="title"/>
          </p:nvPr>
        </p:nvSpPr>
        <p:spPr/>
        <p:txBody>
          <a:bodyPr/>
          <a:lstStyle/>
          <a:p>
            <a:r>
              <a:rPr lang="it-IT" b="1" dirty="0">
                <a:solidFill>
                  <a:srgbClr val="C00000"/>
                </a:solidFill>
              </a:rPr>
              <a:t>III. Bello</a:t>
            </a:r>
          </a:p>
        </p:txBody>
      </p:sp>
      <p:sp>
        <p:nvSpPr>
          <p:cNvPr id="3" name="Segnaposto contenuto 2">
            <a:extLst>
              <a:ext uri="{FF2B5EF4-FFF2-40B4-BE49-F238E27FC236}">
                <a16:creationId xmlns:a16="http://schemas.microsoft.com/office/drawing/2014/main" id="{143D59F7-6517-1245-A7FF-03431F5918BD}"/>
              </a:ext>
            </a:extLst>
          </p:cNvPr>
          <p:cNvSpPr>
            <a:spLocks noGrp="1"/>
          </p:cNvSpPr>
          <p:nvPr>
            <p:ph idx="1"/>
          </p:nvPr>
        </p:nvSpPr>
        <p:spPr/>
        <p:txBody>
          <a:bodyPr>
            <a:normAutofit fontScale="92500" lnSpcReduction="10000"/>
          </a:bodyPr>
          <a:lstStyle/>
          <a:p>
            <a:r>
              <a:rPr lang="it-IT" dirty="0"/>
              <a:t>Il bello non è </a:t>
            </a:r>
            <a:r>
              <a:rPr lang="it-IT" b="1" dirty="0"/>
              <a:t>proporzione</a:t>
            </a:r>
          </a:p>
          <a:p>
            <a:pPr marL="0" indent="0">
              <a:buNone/>
            </a:pPr>
            <a:r>
              <a:rPr lang="it-IT" dirty="0"/>
              <a:t>«la bellezza non è un’idea che riguarda la misurazione [la quale ci lascia indifferenti], e non ha nulla a che fare con il calcolo e con la geometria»</a:t>
            </a:r>
          </a:p>
          <a:p>
            <a:endParaRPr lang="it-IT" dirty="0"/>
          </a:p>
          <a:p>
            <a:r>
              <a:rPr lang="it-IT" dirty="0"/>
              <a:t>Il bello non è </a:t>
            </a:r>
            <a:r>
              <a:rPr lang="it-IT" b="1" dirty="0"/>
              <a:t>fitness</a:t>
            </a:r>
            <a:r>
              <a:rPr lang="it-IT" dirty="0"/>
              <a:t> (adeguatezza allo scopo)</a:t>
            </a:r>
          </a:p>
          <a:p>
            <a:pPr marL="0" indent="0">
              <a:buNone/>
            </a:pPr>
            <a:r>
              <a:rPr lang="it-IT" dirty="0"/>
              <a:t>«Si dice che l’idea di utilità, o dell’utilità di una parte ben piegata a rispondere al suo scopo, sia la causa della bellezza o persino la bellezza stessa»</a:t>
            </a:r>
          </a:p>
          <a:p>
            <a:pPr marL="0" indent="0">
              <a:buNone/>
            </a:pPr>
            <a:endParaRPr lang="it-IT" dirty="0"/>
          </a:p>
          <a:p>
            <a:pPr marL="0" indent="0">
              <a:buNone/>
            </a:pPr>
            <a:r>
              <a:rPr lang="it-IT" dirty="0"/>
              <a:t>«I veri effetti della </a:t>
            </a:r>
            <a:r>
              <a:rPr lang="it-IT" b="1" dirty="0"/>
              <a:t>convenienza</a:t>
            </a:r>
            <a:r>
              <a:rPr lang="it-IT" dirty="0"/>
              <a:t>» e le «</a:t>
            </a:r>
            <a:r>
              <a:rPr lang="it-IT" b="1" dirty="0"/>
              <a:t>operazioni fiacche e precarie della nostra ragione</a:t>
            </a:r>
            <a:r>
              <a:rPr lang="it-IT" dirty="0"/>
              <a:t>»</a:t>
            </a:r>
          </a:p>
        </p:txBody>
      </p:sp>
    </p:spTree>
    <p:extLst>
      <p:ext uri="{BB962C8B-B14F-4D97-AF65-F5344CB8AC3E}">
        <p14:creationId xmlns:p14="http://schemas.microsoft.com/office/powerpoint/2010/main" val="678286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3A09D81B-CC23-724C-970A-115335E6B639}"/>
              </a:ext>
            </a:extLst>
          </p:cNvPr>
          <p:cNvPicPr>
            <a:picLocks noGrp="1" noChangeAspect="1"/>
          </p:cNvPicPr>
          <p:nvPr>
            <p:ph idx="1"/>
          </p:nvPr>
        </p:nvPicPr>
        <p:blipFill>
          <a:blip r:embed="rId2"/>
          <a:stretch>
            <a:fillRect/>
          </a:stretch>
        </p:blipFill>
        <p:spPr>
          <a:xfrm>
            <a:off x="819397" y="529366"/>
            <a:ext cx="4651894" cy="6027607"/>
          </a:xfrm>
        </p:spPr>
      </p:pic>
      <p:pic>
        <p:nvPicPr>
          <p:cNvPr id="9" name="Immagine 8">
            <a:extLst>
              <a:ext uri="{FF2B5EF4-FFF2-40B4-BE49-F238E27FC236}">
                <a16:creationId xmlns:a16="http://schemas.microsoft.com/office/drawing/2014/main" id="{18DF1078-3A42-114C-8951-EEE7107CFDBB}"/>
              </a:ext>
            </a:extLst>
          </p:cNvPr>
          <p:cNvPicPr>
            <a:picLocks noChangeAspect="1"/>
          </p:cNvPicPr>
          <p:nvPr/>
        </p:nvPicPr>
        <p:blipFill>
          <a:blip r:embed="rId3"/>
          <a:stretch>
            <a:fillRect/>
          </a:stretch>
        </p:blipFill>
        <p:spPr>
          <a:xfrm>
            <a:off x="6527392" y="662160"/>
            <a:ext cx="4682913" cy="5762018"/>
          </a:xfrm>
          <a:prstGeom prst="rect">
            <a:avLst/>
          </a:prstGeom>
        </p:spPr>
      </p:pic>
    </p:spTree>
    <p:extLst>
      <p:ext uri="{BB962C8B-B14F-4D97-AF65-F5344CB8AC3E}">
        <p14:creationId xmlns:p14="http://schemas.microsoft.com/office/powerpoint/2010/main" val="1573713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26313140-96B4-514E-9911-72995660CCF9}"/>
              </a:ext>
            </a:extLst>
          </p:cNvPr>
          <p:cNvPicPr>
            <a:picLocks noGrp="1" noChangeAspect="1"/>
          </p:cNvPicPr>
          <p:nvPr>
            <p:ph idx="1"/>
          </p:nvPr>
        </p:nvPicPr>
        <p:blipFill>
          <a:blip r:embed="rId2"/>
          <a:stretch>
            <a:fillRect/>
          </a:stretch>
        </p:blipFill>
        <p:spPr>
          <a:xfrm>
            <a:off x="711646" y="273760"/>
            <a:ext cx="4703503" cy="6271338"/>
          </a:xfrm>
        </p:spPr>
      </p:pic>
      <p:pic>
        <p:nvPicPr>
          <p:cNvPr id="7" name="Immagine 6">
            <a:extLst>
              <a:ext uri="{FF2B5EF4-FFF2-40B4-BE49-F238E27FC236}">
                <a16:creationId xmlns:a16="http://schemas.microsoft.com/office/drawing/2014/main" id="{1CC28398-0A87-694A-A91C-8BD263EF0D34}"/>
              </a:ext>
            </a:extLst>
          </p:cNvPr>
          <p:cNvPicPr>
            <a:picLocks noChangeAspect="1"/>
          </p:cNvPicPr>
          <p:nvPr/>
        </p:nvPicPr>
        <p:blipFill>
          <a:blip r:embed="rId3"/>
          <a:stretch>
            <a:fillRect/>
          </a:stretch>
        </p:blipFill>
        <p:spPr>
          <a:xfrm>
            <a:off x="5879450" y="1185774"/>
            <a:ext cx="5979575" cy="4447309"/>
          </a:xfrm>
          <a:prstGeom prst="rect">
            <a:avLst/>
          </a:prstGeom>
        </p:spPr>
      </p:pic>
    </p:spTree>
    <p:extLst>
      <p:ext uri="{BB962C8B-B14F-4D97-AF65-F5344CB8AC3E}">
        <p14:creationId xmlns:p14="http://schemas.microsoft.com/office/powerpoint/2010/main" val="4050431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4A8AA4-CAAD-D746-B0B6-EDAD03846742}"/>
              </a:ext>
            </a:extLst>
          </p:cNvPr>
          <p:cNvSpPr>
            <a:spLocks noGrp="1"/>
          </p:cNvSpPr>
          <p:nvPr>
            <p:ph type="title"/>
          </p:nvPr>
        </p:nvSpPr>
        <p:spPr>
          <a:xfrm>
            <a:off x="217715" y="177560"/>
            <a:ext cx="11625942" cy="1325563"/>
          </a:xfrm>
        </p:spPr>
        <p:txBody>
          <a:bodyPr/>
          <a:lstStyle/>
          <a:p>
            <a:r>
              <a:rPr lang="it-IT" b="1" dirty="0">
                <a:solidFill>
                  <a:srgbClr val="C00000"/>
                </a:solidFill>
              </a:rPr>
              <a:t>IIII. Le «cause reali» della bellezza [le qualità belle]</a:t>
            </a:r>
          </a:p>
        </p:txBody>
      </p:sp>
      <p:sp>
        <p:nvSpPr>
          <p:cNvPr id="3" name="Segnaposto contenuto 2">
            <a:extLst>
              <a:ext uri="{FF2B5EF4-FFF2-40B4-BE49-F238E27FC236}">
                <a16:creationId xmlns:a16="http://schemas.microsoft.com/office/drawing/2014/main" id="{7B17485B-2415-6E49-AFF9-FD785FF59574}"/>
              </a:ext>
            </a:extLst>
          </p:cNvPr>
          <p:cNvSpPr>
            <a:spLocks noGrp="1"/>
          </p:cNvSpPr>
          <p:nvPr>
            <p:ph idx="1"/>
          </p:nvPr>
        </p:nvSpPr>
        <p:spPr>
          <a:xfrm>
            <a:off x="525050" y="1327759"/>
            <a:ext cx="11144436" cy="5361140"/>
          </a:xfrm>
        </p:spPr>
        <p:txBody>
          <a:bodyPr>
            <a:normAutofit fontScale="92500" lnSpcReduction="20000"/>
          </a:bodyPr>
          <a:lstStyle/>
          <a:p>
            <a:pPr marL="0" indent="0">
              <a:buNone/>
            </a:pPr>
            <a:r>
              <a:rPr lang="it-IT" b="1" dirty="0"/>
              <a:t>«La bellezza è, per la maggior parte, una qualità de corpi che agisce meccanicamente sulla mente umana attraverso i sensi» (126)</a:t>
            </a:r>
          </a:p>
          <a:p>
            <a:r>
              <a:rPr lang="it-IT" dirty="0"/>
              <a:t>Piccolezza</a:t>
            </a:r>
          </a:p>
          <a:p>
            <a:r>
              <a:rPr lang="it-IT" dirty="0"/>
              <a:t>Levigatezza</a:t>
            </a:r>
          </a:p>
          <a:p>
            <a:r>
              <a:rPr lang="it-IT" dirty="0"/>
              <a:t>Variazione graduale: corpi le cui «parti non continuano mai per lungo tratto nella stessa linea retta»; «mutamento di superficie continuo, eppure appena percepibile in ogni suo punto, che forma uno degli elementi principali della bellezza» (128)</a:t>
            </a:r>
          </a:p>
          <a:p>
            <a:r>
              <a:rPr lang="it-IT" dirty="0"/>
              <a:t>Parti fuse l’una nell’altra</a:t>
            </a:r>
          </a:p>
          <a:p>
            <a:r>
              <a:rPr lang="it-IT" dirty="0"/>
              <a:t>La delicatezza</a:t>
            </a:r>
          </a:p>
          <a:p>
            <a:r>
              <a:rPr lang="it-IT" dirty="0"/>
              <a:t>Colori: non forti, puri e chiari, tenui, se vivaci allora molteplici (smorzare il colore squillante con l’aggiunta di altri colori)</a:t>
            </a:r>
          </a:p>
          <a:p>
            <a:r>
              <a:rPr lang="it-IT" dirty="0"/>
              <a:t>«Queste sono, credo, le proprietà dalle quali dipende la bellezza; </a:t>
            </a:r>
            <a:r>
              <a:rPr lang="it-IT" b="1" dirty="0"/>
              <a:t>proprietà che operano per natura, e sono meno soggette d’ogni altra ad essere alterate dal capriccio o confuse dalla diversità dei gusti</a:t>
            </a:r>
            <a:r>
              <a:rPr lang="it-IT" dirty="0"/>
              <a:t>» (130)</a:t>
            </a:r>
          </a:p>
        </p:txBody>
      </p:sp>
    </p:spTree>
    <p:extLst>
      <p:ext uri="{BB962C8B-B14F-4D97-AF65-F5344CB8AC3E}">
        <p14:creationId xmlns:p14="http://schemas.microsoft.com/office/powerpoint/2010/main" val="120588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6991AA-98E8-A146-AA68-6DA70E658165}"/>
              </a:ext>
            </a:extLst>
          </p:cNvPr>
          <p:cNvSpPr>
            <a:spLocks noGrp="1"/>
          </p:cNvSpPr>
          <p:nvPr>
            <p:ph type="title"/>
          </p:nvPr>
        </p:nvSpPr>
        <p:spPr/>
        <p:txBody>
          <a:bodyPr>
            <a:normAutofit/>
          </a:bodyPr>
          <a:lstStyle/>
          <a:p>
            <a:r>
              <a:rPr lang="it-IT" sz="3600" dirty="0"/>
              <a:t>William </a:t>
            </a:r>
            <a:r>
              <a:rPr lang="it-IT" sz="3600" dirty="0" err="1"/>
              <a:t>Hogarth</a:t>
            </a:r>
            <a:r>
              <a:rPr lang="it-IT" sz="3600" dirty="0"/>
              <a:t>, </a:t>
            </a:r>
            <a:r>
              <a:rPr lang="it-IT" sz="3600" i="1" dirty="0"/>
              <a:t>The Analysis of Beauty </a:t>
            </a:r>
            <a:r>
              <a:rPr lang="it-IT" sz="3600" dirty="0"/>
              <a:t>(1753)</a:t>
            </a:r>
          </a:p>
        </p:txBody>
      </p:sp>
      <p:pic>
        <p:nvPicPr>
          <p:cNvPr id="5" name="Segnaposto contenuto 4">
            <a:extLst>
              <a:ext uri="{FF2B5EF4-FFF2-40B4-BE49-F238E27FC236}">
                <a16:creationId xmlns:a16="http://schemas.microsoft.com/office/drawing/2014/main" id="{C9A27209-47FA-714F-884D-22D82AF3C5EE}"/>
              </a:ext>
            </a:extLst>
          </p:cNvPr>
          <p:cNvPicPr>
            <a:picLocks noGrp="1" noChangeAspect="1"/>
          </p:cNvPicPr>
          <p:nvPr>
            <p:ph idx="1"/>
          </p:nvPr>
        </p:nvPicPr>
        <p:blipFill>
          <a:blip r:embed="rId2"/>
          <a:stretch>
            <a:fillRect/>
          </a:stretch>
        </p:blipFill>
        <p:spPr>
          <a:xfrm>
            <a:off x="1199399" y="2046514"/>
            <a:ext cx="9793202" cy="4490244"/>
          </a:xfrm>
        </p:spPr>
      </p:pic>
    </p:spTree>
    <p:extLst>
      <p:ext uri="{BB962C8B-B14F-4D97-AF65-F5344CB8AC3E}">
        <p14:creationId xmlns:p14="http://schemas.microsoft.com/office/powerpoint/2010/main" val="3746900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8EE18158-AC61-8542-9094-3AD05CC8D014}"/>
              </a:ext>
            </a:extLst>
          </p:cNvPr>
          <p:cNvPicPr>
            <a:picLocks noGrp="1" noChangeAspect="1"/>
          </p:cNvPicPr>
          <p:nvPr>
            <p:ph idx="1"/>
          </p:nvPr>
        </p:nvPicPr>
        <p:blipFill>
          <a:blip r:embed="rId2"/>
          <a:stretch>
            <a:fillRect/>
          </a:stretch>
        </p:blipFill>
        <p:spPr>
          <a:xfrm>
            <a:off x="816183" y="598404"/>
            <a:ext cx="4351338" cy="4351338"/>
          </a:xfrm>
          <a:prstGeom prst="rect">
            <a:avLst/>
          </a:prstGeom>
        </p:spPr>
      </p:pic>
      <p:pic>
        <p:nvPicPr>
          <p:cNvPr id="6" name="Immagine 5">
            <a:extLst>
              <a:ext uri="{FF2B5EF4-FFF2-40B4-BE49-F238E27FC236}">
                <a16:creationId xmlns:a16="http://schemas.microsoft.com/office/drawing/2014/main" id="{4477A336-E9F6-4D4D-9E30-464C704A2BA3}"/>
              </a:ext>
            </a:extLst>
          </p:cNvPr>
          <p:cNvPicPr>
            <a:picLocks noChangeAspect="1"/>
          </p:cNvPicPr>
          <p:nvPr/>
        </p:nvPicPr>
        <p:blipFill>
          <a:blip r:embed="rId3"/>
          <a:stretch>
            <a:fillRect/>
          </a:stretch>
        </p:blipFill>
        <p:spPr>
          <a:xfrm>
            <a:off x="6700586" y="1362242"/>
            <a:ext cx="3634539" cy="4846052"/>
          </a:xfrm>
          <a:prstGeom prst="rect">
            <a:avLst/>
          </a:prstGeom>
        </p:spPr>
      </p:pic>
    </p:spTree>
    <p:extLst>
      <p:ext uri="{BB962C8B-B14F-4D97-AF65-F5344CB8AC3E}">
        <p14:creationId xmlns:p14="http://schemas.microsoft.com/office/powerpoint/2010/main" val="2966374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4">
            <a:extLst>
              <a:ext uri="{FF2B5EF4-FFF2-40B4-BE49-F238E27FC236}">
                <a16:creationId xmlns:a16="http://schemas.microsoft.com/office/drawing/2014/main" id="{C80FE6F3-D513-1442-9B44-6529596CD82E}"/>
              </a:ext>
            </a:extLst>
          </p:cNvPr>
          <p:cNvPicPr>
            <a:picLocks noChangeAspect="1"/>
          </p:cNvPicPr>
          <p:nvPr/>
        </p:nvPicPr>
        <p:blipFill>
          <a:blip r:embed="rId2"/>
          <a:stretch>
            <a:fillRect/>
          </a:stretch>
        </p:blipFill>
        <p:spPr>
          <a:xfrm>
            <a:off x="1703539" y="501042"/>
            <a:ext cx="8809001" cy="6202016"/>
          </a:xfrm>
          <a:prstGeom prst="rect">
            <a:avLst/>
          </a:prstGeom>
        </p:spPr>
      </p:pic>
    </p:spTree>
    <p:extLst>
      <p:ext uri="{BB962C8B-B14F-4D97-AF65-F5344CB8AC3E}">
        <p14:creationId xmlns:p14="http://schemas.microsoft.com/office/powerpoint/2010/main" val="339648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C:\Users\Utente\Downloads\WhatsApp Image 2019-05-13 at 19.24.15.jpeg">
            <a:extLst>
              <a:ext uri="{FF2B5EF4-FFF2-40B4-BE49-F238E27FC236}">
                <a16:creationId xmlns:a16="http://schemas.microsoft.com/office/drawing/2014/main" id="{6E99FEC2-E84D-8E4A-A5D2-6D022FD17ED2}"/>
              </a:ext>
            </a:extLst>
          </p:cNvPr>
          <p:cNvPicPr>
            <a:picLocks noGrp="1"/>
          </p:cNvPicPr>
          <p:nvPr>
            <p:ph idx="1"/>
          </p:nvPr>
        </p:nvPicPr>
        <p:blipFill>
          <a:blip r:embed="rId3" cstate="print"/>
          <a:srcRect/>
          <a:stretch>
            <a:fillRect/>
          </a:stretch>
        </p:blipFill>
        <p:spPr bwMode="auto">
          <a:xfrm>
            <a:off x="635668" y="395031"/>
            <a:ext cx="2209800" cy="2870200"/>
          </a:xfrm>
          <a:prstGeom prst="rect">
            <a:avLst/>
          </a:prstGeom>
          <a:noFill/>
          <a:ln w="9525">
            <a:noFill/>
            <a:miter lim="800000"/>
            <a:headEnd/>
            <a:tailEnd/>
          </a:ln>
        </p:spPr>
      </p:pic>
      <p:pic>
        <p:nvPicPr>
          <p:cNvPr id="8" name="Immagine 7">
            <a:extLst>
              <a:ext uri="{FF2B5EF4-FFF2-40B4-BE49-F238E27FC236}">
                <a16:creationId xmlns:a16="http://schemas.microsoft.com/office/drawing/2014/main" id="{FF4577FE-C802-5441-9038-5C607958E46A}"/>
              </a:ext>
            </a:extLst>
          </p:cNvPr>
          <p:cNvPicPr>
            <a:picLocks noChangeAspect="1"/>
          </p:cNvPicPr>
          <p:nvPr/>
        </p:nvPicPr>
        <p:blipFill>
          <a:blip r:embed="rId4"/>
          <a:stretch>
            <a:fillRect/>
          </a:stretch>
        </p:blipFill>
        <p:spPr>
          <a:xfrm>
            <a:off x="3707372" y="1544885"/>
            <a:ext cx="4233471" cy="3265064"/>
          </a:xfrm>
          <a:prstGeom prst="rect">
            <a:avLst/>
          </a:prstGeom>
        </p:spPr>
      </p:pic>
      <p:pic>
        <p:nvPicPr>
          <p:cNvPr id="10" name="Immagine 9">
            <a:extLst>
              <a:ext uri="{FF2B5EF4-FFF2-40B4-BE49-F238E27FC236}">
                <a16:creationId xmlns:a16="http://schemas.microsoft.com/office/drawing/2014/main" id="{A7009430-0F64-BE4F-8F23-07EF9C9E6028}"/>
              </a:ext>
            </a:extLst>
          </p:cNvPr>
          <p:cNvPicPr>
            <a:picLocks noChangeAspect="1"/>
          </p:cNvPicPr>
          <p:nvPr/>
        </p:nvPicPr>
        <p:blipFill>
          <a:blip r:embed="rId5"/>
          <a:stretch>
            <a:fillRect/>
          </a:stretch>
        </p:blipFill>
        <p:spPr>
          <a:xfrm>
            <a:off x="8609389" y="2126906"/>
            <a:ext cx="2888582" cy="3851443"/>
          </a:xfrm>
          <a:prstGeom prst="rect">
            <a:avLst/>
          </a:prstGeom>
        </p:spPr>
      </p:pic>
      <p:pic>
        <p:nvPicPr>
          <p:cNvPr id="12" name="Immagine 11">
            <a:extLst>
              <a:ext uri="{FF2B5EF4-FFF2-40B4-BE49-F238E27FC236}">
                <a16:creationId xmlns:a16="http://schemas.microsoft.com/office/drawing/2014/main" id="{8BF6D293-A970-DE45-AD2F-4019801CC12B}"/>
              </a:ext>
            </a:extLst>
          </p:cNvPr>
          <p:cNvPicPr>
            <a:picLocks noChangeAspect="1"/>
          </p:cNvPicPr>
          <p:nvPr/>
        </p:nvPicPr>
        <p:blipFill>
          <a:blip r:embed="rId6"/>
          <a:stretch>
            <a:fillRect/>
          </a:stretch>
        </p:blipFill>
        <p:spPr>
          <a:xfrm>
            <a:off x="1206987" y="3907580"/>
            <a:ext cx="1949117" cy="2598823"/>
          </a:xfrm>
          <a:prstGeom prst="rect">
            <a:avLst/>
          </a:prstGeom>
        </p:spPr>
      </p:pic>
    </p:spTree>
    <p:extLst>
      <p:ext uri="{BB962C8B-B14F-4D97-AF65-F5344CB8AC3E}">
        <p14:creationId xmlns:p14="http://schemas.microsoft.com/office/powerpoint/2010/main" val="2990395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2CDFC11D-D07D-064F-9666-FE52DF38210C}"/>
              </a:ext>
            </a:extLst>
          </p:cNvPr>
          <p:cNvPicPr>
            <a:picLocks noGrp="1" noChangeAspect="1"/>
          </p:cNvPicPr>
          <p:nvPr>
            <p:ph idx="1"/>
          </p:nvPr>
        </p:nvPicPr>
        <p:blipFill>
          <a:blip r:embed="rId2"/>
          <a:stretch>
            <a:fillRect/>
          </a:stretch>
        </p:blipFill>
        <p:spPr>
          <a:xfrm>
            <a:off x="1038725" y="733095"/>
            <a:ext cx="3891879" cy="4351338"/>
          </a:xfrm>
        </p:spPr>
      </p:pic>
      <p:pic>
        <p:nvPicPr>
          <p:cNvPr id="7" name="Immagine 6">
            <a:extLst>
              <a:ext uri="{FF2B5EF4-FFF2-40B4-BE49-F238E27FC236}">
                <a16:creationId xmlns:a16="http://schemas.microsoft.com/office/drawing/2014/main" id="{C46D96DF-7A3F-8D47-B1B3-7A5256FFBF22}"/>
              </a:ext>
            </a:extLst>
          </p:cNvPr>
          <p:cNvPicPr>
            <a:picLocks noChangeAspect="1"/>
          </p:cNvPicPr>
          <p:nvPr/>
        </p:nvPicPr>
        <p:blipFill>
          <a:blip r:embed="rId3"/>
          <a:stretch>
            <a:fillRect/>
          </a:stretch>
        </p:blipFill>
        <p:spPr>
          <a:xfrm>
            <a:off x="6721434" y="464204"/>
            <a:ext cx="3828225" cy="6174556"/>
          </a:xfrm>
          <a:prstGeom prst="rect">
            <a:avLst/>
          </a:prstGeom>
        </p:spPr>
      </p:pic>
    </p:spTree>
    <p:extLst>
      <p:ext uri="{BB962C8B-B14F-4D97-AF65-F5344CB8AC3E}">
        <p14:creationId xmlns:p14="http://schemas.microsoft.com/office/powerpoint/2010/main" val="363128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3DD950-892A-634C-AC4B-2E0B72D62CE7}"/>
              </a:ext>
            </a:extLst>
          </p:cNvPr>
          <p:cNvSpPr>
            <a:spLocks noGrp="1"/>
          </p:cNvSpPr>
          <p:nvPr>
            <p:ph type="title"/>
          </p:nvPr>
        </p:nvSpPr>
        <p:spPr/>
        <p:txBody>
          <a:bodyPr/>
          <a:lstStyle/>
          <a:p>
            <a:r>
              <a:rPr lang="it-IT" b="1" dirty="0">
                <a:solidFill>
                  <a:srgbClr val="C00000"/>
                </a:solidFill>
              </a:rPr>
              <a:t>III. Le sinestesie</a:t>
            </a:r>
          </a:p>
        </p:txBody>
      </p:sp>
      <p:sp>
        <p:nvSpPr>
          <p:cNvPr id="3" name="Segnaposto contenuto 2">
            <a:extLst>
              <a:ext uri="{FF2B5EF4-FFF2-40B4-BE49-F238E27FC236}">
                <a16:creationId xmlns:a16="http://schemas.microsoft.com/office/drawing/2014/main" id="{04D3A2C0-385A-DE49-ACAA-5A0C3E5AEB83}"/>
              </a:ext>
            </a:extLst>
          </p:cNvPr>
          <p:cNvSpPr>
            <a:spLocks noGrp="1"/>
          </p:cNvSpPr>
          <p:nvPr>
            <p:ph idx="1"/>
          </p:nvPr>
        </p:nvSpPr>
        <p:spPr/>
        <p:txBody>
          <a:bodyPr/>
          <a:lstStyle/>
          <a:p>
            <a:pPr marL="0" indent="0">
              <a:buNone/>
            </a:pPr>
            <a:r>
              <a:rPr lang="it-IT" dirty="0"/>
              <a:t>Vista – tatto – gusto – olfatto – udito</a:t>
            </a:r>
          </a:p>
          <a:p>
            <a:pPr marL="0" indent="0">
              <a:buNone/>
            </a:pPr>
            <a:endParaRPr lang="it-IT" dirty="0"/>
          </a:p>
          <a:p>
            <a:pPr marL="0" indent="0">
              <a:buNone/>
            </a:pPr>
            <a:r>
              <a:rPr lang="it-IT" dirty="0"/>
              <a:t>Tutti i nostri canali sensoriali funzionano, secondo Burke, </a:t>
            </a:r>
            <a:r>
              <a:rPr lang="it-IT" b="1" dirty="0"/>
              <a:t>allo stesso modo </a:t>
            </a:r>
            <a:r>
              <a:rPr lang="it-IT" dirty="0"/>
              <a:t>per tutti gli esseri umani. Ciò significa che i requisiti oggettivi della piacevolezza/bellezza sono gli stessi per tutte le sensazioni: tutto ciò che provoca rilassamento piace, sia all’occhio sia al gusto, tatto, udito, olfatto. </a:t>
            </a:r>
          </a:p>
          <a:p>
            <a:pPr marL="0" indent="0">
              <a:buNone/>
            </a:pPr>
            <a:r>
              <a:rPr lang="it-IT" dirty="0"/>
              <a:t>Questo spiega l’impiego delle sinestesie nelle varie lingue (es. «dolce»)</a:t>
            </a:r>
          </a:p>
        </p:txBody>
      </p:sp>
    </p:spTree>
    <p:extLst>
      <p:ext uri="{BB962C8B-B14F-4D97-AF65-F5344CB8AC3E}">
        <p14:creationId xmlns:p14="http://schemas.microsoft.com/office/powerpoint/2010/main" val="3366932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D9221B-2836-914B-8DA7-6B5D7AF41210}"/>
              </a:ext>
            </a:extLst>
          </p:cNvPr>
          <p:cNvSpPr>
            <a:spLocks noGrp="1"/>
          </p:cNvSpPr>
          <p:nvPr>
            <p:ph type="title"/>
          </p:nvPr>
        </p:nvSpPr>
        <p:spPr>
          <a:xfrm>
            <a:off x="838200" y="321582"/>
            <a:ext cx="10874829" cy="1325563"/>
          </a:xfrm>
        </p:spPr>
        <p:txBody>
          <a:bodyPr/>
          <a:lstStyle/>
          <a:p>
            <a:r>
              <a:rPr lang="it-IT" b="1" dirty="0">
                <a:solidFill>
                  <a:srgbClr val="C00000"/>
                </a:solidFill>
              </a:rPr>
              <a:t>III. Il bello </a:t>
            </a:r>
            <a:r>
              <a:rPr lang="it-IT" b="1" dirty="0" err="1">
                <a:solidFill>
                  <a:srgbClr val="C00000"/>
                </a:solidFill>
              </a:rPr>
              <a:t>aptico</a:t>
            </a:r>
            <a:r>
              <a:rPr lang="it-IT" b="1" dirty="0">
                <a:solidFill>
                  <a:srgbClr val="C00000"/>
                </a:solidFill>
              </a:rPr>
              <a:t>. Vietato non toccare!</a:t>
            </a:r>
          </a:p>
        </p:txBody>
      </p:sp>
      <p:sp>
        <p:nvSpPr>
          <p:cNvPr id="3" name="Segnaposto contenuto 2">
            <a:extLst>
              <a:ext uri="{FF2B5EF4-FFF2-40B4-BE49-F238E27FC236}">
                <a16:creationId xmlns:a16="http://schemas.microsoft.com/office/drawing/2014/main" id="{E6A5734E-2EAF-EE40-B032-70054A20701A}"/>
              </a:ext>
            </a:extLst>
          </p:cNvPr>
          <p:cNvSpPr>
            <a:spLocks noGrp="1"/>
          </p:cNvSpPr>
          <p:nvPr>
            <p:ph idx="1"/>
          </p:nvPr>
        </p:nvSpPr>
        <p:spPr/>
        <p:txBody>
          <a:bodyPr>
            <a:normAutofit fontScale="92500" lnSpcReduction="20000"/>
          </a:bodyPr>
          <a:lstStyle/>
          <a:p>
            <a:pPr marL="0" indent="0">
              <a:buNone/>
            </a:pPr>
            <a:r>
              <a:rPr lang="it-IT" dirty="0"/>
              <a:t>«La precedente descrizione della bellezza , così come viene percepita dall’occhio, </a:t>
            </a:r>
            <a:r>
              <a:rPr lang="it-IT" b="1" dirty="0"/>
              <a:t>può essere ben illustrata col descrivere la natura di oggetti che producono un effetto simile attraverso il tatto</a:t>
            </a:r>
            <a:r>
              <a:rPr lang="it-IT" dirty="0"/>
              <a:t>» (133)</a:t>
            </a:r>
          </a:p>
          <a:p>
            <a:pPr marL="0" indent="0">
              <a:buNone/>
            </a:pPr>
            <a:r>
              <a:rPr lang="it-IT" dirty="0"/>
              <a:t>«Chiunque confronti lo stato dell’animo suo, quando percepisce corpi morbidi, lisci, sinuosi, non angolosi, con lo stato in cui si trova alla vista di un bell’oggetto, riscontrerà un’analogia assai notevole negli effetti di entrambi […] Vi è una tale </a:t>
            </a:r>
            <a:r>
              <a:rPr lang="it-IT" b="1" dirty="0"/>
              <a:t>somiglianza</a:t>
            </a:r>
            <a:r>
              <a:rPr lang="it-IT" dirty="0"/>
              <a:t> nei piaceri di questi sensi che, se fosse possibile distinguere i colori col tatto…» (133)</a:t>
            </a:r>
          </a:p>
          <a:p>
            <a:pPr marL="0" indent="0">
              <a:buNone/>
            </a:pPr>
            <a:r>
              <a:rPr lang="it-IT" dirty="0"/>
              <a:t>Proprietà </a:t>
            </a:r>
            <a:r>
              <a:rPr lang="it-IT" b="1" dirty="0"/>
              <a:t>tattile</a:t>
            </a:r>
            <a:r>
              <a:rPr lang="it-IT" dirty="0"/>
              <a:t> della vista, proprietà </a:t>
            </a:r>
            <a:r>
              <a:rPr lang="it-IT" b="1" dirty="0"/>
              <a:t>visiva</a:t>
            </a:r>
            <a:r>
              <a:rPr lang="it-IT" dirty="0"/>
              <a:t> del tatto (!)</a:t>
            </a:r>
          </a:p>
          <a:p>
            <a:pPr marL="0" indent="0" algn="ctr">
              <a:buNone/>
            </a:pPr>
            <a:r>
              <a:rPr lang="el-GR" b="1" dirty="0" err="1"/>
              <a:t>ἁπτικός</a:t>
            </a:r>
            <a:endParaRPr lang="it-IT" b="1" dirty="0"/>
          </a:p>
          <a:p>
            <a:pPr marL="0" indent="0">
              <a:buNone/>
            </a:pPr>
            <a:endParaRPr lang="it-IT" dirty="0"/>
          </a:p>
          <a:p>
            <a:pPr marL="0" indent="0" algn="ctr">
              <a:buNone/>
            </a:pPr>
            <a:r>
              <a:rPr lang="it-IT" b="1" dirty="0"/>
              <a:t>Il sublime è linguistico (an-iconico), il bello è tattile</a:t>
            </a:r>
          </a:p>
        </p:txBody>
      </p:sp>
    </p:spTree>
    <p:extLst>
      <p:ext uri="{BB962C8B-B14F-4D97-AF65-F5344CB8AC3E}">
        <p14:creationId xmlns:p14="http://schemas.microsoft.com/office/powerpoint/2010/main" val="3458925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D88E998-FAC1-F940-AC3F-9D003EA1D13A}"/>
              </a:ext>
            </a:extLst>
          </p:cNvPr>
          <p:cNvPicPr>
            <a:picLocks noGrp="1" noChangeAspect="1"/>
          </p:cNvPicPr>
          <p:nvPr>
            <p:ph idx="1"/>
          </p:nvPr>
        </p:nvPicPr>
        <p:blipFill>
          <a:blip r:embed="rId2"/>
          <a:stretch>
            <a:fillRect/>
          </a:stretch>
        </p:blipFill>
        <p:spPr>
          <a:xfrm>
            <a:off x="2141949" y="328286"/>
            <a:ext cx="7841293" cy="6249511"/>
          </a:xfrm>
        </p:spPr>
      </p:pic>
    </p:spTree>
    <p:extLst>
      <p:ext uri="{BB962C8B-B14F-4D97-AF65-F5344CB8AC3E}">
        <p14:creationId xmlns:p14="http://schemas.microsoft.com/office/powerpoint/2010/main" val="3426539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DEE9DB10-B917-3644-9578-6EC35C7B1C48}"/>
              </a:ext>
            </a:extLst>
          </p:cNvPr>
          <p:cNvPicPr>
            <a:picLocks noGrp="1" noChangeAspect="1"/>
          </p:cNvPicPr>
          <p:nvPr>
            <p:ph idx="1"/>
          </p:nvPr>
        </p:nvPicPr>
        <p:blipFill>
          <a:blip r:embed="rId2"/>
          <a:stretch>
            <a:fillRect/>
          </a:stretch>
        </p:blipFill>
        <p:spPr>
          <a:xfrm>
            <a:off x="989556" y="669369"/>
            <a:ext cx="3838743" cy="5758115"/>
          </a:xfrm>
        </p:spPr>
      </p:pic>
      <p:pic>
        <p:nvPicPr>
          <p:cNvPr id="7" name="Immagine 6">
            <a:extLst>
              <a:ext uri="{FF2B5EF4-FFF2-40B4-BE49-F238E27FC236}">
                <a16:creationId xmlns:a16="http://schemas.microsoft.com/office/drawing/2014/main" id="{303B5849-BE04-8248-A7B6-7EB984F9BE4C}"/>
              </a:ext>
            </a:extLst>
          </p:cNvPr>
          <p:cNvPicPr>
            <a:picLocks noChangeAspect="1"/>
          </p:cNvPicPr>
          <p:nvPr/>
        </p:nvPicPr>
        <p:blipFill>
          <a:blip r:embed="rId3"/>
          <a:stretch>
            <a:fillRect/>
          </a:stretch>
        </p:blipFill>
        <p:spPr>
          <a:xfrm>
            <a:off x="5930569" y="1403306"/>
            <a:ext cx="4503611" cy="3826310"/>
          </a:xfrm>
          <a:prstGeom prst="rect">
            <a:avLst/>
          </a:prstGeom>
        </p:spPr>
      </p:pic>
    </p:spTree>
    <p:extLst>
      <p:ext uri="{BB962C8B-B14F-4D97-AF65-F5344CB8AC3E}">
        <p14:creationId xmlns:p14="http://schemas.microsoft.com/office/powerpoint/2010/main" val="883002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4492F5-4A58-9F45-904A-0DABCB2E740E}"/>
              </a:ext>
            </a:extLst>
          </p:cNvPr>
          <p:cNvSpPr>
            <a:spLocks noGrp="1"/>
          </p:cNvSpPr>
          <p:nvPr>
            <p:ph type="title"/>
          </p:nvPr>
        </p:nvSpPr>
        <p:spPr/>
        <p:txBody>
          <a:bodyPr/>
          <a:lstStyle/>
          <a:p>
            <a:r>
              <a:rPr lang="it-IT" b="1" dirty="0">
                <a:solidFill>
                  <a:srgbClr val="C00000"/>
                </a:solidFill>
              </a:rPr>
              <a:t>IV. Le cause efficienti</a:t>
            </a:r>
          </a:p>
        </p:txBody>
      </p:sp>
      <p:sp>
        <p:nvSpPr>
          <p:cNvPr id="3" name="Segnaposto contenuto 2">
            <a:extLst>
              <a:ext uri="{FF2B5EF4-FFF2-40B4-BE49-F238E27FC236}">
                <a16:creationId xmlns:a16="http://schemas.microsoft.com/office/drawing/2014/main" id="{A26E5284-F54D-3040-9628-82F01B82AFAC}"/>
              </a:ext>
            </a:extLst>
          </p:cNvPr>
          <p:cNvSpPr>
            <a:spLocks noGrp="1"/>
          </p:cNvSpPr>
          <p:nvPr>
            <p:ph idx="1"/>
          </p:nvPr>
        </p:nvSpPr>
        <p:spPr/>
        <p:txBody>
          <a:bodyPr/>
          <a:lstStyle/>
          <a:p>
            <a:pPr marL="0" indent="0">
              <a:buNone/>
            </a:pPr>
            <a:r>
              <a:rPr lang="it-IT" dirty="0"/>
              <a:t>Non la causa ultima, bensì  «quali affezioni dell’animo producano certe emozioni nel corpo, e quali distinte sensazioni e qualità del corpo producano determinati sentimenti nell’animo»</a:t>
            </a:r>
          </a:p>
          <a:p>
            <a:pPr marL="0" indent="0">
              <a:buNone/>
            </a:pPr>
            <a:r>
              <a:rPr lang="it-IT" dirty="0"/>
              <a:t>Livello delle qualità immediatamente sensibili delle cose: difficile da distinguere dalle prime associazioni; «sarebbe </a:t>
            </a:r>
            <a:r>
              <a:rPr lang="it-IT" b="1" dirty="0"/>
              <a:t>assurdo</a:t>
            </a:r>
            <a:r>
              <a:rPr lang="it-IT" dirty="0"/>
              <a:t> dire che tutte le cose ci impressionano solo per associazione» (138)</a:t>
            </a:r>
          </a:p>
          <a:p>
            <a:pPr marL="0" indent="0">
              <a:buNone/>
            </a:pPr>
            <a:r>
              <a:rPr lang="it-IT" dirty="0"/>
              <a:t>«Quando parlo di causa, e di causa efficiente, intendo soltanto determinate </a:t>
            </a:r>
            <a:r>
              <a:rPr lang="it-IT" b="1" dirty="0"/>
              <a:t>affezioni della mente </a:t>
            </a:r>
            <a:r>
              <a:rPr lang="it-IT" dirty="0"/>
              <a:t>che producono determinati cambiamenti nel </a:t>
            </a:r>
            <a:r>
              <a:rPr lang="it-IT" b="1" dirty="0"/>
              <a:t>corpo</a:t>
            </a:r>
            <a:r>
              <a:rPr lang="it-IT" dirty="0"/>
              <a:t>, oppure certi </a:t>
            </a:r>
            <a:r>
              <a:rPr lang="it-IT" b="1" dirty="0"/>
              <a:t>poteri e proprietà dei corpi </a:t>
            </a:r>
            <a:r>
              <a:rPr lang="it-IT" dirty="0"/>
              <a:t>che operano un </a:t>
            </a:r>
            <a:r>
              <a:rPr lang="it-IT" b="1" dirty="0"/>
              <a:t>cambiamento nella mente</a:t>
            </a:r>
            <a:r>
              <a:rPr lang="it-IT" dirty="0"/>
              <a:t>»</a:t>
            </a:r>
          </a:p>
        </p:txBody>
      </p:sp>
    </p:spTree>
    <p:extLst>
      <p:ext uri="{BB962C8B-B14F-4D97-AF65-F5344CB8AC3E}">
        <p14:creationId xmlns:p14="http://schemas.microsoft.com/office/powerpoint/2010/main" val="1544754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A76E72-778E-BF44-AD0D-2C220CE72A79}"/>
              </a:ext>
            </a:extLst>
          </p:cNvPr>
          <p:cNvSpPr>
            <a:spLocks noGrp="1"/>
          </p:cNvSpPr>
          <p:nvPr>
            <p:ph type="title"/>
          </p:nvPr>
        </p:nvSpPr>
        <p:spPr/>
        <p:txBody>
          <a:bodyPr/>
          <a:lstStyle/>
          <a:p>
            <a:r>
              <a:rPr lang="it-IT" b="1" dirty="0">
                <a:solidFill>
                  <a:srgbClr val="C00000"/>
                </a:solidFill>
              </a:rPr>
              <a:t>IV. Perché l’oscurità è terribile</a:t>
            </a:r>
          </a:p>
        </p:txBody>
      </p:sp>
      <p:sp>
        <p:nvSpPr>
          <p:cNvPr id="3" name="Segnaposto contenuto 2">
            <a:extLst>
              <a:ext uri="{FF2B5EF4-FFF2-40B4-BE49-F238E27FC236}">
                <a16:creationId xmlns:a16="http://schemas.microsoft.com/office/drawing/2014/main" id="{5ADDFAEB-6303-6643-959B-2424AE106AD8}"/>
              </a:ext>
            </a:extLst>
          </p:cNvPr>
          <p:cNvSpPr>
            <a:spLocks noGrp="1"/>
          </p:cNvSpPr>
          <p:nvPr>
            <p:ph idx="1"/>
          </p:nvPr>
        </p:nvSpPr>
        <p:spPr/>
        <p:txBody>
          <a:bodyPr/>
          <a:lstStyle/>
          <a:p>
            <a:pPr marL="0" indent="0">
              <a:buNone/>
            </a:pPr>
            <a:r>
              <a:rPr lang="it-IT" dirty="0"/>
              <a:t>«Si può osservare che </a:t>
            </a:r>
            <a:r>
              <a:rPr lang="it-IT" b="1" dirty="0"/>
              <a:t>mentre ci allontaniamo dalla luce</a:t>
            </a:r>
            <a:r>
              <a:rPr lang="it-IT" dirty="0"/>
              <a:t>, la natura ha fatto sì che la </a:t>
            </a:r>
            <a:r>
              <a:rPr lang="it-IT" b="1" dirty="0"/>
              <a:t>pupilla</a:t>
            </a:r>
            <a:r>
              <a:rPr lang="it-IT" dirty="0"/>
              <a:t> si allarghi con il restringersi dell’</a:t>
            </a:r>
            <a:r>
              <a:rPr lang="it-IT" b="1" dirty="0"/>
              <a:t>iride</a:t>
            </a:r>
            <a:r>
              <a:rPr lang="it-IT" dirty="0"/>
              <a:t>, in modo proporzionale al nostro allontanamento. Ora, invece di retrocedere dalla luce solo un poco, supponiamo di sottrarci interamente ad essa; è logico pensare che la contrazione delle fibre radiali dell’iride sia in proporzione più grande, e che questa parte possa, per la grande oscurità, </a:t>
            </a:r>
            <a:r>
              <a:rPr lang="it-IT" b="1" dirty="0"/>
              <a:t>giungere ad essere così contratta da tendere i nervi che la compongono al di là del normale, e con ciò produrre una sensazione penosa»</a:t>
            </a:r>
          </a:p>
        </p:txBody>
      </p:sp>
    </p:spTree>
    <p:extLst>
      <p:ext uri="{BB962C8B-B14F-4D97-AF65-F5344CB8AC3E}">
        <p14:creationId xmlns:p14="http://schemas.microsoft.com/office/powerpoint/2010/main" val="2955691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7754A3-0CEB-E447-82FF-7930B7666CB0}"/>
              </a:ext>
            </a:extLst>
          </p:cNvPr>
          <p:cNvSpPr>
            <a:spLocks noGrp="1"/>
          </p:cNvSpPr>
          <p:nvPr>
            <p:ph type="title"/>
          </p:nvPr>
        </p:nvSpPr>
        <p:spPr/>
        <p:txBody>
          <a:bodyPr/>
          <a:lstStyle/>
          <a:p>
            <a:r>
              <a:rPr lang="it-IT" b="1" dirty="0">
                <a:solidFill>
                  <a:srgbClr val="C00000"/>
                </a:solidFill>
              </a:rPr>
              <a:t>IV. La causa fisica dell’amore</a:t>
            </a:r>
          </a:p>
        </p:txBody>
      </p:sp>
      <p:sp>
        <p:nvSpPr>
          <p:cNvPr id="3" name="Segnaposto contenuto 2">
            <a:extLst>
              <a:ext uri="{FF2B5EF4-FFF2-40B4-BE49-F238E27FC236}">
                <a16:creationId xmlns:a16="http://schemas.microsoft.com/office/drawing/2014/main" id="{2DA09F26-3D93-4D47-9D19-0DE51ABDA566}"/>
              </a:ext>
            </a:extLst>
          </p:cNvPr>
          <p:cNvSpPr>
            <a:spLocks noGrp="1"/>
          </p:cNvSpPr>
          <p:nvPr>
            <p:ph idx="1"/>
          </p:nvPr>
        </p:nvSpPr>
        <p:spPr/>
        <p:txBody>
          <a:bodyPr>
            <a:normAutofit lnSpcReduction="10000"/>
          </a:bodyPr>
          <a:lstStyle/>
          <a:p>
            <a:pPr marL="0" indent="0">
              <a:buNone/>
            </a:pPr>
            <a:r>
              <a:rPr lang="it-IT" dirty="0"/>
              <a:t>«La passione chiamata amore è prodotta dal […] </a:t>
            </a:r>
            <a:r>
              <a:rPr lang="it-IT" b="1" dirty="0"/>
              <a:t>rilassamento</a:t>
            </a:r>
            <a:r>
              <a:rPr lang="it-IT" dirty="0"/>
              <a:t>» (153) delle parti solide nel corpo, che produce nella mente la passione d’amore</a:t>
            </a:r>
          </a:p>
          <a:p>
            <a:pPr marL="0" indent="0">
              <a:buNone/>
            </a:pPr>
            <a:endParaRPr lang="it-IT" dirty="0"/>
          </a:p>
          <a:p>
            <a:pPr>
              <a:buFontTx/>
              <a:buChar char="-"/>
            </a:pPr>
            <a:r>
              <a:rPr lang="it-IT" dirty="0"/>
              <a:t>Piccolezza </a:t>
            </a:r>
          </a:p>
          <a:p>
            <a:pPr>
              <a:buFontTx/>
              <a:buChar char="-"/>
            </a:pPr>
            <a:r>
              <a:rPr lang="it-IT" dirty="0"/>
              <a:t>Colori chiari</a:t>
            </a:r>
          </a:p>
          <a:p>
            <a:pPr>
              <a:buFontTx/>
              <a:buChar char="-"/>
            </a:pPr>
            <a:r>
              <a:rPr lang="it-IT" dirty="0"/>
              <a:t>Passaggi graduali</a:t>
            </a:r>
          </a:p>
          <a:p>
            <a:pPr>
              <a:buFontTx/>
              <a:buChar char="-"/>
            </a:pPr>
            <a:r>
              <a:rPr lang="it-IT" dirty="0"/>
              <a:t>Levigatezza </a:t>
            </a:r>
          </a:p>
          <a:p>
            <a:pPr marL="0" indent="0">
              <a:buNone/>
            </a:pPr>
            <a:r>
              <a:rPr lang="it-IT" dirty="0"/>
              <a:t>Tutti questi elementi provocano, fisicamente/fisiologicamente, «rilassamento»</a:t>
            </a:r>
          </a:p>
          <a:p>
            <a:pPr marL="0" indent="0">
              <a:buNone/>
            </a:pPr>
            <a:endParaRPr lang="it-IT" dirty="0"/>
          </a:p>
          <a:p>
            <a:pPr marL="0" indent="0">
              <a:buNone/>
            </a:pPr>
            <a:endParaRPr lang="it-IT" dirty="0"/>
          </a:p>
        </p:txBody>
      </p:sp>
    </p:spTree>
    <p:extLst>
      <p:ext uri="{BB962C8B-B14F-4D97-AF65-F5344CB8AC3E}">
        <p14:creationId xmlns:p14="http://schemas.microsoft.com/office/powerpoint/2010/main" val="174492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AC5D31-25D5-0644-A2CE-9244217B5C63}"/>
              </a:ext>
            </a:extLst>
          </p:cNvPr>
          <p:cNvSpPr>
            <a:spLocks noGrp="1"/>
          </p:cNvSpPr>
          <p:nvPr>
            <p:ph type="title"/>
          </p:nvPr>
        </p:nvSpPr>
        <p:spPr/>
        <p:txBody>
          <a:bodyPr/>
          <a:lstStyle/>
          <a:p>
            <a:r>
              <a:rPr lang="it-IT" b="1" dirty="0">
                <a:solidFill>
                  <a:srgbClr val="C00000"/>
                </a:solidFill>
              </a:rPr>
              <a:t>IV. Parte I e parte IV</a:t>
            </a:r>
          </a:p>
        </p:txBody>
      </p:sp>
      <p:sp>
        <p:nvSpPr>
          <p:cNvPr id="3" name="Segnaposto contenuto 2">
            <a:extLst>
              <a:ext uri="{FF2B5EF4-FFF2-40B4-BE49-F238E27FC236}">
                <a16:creationId xmlns:a16="http://schemas.microsoft.com/office/drawing/2014/main" id="{0EF26EF5-63EF-614A-9688-5B676BDB71A0}"/>
              </a:ext>
            </a:extLst>
          </p:cNvPr>
          <p:cNvSpPr>
            <a:spLocks noGrp="1"/>
          </p:cNvSpPr>
          <p:nvPr>
            <p:ph idx="1"/>
          </p:nvPr>
        </p:nvSpPr>
        <p:spPr/>
        <p:txBody>
          <a:bodyPr>
            <a:normAutofit fontScale="92500" lnSpcReduction="10000"/>
          </a:bodyPr>
          <a:lstStyle/>
          <a:p>
            <a:pPr marL="0" indent="0">
              <a:buNone/>
            </a:pPr>
            <a:r>
              <a:rPr lang="it-IT" b="1" dirty="0"/>
              <a:t>Istinto di generazione e istinto di conservazione</a:t>
            </a:r>
          </a:p>
          <a:p>
            <a:pPr marL="0" indent="0">
              <a:buNone/>
            </a:pPr>
            <a:r>
              <a:rPr lang="it-IT" dirty="0"/>
              <a:t>Nella prima parte: Amore (tenerezza, affetto) e Terrore (da cui ci si tiene a una certa distanza; «diletto») rappresentano </a:t>
            </a:r>
            <a:r>
              <a:rPr lang="it-IT" b="1" dirty="0"/>
              <a:t>i poli al di qua </a:t>
            </a:r>
            <a:r>
              <a:rPr lang="it-IT" dirty="0"/>
              <a:t>dei quali l’eros e la morte si arrestano, declinandosi nelle forme del bello e del sublime</a:t>
            </a:r>
          </a:p>
          <a:p>
            <a:pPr marL="0" indent="0">
              <a:buNone/>
            </a:pPr>
            <a:endParaRPr lang="it-IT" dirty="0"/>
          </a:p>
          <a:p>
            <a:pPr marL="0" indent="0">
              <a:buNone/>
            </a:pPr>
            <a:r>
              <a:rPr lang="it-IT" dirty="0"/>
              <a:t>Nella quarta parte: il piacere del sublime è il piacere dell’avvicinamento alla morte («tensione» anormale e violenta emozione di nervi, «pur non essendo connesso con alcuna idea di pericolo»); l’amore acquista tratti – «languore» - che lo rendono tendenzialmente assimilabile alla morte [141]; «quel rilassamento, quell’intenerimento, quel languore che è l’effetto caratteristico del bello quando colpisce ogni senso. Il sentimento suscitato dalla bellezza è in realtà più vicino a una specie di malinconia, che non a gaiezza e allegria»</a:t>
            </a:r>
          </a:p>
        </p:txBody>
      </p:sp>
    </p:spTree>
    <p:extLst>
      <p:ext uri="{BB962C8B-B14F-4D97-AF65-F5344CB8AC3E}">
        <p14:creationId xmlns:p14="http://schemas.microsoft.com/office/powerpoint/2010/main" val="3091837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4">
            <a:extLst>
              <a:ext uri="{FF2B5EF4-FFF2-40B4-BE49-F238E27FC236}">
                <a16:creationId xmlns:a16="http://schemas.microsoft.com/office/drawing/2014/main" id="{D8CF5F81-A119-614B-B7DD-175594616671}"/>
              </a:ext>
            </a:extLst>
          </p:cNvPr>
          <p:cNvPicPr>
            <a:picLocks noChangeAspect="1"/>
          </p:cNvPicPr>
          <p:nvPr/>
        </p:nvPicPr>
        <p:blipFill>
          <a:blip r:embed="rId2"/>
          <a:stretch>
            <a:fillRect/>
          </a:stretch>
        </p:blipFill>
        <p:spPr>
          <a:xfrm>
            <a:off x="1910370" y="613776"/>
            <a:ext cx="8107806" cy="5938968"/>
          </a:xfrm>
          <a:prstGeom prst="rect">
            <a:avLst/>
          </a:prstGeom>
        </p:spPr>
      </p:pic>
    </p:spTree>
    <p:extLst>
      <p:ext uri="{BB962C8B-B14F-4D97-AF65-F5344CB8AC3E}">
        <p14:creationId xmlns:p14="http://schemas.microsoft.com/office/powerpoint/2010/main" val="1654448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31DBD8-ECA2-8748-872B-15C3E9A02B0F}"/>
              </a:ext>
            </a:extLst>
          </p:cNvPr>
          <p:cNvSpPr>
            <a:spLocks noGrp="1"/>
          </p:cNvSpPr>
          <p:nvPr>
            <p:ph type="title"/>
          </p:nvPr>
        </p:nvSpPr>
        <p:spPr/>
        <p:txBody>
          <a:bodyPr/>
          <a:lstStyle/>
          <a:p>
            <a:r>
              <a:rPr lang="it-IT" b="1" dirty="0">
                <a:solidFill>
                  <a:srgbClr val="C00000"/>
                </a:solidFill>
              </a:rPr>
              <a:t>V. La poesia</a:t>
            </a:r>
          </a:p>
        </p:txBody>
      </p:sp>
      <p:sp>
        <p:nvSpPr>
          <p:cNvPr id="3" name="Segnaposto contenuto 2">
            <a:extLst>
              <a:ext uri="{FF2B5EF4-FFF2-40B4-BE49-F238E27FC236}">
                <a16:creationId xmlns:a16="http://schemas.microsoft.com/office/drawing/2014/main" id="{AB7E968D-8B09-A54C-87A4-A2BBB18CE61D}"/>
              </a:ext>
            </a:extLst>
          </p:cNvPr>
          <p:cNvSpPr>
            <a:spLocks noGrp="1"/>
          </p:cNvSpPr>
          <p:nvPr>
            <p:ph idx="1"/>
          </p:nvPr>
        </p:nvSpPr>
        <p:spPr/>
        <p:txBody>
          <a:bodyPr/>
          <a:lstStyle/>
          <a:p>
            <a:pPr marL="0" indent="0">
              <a:buNone/>
            </a:pPr>
            <a:r>
              <a:rPr lang="it-IT" dirty="0"/>
              <a:t>Sulla poesia e la sua capacità di suscitare passioni:</a:t>
            </a:r>
          </a:p>
          <a:p>
            <a:pPr marL="0" indent="0">
              <a:buNone/>
            </a:pPr>
            <a:r>
              <a:rPr lang="it-IT" dirty="0"/>
              <a:t>«l’eloquenza e la poesia sono […] molto più capaci di produrre impressioni profonde di quello che non sia ogni altra arte e in moltissimi casi persino la natura stessa» (171)</a:t>
            </a:r>
          </a:p>
          <a:p>
            <a:pPr marL="0" indent="0">
              <a:buNone/>
            </a:pPr>
            <a:r>
              <a:rPr lang="it-IT" dirty="0"/>
              <a:t>Parole aggregate (cavallo, uomo ecc.)</a:t>
            </a:r>
          </a:p>
          <a:p>
            <a:pPr marL="0" indent="0">
              <a:buNone/>
            </a:pPr>
            <a:r>
              <a:rPr lang="it-IT" dirty="0"/>
              <a:t>Parole astratte semplici (blu, rosso, azzurro)</a:t>
            </a:r>
          </a:p>
          <a:p>
            <a:pPr marL="0" indent="0">
              <a:buNone/>
            </a:pPr>
            <a:r>
              <a:rPr lang="it-IT" dirty="0"/>
              <a:t>Parole astratte composte (virtù, onore, amicizia)</a:t>
            </a:r>
          </a:p>
          <a:p>
            <a:pPr marL="0" indent="0">
              <a:buNone/>
            </a:pPr>
            <a:r>
              <a:rPr lang="it-IT" b="1" dirty="0"/>
              <a:t>Non tutte </a:t>
            </a:r>
            <a:r>
              <a:rPr lang="it-IT" dirty="0"/>
              <a:t>le parole producono immagini/rappresentazioni nella mente (e, attraverso di esse, agiscono sulle passioni)</a:t>
            </a:r>
          </a:p>
        </p:txBody>
      </p:sp>
    </p:spTree>
    <p:extLst>
      <p:ext uri="{BB962C8B-B14F-4D97-AF65-F5344CB8AC3E}">
        <p14:creationId xmlns:p14="http://schemas.microsoft.com/office/powerpoint/2010/main" val="2595996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0B6D41-23E8-464A-83FC-CF0581422D7E}"/>
              </a:ext>
            </a:extLst>
          </p:cNvPr>
          <p:cNvSpPr>
            <a:spLocks noGrp="1"/>
          </p:cNvSpPr>
          <p:nvPr>
            <p:ph type="title"/>
          </p:nvPr>
        </p:nvSpPr>
        <p:spPr/>
        <p:txBody>
          <a:bodyPr/>
          <a:lstStyle/>
          <a:p>
            <a:r>
              <a:rPr lang="it-IT" b="1" dirty="0">
                <a:solidFill>
                  <a:srgbClr val="C00000"/>
                </a:solidFill>
              </a:rPr>
              <a:t>V. Imitazione e sostituzione</a:t>
            </a:r>
          </a:p>
        </p:txBody>
      </p:sp>
      <p:sp>
        <p:nvSpPr>
          <p:cNvPr id="3" name="Segnaposto contenuto 2">
            <a:extLst>
              <a:ext uri="{FF2B5EF4-FFF2-40B4-BE49-F238E27FC236}">
                <a16:creationId xmlns:a16="http://schemas.microsoft.com/office/drawing/2014/main" id="{57ECA7F0-E143-7544-A74B-67F994BCC52C}"/>
              </a:ext>
            </a:extLst>
          </p:cNvPr>
          <p:cNvSpPr>
            <a:spLocks noGrp="1"/>
          </p:cNvSpPr>
          <p:nvPr>
            <p:ph idx="1"/>
          </p:nvPr>
        </p:nvSpPr>
        <p:spPr/>
        <p:txBody>
          <a:bodyPr/>
          <a:lstStyle/>
          <a:p>
            <a:pPr marL="0" indent="0">
              <a:buNone/>
            </a:pPr>
            <a:r>
              <a:rPr lang="it-IT" dirty="0"/>
              <a:t>«Poesia e retorica non raggiungono nella </a:t>
            </a:r>
            <a:r>
              <a:rPr lang="it-IT" b="1" dirty="0"/>
              <a:t>descrizione</a:t>
            </a:r>
            <a:r>
              <a:rPr lang="it-IT" dirty="0"/>
              <a:t> un’</a:t>
            </a:r>
            <a:r>
              <a:rPr lang="it-IT" b="1" dirty="0"/>
              <a:t>esattezza</a:t>
            </a:r>
            <a:r>
              <a:rPr lang="it-IT" dirty="0"/>
              <a:t> che possa competere con quella della pittura; </a:t>
            </a:r>
            <a:r>
              <a:rPr lang="it-IT" b="1" dirty="0"/>
              <a:t>il loro compito è di far impressione piuttosto con la simpatia che con l’imitazione</a:t>
            </a:r>
            <a:r>
              <a:rPr lang="it-IT" dirty="0"/>
              <a:t>, di spiegare </a:t>
            </a:r>
            <a:r>
              <a:rPr lang="it-IT" b="1" dirty="0"/>
              <a:t>l’effetto</a:t>
            </a:r>
            <a:r>
              <a:rPr lang="it-IT" dirty="0"/>
              <a:t> delle cose sulla mente dell’autore o di altri piuttosto che presentare una chiara idea delle cose stesse. Questo è il loro campo più vasto e quello in cui riescono meglio» </a:t>
            </a:r>
          </a:p>
          <a:p>
            <a:pPr marL="0" indent="0">
              <a:buNone/>
            </a:pPr>
            <a:r>
              <a:rPr lang="it-IT" dirty="0"/>
              <a:t>«Possiamo quindi osservare che la poesia, nel suo significato più generale, </a:t>
            </a:r>
            <a:r>
              <a:rPr lang="it-IT" b="1" dirty="0"/>
              <a:t>non può essere chiamata un’arte di imitazione</a:t>
            </a:r>
            <a:r>
              <a:rPr lang="it-IT" dirty="0"/>
              <a:t>» (170)</a:t>
            </a:r>
          </a:p>
          <a:p>
            <a:pPr marL="0" indent="0">
              <a:buNone/>
            </a:pPr>
            <a:r>
              <a:rPr lang="it-IT" dirty="0"/>
              <a:t>La poesia opera non per imitazione bensì per </a:t>
            </a:r>
            <a:r>
              <a:rPr lang="it-IT" b="1" dirty="0"/>
              <a:t>sostituzione</a:t>
            </a:r>
            <a:r>
              <a:rPr lang="it-IT" dirty="0"/>
              <a:t>, «per mezzo di suoni che per abitudine producono l’effetto di realtà» (171)</a:t>
            </a:r>
          </a:p>
        </p:txBody>
      </p:sp>
    </p:spTree>
    <p:extLst>
      <p:ext uri="{BB962C8B-B14F-4D97-AF65-F5344CB8AC3E}">
        <p14:creationId xmlns:p14="http://schemas.microsoft.com/office/powerpoint/2010/main" val="2461935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115001-4469-844C-9680-7DA197BD687A}"/>
              </a:ext>
            </a:extLst>
          </p:cNvPr>
          <p:cNvSpPr>
            <a:spLocks noGrp="1"/>
          </p:cNvSpPr>
          <p:nvPr>
            <p:ph type="title"/>
          </p:nvPr>
        </p:nvSpPr>
        <p:spPr/>
        <p:txBody>
          <a:bodyPr/>
          <a:lstStyle/>
          <a:p>
            <a:r>
              <a:rPr lang="it-IT" b="1" dirty="0">
                <a:solidFill>
                  <a:srgbClr val="C00000"/>
                </a:solidFill>
              </a:rPr>
              <a:t>V. Contagio poetico</a:t>
            </a:r>
            <a:endParaRPr lang="it-IT" dirty="0"/>
          </a:p>
        </p:txBody>
      </p:sp>
      <p:sp>
        <p:nvSpPr>
          <p:cNvPr id="3" name="Segnaposto contenuto 2">
            <a:extLst>
              <a:ext uri="{FF2B5EF4-FFF2-40B4-BE49-F238E27FC236}">
                <a16:creationId xmlns:a16="http://schemas.microsoft.com/office/drawing/2014/main" id="{7A7AAF1C-BF84-454E-9E5A-E106ACA86AED}"/>
              </a:ext>
            </a:extLst>
          </p:cNvPr>
          <p:cNvSpPr>
            <a:spLocks noGrp="1"/>
          </p:cNvSpPr>
          <p:nvPr>
            <p:ph idx="1"/>
          </p:nvPr>
        </p:nvSpPr>
        <p:spPr>
          <a:xfrm>
            <a:off x="838200" y="1690688"/>
            <a:ext cx="10515600" cy="4896723"/>
          </a:xfrm>
        </p:spPr>
        <p:txBody>
          <a:bodyPr>
            <a:normAutofit lnSpcReduction="10000"/>
          </a:bodyPr>
          <a:lstStyle/>
          <a:p>
            <a:pPr marL="0" indent="0">
              <a:buNone/>
            </a:pPr>
            <a:r>
              <a:rPr lang="it-IT" dirty="0"/>
              <a:t>Le parole influiscono sulle passioni «</a:t>
            </a:r>
            <a:r>
              <a:rPr lang="it-IT" b="1" dirty="0"/>
              <a:t>sostituendoci</a:t>
            </a:r>
            <a:r>
              <a:rPr lang="it-IT" dirty="0"/>
              <a:t>» agli altri, cioè comunicandoci le loro passioni; </a:t>
            </a:r>
            <a:r>
              <a:rPr lang="it-IT" b="1" dirty="0" err="1"/>
              <a:t>presentificando</a:t>
            </a:r>
            <a:r>
              <a:rPr lang="it-IT" dirty="0"/>
              <a:t> cose che non esistono nella realtà o vi compaiono solo raramente; </a:t>
            </a:r>
            <a:r>
              <a:rPr lang="it-IT" b="1" dirty="0"/>
              <a:t>realizzando «combinazioni»</a:t>
            </a:r>
            <a:r>
              <a:rPr lang="it-IT" dirty="0"/>
              <a:t> che non sono possibili in nessun altro medium</a:t>
            </a:r>
          </a:p>
          <a:p>
            <a:pPr marL="0" indent="0">
              <a:buNone/>
            </a:pPr>
            <a:r>
              <a:rPr lang="it-IT" b="1" dirty="0"/>
              <a:t>DA LONGINO A LONGINO</a:t>
            </a:r>
            <a:r>
              <a:rPr lang="it-IT" dirty="0"/>
              <a:t>: «Noi concediamo alla </a:t>
            </a:r>
            <a:r>
              <a:rPr lang="it-IT" b="1" dirty="0"/>
              <a:t>simpatia</a:t>
            </a:r>
            <a:r>
              <a:rPr lang="it-IT" dirty="0"/>
              <a:t> ciò che neghiamo alla descrizione. La verità è che tutte le </a:t>
            </a:r>
            <a:r>
              <a:rPr lang="it-IT" b="1" dirty="0"/>
              <a:t>descrizioni</a:t>
            </a:r>
            <a:r>
              <a:rPr lang="it-IT" dirty="0"/>
              <a:t> verbali, che siano puramente descrizioni, anche se esattissime, danno un’idea così povera e insufficiente della cosa descritta, che essa a stento potrebbe produrre il minimo effetto, se colui che parla non chiamasse in aiuto </a:t>
            </a:r>
            <a:r>
              <a:rPr lang="it-IT" b="1" dirty="0"/>
              <a:t>quei modi del discorso che rivelano in lui stesso un sentimento forte e appassionato</a:t>
            </a:r>
            <a:r>
              <a:rPr lang="it-IT" dirty="0"/>
              <a:t>. Allora, per il </a:t>
            </a:r>
            <a:r>
              <a:rPr lang="it-IT" b="1" dirty="0"/>
              <a:t>contagio</a:t>
            </a:r>
            <a:r>
              <a:rPr lang="it-IT" dirty="0"/>
              <a:t> delle nostre passioni, si trasmette a noi il fuoco già acceso in un altro, la cui scintilla non avrebbe mai potuto sprizzare dall’oggetto descritto»</a:t>
            </a:r>
          </a:p>
        </p:txBody>
      </p:sp>
    </p:spTree>
    <p:extLst>
      <p:ext uri="{BB962C8B-B14F-4D97-AF65-F5344CB8AC3E}">
        <p14:creationId xmlns:p14="http://schemas.microsoft.com/office/powerpoint/2010/main" val="2869770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2765AB4-DD3F-8843-91B5-FA26253B4471}"/>
              </a:ext>
            </a:extLst>
          </p:cNvPr>
          <p:cNvPicPr>
            <a:picLocks noGrp="1" noChangeAspect="1"/>
          </p:cNvPicPr>
          <p:nvPr>
            <p:ph idx="1"/>
          </p:nvPr>
        </p:nvPicPr>
        <p:blipFill>
          <a:blip r:embed="rId2"/>
          <a:stretch>
            <a:fillRect/>
          </a:stretch>
        </p:blipFill>
        <p:spPr>
          <a:xfrm>
            <a:off x="1234653" y="551145"/>
            <a:ext cx="9329922" cy="5813708"/>
          </a:xfrm>
        </p:spPr>
      </p:pic>
    </p:spTree>
    <p:extLst>
      <p:ext uri="{BB962C8B-B14F-4D97-AF65-F5344CB8AC3E}">
        <p14:creationId xmlns:p14="http://schemas.microsoft.com/office/powerpoint/2010/main" val="1489099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93743DE-1536-6A45-A1DF-21A7A6642FA8}"/>
              </a:ext>
            </a:extLst>
          </p:cNvPr>
          <p:cNvPicPr>
            <a:picLocks noGrp="1" noChangeAspect="1"/>
          </p:cNvPicPr>
          <p:nvPr>
            <p:ph idx="1"/>
          </p:nvPr>
        </p:nvPicPr>
        <p:blipFill>
          <a:blip r:embed="rId2"/>
          <a:stretch>
            <a:fillRect/>
          </a:stretch>
        </p:blipFill>
        <p:spPr>
          <a:xfrm>
            <a:off x="1186341" y="696686"/>
            <a:ext cx="9974944" cy="5610906"/>
          </a:xfrm>
        </p:spPr>
      </p:pic>
    </p:spTree>
    <p:extLst>
      <p:ext uri="{BB962C8B-B14F-4D97-AF65-F5344CB8AC3E}">
        <p14:creationId xmlns:p14="http://schemas.microsoft.com/office/powerpoint/2010/main" val="1140261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4">
            <a:extLst>
              <a:ext uri="{FF2B5EF4-FFF2-40B4-BE49-F238E27FC236}">
                <a16:creationId xmlns:a16="http://schemas.microsoft.com/office/drawing/2014/main" id="{2C8A6ACD-017D-EF4A-BCC8-B636109F9876}"/>
              </a:ext>
            </a:extLst>
          </p:cNvPr>
          <p:cNvPicPr>
            <a:picLocks noChangeAspect="1"/>
          </p:cNvPicPr>
          <p:nvPr/>
        </p:nvPicPr>
        <p:blipFill>
          <a:blip r:embed="rId2"/>
          <a:stretch>
            <a:fillRect/>
          </a:stretch>
        </p:blipFill>
        <p:spPr>
          <a:xfrm>
            <a:off x="1219409" y="501041"/>
            <a:ext cx="9221663" cy="6001599"/>
          </a:xfrm>
          <a:prstGeom prst="rect">
            <a:avLst/>
          </a:prstGeom>
        </p:spPr>
      </p:pic>
    </p:spTree>
    <p:extLst>
      <p:ext uri="{BB962C8B-B14F-4D97-AF65-F5344CB8AC3E}">
        <p14:creationId xmlns:p14="http://schemas.microsoft.com/office/powerpoint/2010/main" val="885468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4">
            <a:extLst>
              <a:ext uri="{FF2B5EF4-FFF2-40B4-BE49-F238E27FC236}">
                <a16:creationId xmlns:a16="http://schemas.microsoft.com/office/drawing/2014/main" id="{A050AB54-31EB-7E4E-B0FA-25A2F45A5B18}"/>
              </a:ext>
            </a:extLst>
          </p:cNvPr>
          <p:cNvPicPr>
            <a:picLocks noChangeAspect="1"/>
          </p:cNvPicPr>
          <p:nvPr/>
        </p:nvPicPr>
        <p:blipFill>
          <a:blip r:embed="rId2"/>
          <a:stretch>
            <a:fillRect/>
          </a:stretch>
        </p:blipFill>
        <p:spPr>
          <a:xfrm>
            <a:off x="1653435" y="143277"/>
            <a:ext cx="8796475" cy="6597357"/>
          </a:xfrm>
          <a:prstGeom prst="rect">
            <a:avLst/>
          </a:prstGeom>
        </p:spPr>
      </p:pic>
    </p:spTree>
    <p:extLst>
      <p:ext uri="{BB962C8B-B14F-4D97-AF65-F5344CB8AC3E}">
        <p14:creationId xmlns:p14="http://schemas.microsoft.com/office/powerpoint/2010/main" val="2204721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9C9D029C-A897-264C-A39C-6304A8618EB7}"/>
              </a:ext>
            </a:extLst>
          </p:cNvPr>
          <p:cNvPicPr>
            <a:picLocks noGrp="1" noChangeAspect="1"/>
          </p:cNvPicPr>
          <p:nvPr>
            <p:ph idx="1"/>
          </p:nvPr>
        </p:nvPicPr>
        <p:blipFill>
          <a:blip r:embed="rId2"/>
          <a:stretch>
            <a:fillRect/>
          </a:stretch>
        </p:blipFill>
        <p:spPr>
          <a:xfrm>
            <a:off x="4087415" y="504011"/>
            <a:ext cx="4035308" cy="6052962"/>
          </a:xfrm>
        </p:spPr>
      </p:pic>
    </p:spTree>
    <p:extLst>
      <p:ext uri="{BB962C8B-B14F-4D97-AF65-F5344CB8AC3E}">
        <p14:creationId xmlns:p14="http://schemas.microsoft.com/office/powerpoint/2010/main" val="59912109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2038</Words>
  <Application>Microsoft Macintosh PowerPoint</Application>
  <PresentationFormat>Widescreen</PresentationFormat>
  <Paragraphs>89</Paragraphs>
  <Slides>42</Slides>
  <Notes>5</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42</vt:i4>
      </vt:variant>
    </vt:vector>
  </HeadingPairs>
  <TitlesOfParts>
    <vt:vector size="46"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II. La parola è più terribile dell’immagine</vt:lpstr>
      <vt:lpstr>Pittura, poesia</vt:lpstr>
      <vt:lpstr>Presentazione standard di PowerPoint</vt:lpstr>
      <vt:lpstr>Presentazione standard di PowerPoint</vt:lpstr>
      <vt:lpstr>Presentazione standard di PowerPoint</vt:lpstr>
      <vt:lpstr>Arti temporali e spaziali</vt:lpstr>
      <vt:lpstr>II. «Qualcosa di ridicolo»</vt:lpstr>
      <vt:lpstr>II. La bruttezza e il sublime</vt:lpstr>
      <vt:lpstr>Presentazione standard di PowerPoint</vt:lpstr>
      <vt:lpstr>III. Bello</vt:lpstr>
      <vt:lpstr>Presentazione standard di PowerPoint</vt:lpstr>
      <vt:lpstr>Presentazione standard di PowerPoint</vt:lpstr>
      <vt:lpstr>IIII. Le «cause reali» della bellezza [le qualità belle]</vt:lpstr>
      <vt:lpstr>William Hogarth, The Analysis of Beauty (1753)</vt:lpstr>
      <vt:lpstr>Presentazione standard di PowerPoint</vt:lpstr>
      <vt:lpstr>Presentazione standard di PowerPoint</vt:lpstr>
      <vt:lpstr>Presentazione standard di PowerPoint</vt:lpstr>
      <vt:lpstr>III. Le sinestesie</vt:lpstr>
      <vt:lpstr>III. Il bello aptico. Vietato non toccare!</vt:lpstr>
      <vt:lpstr>Presentazione standard di PowerPoint</vt:lpstr>
      <vt:lpstr>Presentazione standard di PowerPoint</vt:lpstr>
      <vt:lpstr>IV. Le cause efficienti</vt:lpstr>
      <vt:lpstr>IV. Perché l’oscurità è terribile</vt:lpstr>
      <vt:lpstr>IV. La causa fisica dell’amore</vt:lpstr>
      <vt:lpstr>IV. Parte I e parte IV</vt:lpstr>
      <vt:lpstr>V. La poesia</vt:lpstr>
      <vt:lpstr>V. Imitazione e sostituzione</vt:lpstr>
      <vt:lpstr>V. Contagio poetico</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Mariagrazia Portera</dc:creator>
  <cp:lastModifiedBy>Mariagrazia Portera</cp:lastModifiedBy>
  <cp:revision>2</cp:revision>
  <dcterms:created xsi:type="dcterms:W3CDTF">2019-05-27T12:55:48Z</dcterms:created>
  <dcterms:modified xsi:type="dcterms:W3CDTF">2019-05-27T13:02:02Z</dcterms:modified>
</cp:coreProperties>
</file>