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98" r:id="rId11"/>
    <p:sldId id="299" r:id="rId12"/>
    <p:sldId id="300" r:id="rId13"/>
    <p:sldId id="301" r:id="rId14"/>
    <p:sldId id="302" r:id="rId15"/>
    <p:sldId id="303" r:id="rId16"/>
    <p:sldId id="304" r:id="rId17"/>
    <p:sldId id="305" r:id="rId18"/>
    <p:sldId id="265" r:id="rId19"/>
    <p:sldId id="266" r:id="rId20"/>
    <p:sldId id="267" r:id="rId21"/>
    <p:sldId id="268" r:id="rId22"/>
    <p:sldId id="269" r:id="rId23"/>
    <p:sldId id="270" r:id="rId24"/>
    <p:sldId id="271" r:id="rId25"/>
    <p:sldId id="317" r:id="rId26"/>
    <p:sldId id="316" r:id="rId27"/>
    <p:sldId id="306" r:id="rId28"/>
    <p:sldId id="307" r:id="rId29"/>
    <p:sldId id="308" r:id="rId30"/>
    <p:sldId id="309" r:id="rId31"/>
    <p:sldId id="310" r:id="rId32"/>
    <p:sldId id="311" r:id="rId33"/>
    <p:sldId id="312" r:id="rId34"/>
    <p:sldId id="313" r:id="rId35"/>
    <p:sldId id="272" r:id="rId36"/>
    <p:sldId id="315" r:id="rId37"/>
    <p:sldId id="275" r:id="rId38"/>
    <p:sldId id="276" r:id="rId39"/>
    <p:sldId id="277" r:id="rId40"/>
    <p:sldId id="278" r:id="rId41"/>
    <p:sldId id="279" r:id="rId42"/>
    <p:sldId id="280" r:id="rId43"/>
    <p:sldId id="281" r:id="rId44"/>
    <p:sldId id="282" r:id="rId45"/>
    <p:sldId id="283" r:id="rId46"/>
    <p:sldId id="284" r:id="rId47"/>
    <p:sldId id="285" r:id="rId4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4624" autoAdjust="0"/>
  </p:normalViewPr>
  <p:slideViewPr>
    <p:cSldViewPr>
      <p:cViewPr varScale="1">
        <p:scale>
          <a:sx n="83" d="100"/>
          <a:sy n="83" d="100"/>
        </p:scale>
        <p:origin x="-160"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E12E7D-E74A-4592-A457-69F0CE87AD22}" type="datetimeFigureOut">
              <a:rPr lang="it-IT" smtClean="0"/>
              <a:t>27/05/19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E71DE-18D1-4B3C-8B28-51EEA200B97C}" type="slidenum">
              <a:rPr lang="it-IT" smtClean="0"/>
              <a:t>‹n.›</a:t>
            </a:fld>
            <a:endParaRPr lang="it-IT"/>
          </a:p>
        </p:txBody>
      </p:sp>
    </p:spTree>
    <p:extLst>
      <p:ext uri="{BB962C8B-B14F-4D97-AF65-F5344CB8AC3E}">
        <p14:creationId xmlns:p14="http://schemas.microsoft.com/office/powerpoint/2010/main" val="35648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6499"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8547"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0595"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43"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4691"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6739"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786"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8787" name="Rectangle 2"/>
          <p:cNvSpPr>
            <a:spLocks noGrp="1" noChangeArrowheads="1"/>
          </p:cNvSpPr>
          <p:nvPr>
            <p:ph type="body" idx="1"/>
          </p:nvPr>
        </p:nvSpPr>
        <p:spPr>
          <a:xfrm>
            <a:off x="685800" y="4343400"/>
            <a:ext cx="54864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834" name="Rectangle 1"/>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0835" name="Rectangle 2"/>
          <p:cNvSpPr>
            <a:spLocks noGrp="1" noChangeArrowheads="1"/>
          </p:cNvSpPr>
          <p:nvPr>
            <p:ph type="body" idx="1"/>
          </p:nvPr>
        </p:nvSpPr>
        <p:spPr>
          <a:xfrm>
            <a:off x="914400" y="4343400"/>
            <a:ext cx="5029200" cy="4114800"/>
          </a:xfrm>
          <a:no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64CD926-4F72-43F5-9222-522B0D941045}" type="datetimeFigureOut">
              <a:rPr lang="it-IT" smtClean="0"/>
              <a:t>27/05/19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264CD926-4F72-43F5-9222-522B0D941045}" type="datetimeFigureOut">
              <a:rPr lang="it-IT" smtClean="0"/>
              <a:t>27/05/19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264CD926-4F72-43F5-9222-522B0D941045}" type="datetimeFigureOut">
              <a:rPr lang="it-IT" smtClean="0"/>
              <a:t>27/05/19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264CD926-4F72-43F5-9222-522B0D941045}" type="datetimeFigureOut">
              <a:rPr lang="it-IT" smtClean="0"/>
              <a:t>27/05/19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264CD926-4F72-43F5-9222-522B0D941045}" type="datetimeFigureOut">
              <a:rPr lang="it-IT" smtClean="0"/>
              <a:t>27/05/19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264CD926-4F72-43F5-9222-522B0D941045}" type="datetimeFigureOut">
              <a:rPr lang="it-IT" smtClean="0"/>
              <a:t>27/05/19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264CD926-4F72-43F5-9222-522B0D941045}" type="datetimeFigureOut">
              <a:rPr lang="it-IT" smtClean="0"/>
              <a:t>27/05/19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264CD926-4F72-43F5-9222-522B0D941045}" type="datetimeFigureOut">
              <a:rPr lang="it-IT" smtClean="0"/>
              <a:t>27/05/19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4CD926-4F72-43F5-9222-522B0D941045}" type="datetimeFigureOut">
              <a:rPr lang="it-IT" smtClean="0"/>
              <a:t>27/05/19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0DB27217-BA8D-4ED0-A46D-1A0477E00572}"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264CD926-4F72-43F5-9222-522B0D941045}" type="datetimeFigureOut">
              <a:rPr lang="it-IT" smtClean="0"/>
              <a:t>27/05/19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DB27217-BA8D-4ED0-A46D-1A0477E00572}" type="slidenum">
              <a:rPr lang="it-IT" smtClean="0"/>
              <a:t>‹n.›</a:t>
            </a:fld>
            <a:endParaRPr lang="it-IT"/>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Date Placeholder 7"/>
          <p:cNvSpPr>
            <a:spLocks noGrp="1"/>
          </p:cNvSpPr>
          <p:nvPr>
            <p:ph type="dt" sz="half" idx="10"/>
          </p:nvPr>
        </p:nvSpPr>
        <p:spPr/>
        <p:txBody>
          <a:bodyPr/>
          <a:lstStyle/>
          <a:p>
            <a:fld id="{264CD926-4F72-43F5-9222-522B0D941045}" type="datetimeFigureOut">
              <a:rPr lang="it-IT" smtClean="0"/>
              <a:t>27/05/19</a:t>
            </a:fld>
            <a:endParaRPr lang="it-IT"/>
          </a:p>
        </p:txBody>
      </p:sp>
      <p:sp>
        <p:nvSpPr>
          <p:cNvPr id="9" name="Slide Number Placeholder 8"/>
          <p:cNvSpPr>
            <a:spLocks noGrp="1"/>
          </p:cNvSpPr>
          <p:nvPr>
            <p:ph type="sldNum" sz="quarter" idx="11"/>
          </p:nvPr>
        </p:nvSpPr>
        <p:spPr/>
        <p:txBody>
          <a:bodyPr/>
          <a:lstStyle/>
          <a:p>
            <a:fld id="{0DB27217-BA8D-4ED0-A46D-1A0477E00572}" type="slidenum">
              <a:rPr lang="it-IT" smtClean="0"/>
              <a:t>‹n.›</a:t>
            </a:fld>
            <a:endParaRPr lang="it-IT"/>
          </a:p>
        </p:txBody>
      </p:sp>
      <p:sp>
        <p:nvSpPr>
          <p:cNvPr id="10" name="Footer Placeholder 9"/>
          <p:cNvSpPr>
            <a:spLocks noGrp="1"/>
          </p:cNvSpPr>
          <p:nvPr>
            <p:ph type="ftr" sz="quarter" idx="12"/>
          </p:nvPr>
        </p:nvSpPr>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DB27217-BA8D-4ED0-A46D-1A0477E00572}" type="slidenum">
              <a:rPr lang="it-IT" smtClean="0"/>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64CD926-4F72-43F5-9222-522B0D941045}" type="datetimeFigureOut">
              <a:rPr lang="it-IT" smtClean="0"/>
              <a:t>27/05/19</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b="1" cap="all" dirty="0"/>
              <a:t>Disturbo    Ossessivo-compulsivo e </a:t>
            </a:r>
            <a:r>
              <a:rPr lang="it-IT" b="1" cap="all" dirty="0" err="1"/>
              <a:t>distrubi</a:t>
            </a:r>
            <a:r>
              <a:rPr lang="it-IT" b="1" cap="all" dirty="0"/>
              <a:t> correlati</a:t>
            </a:r>
            <a:endParaRPr lang="it-IT"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141612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346" name="Group 1"/>
          <p:cNvGrpSpPr>
            <a:grpSpLocks/>
          </p:cNvGrpSpPr>
          <p:nvPr/>
        </p:nvGrpSpPr>
        <p:grpSpPr bwMode="auto">
          <a:xfrm>
            <a:off x="176213" y="396875"/>
            <a:ext cx="8772525" cy="6156325"/>
            <a:chOff x="111" y="250"/>
            <a:chExt cx="5526" cy="3878"/>
          </a:xfrm>
          <a:noFill/>
        </p:grpSpPr>
        <p:pic>
          <p:nvPicPr>
            <p:cNvPr id="5734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 y="250"/>
              <a:ext cx="5526" cy="3878"/>
            </a:xfrm>
            <a:prstGeom prst="rect">
              <a:avLst/>
            </a:prstGeom>
            <a:blipFill dpi="0" rotWithShape="0">
              <a:blip/>
              <a:srcRect/>
              <a:stretch>
                <a:fillRect/>
              </a:stretch>
            </a:blip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7349" name="Text Box 3"/>
            <p:cNvSpPr txBox="1">
              <a:spLocks noChangeArrowheads="1"/>
            </p:cNvSpPr>
            <p:nvPr/>
          </p:nvSpPr>
          <p:spPr bwMode="auto">
            <a:xfrm>
              <a:off x="248" y="336"/>
              <a:ext cx="5252" cy="3782"/>
            </a:xfrm>
            <a:prstGeom prst="rect">
              <a:avLst/>
            </a:prstGeom>
            <a:grp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5pPr>
              <a:lvl6pPr marL="2514600" indent="-228600" defTabSz="449263" eaLnBrk="0" fontAlgn="base" hangingPunct="0">
                <a:spcBef>
                  <a:spcPct val="0"/>
                </a:spcBef>
                <a:spcAft>
                  <a:spcPct val="0"/>
                </a:spcAft>
                <a:buClr>
                  <a:srgbClr val="FFFFCC"/>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6pPr>
              <a:lvl7pPr marL="2971800" indent="-228600" defTabSz="449263" eaLnBrk="0" fontAlgn="base" hangingPunct="0">
                <a:spcBef>
                  <a:spcPct val="0"/>
                </a:spcBef>
                <a:spcAft>
                  <a:spcPct val="0"/>
                </a:spcAft>
                <a:buClr>
                  <a:srgbClr val="FFFFCC"/>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7pPr>
              <a:lvl8pPr marL="3429000" indent="-228600" defTabSz="449263" eaLnBrk="0" fontAlgn="base" hangingPunct="0">
                <a:spcBef>
                  <a:spcPct val="0"/>
                </a:spcBef>
                <a:spcAft>
                  <a:spcPct val="0"/>
                </a:spcAft>
                <a:buClr>
                  <a:srgbClr val="FFFFCC"/>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8pPr>
              <a:lvl9pPr marL="3886200" indent="-228600" defTabSz="449263" eaLnBrk="0" fontAlgn="base" hangingPunct="0">
                <a:spcBef>
                  <a:spcPct val="0"/>
                </a:spcBef>
                <a:spcAft>
                  <a:spcPct val="0"/>
                </a:spcAft>
                <a:buClr>
                  <a:srgbClr val="FFFFCC"/>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charset="0"/>
                  <a:ea typeface="MS Gothic" charset="-128"/>
                </a:defRPr>
              </a:lvl9pPr>
            </a:lstStyle>
            <a:p>
              <a:pPr eaLnBrk="1" hangingPunct="1">
                <a:buClrTx/>
                <a:buFontTx/>
                <a:buNone/>
                <a:defRPr/>
              </a:pPr>
              <a:r>
                <a:rPr lang="it-IT" b="1" dirty="0" smtClean="0">
                  <a:solidFill>
                    <a:srgbClr val="002060"/>
                  </a:solidFill>
                  <a:latin typeface="Calibri" pitchFamily="34" charset="0"/>
                  <a:ea typeface="SimSun" charset="-122"/>
                </a:rPr>
                <a:t>Caratteristiche generali</a:t>
              </a:r>
            </a:p>
            <a:p>
              <a:pPr eaLnBrk="1" hangingPunct="1">
                <a:buClrTx/>
                <a:buFontTx/>
                <a:buNone/>
                <a:defRPr/>
              </a:pPr>
              <a:r>
                <a:rPr lang="it-IT" b="1" dirty="0" smtClean="0">
                  <a:solidFill>
                    <a:srgbClr val="002060"/>
                  </a:solidFill>
                  <a:latin typeface="Calibri" pitchFamily="34" charset="0"/>
                  <a:ea typeface="SimSun" charset="-122"/>
                </a:rPr>
                <a:t>del Disturbo ossessivo-compulsivo</a:t>
              </a:r>
            </a:p>
            <a:p>
              <a:pPr eaLnBrk="1" hangingPunct="1">
                <a:buClrTx/>
                <a:buFontTx/>
                <a:buNone/>
                <a:defRPr/>
              </a:pPr>
              <a:endParaRPr lang="it-IT" dirty="0" smtClean="0">
                <a:solidFill>
                  <a:srgbClr val="FFFFFF"/>
                </a:solidFill>
                <a:latin typeface="Calibri" pitchFamily="34" charset="0"/>
                <a:ea typeface="SimSun" charset="-122"/>
              </a:endParaRP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Comportamenti (e cognizioni) complessi e ripetitivi</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Alta incidenza di esordio nell’infanzia</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Contenuto e severità dei sintomi mutevoli nel tempo</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Attivato dall’ansia e peggiorato dallo stress</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Scatenato da diversi fattori etiologici</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Aumento rischio su base genetica</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Con stimolazione dei sintomi:</a:t>
              </a:r>
            </a:p>
            <a:p>
              <a:pPr eaLnBrk="1" hangingPunct="1">
                <a:buClrTx/>
                <a:buFontTx/>
                <a:buNone/>
                <a:defRPr/>
              </a:pPr>
              <a:r>
                <a:rPr lang="it-IT" dirty="0" smtClean="0">
                  <a:solidFill>
                    <a:srgbClr val="FFFFFF"/>
                  </a:solidFill>
                  <a:latin typeface="Calibri" pitchFamily="34" charset="0"/>
                  <a:ea typeface="SimSun" charset="-122"/>
                </a:rPr>
                <a:t> 	-aumentata attività di caudato,-corteccia orbito frontale,</a:t>
              </a:r>
            </a:p>
            <a:p>
              <a:pPr eaLnBrk="1" hangingPunct="1">
                <a:buClrTx/>
                <a:buFontTx/>
                <a:buNone/>
                <a:defRPr/>
              </a:pPr>
              <a:r>
                <a:rPr lang="it-IT" dirty="0" smtClean="0">
                  <a:solidFill>
                    <a:srgbClr val="FFFFFF"/>
                  </a:solidFill>
                  <a:latin typeface="Calibri" pitchFamily="34" charset="0"/>
                  <a:ea typeface="SimSun" charset="-122"/>
                </a:rPr>
                <a:t> 	-cingolato anteriore, -talamo</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Frequente </a:t>
              </a:r>
              <a:r>
                <a:rPr lang="it-IT" dirty="0" err="1" smtClean="0">
                  <a:solidFill>
                    <a:srgbClr val="FFFFFF"/>
                  </a:solidFill>
                  <a:latin typeface="Calibri" pitchFamily="34" charset="0"/>
                  <a:ea typeface="SimSun" charset="-122"/>
                </a:rPr>
                <a:t>comorbidità</a:t>
              </a:r>
              <a:r>
                <a:rPr lang="it-IT" dirty="0" smtClean="0">
                  <a:solidFill>
                    <a:srgbClr val="FFFFFF"/>
                  </a:solidFill>
                  <a:latin typeface="Calibri" pitchFamily="34" charset="0"/>
                  <a:ea typeface="SimSun" charset="-122"/>
                </a:rPr>
                <a:t> con altri disturbi d’ansia, ADHD, </a:t>
              </a:r>
              <a:r>
                <a:rPr lang="it-IT" dirty="0" err="1" smtClean="0">
                  <a:solidFill>
                    <a:srgbClr val="FFFFFF"/>
                  </a:solidFill>
                  <a:latin typeface="Calibri" pitchFamily="34" charset="0"/>
                  <a:ea typeface="SimSun" charset="-122"/>
                </a:rPr>
                <a:t>Tics</a:t>
              </a:r>
              <a:endParaRPr lang="it-IT" dirty="0" smtClean="0">
                <a:solidFill>
                  <a:srgbClr val="FFFFFF"/>
                </a:solidFill>
                <a:latin typeface="Calibri" pitchFamily="34" charset="0"/>
                <a:ea typeface="SimSun" charset="-122"/>
              </a:endParaRP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Miglioramento con la terapia cognitivo-comportamentale</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Miglioramento con farmaci serotoninergici e dopaminergici</a:t>
              </a:r>
            </a:p>
            <a:p>
              <a:pPr eaLnBrk="1" hangingPunct="1">
                <a:buClr>
                  <a:srgbClr val="FFFFFF"/>
                </a:buClr>
                <a:buFont typeface="Arial" charset="0"/>
                <a:buChar char="•"/>
                <a:defRPr/>
              </a:pPr>
              <a:r>
                <a:rPr lang="it-IT" dirty="0" smtClean="0">
                  <a:solidFill>
                    <a:srgbClr val="FFFFFF"/>
                  </a:solidFill>
                  <a:latin typeface="Calibri" pitchFamily="34" charset="0"/>
                  <a:ea typeface="SimSun" charset="-122"/>
                </a:rPr>
                <a:t> Peggioramento da amfetamine e stimolanti</a:t>
              </a:r>
            </a:p>
          </p:txBody>
        </p:sp>
      </p:grpSp>
    </p:spTree>
    <p:extLst>
      <p:ext uri="{BB962C8B-B14F-4D97-AF65-F5344CB8AC3E}">
        <p14:creationId xmlns:p14="http://schemas.microsoft.com/office/powerpoint/2010/main" val="95657975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7521" name="Group 1"/>
          <p:cNvGrpSpPr>
            <a:grpSpLocks/>
          </p:cNvGrpSpPr>
          <p:nvPr/>
        </p:nvGrpSpPr>
        <p:grpSpPr bwMode="auto">
          <a:xfrm>
            <a:off x="176213" y="115888"/>
            <a:ext cx="8626475" cy="5784850"/>
            <a:chOff x="111" y="73"/>
            <a:chExt cx="5434" cy="3644"/>
          </a:xfrm>
        </p:grpSpPr>
        <p:pic>
          <p:nvPicPr>
            <p:cNvPr id="430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 y="73"/>
              <a:ext cx="5434" cy="364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43013" name="Text Box 3"/>
            <p:cNvSpPr txBox="1">
              <a:spLocks noChangeArrowheads="1"/>
            </p:cNvSpPr>
            <p:nvPr/>
          </p:nvSpPr>
          <p:spPr bwMode="auto">
            <a:xfrm>
              <a:off x="204" y="137"/>
              <a:ext cx="5307" cy="35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eaLnBrk="1" hangingPunct="1">
                <a:buClrTx/>
                <a:buFontTx/>
                <a:buNone/>
              </a:pPr>
              <a:r>
                <a:rPr lang="it-IT" altLang="it-IT" b="1">
                  <a:solidFill>
                    <a:srgbClr val="002060"/>
                  </a:solidFill>
                  <a:latin typeface="Calibri" pitchFamily="34" charset="0"/>
                  <a:ea typeface="SimSun" pitchFamily="2" charset="-122"/>
                </a:rPr>
                <a:t>Il Disturbo ossessivo-compulsivo in eta’ evolutiva</a:t>
              </a:r>
            </a:p>
            <a:p>
              <a:pPr eaLnBrk="1" hangingPunct="1">
                <a:buClrTx/>
                <a:buFontTx/>
                <a:buNone/>
              </a:pPr>
              <a:endParaRPr lang="it-IT" altLang="it-IT">
                <a:solidFill>
                  <a:srgbClr val="FFFFFF"/>
                </a:solidFill>
                <a:latin typeface="Calibri" pitchFamily="34" charset="0"/>
                <a:ea typeface="SimSun" pitchFamily="2" charset="-122"/>
              </a:endParaRPr>
            </a:p>
            <a:p>
              <a:pPr eaLnBrk="1" hangingPunct="1">
                <a:buClrTx/>
                <a:buFontTx/>
                <a:buNone/>
              </a:pPr>
              <a:r>
                <a:rPr lang="it-IT" altLang="it-IT" b="1">
                  <a:solidFill>
                    <a:srgbClr val="FFC000"/>
                  </a:solidFill>
                  <a:latin typeface="Calibri" pitchFamily="34" charset="0"/>
                  <a:ea typeface="SimSun" pitchFamily="2" charset="-122"/>
                </a:rPr>
                <a:t>Ossessioni:</a:t>
              </a:r>
            </a:p>
            <a:p>
              <a:pPr eaLnBrk="1" hangingPunct="1">
                <a:buClrTx/>
                <a:buFontTx/>
                <a:buNone/>
              </a:pPr>
              <a:r>
                <a:rPr lang="it-IT" altLang="it-IT">
                  <a:solidFill>
                    <a:srgbClr val="FFFFFF"/>
                  </a:solidFill>
                  <a:latin typeface="Calibri" pitchFamily="34" charset="0"/>
                  <a:ea typeface="SimSun" pitchFamily="2" charset="-122"/>
                </a:rPr>
                <a:t>Pensieri, immagini o impulsi ricorrenti, non volute, da cui il soggetto non riesce a liberarsi, e che spesso vive come intrusivi e privi di significato (contaminazioni, tematiche corporee, sessuali, religiose, cattivi pensieri, incidenti a carico della famiglia).</a:t>
              </a:r>
            </a:p>
            <a:p>
              <a:pPr eaLnBrk="1" hangingPunct="1">
                <a:buClrTx/>
                <a:buFontTx/>
                <a:buNone/>
              </a:pPr>
              <a:endParaRPr lang="it-IT" altLang="it-IT">
                <a:solidFill>
                  <a:srgbClr val="FFFFFF"/>
                </a:solidFill>
                <a:latin typeface="Calibri" pitchFamily="34" charset="0"/>
                <a:ea typeface="SimSun" pitchFamily="2" charset="-122"/>
              </a:endParaRPr>
            </a:p>
            <a:p>
              <a:pPr eaLnBrk="1" hangingPunct="1">
                <a:buClrTx/>
                <a:buFontTx/>
                <a:buNone/>
              </a:pPr>
              <a:r>
                <a:rPr lang="it-IT" altLang="it-IT" b="1">
                  <a:solidFill>
                    <a:srgbClr val="FFC000"/>
                  </a:solidFill>
                  <a:latin typeface="Calibri" pitchFamily="34" charset="0"/>
                  <a:ea typeface="SimSun" pitchFamily="2" charset="-122"/>
                </a:rPr>
                <a:t>Compulsioni:</a:t>
              </a:r>
            </a:p>
            <a:p>
              <a:pPr eaLnBrk="1" hangingPunct="1">
                <a:buClrTx/>
                <a:buFontTx/>
                <a:buNone/>
              </a:pPr>
              <a:r>
                <a:rPr lang="it-IT" altLang="it-IT">
                  <a:solidFill>
                    <a:srgbClr val="FFFFFF"/>
                  </a:solidFill>
                  <a:latin typeface="Calibri" pitchFamily="34" charset="0"/>
                  <a:ea typeface="SimSun" pitchFamily="2" charset="-122"/>
                </a:rPr>
                <a:t>Comportamenti ripetitivi, (es. lavarsi le mani, mettere in ordine,</a:t>
              </a:r>
            </a:p>
            <a:p>
              <a:pPr eaLnBrk="1" hangingPunct="1">
                <a:buClrTx/>
                <a:buFontTx/>
                <a:buNone/>
              </a:pPr>
              <a:r>
                <a:rPr lang="it-IT" altLang="it-IT">
                  <a:solidFill>
                    <a:srgbClr val="FFFFFF"/>
                  </a:solidFill>
                  <a:latin typeface="Calibri" pitchFamily="34" charset="0"/>
                  <a:ea typeface="SimSun" pitchFamily="2" charset="-122"/>
                </a:rPr>
                <a:t>controllare) o atti mentali (es. contare, pregare) complessi,</a:t>
              </a:r>
            </a:p>
            <a:p>
              <a:pPr eaLnBrk="1" hangingPunct="1">
                <a:buClrTx/>
                <a:buFontTx/>
                <a:buNone/>
              </a:pPr>
              <a:r>
                <a:rPr lang="it-IT" altLang="it-IT">
                  <a:solidFill>
                    <a:srgbClr val="FFFFFF"/>
                  </a:solidFill>
                  <a:latin typeface="Calibri" pitchFamily="34" charset="0"/>
                  <a:ea typeface="SimSun" pitchFamily="2" charset="-122"/>
                </a:rPr>
                <a:t>governati da regole che il paziente si sente costretto o “guidato” a</a:t>
              </a:r>
            </a:p>
            <a:p>
              <a:pPr eaLnBrk="1" hangingPunct="1">
                <a:buClrTx/>
                <a:buFontTx/>
                <a:buNone/>
              </a:pPr>
              <a:r>
                <a:rPr lang="it-IT" altLang="it-IT">
                  <a:solidFill>
                    <a:srgbClr val="FFFFFF"/>
                  </a:solidFill>
                  <a:latin typeface="Calibri" pitchFamily="34" charset="0"/>
                  <a:ea typeface="SimSun" pitchFamily="2" charset="-122"/>
                </a:rPr>
                <a:t>compiere, prevalentemente in risposta ad una ossessione.</a:t>
              </a:r>
            </a:p>
            <a:p>
              <a:pPr eaLnBrk="1" hangingPunct="1">
                <a:buClrTx/>
                <a:buFontTx/>
                <a:buNone/>
              </a:pPr>
              <a:r>
                <a:rPr lang="it-IT" altLang="it-IT">
                  <a:solidFill>
                    <a:srgbClr val="FFFFFF"/>
                  </a:solidFill>
                  <a:latin typeface="Calibri" pitchFamily="34" charset="0"/>
                  <a:ea typeface="SimSun" pitchFamily="2" charset="-122"/>
                </a:rPr>
                <a:t>Nei bambini vaga sensazione che “altrimenti potrebbe accadere</a:t>
              </a:r>
            </a:p>
            <a:p>
              <a:pPr eaLnBrk="1" hangingPunct="1">
                <a:buClrTx/>
                <a:buFontTx/>
                <a:buNone/>
              </a:pPr>
              <a:r>
                <a:rPr lang="it-IT" altLang="it-IT">
                  <a:solidFill>
                    <a:srgbClr val="FFFFFF"/>
                  </a:solidFill>
                  <a:latin typeface="Calibri" pitchFamily="34" charset="0"/>
                  <a:ea typeface="SimSun" pitchFamily="2" charset="-122"/>
                </a:rPr>
                <a:t>qualcosa di male”.</a:t>
              </a:r>
            </a:p>
          </p:txBody>
        </p:sp>
      </p:grpSp>
      <p:sp>
        <p:nvSpPr>
          <p:cNvPr id="107522" name="Segnaposto numero diapositiva 2"/>
          <p:cNvSpPr>
            <a:spLocks noGrp="1"/>
          </p:cNvSpPr>
          <p:nvPr>
            <p:ph type="sldNum" sz="quarter" idx="12"/>
          </p:nvPr>
        </p:nvSpPr>
        <p:spPr bwMode="auto">
          <a:xfrm>
            <a:off x="5791200" y="6203950"/>
            <a:ext cx="259080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l" eaLnBrk="1" hangingPunct="1"/>
            <a:fld id="{AAB710CF-3A6F-40D2-93A5-E94D3631FD6E}" type="slidenum">
              <a:rPr lang="it-IT" altLang="it-IT">
                <a:solidFill>
                  <a:srgbClr val="000000"/>
                </a:solidFill>
                <a:ea typeface="SimSun" pitchFamily="2" charset="-122"/>
              </a:rPr>
              <a:pPr algn="l" eaLnBrk="1" hangingPunct="1"/>
              <a:t>11</a:t>
            </a:fld>
            <a:endParaRPr lang="it-IT" altLang="it-IT">
              <a:solidFill>
                <a:srgbClr val="000000"/>
              </a:solidFill>
              <a:ea typeface="SimSun" pitchFamily="2" charset="-122"/>
            </a:endParaRPr>
          </a:p>
        </p:txBody>
      </p:sp>
    </p:spTree>
    <p:extLst>
      <p:ext uri="{BB962C8B-B14F-4D97-AF65-F5344CB8AC3E}">
        <p14:creationId xmlns:p14="http://schemas.microsoft.com/office/powerpoint/2010/main" val="187698878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9569" name="Group 1"/>
          <p:cNvGrpSpPr>
            <a:grpSpLocks/>
          </p:cNvGrpSpPr>
          <p:nvPr/>
        </p:nvGrpSpPr>
        <p:grpSpPr bwMode="auto">
          <a:xfrm>
            <a:off x="317500" y="249238"/>
            <a:ext cx="8428038" cy="6156325"/>
            <a:chOff x="200" y="157"/>
            <a:chExt cx="5309" cy="3878"/>
          </a:xfrm>
        </p:grpSpPr>
        <p:pic>
          <p:nvPicPr>
            <p:cNvPr id="4403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 y="157"/>
              <a:ext cx="5310" cy="387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44037" name="Text Box 3"/>
            <p:cNvSpPr txBox="1">
              <a:spLocks noChangeArrowheads="1"/>
            </p:cNvSpPr>
            <p:nvPr/>
          </p:nvSpPr>
          <p:spPr bwMode="auto">
            <a:xfrm>
              <a:off x="295" y="210"/>
              <a:ext cx="5125" cy="37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eaLnBrk="1" hangingPunct="1">
                <a:buClrTx/>
                <a:buFontTx/>
                <a:buNone/>
              </a:pPr>
              <a:r>
                <a:rPr lang="it-IT" altLang="it-IT" b="1">
                  <a:solidFill>
                    <a:srgbClr val="002060"/>
                  </a:solidFill>
                  <a:latin typeface="Calibri" pitchFamily="34" charset="0"/>
                  <a:ea typeface="SimSun" pitchFamily="2" charset="-122"/>
                </a:rPr>
                <a:t>Il Disturbo ossessivo-compulsivo in eta’ evolutiva</a:t>
              </a:r>
            </a:p>
            <a:p>
              <a:pPr eaLnBrk="1" hangingPunct="1">
                <a:buClrTx/>
                <a:buFontTx/>
                <a:buNone/>
              </a:pPr>
              <a:endParaRPr lang="it-IT" altLang="it-IT">
                <a:solidFill>
                  <a:srgbClr val="FFFFFF"/>
                </a:solidFill>
                <a:latin typeface="Calibri" pitchFamily="34" charset="0"/>
                <a:ea typeface="SimSun" pitchFamily="2" charset="-122"/>
              </a:endParaRPr>
            </a:p>
            <a:p>
              <a:pPr eaLnBrk="1" hangingPunct="1">
                <a:buClrTx/>
                <a:buFontTx/>
                <a:buNone/>
              </a:pPr>
              <a:r>
                <a:rPr lang="it-IT" altLang="it-IT" i="1">
                  <a:solidFill>
                    <a:srgbClr val="FFC000"/>
                  </a:solidFill>
                  <a:latin typeface="Calibri" pitchFamily="34" charset="0"/>
                  <a:ea typeface="SimSun" pitchFamily="2" charset="-122"/>
                </a:rPr>
                <a:t>Quadro clinico</a:t>
              </a:r>
            </a:p>
            <a:p>
              <a:pPr algn="just" eaLnBrk="1" hangingPunct="1">
                <a:buClrTx/>
                <a:buFontTx/>
                <a:buNone/>
              </a:pPr>
              <a:r>
                <a:rPr lang="it-IT" altLang="it-IT">
                  <a:solidFill>
                    <a:srgbClr val="FFFFFF"/>
                  </a:solidFill>
                  <a:latin typeface="Calibri" pitchFamily="34" charset="0"/>
                  <a:ea typeface="SimSun" pitchFamily="2" charset="-122"/>
                </a:rPr>
                <a:t>Tali comportamenti sono spesso associati a disforia, ansia, dubbio, disgusto, ecc.,</a:t>
              </a:r>
            </a:p>
            <a:p>
              <a:pPr algn="just" eaLnBrk="1" hangingPunct="1">
                <a:buClrTx/>
                <a:buFontTx/>
                <a:buNone/>
              </a:pPr>
              <a:r>
                <a:rPr lang="it-IT" altLang="it-IT">
                  <a:solidFill>
                    <a:srgbClr val="FFFFFF"/>
                  </a:solidFill>
                  <a:latin typeface="Calibri" pitchFamily="34" charset="0"/>
                  <a:ea typeface="SimSun" pitchFamily="2" charset="-122"/>
                </a:rPr>
                <a:t>Crescente sensazione soggettiva di tensione che tende ad aumentare fino a che il rituale non ha raggiunto il suo compimento.</a:t>
              </a:r>
            </a:p>
            <a:p>
              <a:pPr algn="just" eaLnBrk="1" hangingPunct="1">
                <a:buClrTx/>
                <a:buFontTx/>
                <a:buNone/>
              </a:pPr>
              <a:r>
                <a:rPr lang="it-IT" altLang="it-IT">
                  <a:solidFill>
                    <a:srgbClr val="FFFFFF"/>
                  </a:solidFill>
                  <a:latin typeface="Calibri" pitchFamily="34" charset="0"/>
                  <a:ea typeface="SimSun" pitchFamily="2" charset="-122"/>
                </a:rPr>
                <a:t>Spesso la ripetizione del rituale non comporta un rilascio della tensione, ma addirittura una sua progressiva intensificazione.</a:t>
              </a:r>
            </a:p>
            <a:p>
              <a:pPr algn="just" eaLnBrk="1" hangingPunct="1">
                <a:buClrTx/>
                <a:buFontTx/>
                <a:buNone/>
              </a:pPr>
              <a:r>
                <a:rPr lang="it-IT" altLang="it-IT">
                  <a:solidFill>
                    <a:srgbClr val="FFFFFF"/>
                  </a:solidFill>
                  <a:latin typeface="Calibri" pitchFamily="34" charset="0"/>
                  <a:ea typeface="SimSun" pitchFamily="2" charset="-122"/>
                </a:rPr>
                <a:t>Ogni tentativo di ostacolare la ripetitività determina un acuto aumento di tensione ed impulsività-aggressività, spesso associata al DOC.</a:t>
              </a:r>
            </a:p>
            <a:p>
              <a:pPr algn="just" eaLnBrk="1" hangingPunct="1">
                <a:buClrTx/>
                <a:buFontTx/>
                <a:buNone/>
              </a:pPr>
              <a:r>
                <a:rPr lang="it-IT" altLang="it-IT" i="1">
                  <a:solidFill>
                    <a:srgbClr val="FFFFFF"/>
                  </a:solidFill>
                  <a:latin typeface="Calibri" pitchFamily="34" charset="0"/>
                  <a:ea typeface="SimSun" pitchFamily="2" charset="-122"/>
                </a:rPr>
                <a:t>Temperamento con perfezionismo ansioso, meticolosità, </a:t>
              </a:r>
              <a:r>
                <a:rPr lang="it-IT" altLang="it-IT">
                  <a:solidFill>
                    <a:srgbClr val="FFFFFF"/>
                  </a:solidFill>
                  <a:latin typeface="Calibri" pitchFamily="34" charset="0"/>
                  <a:ea typeface="SimSun" pitchFamily="2" charset="-122"/>
                </a:rPr>
                <a:t>attenzione ai dettagli, desiderio di compiacere. </a:t>
              </a:r>
            </a:p>
            <a:p>
              <a:pPr algn="just" eaLnBrk="1" hangingPunct="1">
                <a:buClrTx/>
                <a:buFontTx/>
                <a:buNone/>
              </a:pPr>
              <a:r>
                <a:rPr lang="it-IT" altLang="it-IT" i="1">
                  <a:solidFill>
                    <a:srgbClr val="FFFFFF"/>
                  </a:solidFill>
                  <a:latin typeface="Calibri" pitchFamily="34" charset="0"/>
                  <a:ea typeface="SimSun" pitchFamily="2" charset="-122"/>
                </a:rPr>
                <a:t>Ma nel 30% irritabili, oppositori, impulsivi</a:t>
              </a:r>
            </a:p>
          </p:txBody>
        </p:sp>
      </p:grpSp>
      <p:sp>
        <p:nvSpPr>
          <p:cNvPr id="109570" name="Segnaposto numero diapositiva 2"/>
          <p:cNvSpPr>
            <a:spLocks noGrp="1"/>
          </p:cNvSpPr>
          <p:nvPr>
            <p:ph type="sldNum" sz="quarter" idx="12"/>
          </p:nvPr>
        </p:nvSpPr>
        <p:spPr bwMode="auto">
          <a:xfrm>
            <a:off x="5791200" y="6203950"/>
            <a:ext cx="259080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l" eaLnBrk="1" hangingPunct="1"/>
            <a:fld id="{AC59C60E-CA7C-4886-8B09-59C06A21AE40}" type="slidenum">
              <a:rPr lang="it-IT" altLang="it-IT">
                <a:solidFill>
                  <a:srgbClr val="000000"/>
                </a:solidFill>
                <a:ea typeface="SimSun" pitchFamily="2" charset="-122"/>
              </a:rPr>
              <a:pPr algn="l" eaLnBrk="1" hangingPunct="1"/>
              <a:t>12</a:t>
            </a:fld>
            <a:endParaRPr lang="it-IT" altLang="it-IT">
              <a:solidFill>
                <a:srgbClr val="000000"/>
              </a:solidFill>
              <a:ea typeface="SimSun" pitchFamily="2" charset="-122"/>
            </a:endParaRPr>
          </a:p>
        </p:txBody>
      </p:sp>
    </p:spTree>
    <p:extLst>
      <p:ext uri="{BB962C8B-B14F-4D97-AF65-F5344CB8AC3E}">
        <p14:creationId xmlns:p14="http://schemas.microsoft.com/office/powerpoint/2010/main" val="382493808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1617" name="Group 1"/>
          <p:cNvGrpSpPr>
            <a:grpSpLocks/>
          </p:cNvGrpSpPr>
          <p:nvPr/>
        </p:nvGrpSpPr>
        <p:grpSpPr bwMode="auto">
          <a:xfrm>
            <a:off x="395288" y="554038"/>
            <a:ext cx="8280400" cy="5899150"/>
            <a:chOff x="518" y="342"/>
            <a:chExt cx="4854" cy="2711"/>
          </a:xfrm>
        </p:grpSpPr>
        <p:pic>
          <p:nvPicPr>
            <p:cNvPr id="4506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 y="342"/>
              <a:ext cx="4854" cy="271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45061" name="Text Box 3"/>
            <p:cNvSpPr txBox="1">
              <a:spLocks noChangeArrowheads="1"/>
            </p:cNvSpPr>
            <p:nvPr/>
          </p:nvSpPr>
          <p:spPr bwMode="auto">
            <a:xfrm>
              <a:off x="687" y="391"/>
              <a:ext cx="4595" cy="2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eaLnBrk="1" hangingPunct="1">
                <a:buClrTx/>
                <a:buFontTx/>
                <a:buNone/>
              </a:pPr>
              <a:r>
                <a:rPr lang="it-IT" altLang="it-IT">
                  <a:solidFill>
                    <a:srgbClr val="FFFFFF"/>
                  </a:solidFill>
                  <a:latin typeface="Calibri" pitchFamily="34" charset="0"/>
                  <a:ea typeface="SimSun" pitchFamily="2" charset="-122"/>
                </a:rPr>
                <a:t>Il Disturbo ossessivo-compulsivo</a:t>
              </a:r>
            </a:p>
            <a:p>
              <a:pPr eaLnBrk="1" hangingPunct="1">
                <a:buClrTx/>
                <a:buFontTx/>
                <a:buNone/>
              </a:pPr>
              <a:endParaRPr lang="it-IT" altLang="it-IT">
                <a:solidFill>
                  <a:srgbClr val="FFFFFF"/>
                </a:solidFill>
                <a:latin typeface="Calibri" pitchFamily="34" charset="0"/>
                <a:ea typeface="SimSun" pitchFamily="2" charset="-122"/>
              </a:endParaRPr>
            </a:p>
            <a:p>
              <a:pPr eaLnBrk="1" hangingPunct="1">
                <a:buClrTx/>
                <a:buFontTx/>
                <a:buNone/>
              </a:pPr>
              <a:endParaRPr lang="it-IT" altLang="it-IT">
                <a:solidFill>
                  <a:srgbClr val="FFFFFF"/>
                </a:solidFill>
                <a:latin typeface="Calibri" pitchFamily="34" charset="0"/>
                <a:ea typeface="SimSun" pitchFamily="2" charset="-122"/>
              </a:endParaRPr>
            </a:p>
            <a:p>
              <a:pPr algn="just" eaLnBrk="1" hangingPunct="1">
                <a:buClrTx/>
                <a:buFontTx/>
                <a:buNone/>
              </a:pPr>
              <a:r>
                <a:rPr lang="it-IT" altLang="it-IT" sz="2800">
                  <a:solidFill>
                    <a:srgbClr val="FFFFFF"/>
                  </a:solidFill>
                  <a:latin typeface="Calibri" pitchFamily="34" charset="0"/>
                  <a:ea typeface="SimSun" pitchFamily="2" charset="-122"/>
                </a:rPr>
                <a:t>Il paziente cerca, in genere, di scacciare le ossessioni o di contrastarle attivamente cercando rassicurazione, evitando le situazioni scatenanti o mediante le compulsioni.</a:t>
              </a:r>
            </a:p>
            <a:p>
              <a:pPr algn="just" eaLnBrk="1" hangingPunct="1">
                <a:buClrTx/>
                <a:buFontTx/>
                <a:buNone/>
              </a:pPr>
              <a:r>
                <a:rPr lang="it-IT" altLang="it-IT" sz="2800">
                  <a:solidFill>
                    <a:srgbClr val="FFFFFF"/>
                  </a:solidFill>
                  <a:latin typeface="Calibri" pitchFamily="34" charset="0"/>
                  <a:ea typeface="SimSun" pitchFamily="2" charset="-122"/>
                </a:rPr>
                <a:t>Sebbene, in genere, le compulsioni permettano di alleviare l’ansia, se divengono troppo ardue o molto persistenti nel tempo possono esse stesse aumentare i livelli d’ansia.</a:t>
              </a:r>
            </a:p>
          </p:txBody>
        </p:sp>
      </p:grpSp>
      <p:sp>
        <p:nvSpPr>
          <p:cNvPr id="111618" name="Segnaposto numero diapositiva 2"/>
          <p:cNvSpPr>
            <a:spLocks noGrp="1"/>
          </p:cNvSpPr>
          <p:nvPr>
            <p:ph type="sldNum" sz="quarter" idx="12"/>
          </p:nvPr>
        </p:nvSpPr>
        <p:spPr bwMode="auto">
          <a:xfrm>
            <a:off x="5791200" y="6203950"/>
            <a:ext cx="259080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l" eaLnBrk="1" hangingPunct="1"/>
            <a:fld id="{3C2142B2-407D-4F35-8100-297D2F08F09A}" type="slidenum">
              <a:rPr lang="it-IT" altLang="it-IT">
                <a:solidFill>
                  <a:srgbClr val="000000"/>
                </a:solidFill>
                <a:ea typeface="SimSun" pitchFamily="2" charset="-122"/>
              </a:rPr>
              <a:pPr algn="l" eaLnBrk="1" hangingPunct="1"/>
              <a:t>13</a:t>
            </a:fld>
            <a:endParaRPr lang="it-IT" altLang="it-IT">
              <a:solidFill>
                <a:srgbClr val="000000"/>
              </a:solidFill>
              <a:ea typeface="SimSun" pitchFamily="2" charset="-122"/>
            </a:endParaRPr>
          </a:p>
        </p:txBody>
      </p:sp>
    </p:spTree>
    <p:extLst>
      <p:ext uri="{BB962C8B-B14F-4D97-AF65-F5344CB8AC3E}">
        <p14:creationId xmlns:p14="http://schemas.microsoft.com/office/powerpoint/2010/main" val="177341397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457200" y="-65088"/>
            <a:ext cx="8229600" cy="13874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ctr" eaLnBrk="1" hangingPunct="1">
              <a:buClrTx/>
              <a:buFontTx/>
              <a:buNone/>
            </a:pPr>
            <a:r>
              <a:rPr lang="it-IT" altLang="it-IT" sz="2800" b="1" dirty="0">
                <a:solidFill>
                  <a:srgbClr val="002060"/>
                </a:solidFill>
                <a:latin typeface="Calibri" pitchFamily="34" charset="0"/>
                <a:ea typeface="SimSun" pitchFamily="2" charset="-122"/>
              </a:rPr>
              <a:t/>
            </a:r>
            <a:br>
              <a:rPr lang="it-IT" altLang="it-IT" sz="2800" b="1" dirty="0">
                <a:solidFill>
                  <a:srgbClr val="002060"/>
                </a:solidFill>
                <a:latin typeface="Calibri" pitchFamily="34" charset="0"/>
                <a:ea typeface="SimSun" pitchFamily="2" charset="-122"/>
              </a:rPr>
            </a:br>
            <a:r>
              <a:rPr lang="it-IT" altLang="it-IT" sz="2800" b="1" dirty="0">
                <a:solidFill>
                  <a:srgbClr val="002060"/>
                </a:solidFill>
                <a:latin typeface="Calibri" pitchFamily="34" charset="0"/>
                <a:ea typeface="SimSun" pitchFamily="2" charset="-122"/>
              </a:rPr>
              <a:t>Il Disturbo ossessivo-compulsivo in </a:t>
            </a:r>
            <a:r>
              <a:rPr lang="it-IT" altLang="it-IT" sz="2800" b="1" dirty="0" err="1">
                <a:solidFill>
                  <a:srgbClr val="002060"/>
                </a:solidFill>
                <a:latin typeface="Calibri" pitchFamily="34" charset="0"/>
                <a:ea typeface="SimSun" pitchFamily="2" charset="-122"/>
              </a:rPr>
              <a:t>eta’</a:t>
            </a:r>
            <a:r>
              <a:rPr lang="it-IT" altLang="it-IT" sz="2800" b="1" dirty="0">
                <a:solidFill>
                  <a:srgbClr val="002060"/>
                </a:solidFill>
                <a:latin typeface="Calibri" pitchFamily="34" charset="0"/>
                <a:ea typeface="SimSun" pitchFamily="2" charset="-122"/>
              </a:rPr>
              <a:t> evolutiva</a:t>
            </a:r>
            <a:r>
              <a:rPr lang="it-IT" altLang="it-IT" sz="2900" b="1" dirty="0">
                <a:solidFill>
                  <a:srgbClr val="FFFF00"/>
                </a:solidFill>
                <a:latin typeface="Calibri" pitchFamily="34" charset="0"/>
                <a:ea typeface="SimSun" pitchFamily="2" charset="-122"/>
              </a:rPr>
              <a:t/>
            </a:r>
            <a:br>
              <a:rPr lang="it-IT" altLang="it-IT" sz="2900" b="1" dirty="0">
                <a:solidFill>
                  <a:srgbClr val="FFFF00"/>
                </a:solidFill>
                <a:latin typeface="Calibri" pitchFamily="34" charset="0"/>
                <a:ea typeface="SimSun" pitchFamily="2" charset="-122"/>
              </a:rPr>
            </a:br>
            <a:endParaRPr lang="it-IT" altLang="it-IT" sz="2900" b="1" dirty="0">
              <a:solidFill>
                <a:srgbClr val="FFFF00"/>
              </a:solidFill>
              <a:latin typeface="Calibri" pitchFamily="34" charset="0"/>
              <a:ea typeface="SimSun" pitchFamily="2" charset="-122"/>
            </a:endParaRPr>
          </a:p>
        </p:txBody>
      </p:sp>
      <p:grpSp>
        <p:nvGrpSpPr>
          <p:cNvPr id="113666" name="Group 2"/>
          <p:cNvGrpSpPr>
            <a:grpSpLocks/>
          </p:cNvGrpSpPr>
          <p:nvPr/>
        </p:nvGrpSpPr>
        <p:grpSpPr bwMode="auto">
          <a:xfrm>
            <a:off x="463550" y="1042988"/>
            <a:ext cx="7997825" cy="4476750"/>
            <a:chOff x="292" y="657"/>
            <a:chExt cx="5038" cy="2250"/>
          </a:xfrm>
        </p:grpSpPr>
        <p:pic>
          <p:nvPicPr>
            <p:cNvPr id="4608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 y="657"/>
              <a:ext cx="5038" cy="2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46086" name="Text Box 4"/>
            <p:cNvSpPr txBox="1">
              <a:spLocks noChangeArrowheads="1"/>
            </p:cNvSpPr>
            <p:nvPr/>
          </p:nvSpPr>
          <p:spPr bwMode="auto">
            <a:xfrm>
              <a:off x="385" y="709"/>
              <a:ext cx="4854" cy="17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eaLnBrk="1" hangingPunct="1">
                <a:buClrTx/>
                <a:buFontTx/>
                <a:buNone/>
              </a:pPr>
              <a:r>
                <a:rPr lang="it-IT" altLang="it-IT" i="1">
                  <a:solidFill>
                    <a:srgbClr val="FFFFFF"/>
                  </a:solidFill>
                  <a:latin typeface="Calibri" pitchFamily="34" charset="0"/>
                  <a:ea typeface="SimSun" pitchFamily="2" charset="-122"/>
                </a:rPr>
                <a:t>Quadro clinico</a:t>
              </a:r>
            </a:p>
            <a:p>
              <a:pPr algn="just" eaLnBrk="1" hangingPunct="1">
                <a:buClrTx/>
                <a:buFontTx/>
                <a:buNone/>
              </a:pPr>
              <a:r>
                <a:rPr lang="it-IT" altLang="it-IT">
                  <a:solidFill>
                    <a:srgbClr val="FFFFFF"/>
                  </a:solidFill>
                  <a:latin typeface="Calibri" pitchFamily="34" charset="0"/>
                  <a:ea typeface="SimSun" pitchFamily="2" charset="-122"/>
                </a:rPr>
                <a:t>Tali manifestazioni possono modificarsi nel tempo, senza evidenti pattern di progressione, e talvolta più rituali possono coesistere.</a:t>
              </a:r>
            </a:p>
            <a:p>
              <a:pPr algn="just" eaLnBrk="1" hangingPunct="1">
                <a:buClrTx/>
                <a:buFontTx/>
                <a:buNone/>
              </a:pPr>
              <a:r>
                <a:rPr lang="it-IT" altLang="it-IT">
                  <a:solidFill>
                    <a:srgbClr val="FFFFFF"/>
                  </a:solidFill>
                  <a:latin typeface="Calibri" pitchFamily="34" charset="0"/>
                  <a:ea typeface="SimSun" pitchFamily="2" charset="-122"/>
                </a:rPr>
                <a:t>Sono rare le forme pure ossessive o compulsive.</a:t>
              </a:r>
            </a:p>
            <a:p>
              <a:pPr algn="just" eaLnBrk="1" hangingPunct="1">
                <a:buClrTx/>
                <a:buFontTx/>
                <a:buNone/>
              </a:pPr>
              <a:r>
                <a:rPr lang="it-IT" altLang="it-IT">
                  <a:solidFill>
                    <a:srgbClr val="FFFFFF"/>
                  </a:solidFill>
                  <a:latin typeface="Calibri" pitchFamily="34" charset="0"/>
                  <a:ea typeface="SimSun" pitchFamily="2" charset="-122"/>
                </a:rPr>
                <a:t>Spesso le </a:t>
              </a:r>
              <a:r>
                <a:rPr lang="it-IT" altLang="it-IT" u="sng">
                  <a:solidFill>
                    <a:srgbClr val="FFFFFF"/>
                  </a:solidFill>
                  <a:latin typeface="Calibri" pitchFamily="34" charset="0"/>
                  <a:ea typeface="SimSun" pitchFamily="2" charset="-122"/>
                </a:rPr>
                <a:t>compulsioni sono mentali</a:t>
              </a:r>
              <a:r>
                <a:rPr lang="it-IT" altLang="it-IT">
                  <a:solidFill>
                    <a:srgbClr val="FFFFFF"/>
                  </a:solidFill>
                  <a:latin typeface="Calibri" pitchFamily="34" charset="0"/>
                  <a:ea typeface="SimSun" pitchFamily="2" charset="-122"/>
                </a:rPr>
                <a:t>, e possono essere confuse con le ossessioni. (Es. ossessione di essere dominato dal peccato, compulsione a silenziose preghiere mentali, spesso inapparenti dall’esterno).</a:t>
              </a:r>
            </a:p>
          </p:txBody>
        </p:sp>
      </p:grpSp>
      <p:sp>
        <p:nvSpPr>
          <p:cNvPr id="113667" name="Segnaposto numero diapositiva 2"/>
          <p:cNvSpPr>
            <a:spLocks noGrp="1"/>
          </p:cNvSpPr>
          <p:nvPr>
            <p:ph type="sldNum" sz="quarter" idx="12"/>
          </p:nvPr>
        </p:nvSpPr>
        <p:spPr bwMode="auto">
          <a:xfrm>
            <a:off x="5791200" y="6203950"/>
            <a:ext cx="259080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l" eaLnBrk="1" hangingPunct="1"/>
            <a:fld id="{0FE3836F-713C-46CE-8CCB-7A86F181CE45}" type="slidenum">
              <a:rPr lang="it-IT" altLang="it-IT">
                <a:solidFill>
                  <a:srgbClr val="000000"/>
                </a:solidFill>
                <a:ea typeface="SimSun" pitchFamily="2" charset="-122"/>
              </a:rPr>
              <a:pPr algn="l" eaLnBrk="1" hangingPunct="1"/>
              <a:t>14</a:t>
            </a:fld>
            <a:endParaRPr lang="it-IT" altLang="it-IT">
              <a:solidFill>
                <a:srgbClr val="000000"/>
              </a:solidFill>
              <a:ea typeface="SimSun" pitchFamily="2" charset="-122"/>
            </a:endParaRPr>
          </a:p>
        </p:txBody>
      </p:sp>
    </p:spTree>
    <p:extLst>
      <p:ext uri="{BB962C8B-B14F-4D97-AF65-F5344CB8AC3E}">
        <p14:creationId xmlns:p14="http://schemas.microsoft.com/office/powerpoint/2010/main" val="182988566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755650" y="0"/>
            <a:ext cx="7772400" cy="857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600">
                <a:solidFill>
                  <a:schemeClr val="tx1"/>
                </a:solidFill>
                <a:latin typeface="Constantia" charset="0"/>
                <a:ea typeface="ＭＳ Ｐゴシック" charset="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2"/>
                </a:solidFill>
                <a:latin typeface="Constantia" charset="0"/>
                <a:ea typeface="ＭＳ Ｐゴシック" charset="0"/>
              </a:defRPr>
            </a:lvl2pPr>
            <a:lvl3pPr marL="11430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100">
                <a:solidFill>
                  <a:schemeClr val="tx1"/>
                </a:solidFill>
                <a:latin typeface="Constantia" charset="0"/>
                <a:ea typeface="ＭＳ Ｐゴシック" charset="0"/>
              </a:defRPr>
            </a:lvl3pPr>
            <a:lvl4pPr marL="16002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900">
                <a:solidFill>
                  <a:schemeClr val="tx1"/>
                </a:solidFill>
                <a:latin typeface="Constantia" charset="0"/>
                <a:ea typeface="ＭＳ Ｐゴシック" charset="0"/>
              </a:defRPr>
            </a:lvl4pPr>
            <a:lvl5pPr marL="20574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Constantia" charset="0"/>
                <a:ea typeface="ＭＳ Ｐゴシック" charset="0"/>
              </a:defRPr>
            </a:lvl5pPr>
            <a:lvl6pPr marL="2514600" defTabSz="449263" eaLnBrk="0" fontAlgn="base" hangingPunct="0">
              <a:spcBef>
                <a:spcPts val="338"/>
              </a:spcBef>
              <a:spcAft>
                <a:spcPct val="0"/>
              </a:spcAft>
              <a:buClr>
                <a:srgbClr val="236FBB"/>
              </a:buClr>
              <a:buFont typeface="Wingdings 2"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Constantia" charset="0"/>
                <a:ea typeface="ＭＳ Ｐゴシック" charset="0"/>
              </a:defRPr>
            </a:lvl6pPr>
            <a:lvl7pPr marL="2971800" indent="-228600" defTabSz="449263" eaLnBrk="0" fontAlgn="base" hangingPunct="0">
              <a:spcBef>
                <a:spcPts val="338"/>
              </a:spcBef>
              <a:spcAft>
                <a:spcPct val="0"/>
              </a:spcAft>
              <a:buClr>
                <a:srgbClr val="236FBB"/>
              </a:buClr>
              <a:buFont typeface="Wingdings 2"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Constantia" charset="0"/>
                <a:ea typeface="ＭＳ Ｐゴシック" charset="0"/>
              </a:defRPr>
            </a:lvl7pPr>
            <a:lvl8pPr marL="3429000" indent="-228600" defTabSz="449263" eaLnBrk="0" fontAlgn="base" hangingPunct="0">
              <a:spcBef>
                <a:spcPts val="338"/>
              </a:spcBef>
              <a:spcAft>
                <a:spcPct val="0"/>
              </a:spcAft>
              <a:buClr>
                <a:srgbClr val="236FBB"/>
              </a:buClr>
              <a:buFont typeface="Wingdings 2"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Constantia" charset="0"/>
                <a:ea typeface="ＭＳ Ｐゴシック" charset="0"/>
              </a:defRPr>
            </a:lvl8pPr>
            <a:lvl9pPr marL="3886200" indent="-228600" defTabSz="449263" eaLnBrk="0" fontAlgn="base" hangingPunct="0">
              <a:spcBef>
                <a:spcPts val="338"/>
              </a:spcBef>
              <a:spcAft>
                <a:spcPct val="0"/>
              </a:spcAft>
              <a:buClr>
                <a:srgbClr val="236FBB"/>
              </a:buClr>
              <a:buFont typeface="Wingdings 2"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chemeClr val="tx1"/>
                </a:solidFill>
                <a:latin typeface="Constantia" charset="0"/>
                <a:ea typeface="ＭＳ Ｐゴシック" charset="0"/>
              </a:defRPr>
            </a:lvl9pPr>
          </a:lstStyle>
          <a:p>
            <a:pPr algn="ctr">
              <a:buClrTx/>
              <a:buFontTx/>
              <a:buNone/>
              <a:defRPr/>
            </a:pPr>
            <a:r>
              <a:rPr lang="it-IT" sz="3200" dirty="0" smtClean="0">
                <a:solidFill>
                  <a:srgbClr val="002060"/>
                </a:solidFill>
                <a:latin typeface="Calibri" charset="0"/>
                <a:ea typeface="SimSun" charset="0"/>
                <a:cs typeface="SimSun" charset="0"/>
              </a:rPr>
              <a:t>D.O.C. - clinica</a:t>
            </a:r>
          </a:p>
        </p:txBody>
      </p:sp>
      <p:sp>
        <p:nvSpPr>
          <p:cNvPr id="47107" name="Text Box 2"/>
          <p:cNvSpPr txBox="1">
            <a:spLocks noChangeArrowheads="1"/>
          </p:cNvSpPr>
          <p:nvPr/>
        </p:nvSpPr>
        <p:spPr bwMode="auto">
          <a:xfrm>
            <a:off x="684213" y="981075"/>
            <a:ext cx="7772400" cy="5195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marL="342900" indent="-341313"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1pPr>
            <a:lvl2pPr marL="742950" indent="-285750"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2pPr>
            <a:lvl3pPr marL="1143000" indent="-228600"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3pPr>
            <a:lvl4pPr marL="1600200" indent="-228600"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4pPr>
            <a:lvl5pPr marL="2057400" indent="-228600"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imes New Roman" pitchFamily="18" charset="0"/>
                <a:ea typeface="MS Gothic" pitchFamily="49" charset="-128"/>
              </a:defRPr>
            </a:lvl9pPr>
          </a:lstStyle>
          <a:p>
            <a:pPr algn="ctr" eaLnBrk="1" hangingPunct="1">
              <a:lnSpc>
                <a:spcPct val="80000"/>
              </a:lnSpc>
              <a:spcBef>
                <a:spcPts val="700"/>
              </a:spcBef>
              <a:buClrTx/>
              <a:buFontTx/>
              <a:buNone/>
            </a:pPr>
            <a:r>
              <a:rPr lang="it-IT" altLang="it-IT" sz="2800" b="1" dirty="0">
                <a:solidFill>
                  <a:srgbClr val="002060"/>
                </a:solidFill>
                <a:latin typeface="Calibri" pitchFamily="34" charset="0"/>
                <a:ea typeface="SimSun" pitchFamily="2" charset="-122"/>
              </a:rPr>
              <a:t>ossessioni più comuni in età infantile e adolescenziale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paura di contaminazione/paura di gravi malattie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fissazione su numeri fortunati/sfortunati</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paura di intrusione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paura di causare danni/paura di sbagliare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eccesso di dubbio</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bisogno di simmetria e ordine</a:t>
            </a:r>
          </a:p>
          <a:p>
            <a:pPr algn="ctr" eaLnBrk="1" hangingPunct="1">
              <a:lnSpc>
                <a:spcPct val="80000"/>
              </a:lnSpc>
              <a:spcBef>
                <a:spcPts val="700"/>
              </a:spcBef>
              <a:buClrTx/>
              <a:buFontTx/>
              <a:buNone/>
            </a:pPr>
            <a:r>
              <a:rPr lang="it-IT" altLang="it-IT" sz="2800" b="1" dirty="0">
                <a:solidFill>
                  <a:srgbClr val="002060"/>
                </a:solidFill>
                <a:latin typeface="Calibri" pitchFamily="34" charset="0"/>
                <a:ea typeface="SimSun" pitchFamily="2" charset="-122"/>
              </a:rPr>
              <a:t>compulsioni più frequenti</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pulirsi/lavarsi</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toccare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contare/ripetere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sistemare/organizzare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verificare/domandare ripetitivamente</a:t>
            </a:r>
          </a:p>
          <a:p>
            <a:pPr eaLnBrk="1" hangingPunct="1">
              <a:lnSpc>
                <a:spcPct val="80000"/>
              </a:lnSpc>
              <a:spcBef>
                <a:spcPts val="500"/>
              </a:spcBef>
              <a:buClr>
                <a:srgbClr val="FFFFFF"/>
              </a:buClr>
              <a:buFont typeface="Arial" pitchFamily="34" charset="0"/>
              <a:buChar char="•"/>
            </a:pPr>
            <a:r>
              <a:rPr lang="it-IT" altLang="it-IT" sz="2000" b="1" dirty="0">
                <a:solidFill>
                  <a:srgbClr val="000000"/>
                </a:solidFill>
                <a:latin typeface="Calibri" pitchFamily="34" charset="0"/>
                <a:ea typeface="SimSun" pitchFamily="2" charset="-122"/>
              </a:rPr>
              <a:t>collezionare</a:t>
            </a:r>
          </a:p>
          <a:p>
            <a:pPr eaLnBrk="1" hangingPunct="1">
              <a:lnSpc>
                <a:spcPct val="80000"/>
              </a:lnSpc>
              <a:spcBef>
                <a:spcPts val="500"/>
              </a:spcBef>
              <a:buClrTx/>
              <a:buFontTx/>
              <a:buNone/>
            </a:pPr>
            <a:endParaRPr lang="en-US" altLang="it-IT" sz="2000" b="1" dirty="0">
              <a:solidFill>
                <a:srgbClr val="FFFFFF"/>
              </a:solidFill>
              <a:latin typeface="Calibri" pitchFamily="34" charset="0"/>
              <a:ea typeface="SimSun" pitchFamily="2" charset="-122"/>
            </a:endParaRPr>
          </a:p>
        </p:txBody>
      </p:sp>
      <p:sp>
        <p:nvSpPr>
          <p:cNvPr id="115715" name="Segnaposto numero diapositiva 2"/>
          <p:cNvSpPr>
            <a:spLocks noGrp="1"/>
          </p:cNvSpPr>
          <p:nvPr>
            <p:ph type="sldNum" sz="quarter" idx="12"/>
          </p:nvPr>
        </p:nvSpPr>
        <p:spPr bwMode="auto">
          <a:xfrm>
            <a:off x="5791200" y="6203950"/>
            <a:ext cx="259080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l" eaLnBrk="1" hangingPunct="1"/>
            <a:fld id="{2F93421F-04C0-4086-9500-095B281AEE28}" type="slidenum">
              <a:rPr lang="it-IT" altLang="it-IT">
                <a:solidFill>
                  <a:srgbClr val="000000"/>
                </a:solidFill>
                <a:ea typeface="SimSun" pitchFamily="2" charset="-122"/>
              </a:rPr>
              <a:pPr algn="l" eaLnBrk="1" hangingPunct="1"/>
              <a:t>15</a:t>
            </a:fld>
            <a:endParaRPr lang="it-IT" altLang="it-IT">
              <a:solidFill>
                <a:srgbClr val="000000"/>
              </a:solidFill>
              <a:ea typeface="SimSun" pitchFamily="2" charset="-122"/>
            </a:endParaRPr>
          </a:p>
        </p:txBody>
      </p:sp>
    </p:spTree>
    <p:extLst>
      <p:ext uri="{BB962C8B-B14F-4D97-AF65-F5344CB8AC3E}">
        <p14:creationId xmlns:p14="http://schemas.microsoft.com/office/powerpoint/2010/main" val="37612864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481013" y="-101600"/>
            <a:ext cx="8229600" cy="1387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ctr" eaLnBrk="1" hangingPunct="1">
              <a:buClrTx/>
              <a:buFontTx/>
              <a:buNone/>
            </a:pPr>
            <a:r>
              <a:rPr lang="it-IT" altLang="it-IT" sz="2800" b="1">
                <a:solidFill>
                  <a:srgbClr val="002060"/>
                </a:solidFill>
                <a:latin typeface="Calibri" pitchFamily="34" charset="0"/>
                <a:ea typeface="SimSun" pitchFamily="2" charset="-122"/>
              </a:rPr>
              <a:t/>
            </a:r>
            <a:br>
              <a:rPr lang="it-IT" altLang="it-IT" sz="2800" b="1">
                <a:solidFill>
                  <a:srgbClr val="002060"/>
                </a:solidFill>
                <a:latin typeface="Calibri" pitchFamily="34" charset="0"/>
                <a:ea typeface="SimSun" pitchFamily="2" charset="-122"/>
              </a:rPr>
            </a:br>
            <a:r>
              <a:rPr lang="it-IT" altLang="it-IT" sz="2800" b="1">
                <a:solidFill>
                  <a:srgbClr val="FFFF00"/>
                </a:solidFill>
                <a:latin typeface="Calibri" pitchFamily="34" charset="0"/>
                <a:ea typeface="SimSun" pitchFamily="2" charset="-122"/>
              </a:rPr>
              <a:t>Il Disturbo ossessivo-compulsivo in eta’ evolutiva</a:t>
            </a:r>
            <a:r>
              <a:rPr lang="it-IT" altLang="it-IT" sz="2900" b="1">
                <a:solidFill>
                  <a:srgbClr val="FFFF00"/>
                </a:solidFill>
                <a:latin typeface="Calibri" pitchFamily="34" charset="0"/>
                <a:ea typeface="SimSun" pitchFamily="2" charset="-122"/>
              </a:rPr>
              <a:t/>
            </a:r>
            <a:br>
              <a:rPr lang="it-IT" altLang="it-IT" sz="2900" b="1">
                <a:solidFill>
                  <a:srgbClr val="FFFF00"/>
                </a:solidFill>
                <a:latin typeface="Calibri" pitchFamily="34" charset="0"/>
                <a:ea typeface="SimSun" pitchFamily="2" charset="-122"/>
              </a:rPr>
            </a:br>
            <a:endParaRPr lang="it-IT" altLang="it-IT" sz="2900" b="1">
              <a:solidFill>
                <a:srgbClr val="FFFF00"/>
              </a:solidFill>
              <a:latin typeface="Calibri" pitchFamily="34" charset="0"/>
              <a:ea typeface="SimSun" pitchFamily="2" charset="-122"/>
            </a:endParaRPr>
          </a:p>
        </p:txBody>
      </p:sp>
      <p:grpSp>
        <p:nvGrpSpPr>
          <p:cNvPr id="117762" name="Group 2"/>
          <p:cNvGrpSpPr>
            <a:grpSpLocks/>
          </p:cNvGrpSpPr>
          <p:nvPr/>
        </p:nvGrpSpPr>
        <p:grpSpPr bwMode="auto">
          <a:xfrm>
            <a:off x="536575" y="828675"/>
            <a:ext cx="8118475" cy="5046663"/>
            <a:chOff x="338" y="522"/>
            <a:chExt cx="5114" cy="3179"/>
          </a:xfrm>
        </p:grpSpPr>
        <p:pic>
          <p:nvPicPr>
            <p:cNvPr id="4813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 y="522"/>
              <a:ext cx="5115" cy="318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48134" name="Text Box 4"/>
            <p:cNvSpPr txBox="1">
              <a:spLocks noChangeArrowheads="1"/>
            </p:cNvSpPr>
            <p:nvPr/>
          </p:nvSpPr>
          <p:spPr bwMode="auto">
            <a:xfrm>
              <a:off x="431" y="572"/>
              <a:ext cx="4989" cy="30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eaLnBrk="1" hangingPunct="1">
                <a:buClrTx/>
                <a:buFontTx/>
                <a:buNone/>
              </a:pPr>
              <a:r>
                <a:rPr lang="it-IT" altLang="it-IT" i="1">
                  <a:solidFill>
                    <a:srgbClr val="FFFFFF"/>
                  </a:solidFill>
                  <a:latin typeface="Calibri" pitchFamily="34" charset="0"/>
                  <a:ea typeface="SimSun" pitchFamily="2" charset="-122"/>
                </a:rPr>
                <a:t>Quadro clinico</a:t>
              </a:r>
            </a:p>
            <a:p>
              <a:pPr eaLnBrk="1" hangingPunct="1">
                <a:buClrTx/>
                <a:buFontTx/>
                <a:buNone/>
              </a:pPr>
              <a:r>
                <a:rPr lang="it-IT" altLang="it-IT">
                  <a:solidFill>
                    <a:srgbClr val="FFFFFF"/>
                  </a:solidFill>
                  <a:latin typeface="Calibri" pitchFamily="34" charset="0"/>
                  <a:ea typeface="SimSun" pitchFamily="2" charset="-122"/>
                </a:rPr>
                <a:t>Il DOC è un disturbo eterogeneo, sul piano clinico e fisiopatologico.</a:t>
              </a:r>
            </a:p>
            <a:p>
              <a:pPr eaLnBrk="1" hangingPunct="1">
                <a:buClrTx/>
                <a:buFontTx/>
                <a:buNone/>
              </a:pPr>
              <a:r>
                <a:rPr lang="it-IT" altLang="it-IT">
                  <a:solidFill>
                    <a:srgbClr val="FFFFFF"/>
                  </a:solidFill>
                  <a:latin typeface="Calibri" pitchFamily="34" charset="0"/>
                  <a:ea typeface="SimSun" pitchFamily="2" charset="-122"/>
                </a:rPr>
                <a:t>Una tipizzazione basata sulla analisi fattoriale delle manifestazioni cliniche (Y-BOCS) ha individuato 4 Dimensioni (validate almeno in parte da studi di </a:t>
              </a:r>
              <a:r>
                <a:rPr lang="it-IT" altLang="it-IT" i="1">
                  <a:solidFill>
                    <a:srgbClr val="FFFFFF"/>
                  </a:solidFill>
                  <a:latin typeface="Calibri" pitchFamily="34" charset="0"/>
                  <a:ea typeface="SimSun" pitchFamily="2" charset="-122"/>
                </a:rPr>
                <a:t>neuroimaging e genetica):</a:t>
              </a:r>
            </a:p>
            <a:p>
              <a:pPr eaLnBrk="1" hangingPunct="1">
                <a:buClrTx/>
                <a:buFontTx/>
                <a:buNone/>
              </a:pPr>
              <a:r>
                <a:rPr lang="it-IT" altLang="it-IT">
                  <a:solidFill>
                    <a:srgbClr val="FFFFFF"/>
                  </a:solidFill>
                  <a:latin typeface="Calibri" pitchFamily="34" charset="0"/>
                  <a:ea typeface="SimSun" pitchFamily="2" charset="-122"/>
                </a:rPr>
                <a:t>1) Ossessioni aggressive, sessuali, religiose, compulsioni di controllo.</a:t>
              </a:r>
            </a:p>
            <a:p>
              <a:pPr eaLnBrk="1" hangingPunct="1">
                <a:buClrTx/>
                <a:buFontTx/>
                <a:buNone/>
              </a:pPr>
              <a:r>
                <a:rPr lang="it-IT" altLang="it-IT">
                  <a:solidFill>
                    <a:srgbClr val="FFFFFF"/>
                  </a:solidFill>
                  <a:latin typeface="Calibri" pitchFamily="34" charset="0"/>
                  <a:ea typeface="SimSun" pitchFamily="2" charset="-122"/>
                </a:rPr>
                <a:t>2) Ossessioni e compulsioni di simmetria e di ordine (fenomeni “just right”)</a:t>
              </a:r>
            </a:p>
            <a:p>
              <a:pPr eaLnBrk="1" hangingPunct="1">
                <a:buClrTx/>
                <a:buFontTx/>
                <a:buNone/>
              </a:pPr>
              <a:r>
                <a:rPr lang="it-IT" altLang="it-IT">
                  <a:solidFill>
                    <a:srgbClr val="FFFFFF"/>
                  </a:solidFill>
                  <a:latin typeface="Calibri" pitchFamily="34" charset="0"/>
                  <a:ea typeface="SimSun" pitchFamily="2" charset="-122"/>
                </a:rPr>
                <a:t>3) Ossessioni su sporco e contaminazioni, rituali di lavaggio</a:t>
              </a:r>
            </a:p>
            <a:p>
              <a:pPr eaLnBrk="1" hangingPunct="1">
                <a:buClrTx/>
                <a:buFontTx/>
                <a:buNone/>
              </a:pPr>
              <a:r>
                <a:rPr lang="it-IT" altLang="it-IT">
                  <a:solidFill>
                    <a:srgbClr val="FFFFFF"/>
                  </a:solidFill>
                  <a:latin typeface="Calibri" pitchFamily="34" charset="0"/>
                  <a:ea typeface="SimSun" pitchFamily="2" charset="-122"/>
                </a:rPr>
                <a:t>4) Ossessioni e compulsioni di accumulo</a:t>
              </a:r>
            </a:p>
          </p:txBody>
        </p:sp>
      </p:grpSp>
      <p:sp>
        <p:nvSpPr>
          <p:cNvPr id="117763" name="Segnaposto numero diapositiva 2"/>
          <p:cNvSpPr>
            <a:spLocks noGrp="1"/>
          </p:cNvSpPr>
          <p:nvPr>
            <p:ph type="sldNum" sz="quarter" idx="12"/>
          </p:nvPr>
        </p:nvSpPr>
        <p:spPr bwMode="auto">
          <a:xfrm>
            <a:off x="5791200" y="6203950"/>
            <a:ext cx="2590800" cy="38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Times New Roman" pitchFamily="18" charset="0"/>
                <a:ea typeface="MS Gothic" pitchFamily="49" charset="-128"/>
              </a:defRPr>
            </a:lvl9pPr>
          </a:lstStyle>
          <a:p>
            <a:pPr algn="l" eaLnBrk="1" hangingPunct="1"/>
            <a:fld id="{601FFF4F-F5BD-4FA0-93AF-56A0A41E9F20}" type="slidenum">
              <a:rPr lang="it-IT" altLang="it-IT">
                <a:solidFill>
                  <a:srgbClr val="000000"/>
                </a:solidFill>
                <a:ea typeface="SimSun" pitchFamily="2" charset="-122"/>
              </a:rPr>
              <a:pPr algn="l" eaLnBrk="1" hangingPunct="1"/>
              <a:t>16</a:t>
            </a:fld>
            <a:endParaRPr lang="it-IT" altLang="it-IT">
              <a:solidFill>
                <a:srgbClr val="000000"/>
              </a:solidFill>
              <a:ea typeface="SimSun" pitchFamily="2" charset="-122"/>
            </a:endParaRPr>
          </a:p>
        </p:txBody>
      </p:sp>
    </p:spTree>
    <p:extLst>
      <p:ext uri="{BB962C8B-B14F-4D97-AF65-F5344CB8AC3E}">
        <p14:creationId xmlns:p14="http://schemas.microsoft.com/office/powerpoint/2010/main" val="1285432668"/>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1"/>
          <p:cNvSpPr>
            <a:spLocks noGrp="1" noChangeArrowheads="1"/>
          </p:cNvSpPr>
          <p:nvPr>
            <p:ph type="title"/>
          </p:nvPr>
        </p:nvSpPr>
        <p:spPr>
          <a:xfrm>
            <a:off x="685800" y="228600"/>
            <a:ext cx="7772400" cy="1219200"/>
          </a:xfrm>
        </p:spPr>
        <p:txBody>
          <a:bodyPr lIns="92160" tIns="46080" rIns="92160" bIns="46080" anchor="ctr"/>
          <a:lstStyle/>
          <a:p>
            <a:pPr eaLnBrk="1" fontAlgn="auto" hangingPunct="1">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it-IT" sz="3200" smtClean="0">
                <a:solidFill>
                  <a:srgbClr val="800000"/>
                </a:solidFill>
                <a:ea typeface="+mj-ea"/>
                <a:cs typeface="+mj-cs"/>
              </a:rPr>
              <a:t>INTERVENTO TERAPEUTICO</a:t>
            </a:r>
          </a:p>
        </p:txBody>
      </p:sp>
      <p:sp>
        <p:nvSpPr>
          <p:cNvPr id="119809" name="Rectangle 2"/>
          <p:cNvSpPr>
            <a:spLocks noGrp="1" noChangeArrowheads="1"/>
          </p:cNvSpPr>
          <p:nvPr>
            <p:ph idx="1"/>
          </p:nvPr>
        </p:nvSpPr>
        <p:spPr>
          <a:xfrm>
            <a:off x="685800" y="1295400"/>
            <a:ext cx="7772400" cy="5029200"/>
          </a:xfrm>
        </p:spPr>
        <p:txBody>
          <a:bodyPr>
            <a:normAutofit/>
          </a:bodyPr>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dirty="0" smtClean="0"/>
              <a:t>Sul contesto: proposte di allargamento relazionale ed esperienziale </a:t>
            </a:r>
            <a:r>
              <a:rPr lang="it-IT" altLang="it-IT" dirty="0" smtClean="0">
                <a:latin typeface="Wingdings" pitchFamily="2" charset="2"/>
              </a:rPr>
              <a:t></a:t>
            </a:r>
            <a:r>
              <a:rPr lang="it-IT" altLang="it-IT" dirty="0" smtClean="0"/>
              <a:t> rafforzo dell’immagine sociale e di </a:t>
            </a:r>
            <a:r>
              <a:rPr lang="it-IT" altLang="it-IT" dirty="0" err="1" smtClean="0"/>
              <a:t>sè</a:t>
            </a:r>
            <a:endParaRPr lang="it-IT" altLang="it-IT" dirty="0" smtClean="0"/>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dirty="0" smtClean="0"/>
              <a:t>Sul bambino: -psicoterapia </a:t>
            </a:r>
            <a:r>
              <a:rPr lang="it-IT" altLang="it-IT" dirty="0" err="1" smtClean="0"/>
              <a:t>congnitivo</a:t>
            </a:r>
            <a:r>
              <a:rPr lang="it-IT" altLang="it-IT" dirty="0" smtClean="0"/>
              <a:t> comportamentale</a:t>
            </a:r>
          </a:p>
          <a:p>
            <a:pPr eaLnBrk="1" hangingPunct="1">
              <a:buClr>
                <a:srgbClr val="FFFF00"/>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dirty="0" smtClean="0"/>
              <a:t>                          -psicofarmaci </a:t>
            </a:r>
          </a:p>
          <a:p>
            <a:pPr eaLnBrk="1" hangingPunct="1">
              <a:buClr>
                <a:srgbClr val="FFFF00"/>
              </a:buClr>
              <a:buSzPct val="75000"/>
              <a:buFontTx/>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dirty="0" smtClean="0"/>
              <a:t>Sui Genitori :    -sostegno psicologico,                                    			 -</a:t>
            </a:r>
            <a:r>
              <a:rPr lang="it-IT" altLang="it-IT" dirty="0" err="1" smtClean="0"/>
              <a:t>psicoeducazionale</a:t>
            </a:r>
            <a:endParaRPr lang="it-IT" altLang="it-IT" dirty="0" smtClean="0"/>
          </a:p>
          <a:p>
            <a:pPr eaLnBrk="1" hangingPunct="1">
              <a:buClr>
                <a:srgbClr val="FFFF00"/>
              </a:buClr>
              <a:buSzPct val="75000"/>
              <a:buFontTx/>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it-IT" altLang="it-IT" dirty="0" smtClean="0"/>
          </a:p>
          <a:p>
            <a:pPr eaLnBrk="1" hangingPunct="1">
              <a:buClr>
                <a:srgbClr val="FFFF00"/>
              </a:buClr>
              <a:buSzPct val="75000"/>
              <a:buFontTx/>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dirty="0" smtClean="0"/>
              <a:t>Psicoterapie in </a:t>
            </a:r>
            <a:r>
              <a:rPr lang="it-IT" altLang="it-IT" dirty="0" err="1" smtClean="0"/>
              <a:t>setting</a:t>
            </a:r>
            <a:r>
              <a:rPr lang="it-IT" altLang="it-IT" dirty="0" smtClean="0"/>
              <a:t> congiunto G-B. </a:t>
            </a:r>
          </a:p>
          <a:p>
            <a:pPr eaLnBrk="1" hangingPunct="1">
              <a:buClr>
                <a:srgbClr val="FFFF00"/>
              </a:buClr>
              <a:buSzPct val="75000"/>
              <a:buFontTx/>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altLang="it-IT" dirty="0" smtClean="0"/>
              <a:t> </a:t>
            </a:r>
          </a:p>
        </p:txBody>
      </p:sp>
      <p:sp>
        <p:nvSpPr>
          <p:cNvPr id="119810" name="Segnaposto data 3"/>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bg1"/>
                </a:solidFill>
                <a:latin typeface="Times New Roman" pitchFamily="18" charset="0"/>
                <a:ea typeface="MS Gothic" pitchFamily="49" charset="-128"/>
              </a:defRPr>
            </a:lvl1pPr>
            <a:lvl2pPr marL="742950" indent="-285750" eaLnBrk="0" hangingPunct="0">
              <a:defRPr sz="2400">
                <a:solidFill>
                  <a:schemeClr val="bg1"/>
                </a:solidFill>
                <a:latin typeface="Times New Roman" pitchFamily="18" charset="0"/>
                <a:ea typeface="MS Gothic" pitchFamily="49" charset="-128"/>
              </a:defRPr>
            </a:lvl2pPr>
            <a:lvl3pPr marL="1143000" indent="-228600" eaLnBrk="0" hangingPunct="0">
              <a:defRPr sz="2400">
                <a:solidFill>
                  <a:schemeClr val="bg1"/>
                </a:solidFill>
                <a:latin typeface="Times New Roman" pitchFamily="18" charset="0"/>
                <a:ea typeface="MS Gothic" pitchFamily="49" charset="-128"/>
              </a:defRPr>
            </a:lvl3pPr>
            <a:lvl4pPr marL="1600200" indent="-228600" eaLnBrk="0" hangingPunct="0">
              <a:defRPr sz="2400">
                <a:solidFill>
                  <a:schemeClr val="bg1"/>
                </a:solidFill>
                <a:latin typeface="Times New Roman" pitchFamily="18" charset="0"/>
                <a:ea typeface="MS Gothic" pitchFamily="49" charset="-128"/>
              </a:defRPr>
            </a:lvl4pPr>
            <a:lvl5pPr marL="2057400" indent="-228600" eaLnBrk="0" hangingPunct="0">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9pPr>
          </a:lstStyle>
          <a:p>
            <a:pPr eaLnBrk="1" hangingPunct="1">
              <a:buFont typeface="Times New Roman" pitchFamily="18" charset="0"/>
              <a:buNone/>
            </a:pPr>
            <a:fld id="{702281FA-0260-473C-8810-4559B78EAB47}" type="datetime1">
              <a:rPr lang="it-IT" altLang="it-IT" sz="1200" smtClean="0">
                <a:solidFill>
                  <a:schemeClr val="tx2"/>
                </a:solidFill>
              </a:rPr>
              <a:pPr eaLnBrk="1" hangingPunct="1">
                <a:buFont typeface="Times New Roman" pitchFamily="18" charset="0"/>
                <a:buNone/>
              </a:pPr>
              <a:t>27/05/19</a:t>
            </a:fld>
            <a:endParaRPr lang="it-IT" altLang="it-IT" sz="1200" smtClean="0">
              <a:solidFill>
                <a:schemeClr val="tx2"/>
              </a:solidFill>
            </a:endParaRPr>
          </a:p>
        </p:txBody>
      </p:sp>
      <p:sp>
        <p:nvSpPr>
          <p:cNvPr id="119811" name="Segnaposto numero diapositiva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bg1"/>
                </a:solidFill>
                <a:latin typeface="Times New Roman" pitchFamily="18" charset="0"/>
                <a:ea typeface="MS Gothic" pitchFamily="49" charset="-128"/>
              </a:defRPr>
            </a:lvl1pPr>
            <a:lvl2pPr marL="742950" indent="-285750" eaLnBrk="0" hangingPunct="0">
              <a:defRPr sz="2400">
                <a:solidFill>
                  <a:schemeClr val="bg1"/>
                </a:solidFill>
                <a:latin typeface="Times New Roman" pitchFamily="18" charset="0"/>
                <a:ea typeface="MS Gothic" pitchFamily="49" charset="-128"/>
              </a:defRPr>
            </a:lvl2pPr>
            <a:lvl3pPr marL="1143000" indent="-228600" eaLnBrk="0" hangingPunct="0">
              <a:defRPr sz="2400">
                <a:solidFill>
                  <a:schemeClr val="bg1"/>
                </a:solidFill>
                <a:latin typeface="Times New Roman" pitchFamily="18" charset="0"/>
                <a:ea typeface="MS Gothic" pitchFamily="49" charset="-128"/>
              </a:defRPr>
            </a:lvl3pPr>
            <a:lvl4pPr marL="1600200" indent="-228600" eaLnBrk="0" hangingPunct="0">
              <a:defRPr sz="2400">
                <a:solidFill>
                  <a:schemeClr val="bg1"/>
                </a:solidFill>
                <a:latin typeface="Times New Roman" pitchFamily="18" charset="0"/>
                <a:ea typeface="MS Gothic" pitchFamily="49" charset="-128"/>
              </a:defRPr>
            </a:lvl4pPr>
            <a:lvl5pPr marL="2057400" indent="-228600" eaLnBrk="0" hangingPunct="0">
              <a:defRPr sz="2400">
                <a:solidFill>
                  <a:schemeClr val="bg1"/>
                </a:solidFill>
                <a:latin typeface="Times New Roman" pitchFamily="18" charset="0"/>
                <a:ea typeface="MS Gothic" pitchFamily="49" charset="-128"/>
              </a:defRPr>
            </a:lvl5pPr>
            <a:lvl6pPr marL="25146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6pPr>
            <a:lvl7pPr marL="29718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7pPr>
            <a:lvl8pPr marL="34290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8pPr>
            <a:lvl9pPr marL="3886200" indent="-228600" defTabSz="449263" eaLnBrk="0" fontAlgn="base" hangingPunct="0">
              <a:spcBef>
                <a:spcPct val="0"/>
              </a:spcBef>
              <a:spcAft>
                <a:spcPct val="0"/>
              </a:spcAft>
              <a:buClr>
                <a:srgbClr val="FFFFCC"/>
              </a:buClr>
              <a:buSzPct val="100000"/>
              <a:buFont typeface="Times New Roman" pitchFamily="18" charset="0"/>
              <a:defRPr sz="2400">
                <a:solidFill>
                  <a:schemeClr val="bg1"/>
                </a:solidFill>
                <a:latin typeface="Times New Roman" pitchFamily="18" charset="0"/>
                <a:ea typeface="MS Gothic" pitchFamily="49" charset="-128"/>
              </a:defRPr>
            </a:lvl9pPr>
          </a:lstStyle>
          <a:p>
            <a:pPr eaLnBrk="1" hangingPunct="1"/>
            <a:fld id="{2BD28D0A-4E6D-4749-B53B-C121FC5ECBB6}" type="slidenum">
              <a:rPr lang="it-IT" altLang="it-IT" sz="1600">
                <a:solidFill>
                  <a:schemeClr val="tx2"/>
                </a:solidFill>
              </a:rPr>
              <a:pPr eaLnBrk="1" hangingPunct="1"/>
              <a:t>17</a:t>
            </a:fld>
            <a:endParaRPr lang="it-IT" altLang="it-IT" sz="1600">
              <a:solidFill>
                <a:schemeClr val="tx2"/>
              </a:solidFill>
            </a:endParaRPr>
          </a:p>
        </p:txBody>
      </p:sp>
    </p:spTree>
    <p:extLst>
      <p:ext uri="{BB962C8B-B14F-4D97-AF65-F5344CB8AC3E}">
        <p14:creationId xmlns:p14="http://schemas.microsoft.com/office/powerpoint/2010/main" val="142619935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fontAlgn="base"/>
            <a:r>
              <a:rPr lang="it-IT" b="1" dirty="0"/>
              <a:t>La terapia del Disturbo Ossessivo Compulsivo</a:t>
            </a:r>
          </a:p>
        </p:txBody>
      </p:sp>
      <p:sp>
        <p:nvSpPr>
          <p:cNvPr id="3" name="Segnaposto contenuto 2"/>
          <p:cNvSpPr>
            <a:spLocks noGrp="1"/>
          </p:cNvSpPr>
          <p:nvPr>
            <p:ph idx="1"/>
          </p:nvPr>
        </p:nvSpPr>
        <p:spPr>
          <a:xfrm>
            <a:off x="323528" y="1600200"/>
            <a:ext cx="8363272" cy="4525963"/>
          </a:xfrm>
        </p:spPr>
        <p:txBody>
          <a:bodyPr>
            <a:normAutofit/>
          </a:bodyPr>
          <a:lstStyle/>
          <a:p>
            <a:pPr marL="0" indent="0">
              <a:buNone/>
            </a:pPr>
            <a:r>
              <a:rPr lang="en-US" dirty="0"/>
              <a:t>Le </a:t>
            </a:r>
            <a:r>
              <a:rPr lang="en-US" dirty="0" err="1"/>
              <a:t>linee</a:t>
            </a:r>
            <a:r>
              <a:rPr lang="en-US" dirty="0"/>
              <a:t> </a:t>
            </a:r>
            <a:r>
              <a:rPr lang="en-US" dirty="0" err="1"/>
              <a:t>guida</a:t>
            </a:r>
            <a:r>
              <a:rPr lang="en-US" dirty="0"/>
              <a:t> </a:t>
            </a:r>
            <a:r>
              <a:rPr lang="en-US" dirty="0" err="1"/>
              <a:t>internazionali</a:t>
            </a:r>
            <a:r>
              <a:rPr lang="en-US" dirty="0"/>
              <a:t>   </a:t>
            </a:r>
            <a:r>
              <a:rPr lang="en-US" dirty="0" err="1"/>
              <a:t>mostrano</a:t>
            </a:r>
            <a:r>
              <a:rPr lang="en-US" dirty="0"/>
              <a:t> </a:t>
            </a:r>
            <a:r>
              <a:rPr lang="en-US" dirty="0" err="1"/>
              <a:t>che</a:t>
            </a:r>
            <a:r>
              <a:rPr lang="en-US" dirty="0"/>
              <a:t>, in media, circa </a:t>
            </a:r>
            <a:r>
              <a:rPr lang="en-US" dirty="0" err="1"/>
              <a:t>il</a:t>
            </a:r>
            <a:r>
              <a:rPr lang="en-US" dirty="0"/>
              <a:t> 70% </a:t>
            </a:r>
            <a:r>
              <a:rPr lang="en-US" dirty="0" err="1"/>
              <a:t>dei</a:t>
            </a:r>
            <a:r>
              <a:rPr lang="en-US" dirty="0"/>
              <a:t> </a:t>
            </a:r>
            <a:r>
              <a:rPr lang="en-US" dirty="0" err="1"/>
              <a:t>pazienti</a:t>
            </a:r>
            <a:r>
              <a:rPr lang="en-US" dirty="0"/>
              <a:t> </a:t>
            </a:r>
            <a:r>
              <a:rPr lang="en-US" dirty="0" err="1"/>
              <a:t>affetti</a:t>
            </a:r>
            <a:r>
              <a:rPr lang="en-US" dirty="0"/>
              <a:t> da </a:t>
            </a:r>
            <a:endParaRPr lang="en-US" dirty="0" smtClean="0"/>
          </a:p>
          <a:p>
            <a:pPr marL="0" indent="0">
              <a:buNone/>
            </a:pPr>
            <a:r>
              <a:rPr lang="en-US" b="1" dirty="0" err="1" smtClean="0"/>
              <a:t>Disturbo</a:t>
            </a:r>
            <a:r>
              <a:rPr lang="en-US" b="1" dirty="0" smtClean="0"/>
              <a:t> </a:t>
            </a:r>
            <a:r>
              <a:rPr lang="en-US" b="1" dirty="0" err="1" smtClean="0"/>
              <a:t>Ossessivo</a:t>
            </a:r>
            <a:r>
              <a:rPr lang="en-US" b="1" dirty="0" smtClean="0"/>
              <a:t> </a:t>
            </a:r>
            <a:r>
              <a:rPr lang="en-US" b="1" dirty="0" err="1" smtClean="0"/>
              <a:t>Compulsivo</a:t>
            </a:r>
            <a:r>
              <a:rPr lang="en-US" dirty="0"/>
              <a:t> </a:t>
            </a:r>
            <a:r>
              <a:rPr lang="en-US" dirty="0" err="1"/>
              <a:t>trae</a:t>
            </a:r>
            <a:r>
              <a:rPr lang="en-US" dirty="0"/>
              <a:t> </a:t>
            </a:r>
            <a:r>
              <a:rPr lang="en-US" dirty="0" err="1"/>
              <a:t>beneficio</a:t>
            </a:r>
            <a:r>
              <a:rPr lang="en-US" dirty="0"/>
              <a:t> </a:t>
            </a:r>
            <a:r>
              <a:rPr lang="en-US" dirty="0" err="1"/>
              <a:t>dagli</a:t>
            </a:r>
            <a:r>
              <a:rPr lang="en-US" dirty="0"/>
              <a:t> </a:t>
            </a:r>
            <a:r>
              <a:rPr lang="en-US" dirty="0" err="1"/>
              <a:t>psicofarmaci</a:t>
            </a:r>
            <a:r>
              <a:rPr lang="en-US" dirty="0"/>
              <a:t> o </a:t>
            </a:r>
            <a:r>
              <a:rPr lang="en-US" dirty="0" err="1"/>
              <a:t>dalla</a:t>
            </a:r>
            <a:r>
              <a:rPr lang="en-US" dirty="0"/>
              <a:t> </a:t>
            </a:r>
            <a:r>
              <a:rPr lang="en-US" dirty="0" err="1"/>
              <a:t>terapia</a:t>
            </a:r>
            <a:r>
              <a:rPr lang="en-US" dirty="0"/>
              <a:t> </a:t>
            </a:r>
            <a:r>
              <a:rPr lang="en-US" dirty="0" err="1"/>
              <a:t>cognitivo-comportamentale</a:t>
            </a:r>
            <a:r>
              <a:rPr lang="en-US" dirty="0"/>
              <a:t>. </a:t>
            </a:r>
            <a:endParaRPr lang="it-IT" dirty="0" smtClean="0"/>
          </a:p>
          <a:p>
            <a:pPr marL="0" indent="0">
              <a:buNone/>
            </a:pPr>
            <a:r>
              <a:rPr lang="it-IT" dirty="0" smtClean="0"/>
              <a:t> </a:t>
            </a:r>
            <a:r>
              <a:rPr lang="it-IT" dirty="0"/>
              <a:t>I pazienti che rispondono agli psicofarmaci </a:t>
            </a:r>
            <a:r>
              <a:rPr lang="it-IT" dirty="0" smtClean="0"/>
              <a:t> mostrano </a:t>
            </a:r>
            <a:r>
              <a:rPr lang="it-IT" dirty="0"/>
              <a:t>una riduzione dei sintomi del </a:t>
            </a:r>
            <a:r>
              <a:rPr lang="it-IT" b="1" dirty="0"/>
              <a:t>Disturbo Ossessivo Compulsivo</a:t>
            </a:r>
            <a:r>
              <a:rPr lang="it-IT" dirty="0"/>
              <a:t> dal 40% al 60%, </a:t>
            </a:r>
            <a:r>
              <a:rPr lang="it-IT" dirty="0" smtClean="0"/>
              <a:t> </a:t>
            </a:r>
          </a:p>
          <a:p>
            <a:pPr marL="0" indent="0">
              <a:buNone/>
            </a:pPr>
            <a:r>
              <a:rPr lang="it-IT" dirty="0" smtClean="0"/>
              <a:t>quelli </a:t>
            </a:r>
            <a:r>
              <a:rPr lang="it-IT" dirty="0"/>
              <a:t>che rispondono alla terapia cognitivo-comportamentale la riduzione dei sintomi varia tra il 60% e l’80%.</a:t>
            </a:r>
          </a:p>
          <a:p>
            <a:pPr marL="0" indent="0">
              <a:buNone/>
            </a:pPr>
            <a:endParaRPr lang="it-IT" dirty="0"/>
          </a:p>
        </p:txBody>
      </p:sp>
    </p:spTree>
    <p:extLst>
      <p:ext uri="{BB962C8B-B14F-4D97-AF65-F5344CB8AC3E}">
        <p14:creationId xmlns:p14="http://schemas.microsoft.com/office/powerpoint/2010/main" val="359560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Trattamento Cognitivo Comportamentale</a:t>
            </a:r>
            <a:endParaRPr lang="it-IT" sz="3200" dirty="0"/>
          </a:p>
        </p:txBody>
      </p:sp>
      <p:sp>
        <p:nvSpPr>
          <p:cNvPr id="3" name="Segnaposto contenuto 2"/>
          <p:cNvSpPr>
            <a:spLocks noGrp="1"/>
          </p:cNvSpPr>
          <p:nvPr>
            <p:ph idx="1"/>
          </p:nvPr>
        </p:nvSpPr>
        <p:spPr/>
        <p:txBody>
          <a:bodyPr>
            <a:normAutofit fontScale="77500" lnSpcReduction="20000"/>
          </a:bodyPr>
          <a:lstStyle/>
          <a:p>
            <a:pPr fontAlgn="base"/>
            <a:r>
              <a:rPr lang="it-IT" i="1" u="sng" dirty="0"/>
              <a:t>1° fase: </a:t>
            </a:r>
            <a:r>
              <a:rPr lang="it-IT" i="1" u="sng" dirty="0" err="1"/>
              <a:t>assessment</a:t>
            </a:r>
            <a:r>
              <a:rPr lang="it-IT" dirty="0"/>
              <a:t>. Durante l’</a:t>
            </a:r>
            <a:r>
              <a:rPr lang="it-IT" dirty="0" err="1"/>
              <a:t>assessment</a:t>
            </a:r>
            <a:r>
              <a:rPr lang="it-IT" dirty="0"/>
              <a:t> si ha l’obiettivo di comprendere la natura del problema presentato dal paziente e di giungere a un’ipotesi diagnostica e a un progetto terapeutico personalizzato.</a:t>
            </a:r>
          </a:p>
          <a:p>
            <a:pPr fontAlgn="base"/>
            <a:r>
              <a:rPr lang="it-IT" i="1" u="sng" dirty="0"/>
              <a:t>2° fase: restituzione e contratto</a:t>
            </a:r>
            <a:r>
              <a:rPr lang="it-IT" dirty="0"/>
              <a:t>. Dopo la fase di </a:t>
            </a:r>
            <a:r>
              <a:rPr lang="it-IT" dirty="0" err="1"/>
              <a:t>assessment</a:t>
            </a:r>
            <a:r>
              <a:rPr lang="it-IT" dirty="0"/>
              <a:t> e di consegna al paziente ci  si  sofferma sui fattori di vulnerabilità legati alla sua storia di vita, sui fattori di scompenso, sul problema attuale e sui meccanismi che lo mantengono e lo alimentano, e infine sul suo funzionamento interpersonale, in modo che il terapeuta e il paziente condividano i medesimi obiettivi terapeutici, che dovranno essere decisi e poi fissati nel contratto terapeutico.</a:t>
            </a:r>
          </a:p>
          <a:p>
            <a:pPr fontAlgn="base"/>
            <a:r>
              <a:rPr lang="it-IT" u="sng" dirty="0"/>
              <a:t>3° fase: riduzione della sintomatologia</a:t>
            </a:r>
            <a:r>
              <a:rPr lang="it-IT" dirty="0"/>
              <a:t>. Ridurre i </a:t>
            </a:r>
            <a:r>
              <a:rPr lang="it-IT" b="1" dirty="0"/>
              <a:t>comportamenti compulsivi</a:t>
            </a:r>
            <a:r>
              <a:rPr lang="it-IT" dirty="0"/>
              <a:t>, interrompere i fattori di mantenimento e i rinforzi negativi per ottenere un’estinzione o un’attenuazione dell’ansia.</a:t>
            </a:r>
          </a:p>
          <a:p>
            <a:pPr fontAlgn="base"/>
            <a:r>
              <a:rPr lang="it-IT" i="1" u="sng" dirty="0"/>
              <a:t>4° fase: ristrutturazione delle credenze e delle </a:t>
            </a:r>
            <a:r>
              <a:rPr lang="it-IT" i="1" u="sng" dirty="0" err="1"/>
              <a:t>metacredenze</a:t>
            </a:r>
            <a:r>
              <a:rPr lang="it-IT" i="1" u="sng" dirty="0"/>
              <a:t> disfunzionali.</a:t>
            </a:r>
            <a:endParaRPr lang="it-IT" dirty="0"/>
          </a:p>
          <a:p>
            <a:pPr fontAlgn="base"/>
            <a:r>
              <a:rPr lang="it-IT" i="1" u="sng" dirty="0"/>
              <a:t>5° fase: imparare a tollerare l’idea che taluni eventi pensati o immaginati possono anche accadere</a:t>
            </a:r>
            <a:r>
              <a:rPr lang="it-IT" dirty="0"/>
              <a:t>, vale a dire che non è possibile prevenirli a ogni costo.</a:t>
            </a:r>
          </a:p>
          <a:p>
            <a:pPr fontAlgn="base"/>
            <a:r>
              <a:rPr lang="it-IT" i="1" u="sng" dirty="0"/>
              <a:t>6° fase: prevenzione delle ricadute.</a:t>
            </a:r>
            <a:r>
              <a:rPr lang="it-IT" i="1" dirty="0"/>
              <a:t> </a:t>
            </a:r>
            <a:r>
              <a:rPr lang="it-IT" dirty="0"/>
              <a:t>Consiste nell’aiutare il paziente a cercare di valutare tutte le possibili difficoltà che potrebbe incontrare in futuro affrontandole con le tecniche apprese durante il percorso terapeutico.</a:t>
            </a:r>
          </a:p>
          <a:p>
            <a:endParaRPr lang="it-IT" dirty="0"/>
          </a:p>
        </p:txBody>
      </p:sp>
    </p:spTree>
    <p:extLst>
      <p:ext uri="{BB962C8B-B14F-4D97-AF65-F5344CB8AC3E}">
        <p14:creationId xmlns:p14="http://schemas.microsoft.com/office/powerpoint/2010/main" val="787260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hangingPunct="0"/>
            <a:r>
              <a:rPr lang="it-IT" dirty="0"/>
              <a:t>Il raggruppamento dei   Disturbi ossessivo-Compulsivo e Correlati  è principalmente rappresentato dal Disturbo Ossessivo-Compulsivo (DOC) caratterizzato dalla presenza di ossessioni e/o compulsione; </a:t>
            </a:r>
            <a:endParaRPr lang="it-IT" dirty="0" smtClean="0"/>
          </a:p>
          <a:p>
            <a:pPr marL="0" indent="0" hangingPunct="0">
              <a:buNone/>
            </a:pPr>
            <a:r>
              <a:rPr lang="it-IT" dirty="0" smtClean="0"/>
              <a:t>dove </a:t>
            </a:r>
            <a:r>
              <a:rPr lang="it-IT" dirty="0"/>
              <a:t>le </a:t>
            </a:r>
            <a:r>
              <a:rPr lang="it-IT" b="1" dirty="0" smtClean="0"/>
              <a:t>ossessioni</a:t>
            </a:r>
            <a:r>
              <a:rPr lang="it-IT" dirty="0" smtClean="0"/>
              <a:t> sono </a:t>
            </a:r>
            <a:r>
              <a:rPr lang="it-IT" dirty="0"/>
              <a:t>pensieri, impulsi o immagini ricorrenti e persistenti,   vissuti come indesiderati, </a:t>
            </a:r>
            <a:endParaRPr lang="it-IT" dirty="0" smtClean="0"/>
          </a:p>
          <a:p>
            <a:pPr marL="0" indent="0" hangingPunct="0">
              <a:buNone/>
            </a:pPr>
            <a:r>
              <a:rPr lang="it-IT" dirty="0" smtClean="0"/>
              <a:t>mentre </a:t>
            </a:r>
            <a:r>
              <a:rPr lang="it-IT" dirty="0"/>
              <a:t>le </a:t>
            </a:r>
            <a:r>
              <a:rPr lang="it-IT" b="1" dirty="0"/>
              <a:t>compulsioni</a:t>
            </a:r>
            <a:r>
              <a:rPr lang="it-IT" dirty="0"/>
              <a:t> sono comportamenti o azioni mentali ripetitive che un individuo si sente obbligato a compiere in risposta a un’ossessione o secondo regole che devono essere applicate rigidamente. </a:t>
            </a:r>
          </a:p>
          <a:p>
            <a:endParaRPr lang="it-IT" dirty="0"/>
          </a:p>
        </p:txBody>
      </p:sp>
    </p:spTree>
    <p:extLst>
      <p:ext uri="{BB962C8B-B14F-4D97-AF65-F5344CB8AC3E}">
        <p14:creationId xmlns:p14="http://schemas.microsoft.com/office/powerpoint/2010/main" val="6409641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800" dirty="0"/>
              <a:t>Le </a:t>
            </a:r>
            <a:r>
              <a:rPr lang="en-US" sz="2800" dirty="0" err="1"/>
              <a:t>tecniche</a:t>
            </a:r>
            <a:r>
              <a:rPr lang="en-US" sz="2800" dirty="0"/>
              <a:t> </a:t>
            </a:r>
            <a:r>
              <a:rPr lang="en-US" sz="2800" dirty="0" err="1"/>
              <a:t>utilizzate</a:t>
            </a:r>
            <a:r>
              <a:rPr lang="en-US" sz="2800" dirty="0"/>
              <a:t> </a:t>
            </a:r>
            <a:r>
              <a:rPr lang="en-US" sz="2800" dirty="0" err="1"/>
              <a:t>durante</a:t>
            </a:r>
            <a:r>
              <a:rPr lang="en-US" sz="2800" dirty="0"/>
              <a:t> </a:t>
            </a:r>
            <a:r>
              <a:rPr lang="en-US" sz="2800" dirty="0" err="1"/>
              <a:t>il</a:t>
            </a:r>
            <a:r>
              <a:rPr lang="en-US" sz="2800" dirty="0"/>
              <a:t> </a:t>
            </a:r>
            <a:r>
              <a:rPr lang="en-US" sz="2800" dirty="0" err="1"/>
              <a:t>percorso</a:t>
            </a:r>
            <a:r>
              <a:rPr lang="en-US" sz="2800" dirty="0"/>
              <a:t> </a:t>
            </a:r>
            <a:r>
              <a:rPr lang="en-US" sz="2800" dirty="0" err="1"/>
              <a:t>terapeutico</a:t>
            </a:r>
            <a:r>
              <a:rPr lang="en-US" sz="2800" dirty="0"/>
              <a:t> </a:t>
            </a:r>
            <a:r>
              <a:rPr lang="en-US" sz="2800" dirty="0" err="1"/>
              <a:t>cognitivo-comportamentale</a:t>
            </a:r>
            <a:r>
              <a:rPr lang="en-US" sz="2800" dirty="0"/>
              <a:t> </a:t>
            </a:r>
            <a:r>
              <a:rPr lang="en-US" sz="2800" dirty="0" err="1"/>
              <a:t>sono</a:t>
            </a:r>
            <a:r>
              <a:rPr lang="en-US" sz="2800" dirty="0"/>
              <a:t> </a:t>
            </a:r>
            <a:endParaRPr lang="it-IT" sz="2800" dirty="0"/>
          </a:p>
        </p:txBody>
      </p:sp>
      <p:sp>
        <p:nvSpPr>
          <p:cNvPr id="3" name="Segnaposto contenuto 2"/>
          <p:cNvSpPr>
            <a:spLocks noGrp="1"/>
          </p:cNvSpPr>
          <p:nvPr>
            <p:ph idx="1"/>
          </p:nvPr>
        </p:nvSpPr>
        <p:spPr>
          <a:xfrm>
            <a:off x="457200" y="1412776"/>
            <a:ext cx="7931224" cy="5184576"/>
          </a:xfrm>
        </p:spPr>
        <p:txBody>
          <a:bodyPr>
            <a:normAutofit fontScale="77500" lnSpcReduction="20000"/>
          </a:bodyPr>
          <a:lstStyle/>
          <a:p>
            <a:pPr marL="114300" indent="0" hangingPunct="0">
              <a:buNone/>
            </a:pPr>
            <a:r>
              <a:rPr lang="it-IT" b="1" dirty="0" err="1"/>
              <a:t>Psicoeducazione</a:t>
            </a:r>
            <a:endParaRPr lang="it-IT" b="1" dirty="0"/>
          </a:p>
          <a:p>
            <a:pPr marL="114300" indent="0" fontAlgn="base">
              <a:buNone/>
            </a:pPr>
            <a:r>
              <a:rPr lang="it-IT" dirty="0"/>
              <a:t>Fornisce informazioni dettagliate sul </a:t>
            </a:r>
            <a:r>
              <a:rPr lang="it-IT" b="1" dirty="0"/>
              <a:t>Disturbo Ossessivo Compulsivo</a:t>
            </a:r>
            <a:r>
              <a:rPr lang="it-IT" dirty="0"/>
              <a:t>, sulla natura dei pensieri ossessivi, dei comportamenti compulsivi, sulla possibile eziologia del </a:t>
            </a:r>
            <a:r>
              <a:rPr lang="it-IT" b="1" dirty="0"/>
              <a:t>Disturbo Ossessivo Compulsivo</a:t>
            </a:r>
            <a:r>
              <a:rPr lang="it-IT" dirty="0"/>
              <a:t> e sui trattamenti di provata efficacia.</a:t>
            </a:r>
          </a:p>
          <a:p>
            <a:pPr marL="114300" indent="0" hangingPunct="0">
              <a:buNone/>
            </a:pPr>
            <a:endParaRPr lang="it-IT" b="1" dirty="0" smtClean="0"/>
          </a:p>
          <a:p>
            <a:pPr marL="114300" indent="0" hangingPunct="0">
              <a:buNone/>
            </a:pPr>
            <a:r>
              <a:rPr lang="it-IT" b="1" dirty="0" smtClean="0"/>
              <a:t>ERP</a:t>
            </a:r>
            <a:endParaRPr lang="it-IT" b="1" dirty="0"/>
          </a:p>
          <a:p>
            <a:pPr marL="114300" indent="0" fontAlgn="base">
              <a:buNone/>
            </a:pPr>
            <a:r>
              <a:rPr lang="it-IT" dirty="0"/>
              <a:t>La ERP (</a:t>
            </a:r>
            <a:r>
              <a:rPr lang="it-IT" dirty="0" err="1"/>
              <a:t>Abramowitz</a:t>
            </a:r>
            <a:r>
              <a:rPr lang="it-IT" dirty="0"/>
              <a:t>, Taylor e </a:t>
            </a:r>
            <a:r>
              <a:rPr lang="it-IT" dirty="0" err="1"/>
              <a:t>McKay</a:t>
            </a:r>
            <a:r>
              <a:rPr lang="it-IT" dirty="0"/>
              <a:t> 2009) è la tecnica comportamentale più importante nella terapia del </a:t>
            </a:r>
            <a:r>
              <a:rPr lang="it-IT" b="1" dirty="0"/>
              <a:t>Disturbo Ossessivo Compulsivo</a:t>
            </a:r>
            <a:r>
              <a:rPr lang="it-IT" dirty="0"/>
              <a:t>. Per vincere l’ansia associata agli stimoli ossessivi è necessario esporre gradualmente l’individuo agli stimoli in assenza di rituali comportamentali. Nella terapia cognitiva l’esposizione a pensieri e situazioni “contaminanti” ha l’intento di mettere in discussione le credenze sulle conseguenze catastrofiche che il contatto con questi stimoli comporta. La prevenzione delle risposte (o l’eliminazione delle strategie protettive comportamentali) diviene una specie di “manovra di falsificazione”, capace di dimostrare che nessun evento catastrofico segue alla falsità delle credenze originali.</a:t>
            </a:r>
          </a:p>
          <a:p>
            <a:pPr marL="114300" indent="0" hangingPunct="0">
              <a:buNone/>
            </a:pPr>
            <a:endParaRPr lang="it-IT" b="1" dirty="0" smtClean="0"/>
          </a:p>
          <a:p>
            <a:pPr marL="114300" indent="0" hangingPunct="0">
              <a:buNone/>
            </a:pPr>
            <a:r>
              <a:rPr lang="it-IT" b="1" dirty="0" smtClean="0"/>
              <a:t>Ristrutturazione </a:t>
            </a:r>
            <a:r>
              <a:rPr lang="it-IT" b="1" dirty="0"/>
              <a:t>cognitiva</a:t>
            </a:r>
          </a:p>
          <a:p>
            <a:pPr marL="114300" indent="0" fontAlgn="base">
              <a:buNone/>
            </a:pPr>
            <a:r>
              <a:rPr lang="it-IT" dirty="0"/>
              <a:t>Come abbiamo fin qui descritto, il funzionamento del </a:t>
            </a:r>
            <a:r>
              <a:rPr lang="it-IT" b="1" dirty="0"/>
              <a:t>Disturbo Ossessivo Compulsivo</a:t>
            </a:r>
            <a:r>
              <a:rPr lang="it-IT" dirty="0"/>
              <a:t> è mantenuto da alcune specifiche credenze cognitive (intolleranza dell’incertezza; pensiero catastrofico; pericolosità e inaccettabilità dell’ansia provocata dai pensieri, responsabilità) la cui ristrutturazione rappresenterà uno degli obiettivi della terapia.</a:t>
            </a:r>
          </a:p>
          <a:p>
            <a:endParaRPr lang="it-IT" dirty="0"/>
          </a:p>
        </p:txBody>
      </p:sp>
    </p:spTree>
    <p:extLst>
      <p:ext uri="{BB962C8B-B14F-4D97-AF65-F5344CB8AC3E}">
        <p14:creationId xmlns:p14="http://schemas.microsoft.com/office/powerpoint/2010/main" val="3254806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800" b="1" dirty="0" err="1"/>
              <a:t>Altri</a:t>
            </a:r>
            <a:r>
              <a:rPr lang="en-US" sz="2800" b="1" dirty="0"/>
              <a:t> </a:t>
            </a:r>
            <a:r>
              <a:rPr lang="en-US" sz="2800" b="1" dirty="0" err="1"/>
              <a:t>approcci</a:t>
            </a:r>
            <a:r>
              <a:rPr lang="en-US" sz="2800" b="1" dirty="0"/>
              <a:t> </a:t>
            </a:r>
            <a:r>
              <a:rPr lang="en-US" sz="2800" b="1" dirty="0" err="1"/>
              <a:t>terapeutici</a:t>
            </a:r>
            <a:r>
              <a:rPr lang="en-US" sz="2800" b="1" dirty="0"/>
              <a:t> </a:t>
            </a:r>
            <a:r>
              <a:rPr lang="en-US" sz="2800" b="1" dirty="0" err="1"/>
              <a:t>nella</a:t>
            </a:r>
            <a:r>
              <a:rPr lang="en-US" sz="2800" b="1" dirty="0"/>
              <a:t> </a:t>
            </a:r>
            <a:r>
              <a:rPr lang="en-US" sz="2800" b="1" dirty="0" err="1"/>
              <a:t>cura</a:t>
            </a:r>
            <a:r>
              <a:rPr lang="en-US" sz="2800" b="1" dirty="0"/>
              <a:t> del </a:t>
            </a:r>
            <a:r>
              <a:rPr lang="en-US" sz="2800" b="1" dirty="0" err="1"/>
              <a:t>Disturbo</a:t>
            </a:r>
            <a:r>
              <a:rPr lang="en-US" sz="2800" b="1" dirty="0"/>
              <a:t> </a:t>
            </a:r>
            <a:r>
              <a:rPr lang="en-US" sz="2800" b="1" dirty="0" err="1"/>
              <a:t>Ossessivo</a:t>
            </a:r>
            <a:r>
              <a:rPr lang="en-US" sz="2800" b="1" dirty="0"/>
              <a:t> </a:t>
            </a:r>
            <a:r>
              <a:rPr lang="en-US" sz="2800" b="1" dirty="0" err="1"/>
              <a:t>Compulsivo</a:t>
            </a:r>
            <a:endParaRPr lang="it-IT" sz="2800" dirty="0"/>
          </a:p>
        </p:txBody>
      </p:sp>
      <p:sp>
        <p:nvSpPr>
          <p:cNvPr id="3" name="Segnaposto contenuto 2"/>
          <p:cNvSpPr>
            <a:spLocks noGrp="1"/>
          </p:cNvSpPr>
          <p:nvPr>
            <p:ph idx="1"/>
          </p:nvPr>
        </p:nvSpPr>
        <p:spPr/>
        <p:txBody>
          <a:bodyPr>
            <a:normAutofit/>
          </a:bodyPr>
          <a:lstStyle/>
          <a:p>
            <a:r>
              <a:rPr lang="it-IT" b="1" dirty="0"/>
              <a:t>Terapia </a:t>
            </a:r>
            <a:r>
              <a:rPr lang="it-IT" b="1" dirty="0" smtClean="0"/>
              <a:t>metacognitiva</a:t>
            </a:r>
            <a:r>
              <a:rPr lang="en-US" dirty="0"/>
              <a:t>le </a:t>
            </a:r>
            <a:r>
              <a:rPr lang="en-US" dirty="0" err="1"/>
              <a:t>intrusioni</a:t>
            </a:r>
            <a:r>
              <a:rPr lang="en-US" dirty="0"/>
              <a:t> </a:t>
            </a:r>
            <a:r>
              <a:rPr lang="en-US" dirty="0" err="1"/>
              <a:t>attivano</a:t>
            </a:r>
            <a:r>
              <a:rPr lang="en-US" dirty="0"/>
              <a:t> </a:t>
            </a:r>
            <a:r>
              <a:rPr lang="en-US" dirty="0" err="1"/>
              <a:t>alcune</a:t>
            </a:r>
            <a:r>
              <a:rPr lang="en-US" dirty="0"/>
              <a:t> </a:t>
            </a:r>
            <a:r>
              <a:rPr lang="en-US" dirty="0" err="1"/>
              <a:t>credenze</a:t>
            </a:r>
            <a:r>
              <a:rPr lang="en-US" dirty="0"/>
              <a:t> metacognitive, </a:t>
            </a:r>
            <a:r>
              <a:rPr lang="en-US" dirty="0" err="1"/>
              <a:t>cioè</a:t>
            </a:r>
            <a:r>
              <a:rPr lang="en-US" dirty="0"/>
              <a:t> </a:t>
            </a:r>
            <a:r>
              <a:rPr lang="en-US" dirty="0" err="1"/>
              <a:t>pensieri</a:t>
            </a:r>
            <a:r>
              <a:rPr lang="en-US" dirty="0"/>
              <a:t> </a:t>
            </a:r>
            <a:r>
              <a:rPr lang="en-US" dirty="0" err="1"/>
              <a:t>relativi</a:t>
            </a:r>
            <a:r>
              <a:rPr lang="en-US" dirty="0"/>
              <a:t> al </a:t>
            </a:r>
            <a:r>
              <a:rPr lang="en-US" dirty="0" err="1"/>
              <a:t>significato</a:t>
            </a:r>
            <a:r>
              <a:rPr lang="en-US" dirty="0"/>
              <a:t> e </a:t>
            </a:r>
            <a:r>
              <a:rPr lang="en-US" dirty="0" err="1"/>
              <a:t>all’importanza</a:t>
            </a:r>
            <a:r>
              <a:rPr lang="en-US" dirty="0"/>
              <a:t> </a:t>
            </a:r>
            <a:r>
              <a:rPr lang="en-US" dirty="0" err="1"/>
              <a:t>della</a:t>
            </a:r>
            <a:r>
              <a:rPr lang="en-US" dirty="0"/>
              <a:t> </a:t>
            </a:r>
            <a:r>
              <a:rPr lang="en-US" dirty="0" err="1"/>
              <a:t>comparsa</a:t>
            </a:r>
            <a:r>
              <a:rPr lang="en-US" dirty="0"/>
              <a:t> </a:t>
            </a:r>
            <a:r>
              <a:rPr lang="en-US" dirty="0" err="1"/>
              <a:t>nella</a:t>
            </a:r>
            <a:r>
              <a:rPr lang="en-US" dirty="0"/>
              <a:t> </a:t>
            </a:r>
            <a:r>
              <a:rPr lang="en-US" dirty="0" err="1"/>
              <a:t>mente</a:t>
            </a:r>
            <a:r>
              <a:rPr lang="en-US" dirty="0"/>
              <a:t> </a:t>
            </a:r>
            <a:r>
              <a:rPr lang="en-US" dirty="0" err="1"/>
              <a:t>delle</a:t>
            </a:r>
            <a:r>
              <a:rPr lang="en-US" dirty="0"/>
              <a:t> </a:t>
            </a:r>
            <a:r>
              <a:rPr lang="en-US" dirty="0" err="1" smtClean="0"/>
              <a:t>ossessioni</a:t>
            </a:r>
            <a:endParaRPr lang="en-US" dirty="0" smtClean="0"/>
          </a:p>
          <a:p>
            <a:pPr fontAlgn="base"/>
            <a:r>
              <a:rPr lang="it-IT" dirty="0"/>
              <a:t>Gli obiettivi della terapia metacognitiva sono quindi di 2 tipi:</a:t>
            </a:r>
          </a:p>
          <a:p>
            <a:pPr lvl="0"/>
            <a:r>
              <a:rPr lang="it-IT" dirty="0"/>
              <a:t>modificare la maniera in cui il paziente vive i propri pensieri e vi si rapporta;</a:t>
            </a:r>
          </a:p>
          <a:p>
            <a:pPr lvl="0"/>
            <a:r>
              <a:rPr lang="it-IT" dirty="0"/>
              <a:t>modificare le convinzioni che il paziente ha rispetto ai propri pensieri ossessivi.</a:t>
            </a:r>
          </a:p>
          <a:p>
            <a:endParaRPr lang="it-IT" b="1" dirty="0"/>
          </a:p>
          <a:p>
            <a:endParaRPr lang="it-IT" dirty="0"/>
          </a:p>
        </p:txBody>
      </p:sp>
    </p:spTree>
    <p:extLst>
      <p:ext uri="{BB962C8B-B14F-4D97-AF65-F5344CB8AC3E}">
        <p14:creationId xmlns:p14="http://schemas.microsoft.com/office/powerpoint/2010/main" val="3298308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err="1"/>
              <a:t>Mindfulness</a:t>
            </a:r>
            <a:r>
              <a:rPr lang="it-IT" b="1" dirty="0"/>
              <a:t/>
            </a:r>
            <a:br>
              <a:rPr lang="it-IT" b="1" dirty="0"/>
            </a:br>
            <a:endParaRPr lang="it-IT" dirty="0"/>
          </a:p>
        </p:txBody>
      </p:sp>
      <p:sp>
        <p:nvSpPr>
          <p:cNvPr id="3" name="Segnaposto contenuto 2"/>
          <p:cNvSpPr>
            <a:spLocks noGrp="1"/>
          </p:cNvSpPr>
          <p:nvPr>
            <p:ph idx="1"/>
          </p:nvPr>
        </p:nvSpPr>
        <p:spPr/>
        <p:txBody>
          <a:bodyPr>
            <a:normAutofit/>
          </a:bodyPr>
          <a:lstStyle/>
          <a:p>
            <a:r>
              <a:rPr lang="en-US" dirty="0" err="1"/>
              <a:t>Gli</a:t>
            </a:r>
            <a:r>
              <a:rPr lang="en-US" dirty="0"/>
              <a:t> </a:t>
            </a:r>
            <a:r>
              <a:rPr lang="en-US" dirty="0" err="1"/>
              <a:t>individui</a:t>
            </a:r>
            <a:r>
              <a:rPr lang="en-US" dirty="0"/>
              <a:t> </a:t>
            </a:r>
            <a:r>
              <a:rPr lang="en-US" dirty="0" err="1"/>
              <a:t>affetti</a:t>
            </a:r>
            <a:r>
              <a:rPr lang="en-US" dirty="0"/>
              <a:t> da </a:t>
            </a:r>
            <a:r>
              <a:rPr lang="en-US" b="1" dirty="0" err="1"/>
              <a:t>Disturbo</a:t>
            </a:r>
            <a:r>
              <a:rPr lang="en-US" b="1" dirty="0"/>
              <a:t> </a:t>
            </a:r>
            <a:r>
              <a:rPr lang="en-US" b="1" dirty="0" err="1"/>
              <a:t>Ossessivo</a:t>
            </a:r>
            <a:r>
              <a:rPr lang="en-US" b="1" dirty="0"/>
              <a:t> </a:t>
            </a:r>
            <a:r>
              <a:rPr lang="en-US" b="1" dirty="0" err="1"/>
              <a:t>Compulsivo</a:t>
            </a:r>
            <a:r>
              <a:rPr lang="en-US" dirty="0"/>
              <a:t> non </a:t>
            </a:r>
            <a:r>
              <a:rPr lang="en-US" dirty="0" err="1"/>
              <a:t>riescono</a:t>
            </a:r>
            <a:r>
              <a:rPr lang="en-US" dirty="0"/>
              <a:t> ad </a:t>
            </a:r>
            <a:r>
              <a:rPr lang="en-US" dirty="0" err="1"/>
              <a:t>accettare</a:t>
            </a:r>
            <a:r>
              <a:rPr lang="en-US" dirty="0"/>
              <a:t> </a:t>
            </a:r>
            <a:r>
              <a:rPr lang="en-US" dirty="0" err="1"/>
              <a:t>esperienze</a:t>
            </a:r>
            <a:r>
              <a:rPr lang="en-US" dirty="0"/>
              <a:t> </a:t>
            </a:r>
            <a:r>
              <a:rPr lang="en-US" dirty="0" err="1"/>
              <a:t>mentali</a:t>
            </a:r>
            <a:r>
              <a:rPr lang="en-US" dirty="0"/>
              <a:t>, considerate </a:t>
            </a:r>
            <a:r>
              <a:rPr lang="en-US" dirty="0" err="1"/>
              <a:t>dai</a:t>
            </a:r>
            <a:r>
              <a:rPr lang="en-US" dirty="0"/>
              <a:t> </a:t>
            </a:r>
            <a:r>
              <a:rPr lang="en-US" dirty="0" err="1"/>
              <a:t>più</a:t>
            </a:r>
            <a:r>
              <a:rPr lang="en-US" dirty="0"/>
              <a:t> </a:t>
            </a:r>
            <a:r>
              <a:rPr lang="en-US" dirty="0" err="1"/>
              <a:t>normali</a:t>
            </a:r>
            <a:r>
              <a:rPr lang="en-US" dirty="0"/>
              <a:t> e non </a:t>
            </a:r>
            <a:r>
              <a:rPr lang="en-US" dirty="0" err="1"/>
              <a:t>minacciose</a:t>
            </a:r>
            <a:r>
              <a:rPr lang="en-US" dirty="0"/>
              <a:t>. </a:t>
            </a:r>
            <a:r>
              <a:rPr lang="en-US" dirty="0" err="1"/>
              <a:t>Gli</a:t>
            </a:r>
            <a:r>
              <a:rPr lang="en-US" dirty="0"/>
              <a:t> </a:t>
            </a:r>
            <a:r>
              <a:rPr lang="en-US" dirty="0" err="1"/>
              <a:t>interventi</a:t>
            </a:r>
            <a:r>
              <a:rPr lang="en-US" dirty="0"/>
              <a:t> </a:t>
            </a:r>
            <a:r>
              <a:rPr lang="en-US" dirty="0" err="1"/>
              <a:t>basati</a:t>
            </a:r>
            <a:r>
              <a:rPr lang="en-US" dirty="0"/>
              <a:t> </a:t>
            </a:r>
            <a:r>
              <a:rPr lang="en-US" dirty="0" err="1"/>
              <a:t>sulla</a:t>
            </a:r>
            <a:r>
              <a:rPr lang="en-US" dirty="0"/>
              <a:t> mindfulness (</a:t>
            </a:r>
            <a:r>
              <a:rPr lang="en-US" dirty="0" err="1"/>
              <a:t>Didonna</a:t>
            </a:r>
            <a:r>
              <a:rPr lang="en-US" dirty="0"/>
              <a:t> 2009) </a:t>
            </a:r>
            <a:r>
              <a:rPr lang="en-US" dirty="0" err="1"/>
              <a:t>intervengono</a:t>
            </a:r>
            <a:r>
              <a:rPr lang="en-US" dirty="0"/>
              <a:t> </a:t>
            </a:r>
            <a:r>
              <a:rPr lang="en-US" dirty="0" err="1"/>
              <a:t>proprio</a:t>
            </a:r>
            <a:r>
              <a:rPr lang="en-US" dirty="0"/>
              <a:t> per </a:t>
            </a:r>
            <a:r>
              <a:rPr lang="en-US" dirty="0" err="1"/>
              <a:t>modificare</a:t>
            </a:r>
            <a:r>
              <a:rPr lang="en-US" dirty="0"/>
              <a:t> e </a:t>
            </a:r>
            <a:r>
              <a:rPr lang="en-US" dirty="0" err="1"/>
              <a:t>migliorare</a:t>
            </a:r>
            <a:r>
              <a:rPr lang="en-US" dirty="0"/>
              <a:t> la </a:t>
            </a:r>
            <a:r>
              <a:rPr lang="en-US" dirty="0" err="1"/>
              <a:t>relazione</a:t>
            </a:r>
            <a:r>
              <a:rPr lang="en-US" dirty="0"/>
              <a:t> di </a:t>
            </a:r>
            <a:r>
              <a:rPr lang="en-US" dirty="0" err="1"/>
              <a:t>questi</a:t>
            </a:r>
            <a:r>
              <a:rPr lang="en-US" dirty="0"/>
              <a:t> </a:t>
            </a:r>
            <a:r>
              <a:rPr lang="en-US" dirty="0" err="1"/>
              <a:t>pazienti</a:t>
            </a:r>
            <a:r>
              <a:rPr lang="en-US" dirty="0"/>
              <a:t> con la </a:t>
            </a:r>
            <a:r>
              <a:rPr lang="en-US" dirty="0" err="1"/>
              <a:t>loro</a:t>
            </a:r>
            <a:r>
              <a:rPr lang="en-US" dirty="0"/>
              <a:t> </a:t>
            </a:r>
            <a:r>
              <a:rPr lang="en-US" dirty="0" err="1"/>
              <a:t>esperienza</a:t>
            </a:r>
            <a:r>
              <a:rPr lang="en-US" dirty="0"/>
              <a:t> </a:t>
            </a:r>
            <a:r>
              <a:rPr lang="en-US" dirty="0" err="1"/>
              <a:t>interna</a:t>
            </a:r>
            <a:r>
              <a:rPr lang="en-US" dirty="0"/>
              <a:t> e </a:t>
            </a:r>
            <a:r>
              <a:rPr lang="en-US" dirty="0" err="1"/>
              <a:t>aiutarli</a:t>
            </a:r>
            <a:r>
              <a:rPr lang="en-US" dirty="0"/>
              <a:t> </a:t>
            </a:r>
            <a:r>
              <a:rPr lang="en-US" dirty="0" err="1"/>
              <a:t>conseguentemente</a:t>
            </a:r>
            <a:r>
              <a:rPr lang="en-US" dirty="0"/>
              <a:t> a </a:t>
            </a:r>
            <a:r>
              <a:rPr lang="en-US" dirty="0" err="1"/>
              <a:t>fronteggiare</a:t>
            </a:r>
            <a:r>
              <a:rPr lang="en-US" dirty="0"/>
              <a:t> in </a:t>
            </a:r>
            <a:r>
              <a:rPr lang="en-US" dirty="0" err="1"/>
              <a:t>modo</a:t>
            </a:r>
            <a:r>
              <a:rPr lang="en-US" dirty="0"/>
              <a:t> </a:t>
            </a:r>
            <a:r>
              <a:rPr lang="en-US" dirty="0" err="1"/>
              <a:t>efficace</a:t>
            </a:r>
            <a:r>
              <a:rPr lang="en-US" dirty="0"/>
              <a:t> la </a:t>
            </a:r>
            <a:r>
              <a:rPr lang="en-US" dirty="0" err="1"/>
              <a:t>loro</a:t>
            </a:r>
            <a:r>
              <a:rPr lang="en-US" dirty="0"/>
              <a:t> </a:t>
            </a:r>
            <a:r>
              <a:rPr lang="en-US" dirty="0" err="1"/>
              <a:t>capacità</a:t>
            </a:r>
            <a:r>
              <a:rPr lang="en-US" dirty="0"/>
              <a:t> di </a:t>
            </a:r>
            <a:r>
              <a:rPr lang="en-US" dirty="0" err="1"/>
              <a:t>distacco</a:t>
            </a:r>
            <a:r>
              <a:rPr lang="en-US" dirty="0"/>
              <a:t> </a:t>
            </a:r>
            <a:r>
              <a:rPr lang="en-US" dirty="0" err="1"/>
              <a:t>dai</a:t>
            </a:r>
            <a:r>
              <a:rPr lang="en-US" dirty="0"/>
              <a:t> </a:t>
            </a:r>
            <a:r>
              <a:rPr lang="en-US" dirty="0" err="1"/>
              <a:t>propri</a:t>
            </a:r>
            <a:r>
              <a:rPr lang="en-US" dirty="0"/>
              <a:t> </a:t>
            </a:r>
            <a:r>
              <a:rPr lang="en-US" dirty="0" err="1"/>
              <a:t>pensieri</a:t>
            </a:r>
            <a:r>
              <a:rPr lang="en-US" dirty="0"/>
              <a:t>, di </a:t>
            </a:r>
            <a:r>
              <a:rPr lang="en-US" dirty="0" err="1"/>
              <a:t>comprensione</a:t>
            </a:r>
            <a:r>
              <a:rPr lang="en-US" dirty="0"/>
              <a:t> </a:t>
            </a:r>
            <a:r>
              <a:rPr lang="en-US" dirty="0" err="1"/>
              <a:t>della</a:t>
            </a:r>
            <a:r>
              <a:rPr lang="en-US" dirty="0"/>
              <a:t> </a:t>
            </a:r>
            <a:r>
              <a:rPr lang="en-US" dirty="0" err="1"/>
              <a:t>loro</a:t>
            </a:r>
            <a:r>
              <a:rPr lang="en-US" dirty="0"/>
              <a:t> </a:t>
            </a:r>
            <a:r>
              <a:rPr lang="en-US" dirty="0" err="1"/>
              <a:t>natura</a:t>
            </a:r>
            <a:r>
              <a:rPr lang="en-US" dirty="0"/>
              <a:t> </a:t>
            </a:r>
            <a:r>
              <a:rPr lang="en-US" dirty="0" err="1"/>
              <a:t>rappresentazionale</a:t>
            </a:r>
            <a:r>
              <a:rPr lang="en-US" dirty="0"/>
              <a:t> e di </a:t>
            </a:r>
            <a:r>
              <a:rPr lang="en-US" dirty="0" err="1"/>
              <a:t>accettazione</a:t>
            </a:r>
            <a:r>
              <a:rPr lang="en-US" dirty="0"/>
              <a:t> del </a:t>
            </a:r>
            <a:r>
              <a:rPr lang="en-US" dirty="0" err="1"/>
              <a:t>contenuto</a:t>
            </a:r>
            <a:endParaRPr lang="it-IT" dirty="0"/>
          </a:p>
        </p:txBody>
      </p:sp>
    </p:spTree>
    <p:extLst>
      <p:ext uri="{BB962C8B-B14F-4D97-AF65-F5344CB8AC3E}">
        <p14:creationId xmlns:p14="http://schemas.microsoft.com/office/powerpoint/2010/main" val="1985304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ACT</a:t>
            </a:r>
            <a:br>
              <a:rPr lang="it-IT" b="1" dirty="0"/>
            </a:br>
            <a:endParaRPr lang="it-IT" dirty="0"/>
          </a:p>
        </p:txBody>
      </p:sp>
      <p:sp>
        <p:nvSpPr>
          <p:cNvPr id="3" name="Segnaposto contenuto 2"/>
          <p:cNvSpPr>
            <a:spLocks noGrp="1"/>
          </p:cNvSpPr>
          <p:nvPr>
            <p:ph idx="1"/>
          </p:nvPr>
        </p:nvSpPr>
        <p:spPr/>
        <p:txBody>
          <a:bodyPr>
            <a:normAutofit/>
          </a:bodyPr>
          <a:lstStyle/>
          <a:p>
            <a:r>
              <a:rPr lang="en-US" dirty="0"/>
              <a:t>L’ACT è un </a:t>
            </a:r>
            <a:r>
              <a:rPr lang="en-US" dirty="0" err="1"/>
              <a:t>approccio</a:t>
            </a:r>
            <a:r>
              <a:rPr lang="en-US" dirty="0"/>
              <a:t> </a:t>
            </a:r>
            <a:r>
              <a:rPr lang="en-US" dirty="0" err="1"/>
              <a:t>che</a:t>
            </a:r>
            <a:r>
              <a:rPr lang="en-US" dirty="0"/>
              <a:t> </a:t>
            </a:r>
            <a:r>
              <a:rPr lang="en-US" dirty="0" err="1"/>
              <a:t>integra</a:t>
            </a:r>
            <a:r>
              <a:rPr lang="en-US" dirty="0"/>
              <a:t> </a:t>
            </a:r>
            <a:r>
              <a:rPr lang="en-US" dirty="0" err="1"/>
              <a:t>aspetti</a:t>
            </a:r>
            <a:r>
              <a:rPr lang="en-US" dirty="0"/>
              <a:t> </a:t>
            </a:r>
            <a:r>
              <a:rPr lang="en-US" dirty="0" err="1"/>
              <a:t>teorici</a:t>
            </a:r>
            <a:r>
              <a:rPr lang="en-US" dirty="0"/>
              <a:t> e </a:t>
            </a:r>
            <a:r>
              <a:rPr lang="en-US" dirty="0" err="1"/>
              <a:t>tecniche</a:t>
            </a:r>
            <a:r>
              <a:rPr lang="en-US" dirty="0"/>
              <a:t> </a:t>
            </a:r>
            <a:r>
              <a:rPr lang="en-US" dirty="0" err="1"/>
              <a:t>provenienti</a:t>
            </a:r>
            <a:r>
              <a:rPr lang="en-US" dirty="0"/>
              <a:t> da diverse </a:t>
            </a:r>
            <a:r>
              <a:rPr lang="en-US" dirty="0" err="1"/>
              <a:t>terapie</a:t>
            </a:r>
            <a:r>
              <a:rPr lang="en-US" dirty="0"/>
              <a:t> </a:t>
            </a:r>
            <a:r>
              <a:rPr lang="en-US" dirty="0" err="1"/>
              <a:t>tradizionali</a:t>
            </a:r>
            <a:r>
              <a:rPr lang="en-US" dirty="0"/>
              <a:t>, </a:t>
            </a:r>
            <a:r>
              <a:rPr lang="en-US" dirty="0" err="1"/>
              <a:t>quali</a:t>
            </a:r>
            <a:r>
              <a:rPr lang="en-US" dirty="0"/>
              <a:t> mindfulness e </a:t>
            </a:r>
            <a:r>
              <a:rPr lang="en-US" dirty="0" err="1"/>
              <a:t>terapia</a:t>
            </a:r>
            <a:r>
              <a:rPr lang="en-US" dirty="0"/>
              <a:t> </a:t>
            </a:r>
            <a:r>
              <a:rPr lang="en-US" dirty="0" err="1"/>
              <a:t>dialettica-comportamentale</a:t>
            </a:r>
            <a:r>
              <a:rPr lang="en-US" dirty="0"/>
              <a:t>. È </a:t>
            </a:r>
            <a:r>
              <a:rPr lang="en-US" dirty="0" err="1"/>
              <a:t>una</a:t>
            </a:r>
            <a:r>
              <a:rPr lang="en-US" dirty="0"/>
              <a:t> </a:t>
            </a:r>
            <a:r>
              <a:rPr lang="en-US" dirty="0" err="1"/>
              <a:t>terapia</a:t>
            </a:r>
            <a:r>
              <a:rPr lang="en-US" dirty="0"/>
              <a:t> </a:t>
            </a:r>
            <a:r>
              <a:rPr lang="en-US" dirty="0" err="1"/>
              <a:t>che</a:t>
            </a:r>
            <a:r>
              <a:rPr lang="en-US" dirty="0"/>
              <a:t> </a:t>
            </a:r>
            <a:r>
              <a:rPr lang="en-US" dirty="0" err="1"/>
              <a:t>si</a:t>
            </a:r>
            <a:r>
              <a:rPr lang="en-US" dirty="0"/>
              <a:t> </a:t>
            </a:r>
            <a:r>
              <a:rPr lang="en-US" dirty="0" err="1"/>
              <a:t>basa</a:t>
            </a:r>
            <a:r>
              <a:rPr lang="en-US" dirty="0"/>
              <a:t> sui </a:t>
            </a:r>
            <a:r>
              <a:rPr lang="en-US" dirty="0" err="1"/>
              <a:t>concetti</a:t>
            </a:r>
            <a:r>
              <a:rPr lang="en-US" dirty="0"/>
              <a:t> di </a:t>
            </a:r>
            <a:r>
              <a:rPr lang="en-US" dirty="0" err="1"/>
              <a:t>accettazione</a:t>
            </a:r>
            <a:r>
              <a:rPr lang="en-US" dirty="0"/>
              <a:t> e </a:t>
            </a:r>
            <a:r>
              <a:rPr lang="en-US" dirty="0" err="1"/>
              <a:t>impegno</a:t>
            </a:r>
            <a:r>
              <a:rPr lang="en-US" dirty="0"/>
              <a:t>, e </a:t>
            </a:r>
            <a:r>
              <a:rPr lang="en-US" dirty="0" err="1"/>
              <a:t>risulta</a:t>
            </a:r>
            <a:r>
              <a:rPr lang="en-US" dirty="0"/>
              <a:t> utile per </a:t>
            </a:r>
            <a:r>
              <a:rPr lang="en-US" dirty="0" err="1"/>
              <a:t>molti</a:t>
            </a:r>
            <a:r>
              <a:rPr lang="en-US" dirty="0"/>
              <a:t> tipi di </a:t>
            </a:r>
            <a:r>
              <a:rPr lang="en-US" dirty="0" err="1"/>
              <a:t>problemi</a:t>
            </a:r>
            <a:r>
              <a:rPr lang="en-US" dirty="0"/>
              <a:t> </a:t>
            </a:r>
            <a:r>
              <a:rPr lang="en-US" dirty="0" err="1"/>
              <a:t>psicologici</a:t>
            </a:r>
            <a:r>
              <a:rPr lang="en-US" dirty="0"/>
              <a:t>. L’ACT </a:t>
            </a:r>
            <a:r>
              <a:rPr lang="en-US" dirty="0" err="1"/>
              <a:t>aiuta</a:t>
            </a:r>
            <a:r>
              <a:rPr lang="en-US" dirty="0"/>
              <a:t> le </a:t>
            </a:r>
            <a:r>
              <a:rPr lang="en-US" dirty="0" err="1"/>
              <a:t>persone</a:t>
            </a:r>
            <a:r>
              <a:rPr lang="en-US" dirty="0"/>
              <a:t> a </a:t>
            </a:r>
            <a:r>
              <a:rPr lang="en-US" dirty="0" err="1"/>
              <a:t>tollerare</a:t>
            </a:r>
            <a:r>
              <a:rPr lang="en-US" dirty="0"/>
              <a:t> </a:t>
            </a:r>
            <a:r>
              <a:rPr lang="en-US" dirty="0" err="1"/>
              <a:t>meglio</a:t>
            </a:r>
            <a:r>
              <a:rPr lang="en-US" dirty="0"/>
              <a:t> e ad </a:t>
            </a:r>
            <a:r>
              <a:rPr lang="en-US" dirty="0" err="1"/>
              <a:t>accettare</a:t>
            </a:r>
            <a:r>
              <a:rPr lang="en-US" dirty="0"/>
              <a:t> </a:t>
            </a:r>
            <a:r>
              <a:rPr lang="en-US" dirty="0" err="1"/>
              <a:t>il</a:t>
            </a:r>
            <a:r>
              <a:rPr lang="en-US" dirty="0"/>
              <a:t> </a:t>
            </a:r>
            <a:r>
              <a:rPr lang="en-US" dirty="0" err="1"/>
              <a:t>disagio</a:t>
            </a:r>
            <a:r>
              <a:rPr lang="en-US" dirty="0"/>
              <a:t> </a:t>
            </a:r>
            <a:r>
              <a:rPr lang="en-US" dirty="0" err="1"/>
              <a:t>procurato</a:t>
            </a:r>
            <a:r>
              <a:rPr lang="en-US" dirty="0"/>
              <a:t> </a:t>
            </a:r>
            <a:r>
              <a:rPr lang="en-US" dirty="0" err="1"/>
              <a:t>dai</a:t>
            </a:r>
            <a:r>
              <a:rPr lang="en-US" dirty="0"/>
              <a:t> </a:t>
            </a:r>
            <a:r>
              <a:rPr lang="en-US" dirty="0" err="1"/>
              <a:t>loro</a:t>
            </a:r>
            <a:r>
              <a:rPr lang="en-US" dirty="0"/>
              <a:t> </a:t>
            </a:r>
            <a:r>
              <a:rPr lang="en-US" dirty="0" err="1"/>
              <a:t>pensieri</a:t>
            </a:r>
            <a:r>
              <a:rPr lang="en-US" dirty="0"/>
              <a:t> </a:t>
            </a:r>
            <a:r>
              <a:rPr lang="en-US" dirty="0" err="1"/>
              <a:t>intrusivi</a:t>
            </a:r>
            <a:r>
              <a:rPr lang="en-US" dirty="0"/>
              <a:t>. </a:t>
            </a:r>
            <a:r>
              <a:rPr lang="en-US" dirty="0" err="1"/>
              <a:t>Offre</a:t>
            </a:r>
            <a:r>
              <a:rPr lang="en-US" dirty="0"/>
              <a:t> </a:t>
            </a:r>
            <a:r>
              <a:rPr lang="en-US" dirty="0" err="1"/>
              <a:t>un’alternativa</a:t>
            </a:r>
            <a:r>
              <a:rPr lang="en-US" dirty="0"/>
              <a:t> </a:t>
            </a:r>
            <a:r>
              <a:rPr lang="en-US" dirty="0" err="1"/>
              <a:t>importante</a:t>
            </a:r>
            <a:r>
              <a:rPr lang="en-US" dirty="0"/>
              <a:t> </a:t>
            </a:r>
            <a:r>
              <a:rPr lang="en-US" dirty="0" err="1"/>
              <a:t>soprattutto</a:t>
            </a:r>
            <a:r>
              <a:rPr lang="en-US" dirty="0"/>
              <a:t> per </a:t>
            </a:r>
            <a:r>
              <a:rPr lang="en-US" dirty="0" err="1"/>
              <a:t>coloro</a:t>
            </a:r>
            <a:r>
              <a:rPr lang="en-US" dirty="0"/>
              <a:t> </a:t>
            </a:r>
            <a:r>
              <a:rPr lang="en-US" dirty="0" err="1"/>
              <a:t>che</a:t>
            </a:r>
            <a:r>
              <a:rPr lang="en-US" dirty="0"/>
              <a:t> </a:t>
            </a:r>
            <a:r>
              <a:rPr lang="en-US" dirty="0" err="1"/>
              <a:t>sono</a:t>
            </a:r>
            <a:r>
              <a:rPr lang="en-US" dirty="0"/>
              <a:t> </a:t>
            </a:r>
            <a:r>
              <a:rPr lang="en-US" dirty="0" err="1"/>
              <a:t>riluttanti</a:t>
            </a:r>
            <a:r>
              <a:rPr lang="en-US" dirty="0"/>
              <a:t> a </a:t>
            </a:r>
            <a:r>
              <a:rPr lang="en-US" dirty="0" err="1"/>
              <a:t>entrare</a:t>
            </a:r>
            <a:r>
              <a:rPr lang="en-US" dirty="0"/>
              <a:t> in </a:t>
            </a:r>
            <a:r>
              <a:rPr lang="en-US" dirty="0" err="1"/>
              <a:t>contatto</a:t>
            </a:r>
            <a:r>
              <a:rPr lang="en-US" dirty="0"/>
              <a:t> con </a:t>
            </a:r>
            <a:r>
              <a:rPr lang="en-US" dirty="0" err="1"/>
              <a:t>gli</a:t>
            </a:r>
            <a:r>
              <a:rPr lang="en-US" dirty="0"/>
              <a:t> </a:t>
            </a:r>
            <a:r>
              <a:rPr lang="en-US" dirty="0" err="1"/>
              <a:t>stimoli</a:t>
            </a:r>
            <a:r>
              <a:rPr lang="en-US" dirty="0"/>
              <a:t> </a:t>
            </a:r>
            <a:r>
              <a:rPr lang="en-US" dirty="0" err="1"/>
              <a:t>nelle</a:t>
            </a:r>
            <a:r>
              <a:rPr lang="en-US" dirty="0"/>
              <a:t> </a:t>
            </a:r>
            <a:r>
              <a:rPr lang="en-US" dirty="0" err="1"/>
              <a:t>consuete</a:t>
            </a:r>
            <a:r>
              <a:rPr lang="en-US" dirty="0"/>
              <a:t> </a:t>
            </a:r>
            <a:r>
              <a:rPr lang="en-US" dirty="0" err="1"/>
              <a:t>tecniche</a:t>
            </a:r>
            <a:r>
              <a:rPr lang="en-US" dirty="0"/>
              <a:t> di ERP</a:t>
            </a:r>
            <a:endParaRPr lang="it-IT" dirty="0"/>
          </a:p>
        </p:txBody>
      </p:sp>
    </p:spTree>
    <p:extLst>
      <p:ext uri="{BB962C8B-B14F-4D97-AF65-F5344CB8AC3E}">
        <p14:creationId xmlns:p14="http://schemas.microsoft.com/office/powerpoint/2010/main" val="6779965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404664"/>
            <a:ext cx="8229600" cy="1143000"/>
          </a:xfrm>
        </p:spPr>
        <p:txBody>
          <a:bodyPr>
            <a:normAutofit fontScale="90000"/>
          </a:bodyPr>
          <a:lstStyle/>
          <a:p>
            <a:r>
              <a:rPr lang="it-IT" b="1" dirty="0" smtClean="0"/>
              <a:t>EMDR </a:t>
            </a:r>
            <a:r>
              <a:rPr lang="en-US" sz="3100" dirty="0" err="1" smtClean="0"/>
              <a:t>si</a:t>
            </a:r>
            <a:r>
              <a:rPr lang="en-US" sz="3100" dirty="0" smtClean="0"/>
              <a:t> </a:t>
            </a:r>
            <a:r>
              <a:rPr lang="en-US" sz="3100" dirty="0" err="1"/>
              <a:t>focalizza</a:t>
            </a:r>
            <a:r>
              <a:rPr lang="en-US" sz="3100" dirty="0"/>
              <a:t> </a:t>
            </a:r>
            <a:r>
              <a:rPr lang="en-US" sz="3100" dirty="0" err="1"/>
              <a:t>sul</a:t>
            </a:r>
            <a:r>
              <a:rPr lang="en-US" sz="3100" dirty="0"/>
              <a:t> </a:t>
            </a:r>
            <a:r>
              <a:rPr lang="en-US" sz="3100" dirty="0" err="1"/>
              <a:t>ricordo</a:t>
            </a:r>
            <a:r>
              <a:rPr lang="en-US" sz="3100" dirty="0"/>
              <a:t> </a:t>
            </a:r>
            <a:r>
              <a:rPr lang="en-US" sz="3100" dirty="0" err="1"/>
              <a:t>delle</a:t>
            </a:r>
            <a:r>
              <a:rPr lang="en-US" sz="3100" dirty="0"/>
              <a:t> </a:t>
            </a:r>
            <a:r>
              <a:rPr lang="en-US" sz="3100" dirty="0" err="1"/>
              <a:t>esperienze</a:t>
            </a:r>
            <a:r>
              <a:rPr lang="en-US" sz="3100" dirty="0"/>
              <a:t> </a:t>
            </a:r>
            <a:r>
              <a:rPr lang="en-US" sz="3100" dirty="0" err="1"/>
              <a:t>disturbanti</a:t>
            </a:r>
            <a:r>
              <a:rPr lang="en-US" sz="3100" dirty="0"/>
              <a:t> </a:t>
            </a:r>
            <a:r>
              <a:rPr lang="en-US" sz="3100" dirty="0" err="1"/>
              <a:t>traumatiche</a:t>
            </a:r>
            <a:r>
              <a:rPr lang="it-IT" sz="3100" b="1" dirty="0"/>
              <a:t/>
            </a:r>
            <a:br>
              <a:rPr lang="it-IT" sz="3100" b="1" dirty="0"/>
            </a:br>
            <a:endParaRPr lang="it-IT" sz="3100" dirty="0"/>
          </a:p>
        </p:txBody>
      </p:sp>
      <p:sp>
        <p:nvSpPr>
          <p:cNvPr id="3" name="Segnaposto contenuto 2"/>
          <p:cNvSpPr>
            <a:spLocks noGrp="1"/>
          </p:cNvSpPr>
          <p:nvPr>
            <p:ph idx="1"/>
          </p:nvPr>
        </p:nvSpPr>
        <p:spPr/>
        <p:txBody>
          <a:bodyPr>
            <a:normAutofit fontScale="85000" lnSpcReduction="10000"/>
          </a:bodyPr>
          <a:lstStyle/>
          <a:p>
            <a:pPr fontAlgn="base"/>
            <a:r>
              <a:rPr lang="it-IT" sz="2000" dirty="0"/>
              <a:t>Nel </a:t>
            </a:r>
            <a:r>
              <a:rPr lang="it-IT" sz="2000" b="1" dirty="0"/>
              <a:t>Disturbo Ossessivo Compulsivo</a:t>
            </a:r>
            <a:r>
              <a:rPr lang="it-IT" sz="2000" dirty="0"/>
              <a:t> il trattamento con EMDR prevede, secondo un protocollo riveduto di recente (Mazzoni et al. </a:t>
            </a:r>
            <a:r>
              <a:rPr lang="it-IT" sz="2000" dirty="0" err="1"/>
              <a:t>submitted</a:t>
            </a:r>
            <a:r>
              <a:rPr lang="it-IT" sz="2000" dirty="0"/>
              <a:t>), le seguenti fasi:</a:t>
            </a:r>
          </a:p>
          <a:p>
            <a:pPr lvl="0"/>
            <a:r>
              <a:rPr lang="it-IT" sz="2000" dirty="0"/>
              <a:t>Ricostruzione della storia di vita del paziente, identificandone gli episodi traumatici che negli anni possono aver contribuito all’insorgere del disturbo.</a:t>
            </a:r>
          </a:p>
          <a:p>
            <a:pPr lvl="0"/>
            <a:r>
              <a:rPr lang="it-IT" sz="2000" dirty="0"/>
              <a:t>Dopo avere identificato la storia del disturbo, il passare a lavorare sui ricordi traumatici isolati, attraverso il protocollo EMDR standard.</a:t>
            </a:r>
          </a:p>
          <a:p>
            <a:pPr lvl="0"/>
            <a:r>
              <a:rPr lang="it-IT" sz="2000" dirty="0"/>
              <a:t>Lavoro sulla storia del disturbo, soffermandosi sulle volte in cui sono comparsi i pensieri e le idee ossessive nonché le compulsioni e i rituali.</a:t>
            </a:r>
          </a:p>
          <a:p>
            <a:pPr lvl="0"/>
            <a:r>
              <a:rPr lang="it-IT" sz="2000" dirty="0"/>
              <a:t>Passare a elaborare le attuali situazioni attivanti (</a:t>
            </a:r>
            <a:r>
              <a:rPr lang="it-IT" sz="2000" dirty="0" err="1"/>
              <a:t>triggers</a:t>
            </a:r>
            <a:r>
              <a:rPr lang="it-IT" sz="2000" dirty="0"/>
              <a:t>) mediante diari giornalieri, schede di automonitoraggio e analisi funzionale comportamentale. I </a:t>
            </a:r>
            <a:r>
              <a:rPr lang="it-IT" sz="2000" dirty="0" err="1"/>
              <a:t>triggers</a:t>
            </a:r>
            <a:r>
              <a:rPr lang="it-IT" sz="2000" dirty="0"/>
              <a:t> possono riattivare l’elaborazione di uno degli scenari intollerabili per il soggetto, alla base delle ossessioni (comunemente dette “fissazioni”) e dei possibili episodi emotivamente attivanti, individuati nella storia di vita del paziente. Questa procedura terapeutica risulta efficace nel preparare il soggetto a sperimentare nella realtà le situazioni temute.</a:t>
            </a:r>
          </a:p>
          <a:p>
            <a:pPr lvl="0"/>
            <a:r>
              <a:rPr lang="it-IT" sz="2000" dirty="0"/>
              <a:t>L’ultima fase del trattamento EMDR del </a:t>
            </a:r>
            <a:r>
              <a:rPr lang="it-IT" sz="2000" b="1" dirty="0"/>
              <a:t>Disturbo Ossessivo Compulsivo </a:t>
            </a:r>
            <a:r>
              <a:rPr lang="it-IT" sz="2000" dirty="0"/>
              <a:t>prevede la Prevenzione della Risposta, con la quale si lavora sugli scenari intollerabili per il soggetto senza la messa in atto di compulsioni, rituali e/o rassicurazioni. Tale tecnica, infatti, consente di ridurre i livelli delle compulsioni.</a:t>
            </a:r>
          </a:p>
          <a:p>
            <a:endParaRPr lang="it-IT" sz="2000" dirty="0"/>
          </a:p>
        </p:txBody>
      </p:sp>
    </p:spTree>
    <p:extLst>
      <p:ext uri="{BB962C8B-B14F-4D97-AF65-F5344CB8AC3E}">
        <p14:creationId xmlns:p14="http://schemas.microsoft.com/office/powerpoint/2010/main" val="4169835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a:t>il trattamento con EMDR prevede, secondo un protocollo riveduto di recente (Mazzoni et al. </a:t>
            </a:r>
            <a:r>
              <a:rPr lang="it-IT" sz="2400" dirty="0" err="1"/>
              <a:t>submitted</a:t>
            </a:r>
            <a:r>
              <a:rPr lang="it-IT" sz="2400" dirty="0"/>
              <a:t>), le seguenti fasi:</a:t>
            </a:r>
            <a:br>
              <a:rPr lang="it-IT" sz="2400" dirty="0"/>
            </a:br>
            <a:endParaRPr lang="it-IT" sz="2400" dirty="0"/>
          </a:p>
        </p:txBody>
      </p:sp>
      <p:sp>
        <p:nvSpPr>
          <p:cNvPr id="3" name="Segnaposto contenuto 2"/>
          <p:cNvSpPr>
            <a:spLocks noGrp="1"/>
          </p:cNvSpPr>
          <p:nvPr>
            <p:ph idx="1"/>
          </p:nvPr>
        </p:nvSpPr>
        <p:spPr/>
        <p:txBody>
          <a:bodyPr>
            <a:normAutofit fontScale="77500" lnSpcReduction="20000"/>
          </a:bodyPr>
          <a:lstStyle/>
          <a:p>
            <a:pPr lvl="0"/>
            <a:r>
              <a:rPr lang="it-IT" dirty="0"/>
              <a:t>Ricostruzione della storia di vita del paziente, identificandone gli episodi traumatici che negli anni possono aver contribuito all’insorgere del disturbo.</a:t>
            </a:r>
          </a:p>
          <a:p>
            <a:pPr lvl="0"/>
            <a:r>
              <a:rPr lang="it-IT" dirty="0"/>
              <a:t>Dopo avere identificato la storia del disturbo, il passare a lavorare sui ricordi traumatici isolati, attraverso il protocollo EMDR standard.</a:t>
            </a:r>
          </a:p>
          <a:p>
            <a:pPr lvl="0"/>
            <a:r>
              <a:rPr lang="it-IT" dirty="0"/>
              <a:t>Lavoro sulla storia del disturbo, soffermandosi sulle volte in cui sono comparsi i pensieri e le idee ossessive nonché le compulsioni e i rituali.</a:t>
            </a:r>
          </a:p>
          <a:p>
            <a:pPr lvl="0"/>
            <a:r>
              <a:rPr lang="it-IT" dirty="0"/>
              <a:t>Passare a elaborare le attuali situazioni attivanti (</a:t>
            </a:r>
            <a:r>
              <a:rPr lang="it-IT" dirty="0" err="1"/>
              <a:t>triggers</a:t>
            </a:r>
            <a:r>
              <a:rPr lang="it-IT" dirty="0"/>
              <a:t>) mediante diari giornalieri, schede di automonitoraggio e analisi funzionale comportamentale. I </a:t>
            </a:r>
            <a:r>
              <a:rPr lang="it-IT" dirty="0" err="1"/>
              <a:t>triggers</a:t>
            </a:r>
            <a:r>
              <a:rPr lang="it-IT" dirty="0"/>
              <a:t> possono riattivare l’elaborazione di uno degli scenari intollerabili per il soggetto, alla base delle ossessioni (comunemente dette “fissazioni”) e dei possibili episodi emotivamente attivanti, individuati nella storia di vita del paziente. Questa procedura terapeutica risulta efficace nel preparare il soggetto a sperimentare nella realtà le situazioni temute.</a:t>
            </a:r>
          </a:p>
          <a:p>
            <a:pPr lvl="0"/>
            <a:r>
              <a:rPr lang="it-IT" dirty="0"/>
              <a:t>L’ultima fase del trattamento EMDR del </a:t>
            </a:r>
            <a:r>
              <a:rPr lang="it-IT" b="1" dirty="0"/>
              <a:t>Disturbo Ossessivo Compulsivo </a:t>
            </a:r>
            <a:r>
              <a:rPr lang="it-IT" dirty="0"/>
              <a:t>prevede la Prevenzione della Risposta, con la quale si lavora sugli scenari intollerabili per il soggetto senza la messa in atto di compulsioni, rituali e/o rassicurazioni. Tale tecnica, infatti, consente di ridurre i livelli delle compulsioni.</a:t>
            </a:r>
          </a:p>
          <a:p>
            <a:pPr hangingPunct="0"/>
            <a:r>
              <a:rPr lang="it-IT" dirty="0"/>
              <a:t> </a:t>
            </a:r>
          </a:p>
          <a:p>
            <a:endParaRPr lang="it-IT" dirty="0"/>
          </a:p>
        </p:txBody>
      </p:sp>
    </p:spTree>
    <p:extLst>
      <p:ext uri="{BB962C8B-B14F-4D97-AF65-F5344CB8AC3E}">
        <p14:creationId xmlns:p14="http://schemas.microsoft.com/office/powerpoint/2010/main" val="3522717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39163485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Disturbo di dismorfismo corporeo   DSM5 </a:t>
            </a:r>
          </a:p>
        </p:txBody>
      </p:sp>
      <p:sp>
        <p:nvSpPr>
          <p:cNvPr id="3" name="Segnaposto contenuto 2"/>
          <p:cNvSpPr>
            <a:spLocks noGrp="1"/>
          </p:cNvSpPr>
          <p:nvPr>
            <p:ph idx="1"/>
          </p:nvPr>
        </p:nvSpPr>
        <p:spPr/>
        <p:txBody>
          <a:bodyPr>
            <a:normAutofit/>
          </a:bodyPr>
          <a:lstStyle/>
          <a:p>
            <a:r>
              <a:rPr lang="it-IT" dirty="0"/>
              <a:t>E’ un quadro clinico particolarmente rilevante nel contesto culturale occidentale e nei paesi industrializzati, (Disturbo Culture-bond) e sicuramente ad oggi sotto stimato (prevalenze dal 1,7% al 2,5% della popolazione generale).  Di  difficile inquadramento in età adolescenziale, specie in fase prepuberale  e puberale, dove è più la norma che un Disturbo conclamato, anche se i livelli di sofferenza del soggetto, specie femmine, può molto variare e quando intenso mantenersi, con varie modificazioni e compensi anche nelle età successive. Si segnala un alto rischio suicidario sia come ideazione che come tentati suicidio ( particolarmente alto in adolescenza) L’altro aspetto di rilievo di questo quadro è l’alto livello di </a:t>
            </a:r>
            <a:r>
              <a:rPr lang="it-IT" dirty="0" err="1"/>
              <a:t>comorbilità</a:t>
            </a:r>
            <a:r>
              <a:rPr lang="it-IT" dirty="0"/>
              <a:t> in particolare per </a:t>
            </a:r>
            <a:r>
              <a:rPr lang="it-IT" dirty="0" err="1"/>
              <a:t>Distrubi</a:t>
            </a:r>
            <a:r>
              <a:rPr lang="it-IT" dirty="0"/>
              <a:t> d’ansia, Depressione e Disturbi Alimentari.     </a:t>
            </a:r>
          </a:p>
          <a:p>
            <a:endParaRPr lang="it-IT" dirty="0"/>
          </a:p>
        </p:txBody>
      </p:sp>
    </p:spTree>
    <p:extLst>
      <p:ext uri="{BB962C8B-B14F-4D97-AF65-F5344CB8AC3E}">
        <p14:creationId xmlns:p14="http://schemas.microsoft.com/office/powerpoint/2010/main" val="3577149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7620000" cy="5996136"/>
          </a:xfrm>
        </p:spPr>
        <p:txBody>
          <a:bodyPr>
            <a:normAutofit fontScale="85000" lnSpcReduction="20000"/>
          </a:bodyPr>
          <a:lstStyle/>
          <a:p>
            <a:pPr hangingPunct="0"/>
            <a:r>
              <a:rPr lang="it-IT" dirty="0"/>
              <a:t>Criteri diagnostici</a:t>
            </a:r>
          </a:p>
          <a:p>
            <a:pPr hangingPunct="0"/>
            <a:r>
              <a:rPr lang="it-IT" dirty="0"/>
              <a:t>A - Preoccupazione per uno o più difetti o imperfezioni percepiti nell'aspetto fisico, che non sono osservabili o appaiono agli altri in modo lieve.</a:t>
            </a:r>
          </a:p>
          <a:p>
            <a:pPr hangingPunct="0"/>
            <a:r>
              <a:rPr lang="it-IT" dirty="0"/>
              <a:t>B - A un certo punto, durante il decorso del disturbo, l'individuo ha messo in atto comportamenti ripetitivi (per es., guardarsi allo specchio, curarsi eccessivamente del proprio aspetto, stuzzicarsi la pelle, ricercare rassicurazione) o azioni mentali (per es., confrontare il proprio aspetto fisico con quello degli altri) in risposta a preoccupazioni legate all'aspetto.</a:t>
            </a:r>
          </a:p>
          <a:p>
            <a:pPr hangingPunct="0"/>
            <a:r>
              <a:rPr lang="it-IT" dirty="0"/>
              <a:t>C - La preoccupazione causa disagio clinicamente significativo o compromissione del funzionamento in ambito sociale, lavorativo o in altre aree importanti.</a:t>
            </a:r>
          </a:p>
          <a:p>
            <a:pPr hangingPunct="0"/>
            <a:r>
              <a:rPr lang="it-IT" dirty="0"/>
              <a:t>D - La preoccupazione legata all'aspetto non è meglio giustificata da preoccupazioni legate al grasso corporeo o al peso in un individuo i cui sintomi soddisfano i criteri diagnostici per un disturbo alimentare.</a:t>
            </a:r>
          </a:p>
          <a:p>
            <a:pPr hangingPunct="0"/>
            <a:r>
              <a:rPr lang="it-IT" dirty="0"/>
              <a:t>Specificare se:</a:t>
            </a:r>
          </a:p>
          <a:p>
            <a:pPr hangingPunct="0"/>
            <a:r>
              <a:rPr lang="it-IT" dirty="0"/>
              <a:t>Con </a:t>
            </a:r>
            <a:r>
              <a:rPr lang="it-IT" dirty="0" err="1"/>
              <a:t>dismorfia</a:t>
            </a:r>
            <a:r>
              <a:rPr lang="it-IT" dirty="0"/>
              <a:t> muscolare: L'individuo è preoccupato dall'idea che la sua costituzione corporea sia troppo piccola o insufficientemente muscolosa.  </a:t>
            </a:r>
          </a:p>
          <a:p>
            <a:pPr hangingPunct="0"/>
            <a:r>
              <a:rPr lang="it-IT" dirty="0"/>
              <a:t> Indicare il grado di </a:t>
            </a:r>
            <a:r>
              <a:rPr lang="it-IT" dirty="0" err="1"/>
              <a:t>insight</a:t>
            </a:r>
            <a:r>
              <a:rPr lang="it-IT" dirty="0"/>
              <a:t> riguardo alle convinzioni del disturbo di dismorfismo corporeo:  buono o sufficiente;   scarso;  assente/convinzioni deliranti.  </a:t>
            </a:r>
          </a:p>
        </p:txBody>
      </p:sp>
    </p:spTree>
    <p:extLst>
      <p:ext uri="{BB962C8B-B14F-4D97-AF65-F5344CB8AC3E}">
        <p14:creationId xmlns:p14="http://schemas.microsoft.com/office/powerpoint/2010/main" val="7741073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Disturbo da accumulo</a:t>
            </a:r>
            <a:r>
              <a:rPr lang="it-IT" dirty="0"/>
              <a:t>   DSM 5 </a:t>
            </a:r>
            <a:br>
              <a:rPr lang="it-IT" dirty="0"/>
            </a:br>
            <a:endParaRPr lang="it-IT" dirty="0"/>
          </a:p>
        </p:txBody>
      </p:sp>
      <p:sp>
        <p:nvSpPr>
          <p:cNvPr id="3" name="Segnaposto contenuto 2"/>
          <p:cNvSpPr>
            <a:spLocks noGrp="1"/>
          </p:cNvSpPr>
          <p:nvPr>
            <p:ph idx="1"/>
          </p:nvPr>
        </p:nvSpPr>
        <p:spPr>
          <a:xfrm>
            <a:off x="457200" y="980728"/>
            <a:ext cx="7620000" cy="5760640"/>
          </a:xfrm>
        </p:spPr>
        <p:txBody>
          <a:bodyPr>
            <a:normAutofit fontScale="77500" lnSpcReduction="20000"/>
          </a:bodyPr>
          <a:lstStyle/>
          <a:p>
            <a:pPr hangingPunct="0"/>
            <a:r>
              <a:rPr lang="it-IT" dirty="0"/>
              <a:t>Criteri diagnostici  </a:t>
            </a:r>
          </a:p>
          <a:p>
            <a:pPr hangingPunct="0"/>
            <a:r>
              <a:rPr lang="it-IT" dirty="0"/>
              <a:t>A - Persistente difficoltà di gettare via o separarsi dai propri beni, a prescindere dal loro valore reale.</a:t>
            </a:r>
          </a:p>
          <a:p>
            <a:pPr hangingPunct="0"/>
            <a:r>
              <a:rPr lang="it-IT" dirty="0"/>
              <a:t>B - Questa difficoltà è dovuta a un bisogno percepito di conservare gli oggetti e al disagio associato al gettarli via.</a:t>
            </a:r>
          </a:p>
          <a:p>
            <a:pPr hangingPunct="0"/>
            <a:r>
              <a:rPr lang="it-IT" dirty="0"/>
              <a:t>C - La difficoltà di gettare via i propri beni produce un accumulo che congestiona e ingombra gli spazi vitali e ne compromette sostanzialmente l'uso previsto. Se gli spazi vitali sono sgombri, è solo grazie all'intervento di terze parti (per es., familiari, addetti alle pulizie, autorità).</a:t>
            </a:r>
          </a:p>
          <a:p>
            <a:pPr hangingPunct="0"/>
            <a:r>
              <a:rPr lang="it-IT" dirty="0"/>
              <a:t>D - L'accumulo causa disagio clinicamente significativo o compromissione del funzionamento in ambito sociale, lavorativo o in altre aree importanti (incluso il mantenimento di un ambiente sicuro per sé e per gli altri).</a:t>
            </a:r>
          </a:p>
          <a:p>
            <a:pPr hangingPunct="0"/>
            <a:r>
              <a:rPr lang="it-IT" dirty="0"/>
              <a:t>E - L'accumulo non è attribuibile a un'altra condizione medica.   </a:t>
            </a:r>
          </a:p>
          <a:p>
            <a:pPr hangingPunct="0"/>
            <a:r>
              <a:rPr lang="it-IT" dirty="0"/>
              <a:t>F - L'accumulo non è meglio giustificato dai sintomi di un altro disturbo mentale  </a:t>
            </a:r>
          </a:p>
          <a:p>
            <a:pPr hangingPunct="0"/>
            <a:r>
              <a:rPr lang="it-IT" dirty="0"/>
              <a:t>Specificare se:</a:t>
            </a:r>
          </a:p>
          <a:p>
            <a:pPr hangingPunct="0"/>
            <a:r>
              <a:rPr lang="it-IT" dirty="0"/>
              <a:t>Con acquisizione eccessiva: Se la difficoltà di gettare via i beni è accompagnata da eccessiva acquisizione di oggetti che non sono necessari o per i quali non vi è sufficiente spazio.   </a:t>
            </a:r>
          </a:p>
          <a:p>
            <a:pPr hangingPunct="0"/>
            <a:r>
              <a:rPr lang="it-IT" dirty="0"/>
              <a:t>Indicare il grado di </a:t>
            </a:r>
            <a:r>
              <a:rPr lang="it-IT" dirty="0" err="1"/>
              <a:t>insight</a:t>
            </a:r>
            <a:r>
              <a:rPr lang="it-IT" dirty="0"/>
              <a:t> riguardo alle convinzioni del disturbo di dismorfismo corporeo:  buono o sufficiente;   scarso;  assente/convinzioni deliranti.  </a:t>
            </a:r>
          </a:p>
          <a:p>
            <a:endParaRPr lang="it-IT" dirty="0"/>
          </a:p>
        </p:txBody>
      </p:sp>
    </p:spTree>
    <p:extLst>
      <p:ext uri="{BB962C8B-B14F-4D97-AF65-F5344CB8AC3E}">
        <p14:creationId xmlns:p14="http://schemas.microsoft.com/office/powerpoint/2010/main" val="3819788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a:t>
            </a:r>
            <a:r>
              <a:rPr lang="it-IT" dirty="0"/>
              <a:t>DSM 5 </a:t>
            </a:r>
          </a:p>
        </p:txBody>
      </p:sp>
      <p:sp>
        <p:nvSpPr>
          <p:cNvPr id="3" name="Segnaposto contenuto 2"/>
          <p:cNvSpPr>
            <a:spLocks noGrp="1"/>
          </p:cNvSpPr>
          <p:nvPr>
            <p:ph idx="1"/>
          </p:nvPr>
        </p:nvSpPr>
        <p:spPr/>
        <p:txBody>
          <a:bodyPr>
            <a:normAutofit/>
          </a:bodyPr>
          <a:lstStyle/>
          <a:p>
            <a:pPr marL="514350" lvl="0" indent="-514350" hangingPunct="0">
              <a:buFont typeface="+mj-lt"/>
              <a:buAutoNum type="arabicPeriod"/>
            </a:pPr>
            <a:r>
              <a:rPr lang="it-IT" dirty="0"/>
              <a:t>Disturbo Ossessivo-Compulsivo (DOC), </a:t>
            </a:r>
          </a:p>
          <a:p>
            <a:pPr marL="514350" lvl="0" indent="-514350" hangingPunct="0">
              <a:buFont typeface="+mj-lt"/>
              <a:buAutoNum type="arabicPeriod"/>
            </a:pPr>
            <a:r>
              <a:rPr lang="it-IT" dirty="0"/>
              <a:t>Disturbo di </a:t>
            </a:r>
            <a:r>
              <a:rPr lang="it-IT" dirty="0" err="1"/>
              <a:t>Dismor</a:t>
            </a:r>
            <a:r>
              <a:rPr lang="en-US" dirty="0"/>
              <a:t>ﬁ</a:t>
            </a:r>
            <a:r>
              <a:rPr lang="it-IT" dirty="0" err="1"/>
              <a:t>smo</a:t>
            </a:r>
            <a:r>
              <a:rPr lang="it-IT" dirty="0"/>
              <a:t> Corporeo, </a:t>
            </a:r>
          </a:p>
          <a:p>
            <a:pPr marL="514350" lvl="0" indent="-514350" hangingPunct="0">
              <a:buFont typeface="+mj-lt"/>
              <a:buAutoNum type="arabicPeriod"/>
            </a:pPr>
            <a:r>
              <a:rPr lang="it-IT" dirty="0"/>
              <a:t>Disturbo da Accumulo,</a:t>
            </a:r>
          </a:p>
          <a:p>
            <a:pPr marL="514350" lvl="0" indent="-514350" hangingPunct="0">
              <a:buFont typeface="+mj-lt"/>
              <a:buAutoNum type="arabicPeriod"/>
            </a:pPr>
            <a:r>
              <a:rPr lang="it-IT" dirty="0" err="1"/>
              <a:t>Tricotillomania</a:t>
            </a:r>
            <a:r>
              <a:rPr lang="it-IT" dirty="0"/>
              <a:t> (Disturbo da Strappamento Di Peli), </a:t>
            </a:r>
          </a:p>
          <a:p>
            <a:pPr marL="514350" lvl="0" indent="-514350" hangingPunct="0">
              <a:buFont typeface="+mj-lt"/>
              <a:buAutoNum type="arabicPeriod"/>
            </a:pPr>
            <a:r>
              <a:rPr lang="it-IT" dirty="0"/>
              <a:t>Disturbo da Escoriazione (Stuzzicamento della Pelle), </a:t>
            </a:r>
          </a:p>
          <a:p>
            <a:pPr marL="514350" indent="-514350">
              <a:buFont typeface="+mj-lt"/>
              <a:buAutoNum type="arabicPeriod"/>
            </a:pPr>
            <a:r>
              <a:rPr lang="it-IT" dirty="0"/>
              <a:t>Altri  indotti da sostanze/ farmaci,  dovuti ad altra condizione medica,  e altri senza specificazione </a:t>
            </a:r>
          </a:p>
        </p:txBody>
      </p:sp>
    </p:spTree>
    <p:extLst>
      <p:ext uri="{BB962C8B-B14F-4D97-AF65-F5344CB8AC3E}">
        <p14:creationId xmlns:p14="http://schemas.microsoft.com/office/powerpoint/2010/main" val="14805539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b="1" dirty="0" err="1"/>
              <a:t>Tricotillomania</a:t>
            </a:r>
            <a:r>
              <a:rPr lang="it-IT" sz="3200" b="1" dirty="0"/>
              <a:t> [Disturbo da strappamento di peli] DSM5  e  DC 0-5</a:t>
            </a:r>
            <a:r>
              <a:rPr lang="it-IT" sz="3200" dirty="0"/>
              <a:t/>
            </a:r>
            <a:br>
              <a:rPr lang="it-IT" sz="3200" dirty="0"/>
            </a:br>
            <a:endParaRPr lang="it-IT" sz="3200" dirty="0"/>
          </a:p>
        </p:txBody>
      </p:sp>
      <p:sp>
        <p:nvSpPr>
          <p:cNvPr id="3" name="Segnaposto contenuto 2"/>
          <p:cNvSpPr>
            <a:spLocks noGrp="1"/>
          </p:cNvSpPr>
          <p:nvPr>
            <p:ph idx="1"/>
          </p:nvPr>
        </p:nvSpPr>
        <p:spPr/>
        <p:txBody>
          <a:bodyPr>
            <a:normAutofit fontScale="92500" lnSpcReduction="10000"/>
          </a:bodyPr>
          <a:lstStyle/>
          <a:p>
            <a:pPr hangingPunct="0"/>
            <a:r>
              <a:rPr lang="it-IT" dirty="0"/>
              <a:t>Criteri diagnostici</a:t>
            </a:r>
          </a:p>
          <a:p>
            <a:pPr hangingPunct="0"/>
            <a:r>
              <a:rPr lang="it-IT" dirty="0"/>
              <a:t>A. Ricorrente strapparsi capelli o peli, che porta a perdita di capelli o peli.</a:t>
            </a:r>
          </a:p>
          <a:p>
            <a:pPr hangingPunct="0"/>
            <a:r>
              <a:rPr lang="it-IT" dirty="0"/>
              <a:t>B. Ripetuti tentativi di ridurre o interrompere lo strapparsi capelli o peli.</a:t>
            </a:r>
          </a:p>
          <a:p>
            <a:pPr hangingPunct="0"/>
            <a:r>
              <a:rPr lang="it-IT" dirty="0"/>
              <a:t>C. Lo strapparsi capelli o peli causa disagio clinicamente significativo o compromissione del funzionamento in ambito sociale, lavorativo o in altre aree importanti.</a:t>
            </a:r>
          </a:p>
          <a:p>
            <a:pPr hangingPunct="0"/>
            <a:r>
              <a:rPr lang="it-IT" dirty="0"/>
              <a:t>D. Lo strapparsi capelli o peli o la loro perdita non sono attribuibili a un'altra condizione medica (per es., una condizione dermatologica).</a:t>
            </a:r>
          </a:p>
          <a:p>
            <a:pPr hangingPunct="0"/>
            <a:r>
              <a:rPr lang="it-IT" dirty="0"/>
              <a:t>E. Lo strapparsi capelli o peli non è meglio giustificato dal sintomi di un altro disturbo mentale (per es., tentativi di migliorare un percepito difetto o imperfezione nel di- sturbo di dismorfismo corporeo).</a:t>
            </a:r>
          </a:p>
          <a:p>
            <a:pPr hangingPunct="0"/>
            <a:r>
              <a:rPr lang="it-IT" dirty="0"/>
              <a:t> </a:t>
            </a:r>
          </a:p>
          <a:p>
            <a:endParaRPr lang="it-IT" dirty="0"/>
          </a:p>
        </p:txBody>
      </p:sp>
    </p:spTree>
    <p:extLst>
      <p:ext uri="{BB962C8B-B14F-4D97-AF65-F5344CB8AC3E}">
        <p14:creationId xmlns:p14="http://schemas.microsoft.com/office/powerpoint/2010/main" val="36325076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b="1" dirty="0"/>
              <a:t>Disturbo da escoriazione (</a:t>
            </a:r>
            <a:r>
              <a:rPr lang="it-IT" sz="2400" dirty="0"/>
              <a:t>stuzzicamento della pelle)   DSM 5,   analogo quadro nell’ CD 05 definito Disturbo da Grattamento della Pelle dell’infanzia. </a:t>
            </a:r>
            <a:br>
              <a:rPr lang="it-IT" sz="2400" dirty="0"/>
            </a:br>
            <a:endParaRPr lang="it-IT" sz="2400" dirty="0"/>
          </a:p>
        </p:txBody>
      </p:sp>
      <p:sp>
        <p:nvSpPr>
          <p:cNvPr id="3" name="Segnaposto contenuto 2"/>
          <p:cNvSpPr>
            <a:spLocks noGrp="1"/>
          </p:cNvSpPr>
          <p:nvPr>
            <p:ph idx="1"/>
          </p:nvPr>
        </p:nvSpPr>
        <p:spPr/>
        <p:txBody>
          <a:bodyPr>
            <a:normAutofit/>
          </a:bodyPr>
          <a:lstStyle/>
          <a:p>
            <a:pPr hangingPunct="0"/>
            <a:r>
              <a:rPr lang="it-IT" dirty="0"/>
              <a:t>Criteri diagnostici</a:t>
            </a:r>
          </a:p>
          <a:p>
            <a:pPr hangingPunct="0"/>
            <a:r>
              <a:rPr lang="it-IT" dirty="0"/>
              <a:t>A. Ricorrente stuzzicamento della pelle che causa lesioni cutanee.</a:t>
            </a:r>
          </a:p>
          <a:p>
            <a:pPr hangingPunct="0"/>
            <a:r>
              <a:rPr lang="it-IT" dirty="0"/>
              <a:t>B. Ripetuti tentativi di ridurre o interrompere lo stuzzicamento della pelle.</a:t>
            </a:r>
          </a:p>
          <a:p>
            <a:pPr hangingPunct="0"/>
            <a:r>
              <a:rPr lang="it-IT" dirty="0"/>
              <a:t>C. Lo stuzzicamento della pelle causa disagio clinicamente significativo o compromissione del funzionamento in ambito sociale, lavorativo o in altre aree importanti.</a:t>
            </a:r>
          </a:p>
          <a:p>
            <a:pPr hangingPunct="0"/>
            <a:r>
              <a:rPr lang="it-IT" dirty="0"/>
              <a:t>D. Lo stuzzicamento della pelle non è attribuibile agli effetti fisiologici di una sostanza   o di un'altra condizione medica  </a:t>
            </a:r>
          </a:p>
          <a:p>
            <a:pPr hangingPunct="0"/>
            <a:r>
              <a:rPr lang="it-IT" dirty="0"/>
              <a:t>E. Lo stuzzicamento della pelle non è meglio giustificato dai sintomi di un altro disturbo mentale  </a:t>
            </a:r>
          </a:p>
          <a:p>
            <a:endParaRPr lang="it-IT" dirty="0"/>
          </a:p>
        </p:txBody>
      </p:sp>
    </p:spTree>
    <p:extLst>
      <p:ext uri="{BB962C8B-B14F-4D97-AF65-F5344CB8AC3E}">
        <p14:creationId xmlns:p14="http://schemas.microsoft.com/office/powerpoint/2010/main" val="7844181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SINDROME di TOURETTE  CD 05</a:t>
            </a:r>
            <a:r>
              <a:rPr lang="it-IT" dirty="0"/>
              <a:t/>
            </a:r>
            <a:br>
              <a:rPr lang="it-IT" dirty="0"/>
            </a:br>
            <a:endParaRPr lang="it-IT" dirty="0"/>
          </a:p>
        </p:txBody>
      </p:sp>
      <p:sp>
        <p:nvSpPr>
          <p:cNvPr id="3" name="Segnaposto contenuto 2"/>
          <p:cNvSpPr>
            <a:spLocks noGrp="1"/>
          </p:cNvSpPr>
          <p:nvPr>
            <p:ph idx="1"/>
          </p:nvPr>
        </p:nvSpPr>
        <p:spPr/>
        <p:txBody>
          <a:bodyPr>
            <a:normAutofit fontScale="92500"/>
          </a:bodyPr>
          <a:lstStyle/>
          <a:p>
            <a:r>
              <a:rPr lang="it-IT" dirty="0"/>
              <a:t>La Sindrome di </a:t>
            </a:r>
            <a:r>
              <a:rPr lang="it-IT" dirty="0" err="1"/>
              <a:t>Tourette</a:t>
            </a:r>
            <a:r>
              <a:rPr lang="it-IT" dirty="0"/>
              <a:t> è un disturbo da tic che richiede la presenza sia di tic motori che vocali. Un tic è rappresentato da un movimento motorio o da una produzione vocale involontaria, ripetuta, rapida, non ritmica, che avviene improvvisamente e non sembra essere finalizzata al raggiungimento di nessun obiettivo. I tic possono essere movimenti o suoni semplici e abbastanza brevi, o possono essere movimenti o suoni complessi di più lunga durata. I tic complessi possono includere una serie di movimenti e possono apparire come intenzionali, come la ripetizione di una parola oscena (coprolalia), o di gesti (</a:t>
            </a:r>
            <a:r>
              <a:rPr lang="it-IT" dirty="0" err="1"/>
              <a:t>coproprassia</a:t>
            </a:r>
            <a:r>
              <a:rPr lang="it-IT" dirty="0"/>
              <a:t>). I tic possono anche includere movimenti imitativi (</a:t>
            </a:r>
            <a:r>
              <a:rPr lang="it-IT" dirty="0" err="1"/>
              <a:t>ecoprassia</a:t>
            </a:r>
            <a:r>
              <a:rPr lang="it-IT" dirty="0"/>
              <a:t>), ripetizione di parole (ecolalia) o ripetizione di suoni (palilalia). I tic nel tempo tendono ad aumentare e a diminuire d’intensità, e possono trascorrere ore, giorni o settimane in cui il bambino non presenta tic.</a:t>
            </a:r>
          </a:p>
          <a:p>
            <a:endParaRPr lang="it-IT" dirty="0"/>
          </a:p>
        </p:txBody>
      </p:sp>
    </p:spTree>
    <p:extLst>
      <p:ext uri="{BB962C8B-B14F-4D97-AF65-F5344CB8AC3E}">
        <p14:creationId xmlns:p14="http://schemas.microsoft.com/office/powerpoint/2010/main" val="36397958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7620000" cy="5996136"/>
          </a:xfrm>
        </p:spPr>
        <p:txBody>
          <a:bodyPr>
            <a:normAutofit fontScale="77500" lnSpcReduction="20000"/>
          </a:bodyPr>
          <a:lstStyle/>
          <a:p>
            <a:pPr hangingPunct="0"/>
            <a:r>
              <a:rPr lang="it-IT" dirty="0"/>
              <a:t>Algoritmo diagnostico</a:t>
            </a:r>
          </a:p>
          <a:p>
            <a:pPr hangingPunct="0"/>
            <a:r>
              <a:rPr lang="it-IT" dirty="0"/>
              <a:t>Tutti i seguenti criteri devono essere presenti</a:t>
            </a:r>
          </a:p>
          <a:p>
            <a:pPr hangingPunct="0"/>
            <a:r>
              <a:rPr lang="it-IT" dirty="0"/>
              <a:t> </a:t>
            </a:r>
          </a:p>
          <a:p>
            <a:pPr hangingPunct="0"/>
            <a:r>
              <a:rPr lang="it-IT" dirty="0"/>
              <a:t>A. Il bambino manifesta almeno un tic motorio semplice o complesso e almeno un tic vocale che aumenta e diminuisce d’intensità.</a:t>
            </a:r>
          </a:p>
          <a:p>
            <a:pPr hangingPunct="0"/>
            <a:r>
              <a:rPr lang="it-IT" dirty="0"/>
              <a:t>B. I tic non sono dovuti ad altra condizione medica generale.</a:t>
            </a:r>
          </a:p>
          <a:p>
            <a:pPr hangingPunct="0"/>
            <a:r>
              <a:rPr lang="it-IT" dirty="0"/>
              <a:t>C. I sintomi del disturbo, o l'adattamento dei </a:t>
            </a:r>
            <a:r>
              <a:rPr lang="it-IT" dirty="0" err="1"/>
              <a:t>caregiver</a:t>
            </a:r>
            <a:r>
              <a:rPr lang="it-IT" dirty="0"/>
              <a:t> ai sintomi, compromettono significativamente il funzionamento del bambino e della famiglia in uno o più dei seguenti modi:</a:t>
            </a:r>
          </a:p>
          <a:p>
            <a:pPr hangingPunct="0"/>
            <a:r>
              <a:rPr lang="it-IT" dirty="0"/>
              <a:t>1. causano disagio al bambino;</a:t>
            </a:r>
          </a:p>
          <a:p>
            <a:pPr hangingPunct="0"/>
            <a:r>
              <a:rPr lang="it-IT" dirty="0"/>
              <a:t>2. interferiscono nelle relazioni del bambino;</a:t>
            </a:r>
          </a:p>
          <a:p>
            <a:pPr hangingPunct="0"/>
            <a:r>
              <a:rPr lang="it-IT" dirty="0"/>
              <a:t>3. limitano la partecipazione del bambino alle attività o alle routine adeguate al suo sviluppo;</a:t>
            </a:r>
          </a:p>
          <a:p>
            <a:pPr hangingPunct="0"/>
            <a:r>
              <a:rPr lang="it-IT" dirty="0"/>
              <a:t>4. limitano la partecipazione della famiglia alle attività o alle routine quotidiane;</a:t>
            </a:r>
          </a:p>
          <a:p>
            <a:pPr hangingPunct="0"/>
            <a:r>
              <a:rPr lang="it-IT" dirty="0"/>
              <a:t>5. limitano la capacità del bambino di imparare e sviluppare nuove abilità o interferiscono con i progressi dello sviluppo.</a:t>
            </a:r>
          </a:p>
          <a:p>
            <a:pPr hangingPunct="0"/>
            <a:r>
              <a:rPr lang="it-IT" dirty="0"/>
              <a:t>Età: la diagnosi dovrebbe essere effettuata con cautela in bambini con età inferiore ai 18 mesi.</a:t>
            </a:r>
          </a:p>
          <a:p>
            <a:pPr hangingPunct="0"/>
            <a:r>
              <a:rPr lang="it-IT" dirty="0"/>
              <a:t>Durata: i sintomi devono essere presenti da almeno 12 mesi.</a:t>
            </a:r>
          </a:p>
          <a:p>
            <a:pPr hangingPunct="0"/>
            <a:r>
              <a:rPr lang="it-IT" dirty="0"/>
              <a:t>Nota: se è presente un'insorgenza improvvisa, considerare un'associazione con infezione da streptococco.</a:t>
            </a:r>
          </a:p>
          <a:p>
            <a:pPr hangingPunct="0"/>
            <a:r>
              <a:rPr lang="it-IT" dirty="0"/>
              <a:t> </a:t>
            </a:r>
          </a:p>
          <a:p>
            <a:endParaRPr lang="it-IT" dirty="0"/>
          </a:p>
        </p:txBody>
      </p:sp>
    </p:spTree>
    <p:extLst>
      <p:ext uri="{BB962C8B-B14F-4D97-AF65-F5344CB8AC3E}">
        <p14:creationId xmlns:p14="http://schemas.microsoft.com/office/powerpoint/2010/main" val="28784225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196752"/>
            <a:ext cx="7620000" cy="4800600"/>
          </a:xfrm>
        </p:spPr>
        <p:txBody>
          <a:bodyPr>
            <a:normAutofit/>
          </a:bodyPr>
          <a:lstStyle/>
          <a:p>
            <a:r>
              <a:rPr lang="it-IT" dirty="0"/>
              <a:t>Il trattamento farmacologico dà risultati significativi. Si sono ottenuti discreti risultati sia con l’</a:t>
            </a:r>
            <a:r>
              <a:rPr lang="it-IT" dirty="0" err="1"/>
              <a:t>Aloperidolo</a:t>
            </a:r>
            <a:r>
              <a:rPr lang="it-IT" dirty="0"/>
              <a:t> (inibitore dopaminergico) a dosi piuttosto basse in circa l`80% dei casi, anche in associazione con il </a:t>
            </a:r>
            <a:r>
              <a:rPr lang="it-IT" dirty="0" err="1"/>
              <a:t>Trazodone</a:t>
            </a:r>
            <a:r>
              <a:rPr lang="it-IT" dirty="0"/>
              <a:t>, sia colla </a:t>
            </a:r>
            <a:r>
              <a:rPr lang="it-IT" dirty="0" err="1"/>
              <a:t>Clonidina</a:t>
            </a:r>
            <a:r>
              <a:rPr lang="it-IT" dirty="0"/>
              <a:t> (antagonista noradrenergico) in circa il 40, 70% dei casi . Nei casi in cui vi sia una </a:t>
            </a:r>
            <a:r>
              <a:rPr lang="it-IT" dirty="0" err="1"/>
              <a:t>comorbilità</a:t>
            </a:r>
            <a:r>
              <a:rPr lang="it-IT" dirty="0"/>
              <a:t> col D.O.C. è indicata la </a:t>
            </a:r>
            <a:r>
              <a:rPr lang="it-IT" dirty="0" err="1"/>
              <a:t>Pimozide</a:t>
            </a:r>
            <a:r>
              <a:rPr lang="it-IT" dirty="0" smtClean="0"/>
              <a:t>.</a:t>
            </a:r>
          </a:p>
          <a:p>
            <a:r>
              <a:rPr lang="it-IT" dirty="0"/>
              <a:t>A livello della famiglia è necessario contenere l`ansia per permettere ai genitori di avere atteggiamenti che non costituiscano un rinforzo alla sintomatologia (rimproveri, castighi, repressione). La psicoterapia individuale è indicata sia quando siano presenti tratti psicopatologici, sia in supporto all’ansia primaria e secondaria</a:t>
            </a:r>
          </a:p>
          <a:p>
            <a:endParaRPr lang="it-IT" dirty="0"/>
          </a:p>
        </p:txBody>
      </p:sp>
    </p:spTree>
    <p:extLst>
      <p:ext uri="{BB962C8B-B14F-4D97-AF65-F5344CB8AC3E}">
        <p14:creationId xmlns:p14="http://schemas.microsoft.com/office/powerpoint/2010/main" val="36805081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a:t>Disturbo da tic motori o vocali secondo la CD 05</a:t>
            </a:r>
            <a:r>
              <a:rPr lang="it-IT" sz="3200" dirty="0"/>
              <a:t/>
            </a:r>
            <a:br>
              <a:rPr lang="it-IT" sz="3200" dirty="0"/>
            </a:br>
            <a:endParaRPr lang="it-IT" sz="3200" dirty="0"/>
          </a:p>
        </p:txBody>
      </p:sp>
      <p:sp>
        <p:nvSpPr>
          <p:cNvPr id="3" name="Segnaposto contenuto 2"/>
          <p:cNvSpPr>
            <a:spLocks noGrp="1"/>
          </p:cNvSpPr>
          <p:nvPr>
            <p:ph idx="1"/>
          </p:nvPr>
        </p:nvSpPr>
        <p:spPr/>
        <p:txBody>
          <a:bodyPr>
            <a:normAutofit fontScale="92500"/>
          </a:bodyPr>
          <a:lstStyle/>
          <a:p>
            <a:pPr hangingPunct="0"/>
            <a:r>
              <a:rPr lang="it-IT" dirty="0"/>
              <a:t>Questo disturbo comprende o tic motori o tic vocali ma non entrambi, come nel caso della sindrome di G. de la </a:t>
            </a:r>
            <a:r>
              <a:rPr lang="it-IT" dirty="0" err="1"/>
              <a:t>Tourette</a:t>
            </a:r>
            <a:r>
              <a:rPr lang="it-IT" dirty="0"/>
              <a:t>; il disturbo è definito dall’elemento temporale ‑cronico‑ che lo distingue dal disturbo transitorio, vista la analogia sintomatologica.</a:t>
            </a:r>
          </a:p>
          <a:p>
            <a:pPr hangingPunct="0"/>
            <a:r>
              <a:rPr lang="it-IT" dirty="0"/>
              <a:t>L`intensità dei sintomi è minore che nella  Sindrome  di G. de la </a:t>
            </a:r>
            <a:r>
              <a:rPr lang="it-IT" dirty="0" err="1"/>
              <a:t>Tourette</a:t>
            </a:r>
            <a:r>
              <a:rPr lang="it-IT" dirty="0"/>
              <a:t> e va posta una accurata diagnosi differenziale con movimenti involontari determinati da patologia ed esiti di patologia del sistema nervoso centrale (forme extrapiramidali, paralisi cerebrali infantili, corea di Huntington). </a:t>
            </a:r>
          </a:p>
          <a:p>
            <a:pPr hangingPunct="0"/>
            <a:r>
              <a:rPr lang="it-IT" dirty="0"/>
              <a:t>Evoluzione: è più frequente la presenza di tic motori che vocali; quando la sintomatologia ticcosa insorge fra i 6 e gli 8 anni, si osserva una prognosi migliore, con scomparsa dei tic nella prima adolescenza. Sembra che la prognosi sia più severa quando i tic motori coinvolgono gli arti piuttosto che nei casi con tic unicamente facciali.</a:t>
            </a:r>
          </a:p>
          <a:p>
            <a:endParaRPr lang="it-IT" dirty="0"/>
          </a:p>
        </p:txBody>
      </p:sp>
    </p:spTree>
    <p:extLst>
      <p:ext uri="{BB962C8B-B14F-4D97-AF65-F5344CB8AC3E}">
        <p14:creationId xmlns:p14="http://schemas.microsoft.com/office/powerpoint/2010/main" val="36947398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688"/>
            <a:ext cx="7620000" cy="5780112"/>
          </a:xfrm>
        </p:spPr>
        <p:txBody>
          <a:bodyPr>
            <a:normAutofit fontScale="70000" lnSpcReduction="20000"/>
          </a:bodyPr>
          <a:lstStyle/>
          <a:p>
            <a:pPr hangingPunct="0"/>
            <a:r>
              <a:rPr lang="it-IT" dirty="0"/>
              <a:t>Algoritmo diagnostico</a:t>
            </a:r>
          </a:p>
          <a:p>
            <a:pPr hangingPunct="0"/>
            <a:r>
              <a:rPr lang="it-IT" dirty="0"/>
              <a:t>Tutti i seguenti criteri devono essere presenti.</a:t>
            </a:r>
          </a:p>
          <a:p>
            <a:pPr hangingPunct="0"/>
            <a:r>
              <a:rPr lang="it-IT" dirty="0"/>
              <a:t>A. Devono essere presenti per almeno 12 mesi tic motori singoli o multipli, semplici o complessi o tic vocali singoli o multipli, semplici o complessi</a:t>
            </a:r>
          </a:p>
          <a:p>
            <a:pPr hangingPunct="0"/>
            <a:r>
              <a:rPr lang="it-IT" dirty="0"/>
              <a:t>B.I tic possono intensi</a:t>
            </a:r>
            <a:r>
              <a:rPr lang="en-US" dirty="0"/>
              <a:t>ﬁ</a:t>
            </a:r>
            <a:r>
              <a:rPr lang="it-IT" dirty="0"/>
              <a:t>carsi o diminuire nel corso dei giorni e delle settimane, ma devono essere presenti - anche se con intermittenza- da 12 mesi dal momento in cui si è osservato il primo tic motorio o  vocale.</a:t>
            </a:r>
          </a:p>
          <a:p>
            <a:pPr hangingPunct="0"/>
            <a:r>
              <a:rPr lang="it-IT" dirty="0"/>
              <a:t>C.I tic motori o vocali non sono spiegati dall`esposizione a un medicinale o da altra condizione.</a:t>
            </a:r>
          </a:p>
          <a:p>
            <a:pPr hangingPunct="0"/>
            <a:r>
              <a:rPr lang="it-IT" dirty="0"/>
              <a:t>D. Il bambino non soddisfa i criteri per la Sindrome di </a:t>
            </a:r>
            <a:r>
              <a:rPr lang="it-IT" dirty="0" err="1"/>
              <a:t>Tourette</a:t>
            </a:r>
            <a:r>
              <a:rPr lang="it-IT" dirty="0"/>
              <a:t> (che richiede la presenza di tic sia motori che vocali).</a:t>
            </a:r>
          </a:p>
          <a:p>
            <a:pPr hangingPunct="0"/>
            <a:r>
              <a:rPr lang="it-IT" dirty="0"/>
              <a:t>E. I sintomi del disturbo, o l`adattamento dei </a:t>
            </a:r>
            <a:r>
              <a:rPr lang="it-IT" dirty="0" err="1"/>
              <a:t>caregiver</a:t>
            </a:r>
            <a:r>
              <a:rPr lang="it-IT" dirty="0"/>
              <a:t> ai sintomi, compromettono significativamente il funzionamento del bambino e della famiglia in uno o più dei seguenti modi:</a:t>
            </a:r>
          </a:p>
          <a:p>
            <a:pPr hangingPunct="0"/>
            <a:r>
              <a:rPr lang="it-IT" dirty="0"/>
              <a:t>l. causano disagio al bambino;</a:t>
            </a:r>
          </a:p>
          <a:p>
            <a:pPr hangingPunct="0"/>
            <a:r>
              <a:rPr lang="it-IT" dirty="0"/>
              <a:t>2. interferiscono nelle relazioni del bambino;</a:t>
            </a:r>
          </a:p>
          <a:p>
            <a:pPr hangingPunct="0"/>
            <a:r>
              <a:rPr lang="it-IT" dirty="0"/>
              <a:t>3. limitano la partecipazione del bambino alle attività o alle routine adeguate al suo sviluppo;</a:t>
            </a:r>
          </a:p>
          <a:p>
            <a:pPr hangingPunct="0"/>
            <a:r>
              <a:rPr lang="it-IT" dirty="0"/>
              <a:t>4. limitano la partecipazione della famiglia alle attività o alle routine quotidiane; o</a:t>
            </a:r>
          </a:p>
          <a:p>
            <a:pPr hangingPunct="0"/>
            <a:r>
              <a:rPr lang="it-IT" dirty="0"/>
              <a:t>5. limitano la capacità del bambino di imparare e sviluppare nuove abilità o interferiscono con i progressi dello sviluppo.</a:t>
            </a:r>
          </a:p>
          <a:p>
            <a:pPr hangingPunct="0"/>
            <a:r>
              <a:rPr lang="it-IT" dirty="0"/>
              <a:t>Età: il bambino deve avere un'età di almeno 36 mesi.</a:t>
            </a:r>
          </a:p>
          <a:p>
            <a:pPr hangingPunct="0"/>
            <a:r>
              <a:rPr lang="it-IT" dirty="0"/>
              <a:t>Durata: i sintomi devono essere presenti da almeno 12 mesi.</a:t>
            </a:r>
          </a:p>
          <a:p>
            <a:pPr hangingPunct="0"/>
            <a:r>
              <a:rPr lang="it-IT" dirty="0" err="1"/>
              <a:t>Speci</a:t>
            </a:r>
            <a:r>
              <a:rPr lang="en-US" dirty="0"/>
              <a:t>ﬁ</a:t>
            </a:r>
            <a:r>
              <a:rPr lang="it-IT" dirty="0"/>
              <a:t>care: se  solo con tic motori o solo con tic vocali.</a:t>
            </a:r>
          </a:p>
          <a:p>
            <a:endParaRPr lang="it-IT" dirty="0"/>
          </a:p>
        </p:txBody>
      </p:sp>
    </p:spTree>
    <p:extLst>
      <p:ext uri="{BB962C8B-B14F-4D97-AF65-F5344CB8AC3E}">
        <p14:creationId xmlns:p14="http://schemas.microsoft.com/office/powerpoint/2010/main" val="5094788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Disturbo di dismorfismo corporeo</a:t>
            </a:r>
            <a:endParaRPr lang="it-IT" dirty="0"/>
          </a:p>
        </p:txBody>
      </p:sp>
      <p:sp>
        <p:nvSpPr>
          <p:cNvPr id="3" name="Segnaposto contenuto 2"/>
          <p:cNvSpPr>
            <a:spLocks noGrp="1"/>
          </p:cNvSpPr>
          <p:nvPr>
            <p:ph idx="1"/>
          </p:nvPr>
        </p:nvSpPr>
        <p:spPr/>
        <p:txBody>
          <a:bodyPr>
            <a:normAutofit/>
          </a:bodyPr>
          <a:lstStyle/>
          <a:p>
            <a:r>
              <a:rPr lang="it-IT" dirty="0"/>
              <a:t>E’ un quadro clinico particolarmente rilevante nel contesto culturale occidentale e nei paesi industrializzati, (Disturbo Culture-bond) e sicuramente ad oggi sotto stimato (prevalenze dal 1,7% al 2,5% della popolazione generale).  Di  difficile inquadramento in età adolescenziale, specie in fase prepuberale  e puberale, dove è più la norma che un Disturbo conclamato, anche se i livelli di sofferenza del soggetto, specie femmine, può molto variare e quando intenso mantenersi, con varie modificazioni e compensi anche nelle età successive. Si segnala un alto rischio suicidario sia come ideazione che come tentati suicidio ( particolarmente alto in adolescenza) L’altro aspetto di rilievo di questo quadro è l’alto livello di </a:t>
            </a:r>
            <a:r>
              <a:rPr lang="it-IT" dirty="0" err="1"/>
              <a:t>comorbilità</a:t>
            </a:r>
            <a:r>
              <a:rPr lang="it-IT" dirty="0"/>
              <a:t> in particolare per </a:t>
            </a:r>
            <a:r>
              <a:rPr lang="it-IT" dirty="0" err="1"/>
              <a:t>Distrubi</a:t>
            </a:r>
            <a:r>
              <a:rPr lang="it-IT" dirty="0"/>
              <a:t> d’ansia, Depressione e Disturbi Alimentari.     </a:t>
            </a:r>
          </a:p>
          <a:p>
            <a:endParaRPr lang="it-IT" dirty="0"/>
          </a:p>
        </p:txBody>
      </p:sp>
    </p:spTree>
    <p:extLst>
      <p:ext uri="{BB962C8B-B14F-4D97-AF65-F5344CB8AC3E}">
        <p14:creationId xmlns:p14="http://schemas.microsoft.com/office/powerpoint/2010/main" val="4819106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7500" lnSpcReduction="20000"/>
          </a:bodyPr>
          <a:lstStyle/>
          <a:p>
            <a:pPr hangingPunct="0"/>
            <a:r>
              <a:rPr lang="it-IT" dirty="0"/>
              <a:t>Criteri diagnostici</a:t>
            </a:r>
          </a:p>
          <a:p>
            <a:pPr hangingPunct="0"/>
            <a:r>
              <a:rPr lang="it-IT" dirty="0"/>
              <a:t>A - Preoccupazione per uno o più difetti o imperfezioni percepiti nell'aspetto fisico, che non sono osservabili o appaiono agli altri in modo lieve.</a:t>
            </a:r>
          </a:p>
          <a:p>
            <a:pPr hangingPunct="0"/>
            <a:r>
              <a:rPr lang="it-IT" dirty="0"/>
              <a:t>B - A un certo punto, durante il decorso del disturbo, l'individuo ha messo in atto comportamenti ripetitivi (per es., guardarsi allo specchio, curarsi eccessivamente del proprio aspetto, stuzzicarsi la pelle, ricercare rassicurazione) o azioni mentali (per es., confrontare il proprio aspetto fisico con quello degli altri) in risposta a preoccupazioni legate all'aspetto.</a:t>
            </a:r>
          </a:p>
          <a:p>
            <a:pPr hangingPunct="0"/>
            <a:r>
              <a:rPr lang="it-IT" dirty="0"/>
              <a:t>C - La preoccupazione causa disagio clinicamente significativo o compromissione del funzionamento in ambito sociale, lavorativo o in altre aree importanti.</a:t>
            </a:r>
          </a:p>
          <a:p>
            <a:pPr hangingPunct="0"/>
            <a:r>
              <a:rPr lang="it-IT" dirty="0"/>
              <a:t>D - La preoccupazione legata all'aspetto non è meglio giustificata da preoccupazioni legate al grasso corporeo o al peso in un individuo i cui sintomi soddisfano i criteri diagnostici per un disturbo alimentare.</a:t>
            </a:r>
          </a:p>
          <a:p>
            <a:pPr hangingPunct="0"/>
            <a:r>
              <a:rPr lang="it-IT" dirty="0"/>
              <a:t>Specificare se:</a:t>
            </a:r>
          </a:p>
          <a:p>
            <a:pPr hangingPunct="0"/>
            <a:r>
              <a:rPr lang="it-IT" dirty="0"/>
              <a:t>Con </a:t>
            </a:r>
            <a:r>
              <a:rPr lang="it-IT" dirty="0" err="1"/>
              <a:t>dismorfia</a:t>
            </a:r>
            <a:r>
              <a:rPr lang="it-IT" dirty="0"/>
              <a:t> muscolare: L'individuo è preoccupato dall'idea che la sua costituzione corporea sia troppo piccola o insufficientemente muscolosa.  </a:t>
            </a:r>
          </a:p>
          <a:p>
            <a:pPr hangingPunct="0"/>
            <a:r>
              <a:rPr lang="it-IT" dirty="0"/>
              <a:t> Indicare il grado di </a:t>
            </a:r>
            <a:r>
              <a:rPr lang="it-IT" dirty="0" err="1"/>
              <a:t>insight</a:t>
            </a:r>
            <a:r>
              <a:rPr lang="it-IT" dirty="0"/>
              <a:t> riguardo alle convinzioni del disturbo di dismorfismo corporeo:  buono o sufficiente;   scarso;  assente/convinzioni deliranti.  </a:t>
            </a:r>
          </a:p>
          <a:p>
            <a:endParaRPr lang="it-IT" dirty="0"/>
          </a:p>
        </p:txBody>
      </p:sp>
    </p:spTree>
    <p:extLst>
      <p:ext uri="{BB962C8B-B14F-4D97-AF65-F5344CB8AC3E}">
        <p14:creationId xmlns:p14="http://schemas.microsoft.com/office/powerpoint/2010/main" val="1953842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a:t>Disturbo da accumulo</a:t>
            </a:r>
            <a:r>
              <a:rPr lang="it-IT" sz="3200" dirty="0"/>
              <a:t>   DSM 5 </a:t>
            </a:r>
            <a:br>
              <a:rPr lang="it-IT" sz="3200" dirty="0"/>
            </a:br>
            <a:endParaRPr lang="it-IT" sz="3200" dirty="0"/>
          </a:p>
        </p:txBody>
      </p:sp>
      <p:sp>
        <p:nvSpPr>
          <p:cNvPr id="3" name="Segnaposto contenuto 2"/>
          <p:cNvSpPr>
            <a:spLocks noGrp="1"/>
          </p:cNvSpPr>
          <p:nvPr>
            <p:ph idx="1"/>
          </p:nvPr>
        </p:nvSpPr>
        <p:spPr>
          <a:xfrm>
            <a:off x="457200" y="980728"/>
            <a:ext cx="8229600" cy="5145435"/>
          </a:xfrm>
        </p:spPr>
        <p:txBody>
          <a:bodyPr>
            <a:normAutofit fontScale="77500" lnSpcReduction="20000"/>
          </a:bodyPr>
          <a:lstStyle/>
          <a:p>
            <a:pPr hangingPunct="0"/>
            <a:r>
              <a:rPr lang="it-IT" dirty="0"/>
              <a:t>Criteri diagnostici  </a:t>
            </a:r>
          </a:p>
          <a:p>
            <a:pPr hangingPunct="0"/>
            <a:r>
              <a:rPr lang="it-IT" dirty="0"/>
              <a:t>A - Persistente difficoltà di gettare via o separarsi dai propri beni, a prescindere dal loro valore reale.</a:t>
            </a:r>
          </a:p>
          <a:p>
            <a:pPr hangingPunct="0"/>
            <a:r>
              <a:rPr lang="it-IT" dirty="0"/>
              <a:t>B - Questa difficoltà è dovuta a un bisogno percepito di conservare gli oggetti e al disagio associato al gettarli via.</a:t>
            </a:r>
          </a:p>
          <a:p>
            <a:pPr hangingPunct="0"/>
            <a:r>
              <a:rPr lang="it-IT" dirty="0"/>
              <a:t>C - La difficoltà di gettare via i propri beni produce un accumulo che congestiona e ingombra gli spazi vitali e ne compromette sostanzialmente l'uso previsto. Se gli spazi vitali sono sgombri, è solo grazie all'intervento di terze parti (per es., familiari, addetti alle pulizie, autorità).</a:t>
            </a:r>
          </a:p>
          <a:p>
            <a:pPr hangingPunct="0"/>
            <a:r>
              <a:rPr lang="it-IT" dirty="0"/>
              <a:t>D - L'accumulo causa disagio clinicamente significativo o compromissione del funzionamento in ambito sociale, lavorativo o in altre aree importanti (incluso il mantenimento di un ambiente sicuro per sé e per gli altri).</a:t>
            </a:r>
          </a:p>
          <a:p>
            <a:pPr hangingPunct="0"/>
            <a:r>
              <a:rPr lang="it-IT" dirty="0"/>
              <a:t>E - L'accumulo non è attribuibile a un'altra condizione medica.   </a:t>
            </a:r>
          </a:p>
          <a:p>
            <a:pPr hangingPunct="0"/>
            <a:r>
              <a:rPr lang="it-IT" dirty="0"/>
              <a:t>F - L'accumulo non è meglio giustificato dai sintomi di un altro disturbo mentale  </a:t>
            </a:r>
          </a:p>
          <a:p>
            <a:pPr hangingPunct="0"/>
            <a:r>
              <a:rPr lang="it-IT" dirty="0"/>
              <a:t>Specificare se:</a:t>
            </a:r>
          </a:p>
          <a:p>
            <a:pPr hangingPunct="0"/>
            <a:r>
              <a:rPr lang="it-IT" dirty="0"/>
              <a:t>Con acquisizione eccessiva: Se la difficoltà di gettare via i beni è accompagnata da eccessiva acquisizione di oggetti che non sono necessari o per i quali non vi è sufficiente spazio.   </a:t>
            </a:r>
          </a:p>
          <a:p>
            <a:pPr hangingPunct="0"/>
            <a:r>
              <a:rPr lang="it-IT" dirty="0"/>
              <a:t>Indicare il grado di </a:t>
            </a:r>
            <a:r>
              <a:rPr lang="it-IT" dirty="0" err="1"/>
              <a:t>insight</a:t>
            </a:r>
            <a:r>
              <a:rPr lang="it-IT" dirty="0"/>
              <a:t> riguardo alle convinzioni del disturbo di dismorfismo corporeo:  buono o sufficiente;   scarso;  assente/convinzioni deliranti.  </a:t>
            </a:r>
          </a:p>
          <a:p>
            <a:endParaRPr lang="it-IT" dirty="0"/>
          </a:p>
        </p:txBody>
      </p:sp>
    </p:spTree>
    <p:extLst>
      <p:ext uri="{BB962C8B-B14F-4D97-AF65-F5344CB8AC3E}">
        <p14:creationId xmlns:p14="http://schemas.microsoft.com/office/powerpoint/2010/main" val="2893242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CD 0-5 </a:t>
            </a:r>
          </a:p>
        </p:txBody>
      </p:sp>
      <p:sp>
        <p:nvSpPr>
          <p:cNvPr id="3" name="Segnaposto contenuto 2"/>
          <p:cNvSpPr>
            <a:spLocks noGrp="1"/>
          </p:cNvSpPr>
          <p:nvPr>
            <p:ph idx="1"/>
          </p:nvPr>
        </p:nvSpPr>
        <p:spPr/>
        <p:txBody>
          <a:bodyPr/>
          <a:lstStyle/>
          <a:p>
            <a:pPr marL="514350" lvl="0" indent="-514350" hangingPunct="0">
              <a:buFont typeface="+mj-lt"/>
              <a:buAutoNum type="arabicPeriod"/>
            </a:pPr>
            <a:r>
              <a:rPr lang="it-IT" dirty="0"/>
              <a:t>Disturbo Ossessivo Compulsivo (DOC),  </a:t>
            </a:r>
          </a:p>
          <a:p>
            <a:pPr marL="514350" lvl="0" indent="-514350" hangingPunct="0">
              <a:buFont typeface="+mj-lt"/>
              <a:buAutoNum type="arabicPeriod"/>
            </a:pPr>
            <a:r>
              <a:rPr lang="it-IT" dirty="0"/>
              <a:t>Sindrome di </a:t>
            </a:r>
            <a:r>
              <a:rPr lang="it-IT" dirty="0" err="1"/>
              <a:t>Tourette</a:t>
            </a:r>
            <a:r>
              <a:rPr lang="it-IT" dirty="0"/>
              <a:t>,  </a:t>
            </a:r>
          </a:p>
          <a:p>
            <a:pPr marL="514350" lvl="0" indent="-514350" hangingPunct="0">
              <a:buFont typeface="+mj-lt"/>
              <a:buAutoNum type="arabicPeriod"/>
            </a:pPr>
            <a:r>
              <a:rPr lang="it-IT" dirty="0"/>
              <a:t>Disturbo da Tic Motori o Vocali,</a:t>
            </a:r>
          </a:p>
          <a:p>
            <a:pPr marL="514350" lvl="0" indent="-514350" hangingPunct="0">
              <a:buFont typeface="+mj-lt"/>
              <a:buAutoNum type="arabicPeriod"/>
            </a:pPr>
            <a:r>
              <a:rPr lang="it-IT" dirty="0" err="1"/>
              <a:t>Tricotillomania</a:t>
            </a:r>
            <a:r>
              <a:rPr lang="it-IT" dirty="0"/>
              <a:t>,  </a:t>
            </a:r>
          </a:p>
          <a:p>
            <a:pPr marL="514350" lvl="0" indent="-514350" hangingPunct="0">
              <a:buFont typeface="+mj-lt"/>
              <a:buAutoNum type="arabicPeriod"/>
            </a:pPr>
            <a:r>
              <a:rPr lang="it-IT" dirty="0"/>
              <a:t>Disturbo da Grattamento della Pelle </a:t>
            </a:r>
          </a:p>
          <a:p>
            <a:pPr marL="514350" lvl="0" indent="-514350" hangingPunct="0">
              <a:buFont typeface="+mj-lt"/>
              <a:buAutoNum type="arabicPeriod"/>
            </a:pPr>
            <a:r>
              <a:rPr lang="it-IT" dirty="0"/>
              <a:t>Altri</a:t>
            </a:r>
          </a:p>
          <a:p>
            <a:pPr marL="0" indent="0">
              <a:buNone/>
            </a:pPr>
            <a:endParaRPr lang="it-IT" dirty="0"/>
          </a:p>
        </p:txBody>
      </p:sp>
    </p:spTree>
    <p:extLst>
      <p:ext uri="{BB962C8B-B14F-4D97-AF65-F5344CB8AC3E}">
        <p14:creationId xmlns:p14="http://schemas.microsoft.com/office/powerpoint/2010/main" val="15065632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200" b="1" dirty="0" err="1"/>
              <a:t>Tricotillomania</a:t>
            </a:r>
            <a:r>
              <a:rPr lang="it-IT" sz="3200" b="1" dirty="0"/>
              <a:t> [Disturbo da strappamento di peli] DSM5  e  DC 0-5</a:t>
            </a:r>
            <a:r>
              <a:rPr lang="it-IT" sz="3200" dirty="0"/>
              <a:t/>
            </a:r>
            <a:br>
              <a:rPr lang="it-IT" sz="3200" dirty="0"/>
            </a:br>
            <a:endParaRPr lang="it-IT" sz="32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hangingPunct="0"/>
            <a:r>
              <a:rPr lang="it-IT" dirty="0"/>
              <a:t>Criteri diagnostici</a:t>
            </a:r>
          </a:p>
          <a:p>
            <a:pPr hangingPunct="0"/>
            <a:r>
              <a:rPr lang="it-IT" dirty="0"/>
              <a:t>A. Ricorrente strapparsi capelli o peli, che porta a perdita di capelli o peli.</a:t>
            </a:r>
          </a:p>
          <a:p>
            <a:pPr hangingPunct="0"/>
            <a:r>
              <a:rPr lang="it-IT" dirty="0"/>
              <a:t>B. Ripetuti tentativi di ridurre o interrompere lo strapparsi capelli o peli.</a:t>
            </a:r>
          </a:p>
          <a:p>
            <a:pPr hangingPunct="0"/>
            <a:r>
              <a:rPr lang="it-IT" dirty="0"/>
              <a:t>C. Lo strapparsi capelli o peli causa disagio clinicamente significativo o compromissione del funzionamento in ambito sociale, lavorativo o in altre aree importanti.</a:t>
            </a:r>
          </a:p>
          <a:p>
            <a:pPr hangingPunct="0"/>
            <a:r>
              <a:rPr lang="it-IT" dirty="0"/>
              <a:t>D. Lo strapparsi capelli o peli o la loro perdita non sono attribuibili a un'altra condizione medica (per es., una condizione dermatologica).</a:t>
            </a:r>
          </a:p>
          <a:p>
            <a:pPr hangingPunct="0"/>
            <a:r>
              <a:rPr lang="it-IT" dirty="0"/>
              <a:t>E. Lo strapparsi capelli o peli non è meglio giustificato dal sintomi di un altro disturbo mentale (per es., tentativi di migliorare un percepito difetto o imperfezione nel di- sturbo di dismorfismo corporeo).</a:t>
            </a:r>
          </a:p>
          <a:p>
            <a:endParaRPr lang="it-IT" dirty="0"/>
          </a:p>
        </p:txBody>
      </p:sp>
    </p:spTree>
    <p:extLst>
      <p:ext uri="{BB962C8B-B14F-4D97-AF65-F5344CB8AC3E}">
        <p14:creationId xmlns:p14="http://schemas.microsoft.com/office/powerpoint/2010/main" val="31582607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La manifestazione fondamentale della </a:t>
            </a:r>
            <a:r>
              <a:rPr lang="it-IT" dirty="0" err="1"/>
              <a:t>tricotillomania</a:t>
            </a:r>
            <a:r>
              <a:rPr lang="it-IT" dirty="0"/>
              <a:t> (disturbo da strappamento di peli) è lo strapparsi in modo ricorrente capelli o peli.  Lo strappamento può verificarsi in qualsiasi area del corpo in cui crescono peli; le zone più comuni sono il cuoio capelluto, le sopracciglia e le ciglia, mentre le zone meno comuni sono le aree ascellari, facciali, pubiche e perianali. Le zone di strappamento possono variare nel tempo. Lo strappamento può avvenire in brevi episodi sparsi durante la giornata oppure in momenti più rari ma più prolungati, che possono continuare per ore, e tale strappamento può perdurare per mesi o anni. </a:t>
            </a:r>
          </a:p>
        </p:txBody>
      </p:sp>
    </p:spTree>
    <p:extLst>
      <p:ext uri="{BB962C8B-B14F-4D97-AF65-F5344CB8AC3E}">
        <p14:creationId xmlns:p14="http://schemas.microsoft.com/office/powerpoint/2010/main" val="42869132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b="1" dirty="0"/>
              <a:t>Disturbo da escoriazione (</a:t>
            </a:r>
            <a:r>
              <a:rPr lang="it-IT" sz="2800" dirty="0"/>
              <a:t>stuzzicamento della pelle)   DSM 5,   analogo quadro nell’ CD 05 definito Disturbo da Grattamento della Pelle dell’infanzia. </a:t>
            </a:r>
            <a:br>
              <a:rPr lang="it-IT" sz="2800" dirty="0"/>
            </a:br>
            <a:endParaRPr lang="it-IT" sz="2800" dirty="0"/>
          </a:p>
        </p:txBody>
      </p:sp>
      <p:sp>
        <p:nvSpPr>
          <p:cNvPr id="3" name="Segnaposto contenuto 2"/>
          <p:cNvSpPr>
            <a:spLocks noGrp="1"/>
          </p:cNvSpPr>
          <p:nvPr>
            <p:ph idx="1"/>
          </p:nvPr>
        </p:nvSpPr>
        <p:spPr/>
        <p:txBody>
          <a:bodyPr>
            <a:normAutofit lnSpcReduction="10000"/>
          </a:bodyPr>
          <a:lstStyle/>
          <a:p>
            <a:pPr hangingPunct="0"/>
            <a:r>
              <a:rPr lang="it-IT" dirty="0"/>
              <a:t>Criteri diagnostici</a:t>
            </a:r>
          </a:p>
          <a:p>
            <a:pPr hangingPunct="0"/>
            <a:r>
              <a:rPr lang="it-IT" dirty="0"/>
              <a:t>A. Ricorrente stuzzicamento della pelle che causa lesioni cutanee.</a:t>
            </a:r>
          </a:p>
          <a:p>
            <a:pPr hangingPunct="0"/>
            <a:r>
              <a:rPr lang="it-IT" dirty="0"/>
              <a:t>B. Ripetuti tentativi di ridurre o interrompere lo stuzzicamento della pelle.</a:t>
            </a:r>
          </a:p>
          <a:p>
            <a:pPr hangingPunct="0"/>
            <a:r>
              <a:rPr lang="it-IT" dirty="0"/>
              <a:t>C. Lo stuzzicamento della pelle causa disagio clinicamente significativo o compromissione del funzionamento in ambito sociale, lavorativo o in altre aree importanti.</a:t>
            </a:r>
          </a:p>
          <a:p>
            <a:pPr hangingPunct="0"/>
            <a:r>
              <a:rPr lang="it-IT" dirty="0"/>
              <a:t>D. Lo stuzzicamento della pelle non è attribuibile agli effetti fisiologici di una sostanza   o di un'altra condizione medica  </a:t>
            </a:r>
          </a:p>
          <a:p>
            <a:pPr hangingPunct="0"/>
            <a:r>
              <a:rPr lang="it-IT" dirty="0"/>
              <a:t>E. Lo stuzzicamento della pelle non è meglio giustificato dai sintomi di un altro disturbo mentale  </a:t>
            </a:r>
          </a:p>
          <a:p>
            <a:pPr hangingPunct="0"/>
            <a:r>
              <a:rPr lang="it-IT" dirty="0"/>
              <a:t> </a:t>
            </a:r>
          </a:p>
          <a:p>
            <a:endParaRPr lang="it-IT" dirty="0"/>
          </a:p>
        </p:txBody>
      </p:sp>
    </p:spTree>
    <p:extLst>
      <p:ext uri="{BB962C8B-B14F-4D97-AF65-F5344CB8AC3E}">
        <p14:creationId xmlns:p14="http://schemas.microsoft.com/office/powerpoint/2010/main" val="6930975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980728"/>
            <a:ext cx="7620000" cy="4800600"/>
          </a:xfrm>
        </p:spPr>
        <p:txBody>
          <a:bodyPr>
            <a:normAutofit lnSpcReduction="10000"/>
          </a:bodyPr>
          <a:lstStyle/>
          <a:p>
            <a:r>
              <a:rPr lang="it-IT" dirty="0"/>
              <a:t>La caratteristica fondamentale del disturbo da escoriazione (stuzzicamento della pelle) è il ricorrente stuzzicamento della propria pelle. Le aree più comunemente stuzzicare sono il volto, le braccia e le mani, ma molti individui possono stuzzicare aree corporee multiple. Gli individui possono stuzzicare la pelle sana, le irregolarità cutanee minori, come brufoli o calli, oppure le croste dovute a stuzzicamento precedente. La maggior parte degli individui si stuzzica con le unghie, anche se molti usano pinzette, spilli o altri oggetti. Oltre allo stuzzicamento della pelle, può esservi sfregamento, spremitura, punture e morsicatura della pelle. Gli individui con disturbo da escoriazione trascorrono spesso una notevole quantità di tempo mettendo in atto il loro comportamento di stuzzicamento, a volte diverse ore al giorno, e tale stuzzicamento della pelle può durare per mesi o anni. </a:t>
            </a:r>
          </a:p>
        </p:txBody>
      </p:sp>
    </p:spTree>
    <p:extLst>
      <p:ext uri="{BB962C8B-B14F-4D97-AF65-F5344CB8AC3E}">
        <p14:creationId xmlns:p14="http://schemas.microsoft.com/office/powerpoint/2010/main" val="35969128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SINDROME di TOURETTE  CD 05</a:t>
            </a:r>
            <a:r>
              <a:rPr lang="it-IT" dirty="0"/>
              <a:t/>
            </a:r>
            <a:br>
              <a:rPr lang="it-IT" dirty="0"/>
            </a:br>
            <a:endParaRPr lang="it-IT" dirty="0"/>
          </a:p>
        </p:txBody>
      </p:sp>
      <p:sp>
        <p:nvSpPr>
          <p:cNvPr id="3" name="Segnaposto contenuto 2"/>
          <p:cNvSpPr>
            <a:spLocks noGrp="1"/>
          </p:cNvSpPr>
          <p:nvPr>
            <p:ph idx="1"/>
          </p:nvPr>
        </p:nvSpPr>
        <p:spPr/>
        <p:txBody>
          <a:bodyPr>
            <a:normAutofit/>
          </a:bodyPr>
          <a:lstStyle/>
          <a:p>
            <a:r>
              <a:rPr lang="it-IT" sz="2000" dirty="0"/>
              <a:t>La Sindrome di </a:t>
            </a:r>
            <a:r>
              <a:rPr lang="it-IT" sz="2000" dirty="0" err="1"/>
              <a:t>Tourette</a:t>
            </a:r>
            <a:r>
              <a:rPr lang="it-IT" sz="2000" dirty="0"/>
              <a:t> è un disturbo da tic che richiede la presenza sia di tic motori che vocali. Un tic è rappresentato da un movimento motorio o da una produzione vocale involontaria, ripetuta, rapida, non ritmica, che avviene improvvisamente e non sembra essere finalizzata al raggiungimento di nessun obiettivo. I tic possono essere movimenti o suoni semplici e abbastanza brevi, o possono essere movimenti o suoni complessi di più lunga durata. I tic complessi possono includere una serie di movimenti e possono apparire come intenzionali, come la ripetizione di una parola oscena (coprolalia), o di gesti (</a:t>
            </a:r>
            <a:r>
              <a:rPr lang="it-IT" sz="2000" dirty="0" err="1"/>
              <a:t>coproprassia</a:t>
            </a:r>
            <a:r>
              <a:rPr lang="it-IT" sz="2000" dirty="0"/>
              <a:t>). I tic possono anche includere movimenti imitativi (</a:t>
            </a:r>
            <a:r>
              <a:rPr lang="it-IT" sz="2000" dirty="0" err="1"/>
              <a:t>ecoprassia</a:t>
            </a:r>
            <a:r>
              <a:rPr lang="it-IT" sz="2000" dirty="0"/>
              <a:t>), ripetizione di parole (ecolalia) o ripetizione di suoni (palilalia). I tic nel tempo tendono ad aumentare e a diminuire d’intensità, e possono trascorrere ore, giorni o settimane in cui il bambino non presenta tic.</a:t>
            </a:r>
          </a:p>
          <a:p>
            <a:endParaRPr lang="it-IT" sz="2000" dirty="0"/>
          </a:p>
        </p:txBody>
      </p:sp>
    </p:spTree>
    <p:extLst>
      <p:ext uri="{BB962C8B-B14F-4D97-AF65-F5344CB8AC3E}">
        <p14:creationId xmlns:p14="http://schemas.microsoft.com/office/powerpoint/2010/main" val="39036575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77500" lnSpcReduction="20000"/>
          </a:bodyPr>
          <a:lstStyle/>
          <a:p>
            <a:pPr hangingPunct="0"/>
            <a:r>
              <a:rPr lang="it-IT" dirty="0"/>
              <a:t>Algoritmo diagnostico</a:t>
            </a:r>
          </a:p>
          <a:p>
            <a:pPr hangingPunct="0"/>
            <a:r>
              <a:rPr lang="it-IT" dirty="0"/>
              <a:t>Tutti i seguenti criteri devono essere presenti</a:t>
            </a:r>
          </a:p>
          <a:p>
            <a:pPr hangingPunct="0"/>
            <a:r>
              <a:rPr lang="it-IT" dirty="0"/>
              <a:t> </a:t>
            </a:r>
          </a:p>
          <a:p>
            <a:pPr hangingPunct="0"/>
            <a:r>
              <a:rPr lang="it-IT" dirty="0"/>
              <a:t>A. Il bambino manifesta almeno un tic motorio semplice o complesso e almeno un tic vocale che aumenta e diminuisce d’intensità.</a:t>
            </a:r>
          </a:p>
          <a:p>
            <a:pPr hangingPunct="0"/>
            <a:r>
              <a:rPr lang="it-IT" dirty="0"/>
              <a:t>B. I tic non sono dovuti ad altra condizione medica generale.</a:t>
            </a:r>
          </a:p>
          <a:p>
            <a:pPr hangingPunct="0"/>
            <a:r>
              <a:rPr lang="it-IT" dirty="0"/>
              <a:t>C. I sintomi del disturbo, o l'adattamento dei </a:t>
            </a:r>
            <a:r>
              <a:rPr lang="it-IT" dirty="0" err="1"/>
              <a:t>caregiver</a:t>
            </a:r>
            <a:r>
              <a:rPr lang="it-IT" dirty="0"/>
              <a:t> ai sintomi, compromettono significativamente il funzionamento del bambino e della famiglia in uno o più dei seguenti modi:</a:t>
            </a:r>
          </a:p>
          <a:p>
            <a:pPr hangingPunct="0"/>
            <a:r>
              <a:rPr lang="it-IT" dirty="0"/>
              <a:t>1. causano disagio al bambino;</a:t>
            </a:r>
          </a:p>
          <a:p>
            <a:pPr hangingPunct="0"/>
            <a:r>
              <a:rPr lang="it-IT" dirty="0"/>
              <a:t>2. interferiscono nelle relazioni del bambino;</a:t>
            </a:r>
          </a:p>
          <a:p>
            <a:pPr hangingPunct="0"/>
            <a:r>
              <a:rPr lang="it-IT" dirty="0"/>
              <a:t>3. limitano la partecipazione del bambino alle attività o alle routine adeguate al suo sviluppo;</a:t>
            </a:r>
          </a:p>
          <a:p>
            <a:pPr hangingPunct="0"/>
            <a:r>
              <a:rPr lang="it-IT" dirty="0"/>
              <a:t>4. limitano la partecipazione della famiglia alle attività o alle routine quotidiane;</a:t>
            </a:r>
          </a:p>
          <a:p>
            <a:pPr hangingPunct="0"/>
            <a:r>
              <a:rPr lang="it-IT" dirty="0"/>
              <a:t>5. limitano la capacità del bambino di imparare e sviluppare nuove abilità o interferiscono con i progressi dello sviluppo.</a:t>
            </a:r>
          </a:p>
          <a:p>
            <a:pPr hangingPunct="0"/>
            <a:r>
              <a:rPr lang="it-IT" dirty="0"/>
              <a:t>Età: la diagnosi dovrebbe essere effettuata con cautela in bambini con età inferiore ai 18 mesi.</a:t>
            </a:r>
          </a:p>
          <a:p>
            <a:pPr hangingPunct="0"/>
            <a:r>
              <a:rPr lang="it-IT" dirty="0"/>
              <a:t>Durata: i sintomi devono essere presenti da almeno 12 mesi.</a:t>
            </a:r>
          </a:p>
          <a:p>
            <a:pPr hangingPunct="0"/>
            <a:r>
              <a:rPr lang="it-IT" dirty="0"/>
              <a:t>Nota: se è presente un'insorgenza improvvisa, considerare un'associazione con infezione da streptococco.</a:t>
            </a:r>
          </a:p>
          <a:p>
            <a:endParaRPr lang="it-IT" dirty="0"/>
          </a:p>
        </p:txBody>
      </p:sp>
    </p:spTree>
    <p:extLst>
      <p:ext uri="{BB962C8B-B14F-4D97-AF65-F5344CB8AC3E}">
        <p14:creationId xmlns:p14="http://schemas.microsoft.com/office/powerpoint/2010/main" val="25809600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200" b="1" dirty="0"/>
              <a:t>Disturbo da tic motori o vocali </a:t>
            </a:r>
            <a:r>
              <a:rPr lang="it-IT" sz="3200" b="1" dirty="0" smtClean="0"/>
              <a:t/>
            </a:r>
            <a:br>
              <a:rPr lang="it-IT" sz="3200" b="1" dirty="0" smtClean="0"/>
            </a:br>
            <a:r>
              <a:rPr lang="it-IT" sz="3200" b="1" dirty="0" smtClean="0"/>
              <a:t>secondo </a:t>
            </a:r>
            <a:r>
              <a:rPr lang="it-IT" sz="3200" b="1" dirty="0"/>
              <a:t>la CD 05</a:t>
            </a:r>
            <a:r>
              <a:rPr lang="it-IT" sz="3200" dirty="0"/>
              <a:t/>
            </a:r>
            <a:br>
              <a:rPr lang="it-IT" sz="3200" dirty="0"/>
            </a:br>
            <a:endParaRPr lang="it-IT" sz="3200" dirty="0"/>
          </a:p>
        </p:txBody>
      </p:sp>
      <p:sp>
        <p:nvSpPr>
          <p:cNvPr id="3" name="Segnaposto contenuto 2"/>
          <p:cNvSpPr>
            <a:spLocks noGrp="1"/>
          </p:cNvSpPr>
          <p:nvPr>
            <p:ph idx="1"/>
          </p:nvPr>
        </p:nvSpPr>
        <p:spPr/>
        <p:txBody>
          <a:bodyPr>
            <a:normAutofit/>
          </a:bodyPr>
          <a:lstStyle/>
          <a:p>
            <a:pPr hangingPunct="0"/>
            <a:r>
              <a:rPr lang="it-IT" dirty="0"/>
              <a:t>Questo disturbo comprende o tic motori o tic vocali ma non entrambi, come nel caso della sindrome di G. de la </a:t>
            </a:r>
            <a:r>
              <a:rPr lang="it-IT" dirty="0" err="1"/>
              <a:t>Tourette</a:t>
            </a:r>
            <a:r>
              <a:rPr lang="it-IT" dirty="0"/>
              <a:t>; il disturbo è definito dall’elemento temporale ‑cronico‑ che lo distingue dal disturbo transitorio, vista la analogia sintomatologica.</a:t>
            </a:r>
          </a:p>
          <a:p>
            <a:pPr hangingPunct="0"/>
            <a:r>
              <a:rPr lang="it-IT" dirty="0"/>
              <a:t>L`intensità dei sintomi è minore che nella  Sindrome  di G. de la </a:t>
            </a:r>
            <a:r>
              <a:rPr lang="it-IT" dirty="0" err="1"/>
              <a:t>Tourette</a:t>
            </a:r>
            <a:r>
              <a:rPr lang="it-IT" dirty="0"/>
              <a:t> e va posta una accurata diagnosi differenziale con movimenti involontari determinati da patologia ed esiti di patologia del sistema nervoso centrale (forme extrapiramidali, paralisi cerebrali infantili, corea di Huntington). </a:t>
            </a:r>
          </a:p>
          <a:p>
            <a:endParaRPr lang="it-IT" dirty="0"/>
          </a:p>
        </p:txBody>
      </p:sp>
    </p:spTree>
    <p:extLst>
      <p:ext uri="{BB962C8B-B14F-4D97-AF65-F5344CB8AC3E}">
        <p14:creationId xmlns:p14="http://schemas.microsoft.com/office/powerpoint/2010/main" val="12824892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836712"/>
            <a:ext cx="7620000" cy="5564088"/>
          </a:xfrm>
        </p:spPr>
        <p:txBody>
          <a:bodyPr>
            <a:normAutofit fontScale="70000" lnSpcReduction="20000"/>
          </a:bodyPr>
          <a:lstStyle/>
          <a:p>
            <a:pPr hangingPunct="0"/>
            <a:r>
              <a:rPr lang="it-IT" dirty="0"/>
              <a:t>Algoritmo diagnostico</a:t>
            </a:r>
          </a:p>
          <a:p>
            <a:pPr hangingPunct="0"/>
            <a:r>
              <a:rPr lang="it-IT" dirty="0"/>
              <a:t>Tutti i seguenti criteri devono essere presenti.</a:t>
            </a:r>
          </a:p>
          <a:p>
            <a:pPr hangingPunct="0"/>
            <a:r>
              <a:rPr lang="it-IT" dirty="0"/>
              <a:t>A. Devono essere presenti per almeno 12 mesi tic motori singoli o multipli, semplici o complessi o tic vocali singoli o multipli, semplici o complessi</a:t>
            </a:r>
          </a:p>
          <a:p>
            <a:pPr hangingPunct="0"/>
            <a:r>
              <a:rPr lang="it-IT" dirty="0"/>
              <a:t>B.I tic possono intensi</a:t>
            </a:r>
            <a:r>
              <a:rPr lang="en-US" dirty="0"/>
              <a:t>ﬁ</a:t>
            </a:r>
            <a:r>
              <a:rPr lang="it-IT" dirty="0"/>
              <a:t>carsi o diminuire nel corso dei giorni e delle settimane, ma devono essere presenti - anche se con intermittenza- da 12 mesi dal momento in cui si è osservato il primo tic motorio o  vocale.</a:t>
            </a:r>
          </a:p>
          <a:p>
            <a:pPr hangingPunct="0"/>
            <a:r>
              <a:rPr lang="it-IT" dirty="0"/>
              <a:t>C.I tic motori o vocali non sono spiegati dall`esposizione a un medicinale o da altra condizione.</a:t>
            </a:r>
          </a:p>
          <a:p>
            <a:pPr hangingPunct="0"/>
            <a:r>
              <a:rPr lang="it-IT" dirty="0"/>
              <a:t>D. Il bambino non soddisfa i criteri per la Sindrome di </a:t>
            </a:r>
            <a:r>
              <a:rPr lang="it-IT" dirty="0" err="1"/>
              <a:t>Tourette</a:t>
            </a:r>
            <a:r>
              <a:rPr lang="it-IT" dirty="0"/>
              <a:t> (che richiede la presenza di tic sia motori che vocali).</a:t>
            </a:r>
          </a:p>
          <a:p>
            <a:pPr hangingPunct="0"/>
            <a:r>
              <a:rPr lang="it-IT" dirty="0"/>
              <a:t>E. I sintomi del disturbo, o l`adattamento dei </a:t>
            </a:r>
            <a:r>
              <a:rPr lang="it-IT" dirty="0" err="1"/>
              <a:t>caregiver</a:t>
            </a:r>
            <a:r>
              <a:rPr lang="it-IT" dirty="0"/>
              <a:t> ai sintomi, compromettono significativamente il funzionamento del bambino e della famiglia in uno o più dei seguenti modi:</a:t>
            </a:r>
          </a:p>
          <a:p>
            <a:pPr hangingPunct="0"/>
            <a:r>
              <a:rPr lang="it-IT" dirty="0"/>
              <a:t>l. causano disagio al bambino;</a:t>
            </a:r>
          </a:p>
          <a:p>
            <a:pPr hangingPunct="0"/>
            <a:r>
              <a:rPr lang="it-IT" dirty="0"/>
              <a:t>2. interferiscono nelle relazioni del bambino;</a:t>
            </a:r>
          </a:p>
          <a:p>
            <a:pPr hangingPunct="0"/>
            <a:r>
              <a:rPr lang="it-IT" dirty="0"/>
              <a:t>3. limitano la partecipazione del bambino alle attività o alle routine adeguate al suo sviluppo;</a:t>
            </a:r>
          </a:p>
          <a:p>
            <a:pPr hangingPunct="0"/>
            <a:r>
              <a:rPr lang="it-IT" dirty="0"/>
              <a:t>4. limitano la partecipazione della famiglia alle attività o alle routine quotidiane; o</a:t>
            </a:r>
          </a:p>
          <a:p>
            <a:pPr hangingPunct="0"/>
            <a:r>
              <a:rPr lang="it-IT" dirty="0"/>
              <a:t>5. limitano la capacità del bambino di imparare e sviluppare nuove abilità o interferiscono con i progressi dello sviluppo.</a:t>
            </a:r>
          </a:p>
          <a:p>
            <a:pPr hangingPunct="0"/>
            <a:r>
              <a:rPr lang="it-IT" dirty="0"/>
              <a:t>Età: il bambino deve avere un'età di almeno 36 mesi.</a:t>
            </a:r>
          </a:p>
          <a:p>
            <a:pPr hangingPunct="0"/>
            <a:r>
              <a:rPr lang="it-IT" dirty="0"/>
              <a:t>Durata: i sintomi devono essere presenti da almeno 12 mesi.</a:t>
            </a:r>
          </a:p>
          <a:p>
            <a:pPr hangingPunct="0"/>
            <a:r>
              <a:rPr lang="it-IT" dirty="0" err="1"/>
              <a:t>Speci</a:t>
            </a:r>
            <a:r>
              <a:rPr lang="en-US" dirty="0"/>
              <a:t>ﬁ</a:t>
            </a:r>
            <a:r>
              <a:rPr lang="it-IT" dirty="0"/>
              <a:t>care: se  solo con tic motori o solo con tic vocali.</a:t>
            </a:r>
          </a:p>
          <a:p>
            <a:endParaRPr lang="it-IT" dirty="0"/>
          </a:p>
        </p:txBody>
      </p:sp>
    </p:spTree>
    <p:extLst>
      <p:ext uri="{BB962C8B-B14F-4D97-AF65-F5344CB8AC3E}">
        <p14:creationId xmlns:p14="http://schemas.microsoft.com/office/powerpoint/2010/main" val="3386600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smtClean="0"/>
              <a:t>Caratteristiche</a:t>
            </a:r>
            <a:endParaRPr lang="it-IT" sz="3600" dirty="0"/>
          </a:p>
        </p:txBody>
      </p:sp>
      <p:sp>
        <p:nvSpPr>
          <p:cNvPr id="3" name="Segnaposto contenuto 2"/>
          <p:cNvSpPr>
            <a:spLocks noGrp="1"/>
          </p:cNvSpPr>
          <p:nvPr>
            <p:ph idx="1"/>
          </p:nvPr>
        </p:nvSpPr>
        <p:spPr>
          <a:xfrm>
            <a:off x="457200" y="1268760"/>
            <a:ext cx="7620000" cy="5132040"/>
          </a:xfrm>
        </p:spPr>
        <p:txBody>
          <a:bodyPr>
            <a:normAutofit/>
          </a:bodyPr>
          <a:lstStyle/>
          <a:p>
            <a:r>
              <a:rPr lang="it-IT" dirty="0"/>
              <a:t>Il DOC è un disturbo caratterizzato dalla presenza </a:t>
            </a:r>
            <a:r>
              <a:rPr lang="it-IT" dirty="0" smtClean="0"/>
              <a:t>di</a:t>
            </a:r>
          </a:p>
          <a:p>
            <a:r>
              <a:rPr lang="it-IT" dirty="0" smtClean="0"/>
              <a:t> </a:t>
            </a:r>
            <a:r>
              <a:rPr lang="it-IT" i="1" dirty="0"/>
              <a:t>ossessioni</a:t>
            </a:r>
            <a:r>
              <a:rPr lang="it-IT" dirty="0"/>
              <a:t>, che corrispondono all’eccessiva ruminazione di pensieri, impulsi o immagini ricorrenti, indesiderati e spesso intollerabili (ossessioni, da </a:t>
            </a:r>
            <a:r>
              <a:rPr lang="it-IT" dirty="0" err="1"/>
              <a:t>obsidere</a:t>
            </a:r>
            <a:r>
              <a:rPr lang="it-IT" dirty="0"/>
              <a:t>: assediare), di cui il soggetto non riesce a liberarsi, </a:t>
            </a:r>
            <a:endParaRPr lang="it-IT" dirty="0" smtClean="0"/>
          </a:p>
          <a:p>
            <a:r>
              <a:rPr lang="it-IT" dirty="0" smtClean="0"/>
              <a:t>e </a:t>
            </a:r>
            <a:r>
              <a:rPr lang="it-IT" dirty="0"/>
              <a:t>da una componente agita, le </a:t>
            </a:r>
            <a:r>
              <a:rPr lang="it-IT" i="1" dirty="0"/>
              <a:t>compulsioni</a:t>
            </a:r>
            <a:r>
              <a:rPr lang="it-IT" dirty="0"/>
              <a:t>, costituita da comportamenti ritualistici, ripetitivi che, se in parte alleviano l’angoscia inerente le tematiche ossessive (compulsione a lavarsi a fronte dell’ossessione dello sporco), comportano una notevole angoscia per l’impossibilità di sottrarsi all’elemento coercitivo compulsivo che rende ineludibile l’atto</a:t>
            </a:r>
          </a:p>
        </p:txBody>
      </p:sp>
    </p:spTree>
    <p:extLst>
      <p:ext uri="{BB962C8B-B14F-4D97-AF65-F5344CB8AC3E}">
        <p14:creationId xmlns:p14="http://schemas.microsoft.com/office/powerpoint/2010/main" val="2918706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Prevalenza</a:t>
            </a:r>
            <a:endParaRPr lang="it-IT" dirty="0"/>
          </a:p>
        </p:txBody>
      </p:sp>
      <p:sp>
        <p:nvSpPr>
          <p:cNvPr id="3" name="Segnaposto contenuto 2"/>
          <p:cNvSpPr>
            <a:spLocks noGrp="1"/>
          </p:cNvSpPr>
          <p:nvPr>
            <p:ph idx="1"/>
          </p:nvPr>
        </p:nvSpPr>
        <p:spPr>
          <a:xfrm>
            <a:off x="457200" y="1268760"/>
            <a:ext cx="8229600" cy="4857403"/>
          </a:xfrm>
        </p:spPr>
        <p:txBody>
          <a:bodyPr>
            <a:normAutofit/>
          </a:bodyPr>
          <a:lstStyle/>
          <a:p>
            <a:r>
              <a:rPr lang="it-IT" dirty="0"/>
              <a:t> Le stime di prevalenza per il DOC (in adulti, bambini più grandi e bambini piccoli) vanno dall'l al 3%. (con una media del 1,1-1,8%). </a:t>
            </a:r>
            <a:endParaRPr lang="it-IT" dirty="0" smtClean="0"/>
          </a:p>
          <a:p>
            <a:r>
              <a:rPr lang="it-IT" dirty="0" smtClean="0"/>
              <a:t>   </a:t>
            </a:r>
            <a:r>
              <a:rPr lang="it-IT" dirty="0"/>
              <a:t>Negli Stati Uniti l'età media di esordio del DOC è di 19,5 anni, e nel 25 % dei casi l’esordio avviene entro i 14 anni. </a:t>
            </a:r>
            <a:r>
              <a:rPr lang="it-IT" dirty="0" smtClean="0"/>
              <a:t>  </a:t>
            </a:r>
            <a:r>
              <a:rPr lang="it-IT" dirty="0"/>
              <a:t>I maschi hanno un'età di esordio più precoce rispetto alle femmine: quasi il 25 % dei maschi ha un esordio prima dei 10 anni. </a:t>
            </a:r>
            <a:endParaRPr lang="it-IT" dirty="0" smtClean="0"/>
          </a:p>
          <a:p>
            <a:r>
              <a:rPr lang="it-IT" dirty="0"/>
              <a:t>L’esordio in età infantile o in adolescenza può comportare la presenza del DOC per tutta la vita. Si osserva una comparsa precoce con picco verso i 7 anni e un secondo picco di frequenza a 10-12 anni, con una prevalenza prima dei 20 anni del 1,9%. </a:t>
            </a:r>
          </a:p>
          <a:p>
            <a:endParaRPr lang="it-IT" dirty="0"/>
          </a:p>
        </p:txBody>
      </p:sp>
    </p:spTree>
    <p:extLst>
      <p:ext uri="{BB962C8B-B14F-4D97-AF65-F5344CB8AC3E}">
        <p14:creationId xmlns:p14="http://schemas.microsoft.com/office/powerpoint/2010/main" val="1379544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792088"/>
          </a:xfrm>
        </p:spPr>
        <p:txBody>
          <a:bodyPr>
            <a:noAutofit/>
          </a:bodyPr>
          <a:lstStyle/>
          <a:p>
            <a:r>
              <a:rPr lang="it-IT" sz="3600" b="1" dirty="0"/>
              <a:t>Criteri diagnostici  </a:t>
            </a:r>
            <a:r>
              <a:rPr lang="it-IT" sz="3600" b="1" dirty="0" smtClean="0"/>
              <a:t/>
            </a:r>
            <a:br>
              <a:rPr lang="it-IT" sz="3600" b="1" dirty="0" smtClean="0"/>
            </a:br>
            <a:r>
              <a:rPr lang="it-IT" sz="3600" b="1" dirty="0" smtClean="0"/>
              <a:t>secondo </a:t>
            </a:r>
            <a:r>
              <a:rPr lang="it-IT" sz="3600" b="1" dirty="0"/>
              <a:t>il DSM </a:t>
            </a:r>
            <a:r>
              <a:rPr lang="it-IT" sz="3600" b="1" dirty="0" smtClean="0"/>
              <a:t>5</a:t>
            </a:r>
            <a:endParaRPr lang="it-IT" sz="3600" dirty="0"/>
          </a:p>
        </p:txBody>
      </p:sp>
      <p:sp>
        <p:nvSpPr>
          <p:cNvPr id="3" name="Segnaposto contenuto 2"/>
          <p:cNvSpPr>
            <a:spLocks noGrp="1"/>
          </p:cNvSpPr>
          <p:nvPr>
            <p:ph idx="1"/>
          </p:nvPr>
        </p:nvSpPr>
        <p:spPr>
          <a:xfrm>
            <a:off x="251520" y="1196752"/>
            <a:ext cx="7825680" cy="5472608"/>
          </a:xfrm>
        </p:spPr>
        <p:txBody>
          <a:bodyPr>
            <a:normAutofit fontScale="77500" lnSpcReduction="20000"/>
          </a:bodyPr>
          <a:lstStyle/>
          <a:p>
            <a:pPr hangingPunct="0"/>
            <a:r>
              <a:rPr lang="it-IT" dirty="0"/>
              <a:t>A. Presenza di ossessioni, compulsioni, o entrambi:</a:t>
            </a:r>
          </a:p>
          <a:p>
            <a:pPr hangingPunct="0"/>
            <a:r>
              <a:rPr lang="it-IT" dirty="0"/>
              <a:t>Le ossessioni sono definite da 1) e 2):</a:t>
            </a:r>
          </a:p>
          <a:p>
            <a:pPr hangingPunct="0"/>
            <a:r>
              <a:rPr lang="it-IT" dirty="0"/>
              <a:t>1. Pensieri, impulsi o immagini ricorrenti e persistenti, vissuti, in qualche momento nel corso del disturbo, come intrusivi e indesiderati e che nella maggior parte degli individui causano ansia o disagio marcati.</a:t>
            </a:r>
          </a:p>
          <a:p>
            <a:pPr hangingPunct="0"/>
            <a:r>
              <a:rPr lang="it-IT" dirty="0"/>
              <a:t>2. Il soggetto tenta di ignorare o di sopprimere tali pensieri, impulsi o immagini, o di neutralizzarli con altri pensieri o azioni (cioè mettendo in atto una compulsione).</a:t>
            </a:r>
          </a:p>
          <a:p>
            <a:pPr hangingPunct="0"/>
            <a:r>
              <a:rPr lang="it-IT" dirty="0"/>
              <a:t> </a:t>
            </a:r>
          </a:p>
          <a:p>
            <a:pPr hangingPunct="0"/>
            <a:r>
              <a:rPr lang="it-IT" dirty="0"/>
              <a:t>Le compulsioni sono definite da 1) e 2):</a:t>
            </a:r>
          </a:p>
          <a:p>
            <a:pPr hangingPunct="0"/>
            <a:r>
              <a:rPr lang="it-IT" dirty="0"/>
              <a:t>1. Comportamenti ripetitivi (per es., lavarsi le mani, riordinare, controllare) o azioni mentali (per es., pregare, contare, ripetere parole mentalmente) che il soggetto si sente obbligato a mettere in atto in risposta a un'ossessione o secondo regole che devono essere applicate rigidamente.</a:t>
            </a:r>
          </a:p>
          <a:p>
            <a:pPr hangingPunct="0"/>
            <a:r>
              <a:rPr lang="it-IT" dirty="0"/>
              <a:t>2. I comportamenti o le azioni mentali sono volti a prevenire o ridurre l'ansia o il disagio o a prevenire alcuni eventi o situazioni temuti; tuttavia, questi comportamenti o azioni mentali non sono collegati in modo realistico con ciò che sono designati a neutralizzare o a prevenire, oppure sono chiaramente eccessivi.</a:t>
            </a:r>
          </a:p>
          <a:p>
            <a:pPr hangingPunct="0"/>
            <a:r>
              <a:rPr lang="it-IT" dirty="0"/>
              <a:t>Nota: I bambini piccoli possono non essere in grado di articolare le ragioni di questi comportamenti o azioni mentali.</a:t>
            </a:r>
          </a:p>
          <a:p>
            <a:endParaRPr lang="it-IT" dirty="0"/>
          </a:p>
        </p:txBody>
      </p:sp>
    </p:spTree>
    <p:extLst>
      <p:ext uri="{BB962C8B-B14F-4D97-AF65-F5344CB8AC3E}">
        <p14:creationId xmlns:p14="http://schemas.microsoft.com/office/powerpoint/2010/main" val="4039619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7620000" cy="5852120"/>
          </a:xfrm>
        </p:spPr>
        <p:txBody>
          <a:bodyPr>
            <a:normAutofit fontScale="85000" lnSpcReduction="10000"/>
          </a:bodyPr>
          <a:lstStyle/>
          <a:p>
            <a:pPr hangingPunct="0"/>
            <a:r>
              <a:rPr lang="it-IT" dirty="0"/>
              <a:t>B. Le ossessioni o compulsioni fanno consumare tempo (per es., più di 1 ora al giorno) o causano disagio clinicamente significativo o compromissione del funzionamento in ambito sociale, lavorativo o in altre aree importanti.</a:t>
            </a:r>
          </a:p>
          <a:p>
            <a:pPr hangingPunct="0"/>
            <a:r>
              <a:rPr lang="it-IT" dirty="0"/>
              <a:t>C. I sintomi ossessivo-compulsivi non sono attribuibili agli effetti fisiologici di una sostanza (per es., una droga, un farmaco) o a un'altra condizione medica.</a:t>
            </a:r>
          </a:p>
          <a:p>
            <a:pPr hangingPunct="0"/>
            <a:r>
              <a:rPr lang="it-IT" dirty="0"/>
              <a:t>D. Il disturbo non è meglio giustificato dai sintomi di un altro disturbo mentale.  </a:t>
            </a:r>
          </a:p>
          <a:p>
            <a:pPr hangingPunct="0"/>
            <a:r>
              <a:rPr lang="it-IT" dirty="0"/>
              <a:t>Specificare se: .</a:t>
            </a:r>
          </a:p>
          <a:p>
            <a:pPr hangingPunct="0"/>
            <a:r>
              <a:rPr lang="it-IT" dirty="0"/>
              <a:t>Con </a:t>
            </a:r>
            <a:r>
              <a:rPr lang="it-IT" dirty="0" err="1"/>
              <a:t>insight</a:t>
            </a:r>
            <a:r>
              <a:rPr lang="it-IT" dirty="0"/>
              <a:t> buono o sufficiente: L'individuo riconosce che le convinzioni del disturbo ossessivo-compulsivo sono decisamente o probabilmente non vere, o che esse possono essere o possono non essere vere.</a:t>
            </a:r>
          </a:p>
          <a:p>
            <a:pPr hangingPunct="0"/>
            <a:r>
              <a:rPr lang="it-IT" dirty="0"/>
              <a:t>Con </a:t>
            </a:r>
            <a:r>
              <a:rPr lang="it-IT" dirty="0" err="1"/>
              <a:t>insight</a:t>
            </a:r>
            <a:r>
              <a:rPr lang="it-IT" dirty="0"/>
              <a:t> scarso: L'individuo pensa che le convinzioni del disturbo ossessivo-compulsivo siano probabilmente vere.</a:t>
            </a:r>
          </a:p>
          <a:p>
            <a:pPr hangingPunct="0"/>
            <a:r>
              <a:rPr lang="it-IT" dirty="0"/>
              <a:t>Con </a:t>
            </a:r>
            <a:r>
              <a:rPr lang="it-IT" dirty="0" err="1"/>
              <a:t>insight</a:t>
            </a:r>
            <a:r>
              <a:rPr lang="it-IT" dirty="0"/>
              <a:t> assente/convinzioni deliranti: L'individuo è assolutamente sicuro che le convinzioni del disturbo ossessivo-compulsivo siano vere.</a:t>
            </a:r>
          </a:p>
          <a:p>
            <a:pPr hangingPunct="0"/>
            <a:r>
              <a:rPr lang="it-IT" dirty="0"/>
              <a:t>Specificare se:</a:t>
            </a:r>
          </a:p>
          <a:p>
            <a:pPr hangingPunct="0"/>
            <a:r>
              <a:rPr lang="it-IT" dirty="0"/>
              <a:t>Correlato a tic: L'individuo ha una storia attuale o passata di disturbo da tic.</a:t>
            </a:r>
          </a:p>
          <a:p>
            <a:endParaRPr lang="it-IT" dirty="0"/>
          </a:p>
        </p:txBody>
      </p:sp>
    </p:spTree>
    <p:extLst>
      <p:ext uri="{BB962C8B-B14F-4D97-AF65-F5344CB8AC3E}">
        <p14:creationId xmlns:p14="http://schemas.microsoft.com/office/powerpoint/2010/main" val="197313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smtClean="0"/>
              <a:t>Nella CD 0-5, che mantiene i criteri sopraelencati del DSM 5,  troviamo in aggiunta:  </a:t>
            </a:r>
            <a:br>
              <a:rPr lang="it-IT" sz="2000" dirty="0" smtClean="0"/>
            </a:br>
            <a:endParaRPr lang="it-IT" sz="2000" dirty="0"/>
          </a:p>
        </p:txBody>
      </p:sp>
      <p:sp>
        <p:nvSpPr>
          <p:cNvPr id="3" name="Segnaposto contenuto 2"/>
          <p:cNvSpPr>
            <a:spLocks noGrp="1"/>
          </p:cNvSpPr>
          <p:nvPr>
            <p:ph idx="1"/>
          </p:nvPr>
        </p:nvSpPr>
        <p:spPr>
          <a:xfrm>
            <a:off x="457200" y="836712"/>
            <a:ext cx="7620000" cy="5564088"/>
          </a:xfrm>
        </p:spPr>
        <p:txBody>
          <a:bodyPr>
            <a:normAutofit fontScale="77500" lnSpcReduction="20000"/>
          </a:bodyPr>
          <a:lstStyle/>
          <a:p>
            <a:pPr hangingPunct="0"/>
            <a:r>
              <a:rPr lang="it-IT" dirty="0" smtClean="0"/>
              <a:t>D</a:t>
            </a:r>
            <a:r>
              <a:rPr lang="it-IT" dirty="0"/>
              <a:t>. Le ossessioni o le compulsioni non sono associate a un’esperienza traumatica.</a:t>
            </a:r>
          </a:p>
          <a:p>
            <a:pPr hangingPunct="0"/>
            <a:r>
              <a:rPr lang="it-IT" dirty="0"/>
              <a:t>E. I sintomi del disturbo, o l'adattamento dei </a:t>
            </a:r>
            <a:r>
              <a:rPr lang="it-IT" dirty="0" err="1"/>
              <a:t>caregiver</a:t>
            </a:r>
            <a:r>
              <a:rPr lang="it-IT" dirty="0"/>
              <a:t> ai sintomi, compromettono significativamente il funzionamento del bambino e della famiglia in uno o più dei seguenti modi:</a:t>
            </a:r>
          </a:p>
          <a:p>
            <a:pPr hangingPunct="0"/>
            <a:r>
              <a:rPr lang="it-IT" dirty="0"/>
              <a:t>1. causano disagio al bambino;</a:t>
            </a:r>
          </a:p>
          <a:p>
            <a:pPr hangingPunct="0"/>
            <a:r>
              <a:rPr lang="it-IT" dirty="0"/>
              <a:t>2. interferiscono nelle relazioni del bambino;</a:t>
            </a:r>
          </a:p>
          <a:p>
            <a:pPr hangingPunct="0"/>
            <a:r>
              <a:rPr lang="it-IT" dirty="0"/>
              <a:t>3. limitano la partecipazione del bambino alle attività o alle routine adeguate al suo sviluppo;</a:t>
            </a:r>
          </a:p>
          <a:p>
            <a:pPr hangingPunct="0"/>
            <a:r>
              <a:rPr lang="it-IT" dirty="0"/>
              <a:t>4. limitano la partecipazione della famiglia alle attività o alle routine quotidiane;</a:t>
            </a:r>
          </a:p>
          <a:p>
            <a:pPr hangingPunct="0"/>
            <a:r>
              <a:rPr lang="it-IT" dirty="0"/>
              <a:t>5. limitano la capacità del bambino di imparare e sviluppare nuove abilità o interferiscono con i progressi dello sviluppo; </a:t>
            </a:r>
          </a:p>
          <a:p>
            <a:pPr hangingPunct="0"/>
            <a:r>
              <a:rPr lang="it-IT" dirty="0"/>
              <a:t>6. provocano l'inosservanza delle traiettorie di crescita adeguate all'età.</a:t>
            </a:r>
          </a:p>
          <a:p>
            <a:pPr hangingPunct="0"/>
            <a:r>
              <a:rPr lang="it-IT" dirty="0"/>
              <a:t> </a:t>
            </a:r>
          </a:p>
          <a:p>
            <a:pPr hangingPunct="0"/>
            <a:r>
              <a:rPr lang="it-IT" dirty="0"/>
              <a:t>Età: il bambino deve avere un'età di almeno 36 mesi.</a:t>
            </a:r>
          </a:p>
          <a:p>
            <a:pPr hangingPunct="0"/>
            <a:r>
              <a:rPr lang="it-IT" dirty="0"/>
              <a:t>Durata: i sintomi devono essere presenti da almeno 3 mesi.</a:t>
            </a:r>
          </a:p>
          <a:p>
            <a:pPr hangingPunct="0"/>
            <a:r>
              <a:rPr lang="it-IT" dirty="0" err="1"/>
              <a:t>Speci</a:t>
            </a:r>
            <a:r>
              <a:rPr lang="en-US" dirty="0"/>
              <a:t>ﬁ</a:t>
            </a:r>
            <a:r>
              <a:rPr lang="it-IT" dirty="0"/>
              <a:t>care: se sono presenti tic.</a:t>
            </a:r>
          </a:p>
          <a:p>
            <a:pPr hangingPunct="0"/>
            <a:r>
              <a:rPr lang="it-IT" dirty="0"/>
              <a:t>Nota: un'insorgenza improvvisa dei sintomi del DOC, una presentazione grave, un decorso a episodi con periodi di remissione tra l'uno e l'altro, un'infezione antecedente o concomitante con streptococco o con altri</a:t>
            </a:r>
          </a:p>
          <a:p>
            <a:pPr hangingPunct="0"/>
            <a:r>
              <a:rPr lang="it-IT" dirty="0"/>
              <a:t>agenti infettivi, dovrebbe richiedere una valutazione neurologica e immunologica globale.</a:t>
            </a:r>
          </a:p>
        </p:txBody>
      </p:sp>
    </p:spTree>
    <p:extLst>
      <p:ext uri="{BB962C8B-B14F-4D97-AF65-F5344CB8AC3E}">
        <p14:creationId xmlns:p14="http://schemas.microsoft.com/office/powerpoint/2010/main" val="4196507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110</TotalTime>
  <Words>5163</Words>
  <Application>Microsoft Macintosh PowerPoint</Application>
  <PresentationFormat>Presentazione su schermo (4:3)</PresentationFormat>
  <Paragraphs>336</Paragraphs>
  <Slides>47</Slides>
  <Notes>8</Notes>
  <HiddenSlides>0</HiddenSlides>
  <MMClips>0</MMClips>
  <ScaleCrop>false</ScaleCrop>
  <HeadingPairs>
    <vt:vector size="4" baseType="variant">
      <vt:variant>
        <vt:lpstr>Tema</vt:lpstr>
      </vt:variant>
      <vt:variant>
        <vt:i4>1</vt:i4>
      </vt:variant>
      <vt:variant>
        <vt:lpstr>Titoli diapositive</vt:lpstr>
      </vt:variant>
      <vt:variant>
        <vt:i4>47</vt:i4>
      </vt:variant>
    </vt:vector>
  </HeadingPairs>
  <TitlesOfParts>
    <vt:vector size="48" baseType="lpstr">
      <vt:lpstr>Adiacente</vt:lpstr>
      <vt:lpstr>Disturbo    Ossessivo-compulsivo e distrubi correlati</vt:lpstr>
      <vt:lpstr>Presentazione di PowerPoint</vt:lpstr>
      <vt:lpstr>  DSM 5 </vt:lpstr>
      <vt:lpstr>CD 0-5 </vt:lpstr>
      <vt:lpstr>Caratteristiche</vt:lpstr>
      <vt:lpstr>Prevalenza</vt:lpstr>
      <vt:lpstr>Criteri diagnostici   secondo il DSM 5</vt:lpstr>
      <vt:lpstr>Presentazione di PowerPoint</vt:lpstr>
      <vt:lpstr>Nella CD 0-5, che mantiene i criteri sopraelencati del DSM 5,  troviamo in aggiunta: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INTERVENTO TERAPEUTICO</vt:lpstr>
      <vt:lpstr>La terapia del Disturbo Ossessivo Compulsivo</vt:lpstr>
      <vt:lpstr>Trattamento Cognitivo Comportamentale</vt:lpstr>
      <vt:lpstr>Le tecniche utilizzate durante il percorso terapeutico cognitivo-comportamentale sono </vt:lpstr>
      <vt:lpstr>Altri approcci terapeutici nella cura del Disturbo Ossessivo Compulsivo</vt:lpstr>
      <vt:lpstr>Mindfulness </vt:lpstr>
      <vt:lpstr>ACT </vt:lpstr>
      <vt:lpstr>EMDR si focalizza sul ricordo delle esperienze disturbanti traumatiche </vt:lpstr>
      <vt:lpstr>il trattamento con EMDR prevede, secondo un protocollo riveduto di recente (Mazzoni et al. submitted), le seguenti fasi: </vt:lpstr>
      <vt:lpstr>Presentazione di PowerPoint</vt:lpstr>
      <vt:lpstr>Disturbo di dismorfismo corporeo   DSM5 </vt:lpstr>
      <vt:lpstr>Presentazione di PowerPoint</vt:lpstr>
      <vt:lpstr>Disturbo da accumulo   DSM 5  </vt:lpstr>
      <vt:lpstr>Tricotillomania [Disturbo da strappamento di peli] DSM5  e  DC 0-5 </vt:lpstr>
      <vt:lpstr>Disturbo da escoriazione (stuzzicamento della pelle)   DSM 5,   analogo quadro nell’ CD 05 definito Disturbo da Grattamento della Pelle dell’infanzia.  </vt:lpstr>
      <vt:lpstr>SINDROME di TOURETTE  CD 05 </vt:lpstr>
      <vt:lpstr>Presentazione di PowerPoint</vt:lpstr>
      <vt:lpstr>Presentazione di PowerPoint</vt:lpstr>
      <vt:lpstr>Disturbo da tic motori o vocali secondo la CD 05 </vt:lpstr>
      <vt:lpstr>Presentazione di PowerPoint</vt:lpstr>
      <vt:lpstr>Disturbo di dismorfismo corporeo</vt:lpstr>
      <vt:lpstr>Presentazione di PowerPoint</vt:lpstr>
      <vt:lpstr>Disturbo da accumulo   DSM 5  </vt:lpstr>
      <vt:lpstr>Tricotillomania [Disturbo da strappamento di peli] DSM5  e  DC 0-5 </vt:lpstr>
      <vt:lpstr>Presentazione di PowerPoint</vt:lpstr>
      <vt:lpstr>Disturbo da escoriazione (stuzzicamento della pelle)   DSM 5,   analogo quadro nell’ CD 05 definito Disturbo da Grattamento della Pelle dell’infanzia.  </vt:lpstr>
      <vt:lpstr>Presentazione di PowerPoint</vt:lpstr>
      <vt:lpstr>SINDROME di TOURETTE  CD 05 </vt:lpstr>
      <vt:lpstr>Presentazione di PowerPoint</vt:lpstr>
      <vt:lpstr>Disturbo da tic motori o vocali  secondo la CD 05 </vt:lpstr>
      <vt:lpstr>Presentazione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Disturbo    Ossessivo-compulsivo e distrubi correlati</dc:title>
  <dc:creator>Utente</dc:creator>
  <cp:lastModifiedBy>maria cristina  stefanini</cp:lastModifiedBy>
  <cp:revision>10</cp:revision>
  <dcterms:created xsi:type="dcterms:W3CDTF">2019-05-26T18:57:48Z</dcterms:created>
  <dcterms:modified xsi:type="dcterms:W3CDTF">2019-05-27T19:06:28Z</dcterms:modified>
</cp:coreProperties>
</file>