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25"/>
  </p:notesMasterIdLst>
  <p:sldIdLst>
    <p:sldId id="257" r:id="rId2"/>
    <p:sldId id="258" r:id="rId3"/>
    <p:sldId id="279" r:id="rId4"/>
    <p:sldId id="259" r:id="rId5"/>
    <p:sldId id="280" r:id="rId6"/>
    <p:sldId id="260" r:id="rId7"/>
    <p:sldId id="271" r:id="rId8"/>
    <p:sldId id="272" r:id="rId9"/>
    <p:sldId id="273" r:id="rId10"/>
    <p:sldId id="274" r:id="rId11"/>
    <p:sldId id="275" r:id="rId12"/>
    <p:sldId id="276" r:id="rId13"/>
    <p:sldId id="277" r:id="rId14"/>
    <p:sldId id="261" r:id="rId15"/>
    <p:sldId id="262" r:id="rId16"/>
    <p:sldId id="263" r:id="rId17"/>
    <p:sldId id="264" r:id="rId18"/>
    <p:sldId id="265" r:id="rId19"/>
    <p:sldId id="278" r:id="rId20"/>
    <p:sldId id="267" r:id="rId21"/>
    <p:sldId id="268" r:id="rId22"/>
    <p:sldId id="269"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58" autoAdjust="0"/>
    <p:restoredTop sz="94599"/>
  </p:normalViewPr>
  <p:slideViewPr>
    <p:cSldViewPr snapToGrid="0" snapToObjects="1">
      <p:cViewPr varScale="1">
        <p:scale>
          <a:sx n="84" d="100"/>
          <a:sy n="84" d="100"/>
        </p:scale>
        <p:origin x="869"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5FF4B-1896-483B-B79F-94D30869C314}" type="datetimeFigureOut">
              <a:rPr lang="en-GB" smtClean="0"/>
              <a:t>06/04/2020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A7D8B-85D3-46F7-9B05-744001DB5FC7}" type="slidenum">
              <a:rPr lang="en-GB" smtClean="0"/>
              <a:t>‹N›</a:t>
            </a:fld>
            <a:endParaRPr lang="en-GB"/>
          </a:p>
        </p:txBody>
      </p:sp>
    </p:spTree>
    <p:extLst>
      <p:ext uri="{BB962C8B-B14F-4D97-AF65-F5344CB8AC3E}">
        <p14:creationId xmlns:p14="http://schemas.microsoft.com/office/powerpoint/2010/main" val="9884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96A7D8B-85D3-46F7-9B05-744001DB5FC7}" type="slidenum">
              <a:rPr lang="en-GB" smtClean="0"/>
              <a:t>1</a:t>
            </a:fld>
            <a:endParaRPr lang="en-GB"/>
          </a:p>
        </p:txBody>
      </p:sp>
    </p:spTree>
    <p:extLst>
      <p:ext uri="{BB962C8B-B14F-4D97-AF65-F5344CB8AC3E}">
        <p14:creationId xmlns:p14="http://schemas.microsoft.com/office/powerpoint/2010/main" val="15509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06/04/2020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06/04/2020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41790" y="235527"/>
            <a:ext cx="7772400" cy="3865418"/>
          </a:xfrm>
        </p:spPr>
        <p:txBody>
          <a:bodyPr/>
          <a:lstStyle/>
          <a:p>
            <a:r>
              <a:rPr lang="it-IT" b="1" dirty="0"/>
              <a:t/>
            </a:r>
            <a:br>
              <a:rPr lang="it-IT" b="1" dirty="0"/>
            </a:br>
            <a:r>
              <a:rPr lang="it-IT" b="1" dirty="0" smtClean="0"/>
              <a:t>L’(in-)attuazione dell’asilo costituzionale</a:t>
            </a:r>
            <a:r>
              <a:rPr lang="it-IT" b="1" dirty="0"/>
              <a:t/>
            </a:r>
            <a:br>
              <a:rPr lang="it-IT" b="1" dirty="0"/>
            </a:br>
            <a:endParaRPr lang="it-IT" sz="2800" b="1" i="1" dirty="0"/>
          </a:p>
        </p:txBody>
      </p:sp>
      <p:graphicFrame>
        <p:nvGraphicFramePr>
          <p:cNvPr id="4" name="Tabella 3"/>
          <p:cNvGraphicFramePr>
            <a:graphicFrameLocks noGrp="1"/>
          </p:cNvGraphicFramePr>
          <p:nvPr>
            <p:extLst/>
          </p:nvPr>
        </p:nvGraphicFramePr>
        <p:xfrm>
          <a:off x="5501639" y="7276370"/>
          <a:ext cx="10437651" cy="1271566"/>
        </p:xfrm>
        <a:graphic>
          <a:graphicData uri="http://schemas.openxmlformats.org/drawingml/2006/table">
            <a:tbl>
              <a:tblPr>
                <a:tableStyleId>{5C22544A-7EE6-4342-B048-85BDC9FD1C3A}</a:tableStyleId>
              </a:tblPr>
              <a:tblGrid>
                <a:gridCol w="10437651">
                  <a:extLst>
                    <a:ext uri="{9D8B030D-6E8A-4147-A177-3AD203B41FA5}">
                      <a16:colId xmlns="" xmlns:a16="http://schemas.microsoft.com/office/drawing/2014/main" val="20000"/>
                    </a:ext>
                  </a:extLst>
                </a:gridCol>
              </a:tblGrid>
              <a:tr h="1271566">
                <a:tc>
                  <a:txBody>
                    <a:bodyPr/>
                    <a:lstStyle/>
                    <a:p>
                      <a:pPr algn="ctr">
                        <a:lnSpc>
                          <a:spcPct val="115000"/>
                        </a:lnSpc>
                        <a:spcAft>
                          <a:spcPts val="0"/>
                        </a:spcAft>
                      </a:pPr>
                      <a:endParaRPr lang="it-IT" sz="1100" kern="50" dirty="0">
                        <a:solidFill>
                          <a:srgbClr val="000000"/>
                        </a:solidFill>
                        <a:effectLst/>
                        <a:latin typeface="Arial" panose="020B0604020202020204" pitchFamily="34" charset="0"/>
                        <a:ea typeface="Arial" panose="020B0604020202020204" pitchFamily="34" charset="0"/>
                      </a:endParaRPr>
                    </a:p>
                  </a:txBody>
                  <a:tcPr marL="45085" marR="45085" marT="0" marB="0"/>
                </a:tc>
                <a:extLst>
                  <a:ext uri="{0D108BD9-81ED-4DB2-BD59-A6C34878D82A}">
                    <a16:rowId xmlns="" xmlns:a16="http://schemas.microsoft.com/office/drawing/2014/main" val="10000"/>
                  </a:ext>
                </a:extLst>
              </a:tr>
            </a:tbl>
          </a:graphicData>
        </a:graphic>
      </p:graphicFrame>
      <p:pic>
        <p:nvPicPr>
          <p:cNvPr id="1026" name="Immagine 2" descr="C:\Users\santoro\appdata\roaming\qualcomm\eudora\attach\LOGO-centro+denominazione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203" y="4348348"/>
            <a:ext cx="3686884" cy="2169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3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6206CFE-17D9-49C9-83B5-05CE9CBAB215}"/>
              </a:ext>
            </a:extLst>
          </p:cNvPr>
          <p:cNvSpPr>
            <a:spLocks noGrp="1"/>
          </p:cNvSpPr>
          <p:nvPr>
            <p:ph type="title"/>
          </p:nvPr>
        </p:nvSpPr>
        <p:spPr>
          <a:xfrm>
            <a:off x="484710" y="452717"/>
            <a:ext cx="7055380" cy="1699639"/>
          </a:xfrm>
        </p:spPr>
        <p:txBody>
          <a:bodyPr>
            <a:normAutofit fontScale="90000"/>
          </a:bodyPr>
          <a:lstStyle/>
          <a:p>
            <a:r>
              <a:rPr lang="it-IT" b="1" dirty="0">
                <a:solidFill>
                  <a:schemeClr val="tx1"/>
                </a:solidFill>
                <a:cs typeface="Times" panose="02020603050405020304" pitchFamily="18" charset="0"/>
              </a:rPr>
              <a:t>L’integrazione sociale e il contributo fornito dalla Sentenza n. 4455/2018</a:t>
            </a:r>
            <a:br>
              <a:rPr lang="it-IT" b="1" dirty="0">
                <a:solidFill>
                  <a:schemeClr val="tx1"/>
                </a:solidFill>
                <a:cs typeface="Times" panose="02020603050405020304" pitchFamily="18" charset="0"/>
              </a:rPr>
            </a:br>
            <a:endParaRPr lang="it-IT" b="1" dirty="0">
              <a:solidFill>
                <a:schemeClr val="tx1"/>
              </a:solidFill>
              <a:cs typeface="Times" panose="02020603050405020304" pitchFamily="18" charset="0"/>
            </a:endParaRPr>
          </a:p>
        </p:txBody>
      </p:sp>
      <p:sp>
        <p:nvSpPr>
          <p:cNvPr id="3" name="Segnaposto contenuto 2">
            <a:extLst>
              <a:ext uri="{FF2B5EF4-FFF2-40B4-BE49-F238E27FC236}">
                <a16:creationId xmlns:a16="http://schemas.microsoft.com/office/drawing/2014/main" xmlns="" id="{8785D5C9-2FF2-4E8F-9595-BC91F8E9B616}"/>
              </a:ext>
            </a:extLst>
          </p:cNvPr>
          <p:cNvSpPr>
            <a:spLocks noGrp="1"/>
          </p:cNvSpPr>
          <p:nvPr>
            <p:ph idx="1"/>
          </p:nvPr>
        </p:nvSpPr>
        <p:spPr>
          <a:xfrm>
            <a:off x="239151" y="2461845"/>
            <a:ext cx="8609427" cy="4079631"/>
          </a:xfrm>
        </p:spPr>
        <p:txBody>
          <a:bodyPr/>
          <a:lstStyle/>
          <a:p>
            <a:pPr algn="just"/>
            <a:r>
              <a:rPr lang="it-IT" dirty="0">
                <a:cs typeface="Times" panose="02020603050405020304" pitchFamily="18" charset="0"/>
              </a:rPr>
              <a:t>I giudici della Prima Sezione Civile </a:t>
            </a:r>
            <a:r>
              <a:rPr lang="it-IT" dirty="0" smtClean="0">
                <a:cs typeface="Times" panose="02020603050405020304" pitchFamily="18" charset="0"/>
              </a:rPr>
              <a:t>avevano </a:t>
            </a:r>
            <a:r>
              <a:rPr lang="it-IT" dirty="0">
                <a:cs typeface="Times" panose="02020603050405020304" pitchFamily="18" charset="0"/>
              </a:rPr>
              <a:t>indicato, in primo luogo, che </a:t>
            </a:r>
            <a:r>
              <a:rPr lang="it-IT" b="1" dirty="0">
                <a:cs typeface="Times" panose="02020603050405020304" pitchFamily="18" charset="0"/>
              </a:rPr>
              <a:t>il parametro dell’inserimento sociale </a:t>
            </a:r>
            <a:r>
              <a:rPr lang="it-IT" dirty="0">
                <a:cs typeface="Times" panose="02020603050405020304" pitchFamily="18" charset="0"/>
              </a:rPr>
              <a:t>dello straniero non possa essere valorizzato come fattore esclusivo ai fini del riconoscimento della protezione umanitaria: tale elemento può soltanto “concorrere a determinare una situazione di vulnerabilità personale che merita di essere tutelata attraverso il riconoscimento di un titolo di soggiorno che protegga il soggetto dal rischio di essere immesso, nuovamente, in conseguenza del rimpatrio, in un contesto sociale, politico o ambientale, quale quello del paese di origine, idoneo a costituire </a:t>
            </a:r>
            <a:r>
              <a:rPr lang="it-IT" i="1" dirty="0">
                <a:cs typeface="Times" panose="02020603050405020304" pitchFamily="18" charset="0"/>
              </a:rPr>
              <a:t>significativa ed effettiva compromissione dei suoi diritti fondamentali inviolabili</a:t>
            </a:r>
            <a:r>
              <a:rPr lang="it-IT" dirty="0">
                <a:cs typeface="Times" panose="02020603050405020304" pitchFamily="18" charset="0"/>
              </a:rPr>
              <a:t>”.</a:t>
            </a:r>
          </a:p>
        </p:txBody>
      </p:sp>
    </p:spTree>
    <p:extLst>
      <p:ext uri="{BB962C8B-B14F-4D97-AF65-F5344CB8AC3E}">
        <p14:creationId xmlns:p14="http://schemas.microsoft.com/office/powerpoint/2010/main" val="213401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206CFE-17D9-49C9-83B5-05CE9CBAB215}"/>
              </a:ext>
            </a:extLst>
          </p:cNvPr>
          <p:cNvSpPr>
            <a:spLocks noGrp="1"/>
          </p:cNvSpPr>
          <p:nvPr>
            <p:ph type="title"/>
          </p:nvPr>
        </p:nvSpPr>
        <p:spPr/>
        <p:txBody>
          <a:bodyPr/>
          <a:lstStyle/>
          <a:p>
            <a:r>
              <a:rPr lang="it-IT" b="1" dirty="0">
                <a:solidFill>
                  <a:schemeClr val="tx1"/>
                </a:solidFill>
                <a:cs typeface="Times" panose="02020603050405020304" pitchFamily="18" charset="0"/>
              </a:rPr>
              <a:t>L’ESAME OGGETTIVO E SOGGETTIVO</a:t>
            </a:r>
          </a:p>
        </p:txBody>
      </p:sp>
      <p:sp>
        <p:nvSpPr>
          <p:cNvPr id="3" name="Segnaposto contenuto 2">
            <a:extLst>
              <a:ext uri="{FF2B5EF4-FFF2-40B4-BE49-F238E27FC236}">
                <a16:creationId xmlns="" xmlns:a16="http://schemas.microsoft.com/office/drawing/2014/main" id="{8785D5C9-2FF2-4E8F-9595-BC91F8E9B616}"/>
              </a:ext>
            </a:extLst>
          </p:cNvPr>
          <p:cNvSpPr>
            <a:spLocks noGrp="1"/>
          </p:cNvSpPr>
          <p:nvPr>
            <p:ph idx="1"/>
          </p:nvPr>
        </p:nvSpPr>
        <p:spPr>
          <a:xfrm>
            <a:off x="225083" y="2052925"/>
            <a:ext cx="8665699" cy="4502620"/>
          </a:xfrm>
        </p:spPr>
        <p:txBody>
          <a:bodyPr>
            <a:normAutofit fontScale="92500" lnSpcReduction="10000"/>
          </a:bodyPr>
          <a:lstStyle/>
          <a:p>
            <a:pPr algn="just"/>
            <a:r>
              <a:rPr lang="it-IT" dirty="0">
                <a:cs typeface="Times" panose="02020603050405020304" pitchFamily="18" charset="0"/>
              </a:rPr>
              <a:t>La sentenza precisa poi che la valutazione rispetto alla compromissione dei diritti non può essere condotta genericamente con riferimento alle carenze del paese di origine, ma che occorre operare tanto un </a:t>
            </a:r>
            <a:r>
              <a:rPr lang="it-IT" b="1" dirty="0">
                <a:cs typeface="Times" panose="02020603050405020304" pitchFamily="18" charset="0"/>
              </a:rPr>
              <a:t>accertamento della situazione oggettiva nel paese di provenienza</a:t>
            </a:r>
            <a:r>
              <a:rPr lang="it-IT" dirty="0">
                <a:cs typeface="Times" panose="02020603050405020304" pitchFamily="18" charset="0"/>
              </a:rPr>
              <a:t>, quanto una </a:t>
            </a:r>
            <a:r>
              <a:rPr lang="it-IT" b="1" dirty="0">
                <a:cs typeface="Times" panose="02020603050405020304" pitchFamily="18" charset="0"/>
              </a:rPr>
              <a:t>indagine circa la condizione personale del richiedente asilo</a:t>
            </a:r>
            <a:r>
              <a:rPr lang="it-IT" dirty="0">
                <a:cs typeface="Times" panose="02020603050405020304" pitchFamily="18" charset="0"/>
              </a:rPr>
              <a:t>, “non potendosi eludere la rappresentazione di una condizione personale di effettiva deprivazione dei diritti umani che abbia giustificato l’allontanamento”.</a:t>
            </a:r>
          </a:p>
          <a:p>
            <a:pPr algn="just"/>
            <a:r>
              <a:rPr lang="it-IT" dirty="0">
                <a:cs typeface="Times" panose="02020603050405020304" pitchFamily="18" charset="0"/>
              </a:rPr>
              <a:t>                  La valutazione che deve operare il giudice è cioè quella individuale, caso per caso, della vita privata e familiare del richiedente in Italia comparata alla situazione personale a cui si troverebbe esposto nel paese di origine; occorre indagare se la vulnerabilità possa discendere da una “effettiva e incolmabile sproporzione tra i due contesti di vita nel godimento dei diritti fondamentali”.     (ARTICOLO 8 CEDU e ARTICOLO 2 COST.)</a:t>
            </a:r>
          </a:p>
        </p:txBody>
      </p:sp>
      <p:sp>
        <p:nvSpPr>
          <p:cNvPr id="4" name="Freccia a destra 3">
            <a:extLst>
              <a:ext uri="{FF2B5EF4-FFF2-40B4-BE49-F238E27FC236}">
                <a16:creationId xmlns="" xmlns:a16="http://schemas.microsoft.com/office/drawing/2014/main" id="{CB8AEE49-5707-465E-8EC3-2D6D47E57A32}"/>
              </a:ext>
            </a:extLst>
          </p:cNvPr>
          <p:cNvSpPr/>
          <p:nvPr/>
        </p:nvSpPr>
        <p:spPr>
          <a:xfrm>
            <a:off x="798342" y="4304235"/>
            <a:ext cx="865163" cy="316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103124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5A29460-4572-4DFC-BE42-E9696E37892A}"/>
              </a:ext>
            </a:extLst>
          </p:cNvPr>
          <p:cNvSpPr>
            <a:spLocks noGrp="1"/>
          </p:cNvSpPr>
          <p:nvPr>
            <p:ph type="title"/>
          </p:nvPr>
        </p:nvSpPr>
        <p:spPr/>
        <p:txBody>
          <a:bodyPr>
            <a:normAutofit/>
          </a:bodyPr>
          <a:lstStyle/>
          <a:p>
            <a:r>
              <a:rPr lang="it-IT" sz="2700" b="1" dirty="0">
                <a:solidFill>
                  <a:schemeClr val="tx1"/>
                </a:solidFill>
                <a:cs typeface="Times" panose="02020603050405020304" pitchFamily="18" charset="0"/>
              </a:rPr>
              <a:t>IL RIFERIMENTO ALLA DIGNITA’ PERSONALE E ALLE ESIGENZE DI VITA PRIVATA</a:t>
            </a:r>
          </a:p>
        </p:txBody>
      </p:sp>
      <p:sp>
        <p:nvSpPr>
          <p:cNvPr id="3" name="Segnaposto contenuto 2">
            <a:extLst>
              <a:ext uri="{FF2B5EF4-FFF2-40B4-BE49-F238E27FC236}">
                <a16:creationId xmlns="" xmlns:a16="http://schemas.microsoft.com/office/drawing/2014/main" id="{C662D669-7E91-484A-A96E-BE5AC50F5CC7}"/>
              </a:ext>
            </a:extLst>
          </p:cNvPr>
          <p:cNvSpPr>
            <a:spLocks noGrp="1"/>
          </p:cNvSpPr>
          <p:nvPr>
            <p:ph idx="1"/>
          </p:nvPr>
        </p:nvSpPr>
        <p:spPr>
          <a:xfrm>
            <a:off x="168811" y="2052925"/>
            <a:ext cx="8665699" cy="4530755"/>
          </a:xfrm>
        </p:spPr>
        <p:txBody>
          <a:bodyPr/>
          <a:lstStyle/>
          <a:p>
            <a:pPr algn="just"/>
            <a:r>
              <a:rPr lang="it-IT" dirty="0">
                <a:cs typeface="Times" panose="02020603050405020304" pitchFamily="18" charset="0"/>
              </a:rPr>
              <a:t>La Prima Sezione Civile ritiene che la </a:t>
            </a:r>
            <a:r>
              <a:rPr lang="it-IT" b="1" dirty="0">
                <a:cs typeface="Times" panose="02020603050405020304" pitchFamily="18" charset="0"/>
              </a:rPr>
              <a:t>condizione di vulnerabilità </a:t>
            </a:r>
            <a:r>
              <a:rPr lang="it-IT" dirty="0">
                <a:cs typeface="Times" panose="02020603050405020304" pitchFamily="18" charset="0"/>
              </a:rPr>
              <a:t>possa “avere ad oggetto anche la mancanza di condizioni minime per condurre un’esistenza della quale non sia radicalmente compromessa la possibilità di soddisfare i bisogni e le esigenze ineludibili della vita personale, quali quelli strettamente connessi al proprio sostentamento e al raggiungimento degli </a:t>
            </a:r>
            <a:r>
              <a:rPr lang="it-IT" dirty="0" err="1">
                <a:cs typeface="Times" panose="02020603050405020304" pitchFamily="18" charset="0"/>
              </a:rPr>
              <a:t>standards</a:t>
            </a:r>
            <a:r>
              <a:rPr lang="it-IT" dirty="0">
                <a:cs typeface="Times" panose="02020603050405020304" pitchFamily="18" charset="0"/>
              </a:rPr>
              <a:t> minimi per un’esistenza dignitosa”.</a:t>
            </a:r>
          </a:p>
          <a:p>
            <a:pPr algn="just"/>
            <a:r>
              <a:rPr lang="it-IT" dirty="0">
                <a:cs typeface="Times" panose="02020603050405020304" pitchFamily="18" charset="0"/>
              </a:rPr>
              <a:t>                     sancisce l’indipendenza dell’istituto della protezione umanitaria rispetto ad una indagine collegata alla violazione di diritti alla vita e all’incolumità personale.</a:t>
            </a:r>
          </a:p>
        </p:txBody>
      </p:sp>
      <p:sp>
        <p:nvSpPr>
          <p:cNvPr id="4" name="Freccia a destra 3">
            <a:extLst>
              <a:ext uri="{FF2B5EF4-FFF2-40B4-BE49-F238E27FC236}">
                <a16:creationId xmlns="" xmlns:a16="http://schemas.microsoft.com/office/drawing/2014/main" id="{15718809-6B99-4E1B-B63E-5BBDDE6098CF}"/>
              </a:ext>
            </a:extLst>
          </p:cNvPr>
          <p:cNvSpPr/>
          <p:nvPr/>
        </p:nvSpPr>
        <p:spPr>
          <a:xfrm>
            <a:off x="844062" y="4577274"/>
            <a:ext cx="1065628" cy="390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307475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8239166-621B-4638-B898-847EFE7FD870}"/>
              </a:ext>
            </a:extLst>
          </p:cNvPr>
          <p:cNvSpPr>
            <a:spLocks noGrp="1"/>
          </p:cNvSpPr>
          <p:nvPr>
            <p:ph type="title"/>
          </p:nvPr>
        </p:nvSpPr>
        <p:spPr/>
        <p:txBody>
          <a:bodyPr/>
          <a:lstStyle/>
          <a:p>
            <a:r>
              <a:rPr lang="it-IT" b="1" dirty="0">
                <a:solidFill>
                  <a:schemeClr val="tx1"/>
                </a:solidFill>
                <a:cs typeface="Times" panose="02020603050405020304" pitchFamily="18" charset="0"/>
              </a:rPr>
              <a:t>LA SITUAZIONE DI VULNERABILITA’</a:t>
            </a:r>
          </a:p>
        </p:txBody>
      </p:sp>
      <p:sp>
        <p:nvSpPr>
          <p:cNvPr id="3" name="Segnaposto contenuto 2">
            <a:extLst>
              <a:ext uri="{FF2B5EF4-FFF2-40B4-BE49-F238E27FC236}">
                <a16:creationId xmlns="" xmlns:a16="http://schemas.microsoft.com/office/drawing/2014/main" id="{05AEC775-E001-45C5-91AC-44EE526779AF}"/>
              </a:ext>
            </a:extLst>
          </p:cNvPr>
          <p:cNvSpPr>
            <a:spLocks noGrp="1"/>
          </p:cNvSpPr>
          <p:nvPr>
            <p:ph idx="1"/>
          </p:nvPr>
        </p:nvSpPr>
        <p:spPr>
          <a:xfrm>
            <a:off x="196947" y="2052925"/>
            <a:ext cx="8806375" cy="4629229"/>
          </a:xfrm>
        </p:spPr>
        <p:txBody>
          <a:bodyPr>
            <a:normAutofit fontScale="92500" lnSpcReduction="20000"/>
          </a:bodyPr>
          <a:lstStyle/>
          <a:p>
            <a:pPr algn="just"/>
            <a:r>
              <a:rPr lang="it-IT" dirty="0">
                <a:cs typeface="Times" panose="02020603050405020304" pitchFamily="18" charset="0"/>
              </a:rPr>
              <a:t>“l’allegazione di una situazione di partenza di vulnerabilità, può, pertanto, non essere derivante soltanto da una situazione d’instabilità politico-sociale che esponga a situazioni di pericolo per l’incolumità personale […] la vulnerabilità può essere la conseguenza di un’esposizione seria alla lesione del diritto alla salute, oppure può essere conseguente ad una situazione politico-economica molto grave con effetti di impoverimento radicale riguardante la carenza di beni di prima necessità, od anche discendere da una situazione geo-politica che non offre alcuna garanzia di vita all’interno del paese di origine (siccità, carestie, situazioni di povertà inemendabili)” </a:t>
            </a:r>
            <a:r>
              <a:rPr lang="it-IT" u="sng" dirty="0">
                <a:cs typeface="Times" panose="02020603050405020304" pitchFamily="18" charset="0"/>
              </a:rPr>
              <a:t>MA non è sufficiente semplicemente dimostrare l’esistenza di condizioni di vita migliori nel paese di accoglienza</a:t>
            </a:r>
            <a:r>
              <a:rPr lang="it-IT" dirty="0">
                <a:cs typeface="Times" panose="02020603050405020304" pitchFamily="18" charset="0"/>
              </a:rPr>
              <a:t>. </a:t>
            </a:r>
          </a:p>
          <a:p>
            <a:pPr algn="just"/>
            <a:r>
              <a:rPr lang="it-IT" b="1" dirty="0">
                <a:cs typeface="Times" panose="02020603050405020304" pitchFamily="18" charset="0"/>
              </a:rPr>
              <a:t>Bilanciamento tra l’integrazione sociale acquisita in Italia e la situazione oggettiva del Paese di origine del richiedente, correlata alla condizione personale che ne ha determinato la partenza</a:t>
            </a:r>
            <a:r>
              <a:rPr lang="it-IT" dirty="0">
                <a:cs typeface="Times" panose="02020603050405020304" pitchFamily="18" charset="0"/>
              </a:rPr>
              <a:t>, così da accertare la condizione personale di effettiva deprivazione dei diritti umani che abbia giustificato l’allontanamento.</a:t>
            </a:r>
          </a:p>
        </p:txBody>
      </p:sp>
    </p:spTree>
    <p:extLst>
      <p:ext uri="{BB962C8B-B14F-4D97-AF65-F5344CB8AC3E}">
        <p14:creationId xmlns:p14="http://schemas.microsoft.com/office/powerpoint/2010/main" val="59419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22F7BA2-D061-4B9E-A631-B2A003E3538E}"/>
              </a:ext>
            </a:extLst>
          </p:cNvPr>
          <p:cNvSpPr>
            <a:spLocks noGrp="1"/>
          </p:cNvSpPr>
          <p:nvPr>
            <p:ph type="title"/>
          </p:nvPr>
        </p:nvSpPr>
        <p:spPr>
          <a:xfrm>
            <a:off x="484584" y="173737"/>
            <a:ext cx="7150656" cy="1316736"/>
          </a:xfrm>
        </p:spPr>
        <p:txBody>
          <a:bodyPr/>
          <a:lstStyle/>
          <a:p>
            <a:r>
              <a:rPr lang="it-IT" sz="3600" dirty="0"/>
              <a:t>DL </a:t>
            </a:r>
            <a:r>
              <a:rPr lang="it-IT" sz="3600" dirty="0" smtClean="0"/>
              <a:t>113/2018 Eliminazione protezione umanitaria</a:t>
            </a:r>
            <a:endParaRPr lang="it-IT" sz="3600" dirty="0"/>
          </a:p>
        </p:txBody>
      </p:sp>
      <p:sp>
        <p:nvSpPr>
          <p:cNvPr id="4" name="Rectangle 1">
            <a:extLst>
              <a:ext uri="{FF2B5EF4-FFF2-40B4-BE49-F238E27FC236}">
                <a16:creationId xmlns:a16="http://schemas.microsoft.com/office/drawing/2014/main" xmlns="" id="{7C6E1068-9C3B-4135-8235-BCBE442BD797}"/>
              </a:ext>
            </a:extLst>
          </p:cNvPr>
          <p:cNvSpPr>
            <a:spLocks noGrp="1" noChangeArrowheads="1"/>
          </p:cNvSpPr>
          <p:nvPr>
            <p:ph idx="1"/>
          </p:nvPr>
        </p:nvSpPr>
        <p:spPr bwMode="auto">
          <a:xfrm>
            <a:off x="272143" y="1675386"/>
            <a:ext cx="8474444" cy="45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792" tIns="34290" rIns="6858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gn="just" defTabSz="685800">
              <a:buClrTx/>
              <a:buSzTx/>
              <a:buNone/>
            </a:pPr>
            <a:r>
              <a:rPr lang="it-IT" altLang="it-IT" b="1" u="sng" dirty="0">
                <a:latin typeface="+mn-lt"/>
                <a:ea typeface="Calibri" panose="020F0502020204030204" pitchFamily="34" charset="0"/>
                <a:cs typeface="Calibri" panose="020F0502020204030204" pitchFamily="34" charset="0"/>
              </a:rPr>
              <a:t>ART </a:t>
            </a:r>
            <a:r>
              <a:rPr lang="it-IT" altLang="it-IT" b="1" u="sng" dirty="0" smtClean="0">
                <a:latin typeface="+mn-lt"/>
                <a:ea typeface="Calibri" panose="020F0502020204030204" pitchFamily="34" charset="0"/>
                <a:cs typeface="Calibri" panose="020F0502020204030204" pitchFamily="34" charset="0"/>
              </a:rPr>
              <a:t>1-La </a:t>
            </a:r>
            <a:r>
              <a:rPr lang="it-IT" altLang="it-IT" b="1" u="sng" dirty="0">
                <a:latin typeface="+mn-lt"/>
                <a:ea typeface="Calibri" panose="020F0502020204030204" pitchFamily="34" charset="0"/>
                <a:cs typeface="Calibri" panose="020F0502020204030204" pitchFamily="34" charset="0"/>
              </a:rPr>
              <a:t>PROTEZIONE UMANITARIA e </a:t>
            </a:r>
            <a:r>
              <a:rPr lang="it-IT" altLang="it-IT" b="1" u="sng" dirty="0" err="1" smtClean="0">
                <a:latin typeface="+mn-lt"/>
                <a:ea typeface="Calibri" panose="020F0502020204030204" pitchFamily="34" charset="0"/>
                <a:cs typeface="Calibri" panose="020F0502020204030204" pitchFamily="34" charset="0"/>
              </a:rPr>
              <a:t>sosttuita</a:t>
            </a:r>
            <a:r>
              <a:rPr lang="it-IT" altLang="it-IT" b="1" u="sng" dirty="0" smtClean="0">
                <a:latin typeface="+mn-lt"/>
                <a:ea typeface="Calibri" panose="020F0502020204030204" pitchFamily="34" charset="0"/>
                <a:cs typeface="Calibri" panose="020F0502020204030204" pitchFamily="34" charset="0"/>
              </a:rPr>
              <a:t> da permessi tipizzati per CASI </a:t>
            </a:r>
            <a:r>
              <a:rPr lang="it-IT" altLang="it-IT" b="1" u="sng" dirty="0">
                <a:latin typeface="+mn-lt"/>
                <a:ea typeface="Calibri" panose="020F0502020204030204" pitchFamily="34" charset="0"/>
                <a:cs typeface="Calibri" panose="020F0502020204030204" pitchFamily="34" charset="0"/>
              </a:rPr>
              <a:t>SPECIALI</a:t>
            </a:r>
          </a:p>
          <a:p>
            <a:pPr marL="0" indent="0" algn="just" defTabSz="685800">
              <a:buClrTx/>
              <a:buSzTx/>
              <a:buNone/>
            </a:pPr>
            <a:r>
              <a:rPr lang="it-IT" altLang="it-IT" b="1" dirty="0">
                <a:ea typeface="Calibri" panose="020F0502020204030204" pitchFamily="34" charset="0"/>
                <a:cs typeface="Calibri" panose="020F0502020204030204" pitchFamily="34" charset="0"/>
              </a:rPr>
              <a:t>Nell’Art 5 co 6 Tu Immigrazione </a:t>
            </a:r>
            <a:r>
              <a:rPr lang="it-IT" altLang="it-IT" dirty="0">
                <a:ea typeface="Calibri" panose="020F0502020204030204" pitchFamily="34" charset="0"/>
                <a:cs typeface="Calibri" panose="020F0502020204030204" pitchFamily="34" charset="0"/>
              </a:rPr>
              <a:t>è abrogata la frase che inizia con il “salvo che” introduttivo della PROTEZIONE UMANITARIA.</a:t>
            </a:r>
            <a:endParaRPr lang="it-IT" altLang="it-IT" dirty="0"/>
          </a:p>
          <a:p>
            <a:pPr marL="0" indent="0" algn="just" defTabSz="685800">
              <a:buClrTx/>
              <a:buSzTx/>
              <a:buNone/>
            </a:pPr>
            <a:r>
              <a:rPr lang="it-IT" altLang="it-IT" dirty="0" smtClean="0">
                <a:latin typeface="+mn-lt"/>
                <a:ea typeface="Calibri" panose="020F0502020204030204" pitchFamily="34" charset="0"/>
                <a:cs typeface="Calibri" panose="020F0502020204030204" pitchFamily="34" charset="0"/>
              </a:rPr>
              <a:t>Nel </a:t>
            </a:r>
            <a:r>
              <a:rPr lang="it-IT" altLang="it-IT" dirty="0">
                <a:latin typeface="+mn-lt"/>
                <a:ea typeface="Calibri" panose="020F0502020204030204" pitchFamily="34" charset="0"/>
                <a:cs typeface="Calibri" panose="020F0502020204030204" pitchFamily="34" charset="0"/>
              </a:rPr>
              <a:t>Tu </a:t>
            </a:r>
            <a:r>
              <a:rPr lang="it-IT" altLang="it-IT" dirty="0" smtClean="0">
                <a:latin typeface="+mn-lt"/>
                <a:ea typeface="Calibri" panose="020F0502020204030204" pitchFamily="34" charset="0"/>
                <a:cs typeface="Calibri" panose="020F0502020204030204" pitchFamily="34" charset="0"/>
              </a:rPr>
              <a:t>Immigrazione la d</a:t>
            </a:r>
            <a:r>
              <a:rPr lang="it-IT" altLang="it-IT" dirty="0" smtClean="0">
                <a:latin typeface="+mn-lt"/>
                <a:ea typeface="Times New Roman" panose="02020603050405020304" pitchFamily="18" charset="0"/>
                <a:cs typeface="Calibri" panose="020F0502020204030204" pitchFamily="34" charset="0"/>
              </a:rPr>
              <a:t>icitura </a:t>
            </a:r>
            <a:r>
              <a:rPr lang="it-IT" altLang="it-IT" dirty="0">
                <a:latin typeface="+mn-lt"/>
                <a:ea typeface="Times New Roman" panose="02020603050405020304" pitchFamily="18" charset="0"/>
                <a:cs typeface="Calibri" panose="020F0502020204030204" pitchFamily="34" charset="0"/>
              </a:rPr>
              <a:t>“per motivi </a:t>
            </a:r>
            <a:r>
              <a:rPr lang="it-IT" altLang="it-IT" dirty="0" smtClean="0">
                <a:latin typeface="+mn-lt"/>
                <a:ea typeface="Times New Roman" panose="02020603050405020304" pitchFamily="18" charset="0"/>
                <a:cs typeface="Calibri" panose="020F0502020204030204" pitchFamily="34" charset="0"/>
              </a:rPr>
              <a:t>umanitari ove compare diventa </a:t>
            </a:r>
            <a:r>
              <a:rPr lang="it-IT" altLang="it-IT" dirty="0">
                <a:latin typeface="+mn-lt"/>
                <a:ea typeface="Times New Roman" panose="02020603050405020304" pitchFamily="18" charset="0"/>
                <a:cs typeface="Calibri" panose="020F0502020204030204" pitchFamily="34" charset="0"/>
              </a:rPr>
              <a:t>:</a:t>
            </a:r>
          </a:p>
          <a:p>
            <a:pPr marL="0" indent="0" algn="just" defTabSz="685800">
              <a:buClrTx/>
              <a:buSzTx/>
              <a:buFontTx/>
              <a:buChar char="•"/>
            </a:pPr>
            <a:r>
              <a:rPr lang="it-IT" altLang="it-IT" dirty="0">
                <a:latin typeface="+mn-lt"/>
                <a:ea typeface="Times New Roman" panose="02020603050405020304" pitchFamily="18" charset="0"/>
                <a:cs typeface="Calibri" panose="020F0502020204030204" pitchFamily="34" charset="0"/>
              </a:rPr>
              <a:t>“per </a:t>
            </a:r>
            <a:r>
              <a:rPr lang="it-IT" altLang="it-IT" b="1" u="sng" dirty="0">
                <a:latin typeface="+mn-lt"/>
                <a:ea typeface="Times New Roman" panose="02020603050405020304" pitchFamily="18" charset="0"/>
                <a:cs typeface="Calibri" panose="020F0502020204030204" pitchFamily="34" charset="0"/>
              </a:rPr>
              <a:t>cure mediche </a:t>
            </a:r>
            <a:r>
              <a:rPr lang="it-IT" b="1" u="sng" dirty="0">
                <a:latin typeface="+mn-lt"/>
              </a:rPr>
              <a:t>in condizioni di salute di particolare gravità </a:t>
            </a:r>
            <a:r>
              <a:rPr lang="it-IT" dirty="0">
                <a:latin typeface="+mn-lt"/>
              </a:rPr>
              <a:t>(ART. 19, comma 2 </a:t>
            </a:r>
            <a:r>
              <a:rPr lang="it-IT" dirty="0" err="1">
                <a:latin typeface="+mn-lt"/>
              </a:rPr>
              <a:t>lett</a:t>
            </a:r>
            <a:r>
              <a:rPr lang="it-IT" dirty="0">
                <a:latin typeface="+mn-lt"/>
              </a:rPr>
              <a:t> d bis D.lgs. n. 286/98) </a:t>
            </a:r>
            <a:r>
              <a:rPr lang="it-IT" altLang="it-IT" dirty="0" err="1">
                <a:latin typeface="+mn-lt"/>
                <a:ea typeface="Times New Roman" panose="02020603050405020304" pitchFamily="18" charset="0"/>
                <a:cs typeface="Calibri" panose="020F0502020204030204" pitchFamily="34" charset="0"/>
              </a:rPr>
              <a:t>nonchè</a:t>
            </a:r>
            <a:r>
              <a:rPr lang="it-IT" altLang="it-IT" dirty="0">
                <a:latin typeface="+mn-lt"/>
                <a:ea typeface="Times New Roman" panose="02020603050405020304" pitchFamily="18" charset="0"/>
                <a:cs typeface="Calibri" panose="020F0502020204030204" pitchFamily="34" charset="0"/>
              </a:rPr>
              <a:t> </a:t>
            </a:r>
          </a:p>
          <a:p>
            <a:pPr marL="0" indent="0" algn="just" defTabSz="685800">
              <a:buClrTx/>
              <a:buSzTx/>
              <a:buFontTx/>
              <a:buChar char="•"/>
            </a:pPr>
            <a:r>
              <a:rPr lang="it-IT" altLang="it-IT" dirty="0">
                <a:latin typeface="+mn-lt"/>
                <a:ea typeface="Times New Roman" panose="02020603050405020304" pitchFamily="18" charset="0"/>
                <a:cs typeface="Calibri" panose="020F0502020204030204" pitchFamily="34" charset="0"/>
              </a:rPr>
              <a:t> dei permessi di soggiorno di cui agli articoli  18 (</a:t>
            </a:r>
            <a:r>
              <a:rPr lang="it-IT" altLang="it-IT" b="1" u="sng" dirty="0" err="1">
                <a:latin typeface="+mn-lt"/>
                <a:ea typeface="Times New Roman" panose="02020603050405020304" pitchFamily="18" charset="0"/>
                <a:cs typeface="Calibri" panose="020F0502020204030204" pitchFamily="34" charset="0"/>
              </a:rPr>
              <a:t>pds</a:t>
            </a:r>
            <a:r>
              <a:rPr lang="it-IT" altLang="it-IT" b="1" u="sng" dirty="0">
                <a:latin typeface="+mn-lt"/>
                <a:ea typeface="Times New Roman" panose="02020603050405020304" pitchFamily="18" charset="0"/>
                <a:cs typeface="Calibri" panose="020F0502020204030204" pitchFamily="34" charset="0"/>
              </a:rPr>
              <a:t> protezione sociale</a:t>
            </a:r>
            <a:r>
              <a:rPr lang="it-IT" altLang="it-IT" dirty="0">
                <a:latin typeface="+mn-lt"/>
                <a:ea typeface="Times New Roman" panose="02020603050405020304" pitchFamily="18" charset="0"/>
                <a:cs typeface="Calibri" panose="020F0502020204030204" pitchFamily="34" charset="0"/>
              </a:rPr>
              <a:t>), </a:t>
            </a:r>
          </a:p>
          <a:p>
            <a:pPr marL="0" indent="0" algn="just" defTabSz="685800">
              <a:buClrTx/>
              <a:buSzTx/>
              <a:buFontTx/>
              <a:buChar char="•"/>
            </a:pPr>
            <a:r>
              <a:rPr lang="it-IT" altLang="it-IT" dirty="0">
                <a:latin typeface="+mn-lt"/>
                <a:ea typeface="Times New Roman" panose="02020603050405020304" pitchFamily="18" charset="0"/>
                <a:cs typeface="Calibri" panose="020F0502020204030204" pitchFamily="34" charset="0"/>
              </a:rPr>
              <a:t> 18-bis (</a:t>
            </a:r>
            <a:r>
              <a:rPr lang="it-IT" altLang="it-IT" b="1" u="sng" dirty="0" err="1">
                <a:latin typeface="+mn-lt"/>
                <a:ea typeface="Times New Roman" panose="02020603050405020304" pitchFamily="18" charset="0"/>
                <a:cs typeface="Calibri" panose="020F0502020204030204" pitchFamily="34" charset="0"/>
              </a:rPr>
              <a:t>pds</a:t>
            </a:r>
            <a:r>
              <a:rPr lang="it-IT" altLang="it-IT" b="1" u="sng" dirty="0">
                <a:latin typeface="+mn-lt"/>
                <a:ea typeface="Times New Roman" panose="02020603050405020304" pitchFamily="18" charset="0"/>
                <a:cs typeface="Calibri" panose="020F0502020204030204" pitchFamily="34" charset="0"/>
              </a:rPr>
              <a:t> vittime di violenza domestica</a:t>
            </a:r>
            <a:r>
              <a:rPr lang="it-IT" altLang="it-IT" dirty="0">
                <a:latin typeface="+mn-lt"/>
                <a:ea typeface="Times New Roman" panose="02020603050405020304" pitchFamily="18" charset="0"/>
                <a:cs typeface="Calibri" panose="020F0502020204030204" pitchFamily="34" charset="0"/>
              </a:rPr>
              <a:t>), </a:t>
            </a:r>
          </a:p>
          <a:p>
            <a:pPr marL="0" indent="0" algn="just" defTabSz="685800">
              <a:buClrTx/>
              <a:buSzTx/>
              <a:buFontTx/>
              <a:buChar char="•"/>
            </a:pPr>
            <a:r>
              <a:rPr lang="it-IT" altLang="it-IT" dirty="0">
                <a:latin typeface="+mn-lt"/>
                <a:ea typeface="Times New Roman" panose="02020603050405020304" pitchFamily="18" charset="0"/>
                <a:cs typeface="Calibri" panose="020F0502020204030204" pitchFamily="34" charset="0"/>
              </a:rPr>
              <a:t> 20-bis (</a:t>
            </a:r>
            <a:r>
              <a:rPr lang="it-IT" altLang="it-IT" b="1" u="sng" dirty="0" err="1">
                <a:latin typeface="+mn-lt"/>
                <a:ea typeface="Times New Roman" panose="02020603050405020304" pitchFamily="18" charset="0"/>
                <a:cs typeface="Calibri" panose="020F0502020204030204" pitchFamily="34" charset="0"/>
              </a:rPr>
              <a:t>pds</a:t>
            </a:r>
            <a:r>
              <a:rPr lang="it-IT" altLang="it-IT" b="1" u="sng" dirty="0">
                <a:latin typeface="+mn-lt"/>
                <a:ea typeface="Times New Roman" panose="02020603050405020304" pitchFamily="18" charset="0"/>
                <a:cs typeface="Calibri" panose="020F0502020204030204" pitchFamily="34" charset="0"/>
              </a:rPr>
              <a:t> calamità naturali</a:t>
            </a:r>
            <a:r>
              <a:rPr lang="it-IT" altLang="it-IT" dirty="0">
                <a:latin typeface="+mn-lt"/>
                <a:ea typeface="Times New Roman" panose="02020603050405020304" pitchFamily="18" charset="0"/>
                <a:cs typeface="Calibri" panose="020F0502020204030204" pitchFamily="34" charset="0"/>
              </a:rPr>
              <a:t>), </a:t>
            </a:r>
          </a:p>
          <a:p>
            <a:pPr marL="0" indent="0" algn="just" defTabSz="685800">
              <a:buClrTx/>
              <a:buSzTx/>
              <a:buFontTx/>
              <a:buChar char="•"/>
            </a:pPr>
            <a:r>
              <a:rPr lang="it-IT" altLang="it-IT" dirty="0">
                <a:latin typeface="+mn-lt"/>
                <a:ea typeface="Times New Roman" panose="02020603050405020304" pitchFamily="18" charset="0"/>
                <a:cs typeface="Calibri" panose="020F0502020204030204" pitchFamily="34" charset="0"/>
              </a:rPr>
              <a:t>22, comma 12-quater (</a:t>
            </a:r>
            <a:r>
              <a:rPr lang="it-IT" altLang="it-IT" b="1" u="sng" dirty="0" err="1">
                <a:latin typeface="+mn-lt"/>
                <a:ea typeface="Times New Roman" panose="02020603050405020304" pitchFamily="18" charset="0"/>
                <a:cs typeface="Calibri" panose="020F0502020204030204" pitchFamily="34" charset="0"/>
              </a:rPr>
              <a:t>pds</a:t>
            </a:r>
            <a:r>
              <a:rPr lang="it-IT" altLang="it-IT" b="1" u="sng" dirty="0">
                <a:latin typeface="+mn-lt"/>
                <a:ea typeface="Times New Roman" panose="02020603050405020304" pitchFamily="18" charset="0"/>
                <a:cs typeface="Calibri" panose="020F0502020204030204" pitchFamily="34" charset="0"/>
              </a:rPr>
              <a:t> sfruttamento lavorativo</a:t>
            </a:r>
            <a:r>
              <a:rPr lang="it-IT" altLang="it-IT" dirty="0">
                <a:latin typeface="+mn-lt"/>
                <a:ea typeface="Times New Roman" panose="02020603050405020304" pitchFamily="18" charset="0"/>
                <a:cs typeface="Calibri" panose="020F0502020204030204" pitchFamily="34" charset="0"/>
              </a:rPr>
              <a:t>), </a:t>
            </a:r>
          </a:p>
          <a:p>
            <a:pPr marL="0" indent="0" algn="just" defTabSz="685800">
              <a:buClrTx/>
              <a:buSzTx/>
              <a:buFontTx/>
              <a:buChar char="•"/>
            </a:pPr>
            <a:r>
              <a:rPr lang="it-IT" altLang="it-IT" dirty="0">
                <a:latin typeface="+mn-lt"/>
                <a:ea typeface="Times New Roman" panose="02020603050405020304" pitchFamily="18" charset="0"/>
                <a:cs typeface="Calibri" panose="020F0502020204030204" pitchFamily="34" charset="0"/>
              </a:rPr>
              <a:t>42-bis (</a:t>
            </a:r>
            <a:r>
              <a:rPr lang="it-IT" altLang="it-IT" b="1" u="sng" dirty="0" err="1">
                <a:latin typeface="+mn-lt"/>
                <a:ea typeface="Times New Roman" panose="02020603050405020304" pitchFamily="18" charset="0"/>
                <a:cs typeface="Calibri" panose="020F0502020204030204" pitchFamily="34" charset="0"/>
              </a:rPr>
              <a:t>pds</a:t>
            </a:r>
            <a:r>
              <a:rPr lang="it-IT" altLang="it-IT" b="1" u="sng" dirty="0">
                <a:latin typeface="+mn-lt"/>
                <a:ea typeface="Times New Roman" panose="02020603050405020304" pitchFamily="18" charset="0"/>
                <a:cs typeface="Calibri" panose="020F0502020204030204" pitchFamily="34" charset="0"/>
              </a:rPr>
              <a:t> per particolari atti di valore civile</a:t>
            </a:r>
            <a:r>
              <a:rPr lang="it-IT" altLang="it-IT" dirty="0" smtClean="0">
                <a:latin typeface="+mn-lt"/>
                <a:ea typeface="Times New Roman" panose="02020603050405020304" pitchFamily="18" charset="0"/>
                <a:cs typeface="Calibri" panose="020F0502020204030204" pitchFamily="34" charset="0"/>
              </a:rPr>
              <a:t>)</a:t>
            </a:r>
            <a:endParaRPr lang="it-IT" altLang="it-IT" dirty="0">
              <a:latin typeface="+mn-lt"/>
              <a:ea typeface="Times New Roman" panose="02020603050405020304" pitchFamily="18" charset="0"/>
              <a:cs typeface="Calibri" panose="020F0502020204030204" pitchFamily="34" charset="0"/>
            </a:endParaRPr>
          </a:p>
          <a:p>
            <a:pPr marL="0" indent="0" defTabSz="685800">
              <a:buClrTx/>
              <a:buSzTx/>
              <a:buNone/>
            </a:pPr>
            <a:endParaRPr lang="it-IT" altLang="it-IT" sz="1600" dirty="0">
              <a:latin typeface="+mn-lt"/>
            </a:endParaRPr>
          </a:p>
        </p:txBody>
      </p:sp>
    </p:spTree>
    <p:extLst>
      <p:ext uri="{BB962C8B-B14F-4D97-AF65-F5344CB8AC3E}">
        <p14:creationId xmlns:p14="http://schemas.microsoft.com/office/powerpoint/2010/main" val="348738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4E8C694-A4AB-4582-9386-83C492FEAD26}"/>
              </a:ext>
            </a:extLst>
          </p:cNvPr>
          <p:cNvSpPr>
            <a:spLocks noGrp="1"/>
          </p:cNvSpPr>
          <p:nvPr>
            <p:ph type="title"/>
          </p:nvPr>
        </p:nvSpPr>
        <p:spPr>
          <a:xfrm>
            <a:off x="484710" y="128016"/>
            <a:ext cx="7055380" cy="1325880"/>
          </a:xfrm>
        </p:spPr>
        <p:txBody>
          <a:bodyPr/>
          <a:lstStyle/>
          <a:p>
            <a:r>
              <a:rPr lang="it-IT" dirty="0"/>
              <a:t>La protezione umanitaria nel procedimento di asilo</a:t>
            </a:r>
          </a:p>
        </p:txBody>
      </p:sp>
      <p:sp>
        <p:nvSpPr>
          <p:cNvPr id="4" name="Segnaposto contenuto 3">
            <a:extLst>
              <a:ext uri="{FF2B5EF4-FFF2-40B4-BE49-F238E27FC236}">
                <a16:creationId xmlns:a16="http://schemas.microsoft.com/office/drawing/2014/main" xmlns="" id="{321F278E-75AF-42EF-9517-16ED2B977D45}"/>
              </a:ext>
            </a:extLst>
          </p:cNvPr>
          <p:cNvSpPr>
            <a:spLocks noGrp="1"/>
          </p:cNvSpPr>
          <p:nvPr>
            <p:ph sz="half" idx="2"/>
          </p:nvPr>
        </p:nvSpPr>
        <p:spPr>
          <a:xfrm>
            <a:off x="804672" y="2029968"/>
            <a:ext cx="7306055" cy="3694176"/>
          </a:xfrm>
        </p:spPr>
        <p:txBody>
          <a:bodyPr>
            <a:noAutofit/>
          </a:bodyPr>
          <a:lstStyle/>
          <a:p>
            <a:pPr algn="just"/>
            <a:r>
              <a:rPr lang="it-IT" altLang="it-IT" sz="3200" dirty="0" smtClean="0">
                <a:ea typeface="Times New Roman" panose="02020603050405020304" pitchFamily="18" charset="0"/>
                <a:cs typeface="Calibri" panose="020F0502020204030204" pitchFamily="34" charset="0"/>
              </a:rPr>
              <a:t>Nel  </a:t>
            </a:r>
            <a:r>
              <a:rPr lang="it-IT" altLang="it-IT" sz="3200" dirty="0">
                <a:ea typeface="Times New Roman" panose="02020603050405020304" pitchFamily="18" charset="0"/>
                <a:cs typeface="Calibri" panose="020F0502020204030204" pitchFamily="34" charset="0"/>
              </a:rPr>
              <a:t>decreto  legislativo  28 gennaio 2008, n. </a:t>
            </a:r>
            <a:r>
              <a:rPr lang="it-IT" altLang="it-IT" sz="3200" dirty="0" smtClean="0">
                <a:ea typeface="Times New Roman" panose="02020603050405020304" pitchFamily="18" charset="0"/>
                <a:cs typeface="Calibri" panose="020F0502020204030204" pitchFamily="34" charset="0"/>
              </a:rPr>
              <a:t>25 il permesso di soggiorno  il </a:t>
            </a:r>
            <a:r>
              <a:rPr lang="it-IT" altLang="it-IT" sz="3200" dirty="0">
                <a:ea typeface="Times New Roman" panose="02020603050405020304" pitchFamily="18" charset="0"/>
                <a:cs typeface="Calibri" panose="020F0502020204030204" pitchFamily="34" charset="0"/>
              </a:rPr>
              <a:t>rilasciato ai sensi dell'articolo  </a:t>
            </a:r>
            <a:r>
              <a:rPr lang="it-IT" altLang="it-IT" sz="3200" b="1" u="sng" dirty="0">
                <a:ea typeface="Times New Roman" panose="02020603050405020304" pitchFamily="18" charset="0"/>
                <a:cs typeface="Calibri" panose="020F0502020204030204" pitchFamily="34" charset="0"/>
              </a:rPr>
              <a:t>32,  comma  </a:t>
            </a:r>
            <a:r>
              <a:rPr lang="it-IT" altLang="it-IT" sz="3200" b="1" u="sng" dirty="0" smtClean="0">
                <a:ea typeface="Times New Roman" panose="02020603050405020304" pitchFamily="18" charset="0"/>
                <a:cs typeface="Calibri" panose="020F0502020204030204" pitchFamily="34" charset="0"/>
              </a:rPr>
              <a:t>3</a:t>
            </a:r>
            <a:r>
              <a:rPr lang="it-IT" altLang="it-IT" sz="3200" dirty="0" smtClean="0">
                <a:ea typeface="Times New Roman" panose="02020603050405020304" pitchFamily="18" charset="0"/>
                <a:cs typeface="Calibri" panose="020F0502020204030204" pitchFamily="34" charset="0"/>
              </a:rPr>
              <a:t>, diventa </a:t>
            </a:r>
            <a:r>
              <a:rPr lang="it-IT" altLang="it-IT" sz="3200" dirty="0">
                <a:ea typeface="Times New Roman" panose="02020603050405020304" pitchFamily="18" charset="0"/>
                <a:cs typeface="Calibri" panose="020F0502020204030204" pitchFamily="34" charset="0"/>
              </a:rPr>
              <a:t>permesso di soggiorno per </a:t>
            </a:r>
            <a:r>
              <a:rPr lang="it-IT" altLang="it-IT" sz="3200" b="1" u="sng" dirty="0">
                <a:ea typeface="Times New Roman" panose="02020603050405020304" pitchFamily="18" charset="0"/>
                <a:cs typeface="Calibri" panose="020F0502020204030204" pitchFamily="34" charset="0"/>
              </a:rPr>
              <a:t>protezione speciale </a:t>
            </a:r>
          </a:p>
          <a:p>
            <a:pPr algn="just"/>
            <a:endParaRPr lang="it-IT" altLang="it-IT" sz="1400" dirty="0"/>
          </a:p>
          <a:p>
            <a:pPr algn="just"/>
            <a:endParaRPr lang="it-IT" sz="1575" dirty="0"/>
          </a:p>
        </p:txBody>
      </p:sp>
    </p:spTree>
    <p:extLst>
      <p:ext uri="{BB962C8B-B14F-4D97-AF65-F5344CB8AC3E}">
        <p14:creationId xmlns:p14="http://schemas.microsoft.com/office/powerpoint/2010/main" val="245535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4E8C694-A4AB-4582-9386-83C492FEAD26}"/>
              </a:ext>
            </a:extLst>
          </p:cNvPr>
          <p:cNvSpPr>
            <a:spLocks noGrp="1"/>
          </p:cNvSpPr>
          <p:nvPr>
            <p:ph type="title"/>
          </p:nvPr>
        </p:nvSpPr>
        <p:spPr>
          <a:xfrm>
            <a:off x="484710" y="128016"/>
            <a:ext cx="7055380" cy="1325880"/>
          </a:xfrm>
        </p:spPr>
        <p:txBody>
          <a:bodyPr/>
          <a:lstStyle/>
          <a:p>
            <a:r>
              <a:rPr lang="it-IT" dirty="0"/>
              <a:t>La protezione umanitaria nel procedimento di asilo</a:t>
            </a:r>
          </a:p>
        </p:txBody>
      </p:sp>
      <p:sp>
        <p:nvSpPr>
          <p:cNvPr id="4" name="Segnaposto contenuto 3">
            <a:extLst>
              <a:ext uri="{FF2B5EF4-FFF2-40B4-BE49-F238E27FC236}">
                <a16:creationId xmlns:a16="http://schemas.microsoft.com/office/drawing/2014/main" xmlns="" id="{321F278E-75AF-42EF-9517-16ED2B977D45}"/>
              </a:ext>
            </a:extLst>
          </p:cNvPr>
          <p:cNvSpPr>
            <a:spLocks noGrp="1"/>
          </p:cNvSpPr>
          <p:nvPr>
            <p:ph sz="half" idx="2"/>
          </p:nvPr>
        </p:nvSpPr>
        <p:spPr>
          <a:xfrm>
            <a:off x="274321" y="1563624"/>
            <a:ext cx="3850418" cy="5184648"/>
          </a:xfrm>
        </p:spPr>
        <p:txBody>
          <a:bodyPr>
            <a:noAutofit/>
          </a:bodyPr>
          <a:lstStyle/>
          <a:p>
            <a:pPr algn="just"/>
            <a:r>
              <a:rPr lang="it-IT" sz="1575" b="1" dirty="0"/>
              <a:t>Art. 32 </a:t>
            </a:r>
            <a:r>
              <a:rPr lang="it-IT" sz="1575" b="1" dirty="0" err="1"/>
              <a:t>dlgs</a:t>
            </a:r>
            <a:r>
              <a:rPr lang="it-IT" sz="1575" b="1" dirty="0"/>
              <a:t> 25/2008  </a:t>
            </a:r>
            <a:r>
              <a:rPr lang="it-IT" sz="1575" b="1" dirty="0" smtClean="0"/>
              <a:t>vecchio testo</a:t>
            </a:r>
            <a:endParaRPr lang="it-IT" sz="1575" b="1" i="1" dirty="0"/>
          </a:p>
          <a:p>
            <a:pPr marL="0" indent="0" algn="just">
              <a:buNone/>
            </a:pPr>
            <a:r>
              <a:rPr lang="it-IT" sz="2000" b="1" dirty="0"/>
              <a:t>3. Nei casi in cui non accolga la domanda di protezione  internazionale e ritenga che possano sussistere </a:t>
            </a:r>
            <a:r>
              <a:rPr lang="it-IT" sz="2000" b="1" u="sng" dirty="0"/>
              <a:t>gravi motivi di  carattere umanitario</a:t>
            </a:r>
            <a:r>
              <a:rPr lang="it-IT" sz="2000" b="1" dirty="0"/>
              <a:t>, la Commissione territoriale trasmette gli  atti al questore </a:t>
            </a:r>
            <a:r>
              <a:rPr lang="it-IT" sz="2000" dirty="0"/>
              <a:t>per l'eventuale rilascio del</a:t>
            </a:r>
            <a:r>
              <a:rPr lang="it-IT" sz="2000" b="1" dirty="0"/>
              <a:t> permesso di soggiorno  </a:t>
            </a:r>
            <a:r>
              <a:rPr lang="it-IT" sz="2000" dirty="0"/>
              <a:t>ai sensi </a:t>
            </a:r>
            <a:r>
              <a:rPr lang="it-IT" sz="2000" b="1" u="sng" dirty="0"/>
              <a:t>dell'articolo 5, comma 6</a:t>
            </a:r>
            <a:r>
              <a:rPr lang="it-IT" sz="2000" b="1" dirty="0"/>
              <a:t>, </a:t>
            </a:r>
            <a:r>
              <a:rPr lang="it-IT" sz="2000" dirty="0"/>
              <a:t>del decreto legislativo 25 luglio  1998, n. 28</a:t>
            </a:r>
          </a:p>
          <a:p>
            <a:pPr algn="just"/>
            <a:endParaRPr lang="it-IT" sz="1575" dirty="0"/>
          </a:p>
        </p:txBody>
      </p:sp>
      <p:sp>
        <p:nvSpPr>
          <p:cNvPr id="6" name="Segnaposto contenuto 5">
            <a:extLst>
              <a:ext uri="{FF2B5EF4-FFF2-40B4-BE49-F238E27FC236}">
                <a16:creationId xmlns:a16="http://schemas.microsoft.com/office/drawing/2014/main" xmlns="" id="{CC528661-A30C-4090-859C-71FC1BEDA790}"/>
              </a:ext>
            </a:extLst>
          </p:cNvPr>
          <p:cNvSpPr>
            <a:spLocks noGrp="1"/>
          </p:cNvSpPr>
          <p:nvPr>
            <p:ph sz="quarter" idx="4"/>
          </p:nvPr>
        </p:nvSpPr>
        <p:spPr>
          <a:xfrm>
            <a:off x="4240872" y="1563624"/>
            <a:ext cx="4452962" cy="5184648"/>
          </a:xfrm>
        </p:spPr>
        <p:txBody>
          <a:bodyPr>
            <a:normAutofit fontScale="77500" lnSpcReduction="20000"/>
          </a:bodyPr>
          <a:lstStyle/>
          <a:p>
            <a:pPr algn="just"/>
            <a:r>
              <a:rPr lang="it-IT" sz="2175" b="1" dirty="0" smtClean="0"/>
              <a:t>Nuova formulazione Art. 32: </a:t>
            </a:r>
            <a:endParaRPr lang="it-IT" sz="2175" b="1" dirty="0"/>
          </a:p>
          <a:p>
            <a:pPr marL="0" indent="0" algn="just">
              <a:buNone/>
            </a:pPr>
            <a:r>
              <a:rPr lang="it-IT" sz="2300" b="1" dirty="0" smtClean="0"/>
              <a:t>3</a:t>
            </a:r>
            <a:r>
              <a:rPr lang="it-IT" sz="2300" b="1" dirty="0"/>
              <a:t>. Nei casi in cui non accolga la domanda di protezione internazionale e  ricorrano i presupposti di cui all'artico lo </a:t>
            </a:r>
            <a:r>
              <a:rPr lang="it-IT" sz="2300" b="1" u="sng" dirty="0"/>
              <a:t>19, commi 1 e 1.1</a:t>
            </a:r>
            <a:r>
              <a:rPr lang="it-IT" sz="2300" b="1" dirty="0"/>
              <a:t>, </a:t>
            </a:r>
            <a:r>
              <a:rPr lang="it-IT" sz="2300" dirty="0"/>
              <a:t>del decreto  legislativo 25 luglio 1998, n. 286, </a:t>
            </a:r>
            <a:r>
              <a:rPr lang="it-IT" sz="2300" b="1" dirty="0"/>
              <a:t>la Commissione territoriale trasmette gli  atti al questore per il rilascio di un </a:t>
            </a:r>
            <a:r>
              <a:rPr lang="it-IT" sz="2300" b="1" u="sng" dirty="0"/>
              <a:t>permesso di soggiorno annuale che  reca la dicitura "protezione speciale</a:t>
            </a:r>
            <a:r>
              <a:rPr lang="it-IT" sz="2300" b="1" dirty="0"/>
              <a:t>", </a:t>
            </a:r>
            <a:r>
              <a:rPr lang="it-IT" sz="2300" dirty="0"/>
              <a:t>salvo che possa disporsi  l'allontanamento verso uno Stato che provvede ad accordare una  protezione analoga. Il permesso di soggiorno di cui al presente comma </a:t>
            </a:r>
            <a:r>
              <a:rPr lang="it-IT" sz="2300" dirty="0" err="1"/>
              <a:t>e’</a:t>
            </a:r>
            <a:r>
              <a:rPr lang="it-IT" sz="2300" dirty="0"/>
              <a:t> </a:t>
            </a:r>
            <a:r>
              <a:rPr lang="it-IT" sz="2300" b="1" dirty="0"/>
              <a:t> rinnovabile, previo parere della Commissione territoriale, e consente di  svolgere </a:t>
            </a:r>
            <a:r>
              <a:rPr lang="it-IT" sz="2300" b="1" dirty="0" err="1"/>
              <a:t>attivita'</a:t>
            </a:r>
            <a:r>
              <a:rPr lang="it-IT" sz="2300" b="1" dirty="0"/>
              <a:t> lavorativa ma </a:t>
            </a:r>
            <a:r>
              <a:rPr lang="it-IT" sz="2300" b="1" u="sng" dirty="0"/>
              <a:t>non </a:t>
            </a:r>
            <a:r>
              <a:rPr lang="it-IT" sz="2300" b="1" u="sng" dirty="0" err="1"/>
              <a:t>puo'</a:t>
            </a:r>
            <a:r>
              <a:rPr lang="it-IT" sz="2300" b="1" u="sng" dirty="0"/>
              <a:t> essere convertito </a:t>
            </a:r>
            <a:r>
              <a:rPr lang="it-IT" sz="2300" b="1" dirty="0"/>
              <a:t>in permesso di  soggiorno per motivi di lavoro</a:t>
            </a:r>
            <a:r>
              <a:rPr lang="it-IT" sz="2300" b="1" dirty="0" smtClean="0"/>
              <a:t>.</a:t>
            </a:r>
            <a:endParaRPr lang="it-IT" sz="2300" b="1" dirty="0"/>
          </a:p>
          <a:p>
            <a:pPr algn="just"/>
            <a:endParaRPr lang="it-IT" dirty="0"/>
          </a:p>
        </p:txBody>
      </p:sp>
    </p:spTree>
    <p:extLst>
      <p:ext uri="{BB962C8B-B14F-4D97-AF65-F5344CB8AC3E}">
        <p14:creationId xmlns:p14="http://schemas.microsoft.com/office/powerpoint/2010/main" val="426012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964920"/>
          </a:xfrm>
        </p:spPr>
        <p:txBody>
          <a:bodyPr>
            <a:normAutofit/>
          </a:bodyPr>
          <a:lstStyle/>
          <a:p>
            <a:r>
              <a:rPr lang="it-IT" sz="4000" b="1" dirty="0"/>
              <a:t>Art. 19 d.lgs. 286/98 (T.U.I.)</a:t>
            </a:r>
          </a:p>
        </p:txBody>
      </p:sp>
      <p:sp>
        <p:nvSpPr>
          <p:cNvPr id="3" name="Segnaposto contenuto 2"/>
          <p:cNvSpPr>
            <a:spLocks noGrp="1"/>
          </p:cNvSpPr>
          <p:nvPr>
            <p:ph idx="1"/>
          </p:nvPr>
        </p:nvSpPr>
        <p:spPr>
          <a:xfrm>
            <a:off x="207819" y="1417637"/>
            <a:ext cx="8797636" cy="5315671"/>
          </a:xfrm>
        </p:spPr>
        <p:txBody>
          <a:bodyPr>
            <a:noAutofit/>
          </a:bodyPr>
          <a:lstStyle/>
          <a:p>
            <a:pPr marL="0" indent="0" algn="just" fontAlgn="base">
              <a:buNone/>
            </a:pPr>
            <a:r>
              <a:rPr lang="it-IT" sz="2200" dirty="0" smtClean="0"/>
              <a:t>1. In </a:t>
            </a:r>
            <a:r>
              <a:rPr lang="it-IT" sz="2200" dirty="0"/>
              <a:t>nessun caso può disporsi l'espulsione o il respingimento verso uno Stato in cui lo straniero possa essere oggetto di persecuzione per motivi di razza, di sesso, di lingua, di cittadinanza, di religione, di opinioni politiche, di condizioni personali o sociali, ovvero possa rischiare di essere rinviato verso un altro Stato nel quale non sia protetto dalla persecuzione</a:t>
            </a:r>
            <a:r>
              <a:rPr lang="it-IT" sz="2200" dirty="0" smtClean="0"/>
              <a:t>.</a:t>
            </a:r>
          </a:p>
          <a:p>
            <a:pPr marL="0" indent="0" algn="just" fontAlgn="base">
              <a:buNone/>
            </a:pPr>
            <a:r>
              <a:rPr lang="it-IT" sz="2200" dirty="0" smtClean="0"/>
              <a:t>1.1</a:t>
            </a:r>
            <a:r>
              <a:rPr lang="it-IT" sz="2200" dirty="0"/>
              <a:t>. Non sono ammessi il respingimento o l'espulsione o l'estradizione di una persona verso uno Stato qualora esistano fondati motivi di ritenere che essa rischi di essere sottoposta a tortura. Nella valutazione di tali motivi si tiene conto anche dell'esistenza, in tale Stato, di violazioni sistematiche e gravi di diritti umani</a:t>
            </a:r>
            <a:r>
              <a:rPr lang="it-IT" sz="2200" dirty="0" smtClean="0"/>
              <a:t>.</a:t>
            </a:r>
          </a:p>
          <a:p>
            <a:pPr marL="0" indent="0" algn="just" fontAlgn="base">
              <a:buNone/>
            </a:pPr>
            <a:r>
              <a:rPr lang="it-IT" sz="2200" dirty="0" smtClean="0"/>
              <a:t> </a:t>
            </a:r>
            <a:r>
              <a:rPr lang="it-IT" sz="2200" dirty="0"/>
              <a:t>1-bis. In nessun caso </a:t>
            </a:r>
            <a:r>
              <a:rPr lang="it-IT" sz="2200" dirty="0" err="1"/>
              <a:t>puo'</a:t>
            </a:r>
            <a:r>
              <a:rPr lang="it-IT" sz="2200" dirty="0"/>
              <a:t> disporsi il respingimento alla frontiera di minori stranieri non accompagnati.</a:t>
            </a:r>
          </a:p>
        </p:txBody>
      </p:sp>
    </p:spTree>
    <p:extLst>
      <p:ext uri="{BB962C8B-B14F-4D97-AF65-F5344CB8AC3E}">
        <p14:creationId xmlns:p14="http://schemas.microsoft.com/office/powerpoint/2010/main" val="394177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849609"/>
          </a:xfrm>
        </p:spPr>
        <p:txBody>
          <a:bodyPr>
            <a:normAutofit/>
          </a:bodyPr>
          <a:lstStyle/>
          <a:p>
            <a:r>
              <a:rPr lang="it-IT" sz="4000" b="1" dirty="0"/>
              <a:t>Art. 19 </a:t>
            </a:r>
            <a:r>
              <a:rPr lang="it-IT" sz="4000" b="1" dirty="0" smtClean="0"/>
              <a:t>T.U.I. segue</a:t>
            </a:r>
            <a:endParaRPr lang="it-IT" sz="4000" b="1" dirty="0"/>
          </a:p>
        </p:txBody>
      </p:sp>
      <p:sp>
        <p:nvSpPr>
          <p:cNvPr id="3" name="Segnaposto contenuto 2"/>
          <p:cNvSpPr>
            <a:spLocks noGrp="1"/>
          </p:cNvSpPr>
          <p:nvPr>
            <p:ph idx="1"/>
          </p:nvPr>
        </p:nvSpPr>
        <p:spPr>
          <a:xfrm>
            <a:off x="457200" y="1417638"/>
            <a:ext cx="8229600" cy="4800282"/>
          </a:xfrm>
        </p:spPr>
        <p:txBody>
          <a:bodyPr>
            <a:normAutofit/>
          </a:bodyPr>
          <a:lstStyle/>
          <a:p>
            <a:pPr marL="0" indent="0" algn="just" fontAlgn="base">
              <a:buNone/>
            </a:pPr>
            <a:r>
              <a:rPr lang="it-IT" sz="2400" dirty="0" smtClean="0"/>
              <a:t>2. Non </a:t>
            </a:r>
            <a:r>
              <a:rPr lang="it-IT" sz="2400" dirty="0"/>
              <a:t>è consentita l'espulsione, salvo che nei casi previsti dall'articolo 13, comma 1, nei confronti:</a:t>
            </a:r>
          </a:p>
          <a:p>
            <a:pPr marL="0" indent="0" algn="just" fontAlgn="base">
              <a:buNone/>
            </a:pPr>
            <a:r>
              <a:rPr lang="it-IT" sz="2400" dirty="0"/>
              <a:t>a) degli stranieri minori di anni diciotto, salvo il diritto a seguire il genitore o l'affidatario espulsi;</a:t>
            </a:r>
          </a:p>
          <a:p>
            <a:pPr marL="0" indent="0" algn="just" fontAlgn="base">
              <a:buNone/>
            </a:pPr>
            <a:r>
              <a:rPr lang="it-IT" sz="2400" dirty="0"/>
              <a:t>b) degli stranieri in possesso della carta di soggiorno, salvo il disposto dell'articolo 9;</a:t>
            </a:r>
          </a:p>
          <a:p>
            <a:pPr marL="0" indent="0" algn="just" fontAlgn="base">
              <a:buNone/>
            </a:pPr>
            <a:r>
              <a:rPr lang="it-IT" sz="2400" dirty="0"/>
              <a:t>c) degli stranieri conviventi con parenti entro il secondo grado (</a:t>
            </a:r>
            <a:r>
              <a:rPr lang="it-IT" sz="2400" baseline="30000" dirty="0"/>
              <a:t>2</a:t>
            </a:r>
            <a:r>
              <a:rPr lang="it-IT" sz="2400" dirty="0"/>
              <a:t>) o con il coniuge, di nazionalità italiana ;</a:t>
            </a:r>
          </a:p>
          <a:p>
            <a:pPr marL="0" indent="0" algn="just" fontAlgn="base">
              <a:buNone/>
            </a:pPr>
            <a:r>
              <a:rPr lang="it-IT" sz="2400" dirty="0"/>
              <a:t>d) delle donne in stato di gravidanza o nei sei mesi successivi alla nascita del figlio cui provvedono.</a:t>
            </a:r>
          </a:p>
        </p:txBody>
      </p:sp>
    </p:spTree>
    <p:extLst>
      <p:ext uri="{BB962C8B-B14F-4D97-AF65-F5344CB8AC3E}">
        <p14:creationId xmlns:p14="http://schemas.microsoft.com/office/powerpoint/2010/main" val="340164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131F1AD-46B8-4A0E-A511-C7BFAB3FB61D}"/>
              </a:ext>
            </a:extLst>
          </p:cNvPr>
          <p:cNvSpPr>
            <a:spLocks noGrp="1"/>
          </p:cNvSpPr>
          <p:nvPr>
            <p:ph type="title"/>
          </p:nvPr>
        </p:nvSpPr>
        <p:spPr/>
        <p:txBody>
          <a:bodyPr/>
          <a:lstStyle/>
          <a:p>
            <a:r>
              <a:rPr lang="it-IT" dirty="0"/>
              <a:t>ART 19 TU IMMIGRAZIONE</a:t>
            </a:r>
          </a:p>
        </p:txBody>
      </p:sp>
      <p:sp>
        <p:nvSpPr>
          <p:cNvPr id="3" name="Segnaposto contenuto 2">
            <a:extLst>
              <a:ext uri="{FF2B5EF4-FFF2-40B4-BE49-F238E27FC236}">
                <a16:creationId xmlns:a16="http://schemas.microsoft.com/office/drawing/2014/main" xmlns="" id="{76814697-28E3-4344-A0BF-6D13DA7D1194}"/>
              </a:ext>
            </a:extLst>
          </p:cNvPr>
          <p:cNvSpPr>
            <a:spLocks noGrp="1"/>
          </p:cNvSpPr>
          <p:nvPr>
            <p:ph idx="1"/>
          </p:nvPr>
        </p:nvSpPr>
        <p:spPr>
          <a:xfrm>
            <a:off x="293914" y="1357745"/>
            <a:ext cx="8675914" cy="5195455"/>
          </a:xfrm>
        </p:spPr>
        <p:txBody>
          <a:bodyPr>
            <a:noAutofit/>
          </a:bodyPr>
          <a:lstStyle/>
          <a:p>
            <a:pPr algn="just"/>
            <a:r>
              <a:rPr lang="it-IT" dirty="0"/>
              <a:t>1. </a:t>
            </a:r>
            <a:r>
              <a:rPr lang="it-IT" b="1" dirty="0"/>
              <a:t>In nessun caso può disporsi l'espulsione o il respingimento </a:t>
            </a:r>
            <a:r>
              <a:rPr lang="it-IT" dirty="0"/>
              <a:t>verso uno Stato in cui lo straniero possa essere oggetto di </a:t>
            </a:r>
            <a:r>
              <a:rPr lang="it-IT" b="1" dirty="0"/>
              <a:t>persecuzione</a:t>
            </a:r>
            <a:r>
              <a:rPr lang="it-IT" dirty="0"/>
              <a:t> per motivi di razza, di sesso, di lingua, di cittadinanza, di religione, di opinioni politiche, di condizioni personali o sociali, ovvero possa rischiare di essere rinviato verso un altro Stato nel quale non sia protetto dalla persecuzione.</a:t>
            </a:r>
          </a:p>
          <a:p>
            <a:pPr algn="just"/>
            <a:endParaRPr lang="it-IT" dirty="0"/>
          </a:p>
          <a:p>
            <a:pPr algn="just"/>
            <a:r>
              <a:rPr lang="it-IT" dirty="0"/>
              <a:t>1.1. </a:t>
            </a:r>
            <a:r>
              <a:rPr lang="it-IT" b="1" dirty="0"/>
              <a:t>Non sono ammessi il respingimento o l'espulsione o l'estradizione </a:t>
            </a:r>
            <a:r>
              <a:rPr lang="it-IT" dirty="0"/>
              <a:t>di una persona verso uno Stato qualora esistano fondati motivi di ritenere che essa rischi di essere sottoposta a </a:t>
            </a:r>
            <a:r>
              <a:rPr lang="it-IT" b="1" dirty="0"/>
              <a:t>tortura</a:t>
            </a:r>
            <a:r>
              <a:rPr lang="it-IT" dirty="0"/>
              <a:t>. Nella valutazione di tali motivi si tiene conto anche dell'esistenza, in tale Stato, di violazioni sistematiche e gravi di diritti umani.</a:t>
            </a:r>
          </a:p>
          <a:p>
            <a:pPr algn="just"/>
            <a:r>
              <a:rPr lang="it-IT" dirty="0"/>
              <a:t>Problema:</a:t>
            </a:r>
          </a:p>
          <a:p>
            <a:pPr algn="just"/>
            <a:r>
              <a:rPr lang="it-IT" dirty="0"/>
              <a:t>Differenza con STATUS DI RIFUGIATO E PROTEZIONE SUSSIDIARIA?</a:t>
            </a:r>
          </a:p>
          <a:p>
            <a:pPr marL="0" indent="0" algn="just">
              <a:buNone/>
            </a:pPr>
            <a:endParaRPr lang="it-IT" dirty="0"/>
          </a:p>
        </p:txBody>
      </p:sp>
    </p:spTree>
    <p:extLst>
      <p:ext uri="{BB962C8B-B14F-4D97-AF65-F5344CB8AC3E}">
        <p14:creationId xmlns:p14="http://schemas.microsoft.com/office/powerpoint/2010/main" val="83558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6EE7ACB-E2F9-4347-BED8-9AAC830D8A66}"/>
              </a:ext>
            </a:extLst>
          </p:cNvPr>
          <p:cNvSpPr>
            <a:spLocks noGrp="1"/>
          </p:cNvSpPr>
          <p:nvPr>
            <p:ph type="title"/>
          </p:nvPr>
        </p:nvSpPr>
        <p:spPr/>
        <p:txBody>
          <a:bodyPr/>
          <a:lstStyle/>
          <a:p>
            <a:r>
              <a:rPr lang="it-IT" b="1" dirty="0"/>
              <a:t> PROTEZIONE UMANITARIA</a:t>
            </a:r>
            <a:endParaRPr lang="it-IT" dirty="0"/>
          </a:p>
        </p:txBody>
      </p:sp>
      <p:sp>
        <p:nvSpPr>
          <p:cNvPr id="3" name="Segnaposto contenuto 2">
            <a:extLst>
              <a:ext uri="{FF2B5EF4-FFF2-40B4-BE49-F238E27FC236}">
                <a16:creationId xmlns:a16="http://schemas.microsoft.com/office/drawing/2014/main" xmlns="" id="{68E5B838-BB62-41ED-B47E-09D1EF7E23CD}"/>
              </a:ext>
            </a:extLst>
          </p:cNvPr>
          <p:cNvSpPr>
            <a:spLocks noGrp="1"/>
          </p:cNvSpPr>
          <p:nvPr>
            <p:ph idx="1"/>
          </p:nvPr>
        </p:nvSpPr>
        <p:spPr>
          <a:xfrm>
            <a:off x="196948" y="1364567"/>
            <a:ext cx="8693834" cy="5091652"/>
          </a:xfrm>
        </p:spPr>
        <p:txBody>
          <a:bodyPr>
            <a:normAutofit/>
          </a:bodyPr>
          <a:lstStyle/>
          <a:p>
            <a:pPr algn="just"/>
            <a:r>
              <a:rPr lang="it-IT" sz="2400" b="1" dirty="0"/>
              <a:t>PERMESSO PER MOTIVI </a:t>
            </a:r>
            <a:r>
              <a:rPr lang="it-IT" sz="2400" b="1" dirty="0" smtClean="0"/>
              <a:t>UMANITARI: Vecchio </a:t>
            </a:r>
            <a:r>
              <a:rPr lang="pl-PL" sz="2400" b="1" dirty="0" smtClean="0"/>
              <a:t>Art</a:t>
            </a:r>
            <a:r>
              <a:rPr lang="pl-PL" sz="2400" b="1" dirty="0"/>
              <a:t>. 5 co. 6 Dlgs 286/98</a:t>
            </a:r>
            <a:endParaRPr lang="pl-PL" sz="2400" dirty="0"/>
          </a:p>
          <a:p>
            <a:pPr marL="0" indent="0" algn="just">
              <a:buNone/>
            </a:pPr>
            <a:r>
              <a:rPr lang="it-IT" sz="2400" b="1" dirty="0"/>
              <a:t>DEFINIZIONE: </a:t>
            </a:r>
            <a:r>
              <a:rPr lang="it-IT" sz="2400" i="1" dirty="0"/>
              <a:t>“Il rifiuto o la revoca del permesso di soggiorno possono essere altresì adottati sulla base di convenzioni o accordi internazionali, resi esecutivi in Italia, quando lo straniero non soddisfi le condizioni di soggiorno applicabili in uno degli Stati contraenti</a:t>
            </a:r>
            <a:r>
              <a:rPr lang="it-IT" sz="2400" b="1" i="1" u="sng" dirty="0"/>
              <a:t>, salvo che ricorrano seri motivi, in particolare di carattere umanitario o risultanti da obblighi costituzionali o internazionali dello Stato italiano</a:t>
            </a:r>
            <a:r>
              <a:rPr lang="it-IT" sz="2400" i="1" dirty="0" smtClean="0"/>
              <a:t>”.</a:t>
            </a:r>
            <a:endParaRPr lang="it-IT" sz="2400" dirty="0"/>
          </a:p>
        </p:txBody>
      </p:sp>
    </p:spTree>
    <p:extLst>
      <p:ext uri="{BB962C8B-B14F-4D97-AF65-F5344CB8AC3E}">
        <p14:creationId xmlns:p14="http://schemas.microsoft.com/office/powerpoint/2010/main" val="1628632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DDA351-74F8-4243-84F1-A795B38F0EDE}"/>
              </a:ext>
            </a:extLst>
          </p:cNvPr>
          <p:cNvSpPr>
            <a:spLocks noGrp="1"/>
          </p:cNvSpPr>
          <p:nvPr>
            <p:ph type="title"/>
          </p:nvPr>
        </p:nvSpPr>
        <p:spPr/>
        <p:txBody>
          <a:bodyPr/>
          <a:lstStyle/>
          <a:p>
            <a:r>
              <a:rPr lang="it-IT" dirty="0"/>
              <a:t>La protezione umanitaria richiesta al Questore</a:t>
            </a:r>
          </a:p>
        </p:txBody>
      </p:sp>
      <p:sp>
        <p:nvSpPr>
          <p:cNvPr id="3" name="Segnaposto contenuto 2">
            <a:extLst>
              <a:ext uri="{FF2B5EF4-FFF2-40B4-BE49-F238E27FC236}">
                <a16:creationId xmlns:a16="http://schemas.microsoft.com/office/drawing/2014/main" xmlns="" id="{C1B5C9F9-171F-4C1D-9D36-D23E02FC197A}"/>
              </a:ext>
            </a:extLst>
          </p:cNvPr>
          <p:cNvSpPr>
            <a:spLocks noGrp="1"/>
          </p:cNvSpPr>
          <p:nvPr>
            <p:ph idx="1"/>
          </p:nvPr>
        </p:nvSpPr>
        <p:spPr/>
        <p:txBody>
          <a:bodyPr/>
          <a:lstStyle/>
          <a:p>
            <a:r>
              <a:rPr lang="it-IT" dirty="0"/>
              <a:t>ABROGATO PDS PER MOTIVI UMANITARI</a:t>
            </a:r>
          </a:p>
          <a:p>
            <a:endParaRPr lang="it-IT" dirty="0"/>
          </a:p>
          <a:p>
            <a:r>
              <a:rPr lang="it-IT" dirty="0"/>
              <a:t>CASI SPECIALI da richiedere al Questore:</a:t>
            </a:r>
          </a:p>
          <a:p>
            <a:pPr lvl="0"/>
            <a:r>
              <a:rPr lang="it-IT" dirty="0"/>
              <a:t>-</a:t>
            </a:r>
            <a:r>
              <a:rPr lang="it-IT" dirty="0" err="1"/>
              <a:t>pds</a:t>
            </a:r>
            <a:r>
              <a:rPr lang="it-IT" dirty="0"/>
              <a:t> per calamità (ART. 22BIS D.LGS. N. 286/98)-6 mesi non convertibile</a:t>
            </a:r>
          </a:p>
          <a:p>
            <a:pPr lvl="0"/>
            <a:r>
              <a:rPr lang="it-IT" dirty="0" err="1"/>
              <a:t>pds</a:t>
            </a:r>
            <a:r>
              <a:rPr lang="it-IT" dirty="0"/>
              <a:t> per particolari meriti (ART. 42BIS D.LGS. N. 286/98)-2 anni convertibile</a:t>
            </a:r>
          </a:p>
          <a:p>
            <a:pPr lvl="0"/>
            <a:r>
              <a:rPr lang="it-IT" dirty="0" err="1"/>
              <a:t>pds</a:t>
            </a:r>
            <a:r>
              <a:rPr lang="it-IT" dirty="0"/>
              <a:t> per cure mediche in condizioni di salute di particolare gravità (ART. 19, comma 2 </a:t>
            </a:r>
            <a:r>
              <a:rPr lang="it-IT" dirty="0" err="1"/>
              <a:t>lett</a:t>
            </a:r>
            <a:r>
              <a:rPr lang="it-IT" dirty="0"/>
              <a:t> </a:t>
            </a:r>
            <a:r>
              <a:rPr lang="it-IT" dirty="0" err="1"/>
              <a:t>dbis</a:t>
            </a:r>
            <a:r>
              <a:rPr lang="it-IT" dirty="0"/>
              <a:t> D.lgs. n. 286/98)-??? Durata variabile, non specificata conversione</a:t>
            </a:r>
          </a:p>
          <a:p>
            <a:endParaRPr lang="it-IT" dirty="0"/>
          </a:p>
        </p:txBody>
      </p:sp>
    </p:spTree>
    <p:extLst>
      <p:ext uri="{BB962C8B-B14F-4D97-AF65-F5344CB8AC3E}">
        <p14:creationId xmlns:p14="http://schemas.microsoft.com/office/powerpoint/2010/main" val="363320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6EF71B3-5E5E-4AA9-82B6-F9CBD0062A3B}"/>
              </a:ext>
            </a:extLst>
          </p:cNvPr>
          <p:cNvSpPr>
            <a:spLocks noGrp="1"/>
          </p:cNvSpPr>
          <p:nvPr>
            <p:ph type="title"/>
          </p:nvPr>
        </p:nvSpPr>
        <p:spPr/>
        <p:txBody>
          <a:bodyPr/>
          <a:lstStyle/>
          <a:p>
            <a:r>
              <a:rPr lang="it-IT" dirty="0"/>
              <a:t>PDS CASI SPECIALI</a:t>
            </a:r>
          </a:p>
        </p:txBody>
      </p:sp>
      <p:sp>
        <p:nvSpPr>
          <p:cNvPr id="3" name="Segnaposto contenuto 2">
            <a:extLst>
              <a:ext uri="{FF2B5EF4-FFF2-40B4-BE49-F238E27FC236}">
                <a16:creationId xmlns:a16="http://schemas.microsoft.com/office/drawing/2014/main" xmlns="" id="{DEC37E73-B460-4791-8968-1B2580426263}"/>
              </a:ext>
            </a:extLst>
          </p:cNvPr>
          <p:cNvSpPr>
            <a:spLocks noGrp="1"/>
          </p:cNvSpPr>
          <p:nvPr>
            <p:ph idx="1"/>
          </p:nvPr>
        </p:nvSpPr>
        <p:spPr/>
        <p:txBody>
          <a:bodyPr>
            <a:normAutofit fontScale="92500" lnSpcReduction="20000"/>
          </a:bodyPr>
          <a:lstStyle/>
          <a:p>
            <a:pPr lvl="0"/>
            <a:r>
              <a:rPr lang="it-IT" dirty="0"/>
              <a:t> </a:t>
            </a:r>
            <a:r>
              <a:rPr lang="it-IT" dirty="0" err="1"/>
              <a:t>pds</a:t>
            </a:r>
            <a:r>
              <a:rPr lang="it-IT" dirty="0"/>
              <a:t> per motivi di protezione sociale (art. 18 D.lgs. n. 286/98)-6 mesi convertibile</a:t>
            </a:r>
          </a:p>
          <a:p>
            <a:pPr lvl="0"/>
            <a:r>
              <a:rPr lang="it-IT" dirty="0" err="1"/>
              <a:t>pds</a:t>
            </a:r>
            <a:r>
              <a:rPr lang="it-IT" dirty="0"/>
              <a:t> per vittime di violenza domestica (art. 18bis D.lgs. n. 286/98)-1 anno convertibile</a:t>
            </a:r>
          </a:p>
          <a:p>
            <a:pPr lvl="0"/>
            <a:r>
              <a:rPr lang="it-IT" dirty="0" err="1"/>
              <a:t>pds</a:t>
            </a:r>
            <a:r>
              <a:rPr lang="it-IT" dirty="0"/>
              <a:t> per sfruttamento lavorativo (art. 22, commi 12quater – 12 sexies D.lgs. n. 286/98)-6 mesi convertibile</a:t>
            </a:r>
          </a:p>
          <a:p>
            <a:endParaRPr lang="it-IT" dirty="0"/>
          </a:p>
          <a:p>
            <a:r>
              <a:rPr lang="it-IT" dirty="0"/>
              <a:t>NUOVO ART 19 TER </a:t>
            </a:r>
            <a:r>
              <a:rPr lang="it-IT" dirty="0" err="1"/>
              <a:t>dlgs</a:t>
            </a:r>
            <a:r>
              <a:rPr lang="it-IT" dirty="0"/>
              <a:t> 150/2011&gt; competenza Sezioni </a:t>
            </a:r>
            <a:r>
              <a:rPr lang="it-IT"/>
              <a:t>specializzate Immigrazione!</a:t>
            </a:r>
            <a:endParaRPr lang="it-IT" dirty="0"/>
          </a:p>
          <a:p>
            <a:endParaRPr lang="it-IT" dirty="0"/>
          </a:p>
          <a:p>
            <a:r>
              <a:rPr lang="it-IT" dirty="0"/>
              <a:t>NB. Pds protezione SPECIALE, nuovo art 32 co 3 </a:t>
            </a:r>
            <a:r>
              <a:rPr lang="it-IT" dirty="0" err="1"/>
              <a:t>dlgs</a:t>
            </a:r>
            <a:r>
              <a:rPr lang="it-IT" dirty="0"/>
              <a:t> 25/2008&gt;1 anno non convertibile!</a:t>
            </a:r>
          </a:p>
        </p:txBody>
      </p:sp>
    </p:spTree>
    <p:extLst>
      <p:ext uri="{BB962C8B-B14F-4D97-AF65-F5344CB8AC3E}">
        <p14:creationId xmlns:p14="http://schemas.microsoft.com/office/powerpoint/2010/main" val="1576012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6D85094D-FD23-4E89-9BFC-8CC6E6AB418C}"/>
              </a:ext>
            </a:extLst>
          </p:cNvPr>
          <p:cNvSpPr>
            <a:spLocks noGrp="1"/>
          </p:cNvSpPr>
          <p:nvPr>
            <p:ph type="title"/>
          </p:nvPr>
        </p:nvSpPr>
        <p:spPr>
          <a:xfrm>
            <a:off x="484710" y="182880"/>
            <a:ext cx="7055380" cy="1457008"/>
          </a:xfrm>
        </p:spPr>
        <p:txBody>
          <a:bodyPr/>
          <a:lstStyle/>
          <a:p>
            <a:r>
              <a:rPr lang="it-IT" dirty="0" smtClean="0"/>
              <a:t>APPLICAZIONE modifiche</a:t>
            </a:r>
            <a:r>
              <a:rPr lang="it-IT" dirty="0"/>
              <a:t/>
            </a:r>
            <a:br>
              <a:rPr lang="it-IT" dirty="0"/>
            </a:br>
            <a:r>
              <a:rPr lang="it-IT" dirty="0"/>
              <a:t>a</a:t>
            </a:r>
            <a:r>
              <a:rPr lang="it-IT" dirty="0" smtClean="0"/>
              <a:t>rt.1 </a:t>
            </a:r>
            <a:r>
              <a:rPr lang="it-IT" dirty="0"/>
              <a:t>co 8 </a:t>
            </a:r>
            <a:r>
              <a:rPr lang="it-IT" dirty="0" smtClean="0"/>
              <a:t>DL </a:t>
            </a:r>
            <a:r>
              <a:rPr lang="it-IT" dirty="0"/>
              <a:t>113/2018</a:t>
            </a:r>
          </a:p>
        </p:txBody>
      </p:sp>
      <p:sp>
        <p:nvSpPr>
          <p:cNvPr id="5" name="Rectangle 2">
            <a:extLst>
              <a:ext uri="{FF2B5EF4-FFF2-40B4-BE49-F238E27FC236}">
                <a16:creationId xmlns:a16="http://schemas.microsoft.com/office/drawing/2014/main" xmlns="" id="{5B10A341-8BC8-4CBA-B09A-9ADBF70991CB}"/>
              </a:ext>
            </a:extLst>
          </p:cNvPr>
          <p:cNvSpPr>
            <a:spLocks noGrp="1" noChangeArrowheads="1"/>
          </p:cNvSpPr>
          <p:nvPr>
            <p:ph idx="1"/>
          </p:nvPr>
        </p:nvSpPr>
        <p:spPr bwMode="auto">
          <a:xfrm>
            <a:off x="304800" y="1675387"/>
            <a:ext cx="8585982" cy="45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0" numCol="1" rtlCol="0" anchor="ctr" anchorCtr="0" compatLnSpc="1">
            <a:prstTxWarp prst="textNoShape">
              <a:avLst/>
            </a:prstTxWarp>
            <a:spAutoFit/>
          </a:bodyPr>
          <a:lstStyle/>
          <a:p>
            <a:pPr marL="0" indent="0" algn="just" defTabSz="685800" eaLnBrk="0" fontAlgn="base" hangingPunct="0">
              <a:spcBef>
                <a:spcPct val="0"/>
              </a:spcBef>
              <a:spcAft>
                <a:spcPct val="0"/>
              </a:spcAft>
              <a:buClrTx/>
              <a:buSzTx/>
              <a:buNone/>
            </a:pPr>
            <a:r>
              <a:rPr lang="it-IT" altLang="it-IT" sz="2400" dirty="0">
                <a:latin typeface="Calibri" panose="020F0502020204030204" pitchFamily="34" charset="0"/>
                <a:ea typeface="Times New Roman" panose="02020603050405020304" pitchFamily="18" charset="0"/>
                <a:cs typeface="Calibri" panose="020F0502020204030204" pitchFamily="34" charset="0"/>
              </a:rPr>
              <a:t>8. </a:t>
            </a:r>
            <a:r>
              <a:rPr lang="it-IT" altLang="it-IT" sz="2400" b="1" u="sng" dirty="0">
                <a:latin typeface="Calibri" panose="020F0502020204030204" pitchFamily="34" charset="0"/>
                <a:ea typeface="Times New Roman" panose="02020603050405020304" pitchFamily="18" charset="0"/>
                <a:cs typeface="Calibri" panose="020F0502020204030204" pitchFamily="34" charset="0"/>
              </a:rPr>
              <a:t>Fermo restando i casi di conversione</a:t>
            </a:r>
            <a:r>
              <a:rPr lang="it-IT" altLang="it-IT" sz="2400" dirty="0">
                <a:latin typeface="Calibri" panose="020F0502020204030204" pitchFamily="34" charset="0"/>
                <a:ea typeface="Times New Roman" panose="02020603050405020304" pitchFamily="18" charset="0"/>
                <a:cs typeface="Calibri" panose="020F0502020204030204" pitchFamily="34" charset="0"/>
              </a:rPr>
              <a:t>, ai titolari di permesso di soggiorno  per  motivi   umanitari   </a:t>
            </a:r>
            <a:r>
              <a:rPr lang="it-IT" altLang="it-IT" sz="2400" dirty="0" err="1">
                <a:latin typeface="Calibri" panose="020F0502020204030204" pitchFamily="34" charset="0"/>
                <a:ea typeface="Times New Roman" panose="02020603050405020304" pitchFamily="18" charset="0"/>
                <a:cs typeface="Calibri" panose="020F0502020204030204" pitchFamily="34" charset="0"/>
              </a:rPr>
              <a:t>gia'</a:t>
            </a:r>
            <a:r>
              <a:rPr lang="it-IT" altLang="it-IT" sz="2400" dirty="0">
                <a:latin typeface="Calibri" panose="020F0502020204030204" pitchFamily="34" charset="0"/>
                <a:ea typeface="Times New Roman" panose="02020603050405020304" pitchFamily="18" charset="0"/>
                <a:cs typeface="Calibri" panose="020F0502020204030204" pitchFamily="34" charset="0"/>
              </a:rPr>
              <a:t>   riconosciuto   ai   sensi dell'articolo 32, comma 3, del decreto legislativo 28  gennaio  2008, n. 25, in corso di </a:t>
            </a:r>
            <a:r>
              <a:rPr lang="it-IT" altLang="it-IT" sz="2400" dirty="0" err="1">
                <a:latin typeface="Calibri" panose="020F0502020204030204" pitchFamily="34" charset="0"/>
                <a:ea typeface="Times New Roman" panose="02020603050405020304" pitchFamily="18" charset="0"/>
                <a:cs typeface="Calibri" panose="020F0502020204030204" pitchFamily="34" charset="0"/>
              </a:rPr>
              <a:t>validita'</a:t>
            </a:r>
            <a:r>
              <a:rPr lang="it-IT" altLang="it-IT" sz="2400" dirty="0">
                <a:latin typeface="Calibri" panose="020F0502020204030204" pitchFamily="34" charset="0"/>
                <a:ea typeface="Times New Roman" panose="02020603050405020304" pitchFamily="18" charset="0"/>
                <a:cs typeface="Calibri" panose="020F0502020204030204" pitchFamily="34" charset="0"/>
              </a:rPr>
              <a:t> alla  data  di  entrata  in  vigore  del presente decreto,  </a:t>
            </a:r>
            <a:r>
              <a:rPr lang="it-IT" altLang="it-IT" sz="2400" dirty="0" err="1">
                <a:latin typeface="Calibri" panose="020F0502020204030204" pitchFamily="34" charset="0"/>
                <a:ea typeface="Times New Roman" panose="02020603050405020304" pitchFamily="18" charset="0"/>
                <a:cs typeface="Calibri" panose="020F0502020204030204" pitchFamily="34" charset="0"/>
              </a:rPr>
              <a:t>e'</a:t>
            </a:r>
            <a:r>
              <a:rPr lang="it-IT" altLang="it-IT" sz="2400" dirty="0">
                <a:latin typeface="Calibri" panose="020F0502020204030204" pitchFamily="34" charset="0"/>
                <a:ea typeface="Times New Roman" panose="02020603050405020304" pitchFamily="18" charset="0"/>
                <a:cs typeface="Calibri" panose="020F0502020204030204" pitchFamily="34" charset="0"/>
              </a:rPr>
              <a:t>  rilasciato,  </a:t>
            </a:r>
            <a:r>
              <a:rPr lang="it-IT" altLang="it-IT" sz="2400" b="1" u="sng" dirty="0">
                <a:latin typeface="Calibri" panose="020F0502020204030204" pitchFamily="34" charset="0"/>
                <a:ea typeface="Times New Roman" panose="02020603050405020304" pitchFamily="18" charset="0"/>
                <a:cs typeface="Calibri" panose="020F0502020204030204" pitchFamily="34" charset="0"/>
              </a:rPr>
              <a:t>alla scadenza</a:t>
            </a:r>
            <a:r>
              <a:rPr lang="it-IT" altLang="it-IT" sz="2400" dirty="0">
                <a:latin typeface="Calibri" panose="020F0502020204030204" pitchFamily="34" charset="0"/>
                <a:ea typeface="Times New Roman" panose="02020603050405020304" pitchFamily="18" charset="0"/>
                <a:cs typeface="Calibri" panose="020F0502020204030204" pitchFamily="34" charset="0"/>
              </a:rPr>
              <a:t>,  un  </a:t>
            </a:r>
            <a:r>
              <a:rPr lang="it-IT" altLang="it-IT" sz="2400" b="1" u="sng" dirty="0">
                <a:latin typeface="Calibri" panose="020F0502020204030204" pitchFamily="34" charset="0"/>
                <a:ea typeface="Times New Roman" panose="02020603050405020304" pitchFamily="18" charset="0"/>
                <a:cs typeface="Calibri" panose="020F0502020204030204" pitchFamily="34" charset="0"/>
              </a:rPr>
              <a:t>permesso  di soggiorno ai sensi dell'articolo 32, comma 3,</a:t>
            </a:r>
            <a:r>
              <a:rPr lang="it-IT" altLang="it-IT" sz="2400" dirty="0">
                <a:latin typeface="Calibri" panose="020F0502020204030204" pitchFamily="34" charset="0"/>
                <a:ea typeface="Times New Roman" panose="02020603050405020304" pitchFamily="18" charset="0"/>
                <a:cs typeface="Calibri" panose="020F0502020204030204" pitchFamily="34" charset="0"/>
              </a:rPr>
              <a:t> del decreto legislativo 28 gennaio 2008, n. 25, </a:t>
            </a:r>
            <a:r>
              <a:rPr lang="it-IT" altLang="it-IT" sz="2400" b="1" u="sng" dirty="0">
                <a:latin typeface="Calibri" panose="020F0502020204030204" pitchFamily="34" charset="0"/>
                <a:ea typeface="Times New Roman" panose="02020603050405020304" pitchFamily="18" charset="0"/>
                <a:cs typeface="Calibri" panose="020F0502020204030204" pitchFamily="34" charset="0"/>
              </a:rPr>
              <a:t>come modificato dal presente decreto</a:t>
            </a:r>
            <a:r>
              <a:rPr lang="it-IT" altLang="it-IT" sz="2400" dirty="0">
                <a:latin typeface="Calibri" panose="020F0502020204030204" pitchFamily="34" charset="0"/>
                <a:ea typeface="Times New Roman" panose="02020603050405020304" pitchFamily="18" charset="0"/>
                <a:cs typeface="Calibri" panose="020F0502020204030204" pitchFamily="34" charset="0"/>
              </a:rPr>
              <a:t>,  previa valutazione   della   competente   Commissione   territoriale   sulla sussistenza dei presupposti di cui all'articolo 19, commi  1  e  1.1,del decreto legislativo 25 luglio 1998, n. 286.   (PDS PROTEZIONE SPECIALE DI UN ANNO NON CONVERTIBILE)</a:t>
            </a:r>
          </a:p>
          <a:p>
            <a:pPr marL="0" indent="0" algn="just" defTabSz="685800" eaLnBrk="0" fontAlgn="base" hangingPunct="0">
              <a:spcBef>
                <a:spcPct val="0"/>
              </a:spcBef>
              <a:spcAft>
                <a:spcPct val="0"/>
              </a:spcAft>
              <a:buClrTx/>
              <a:buSzTx/>
              <a:buNone/>
            </a:pPr>
            <a:endParaRPr lang="it-IT" altLang="it-IT"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defTabSz="685800" eaLnBrk="0" fontAlgn="base" hangingPunct="0">
              <a:spcBef>
                <a:spcPct val="0"/>
              </a:spcBef>
              <a:spcAft>
                <a:spcPct val="0"/>
              </a:spcAft>
              <a:buClrTx/>
              <a:buSzTx/>
              <a:buNone/>
            </a:pPr>
            <a:r>
              <a:rPr lang="it-IT" altLang="it-IT" sz="1600" dirty="0" smtClean="0">
                <a:latin typeface="Calibri" panose="020F0502020204030204" pitchFamily="34" charset="0"/>
                <a:ea typeface="Times New Roman" panose="02020603050405020304" pitchFamily="18" charset="0"/>
                <a:cs typeface="Calibri" panose="020F0502020204030204" pitchFamily="34" charset="0"/>
              </a:rPr>
              <a:t>)</a:t>
            </a:r>
            <a:endParaRPr lang="it-IT" altLang="it-IT" sz="1600" dirty="0">
              <a:latin typeface="Arial" panose="020B0604020202020204" pitchFamily="34" charset="0"/>
            </a:endParaRPr>
          </a:p>
        </p:txBody>
      </p:sp>
    </p:spTree>
    <p:extLst>
      <p:ext uri="{BB962C8B-B14F-4D97-AF65-F5344CB8AC3E}">
        <p14:creationId xmlns:p14="http://schemas.microsoft.com/office/powerpoint/2010/main" val="229054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6D85094D-FD23-4E89-9BFC-8CC6E6AB418C}"/>
              </a:ext>
            </a:extLst>
          </p:cNvPr>
          <p:cNvSpPr>
            <a:spLocks noGrp="1"/>
          </p:cNvSpPr>
          <p:nvPr>
            <p:ph type="title"/>
          </p:nvPr>
        </p:nvSpPr>
        <p:spPr>
          <a:xfrm>
            <a:off x="484710" y="182880"/>
            <a:ext cx="7055380" cy="1457008"/>
          </a:xfrm>
        </p:spPr>
        <p:txBody>
          <a:bodyPr/>
          <a:lstStyle/>
          <a:p>
            <a:r>
              <a:rPr lang="it-IT" dirty="0" smtClean="0"/>
              <a:t>APPLICAZIONE modifiche</a:t>
            </a:r>
            <a:r>
              <a:rPr lang="it-IT" dirty="0"/>
              <a:t/>
            </a:r>
            <a:br>
              <a:rPr lang="it-IT" dirty="0"/>
            </a:br>
            <a:r>
              <a:rPr lang="it-IT" dirty="0" smtClean="0"/>
              <a:t>Art. 9 </a:t>
            </a:r>
            <a:r>
              <a:rPr lang="it-IT" dirty="0"/>
              <a:t>DL 113/2018</a:t>
            </a:r>
          </a:p>
        </p:txBody>
      </p:sp>
      <p:sp>
        <p:nvSpPr>
          <p:cNvPr id="5" name="Rectangle 2">
            <a:extLst>
              <a:ext uri="{FF2B5EF4-FFF2-40B4-BE49-F238E27FC236}">
                <a16:creationId xmlns:a16="http://schemas.microsoft.com/office/drawing/2014/main" xmlns="" id="{5B10A341-8BC8-4CBA-B09A-9ADBF70991CB}"/>
              </a:ext>
            </a:extLst>
          </p:cNvPr>
          <p:cNvSpPr>
            <a:spLocks noGrp="1" noChangeArrowheads="1"/>
          </p:cNvSpPr>
          <p:nvPr>
            <p:ph idx="1"/>
          </p:nvPr>
        </p:nvSpPr>
        <p:spPr bwMode="auto">
          <a:xfrm>
            <a:off x="304800" y="1983163"/>
            <a:ext cx="8585982" cy="3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0" numCol="1" rtlCol="0" anchor="ctr" anchorCtr="0" compatLnSpc="1">
            <a:prstTxWarp prst="textNoShape">
              <a:avLst/>
            </a:prstTxWarp>
            <a:spAutoFit/>
          </a:bodyPr>
          <a:lstStyle/>
          <a:p>
            <a:pPr marL="0" indent="0" algn="just" defTabSz="685800" eaLnBrk="0" fontAlgn="base" hangingPunct="0">
              <a:spcBef>
                <a:spcPct val="0"/>
              </a:spcBef>
              <a:spcAft>
                <a:spcPct val="0"/>
              </a:spcAft>
              <a:buClrTx/>
              <a:buSzTx/>
              <a:buNone/>
            </a:pPr>
            <a:endParaRPr lang="it-IT" altLang="it-IT"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defTabSz="685800" eaLnBrk="0" fontAlgn="base" hangingPunct="0">
              <a:spcBef>
                <a:spcPct val="0"/>
              </a:spcBef>
              <a:spcAft>
                <a:spcPct val="0"/>
              </a:spcAft>
              <a:buClrTx/>
              <a:buSzTx/>
              <a:buNone/>
            </a:pPr>
            <a:r>
              <a:rPr lang="it-IT" altLang="it-IT" sz="2400" b="1" u="sng" dirty="0" smtClean="0">
                <a:latin typeface="Calibri" panose="020F0502020204030204" pitchFamily="34" charset="0"/>
                <a:ea typeface="Times New Roman" panose="02020603050405020304" pitchFamily="18" charset="0"/>
                <a:cs typeface="Calibri" panose="020F0502020204030204" pitchFamily="34" charset="0"/>
              </a:rPr>
              <a:t>Nei </a:t>
            </a:r>
            <a:r>
              <a:rPr lang="it-IT" altLang="it-IT" sz="2400" b="1" u="sng" dirty="0">
                <a:latin typeface="Calibri" panose="020F0502020204030204" pitchFamily="34" charset="0"/>
                <a:ea typeface="Times New Roman" panose="02020603050405020304" pitchFamily="18" charset="0"/>
                <a:cs typeface="Calibri" panose="020F0502020204030204" pitchFamily="34" charset="0"/>
              </a:rPr>
              <a:t>procedimenti in corso</a:t>
            </a:r>
            <a:r>
              <a:rPr lang="it-IT" altLang="it-IT" sz="2400" dirty="0">
                <a:latin typeface="Calibri" panose="020F0502020204030204" pitchFamily="34" charset="0"/>
                <a:ea typeface="Times New Roman" panose="02020603050405020304" pitchFamily="18" charset="0"/>
                <a:cs typeface="Calibri" panose="020F0502020204030204" pitchFamily="34" charset="0"/>
              </a:rPr>
              <a:t>, alla data di entrata  in  vigore  del presente decreto, per i quali  la  Commissione  territoriale  non  ha accolto  la  domanda  di  protezione  internazionale  e  </a:t>
            </a:r>
            <a:r>
              <a:rPr lang="it-IT" altLang="it-IT" sz="2400" b="1" u="sng" dirty="0">
                <a:latin typeface="Calibri" panose="020F0502020204030204" pitchFamily="34" charset="0"/>
                <a:ea typeface="Times New Roman" panose="02020603050405020304" pitchFamily="18" charset="0"/>
                <a:cs typeface="Calibri" panose="020F0502020204030204" pitchFamily="34" charset="0"/>
              </a:rPr>
              <a:t>ha  ritenuto sussistenti gravi motivi di carattere umanitario</a:t>
            </a:r>
            <a:r>
              <a:rPr lang="it-IT" altLang="it-IT" sz="2400" dirty="0">
                <a:latin typeface="Calibri" panose="020F0502020204030204" pitchFamily="34" charset="0"/>
                <a:ea typeface="Times New Roman" panose="02020603050405020304" pitchFamily="18" charset="0"/>
                <a:cs typeface="Calibri" panose="020F0502020204030204" pitchFamily="34" charset="0"/>
              </a:rPr>
              <a:t>  allo  straniero  </a:t>
            </a:r>
            <a:r>
              <a:rPr lang="it-IT" altLang="it-IT" sz="2400" dirty="0" err="1">
                <a:latin typeface="Calibri" panose="020F0502020204030204" pitchFamily="34" charset="0"/>
                <a:ea typeface="Times New Roman" panose="02020603050405020304" pitchFamily="18" charset="0"/>
                <a:cs typeface="Calibri" panose="020F0502020204030204" pitchFamily="34" charset="0"/>
              </a:rPr>
              <a:t>e'</a:t>
            </a:r>
            <a:r>
              <a:rPr lang="it-IT" altLang="it-IT" sz="2400" dirty="0">
                <a:latin typeface="Calibri" panose="020F0502020204030204" pitchFamily="34" charset="0"/>
                <a:ea typeface="Times New Roman" panose="02020603050405020304" pitchFamily="18" charset="0"/>
                <a:cs typeface="Calibri" panose="020F0502020204030204" pitchFamily="34" charset="0"/>
              </a:rPr>
              <a:t> rilasciato  un  permesso  di  soggiorno  recante  la  dicitura  «</a:t>
            </a:r>
            <a:r>
              <a:rPr lang="it-IT" altLang="it-IT" sz="2400" b="1" u="sng" dirty="0">
                <a:latin typeface="Calibri" panose="020F0502020204030204" pitchFamily="34" charset="0"/>
                <a:ea typeface="Times New Roman" panose="02020603050405020304" pitchFamily="18" charset="0"/>
                <a:cs typeface="Calibri" panose="020F0502020204030204" pitchFamily="34" charset="0"/>
              </a:rPr>
              <a:t>casi speciali</a:t>
            </a:r>
            <a:r>
              <a:rPr lang="it-IT" altLang="it-IT" sz="2400" dirty="0">
                <a:latin typeface="Calibri" panose="020F0502020204030204" pitchFamily="34" charset="0"/>
                <a:ea typeface="Times New Roman" panose="02020603050405020304" pitchFamily="18" charset="0"/>
                <a:cs typeface="Calibri" panose="020F0502020204030204" pitchFamily="34" charset="0"/>
              </a:rPr>
              <a:t>» ai sensi del presente comma, della  durata  di  due  anni, convertibile in permesso di soggiorno per motivi di lavoro autonomo o subordinato. Alla scadenza  del  permesso  di  soggiorno  di  cui  al presente comma, si applicano le disposizioni di cui al comma 8. (VECCHIO PDS UMANITARIO---</a:t>
            </a:r>
            <a:r>
              <a:rPr lang="it-IT" altLang="it-IT" sz="2400" dirty="0" smtClean="0">
                <a:latin typeface="Calibri" panose="020F0502020204030204" pitchFamily="34" charset="0"/>
                <a:ea typeface="Times New Roman" panose="02020603050405020304" pitchFamily="18" charset="0"/>
                <a:cs typeface="Calibri" panose="020F0502020204030204" pitchFamily="34" charset="0"/>
              </a:rPr>
              <a:t>RETRATTIVO)</a:t>
            </a:r>
            <a:endParaRPr lang="it-IT" altLang="it-IT" sz="2400" dirty="0">
              <a:latin typeface="Arial" panose="020B0604020202020204" pitchFamily="34" charset="0"/>
            </a:endParaRPr>
          </a:p>
        </p:txBody>
      </p:sp>
    </p:spTree>
    <p:extLst>
      <p:ext uri="{BB962C8B-B14F-4D97-AF65-F5344CB8AC3E}">
        <p14:creationId xmlns:p14="http://schemas.microsoft.com/office/powerpoint/2010/main" val="107065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0CB817-3388-4903-8BE1-88ABB763135F}"/>
              </a:ext>
            </a:extLst>
          </p:cNvPr>
          <p:cNvSpPr>
            <a:spLocks noGrp="1"/>
          </p:cNvSpPr>
          <p:nvPr>
            <p:ph type="title"/>
          </p:nvPr>
        </p:nvSpPr>
        <p:spPr>
          <a:xfrm>
            <a:off x="484710" y="452718"/>
            <a:ext cx="7055380" cy="790866"/>
          </a:xfrm>
        </p:spPr>
        <p:txBody>
          <a:bodyPr/>
          <a:lstStyle/>
          <a:p>
            <a:r>
              <a:rPr lang="it-IT" b="1" dirty="0" smtClean="0"/>
              <a:t>ACCESSO </a:t>
            </a:r>
            <a:r>
              <a:rPr lang="it-IT" b="1" dirty="0"/>
              <a:t>AI DIRITTI</a:t>
            </a:r>
            <a:endParaRPr lang="it-IT" dirty="0"/>
          </a:p>
        </p:txBody>
      </p:sp>
      <p:sp>
        <p:nvSpPr>
          <p:cNvPr id="3" name="Segnaposto contenuto 2">
            <a:extLst>
              <a:ext uri="{FF2B5EF4-FFF2-40B4-BE49-F238E27FC236}">
                <a16:creationId xmlns:a16="http://schemas.microsoft.com/office/drawing/2014/main" xmlns="" id="{B3A081DE-CE1D-41AB-91EB-FB1819095A42}"/>
              </a:ext>
            </a:extLst>
          </p:cNvPr>
          <p:cNvSpPr>
            <a:spLocks noGrp="1"/>
          </p:cNvSpPr>
          <p:nvPr>
            <p:ph idx="1"/>
          </p:nvPr>
        </p:nvSpPr>
        <p:spPr>
          <a:xfrm>
            <a:off x="168811" y="1371600"/>
            <a:ext cx="8384345" cy="5240215"/>
          </a:xfrm>
        </p:spPr>
        <p:txBody>
          <a:bodyPr>
            <a:normAutofit lnSpcReduction="10000"/>
          </a:bodyPr>
          <a:lstStyle/>
          <a:p>
            <a:pPr algn="just"/>
            <a:r>
              <a:rPr lang="it-IT" b="1" dirty="0"/>
              <a:t> PROTEZIONE UMANITARIA</a:t>
            </a:r>
            <a:endParaRPr lang="it-IT" dirty="0"/>
          </a:p>
          <a:p>
            <a:pPr algn="just"/>
            <a:r>
              <a:rPr lang="it-IT" dirty="0"/>
              <a:t>Il permesso di soggiorno per motivi umanitari </a:t>
            </a:r>
            <a:r>
              <a:rPr lang="it-IT" dirty="0" smtClean="0"/>
              <a:t>aveva </a:t>
            </a:r>
            <a:r>
              <a:rPr lang="it-IT" b="1" dirty="0"/>
              <a:t>durata per un periodo “non superiore alle necessità documentate”; nella prassi per un massimo di 2 anni, rinnovabile. </a:t>
            </a:r>
            <a:r>
              <a:rPr lang="it-IT" u="sng" dirty="0"/>
              <a:t>Se in possesso del passaporto potrà essere convertito in permesso di soggiorno per motivi di lavoro</a:t>
            </a:r>
            <a:r>
              <a:rPr lang="it-IT" dirty="0"/>
              <a:t>. </a:t>
            </a:r>
          </a:p>
          <a:p>
            <a:pPr algn="just"/>
            <a:r>
              <a:rPr lang="it-IT" dirty="0" smtClean="0"/>
              <a:t>Garantiva accesso </a:t>
            </a:r>
            <a:r>
              <a:rPr lang="it-IT" dirty="0"/>
              <a:t>al lavoro; </a:t>
            </a:r>
            <a:r>
              <a:rPr lang="it-IT" dirty="0" smtClean="0"/>
              <a:t>il diritto </a:t>
            </a:r>
            <a:r>
              <a:rPr lang="it-IT" dirty="0"/>
              <a:t>all’assistenza sanitaria; </a:t>
            </a:r>
            <a:r>
              <a:rPr lang="it-IT" dirty="0" smtClean="0"/>
              <a:t>l’accesso </a:t>
            </a:r>
            <a:r>
              <a:rPr lang="it-IT" dirty="0"/>
              <a:t>allo studio.</a:t>
            </a:r>
          </a:p>
          <a:p>
            <a:pPr algn="just"/>
            <a:r>
              <a:rPr lang="it-IT" b="1" dirty="0" smtClean="0"/>
              <a:t>DL </a:t>
            </a:r>
            <a:r>
              <a:rPr lang="it-IT" b="1" dirty="0"/>
              <a:t>Minniti: </a:t>
            </a:r>
            <a:r>
              <a:rPr lang="it-IT" dirty="0"/>
              <a:t>attribuendo le controversie sulla protezione umanitaria rilasciato dalla Questura alla Sezioni Specializzate, lo qualifica implicitamente come una forma di protezione internazionale (anche se creata dal legislatore italiano)&gt;</a:t>
            </a:r>
            <a:r>
              <a:rPr lang="it-IT" b="1" dirty="0"/>
              <a:t>Circ. Ministero dell’Interno 24 febbraio 2003 </a:t>
            </a:r>
            <a:r>
              <a:rPr lang="it-IT" dirty="0"/>
              <a:t>«i titolari di </a:t>
            </a:r>
            <a:r>
              <a:rPr lang="it-IT" dirty="0" err="1"/>
              <a:t>pds</a:t>
            </a:r>
            <a:r>
              <a:rPr lang="it-IT" dirty="0"/>
              <a:t> per motivi umanitari, anche se privi di passaporto o nell’impossibilità di ottenerlo, hanno diritto al titolo di viaggio per stranieri e alla proroga annuale del permesso».</a:t>
            </a:r>
          </a:p>
          <a:p>
            <a:endParaRPr lang="it-IT" dirty="0"/>
          </a:p>
          <a:p>
            <a:endParaRPr lang="it-IT" dirty="0"/>
          </a:p>
          <a:p>
            <a:endParaRPr lang="it-IT" dirty="0"/>
          </a:p>
        </p:txBody>
      </p:sp>
    </p:spTree>
    <p:extLst>
      <p:ext uri="{BB962C8B-B14F-4D97-AF65-F5344CB8AC3E}">
        <p14:creationId xmlns:p14="http://schemas.microsoft.com/office/powerpoint/2010/main" val="16127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6EE7ACB-E2F9-4347-BED8-9AAC830D8A66}"/>
              </a:ext>
            </a:extLst>
          </p:cNvPr>
          <p:cNvSpPr>
            <a:spLocks noGrp="1"/>
          </p:cNvSpPr>
          <p:nvPr>
            <p:ph type="title"/>
          </p:nvPr>
        </p:nvSpPr>
        <p:spPr/>
        <p:txBody>
          <a:bodyPr/>
          <a:lstStyle/>
          <a:p>
            <a:r>
              <a:rPr lang="it-IT" b="1" dirty="0"/>
              <a:t> PROTEZIONE UMANITARIA</a:t>
            </a:r>
            <a:endParaRPr lang="it-IT" dirty="0"/>
          </a:p>
        </p:txBody>
      </p:sp>
      <p:sp>
        <p:nvSpPr>
          <p:cNvPr id="3" name="Segnaposto contenuto 2">
            <a:extLst>
              <a:ext uri="{FF2B5EF4-FFF2-40B4-BE49-F238E27FC236}">
                <a16:creationId xmlns:a16="http://schemas.microsoft.com/office/drawing/2014/main" xmlns="" id="{68E5B838-BB62-41ED-B47E-09D1EF7E23CD}"/>
              </a:ext>
            </a:extLst>
          </p:cNvPr>
          <p:cNvSpPr>
            <a:spLocks noGrp="1"/>
          </p:cNvSpPr>
          <p:nvPr>
            <p:ph idx="1"/>
          </p:nvPr>
        </p:nvSpPr>
        <p:spPr>
          <a:xfrm>
            <a:off x="196948" y="1364566"/>
            <a:ext cx="8693834" cy="5493433"/>
          </a:xfrm>
        </p:spPr>
        <p:txBody>
          <a:bodyPr>
            <a:normAutofit/>
          </a:bodyPr>
          <a:lstStyle/>
          <a:p>
            <a:pPr marL="0" indent="0" algn="just">
              <a:buNone/>
            </a:pPr>
            <a:r>
              <a:rPr lang="it-IT" dirty="0"/>
              <a:t>Il </a:t>
            </a:r>
            <a:r>
              <a:rPr lang="it-IT" dirty="0" err="1"/>
              <a:t>d.l.</a:t>
            </a:r>
            <a:r>
              <a:rPr lang="it-IT" dirty="0"/>
              <a:t> n. 13/2017 (Decreto </a:t>
            </a:r>
            <a:r>
              <a:rPr lang="it-IT" dirty="0" err="1"/>
              <a:t>Minniti</a:t>
            </a:r>
            <a:r>
              <a:rPr lang="it-IT" dirty="0"/>
              <a:t>) ha attribuito alle sezioni specializzate in materia di immigrazione, protezione internazionale e libera circolazione dei cittadini dell’Unione europea la competenza a giudicare sulle controversie in materia di </a:t>
            </a:r>
            <a:r>
              <a:rPr lang="it-IT" u="sng" dirty="0"/>
              <a:t>riconoscimento della protezione umanitaria</a:t>
            </a:r>
            <a:r>
              <a:rPr lang="it-IT" dirty="0"/>
              <a:t> nei casi di cui all’art. 32, comma 3, del d.lgs. 25/2008. </a:t>
            </a:r>
          </a:p>
          <a:p>
            <a:pPr marL="0" indent="0" algn="ctr">
              <a:buNone/>
            </a:pPr>
            <a:r>
              <a:rPr lang="it-IT" b="1" dirty="0" smtClean="0"/>
              <a:t>VIGENTE </a:t>
            </a:r>
            <a:r>
              <a:rPr lang="it-IT" b="1" dirty="0"/>
              <a:t>IL VECCHIO ART. 5 COMMA 6 T.U.I. SI DISTINGUEVANO DUE TIPI DI PERMESSO PER MOTIVI UMANITARI:</a:t>
            </a:r>
          </a:p>
          <a:p>
            <a:pPr marL="457200" indent="-457200">
              <a:buAutoNum type="arabicParenR"/>
            </a:pPr>
            <a:r>
              <a:rPr lang="it-IT" dirty="0"/>
              <a:t>PROTEZIONE UMANITARIA&gt; all’interno della protezione internazionale insieme all’asilo e alla protezione sussidiaria&gt; rilasciato dalla commissione territoriale con invio degli atti al Questore ed eventuale ricorso al Tribunale (sezioni specializzate).</a:t>
            </a:r>
          </a:p>
          <a:p>
            <a:pPr marL="457200" indent="-457200">
              <a:buAutoNum type="arabicParenR"/>
            </a:pPr>
            <a:r>
              <a:rPr lang="it-IT" dirty="0"/>
              <a:t>PROTEZIONE UMANITARIA&gt; in base alle altre previsione del TU Immigrazione&gt; rilasciato dal Questore ed eventuale ricorso al TAR.</a:t>
            </a:r>
          </a:p>
        </p:txBody>
      </p:sp>
    </p:spTree>
    <p:extLst>
      <p:ext uri="{BB962C8B-B14F-4D97-AF65-F5344CB8AC3E}">
        <p14:creationId xmlns:p14="http://schemas.microsoft.com/office/powerpoint/2010/main" val="406485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0CB817-3388-4903-8BE1-88ABB763135F}"/>
              </a:ext>
            </a:extLst>
          </p:cNvPr>
          <p:cNvSpPr>
            <a:spLocks noGrp="1"/>
          </p:cNvSpPr>
          <p:nvPr>
            <p:ph type="title"/>
          </p:nvPr>
        </p:nvSpPr>
        <p:spPr>
          <a:xfrm>
            <a:off x="168811" y="105246"/>
            <a:ext cx="7841333" cy="1833282"/>
          </a:xfrm>
        </p:spPr>
        <p:txBody>
          <a:bodyPr/>
          <a:lstStyle/>
          <a:p>
            <a:r>
              <a:rPr lang="it-IT" sz="4000" b="1" dirty="0" smtClean="0"/>
              <a:t>Riconoscimento implicito valore di protezione internazionale</a:t>
            </a:r>
            <a:endParaRPr lang="it-IT" sz="4000" dirty="0"/>
          </a:p>
        </p:txBody>
      </p:sp>
      <p:sp>
        <p:nvSpPr>
          <p:cNvPr id="3" name="Segnaposto contenuto 2">
            <a:extLst>
              <a:ext uri="{FF2B5EF4-FFF2-40B4-BE49-F238E27FC236}">
                <a16:creationId xmlns:a16="http://schemas.microsoft.com/office/drawing/2014/main" xmlns="" id="{B3A081DE-CE1D-41AB-91EB-FB1819095A42}"/>
              </a:ext>
            </a:extLst>
          </p:cNvPr>
          <p:cNvSpPr>
            <a:spLocks noGrp="1"/>
          </p:cNvSpPr>
          <p:nvPr>
            <p:ph idx="1"/>
          </p:nvPr>
        </p:nvSpPr>
        <p:spPr>
          <a:xfrm>
            <a:off x="393192" y="2240280"/>
            <a:ext cx="8503920" cy="3822895"/>
          </a:xfrm>
        </p:spPr>
        <p:txBody>
          <a:bodyPr>
            <a:normAutofit/>
          </a:bodyPr>
          <a:lstStyle/>
          <a:p>
            <a:pPr algn="just"/>
            <a:r>
              <a:rPr lang="it-IT" b="1" dirty="0" smtClean="0"/>
              <a:t>DL </a:t>
            </a:r>
            <a:r>
              <a:rPr lang="it-IT" b="1" dirty="0"/>
              <a:t>Minniti: </a:t>
            </a:r>
            <a:r>
              <a:rPr lang="it-IT" dirty="0"/>
              <a:t>attribuendo le controversie sulla protezione umanitaria rilasciato dalla Questura alla Sezioni Specializzate, lo qualifica implicitamente come una forma di protezione internazionale (anche se creata dal legislatore italiano</a:t>
            </a:r>
            <a:r>
              <a:rPr lang="it-IT" dirty="0" smtClean="0"/>
              <a:t>)</a:t>
            </a:r>
          </a:p>
          <a:p>
            <a:pPr marL="0" indent="0" algn="just">
              <a:buNone/>
            </a:pPr>
            <a:r>
              <a:rPr lang="it-IT" dirty="0" smtClean="0"/>
              <a:t>Implicito riconoscimento che fosse una forma di protezione internazionale era già contenuto nella</a:t>
            </a:r>
          </a:p>
          <a:p>
            <a:pPr algn="just"/>
            <a:r>
              <a:rPr lang="it-IT" b="1" dirty="0" smtClean="0"/>
              <a:t>Circ</a:t>
            </a:r>
            <a:r>
              <a:rPr lang="it-IT" b="1" dirty="0"/>
              <a:t>. Ministero dell’Interno 24 febbraio 2003 </a:t>
            </a:r>
            <a:r>
              <a:rPr lang="it-IT" dirty="0"/>
              <a:t>«i titolari di </a:t>
            </a:r>
            <a:r>
              <a:rPr lang="it-IT" dirty="0" err="1"/>
              <a:t>pds</a:t>
            </a:r>
            <a:r>
              <a:rPr lang="it-IT" dirty="0"/>
              <a:t> per motivi umanitari, anche se privi di passaporto o nell’impossibilità di ottenerlo, hanno diritto al titolo di viaggio per stranieri e alla proroga annuale del permesso».</a:t>
            </a:r>
          </a:p>
          <a:p>
            <a:endParaRPr lang="it-IT" dirty="0"/>
          </a:p>
          <a:p>
            <a:endParaRPr lang="it-IT" dirty="0"/>
          </a:p>
          <a:p>
            <a:endParaRPr lang="it-IT" dirty="0"/>
          </a:p>
        </p:txBody>
      </p:sp>
    </p:spTree>
    <p:extLst>
      <p:ext uri="{BB962C8B-B14F-4D97-AF65-F5344CB8AC3E}">
        <p14:creationId xmlns:p14="http://schemas.microsoft.com/office/powerpoint/2010/main" val="343152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C7634C-B931-48F4-9198-1457CDBF3EBD}"/>
              </a:ext>
            </a:extLst>
          </p:cNvPr>
          <p:cNvSpPr>
            <a:spLocks noGrp="1"/>
          </p:cNvSpPr>
          <p:nvPr>
            <p:ph type="title"/>
          </p:nvPr>
        </p:nvSpPr>
        <p:spPr>
          <a:xfrm>
            <a:off x="112541" y="0"/>
            <a:ext cx="7897049" cy="2070722"/>
          </a:xfrm>
        </p:spPr>
        <p:txBody>
          <a:bodyPr/>
          <a:lstStyle/>
          <a:p>
            <a:r>
              <a:rPr lang="it-IT" sz="3600" b="1" dirty="0" smtClean="0">
                <a:solidFill>
                  <a:schemeClr val="tx1"/>
                </a:solidFill>
                <a:cs typeface="Times" panose="02020603050405020304" pitchFamily="18" charset="0"/>
              </a:rPr>
              <a:t>IPOTESI </a:t>
            </a:r>
            <a:r>
              <a:rPr lang="it-IT" sz="3600" b="1" dirty="0">
                <a:solidFill>
                  <a:schemeClr val="tx1"/>
                </a:solidFill>
                <a:cs typeface="Times" panose="02020603050405020304" pitchFamily="18" charset="0"/>
              </a:rPr>
              <a:t>DI RILASCIO DEL PERMESSO PER MOTIVI </a:t>
            </a:r>
            <a:r>
              <a:rPr lang="it-IT" sz="3600" b="1" dirty="0" smtClean="0">
                <a:solidFill>
                  <a:schemeClr val="tx1"/>
                </a:solidFill>
                <a:cs typeface="Times" panose="02020603050405020304" pitchFamily="18" charset="0"/>
              </a:rPr>
              <a:t>UMANITARI DIVERSE DA ASILO COSTITUZIONALE VECCHIA NORMATIVA</a:t>
            </a:r>
            <a:endParaRPr lang="it-IT" sz="3600" b="1" dirty="0">
              <a:solidFill>
                <a:schemeClr val="tx1"/>
              </a:solidFill>
              <a:cs typeface="Times" panose="02020603050405020304" pitchFamily="18" charset="0"/>
            </a:endParaRPr>
          </a:p>
        </p:txBody>
      </p:sp>
      <p:sp>
        <p:nvSpPr>
          <p:cNvPr id="3" name="Segnaposto contenuto 2">
            <a:extLst>
              <a:ext uri="{FF2B5EF4-FFF2-40B4-BE49-F238E27FC236}">
                <a16:creationId xmlns:a16="http://schemas.microsoft.com/office/drawing/2014/main" xmlns="" id="{F926662B-FB2F-4126-B325-0D3BDA5F278B}"/>
              </a:ext>
            </a:extLst>
          </p:cNvPr>
          <p:cNvSpPr>
            <a:spLocks noGrp="1"/>
          </p:cNvSpPr>
          <p:nvPr>
            <p:ph idx="1"/>
          </p:nvPr>
        </p:nvSpPr>
        <p:spPr>
          <a:xfrm>
            <a:off x="112541" y="2250831"/>
            <a:ext cx="8806375" cy="4607169"/>
          </a:xfrm>
        </p:spPr>
        <p:txBody>
          <a:bodyPr>
            <a:normAutofit fontScale="92500" lnSpcReduction="10000"/>
          </a:bodyPr>
          <a:lstStyle/>
          <a:p>
            <a:pPr algn="just"/>
            <a:r>
              <a:rPr lang="it-IT" dirty="0">
                <a:cs typeface="Times" panose="02020603050405020304" pitchFamily="18" charset="0"/>
              </a:rPr>
              <a:t>-Il cittadino straniero che si trovi in “</a:t>
            </a:r>
            <a:r>
              <a:rPr lang="it-IT" b="1" dirty="0">
                <a:cs typeface="Times" panose="02020603050405020304" pitchFamily="18" charset="0"/>
              </a:rPr>
              <a:t>oggettive e gravi situazioni personali che non consentono l’allontanamento dello straniero dal territorio nazionale</a:t>
            </a:r>
            <a:r>
              <a:rPr lang="it-IT" dirty="0">
                <a:cs typeface="Times" panose="02020603050405020304" pitchFamily="18" charset="0"/>
              </a:rPr>
              <a:t>”, potrà chiedere il rilascio del permesso in esame ai sensi dell’art. 11, </a:t>
            </a:r>
            <a:r>
              <a:rPr lang="it-IT" dirty="0" err="1">
                <a:cs typeface="Times" panose="02020603050405020304" pitchFamily="18" charset="0"/>
              </a:rPr>
              <a:t>lett.c</a:t>
            </a:r>
            <a:r>
              <a:rPr lang="it-IT" dirty="0">
                <a:cs typeface="Times" panose="02020603050405020304" pitchFamily="18" charset="0"/>
              </a:rPr>
              <a:t> c-ter) del Regolamento attuativo del Testo Unico sull’immigrazione (D.P.R. 394/1999).</a:t>
            </a:r>
          </a:p>
          <a:p>
            <a:pPr algn="just"/>
            <a:r>
              <a:rPr lang="it-IT" dirty="0">
                <a:cs typeface="Times" panose="02020603050405020304" pitchFamily="18" charset="0"/>
              </a:rPr>
              <a:t> </a:t>
            </a:r>
            <a:r>
              <a:rPr lang="it-IT" dirty="0" smtClean="0">
                <a:cs typeface="Times" panose="02020603050405020304" pitchFamily="18" charset="0"/>
              </a:rPr>
              <a:t>l’art</a:t>
            </a:r>
            <a:r>
              <a:rPr lang="it-IT" dirty="0">
                <a:cs typeface="Times" panose="02020603050405020304" pitchFamily="18" charset="0"/>
              </a:rPr>
              <a:t>. 28, </a:t>
            </a:r>
            <a:r>
              <a:rPr lang="it-IT" dirty="0" err="1">
                <a:cs typeface="Times" panose="02020603050405020304" pitchFamily="18" charset="0"/>
              </a:rPr>
              <a:t>lett.d</a:t>
            </a:r>
            <a:r>
              <a:rPr lang="it-IT" dirty="0">
                <a:cs typeface="Times" panose="02020603050405020304" pitchFamily="18" charset="0"/>
              </a:rPr>
              <a:t>) dello stesso D.P.R. contiene una esplicita previsione di rilascio del permesso “</a:t>
            </a:r>
            <a:r>
              <a:rPr lang="it-IT" b="1" dirty="0">
                <a:cs typeface="Times" panose="02020603050405020304" pitchFamily="18" charset="0"/>
              </a:rPr>
              <a:t>nei casi in cui non possa disporsi l’allontanamento di uno straniero verso uno Stato che possa accordare protezione contro il rischio di persecuzioni</a:t>
            </a:r>
            <a:r>
              <a:rPr lang="it-IT" dirty="0">
                <a:cs typeface="Times" panose="02020603050405020304" pitchFamily="18" charset="0"/>
              </a:rPr>
              <a:t> di cui all’art. 19 co 1 D. </a:t>
            </a:r>
            <a:r>
              <a:rPr lang="it-IT" dirty="0" err="1">
                <a:cs typeface="Times" panose="02020603050405020304" pitchFamily="18" charset="0"/>
              </a:rPr>
              <a:t>Lvo</a:t>
            </a:r>
            <a:r>
              <a:rPr lang="it-IT" dirty="0">
                <a:cs typeface="Times" panose="02020603050405020304" pitchFamily="18" charset="0"/>
              </a:rPr>
              <a:t> 286/98”.</a:t>
            </a:r>
          </a:p>
          <a:p>
            <a:pPr algn="just"/>
            <a:r>
              <a:rPr lang="it-IT" dirty="0">
                <a:cs typeface="Times" panose="02020603050405020304" pitchFamily="18" charset="0"/>
              </a:rPr>
              <a:t>L. 110/2017&gt; Art. 19 D. </a:t>
            </a:r>
            <a:r>
              <a:rPr lang="it-IT" dirty="0" err="1">
                <a:cs typeface="Times" panose="02020603050405020304" pitchFamily="18" charset="0"/>
              </a:rPr>
              <a:t>Lvo</a:t>
            </a:r>
            <a:r>
              <a:rPr lang="it-IT" dirty="0">
                <a:cs typeface="Times" panose="02020603050405020304" pitchFamily="18" charset="0"/>
              </a:rPr>
              <a:t> 286/98, al comma 1.1 prevede che “</a:t>
            </a:r>
            <a:r>
              <a:rPr lang="it-IT" b="1" dirty="0">
                <a:cs typeface="Times" panose="02020603050405020304" pitchFamily="18" charset="0"/>
              </a:rPr>
              <a:t>non sono ammessi il respingimento o l’espulsione o l’estradizione di una persona verso uno Stato qualora esistano fondati motivi di ritenere che essa rischi di essere sottoposta a tortura</a:t>
            </a:r>
            <a:r>
              <a:rPr lang="it-IT" dirty="0">
                <a:cs typeface="Times" panose="02020603050405020304" pitchFamily="18" charset="0"/>
              </a:rPr>
              <a:t>. Nella valutazione di tali motivi si tiene conto anche dell’esistenza, in tale Stato, di violazioni sistematiche e gravi di diritti umani”</a:t>
            </a:r>
          </a:p>
        </p:txBody>
      </p:sp>
    </p:spTree>
    <p:extLst>
      <p:ext uri="{BB962C8B-B14F-4D97-AF65-F5344CB8AC3E}">
        <p14:creationId xmlns:p14="http://schemas.microsoft.com/office/powerpoint/2010/main" val="391294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D2204F0-523B-4216-AA8B-BA6BF26BE31A}"/>
              </a:ext>
            </a:extLst>
          </p:cNvPr>
          <p:cNvSpPr>
            <a:spLocks noGrp="1"/>
          </p:cNvSpPr>
          <p:nvPr>
            <p:ph type="title"/>
          </p:nvPr>
        </p:nvSpPr>
        <p:spPr>
          <a:xfrm>
            <a:off x="484710" y="232229"/>
            <a:ext cx="7055380" cy="1621019"/>
          </a:xfrm>
        </p:spPr>
        <p:txBody>
          <a:bodyPr/>
          <a:lstStyle/>
          <a:p>
            <a:r>
              <a:rPr lang="it-IT" sz="3600" b="1" dirty="0" smtClean="0">
                <a:solidFill>
                  <a:schemeClr val="tx1"/>
                </a:solidFill>
                <a:cs typeface="Times" panose="02020603050405020304" pitchFamily="18" charset="0"/>
              </a:rPr>
              <a:t>REGOLAMENTAZIONE EUROPEA IN MATERIA DI PROTEZIONE UMANITARIA</a:t>
            </a:r>
            <a:endParaRPr lang="it-IT" sz="3600" b="1" dirty="0">
              <a:solidFill>
                <a:schemeClr val="tx1"/>
              </a:solidFill>
              <a:cs typeface="Times" panose="02020603050405020304" pitchFamily="18" charset="0"/>
            </a:endParaRPr>
          </a:p>
        </p:txBody>
      </p:sp>
      <p:sp>
        <p:nvSpPr>
          <p:cNvPr id="3" name="Segnaposto contenuto 2">
            <a:extLst>
              <a:ext uri="{FF2B5EF4-FFF2-40B4-BE49-F238E27FC236}">
                <a16:creationId xmlns="" xmlns:a16="http://schemas.microsoft.com/office/drawing/2014/main" id="{D12C619C-560B-4CCF-8C51-4F30C9604F94}"/>
              </a:ext>
            </a:extLst>
          </p:cNvPr>
          <p:cNvSpPr>
            <a:spLocks noGrp="1"/>
          </p:cNvSpPr>
          <p:nvPr>
            <p:ph idx="1"/>
          </p:nvPr>
        </p:nvSpPr>
        <p:spPr>
          <a:xfrm>
            <a:off x="168812" y="2133600"/>
            <a:ext cx="8721970" cy="4724400"/>
          </a:xfrm>
        </p:spPr>
        <p:txBody>
          <a:bodyPr>
            <a:normAutofit lnSpcReduction="10000"/>
          </a:bodyPr>
          <a:lstStyle/>
          <a:p>
            <a:pPr algn="just"/>
            <a:r>
              <a:rPr lang="it-IT" dirty="0">
                <a:cs typeface="Times" panose="02020603050405020304" pitchFamily="18" charset="0"/>
              </a:rPr>
              <a:t>L’ istituto della protezione umanitaria, è regolato essenzialmente dal diritto interno, benché tale forma di protezione risulti perfettamente compatibile con le previsioni del diritto internazionale ed europeo. In particolare, l’art. 6, co. 4 della Direttiva Rimpatri, adottata nel 2008 per dettare norme minime comuni a tutti gli Stati Membri in materia di espulsione dei cittadini di paesi terzi irregolarmente presenti sul territorio dell’Unione, contempla la possibilità per gli Stati “</a:t>
            </a:r>
            <a:r>
              <a:rPr lang="it-IT" i="1" dirty="0">
                <a:cs typeface="Times" panose="02020603050405020304" pitchFamily="18" charset="0"/>
              </a:rPr>
              <a:t>di rilasciare per motivi caritatevoli, umanitari o di altra natura un permesso di soggiorno autonomo o un’altra autorizzazione che conferisca il diritto di soggiornare a un cittadino di un paese terzo”. </a:t>
            </a:r>
          </a:p>
          <a:p>
            <a:pPr algn="just"/>
            <a:r>
              <a:rPr lang="it-IT" dirty="0">
                <a:cs typeface="Times" panose="02020603050405020304" pitchFamily="18" charset="0"/>
              </a:rPr>
              <a:t>Parimenti, la Corte di Giustizia dell’UE ha ammesso che gli Stati Membri possano riconoscere una forma di protezione, in conformità al diritto d’asilo regolato dal diritto nazionale, al soggetto escluso dal riconoscimento dello status di rifugiato ai sensi della Direttiva 2004/83/CE (C- 57/09).</a:t>
            </a:r>
          </a:p>
        </p:txBody>
      </p:sp>
    </p:spTree>
    <p:extLst>
      <p:ext uri="{BB962C8B-B14F-4D97-AF65-F5344CB8AC3E}">
        <p14:creationId xmlns:p14="http://schemas.microsoft.com/office/powerpoint/2010/main" val="252783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EC76FF0-070A-4773-97AC-4F5E71FE8C8B}"/>
              </a:ext>
            </a:extLst>
          </p:cNvPr>
          <p:cNvSpPr>
            <a:spLocks noGrp="1"/>
          </p:cNvSpPr>
          <p:nvPr>
            <p:ph type="title"/>
          </p:nvPr>
        </p:nvSpPr>
        <p:spPr>
          <a:xfrm>
            <a:off x="484710" y="452717"/>
            <a:ext cx="7055380" cy="1773751"/>
          </a:xfrm>
        </p:spPr>
        <p:txBody>
          <a:bodyPr>
            <a:normAutofit/>
          </a:bodyPr>
          <a:lstStyle/>
          <a:p>
            <a:r>
              <a:rPr lang="it-IT" sz="3200" b="1" dirty="0">
                <a:solidFill>
                  <a:schemeClr val="tx1"/>
                </a:solidFill>
                <a:cs typeface="Times" panose="02020603050405020304" pitchFamily="18" charset="0"/>
              </a:rPr>
              <a:t>UNA PROTEZIONE «ATIPICA E RESIDUALE»: la non tipizzazione dei seri motivi</a:t>
            </a:r>
          </a:p>
        </p:txBody>
      </p:sp>
      <p:sp>
        <p:nvSpPr>
          <p:cNvPr id="3" name="Segnaposto contenuto 2">
            <a:extLst>
              <a:ext uri="{FF2B5EF4-FFF2-40B4-BE49-F238E27FC236}">
                <a16:creationId xmlns="" xmlns:a16="http://schemas.microsoft.com/office/drawing/2014/main" id="{A3A3BE31-3D7A-4A0F-88CB-BD29AA03F5F5}"/>
              </a:ext>
            </a:extLst>
          </p:cNvPr>
          <p:cNvSpPr>
            <a:spLocks noGrp="1"/>
          </p:cNvSpPr>
          <p:nvPr>
            <p:ph idx="1"/>
          </p:nvPr>
        </p:nvSpPr>
        <p:spPr>
          <a:xfrm>
            <a:off x="253218" y="2226469"/>
            <a:ext cx="8890782" cy="4441617"/>
          </a:xfrm>
        </p:spPr>
        <p:txBody>
          <a:bodyPr>
            <a:normAutofit fontScale="85000" lnSpcReduction="20000"/>
          </a:bodyPr>
          <a:lstStyle/>
          <a:p>
            <a:pPr marL="0" indent="0" algn="just">
              <a:buNone/>
            </a:pPr>
            <a:r>
              <a:rPr lang="it-IT" dirty="0">
                <a:cs typeface="Times" panose="02020603050405020304" pitchFamily="18" charset="0"/>
              </a:rPr>
              <a:t>- </a:t>
            </a:r>
            <a:r>
              <a:rPr lang="it-IT" u="sng" dirty="0">
                <a:cs typeface="Times" panose="02020603050405020304" pitchFamily="18" charset="0"/>
              </a:rPr>
              <a:t>Ricognizione (2018) effettuata dal Tribunale di Firenze in merito alle ipotesi in cui ricorrerebbero “seri motivi di carattere umanitario”, tali da impedire il rimpatrio di un soggetto verso il paese di origine</a:t>
            </a:r>
            <a:r>
              <a:rPr lang="it-IT" dirty="0">
                <a:cs typeface="Times" panose="02020603050405020304" pitchFamily="18" charset="0"/>
              </a:rPr>
              <a:t>: “la protezione umanitaria copre dal rischio di rimpatrio di fronte ad emergenze umanitarie determinate da condizioni socio economiche drammatiche conseguenza di guerre (civili e non) ancorché́ cessate o limitate ad un territorio limitrofo. E’ la situazione di molti paesi dell’africa sub-sahariana anche nelle parti non direttamente colpite ma molto vicine alle aree soggette alla violenza terroristica (ad es. la cintura centrale Middle </a:t>
            </a:r>
            <a:r>
              <a:rPr lang="it-IT" dirty="0" err="1">
                <a:cs typeface="Times" panose="02020603050405020304" pitchFamily="18" charset="0"/>
              </a:rPr>
              <a:t>belt</a:t>
            </a:r>
            <a:r>
              <a:rPr lang="it-IT" dirty="0">
                <a:cs typeface="Times" panose="02020603050405020304" pitchFamily="18" charset="0"/>
              </a:rPr>
              <a:t> della Nigeria); o di fronte a conflitti violenti considerati di bassa intensità̀ (come in alcuni periodi ed in alcune aree del Delta del Niger nello Stato della Nigeria); a fronte di sradicamenti sociali consumati a causa di disastri ambientali (più̀ o meno circoscritti nel tempo e nello spazio) come in Bangladesh; a fronte di condizioni sociali gravissime, senza alcuna possibilità̀ di reinserimento dopo la cessazione degli scontri violenti che hanno seguito un rovesciamento di regime od un colpo di Stato od un conflitto etnico drammaticamente violento cui sono stati esposti (non apparati militari o aggregazioni paramilitari ma) inermi cittadini. Tutte situazioni che impongono la protezione della persona fuggita da situazioni di estrema difficoltà di sopravvivenza o di elevato rischio quand’anche siano situazioni che possano apparire nel tempo superabili nel paese di origine e provvisorie”.</a:t>
            </a:r>
          </a:p>
        </p:txBody>
      </p:sp>
    </p:spTree>
    <p:extLst>
      <p:ext uri="{BB962C8B-B14F-4D97-AF65-F5344CB8AC3E}">
        <p14:creationId xmlns:p14="http://schemas.microsoft.com/office/powerpoint/2010/main" val="28384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6206CFE-17D9-49C9-83B5-05CE9CBAB215}"/>
              </a:ext>
            </a:extLst>
          </p:cNvPr>
          <p:cNvSpPr>
            <a:spLocks noGrp="1"/>
          </p:cNvSpPr>
          <p:nvPr>
            <p:ph type="title"/>
          </p:nvPr>
        </p:nvSpPr>
        <p:spPr/>
        <p:txBody>
          <a:bodyPr/>
          <a:lstStyle/>
          <a:p>
            <a:r>
              <a:rPr lang="it-IT" b="1" dirty="0">
                <a:solidFill>
                  <a:schemeClr val="tx1"/>
                </a:solidFill>
                <a:cs typeface="Times" panose="02020603050405020304" pitchFamily="18" charset="0"/>
              </a:rPr>
              <a:t>UNA MISURA COMPENSATORIA</a:t>
            </a:r>
            <a:endParaRPr lang="it-IT" b="1" dirty="0">
              <a:solidFill>
                <a:schemeClr val="tx1"/>
              </a:solidFill>
            </a:endParaRPr>
          </a:p>
        </p:txBody>
      </p:sp>
      <p:sp>
        <p:nvSpPr>
          <p:cNvPr id="3" name="Segnaposto contenuto 2">
            <a:extLst>
              <a:ext uri="{FF2B5EF4-FFF2-40B4-BE49-F238E27FC236}">
                <a16:creationId xmlns:a16="http://schemas.microsoft.com/office/drawing/2014/main" xmlns="" id="{8785D5C9-2FF2-4E8F-9595-BC91F8E9B616}"/>
              </a:ext>
            </a:extLst>
          </p:cNvPr>
          <p:cNvSpPr>
            <a:spLocks noGrp="1"/>
          </p:cNvSpPr>
          <p:nvPr>
            <p:ph idx="1"/>
          </p:nvPr>
        </p:nvSpPr>
        <p:spPr>
          <a:xfrm>
            <a:off x="-1" y="2052925"/>
            <a:ext cx="9017391" cy="4502620"/>
          </a:xfrm>
        </p:spPr>
        <p:txBody>
          <a:bodyPr>
            <a:normAutofit/>
          </a:bodyPr>
          <a:lstStyle/>
          <a:p>
            <a:pPr algn="just"/>
            <a:r>
              <a:rPr lang="it-IT" dirty="0" smtClean="0">
                <a:cs typeface="Times" panose="02020603050405020304" pitchFamily="18" charset="0"/>
              </a:rPr>
              <a:t>Si era diffusa </a:t>
            </a:r>
            <a:r>
              <a:rPr lang="it-IT" dirty="0">
                <a:cs typeface="Times" panose="02020603050405020304" pitchFamily="18" charset="0"/>
              </a:rPr>
              <a:t>una tendenza al rilascio del permesso di soggiorno per motivi umanitari per sopperire all’assenza di altre tipologie di permesso di soggiorno che consentano allo straniero, integrato sul territorio italiano e in possesso di contratto di lavoro, di soggiornare regolarmente in Italia. (dati Istat-Report </a:t>
            </a:r>
            <a:r>
              <a:rPr lang="it-IT" dirty="0" err="1">
                <a:cs typeface="Times" panose="02020603050405020304" pitchFamily="18" charset="0"/>
              </a:rPr>
              <a:t>pds</a:t>
            </a:r>
            <a:r>
              <a:rPr lang="it-IT" dirty="0">
                <a:cs typeface="Times" panose="02020603050405020304" pitchFamily="18" charset="0"/>
              </a:rPr>
              <a:t> 2015/2016: in Italia il peso relativo dei nuovi permessi rilasciati ogni anno per asilo e protezione umanitaria è cresciuto notevolmente: si è passati dal 3,7% nel 2007 al 28,2% nel 2015. Contemporaneamente si è fortemente ridotto il peso dei permessi rilasciati per motivi di lavoro, passati nello stesso periodo dal 56,1% al 9,1%”)</a:t>
            </a:r>
          </a:p>
          <a:p>
            <a:pPr algn="just"/>
            <a:r>
              <a:rPr lang="it-IT" dirty="0">
                <a:cs typeface="Times" panose="02020603050405020304" pitchFamily="18" charset="0"/>
              </a:rPr>
              <a:t>Si </a:t>
            </a:r>
            <a:r>
              <a:rPr lang="it-IT" dirty="0" smtClean="0">
                <a:cs typeface="Times" panose="02020603050405020304" pitchFamily="18" charset="0"/>
              </a:rPr>
              <a:t>era </a:t>
            </a:r>
            <a:r>
              <a:rPr lang="it-IT" dirty="0">
                <a:cs typeface="Times" panose="02020603050405020304" pitchFamily="18" charset="0"/>
              </a:rPr>
              <a:t>diffuso, in particolare, un approccio orientato al riconoscimento della protezione umanitaria in presenza di prove dell’integrazione sociale del migrante, spesso subordinata alla presenza di contratti lavorativi.</a:t>
            </a:r>
          </a:p>
        </p:txBody>
      </p:sp>
    </p:spTree>
    <p:extLst>
      <p:ext uri="{BB962C8B-B14F-4D97-AF65-F5344CB8AC3E}">
        <p14:creationId xmlns:p14="http://schemas.microsoft.com/office/powerpoint/2010/main" val="3031131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8910</TotalTime>
  <Words>2893</Words>
  <Application>Microsoft Office PowerPoint</Application>
  <PresentationFormat>Presentazione su schermo (4:3)</PresentationFormat>
  <Paragraphs>99</Paragraphs>
  <Slides>23</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Calibri</vt:lpstr>
      <vt:lpstr>Century Gothic</vt:lpstr>
      <vt:lpstr>Times</vt:lpstr>
      <vt:lpstr>Times New Roman</vt:lpstr>
      <vt:lpstr>Wingdings 3</vt:lpstr>
      <vt:lpstr>Ione</vt:lpstr>
      <vt:lpstr> L’(in-)attuazione dell’asilo costituzionale </vt:lpstr>
      <vt:lpstr> PROTEZIONE UMANITARIA</vt:lpstr>
      <vt:lpstr>ACCESSO AI DIRITTI</vt:lpstr>
      <vt:lpstr> PROTEZIONE UMANITARIA</vt:lpstr>
      <vt:lpstr>Riconoscimento implicito valore di protezione internazionale</vt:lpstr>
      <vt:lpstr>IPOTESI DI RILASCIO DEL PERMESSO PER MOTIVI UMANITARI DIVERSE DA ASILO COSTITUZIONALE VECCHIA NORMATIVA</vt:lpstr>
      <vt:lpstr>REGOLAMENTAZIONE EUROPEA IN MATERIA DI PROTEZIONE UMANITARIA</vt:lpstr>
      <vt:lpstr>UNA PROTEZIONE «ATIPICA E RESIDUALE»: la non tipizzazione dei seri motivi</vt:lpstr>
      <vt:lpstr>UNA MISURA COMPENSATORIA</vt:lpstr>
      <vt:lpstr>L’integrazione sociale e il contributo fornito dalla Sentenza n. 4455/2018 </vt:lpstr>
      <vt:lpstr>L’ESAME OGGETTIVO E SOGGETTIVO</vt:lpstr>
      <vt:lpstr>IL RIFERIMENTO ALLA DIGNITA’ PERSONALE E ALLE ESIGENZE DI VITA PRIVATA</vt:lpstr>
      <vt:lpstr>LA SITUAZIONE DI VULNERABILITA’</vt:lpstr>
      <vt:lpstr>DL 113/2018 Eliminazione protezione umanitaria</vt:lpstr>
      <vt:lpstr>La protezione umanitaria nel procedimento di asilo</vt:lpstr>
      <vt:lpstr>La protezione umanitaria nel procedimento di asilo</vt:lpstr>
      <vt:lpstr>Art. 19 d.lgs. 286/98 (T.U.I.)</vt:lpstr>
      <vt:lpstr>Art. 19 T.U.I. segue</vt:lpstr>
      <vt:lpstr>ART 19 TU IMMIGRAZIONE</vt:lpstr>
      <vt:lpstr>La protezione umanitaria richiesta al Questore</vt:lpstr>
      <vt:lpstr>PDS CASI SPECIALI</vt:lpstr>
      <vt:lpstr>APPLICAZIONE modifiche art.1 co 8 DL 113/2018</vt:lpstr>
      <vt:lpstr>APPLICAZIONE modifiche Art. 9 DL 113/2018</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204</cp:revision>
  <dcterms:created xsi:type="dcterms:W3CDTF">2017-01-12T15:06:45Z</dcterms:created>
  <dcterms:modified xsi:type="dcterms:W3CDTF">2020-04-06T17:00:29Z</dcterms:modified>
</cp:coreProperties>
</file>