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581BC-24C5-4AB6-BF81-484F2D09229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3756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8CA93C-2CB6-47FF-A33F-BF96AAB4058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59701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03AD49-F9E7-462D-A0BE-9F9A2CF3C4D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556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72B43E-7013-4DDC-B000-0ECB5827CC9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8330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31F24-EA66-4BD3-ADF4-7A8227F8432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8364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7E5CB4-563E-4317-95A7-5377A5C03F0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442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AD3CA1-C453-4275-9BD4-3AD1C2737A6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9178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1C648-82C5-4BE0-A85F-87B58C382B0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2301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4F8E20-631D-4FED-8852-D95C355B515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1242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0265C-62C6-4671-9D0E-48919ADC008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6446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28233-2469-415B-BCE9-F20C48AE3EF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9078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5577989-62EE-4C7B-A18B-0F302882B15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117862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5"/>
          <p:cNvSpPr>
            <a:spLocks noChangeArrowheads="1"/>
          </p:cNvSpPr>
          <p:nvPr/>
        </p:nvSpPr>
        <p:spPr bwMode="auto">
          <a:xfrm>
            <a:off x="-12700" y="34003"/>
            <a:ext cx="9144000" cy="846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dirty="0">
                <a:solidFill>
                  <a:srgbClr val="000000"/>
                </a:solidFill>
              </a:rPr>
              <a:t>Differenze interindividuali possono anche derivare da differenze nel tono di neuromodulatori chiave per la formazione ed il consolidamento di memorie di paura quali la Noradrenalina</a:t>
            </a:r>
          </a:p>
          <a:p>
            <a:pPr algn="ctr" eaLnBrk="1" fontAlgn="base" hangingPunct="1">
              <a:spcBef>
                <a:spcPct val="0"/>
              </a:spcBef>
              <a:spcAft>
                <a:spcPct val="0"/>
              </a:spcAft>
              <a:buFontTx/>
              <a:buNone/>
            </a:pPr>
            <a:endParaRPr lang="it-IT" altLang="it-IT" b="1" dirty="0">
              <a:solidFill>
                <a:srgbClr val="000000"/>
              </a:solidFill>
            </a:endParaRPr>
          </a:p>
          <a:p>
            <a:pPr algn="ctr" eaLnBrk="1" fontAlgn="base" hangingPunct="1">
              <a:spcBef>
                <a:spcPct val="0"/>
              </a:spcBef>
              <a:spcAft>
                <a:spcPct val="0"/>
              </a:spcAft>
              <a:buFontTx/>
              <a:buNone/>
            </a:pPr>
            <a:r>
              <a:rPr lang="it-IT" altLang="it-IT" b="1" dirty="0">
                <a:solidFill>
                  <a:srgbClr val="000000"/>
                </a:solidFill>
              </a:rPr>
              <a:t>Come abbiamo visto, studi nell’uomo ed in altri animali mostrano che l’aumento del tono noradrenergico potenzia il consolidamento delle risposte di paura.</a:t>
            </a:r>
            <a:endParaRPr lang="it-IT" altLang="it-IT" dirty="0">
              <a:solidFill>
                <a:srgbClr val="000000"/>
              </a:solidFill>
            </a:endParaRPr>
          </a:p>
          <a:p>
            <a:pPr algn="ctr" eaLnBrk="1" fontAlgn="base" hangingPunct="1">
              <a:spcBef>
                <a:spcPct val="0"/>
              </a:spcBef>
              <a:spcAft>
                <a:spcPct val="0"/>
              </a:spcAft>
              <a:buFontTx/>
              <a:buNone/>
            </a:pPr>
            <a:r>
              <a:rPr lang="it-IT" altLang="it-IT" b="1" dirty="0">
                <a:solidFill>
                  <a:srgbClr val="000000"/>
                </a:solidFill>
              </a:rPr>
              <a:t>Viceversa, il blocco dell’azione della noradrenalina nell’amigdala danneggia il </a:t>
            </a:r>
            <a:r>
              <a:rPr lang="it-IT" altLang="it-IT" b="1" dirty="0" err="1">
                <a:solidFill>
                  <a:srgbClr val="000000"/>
                </a:solidFill>
              </a:rPr>
              <a:t>riconsolidamento</a:t>
            </a:r>
            <a:r>
              <a:rPr lang="it-IT" altLang="it-IT" b="1" dirty="0">
                <a:solidFill>
                  <a:srgbClr val="000000"/>
                </a:solidFill>
              </a:rPr>
              <a:t> delle memorie di paura nel ratto, con conseguente forte e persistente riduzione delle risposte di paura</a:t>
            </a:r>
            <a:endParaRPr lang="it-IT" altLang="it-IT" dirty="0">
              <a:solidFill>
                <a:srgbClr val="000000"/>
              </a:solidFill>
            </a:endParaRP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r>
              <a:rPr lang="it-IT" altLang="it-IT" b="1" u="sng" dirty="0" err="1">
                <a:solidFill>
                  <a:srgbClr val="000000"/>
                </a:solidFill>
              </a:rPr>
              <a:t>Noradrenergic</a:t>
            </a:r>
            <a:r>
              <a:rPr lang="it-IT" altLang="it-IT" b="1" u="sng" dirty="0">
                <a:solidFill>
                  <a:srgbClr val="000000"/>
                </a:solidFill>
              </a:rPr>
              <a:t> </a:t>
            </a:r>
            <a:r>
              <a:rPr lang="it-IT" altLang="it-IT" b="1" u="sng" dirty="0" err="1">
                <a:solidFill>
                  <a:srgbClr val="000000"/>
                </a:solidFill>
              </a:rPr>
              <a:t>enhancement</a:t>
            </a:r>
            <a:r>
              <a:rPr lang="it-IT" altLang="it-IT" b="1" u="sng" dirty="0">
                <a:solidFill>
                  <a:srgbClr val="000000"/>
                </a:solidFill>
              </a:rPr>
              <a:t> on </a:t>
            </a:r>
            <a:r>
              <a:rPr lang="it-IT" altLang="it-IT" b="1" u="sng" dirty="0" err="1">
                <a:solidFill>
                  <a:srgbClr val="000000"/>
                </a:solidFill>
              </a:rPr>
              <a:t>reconsolidation</a:t>
            </a:r>
            <a:r>
              <a:rPr lang="it-IT" altLang="it-IT" b="1" u="sng" dirty="0">
                <a:solidFill>
                  <a:srgbClr val="000000"/>
                </a:solidFill>
              </a:rPr>
              <a:t> of </a:t>
            </a:r>
            <a:r>
              <a:rPr lang="it-IT" altLang="it-IT" b="1" u="sng" dirty="0" err="1">
                <a:solidFill>
                  <a:srgbClr val="000000"/>
                </a:solidFill>
              </a:rPr>
              <a:t>learned</a:t>
            </a:r>
            <a:r>
              <a:rPr lang="it-IT" altLang="it-IT" b="1" u="sng" dirty="0">
                <a:solidFill>
                  <a:srgbClr val="000000"/>
                </a:solidFill>
              </a:rPr>
              <a:t> </a:t>
            </a:r>
            <a:r>
              <a:rPr lang="it-IT" altLang="it-IT" b="1" u="sng" dirty="0" err="1">
                <a:solidFill>
                  <a:srgbClr val="000000"/>
                </a:solidFill>
              </a:rPr>
              <a:t>fear</a:t>
            </a:r>
            <a:r>
              <a:rPr lang="it-IT" altLang="it-IT" b="1" u="sng" dirty="0">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69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ttangolo 1"/>
          <p:cNvSpPr>
            <a:spLocks noChangeArrowheads="1"/>
          </p:cNvSpPr>
          <p:nvPr/>
        </p:nvSpPr>
        <p:spPr bwMode="auto">
          <a:xfrm>
            <a:off x="6350" y="836613"/>
            <a:ext cx="914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dirty="0">
                <a:solidFill>
                  <a:srgbClr val="000000"/>
                </a:solidFill>
              </a:rPr>
              <a:t>An ambiguous view on propranolol has emerged in the literature, given discrepant findings in both rodents and humans and a debate on the memory processes propranolol is most effective at modulating (reconsolidation versus extinction). </a:t>
            </a:r>
          </a:p>
          <a:p>
            <a:pPr algn="ctr" eaLnBrk="1" fontAlgn="base" hangingPunct="1">
              <a:spcBef>
                <a:spcPct val="0"/>
              </a:spcBef>
              <a:spcAft>
                <a:spcPct val="0"/>
              </a:spcAft>
              <a:buFontTx/>
              <a:buNone/>
            </a:pPr>
            <a:endParaRPr lang="en-US" altLang="it-IT" sz="3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406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ttangolo 1"/>
          <p:cNvSpPr>
            <a:spLocks noChangeArrowheads="1"/>
          </p:cNvSpPr>
          <p:nvPr/>
        </p:nvSpPr>
        <p:spPr bwMode="auto">
          <a:xfrm>
            <a:off x="17650" y="332656"/>
            <a:ext cx="9144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b="1" dirty="0">
                <a:solidFill>
                  <a:srgbClr val="000000"/>
                </a:solidFill>
              </a:rPr>
              <a:t>Propranolol may be most effective as a long-term fear-reducing agent when administered soon after trauma and coupled with extinction training. </a:t>
            </a:r>
          </a:p>
          <a:p>
            <a:pPr algn="ctr" eaLnBrk="1" fontAlgn="base" hangingPunct="1">
              <a:spcBef>
                <a:spcPct val="0"/>
              </a:spcBef>
              <a:spcAft>
                <a:spcPct val="0"/>
              </a:spcAft>
              <a:buFontTx/>
              <a:buNone/>
            </a:pPr>
            <a:endParaRPr lang="en-US" altLang="it-IT" sz="3600" b="1" dirty="0">
              <a:solidFill>
                <a:srgbClr val="000000"/>
              </a:solidFill>
            </a:endParaRPr>
          </a:p>
          <a:p>
            <a:pPr algn="ctr" eaLnBrk="1" fontAlgn="base" hangingPunct="1">
              <a:spcBef>
                <a:spcPct val="0"/>
              </a:spcBef>
              <a:spcAft>
                <a:spcPct val="0"/>
              </a:spcAft>
              <a:buFontTx/>
              <a:buNone/>
            </a:pPr>
            <a:r>
              <a:rPr lang="en-US" altLang="it-IT" sz="3600" b="1" dirty="0">
                <a:solidFill>
                  <a:srgbClr val="000000"/>
                </a:solidFill>
              </a:rPr>
              <a:t>The fact that propranolol facilitated immediate extinction indicates that it may be most useful under conditions in which stress is high</a:t>
            </a:r>
            <a:r>
              <a:rPr lang="en-US" altLang="it-IT" sz="3600" dirty="0">
                <a:solidFill>
                  <a:srgbClr val="000000"/>
                </a:solidFill>
              </a:rPr>
              <a:t> (e.g., at the onset of immediate extinction) and NE levels are likely elevated.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93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ttangolo 1"/>
          <p:cNvSpPr>
            <a:spLocks noChangeArrowheads="1"/>
          </p:cNvSpPr>
          <p:nvPr/>
        </p:nvSpPr>
        <p:spPr bwMode="auto">
          <a:xfrm>
            <a:off x="-33842" y="2356"/>
            <a:ext cx="9144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dirty="0">
                <a:solidFill>
                  <a:srgbClr val="000000"/>
                </a:solidFill>
              </a:rPr>
              <a:t>In addition, </a:t>
            </a:r>
            <a:r>
              <a:rPr lang="en-US" altLang="it-IT" sz="3600" b="1" dirty="0">
                <a:solidFill>
                  <a:srgbClr val="000000"/>
                </a:solidFill>
              </a:rPr>
              <a:t>long-term administration of propranolol may effectively reduce </a:t>
            </a:r>
            <a:r>
              <a:rPr lang="en-US" altLang="it-IT" sz="3600" b="1" dirty="0" err="1">
                <a:solidFill>
                  <a:srgbClr val="000000"/>
                </a:solidFill>
              </a:rPr>
              <a:t>tonically</a:t>
            </a:r>
            <a:r>
              <a:rPr lang="en-US" altLang="it-IT" sz="3600" b="1" dirty="0">
                <a:solidFill>
                  <a:srgbClr val="000000"/>
                </a:solidFill>
              </a:rPr>
              <a:t> elevated NE signaling for individuals with chronic PTSD (i.e., those who would no longer benefit from acute propranolol paired with exposure therapy).</a:t>
            </a:r>
          </a:p>
          <a:p>
            <a:pPr algn="ctr" eaLnBrk="1" fontAlgn="base" hangingPunct="1">
              <a:spcBef>
                <a:spcPct val="0"/>
              </a:spcBef>
              <a:spcAft>
                <a:spcPct val="0"/>
              </a:spcAft>
              <a:buFontTx/>
              <a:buNone/>
            </a:pPr>
            <a:endParaRPr lang="en-US" altLang="it-IT" sz="800" b="1" dirty="0">
              <a:solidFill>
                <a:srgbClr val="000000"/>
              </a:solidFill>
            </a:endParaRPr>
          </a:p>
          <a:p>
            <a:pPr algn="ctr" eaLnBrk="1" fontAlgn="base" hangingPunct="1">
              <a:spcBef>
                <a:spcPct val="0"/>
              </a:spcBef>
              <a:spcAft>
                <a:spcPct val="0"/>
              </a:spcAft>
              <a:buFontTx/>
              <a:buNone/>
            </a:pPr>
            <a:r>
              <a:rPr lang="en-US" altLang="it-IT" sz="3600" dirty="0">
                <a:solidFill>
                  <a:srgbClr val="000000"/>
                </a:solidFill>
              </a:rPr>
              <a:t>Propranolol is less likely to disrupt reconsolidation, especially in individuals with chronic PTSD in which fear memories are neither recent nor weak.</a:t>
            </a:r>
          </a:p>
          <a:p>
            <a:pPr algn="ctr" eaLnBrk="1" fontAlgn="base" hangingPunct="1">
              <a:spcBef>
                <a:spcPct val="0"/>
              </a:spcBef>
              <a:spcAft>
                <a:spcPct val="0"/>
              </a:spcAft>
              <a:buFontTx/>
              <a:buNone/>
            </a:pPr>
            <a:r>
              <a:rPr lang="en-US" altLang="it-IT" sz="3600" dirty="0">
                <a:solidFill>
                  <a:srgbClr val="000000"/>
                </a:solidFill>
              </a:rPr>
              <a:t>(</a:t>
            </a:r>
            <a:r>
              <a:rPr lang="en-US" altLang="it-IT" sz="3600" dirty="0" err="1">
                <a:solidFill>
                  <a:srgbClr val="000000"/>
                </a:solidFill>
              </a:rPr>
              <a:t>Giustino</a:t>
            </a:r>
            <a:r>
              <a:rPr lang="en-US" altLang="it-IT" sz="3600" dirty="0">
                <a:solidFill>
                  <a:srgbClr val="000000"/>
                </a:solidFill>
              </a:rPr>
              <a:t> et al., 2016)</a:t>
            </a:r>
            <a:endParaRPr lang="it-IT" altLang="it-IT" sz="3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64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ttangolo 1"/>
          <p:cNvSpPr>
            <a:spLocks noChangeArrowheads="1"/>
          </p:cNvSpPr>
          <p:nvPr/>
        </p:nvSpPr>
        <p:spPr bwMode="auto">
          <a:xfrm>
            <a:off x="1588" y="404813"/>
            <a:ext cx="9144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dirty="0">
                <a:solidFill>
                  <a:srgbClr val="000000"/>
                </a:solidFill>
              </a:rPr>
              <a:t>The human literature on propranolol and reconsolidation may actually strengthen the argument that propranolol facilitates extinction learning under stress given the multiple reactivation experimental designs described above, rather than this drug solely dampening or eliminating the fear memory acting on reconsolidation processes. </a:t>
            </a:r>
          </a:p>
          <a:p>
            <a:pPr algn="ctr" eaLnBrk="1" fontAlgn="base" hangingPunct="1">
              <a:spcBef>
                <a:spcPct val="0"/>
              </a:spcBef>
              <a:spcAft>
                <a:spcPct val="0"/>
              </a:spcAft>
              <a:buFontTx/>
              <a:buNone/>
            </a:pPr>
            <a:r>
              <a:rPr lang="en-US" altLang="it-IT" sz="1800" dirty="0">
                <a:solidFill>
                  <a:srgbClr val="000000"/>
                </a:solidFill>
              </a:rPr>
              <a:t>(</a:t>
            </a:r>
            <a:r>
              <a:rPr lang="en-US" altLang="it-IT" sz="1800" dirty="0" err="1">
                <a:solidFill>
                  <a:srgbClr val="000000"/>
                </a:solidFill>
              </a:rPr>
              <a:t>Giustino</a:t>
            </a:r>
            <a:r>
              <a:rPr lang="en-US" altLang="it-IT" sz="1800" dirty="0">
                <a:solidFill>
                  <a:srgbClr val="000000"/>
                </a:solidFill>
              </a:rPr>
              <a:t> et al., 2016)</a:t>
            </a:r>
            <a:endParaRPr lang="it-IT" altLang="it-IT" sz="18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38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2700" y="188913"/>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dirty="0">
                <a:solidFill>
                  <a:srgbClr val="000000"/>
                </a:solidFill>
              </a:rPr>
              <a:t>NORADRENERGIC ENHANCEMENT OF RECONSOLIDATION IN THE AMYGDALA IMPAIRS EXTINCTION OF CONDITIONED FEAR IN RATS—A POSSIBLE MECHANISM FOR THE PERSISTENCE OF TRAUMATIC MEMORIES IN PTSD </a:t>
            </a:r>
          </a:p>
          <a:p>
            <a:pPr algn="ctr" eaLnBrk="1" fontAlgn="base" hangingPunct="1">
              <a:spcBef>
                <a:spcPct val="0"/>
              </a:spcBef>
              <a:spcAft>
                <a:spcPct val="0"/>
              </a:spcAft>
              <a:buFontTx/>
              <a:buNone/>
            </a:pPr>
            <a:r>
              <a:rPr lang="it-IT" altLang="it-IT" sz="2400" dirty="0" err="1">
                <a:solidFill>
                  <a:srgbClr val="000000"/>
                </a:solidFill>
              </a:rPr>
              <a:t>Debiec</a:t>
            </a:r>
            <a:r>
              <a:rPr lang="it-IT" altLang="it-IT" sz="2400" dirty="0">
                <a:solidFill>
                  <a:srgbClr val="000000"/>
                </a:solidFill>
              </a:rPr>
              <a:t> et al., 2011</a:t>
            </a:r>
          </a:p>
        </p:txBody>
      </p:sp>
      <p:sp>
        <p:nvSpPr>
          <p:cNvPr id="3" name="Rectangle 4"/>
          <p:cNvSpPr>
            <a:spLocks noChangeArrowheads="1"/>
          </p:cNvSpPr>
          <p:nvPr/>
        </p:nvSpPr>
        <p:spPr bwMode="auto">
          <a:xfrm>
            <a:off x="0" y="2636912"/>
            <a:ext cx="91440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dirty="0" err="1">
                <a:solidFill>
                  <a:srgbClr val="000000"/>
                </a:solidFill>
              </a:rPr>
              <a:t>Clinical</a:t>
            </a:r>
            <a:r>
              <a:rPr lang="it-IT" altLang="it-IT" dirty="0">
                <a:solidFill>
                  <a:srgbClr val="000000"/>
                </a:solidFill>
              </a:rPr>
              <a:t> </a:t>
            </a:r>
            <a:r>
              <a:rPr lang="it-IT" altLang="it-IT" dirty="0" err="1">
                <a:solidFill>
                  <a:srgbClr val="000000"/>
                </a:solidFill>
              </a:rPr>
              <a:t>research</a:t>
            </a:r>
            <a:r>
              <a:rPr lang="it-IT" altLang="it-IT" dirty="0">
                <a:solidFill>
                  <a:srgbClr val="000000"/>
                </a:solidFill>
              </a:rPr>
              <a:t> </a:t>
            </a:r>
            <a:r>
              <a:rPr lang="it-IT" altLang="it-IT" dirty="0" err="1">
                <a:solidFill>
                  <a:srgbClr val="000000"/>
                </a:solidFill>
              </a:rPr>
              <a:t>indicates</a:t>
            </a:r>
            <a:r>
              <a:rPr lang="it-IT" altLang="it-IT" dirty="0">
                <a:solidFill>
                  <a:srgbClr val="000000"/>
                </a:solidFill>
              </a:rPr>
              <a:t> </a:t>
            </a:r>
            <a:r>
              <a:rPr lang="it-IT" altLang="it-IT" dirty="0" err="1">
                <a:solidFill>
                  <a:srgbClr val="000000"/>
                </a:solidFill>
              </a:rPr>
              <a:t>that</a:t>
            </a:r>
            <a:r>
              <a:rPr lang="it-IT" altLang="it-IT" dirty="0">
                <a:solidFill>
                  <a:srgbClr val="000000"/>
                </a:solidFill>
              </a:rPr>
              <a:t> the </a:t>
            </a:r>
            <a:r>
              <a:rPr lang="it-IT" altLang="it-IT" b="1" dirty="0" err="1">
                <a:solidFill>
                  <a:srgbClr val="000000"/>
                </a:solidFill>
              </a:rPr>
              <a:t>persistence</a:t>
            </a:r>
            <a:r>
              <a:rPr lang="it-IT" altLang="it-IT" b="1" dirty="0">
                <a:solidFill>
                  <a:srgbClr val="000000"/>
                </a:solidFill>
              </a:rPr>
              <a:t> and </a:t>
            </a:r>
            <a:r>
              <a:rPr lang="it-IT" altLang="it-IT" b="1" dirty="0" err="1">
                <a:solidFill>
                  <a:srgbClr val="000000"/>
                </a:solidFill>
              </a:rPr>
              <a:t>severity</a:t>
            </a:r>
            <a:r>
              <a:rPr lang="it-IT" altLang="it-IT" dirty="0">
                <a:solidFill>
                  <a:srgbClr val="000000"/>
                </a:solidFill>
              </a:rPr>
              <a:t> of PTSD </a:t>
            </a:r>
            <a:r>
              <a:rPr lang="it-IT" altLang="it-IT" dirty="0" err="1">
                <a:solidFill>
                  <a:srgbClr val="000000"/>
                </a:solidFill>
              </a:rPr>
              <a:t>symptoms</a:t>
            </a:r>
            <a:r>
              <a:rPr lang="it-IT" altLang="it-IT" dirty="0">
                <a:solidFill>
                  <a:srgbClr val="000000"/>
                </a:solidFill>
              </a:rPr>
              <a:t> </a:t>
            </a:r>
            <a:r>
              <a:rPr lang="it-IT" altLang="it-IT" dirty="0" err="1">
                <a:solidFill>
                  <a:srgbClr val="000000"/>
                </a:solidFill>
              </a:rPr>
              <a:t>is</a:t>
            </a:r>
            <a:r>
              <a:rPr lang="it-IT" altLang="it-IT" dirty="0">
                <a:solidFill>
                  <a:srgbClr val="000000"/>
                </a:solidFill>
              </a:rPr>
              <a:t> </a:t>
            </a:r>
            <a:r>
              <a:rPr lang="it-IT" altLang="it-IT" dirty="0" err="1">
                <a:solidFill>
                  <a:srgbClr val="000000"/>
                </a:solidFill>
              </a:rPr>
              <a:t>associated</a:t>
            </a:r>
            <a:r>
              <a:rPr lang="it-IT" altLang="it-IT" dirty="0">
                <a:solidFill>
                  <a:srgbClr val="000000"/>
                </a:solidFill>
              </a:rPr>
              <a:t> with </a:t>
            </a:r>
            <a:r>
              <a:rPr lang="it-IT" altLang="it-IT" b="1" dirty="0" err="1">
                <a:solidFill>
                  <a:srgbClr val="000000"/>
                </a:solidFill>
              </a:rPr>
              <a:t>increased</a:t>
            </a:r>
            <a:r>
              <a:rPr lang="it-IT" altLang="it-IT" b="1" dirty="0">
                <a:solidFill>
                  <a:srgbClr val="000000"/>
                </a:solidFill>
              </a:rPr>
              <a:t> </a:t>
            </a:r>
            <a:r>
              <a:rPr lang="it-IT" altLang="it-IT" b="1" dirty="0" err="1">
                <a:solidFill>
                  <a:srgbClr val="000000"/>
                </a:solidFill>
              </a:rPr>
              <a:t>noradrenergic</a:t>
            </a:r>
            <a:r>
              <a:rPr lang="it-IT" altLang="it-IT" b="1" dirty="0">
                <a:solidFill>
                  <a:srgbClr val="000000"/>
                </a:solidFill>
              </a:rPr>
              <a:t> </a:t>
            </a:r>
            <a:r>
              <a:rPr lang="it-IT" altLang="it-IT" b="1" dirty="0" err="1">
                <a:solidFill>
                  <a:srgbClr val="000000"/>
                </a:solidFill>
              </a:rPr>
              <a:t>activity</a:t>
            </a:r>
            <a:r>
              <a:rPr lang="it-IT" altLang="it-IT" dirty="0">
                <a:solidFill>
                  <a:srgbClr val="000000"/>
                </a:solidFill>
              </a:rPr>
              <a:t> long </a:t>
            </a:r>
            <a:r>
              <a:rPr lang="it-IT" altLang="it-IT" dirty="0" err="1">
                <a:solidFill>
                  <a:srgbClr val="000000"/>
                </a:solidFill>
              </a:rPr>
              <a:t>after</a:t>
            </a:r>
            <a:r>
              <a:rPr lang="it-IT" altLang="it-IT" dirty="0">
                <a:solidFill>
                  <a:srgbClr val="000000"/>
                </a:solidFill>
              </a:rPr>
              <a:t> the </a:t>
            </a:r>
            <a:r>
              <a:rPr lang="it-IT" altLang="it-IT" dirty="0" err="1">
                <a:solidFill>
                  <a:srgbClr val="000000"/>
                </a:solidFill>
              </a:rPr>
              <a:t>traumatic</a:t>
            </a:r>
            <a:r>
              <a:rPr lang="it-IT" altLang="it-IT" dirty="0">
                <a:solidFill>
                  <a:srgbClr val="000000"/>
                </a:solidFill>
              </a:rPr>
              <a:t> </a:t>
            </a:r>
            <a:r>
              <a:rPr lang="it-IT" altLang="it-IT" dirty="0" err="1">
                <a:solidFill>
                  <a:srgbClr val="000000"/>
                </a:solidFill>
              </a:rPr>
              <a:t>event</a:t>
            </a:r>
            <a:r>
              <a:rPr lang="it-IT" altLang="it-IT" dirty="0">
                <a:solidFill>
                  <a:srgbClr val="000000"/>
                </a:solidFill>
              </a:rPr>
              <a:t>.</a:t>
            </a:r>
          </a:p>
          <a:p>
            <a:pPr algn="ctr" eaLnBrk="1" fontAlgn="base" hangingPunct="1">
              <a:spcBef>
                <a:spcPct val="0"/>
              </a:spcBef>
              <a:spcAft>
                <a:spcPct val="0"/>
              </a:spcAft>
              <a:buFontTx/>
              <a:buNone/>
            </a:pPr>
            <a:r>
              <a:rPr lang="it-IT" altLang="it-IT" dirty="0" err="1">
                <a:solidFill>
                  <a:srgbClr val="000000"/>
                </a:solidFill>
              </a:rPr>
              <a:t>It</a:t>
            </a:r>
            <a:r>
              <a:rPr lang="it-IT" altLang="it-IT" dirty="0">
                <a:solidFill>
                  <a:srgbClr val="000000"/>
                </a:solidFill>
              </a:rPr>
              <a:t> </a:t>
            </a:r>
            <a:r>
              <a:rPr lang="it-IT" altLang="it-IT" dirty="0" err="1">
                <a:solidFill>
                  <a:srgbClr val="000000"/>
                </a:solidFill>
              </a:rPr>
              <a:t>is</a:t>
            </a:r>
            <a:r>
              <a:rPr lang="it-IT" altLang="it-IT" dirty="0">
                <a:solidFill>
                  <a:srgbClr val="000000"/>
                </a:solidFill>
              </a:rPr>
              <a:t> </a:t>
            </a:r>
            <a:r>
              <a:rPr lang="it-IT" altLang="it-IT" dirty="0" err="1">
                <a:solidFill>
                  <a:srgbClr val="000000"/>
                </a:solidFill>
              </a:rPr>
              <a:t>possible</a:t>
            </a:r>
            <a:r>
              <a:rPr lang="it-IT" altLang="it-IT" dirty="0">
                <a:solidFill>
                  <a:srgbClr val="000000"/>
                </a:solidFill>
              </a:rPr>
              <a:t> </a:t>
            </a:r>
            <a:r>
              <a:rPr lang="it-IT" altLang="it-IT" dirty="0" err="1">
                <a:solidFill>
                  <a:srgbClr val="000000"/>
                </a:solidFill>
              </a:rPr>
              <a:t>that</a:t>
            </a:r>
            <a:r>
              <a:rPr lang="it-IT" altLang="it-IT" dirty="0">
                <a:solidFill>
                  <a:srgbClr val="000000"/>
                </a:solidFill>
              </a:rPr>
              <a:t> </a:t>
            </a:r>
            <a:r>
              <a:rPr lang="it-IT" altLang="it-IT" dirty="0" err="1">
                <a:solidFill>
                  <a:srgbClr val="000000"/>
                </a:solidFill>
              </a:rPr>
              <a:t>norepinephrine</a:t>
            </a:r>
            <a:r>
              <a:rPr lang="it-IT" altLang="it-IT" dirty="0">
                <a:solidFill>
                  <a:srgbClr val="000000"/>
                </a:solidFill>
              </a:rPr>
              <a:t> </a:t>
            </a:r>
            <a:r>
              <a:rPr lang="it-IT" altLang="it-IT" dirty="0" err="1">
                <a:solidFill>
                  <a:srgbClr val="000000"/>
                </a:solidFill>
              </a:rPr>
              <a:t>is</a:t>
            </a:r>
            <a:r>
              <a:rPr lang="it-IT" altLang="it-IT" dirty="0">
                <a:solidFill>
                  <a:srgbClr val="000000"/>
                </a:solidFill>
              </a:rPr>
              <a:t> </a:t>
            </a:r>
            <a:r>
              <a:rPr lang="it-IT" altLang="it-IT" dirty="0" err="1">
                <a:solidFill>
                  <a:srgbClr val="000000"/>
                </a:solidFill>
              </a:rPr>
              <a:t>involved</a:t>
            </a:r>
            <a:r>
              <a:rPr lang="it-IT" altLang="it-IT" dirty="0">
                <a:solidFill>
                  <a:srgbClr val="000000"/>
                </a:solidFill>
              </a:rPr>
              <a:t> </a:t>
            </a:r>
            <a:r>
              <a:rPr lang="it-IT" altLang="it-IT" dirty="0" err="1">
                <a:solidFill>
                  <a:srgbClr val="000000"/>
                </a:solidFill>
              </a:rPr>
              <a:t>not</a:t>
            </a:r>
            <a:r>
              <a:rPr lang="it-IT" altLang="it-IT" dirty="0">
                <a:solidFill>
                  <a:srgbClr val="000000"/>
                </a:solidFill>
              </a:rPr>
              <a:t> </a:t>
            </a:r>
            <a:r>
              <a:rPr lang="it-IT" altLang="it-IT" dirty="0" err="1">
                <a:solidFill>
                  <a:srgbClr val="000000"/>
                </a:solidFill>
              </a:rPr>
              <a:t>only</a:t>
            </a:r>
            <a:r>
              <a:rPr lang="it-IT" altLang="it-IT" dirty="0">
                <a:solidFill>
                  <a:srgbClr val="000000"/>
                </a:solidFill>
              </a:rPr>
              <a:t> in the </a:t>
            </a:r>
            <a:r>
              <a:rPr lang="it-IT" altLang="it-IT" dirty="0" err="1">
                <a:solidFill>
                  <a:srgbClr val="000000"/>
                </a:solidFill>
              </a:rPr>
              <a:t>original</a:t>
            </a:r>
            <a:r>
              <a:rPr lang="it-IT" altLang="it-IT" dirty="0">
                <a:solidFill>
                  <a:srgbClr val="000000"/>
                </a:solidFill>
              </a:rPr>
              <a:t> </a:t>
            </a:r>
            <a:r>
              <a:rPr lang="it-IT" altLang="it-IT" dirty="0" err="1">
                <a:solidFill>
                  <a:srgbClr val="000000"/>
                </a:solidFill>
              </a:rPr>
              <a:t>encoding</a:t>
            </a:r>
            <a:r>
              <a:rPr lang="it-IT" altLang="it-IT" dirty="0">
                <a:solidFill>
                  <a:srgbClr val="000000"/>
                </a:solidFill>
              </a:rPr>
              <a:t> </a:t>
            </a:r>
            <a:r>
              <a:rPr lang="it-IT" altLang="it-IT" dirty="0" err="1">
                <a:solidFill>
                  <a:srgbClr val="000000"/>
                </a:solidFill>
              </a:rPr>
              <a:t>but</a:t>
            </a:r>
            <a:r>
              <a:rPr lang="it-IT" altLang="it-IT" dirty="0">
                <a:solidFill>
                  <a:srgbClr val="000000"/>
                </a:solidFill>
              </a:rPr>
              <a:t> </a:t>
            </a:r>
            <a:r>
              <a:rPr lang="it-IT" altLang="it-IT" dirty="0" err="1">
                <a:solidFill>
                  <a:srgbClr val="000000"/>
                </a:solidFill>
              </a:rPr>
              <a:t>also</a:t>
            </a:r>
            <a:r>
              <a:rPr lang="it-IT" altLang="it-IT" dirty="0">
                <a:solidFill>
                  <a:srgbClr val="000000"/>
                </a:solidFill>
              </a:rPr>
              <a:t> in the </a:t>
            </a:r>
            <a:r>
              <a:rPr lang="it-IT" altLang="it-IT" dirty="0" err="1">
                <a:solidFill>
                  <a:srgbClr val="000000"/>
                </a:solidFill>
              </a:rPr>
              <a:t>maintenance</a:t>
            </a:r>
            <a:r>
              <a:rPr lang="it-IT" altLang="it-IT" dirty="0">
                <a:solidFill>
                  <a:srgbClr val="000000"/>
                </a:solidFill>
              </a:rPr>
              <a:t> and </a:t>
            </a:r>
            <a:r>
              <a:rPr lang="it-IT" altLang="it-IT" dirty="0" err="1">
                <a:solidFill>
                  <a:srgbClr val="000000"/>
                </a:solidFill>
              </a:rPr>
              <a:t>exacerbation</a:t>
            </a:r>
            <a:r>
              <a:rPr lang="it-IT" altLang="it-IT" dirty="0">
                <a:solidFill>
                  <a:srgbClr val="000000"/>
                </a:solidFill>
              </a:rPr>
              <a:t> of </a:t>
            </a:r>
            <a:r>
              <a:rPr lang="it-IT" altLang="it-IT" dirty="0" err="1">
                <a:solidFill>
                  <a:srgbClr val="000000"/>
                </a:solidFill>
              </a:rPr>
              <a:t>symptoms</a:t>
            </a:r>
            <a:r>
              <a:rPr lang="it-IT" altLang="it-IT" dirty="0">
                <a:solidFill>
                  <a:srgbClr val="000000"/>
                </a:solidFill>
              </a:rPr>
              <a:t> </a:t>
            </a:r>
            <a:r>
              <a:rPr lang="it-IT" altLang="it-IT" dirty="0" err="1">
                <a:solidFill>
                  <a:srgbClr val="000000"/>
                </a:solidFill>
              </a:rPr>
              <a:t>associated</a:t>
            </a:r>
            <a:r>
              <a:rPr lang="it-IT" altLang="it-IT" dirty="0">
                <a:solidFill>
                  <a:srgbClr val="000000"/>
                </a:solidFill>
              </a:rPr>
              <a:t> with </a:t>
            </a:r>
            <a:r>
              <a:rPr lang="it-IT" altLang="it-IT" dirty="0" err="1">
                <a:solidFill>
                  <a:srgbClr val="000000"/>
                </a:solidFill>
              </a:rPr>
              <a:t>traumatic</a:t>
            </a:r>
            <a:r>
              <a:rPr lang="it-IT" altLang="it-IT" dirty="0">
                <a:solidFill>
                  <a:srgbClr val="000000"/>
                </a:solidFill>
              </a:rPr>
              <a:t> </a:t>
            </a:r>
            <a:r>
              <a:rPr lang="it-IT" altLang="it-IT" dirty="0" err="1">
                <a:solidFill>
                  <a:srgbClr val="000000"/>
                </a:solidFill>
              </a:rPr>
              <a:t>memories</a:t>
            </a:r>
            <a:r>
              <a:rPr lang="it-IT" altLang="it-IT" dirty="0">
                <a:solidFill>
                  <a:srgbClr val="000000"/>
                </a:solidFill>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907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23" t="6347" r="-423" b="4191"/>
          <a:stretch/>
        </p:blipFill>
        <p:spPr bwMode="auto">
          <a:xfrm>
            <a:off x="107504" y="116632"/>
            <a:ext cx="8921120" cy="533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2521" y="5496157"/>
            <a:ext cx="9196521" cy="1077218"/>
          </a:xfrm>
          <a:prstGeom prst="rect">
            <a:avLst/>
          </a:prstGeom>
          <a:noFill/>
        </p:spPr>
        <p:txBody>
          <a:bodyPr wrap="square" rtlCol="0">
            <a:spAutoFit/>
          </a:bodyPr>
          <a:lstStyle/>
          <a:p>
            <a:pPr algn="ctr"/>
            <a:r>
              <a:rPr lang="it-IT" sz="3200" dirty="0">
                <a:solidFill>
                  <a:srgbClr val="000000"/>
                </a:solidFill>
              </a:rPr>
              <a:t>Potenziare il tono NE con </a:t>
            </a:r>
            <a:r>
              <a:rPr lang="it-IT" sz="3200" dirty="0" err="1">
                <a:solidFill>
                  <a:srgbClr val="000000"/>
                </a:solidFill>
              </a:rPr>
              <a:t>isoproterenolo</a:t>
            </a:r>
            <a:r>
              <a:rPr lang="it-IT" sz="3200" dirty="0">
                <a:solidFill>
                  <a:srgbClr val="000000"/>
                </a:solidFill>
              </a:rPr>
              <a:t>  riduce l’efficacia di un protocollo di estinzione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69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5"/>
          <p:cNvSpPr>
            <a:spLocks noChangeArrowheads="1"/>
          </p:cNvSpPr>
          <p:nvPr/>
        </p:nvSpPr>
        <p:spPr bwMode="auto">
          <a:xfrm>
            <a:off x="4365" y="1556792"/>
            <a:ext cx="9144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dirty="0" err="1">
                <a:solidFill>
                  <a:srgbClr val="000000"/>
                </a:solidFill>
              </a:rPr>
              <a:t>Noradrenergic</a:t>
            </a:r>
            <a:r>
              <a:rPr lang="it-IT" altLang="it-IT" sz="4000" dirty="0">
                <a:solidFill>
                  <a:srgbClr val="000000"/>
                </a:solidFill>
              </a:rPr>
              <a:t> </a:t>
            </a:r>
            <a:r>
              <a:rPr lang="it-IT" altLang="it-IT" sz="4000" dirty="0" err="1">
                <a:solidFill>
                  <a:srgbClr val="000000"/>
                </a:solidFill>
              </a:rPr>
              <a:t>enhancement</a:t>
            </a:r>
            <a:r>
              <a:rPr lang="it-IT" altLang="it-IT" sz="4000" dirty="0">
                <a:solidFill>
                  <a:srgbClr val="000000"/>
                </a:solidFill>
              </a:rPr>
              <a:t> of </a:t>
            </a:r>
            <a:r>
              <a:rPr lang="it-IT" altLang="it-IT" sz="4000" dirty="0" err="1">
                <a:solidFill>
                  <a:srgbClr val="000000"/>
                </a:solidFill>
              </a:rPr>
              <a:t>reconsolidation</a:t>
            </a:r>
            <a:r>
              <a:rPr lang="it-IT" altLang="it-IT" sz="4000" dirty="0">
                <a:solidFill>
                  <a:srgbClr val="000000"/>
                </a:solidFill>
              </a:rPr>
              <a:t> </a:t>
            </a:r>
            <a:r>
              <a:rPr lang="it-IT" altLang="it-IT" sz="4000" dirty="0" err="1">
                <a:solidFill>
                  <a:srgbClr val="000000"/>
                </a:solidFill>
              </a:rPr>
              <a:t>may</a:t>
            </a:r>
            <a:r>
              <a:rPr lang="it-IT" altLang="it-IT" sz="4000" dirty="0">
                <a:solidFill>
                  <a:srgbClr val="000000"/>
                </a:solidFill>
              </a:rPr>
              <a:t> </a:t>
            </a:r>
            <a:r>
              <a:rPr lang="it-IT" altLang="it-IT" sz="4000" dirty="0" err="1">
                <a:solidFill>
                  <a:srgbClr val="000000"/>
                </a:solidFill>
              </a:rPr>
              <a:t>also</a:t>
            </a:r>
            <a:r>
              <a:rPr lang="it-IT" altLang="it-IT" sz="4000" dirty="0">
                <a:solidFill>
                  <a:srgbClr val="000000"/>
                </a:solidFill>
              </a:rPr>
              <a:t> serve </a:t>
            </a:r>
            <a:r>
              <a:rPr lang="it-IT" altLang="it-IT" sz="4000" dirty="0" err="1">
                <a:solidFill>
                  <a:srgbClr val="000000"/>
                </a:solidFill>
              </a:rPr>
              <a:t>as</a:t>
            </a:r>
            <a:r>
              <a:rPr lang="it-IT" altLang="it-IT" sz="4000" dirty="0">
                <a:solidFill>
                  <a:srgbClr val="000000"/>
                </a:solidFill>
              </a:rPr>
              <a:t> a model for </a:t>
            </a:r>
            <a:r>
              <a:rPr lang="it-IT" altLang="it-IT" sz="4000" dirty="0" err="1">
                <a:solidFill>
                  <a:srgbClr val="000000"/>
                </a:solidFill>
              </a:rPr>
              <a:t>delayed-onset</a:t>
            </a:r>
            <a:r>
              <a:rPr lang="it-IT" altLang="it-IT" sz="4000" dirty="0">
                <a:solidFill>
                  <a:srgbClr val="000000"/>
                </a:solidFill>
              </a:rPr>
              <a:t> PTSD, </a:t>
            </a:r>
            <a:r>
              <a:rPr lang="it-IT" altLang="it-IT" sz="4000" dirty="0" err="1">
                <a:solidFill>
                  <a:srgbClr val="000000"/>
                </a:solidFill>
              </a:rPr>
              <a:t>whereas</a:t>
            </a:r>
            <a:r>
              <a:rPr lang="it-IT" altLang="it-IT" sz="4000" dirty="0">
                <a:solidFill>
                  <a:srgbClr val="000000"/>
                </a:solidFill>
              </a:rPr>
              <a:t> PTSD </a:t>
            </a:r>
            <a:r>
              <a:rPr lang="it-IT" altLang="it-IT" sz="4000" dirty="0" err="1">
                <a:solidFill>
                  <a:srgbClr val="000000"/>
                </a:solidFill>
              </a:rPr>
              <a:t>symptoms</a:t>
            </a:r>
            <a:r>
              <a:rPr lang="it-IT" altLang="it-IT" sz="4000" dirty="0">
                <a:solidFill>
                  <a:srgbClr val="000000"/>
                </a:solidFill>
              </a:rPr>
              <a:t> emerge and </a:t>
            </a:r>
            <a:r>
              <a:rPr lang="it-IT" altLang="it-IT" sz="4000" dirty="0" err="1">
                <a:solidFill>
                  <a:srgbClr val="000000"/>
                </a:solidFill>
              </a:rPr>
              <a:t>exacerbate</a:t>
            </a:r>
            <a:r>
              <a:rPr lang="it-IT" altLang="it-IT" sz="4000" dirty="0">
                <a:solidFill>
                  <a:srgbClr val="000000"/>
                </a:solidFill>
              </a:rPr>
              <a:t> over time.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19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ttangolo 1"/>
          <p:cNvSpPr>
            <a:spLocks noChangeArrowheads="1"/>
          </p:cNvSpPr>
          <p:nvPr/>
        </p:nvSpPr>
        <p:spPr bwMode="auto">
          <a:xfrm>
            <a:off x="0" y="0"/>
            <a:ext cx="9144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b="1" dirty="0">
                <a:solidFill>
                  <a:srgbClr val="000000"/>
                </a:solidFill>
              </a:rPr>
              <a:t>Noradrenergic tone and extinction: reflections</a:t>
            </a:r>
          </a:p>
          <a:p>
            <a:pPr algn="ctr" eaLnBrk="1" fontAlgn="base" hangingPunct="1">
              <a:spcBef>
                <a:spcPct val="0"/>
              </a:spcBef>
              <a:spcAft>
                <a:spcPct val="0"/>
              </a:spcAft>
              <a:buFontTx/>
              <a:buNone/>
            </a:pPr>
            <a:r>
              <a:rPr lang="en-US" altLang="it-IT" dirty="0">
                <a:solidFill>
                  <a:srgbClr val="000000"/>
                </a:solidFill>
              </a:rPr>
              <a:t>Dysregulated signaling of the stress-related neurotransmitter norepinephrine (NE) has been identified as a key biomarker underlying PTSD symptomatology.</a:t>
            </a:r>
          </a:p>
          <a:p>
            <a:pPr algn="ctr" eaLnBrk="1" fontAlgn="base" hangingPunct="1">
              <a:spcBef>
                <a:spcPct val="0"/>
              </a:spcBef>
              <a:spcAft>
                <a:spcPct val="0"/>
              </a:spcAft>
              <a:buFontTx/>
              <a:buNone/>
            </a:pPr>
            <a:endParaRPr lang="en-US" altLang="it-IT" sz="800" dirty="0">
              <a:solidFill>
                <a:srgbClr val="000000"/>
              </a:solidFill>
            </a:endParaRPr>
          </a:p>
          <a:p>
            <a:pPr algn="ctr" eaLnBrk="1" fontAlgn="base" hangingPunct="1">
              <a:spcBef>
                <a:spcPct val="0"/>
              </a:spcBef>
              <a:spcAft>
                <a:spcPct val="0"/>
              </a:spcAft>
              <a:buFontTx/>
              <a:buNone/>
            </a:pPr>
            <a:r>
              <a:rPr lang="en-US" altLang="it-IT" dirty="0">
                <a:solidFill>
                  <a:srgbClr val="000000"/>
                </a:solidFill>
              </a:rPr>
              <a:t>There is growing interest in the role of NE in memory reconsolidation and extinction learning.</a:t>
            </a:r>
            <a:endParaRPr lang="it-IT" altLang="it-IT" dirty="0">
              <a:solidFill>
                <a:srgbClr val="000000"/>
              </a:solidFill>
            </a:endParaRPr>
          </a:p>
        </p:txBody>
      </p:sp>
      <p:pic>
        <p:nvPicPr>
          <p:cNvPr id="1536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4365625"/>
            <a:ext cx="91440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04" name="CasellaDiTesto 2"/>
          <p:cNvSpPr txBox="1">
            <a:spLocks noChangeArrowheads="1"/>
          </p:cNvSpPr>
          <p:nvPr/>
        </p:nvSpPr>
        <p:spPr bwMode="auto">
          <a:xfrm>
            <a:off x="0" y="4508500"/>
            <a:ext cx="223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Giustino et al., 2016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516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ttangolo 1"/>
          <p:cNvSpPr>
            <a:spLocks noChangeArrowheads="1"/>
          </p:cNvSpPr>
          <p:nvPr/>
        </p:nvSpPr>
        <p:spPr bwMode="auto">
          <a:xfrm>
            <a:off x="-34488" y="0"/>
            <a:ext cx="9144001"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b="1" dirty="0">
                <a:solidFill>
                  <a:srgbClr val="000000"/>
                </a:solidFill>
              </a:rPr>
              <a:t>Many studies have shown that propranolol appears to disrupt reconsolidation processes, thereby dampening fear responding in healthy volunteers as well as individuals with PTSD </a:t>
            </a:r>
            <a:r>
              <a:rPr lang="en-US" altLang="it-IT" sz="3600" dirty="0">
                <a:solidFill>
                  <a:srgbClr val="000000"/>
                </a:solidFill>
              </a:rPr>
              <a:t>(Brunet et al., 2008; Brunet et al., 2011; Brunet et al., 2014; </a:t>
            </a:r>
            <a:r>
              <a:rPr lang="en-US" altLang="it-IT" sz="3600" dirty="0" err="1">
                <a:solidFill>
                  <a:srgbClr val="000000"/>
                </a:solidFill>
              </a:rPr>
              <a:t>Kindt</a:t>
            </a:r>
            <a:r>
              <a:rPr lang="en-US" altLang="it-IT" sz="3600" dirty="0">
                <a:solidFill>
                  <a:srgbClr val="000000"/>
                </a:solidFill>
              </a:rPr>
              <a:t>, </a:t>
            </a:r>
            <a:r>
              <a:rPr lang="en-US" altLang="it-IT" sz="3600" dirty="0" err="1">
                <a:solidFill>
                  <a:srgbClr val="000000"/>
                </a:solidFill>
              </a:rPr>
              <a:t>Soeter</a:t>
            </a:r>
            <a:r>
              <a:rPr lang="en-US" altLang="it-IT" sz="3600" dirty="0">
                <a:solidFill>
                  <a:srgbClr val="000000"/>
                </a:solidFill>
              </a:rPr>
              <a:t>, &amp; </a:t>
            </a:r>
            <a:r>
              <a:rPr lang="en-US" altLang="it-IT" sz="3600" dirty="0" err="1">
                <a:solidFill>
                  <a:srgbClr val="000000"/>
                </a:solidFill>
              </a:rPr>
              <a:t>Vervliet</a:t>
            </a:r>
            <a:r>
              <a:rPr lang="en-US" altLang="it-IT" sz="3600" dirty="0">
                <a:solidFill>
                  <a:srgbClr val="000000"/>
                </a:solidFill>
              </a:rPr>
              <a:t>, 2009; </a:t>
            </a:r>
            <a:r>
              <a:rPr lang="en-US" altLang="it-IT" sz="3600" dirty="0" err="1">
                <a:solidFill>
                  <a:srgbClr val="000000"/>
                </a:solidFill>
              </a:rPr>
              <a:t>Lonergan</a:t>
            </a:r>
            <a:r>
              <a:rPr lang="en-US" altLang="it-IT" sz="3600" dirty="0">
                <a:solidFill>
                  <a:srgbClr val="000000"/>
                </a:solidFill>
              </a:rPr>
              <a:t> et al., 2013; </a:t>
            </a:r>
            <a:r>
              <a:rPr lang="en-US" altLang="it-IT" sz="3600" dirty="0" err="1">
                <a:solidFill>
                  <a:srgbClr val="000000"/>
                </a:solidFill>
              </a:rPr>
              <a:t>Poundja</a:t>
            </a:r>
            <a:r>
              <a:rPr lang="en-US" altLang="it-IT" sz="3600" dirty="0">
                <a:solidFill>
                  <a:srgbClr val="000000"/>
                </a:solidFill>
              </a:rPr>
              <a:t>, </a:t>
            </a:r>
            <a:r>
              <a:rPr lang="en-US" altLang="it-IT" sz="3600" dirty="0" err="1">
                <a:solidFill>
                  <a:srgbClr val="000000"/>
                </a:solidFill>
              </a:rPr>
              <a:t>Sanche</a:t>
            </a:r>
            <a:r>
              <a:rPr lang="en-US" altLang="it-IT" sz="3600" dirty="0">
                <a:solidFill>
                  <a:srgbClr val="000000"/>
                </a:solidFill>
              </a:rPr>
              <a:t>, Tremblay, &amp; Brunet, 2012; </a:t>
            </a:r>
            <a:r>
              <a:rPr lang="en-US" altLang="it-IT" sz="3600" dirty="0" err="1">
                <a:solidFill>
                  <a:srgbClr val="000000"/>
                </a:solidFill>
              </a:rPr>
              <a:t>Schwabe</a:t>
            </a:r>
            <a:r>
              <a:rPr lang="en-US" altLang="it-IT" sz="3600" dirty="0">
                <a:solidFill>
                  <a:srgbClr val="000000"/>
                </a:solidFill>
              </a:rPr>
              <a:t>, Nader, Wolf, Beaudry, &amp; </a:t>
            </a:r>
            <a:r>
              <a:rPr lang="en-US" altLang="it-IT" sz="3600" dirty="0" err="1">
                <a:solidFill>
                  <a:srgbClr val="000000"/>
                </a:solidFill>
              </a:rPr>
              <a:t>Pruessner</a:t>
            </a:r>
            <a:r>
              <a:rPr lang="en-US" altLang="it-IT" sz="3600" dirty="0">
                <a:solidFill>
                  <a:srgbClr val="000000"/>
                </a:solidFill>
              </a:rPr>
              <a:t>, 2012; </a:t>
            </a:r>
            <a:r>
              <a:rPr lang="en-US" altLang="it-IT" sz="3600" dirty="0" err="1">
                <a:solidFill>
                  <a:srgbClr val="000000"/>
                </a:solidFill>
              </a:rPr>
              <a:t>Soeter</a:t>
            </a:r>
            <a:r>
              <a:rPr lang="en-US" altLang="it-IT" sz="3600" dirty="0">
                <a:solidFill>
                  <a:srgbClr val="000000"/>
                </a:solidFill>
              </a:rPr>
              <a:t> &amp; </a:t>
            </a:r>
            <a:r>
              <a:rPr lang="en-US" altLang="it-IT" sz="3600" dirty="0" err="1">
                <a:solidFill>
                  <a:srgbClr val="000000"/>
                </a:solidFill>
              </a:rPr>
              <a:t>Kindt</a:t>
            </a:r>
            <a:r>
              <a:rPr lang="en-US" altLang="it-IT" sz="3600" dirty="0">
                <a:solidFill>
                  <a:srgbClr val="000000"/>
                </a:solidFill>
              </a:rPr>
              <a:t>, 2011; </a:t>
            </a:r>
            <a:r>
              <a:rPr lang="en-US" altLang="it-IT" sz="3600" dirty="0" err="1">
                <a:solidFill>
                  <a:srgbClr val="000000"/>
                </a:solidFill>
              </a:rPr>
              <a:t>Soeter</a:t>
            </a:r>
            <a:r>
              <a:rPr lang="en-US" altLang="it-IT" sz="3600" dirty="0">
                <a:solidFill>
                  <a:srgbClr val="000000"/>
                </a:solidFill>
              </a:rPr>
              <a:t> &amp; </a:t>
            </a:r>
            <a:r>
              <a:rPr lang="en-US" altLang="it-IT" sz="3600" dirty="0" err="1">
                <a:solidFill>
                  <a:srgbClr val="000000"/>
                </a:solidFill>
              </a:rPr>
              <a:t>Kindt</a:t>
            </a:r>
            <a:r>
              <a:rPr lang="en-US" altLang="it-IT" sz="3600" dirty="0">
                <a:solidFill>
                  <a:srgbClr val="000000"/>
                </a:solidFill>
              </a:rPr>
              <a:t>, 2012). </a:t>
            </a:r>
          </a:p>
          <a:p>
            <a:pPr algn="ctr" eaLnBrk="1" fontAlgn="base" hangingPunct="1">
              <a:spcBef>
                <a:spcPct val="0"/>
              </a:spcBef>
              <a:spcAft>
                <a:spcPct val="0"/>
              </a:spcAft>
              <a:buFontTx/>
              <a:buNone/>
            </a:pPr>
            <a:endParaRPr lang="en-US" altLang="it-IT" sz="3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96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ttangolo 1"/>
          <p:cNvSpPr>
            <a:spLocks noChangeArrowheads="1"/>
          </p:cNvSpPr>
          <p:nvPr/>
        </p:nvSpPr>
        <p:spPr bwMode="auto">
          <a:xfrm>
            <a:off x="-34488" y="0"/>
            <a:ext cx="9144001"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b="1" dirty="0">
                <a:solidFill>
                  <a:srgbClr val="000000"/>
                </a:solidFill>
              </a:rPr>
              <a:t>Typically, the experimental designs in these studies consisted of one or more memory reactivation trials with or without propranolol. </a:t>
            </a:r>
          </a:p>
          <a:p>
            <a:pPr algn="ctr" eaLnBrk="1" fontAlgn="base" hangingPunct="1">
              <a:spcBef>
                <a:spcPct val="0"/>
              </a:spcBef>
              <a:spcAft>
                <a:spcPct val="0"/>
              </a:spcAft>
              <a:buFontTx/>
              <a:buNone/>
            </a:pPr>
            <a:r>
              <a:rPr lang="en-US" altLang="it-IT" sz="3600" dirty="0">
                <a:solidFill>
                  <a:srgbClr val="000000"/>
                </a:solidFill>
              </a:rPr>
              <a:t>Fear memories were then tested at a later time point, in a drug free state. </a:t>
            </a:r>
          </a:p>
          <a:p>
            <a:pPr algn="ctr" eaLnBrk="1" fontAlgn="base" hangingPunct="1">
              <a:spcBef>
                <a:spcPct val="0"/>
              </a:spcBef>
              <a:spcAft>
                <a:spcPct val="0"/>
              </a:spcAft>
              <a:buFontTx/>
              <a:buNone/>
            </a:pPr>
            <a:r>
              <a:rPr lang="en-US" altLang="it-IT" sz="3600" b="1" dirty="0">
                <a:solidFill>
                  <a:srgbClr val="000000"/>
                </a:solidFill>
              </a:rPr>
              <a:t>Propranolol treatment attenuated physiological fear measures</a:t>
            </a:r>
            <a:r>
              <a:rPr lang="en-US" altLang="it-IT" sz="3600" dirty="0">
                <a:solidFill>
                  <a:srgbClr val="000000"/>
                </a:solidFill>
              </a:rPr>
              <a:t> (Brunet et al., 2008, 2011, 2014; </a:t>
            </a:r>
            <a:r>
              <a:rPr lang="en-US" altLang="it-IT" sz="3600" dirty="0" err="1">
                <a:solidFill>
                  <a:srgbClr val="000000"/>
                </a:solidFill>
              </a:rPr>
              <a:t>Kindt</a:t>
            </a:r>
            <a:r>
              <a:rPr lang="en-US" altLang="it-IT" sz="3600" dirty="0">
                <a:solidFill>
                  <a:srgbClr val="000000"/>
                </a:solidFill>
              </a:rPr>
              <a:t> et al., 2009; </a:t>
            </a:r>
            <a:r>
              <a:rPr lang="en-US" altLang="it-IT" sz="3600" dirty="0" err="1">
                <a:solidFill>
                  <a:srgbClr val="000000"/>
                </a:solidFill>
              </a:rPr>
              <a:t>Soeter</a:t>
            </a:r>
            <a:r>
              <a:rPr lang="en-US" altLang="it-IT" sz="3600" dirty="0">
                <a:solidFill>
                  <a:srgbClr val="000000"/>
                </a:solidFill>
              </a:rPr>
              <a:t> &amp; </a:t>
            </a:r>
            <a:r>
              <a:rPr lang="en-US" altLang="it-IT" sz="3600" dirty="0" err="1">
                <a:solidFill>
                  <a:srgbClr val="000000"/>
                </a:solidFill>
              </a:rPr>
              <a:t>Kindt</a:t>
            </a:r>
            <a:r>
              <a:rPr lang="en-US" altLang="it-IT" sz="3600" dirty="0">
                <a:solidFill>
                  <a:srgbClr val="000000"/>
                </a:solidFill>
              </a:rPr>
              <a:t>, 2011; </a:t>
            </a:r>
            <a:r>
              <a:rPr lang="en-US" altLang="it-IT" sz="3600" dirty="0" err="1">
                <a:solidFill>
                  <a:srgbClr val="000000"/>
                </a:solidFill>
              </a:rPr>
              <a:t>Soeter</a:t>
            </a:r>
            <a:r>
              <a:rPr lang="en-US" altLang="it-IT" sz="3600" dirty="0">
                <a:solidFill>
                  <a:srgbClr val="000000"/>
                </a:solidFill>
              </a:rPr>
              <a:t> &amp; </a:t>
            </a:r>
            <a:r>
              <a:rPr lang="en-US" altLang="it-IT" sz="3600" dirty="0" err="1">
                <a:solidFill>
                  <a:srgbClr val="000000"/>
                </a:solidFill>
              </a:rPr>
              <a:t>Kindt</a:t>
            </a:r>
            <a:r>
              <a:rPr lang="en-US" altLang="it-IT" sz="3600" dirty="0">
                <a:solidFill>
                  <a:srgbClr val="000000"/>
                </a:solidFill>
              </a:rPr>
              <a:t>, 2012), and improved, in chronic PTSD, </a:t>
            </a:r>
            <a:r>
              <a:rPr lang="en-US" altLang="it-IT" sz="3600" b="1" dirty="0">
                <a:solidFill>
                  <a:srgbClr val="000000"/>
                </a:solidFill>
              </a:rPr>
              <a:t>quality of life </a:t>
            </a:r>
            <a:r>
              <a:rPr lang="en-US" altLang="it-IT" sz="3600" dirty="0">
                <a:solidFill>
                  <a:srgbClr val="000000"/>
                </a:solidFill>
              </a:rPr>
              <a:t>(</a:t>
            </a:r>
            <a:r>
              <a:rPr lang="en-US" altLang="it-IT" sz="3600" dirty="0" err="1">
                <a:solidFill>
                  <a:srgbClr val="000000"/>
                </a:solidFill>
              </a:rPr>
              <a:t>Poundja</a:t>
            </a:r>
            <a:r>
              <a:rPr lang="en-US" altLang="it-IT" sz="3600" dirty="0">
                <a:solidFill>
                  <a:srgbClr val="000000"/>
                </a:solidFill>
              </a:rPr>
              <a:t> et al., 2012).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75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ttangolo 1"/>
          <p:cNvSpPr>
            <a:spLocks noChangeArrowheads="1"/>
          </p:cNvSpPr>
          <p:nvPr/>
        </p:nvSpPr>
        <p:spPr bwMode="auto">
          <a:xfrm>
            <a:off x="-19050" y="0"/>
            <a:ext cx="91440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b="1" dirty="0">
                <a:solidFill>
                  <a:srgbClr val="000000"/>
                </a:solidFill>
              </a:rPr>
              <a:t>Given the nature of the reconsolidation procedures used in many of the human studies, which is typically different from the procedure used in animal models, it is unclear whether propranolol is blocking reconsolidation, enhancing extinction learning, or some combination of the two. </a:t>
            </a:r>
          </a:p>
          <a:p>
            <a:pPr algn="ctr" eaLnBrk="1" fontAlgn="base" hangingPunct="1">
              <a:spcBef>
                <a:spcPct val="0"/>
              </a:spcBef>
              <a:spcAft>
                <a:spcPct val="0"/>
              </a:spcAft>
              <a:buFontTx/>
              <a:buNone/>
            </a:pPr>
            <a:endParaRPr lang="en-US" altLang="it-IT" dirty="0">
              <a:solidFill>
                <a:srgbClr val="000000"/>
              </a:solidFill>
            </a:endParaRPr>
          </a:p>
          <a:p>
            <a:pPr algn="ctr" eaLnBrk="1" fontAlgn="base" hangingPunct="1">
              <a:spcBef>
                <a:spcPct val="0"/>
              </a:spcBef>
              <a:spcAft>
                <a:spcPct val="0"/>
              </a:spcAft>
              <a:buFontTx/>
              <a:buNone/>
            </a:pPr>
            <a:r>
              <a:rPr lang="en-US" altLang="it-IT" dirty="0">
                <a:solidFill>
                  <a:srgbClr val="000000"/>
                </a:solidFill>
              </a:rPr>
              <a:t>For example, </a:t>
            </a:r>
            <a:r>
              <a:rPr lang="en-US" altLang="it-IT" dirty="0" err="1">
                <a:solidFill>
                  <a:srgbClr val="000000"/>
                </a:solidFill>
              </a:rPr>
              <a:t>Poundja</a:t>
            </a:r>
            <a:r>
              <a:rPr lang="en-US" altLang="it-IT" dirty="0">
                <a:solidFill>
                  <a:srgbClr val="000000"/>
                </a:solidFill>
              </a:rPr>
              <a:t> et al. (2012) examined subjects with chronic PTSD. Individuals were asked to actively recall a traumatic event while under the influence of propranolol. This process was repeated once a week for six weeks. </a:t>
            </a:r>
          </a:p>
          <a:p>
            <a:pPr algn="ctr" eaLnBrk="1" fontAlgn="base" hangingPunct="1">
              <a:spcBef>
                <a:spcPct val="0"/>
              </a:spcBef>
              <a:spcAft>
                <a:spcPct val="0"/>
              </a:spcAft>
              <a:buFontTx/>
              <a:buNone/>
            </a:pPr>
            <a:endParaRPr lang="en-US" altLang="it-IT"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40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ttangolo 1"/>
          <p:cNvSpPr>
            <a:spLocks noChangeArrowheads="1"/>
          </p:cNvSpPr>
          <p:nvPr/>
        </p:nvSpPr>
        <p:spPr bwMode="auto">
          <a:xfrm>
            <a:off x="0" y="764704"/>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3600" dirty="0">
                <a:solidFill>
                  <a:srgbClr val="000000"/>
                </a:solidFill>
              </a:rPr>
              <a:t>While the </a:t>
            </a:r>
            <a:r>
              <a:rPr lang="en-US" altLang="it-IT" sz="3600" b="1" dirty="0">
                <a:solidFill>
                  <a:srgbClr val="000000"/>
                </a:solidFill>
              </a:rPr>
              <a:t>authors claim </a:t>
            </a:r>
            <a:r>
              <a:rPr lang="en-US" altLang="it-IT" sz="3600" dirty="0">
                <a:solidFill>
                  <a:srgbClr val="000000"/>
                </a:solidFill>
              </a:rPr>
              <a:t>that the observed </a:t>
            </a:r>
            <a:r>
              <a:rPr lang="en-US" altLang="it-IT" sz="3600" b="1" dirty="0">
                <a:solidFill>
                  <a:srgbClr val="000000"/>
                </a:solidFill>
              </a:rPr>
              <a:t>decrement in fear responding </a:t>
            </a:r>
            <a:r>
              <a:rPr lang="en-US" altLang="it-IT" sz="3600" dirty="0">
                <a:solidFill>
                  <a:srgbClr val="000000"/>
                </a:solidFill>
              </a:rPr>
              <a:t>reflected </a:t>
            </a:r>
            <a:r>
              <a:rPr lang="en-US" altLang="it-IT" sz="3600" b="1" dirty="0">
                <a:solidFill>
                  <a:srgbClr val="000000"/>
                </a:solidFill>
              </a:rPr>
              <a:t>disruption of reconsolidation </a:t>
            </a:r>
            <a:r>
              <a:rPr lang="en-US" altLang="it-IT" sz="3600" dirty="0">
                <a:solidFill>
                  <a:srgbClr val="000000"/>
                </a:solidFill>
              </a:rPr>
              <a:t>and a weakened fear memory, an </a:t>
            </a:r>
            <a:r>
              <a:rPr lang="en-US" altLang="it-IT" sz="3600" b="1" dirty="0">
                <a:solidFill>
                  <a:srgbClr val="000000"/>
                </a:solidFill>
              </a:rPr>
              <a:t>alternative interpretation </a:t>
            </a:r>
            <a:r>
              <a:rPr lang="en-US" altLang="it-IT" sz="3600" dirty="0">
                <a:solidFill>
                  <a:srgbClr val="000000"/>
                </a:solidFill>
              </a:rPr>
              <a:t>is that these </a:t>
            </a:r>
            <a:r>
              <a:rPr lang="en-US" altLang="it-IT" sz="3600" b="1" dirty="0">
                <a:solidFill>
                  <a:srgbClr val="000000"/>
                </a:solidFill>
              </a:rPr>
              <a:t>repeated recall </a:t>
            </a:r>
            <a:r>
              <a:rPr lang="en-US" altLang="it-IT" sz="3600" dirty="0">
                <a:solidFill>
                  <a:srgbClr val="000000"/>
                </a:solidFill>
              </a:rPr>
              <a:t>sessions trigger </a:t>
            </a:r>
            <a:r>
              <a:rPr lang="en-US" altLang="it-IT" sz="3600" b="1" dirty="0">
                <a:solidFill>
                  <a:srgbClr val="000000"/>
                </a:solidFill>
              </a:rPr>
              <a:t>extinction-like processes </a:t>
            </a:r>
            <a:r>
              <a:rPr lang="en-US" altLang="it-IT" sz="3600" dirty="0">
                <a:solidFill>
                  <a:srgbClr val="000000"/>
                </a:solidFill>
              </a:rPr>
              <a:t>which may be </a:t>
            </a:r>
            <a:r>
              <a:rPr lang="en-US" altLang="it-IT" sz="3600" b="1" dirty="0">
                <a:solidFill>
                  <a:srgbClr val="000000"/>
                </a:solidFill>
              </a:rPr>
              <a:t>enhanced by repeated propranolol </a:t>
            </a:r>
            <a:r>
              <a:rPr lang="en-US" altLang="it-IT" sz="3600" dirty="0">
                <a:solidFill>
                  <a:srgbClr val="000000"/>
                </a:solidFill>
              </a:rPr>
              <a:t>administration</a:t>
            </a:r>
            <a:endParaRPr lang="it-IT" altLang="it-IT" sz="3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231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TotalTime>
  <Words>778</Words>
  <Application>Microsoft Office PowerPoint</Application>
  <PresentationFormat>Presentazione su schermo (4:3)</PresentationFormat>
  <Paragraphs>35</Paragraphs>
  <Slides>13</Slides>
  <Notes>0</Notes>
  <HiddenSlides>0</HiddenSlides>
  <MMClips>13</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2020-05-05T17:12:15Z</dcterms:created>
  <dcterms:modified xsi:type="dcterms:W3CDTF">2020-05-05T17:19:11Z</dcterms:modified>
</cp:coreProperties>
</file>