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72" r:id="rId12"/>
    <p:sldId id="266"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8" d="100"/>
          <a:sy n="98" d="100"/>
        </p:scale>
        <p:origin x="-140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98348" y="1371600"/>
            <a:ext cx="8147304" cy="1344168"/>
          </a:xfrm>
        </p:spPr>
        <p:txBody>
          <a:bodyPr vert="horz" lIns="91440" tIns="45720" rIns="91440" bIns="45720" rtlCol="0" anchor="b" anchorCtr="0">
            <a:normAutofit/>
            <a:scene3d>
              <a:camera prst="orthographicFront"/>
              <a:lightRig rig="threePt" dir="t">
                <a:rot lat="0" lon="0" rev="10800000"/>
              </a:lightRig>
            </a:scene3d>
            <a:sp3d extrusionH="57150">
              <a:bevelT w="38100" h="38100" prst="relaxedInset"/>
              <a:bevelB w="38100" h="38100" prst="relaxedInset"/>
            </a:sp3d>
          </a:bodyPr>
          <a:lstStyle>
            <a:lvl1pPr algn="ctr" defTabSz="914400" rtl="0" eaLnBrk="1" latinLnBrk="0" hangingPunct="1">
              <a:lnSpc>
                <a:spcPts val="6400"/>
              </a:lnSpc>
              <a:spcBef>
                <a:spcPct val="0"/>
              </a:spcBef>
              <a:buNone/>
              <a:defRPr sz="6000" kern="1200">
                <a:solidFill>
                  <a:schemeClr val="bg1"/>
                </a:solidFill>
                <a:effectLst>
                  <a:outerShdw blurRad="25400" dist="19050" dir="4200000" algn="ctr" rotWithShape="0">
                    <a:schemeClr val="tx1">
                      <a:alpha val="40000"/>
                    </a:schemeClr>
                  </a:outerShdw>
                </a:effectLst>
                <a:latin typeface="+mj-lt"/>
                <a:ea typeface="+mj-ea"/>
                <a:cs typeface="+mj-cs"/>
              </a:defRPr>
            </a:lvl1pPr>
          </a:lstStyle>
          <a:p>
            <a:r>
              <a:rPr lang="it-IT" smtClean="0"/>
              <a:t>Fare clic per modificare stile</a:t>
            </a:r>
            <a:endParaRPr/>
          </a:p>
        </p:txBody>
      </p:sp>
      <p:sp>
        <p:nvSpPr>
          <p:cNvPr id="3" name="Subtitle 2"/>
          <p:cNvSpPr>
            <a:spLocks noGrp="1"/>
          </p:cNvSpPr>
          <p:nvPr>
            <p:ph type="subTitle" idx="1"/>
          </p:nvPr>
        </p:nvSpPr>
        <p:spPr>
          <a:xfrm>
            <a:off x="498348" y="2715767"/>
            <a:ext cx="8147304" cy="667512"/>
          </a:xfrm>
        </p:spPr>
        <p:txBody>
          <a:bodyPr vert="horz" lIns="91440" tIns="45720" rIns="91440" bIns="45720" rtlCol="0">
            <a:normAutofit/>
            <a:scene3d>
              <a:camera prst="orthographicFront"/>
              <a:lightRig rig="threePt" dir="t"/>
            </a:scene3d>
            <a:sp3d extrusionH="57150">
              <a:bevelT w="38100" h="38100" prst="relaxedInset"/>
              <a:bevelB w="38100" h="38100" prst="relaxedInset"/>
            </a:sp3d>
          </a:bodyPr>
          <a:lstStyle>
            <a:lvl1pPr marL="0" indent="0" algn="ctr" defTabSz="914400" rtl="0" eaLnBrk="1" latinLnBrk="0" hangingPunct="1">
              <a:spcBef>
                <a:spcPts val="0"/>
              </a:spcBef>
              <a:buClr>
                <a:schemeClr val="tx1">
                  <a:lumMod val="75000"/>
                  <a:lumOff val="25000"/>
                </a:schemeClr>
              </a:buClr>
              <a:buSzPct val="75000"/>
              <a:buFont typeface="Wingdings 2" pitchFamily="18" charset="2"/>
              <a:buNone/>
              <a:defRPr sz="2200" b="0" kern="1200" baseline="0">
                <a:solidFill>
                  <a:schemeClr val="bg1"/>
                </a:solidFill>
                <a:effectLst>
                  <a:outerShdw blurRad="25400" dist="25400" dir="4200000" algn="ctr" rotWithShape="0">
                    <a:schemeClr val="tx1">
                      <a:alpha val="40000"/>
                    </a:scheme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dirty="0"/>
          </a:p>
        </p:txBody>
      </p:sp>
      <p:sp>
        <p:nvSpPr>
          <p:cNvPr id="4" name="Date Placeholder 3"/>
          <p:cNvSpPr>
            <a:spLocks noGrp="1"/>
          </p:cNvSpPr>
          <p:nvPr>
            <p:ph type="dt" sz="half" idx="10"/>
          </p:nvPr>
        </p:nvSpPr>
        <p:spPr/>
        <p:txBody>
          <a:bodyPr vert="horz" lIns="91440" tIns="45720" rIns="91440" bIns="45720" rtlCol="0" anchor="ctr"/>
          <a:lstStyle>
            <a:lvl1pPr marL="0" algn="l" defTabSz="914400" rtl="0" eaLnBrk="1" latinLnBrk="0" hangingPunct="1">
              <a:defRPr sz="1100" kern="1200">
                <a:solidFill>
                  <a:schemeClr val="bg1">
                    <a:lumMod val="75000"/>
                    <a:lumOff val="25000"/>
                  </a:schemeClr>
                </a:solidFill>
                <a:effectLst>
                  <a:outerShdw blurRad="25400" dist="12700" dir="4200000" algn="ctr" rotWithShape="0">
                    <a:schemeClr val="tx1">
                      <a:alpha val="40000"/>
                    </a:schemeClr>
                  </a:outerShdw>
                </a:effectLst>
                <a:latin typeface="+mn-lt"/>
                <a:ea typeface="+mn-ea"/>
                <a:cs typeface="+mn-cs"/>
              </a:defRPr>
            </a:lvl1pPr>
          </a:lstStyle>
          <a:p>
            <a:fld id="{B449D725-AF79-4FB6-8D02-83EAC61E3211}" type="datetimeFigureOut">
              <a:rPr lang="en-US" smtClean="0"/>
              <a:t>06/03/18</a:t>
            </a:fld>
            <a:endParaRPr lang="en-US"/>
          </a:p>
        </p:txBody>
      </p:sp>
      <p:sp>
        <p:nvSpPr>
          <p:cNvPr id="5" name="Footer Placeholder 4"/>
          <p:cNvSpPr>
            <a:spLocks noGrp="1"/>
          </p:cNvSpPr>
          <p:nvPr>
            <p:ph type="ftr" sz="quarter" idx="11"/>
          </p:nvPr>
        </p:nvSpPr>
        <p:spPr/>
        <p:txBody>
          <a:bodyPr vert="horz" lIns="91440" tIns="45720" rIns="91440" bIns="45720" rtlCol="0" anchor="ctr"/>
          <a:lstStyle>
            <a:lvl1pPr marL="0" algn="ctr" defTabSz="914400" rtl="0" eaLnBrk="1" latinLnBrk="0" hangingPunct="1">
              <a:defRPr sz="1100" kern="1200">
                <a:solidFill>
                  <a:schemeClr val="bg1">
                    <a:lumMod val="75000"/>
                    <a:lumOff val="25000"/>
                  </a:schemeClr>
                </a:solidFill>
                <a:effectLst>
                  <a:outerShdw blurRad="25400" dist="12700" dir="4200000" algn="ctr" rotWithShape="0">
                    <a:schemeClr val="tx1">
                      <a:alpha val="40000"/>
                    </a:schemeClr>
                  </a:outerShdw>
                </a:effectLst>
                <a:latin typeface="+mn-lt"/>
                <a:ea typeface="+mn-ea"/>
                <a:cs typeface="+mn-cs"/>
              </a:defRPr>
            </a:lvl1pPr>
          </a:lstStyle>
          <a:p>
            <a:endParaRPr lang="en-US"/>
          </a:p>
        </p:txBody>
      </p:sp>
      <p:sp>
        <p:nvSpPr>
          <p:cNvPr id="6" name="Slide Number Placeholder 5"/>
          <p:cNvSpPr>
            <a:spLocks noGrp="1"/>
          </p:cNvSpPr>
          <p:nvPr>
            <p:ph type="sldNum" sz="quarter" idx="12"/>
          </p:nvPr>
        </p:nvSpPr>
        <p:spPr/>
        <p:txBody>
          <a:bodyPr vert="horz" lIns="91440" tIns="45720" rIns="91440" bIns="45720" rtlCol="0" anchor="ctr"/>
          <a:lstStyle>
            <a:lvl1pPr marL="0" algn="r" defTabSz="914400" rtl="0" eaLnBrk="1" latinLnBrk="0" hangingPunct="1">
              <a:defRPr sz="1100" kern="1200">
                <a:solidFill>
                  <a:schemeClr val="bg1">
                    <a:lumMod val="75000"/>
                    <a:lumOff val="25000"/>
                  </a:schemeClr>
                </a:solidFill>
                <a:effectLst>
                  <a:outerShdw blurRad="25400" dist="12700" dir="4200000" algn="ctr" rotWithShape="0">
                    <a:schemeClr val="tx1">
                      <a:alpha val="40000"/>
                    </a:schemeClr>
                  </a:outerShdw>
                </a:effectLst>
                <a:latin typeface="+mn-lt"/>
                <a:ea typeface="+mn-ea"/>
                <a:cs typeface="+mn-cs"/>
              </a:defRPr>
            </a:lvl1pPr>
          </a:lstStyle>
          <a:p>
            <a:fld id="{076629CB-7937-4506-A327-ACF88B95BB03}" type="slidenum">
              <a:rPr lang="en-US" smtClean="0"/>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97540" y="416859"/>
            <a:ext cx="3840480" cy="1994647"/>
          </a:xfrm>
        </p:spPr>
        <p:txBody>
          <a:bodyPr anchor="b"/>
          <a:lstStyle>
            <a:lvl1pPr algn="ctr">
              <a:defRPr sz="4400" b="0"/>
            </a:lvl1pPr>
          </a:lstStyle>
          <a:p>
            <a:r>
              <a:rPr lang="it-IT" smtClean="0"/>
              <a:t>Fare clic per modificare stile</a:t>
            </a:r>
            <a:endParaRPr/>
          </a:p>
        </p:txBody>
      </p:sp>
      <p:sp>
        <p:nvSpPr>
          <p:cNvPr id="4" name="Text Placeholder 3"/>
          <p:cNvSpPr>
            <a:spLocks noGrp="1"/>
          </p:cNvSpPr>
          <p:nvPr>
            <p:ph type="body" sz="half" idx="2"/>
          </p:nvPr>
        </p:nvSpPr>
        <p:spPr>
          <a:xfrm>
            <a:off x="497540" y="2438400"/>
            <a:ext cx="3840480" cy="3316942"/>
          </a:xfrm>
        </p:spPr>
        <p:txBody>
          <a:bodyPr>
            <a:normAutofit/>
          </a:bodyPr>
          <a:lstStyle>
            <a:lvl1pPr marL="0" indent="0" algn="ctr">
              <a:spcBef>
                <a:spcPts val="6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B449D725-AF79-4FB6-8D02-83EAC61E3211}" type="datetimeFigureOut">
              <a:rPr lang="en-US" smtClean="0"/>
              <a:t>06/03/18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6629CB-7937-4506-A327-ACF88B95BB03}" type="slidenum">
              <a:rPr lang="en-US" smtClean="0"/>
              <a:t>‹n.›</a:t>
            </a:fld>
            <a:endParaRPr lang="en-US"/>
          </a:p>
        </p:txBody>
      </p:sp>
      <p:sp>
        <p:nvSpPr>
          <p:cNvPr id="8" name="Picture Placeholder 2"/>
          <p:cNvSpPr>
            <a:spLocks noGrp="1"/>
          </p:cNvSpPr>
          <p:nvPr>
            <p:ph type="pic" idx="1"/>
          </p:nvPr>
        </p:nvSpPr>
        <p:spPr>
          <a:xfrm>
            <a:off x="4805045" y="430306"/>
            <a:ext cx="3840480" cy="5432612"/>
          </a:xfrm>
          <a:solidFill>
            <a:schemeClr val="bg1">
              <a:lumMod val="85000"/>
            </a:schemeClr>
          </a:solidFill>
          <a:ln w="127000" cap="sq">
            <a:solidFill>
              <a:schemeClr val="bg1"/>
            </a:solidFill>
            <a:miter lim="800000"/>
          </a:ln>
          <a:effectLst>
            <a:outerShdw blurRad="76200" dist="12700" dir="5400000" sx="100500" sy="100500" rotWithShape="0">
              <a:prstClr val="black">
                <a:alpha val="30000"/>
              </a:prstClr>
            </a:outerShdw>
          </a:effectLst>
          <a:scene3d>
            <a:camera prst="orthographicFront"/>
            <a:lightRig rig="threePt" dir="t"/>
          </a:scene3d>
          <a:sp3d extrusionH="50800">
            <a:extrusionClr>
              <a:schemeClr val="tx1"/>
            </a:extrusionClr>
            <a:contourClr>
              <a:schemeClr val="tx1"/>
            </a:contourClr>
          </a:sp3d>
        </p:spPr>
        <p:txBody>
          <a:bodyPr vert="horz" lIns="91440" tIns="45720" rIns="91440" bIns="45720" rtlCol="0">
            <a:normAutofit/>
          </a:bodyPr>
          <a:lstStyle>
            <a:lvl1pPr marL="457200" indent="-457200" algn="l" defTabSz="914400" rtl="0" eaLnBrk="1" latinLnBrk="0" hangingPunct="1">
              <a:spcBef>
                <a:spcPts val="2000"/>
              </a:spcBef>
              <a:buClr>
                <a:schemeClr val="accent2">
                  <a:lumMod val="50000"/>
                  <a:lumOff val="50000"/>
                </a:schemeClr>
              </a:buClr>
              <a:buSzPct val="75000"/>
              <a:buFont typeface="Wingdings 2" pitchFamily="18" charset="2"/>
              <a:buNone/>
              <a:defRPr sz="2200" kern="1200">
                <a:solidFill>
                  <a:schemeClr val="tx1">
                    <a:lumMod val="75000"/>
                    <a:lumOff val="2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a:p>
        </p:txBody>
      </p:sp>
      <p:sp>
        <p:nvSpPr>
          <p:cNvPr id="3" name="Vertical Text Placeholder 2"/>
          <p:cNvSpPr>
            <a:spLocks noGrp="1"/>
          </p:cNvSpPr>
          <p:nvPr>
            <p:ph type="body" orient="vert" idx="1"/>
          </p:nvPr>
        </p:nvSpPr>
        <p:spPr/>
        <p:txBody>
          <a:bodyPr vert="eaVert"/>
          <a:lstStyle>
            <a:lvl5pPr>
              <a:defRPr/>
            </a:lvl5pPr>
            <a:lvl7pPr marL="2743200" indent="-457200">
              <a:defRPr/>
            </a:lvl7pPr>
            <a:lvl8pPr marL="2743200" indent="-457200">
              <a:defRPr/>
            </a:lvl8pPr>
            <a:lvl9pPr marL="2743200" indent="-457200">
              <a:defRPr/>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10"/>
          </p:nvPr>
        </p:nvSpPr>
        <p:spPr/>
        <p:txBody>
          <a:bodyPr/>
          <a:lstStyle/>
          <a:p>
            <a:fld id="{B449D725-AF79-4FB6-8D02-83EAC61E3211}" type="datetimeFigureOut">
              <a:rPr lang="en-US" smtClean="0"/>
              <a:t>06/03/18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6629CB-7937-4506-A327-ACF88B95BB03}" type="slidenum">
              <a:rPr lang="en-US" smtClean="0"/>
              <a:t>‹n.›</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61412" y="417513"/>
            <a:ext cx="1600200" cy="5708650"/>
          </a:xfrm>
        </p:spPr>
        <p:txBody>
          <a:bodyPr vert="eaVert"/>
          <a:lstStyle/>
          <a:p>
            <a:r>
              <a:rPr lang="it-IT" smtClean="0"/>
              <a:t>Fare clic per modificare stile</a:t>
            </a:r>
            <a:endParaRPr/>
          </a:p>
        </p:txBody>
      </p:sp>
      <p:sp>
        <p:nvSpPr>
          <p:cNvPr id="3" name="Vertical Text Placeholder 2"/>
          <p:cNvSpPr>
            <a:spLocks noGrp="1"/>
          </p:cNvSpPr>
          <p:nvPr>
            <p:ph type="body" orient="vert" idx="1"/>
          </p:nvPr>
        </p:nvSpPr>
        <p:spPr>
          <a:xfrm>
            <a:off x="511174" y="417513"/>
            <a:ext cx="6499225" cy="5708650"/>
          </a:xfrm>
        </p:spPr>
        <p:txBody>
          <a:bodyPr vert="eaVert"/>
          <a:lstStyle>
            <a:lvl5pPr>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10"/>
          </p:nvPr>
        </p:nvSpPr>
        <p:spPr/>
        <p:txBody>
          <a:bodyPr/>
          <a:lstStyle/>
          <a:p>
            <a:fld id="{B449D725-AF79-4FB6-8D02-83EAC61E3211}" type="datetimeFigureOut">
              <a:rPr lang="en-US" smtClean="0"/>
              <a:t>06/03/18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6629CB-7937-4506-A327-ACF88B95BB03}" type="slidenum">
              <a:rPr lang="en-US" smtClean="0"/>
              <a:t>‹n.›</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Formula di chiusura">
    <p:bg>
      <p:bgRef idx="1003">
        <a:schemeClr val="bg2"/>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vert="horz" lIns="91440" tIns="45720" rIns="91440" bIns="45720" rtlCol="0" anchor="ctr"/>
          <a:lstStyle>
            <a:lvl1pPr marL="0" algn="l" defTabSz="914400" rtl="0" eaLnBrk="1" latinLnBrk="0" hangingPunct="1">
              <a:defRPr sz="1100" kern="1200">
                <a:solidFill>
                  <a:schemeClr val="bg1">
                    <a:lumMod val="75000"/>
                    <a:lumOff val="25000"/>
                  </a:schemeClr>
                </a:solidFill>
                <a:effectLst>
                  <a:outerShdw blurRad="25400" dist="12700" dir="4200000" algn="ctr" rotWithShape="0">
                    <a:schemeClr val="tx1">
                      <a:alpha val="40000"/>
                    </a:schemeClr>
                  </a:outerShdw>
                </a:effectLst>
                <a:latin typeface="+mn-lt"/>
                <a:ea typeface="+mn-ea"/>
                <a:cs typeface="+mn-cs"/>
              </a:defRPr>
            </a:lvl1pPr>
          </a:lstStyle>
          <a:p>
            <a:fld id="{B449D725-AF79-4FB6-8D02-83EAC61E3211}" type="datetimeFigureOut">
              <a:rPr lang="en-US" smtClean="0"/>
              <a:t>06/03/18</a:t>
            </a:fld>
            <a:endParaRPr lang="en-US"/>
          </a:p>
        </p:txBody>
      </p:sp>
      <p:sp>
        <p:nvSpPr>
          <p:cNvPr id="4" name="Footer Placeholder 3"/>
          <p:cNvSpPr>
            <a:spLocks noGrp="1"/>
          </p:cNvSpPr>
          <p:nvPr>
            <p:ph type="ftr" sz="quarter" idx="11"/>
          </p:nvPr>
        </p:nvSpPr>
        <p:spPr/>
        <p:txBody>
          <a:bodyPr vert="horz" lIns="91440" tIns="45720" rIns="91440" bIns="45720" rtlCol="0" anchor="ctr"/>
          <a:lstStyle>
            <a:lvl1pPr marL="0" algn="ctr" defTabSz="914400" rtl="0" eaLnBrk="1" latinLnBrk="0" hangingPunct="1">
              <a:defRPr sz="1100" kern="1200">
                <a:solidFill>
                  <a:schemeClr val="bg1">
                    <a:lumMod val="75000"/>
                    <a:lumOff val="25000"/>
                  </a:schemeClr>
                </a:solidFill>
                <a:effectLst>
                  <a:outerShdw blurRad="25400" dist="12700" dir="4200000" algn="ctr" rotWithShape="0">
                    <a:schemeClr val="tx1">
                      <a:alpha val="40000"/>
                    </a:schemeClr>
                  </a:outerShdw>
                </a:effectLst>
                <a:latin typeface="+mn-lt"/>
                <a:ea typeface="+mn-ea"/>
                <a:cs typeface="+mn-cs"/>
              </a:defRPr>
            </a:lvl1pPr>
          </a:lstStyle>
          <a:p>
            <a:endParaRPr lang="en-US"/>
          </a:p>
        </p:txBody>
      </p:sp>
      <p:sp>
        <p:nvSpPr>
          <p:cNvPr id="5" name="Slide Number Placeholder 4"/>
          <p:cNvSpPr>
            <a:spLocks noGrp="1"/>
          </p:cNvSpPr>
          <p:nvPr>
            <p:ph type="sldNum" sz="quarter" idx="12"/>
          </p:nvPr>
        </p:nvSpPr>
        <p:spPr/>
        <p:txBody>
          <a:bodyPr vert="horz" lIns="91440" tIns="45720" rIns="91440" bIns="45720" rtlCol="0" anchor="ctr"/>
          <a:lstStyle>
            <a:lvl1pPr marL="0" algn="r" defTabSz="914400" rtl="0" eaLnBrk="1" latinLnBrk="0" hangingPunct="1">
              <a:defRPr sz="1100" kern="1200">
                <a:solidFill>
                  <a:schemeClr val="bg1">
                    <a:lumMod val="75000"/>
                    <a:lumOff val="25000"/>
                  </a:schemeClr>
                </a:solidFill>
                <a:effectLst>
                  <a:outerShdw blurRad="25400" dist="12700" dir="4200000" algn="ctr" rotWithShape="0">
                    <a:schemeClr val="tx1">
                      <a:alpha val="40000"/>
                    </a:schemeClr>
                  </a:outerShdw>
                </a:effectLst>
                <a:latin typeface="+mn-lt"/>
                <a:ea typeface="+mn-ea"/>
                <a:cs typeface="+mn-cs"/>
              </a:defRPr>
            </a:lvl1pPr>
          </a:lstStyle>
          <a:p>
            <a:fld id="{076629CB-7937-4506-A327-ACF88B95BB03}" type="slidenum">
              <a:rPr lang="en-US" smtClean="0"/>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a:p>
        </p:txBody>
      </p:sp>
      <p:sp>
        <p:nvSpPr>
          <p:cNvPr id="3" name="Content Placeholder 2"/>
          <p:cNvSpPr>
            <a:spLocks noGrp="1"/>
          </p:cNvSpPr>
          <p:nvPr>
            <p:ph idx="1"/>
          </p:nvPr>
        </p:nvSpPr>
        <p:spPr/>
        <p:txBody>
          <a:bodyPr/>
          <a:lstStyle>
            <a:lvl5pPr>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10"/>
          </p:nvPr>
        </p:nvSpPr>
        <p:spPr/>
        <p:txBody>
          <a:bodyPr/>
          <a:lstStyle/>
          <a:p>
            <a:fld id="{B449D725-AF79-4FB6-8D02-83EAC61E3211}" type="datetimeFigureOut">
              <a:rPr lang="en-US" smtClean="0"/>
              <a:t>06/03/18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6629CB-7937-4506-A327-ACF88B95BB03}" type="slidenum">
              <a:rPr lang="en-US" smtClean="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positiva titolo con immagin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98475" y="4343398"/>
            <a:ext cx="8147049" cy="1346013"/>
          </a:xfrm>
        </p:spPr>
        <p:txBody>
          <a:bodyPr>
            <a:normAutofit/>
            <a:scene3d>
              <a:camera prst="orthographicFront"/>
              <a:lightRig rig="threePt" dir="t">
                <a:rot lat="0" lon="0" rev="10800000"/>
              </a:lightRig>
            </a:scene3d>
            <a:sp3d extrusionH="57150">
              <a:bevelT w="38100" h="38100" prst="relaxedInset"/>
              <a:bevelB w="38100" h="38100" prst="relaxedInset"/>
            </a:sp3d>
          </a:bodyPr>
          <a:lstStyle>
            <a:lvl1pPr>
              <a:lnSpc>
                <a:spcPts val="6400"/>
              </a:lnSpc>
              <a:defRPr sz="6000">
                <a:solidFill>
                  <a:schemeClr val="bg1"/>
                </a:solidFill>
                <a:effectLst>
                  <a:outerShdw blurRad="25400" dist="19050" dir="4200000" algn="ctr" rotWithShape="0">
                    <a:schemeClr val="tx1">
                      <a:alpha val="40000"/>
                    </a:schemeClr>
                  </a:outerShdw>
                </a:effectLst>
              </a:defRPr>
            </a:lvl1pPr>
          </a:lstStyle>
          <a:p>
            <a:r>
              <a:rPr lang="it-IT" smtClean="0"/>
              <a:t>Fare clic per modificare stile</a:t>
            </a:r>
            <a:endParaRPr/>
          </a:p>
        </p:txBody>
      </p:sp>
      <p:sp>
        <p:nvSpPr>
          <p:cNvPr id="3" name="Subtitle 2"/>
          <p:cNvSpPr>
            <a:spLocks noGrp="1"/>
          </p:cNvSpPr>
          <p:nvPr>
            <p:ph type="subTitle" idx="1"/>
          </p:nvPr>
        </p:nvSpPr>
        <p:spPr>
          <a:xfrm>
            <a:off x="498475" y="5688105"/>
            <a:ext cx="8147050" cy="663387"/>
          </a:xfrm>
        </p:spPr>
        <p:txBody>
          <a:bodyPr>
            <a:scene3d>
              <a:camera prst="orthographicFront"/>
              <a:lightRig rig="threePt" dir="t"/>
            </a:scene3d>
            <a:sp3d extrusionH="57150">
              <a:bevelT w="38100" h="38100" prst="relaxedInset"/>
              <a:bevelB w="38100" h="38100" prst="relaxedInset"/>
            </a:sp3d>
          </a:bodyPr>
          <a:lstStyle>
            <a:lvl1pPr marL="0" indent="0" algn="ctr">
              <a:spcBef>
                <a:spcPts val="0"/>
              </a:spcBef>
              <a:buNone/>
              <a:defRPr b="0" baseline="0">
                <a:solidFill>
                  <a:schemeClr val="bg1"/>
                </a:solidFill>
                <a:effectLst>
                  <a:outerShdw blurRad="25400" dist="25400" dir="4200000" algn="ctr" rotWithShape="0">
                    <a:schemeClr val="tx1">
                      <a:alpha val="40000"/>
                    </a:scheme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dirty="0"/>
          </a:p>
        </p:txBody>
      </p:sp>
      <p:sp>
        <p:nvSpPr>
          <p:cNvPr id="4" name="Date Placeholder 3"/>
          <p:cNvSpPr>
            <a:spLocks noGrp="1"/>
          </p:cNvSpPr>
          <p:nvPr>
            <p:ph type="dt" sz="half" idx="10"/>
          </p:nvPr>
        </p:nvSpPr>
        <p:spPr/>
        <p:txBody>
          <a:bodyPr/>
          <a:lstStyle>
            <a:lvl1pPr>
              <a:defRPr>
                <a:solidFill>
                  <a:schemeClr val="bg1">
                    <a:lumMod val="75000"/>
                    <a:lumOff val="25000"/>
                  </a:schemeClr>
                </a:solidFill>
                <a:effectLst>
                  <a:outerShdw blurRad="25400" dist="12700" dir="4200000" algn="ctr" rotWithShape="0">
                    <a:schemeClr val="tx1">
                      <a:alpha val="40000"/>
                    </a:schemeClr>
                  </a:outerShdw>
                </a:effectLst>
              </a:defRPr>
            </a:lvl1pPr>
          </a:lstStyle>
          <a:p>
            <a:fld id="{B449D725-AF79-4FB6-8D02-83EAC61E3211}" type="datetimeFigureOut">
              <a:rPr lang="en-US" smtClean="0"/>
              <a:t>06/03/18</a:t>
            </a:fld>
            <a:endParaRPr lang="en-US"/>
          </a:p>
        </p:txBody>
      </p:sp>
      <p:sp>
        <p:nvSpPr>
          <p:cNvPr id="5" name="Footer Placeholder 4"/>
          <p:cNvSpPr>
            <a:spLocks noGrp="1"/>
          </p:cNvSpPr>
          <p:nvPr>
            <p:ph type="ftr" sz="quarter" idx="11"/>
          </p:nvPr>
        </p:nvSpPr>
        <p:spPr/>
        <p:txBody>
          <a:bodyPr/>
          <a:lstStyle>
            <a:lvl1pPr>
              <a:defRPr>
                <a:solidFill>
                  <a:schemeClr val="bg1">
                    <a:lumMod val="75000"/>
                    <a:lumOff val="25000"/>
                  </a:schemeClr>
                </a:solidFill>
                <a:effectLst>
                  <a:outerShdw blurRad="25400" dist="12700" dir="4200000" algn="ctr" rotWithShape="0">
                    <a:schemeClr val="tx1">
                      <a:alpha val="40000"/>
                    </a:schemeClr>
                  </a:outerShdw>
                </a:effectLst>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bg1">
                    <a:lumMod val="75000"/>
                    <a:lumOff val="25000"/>
                  </a:schemeClr>
                </a:solidFill>
                <a:effectLst>
                  <a:outerShdw blurRad="25400" dist="12700" dir="4200000" algn="ctr" rotWithShape="0">
                    <a:schemeClr val="tx1">
                      <a:alpha val="40000"/>
                    </a:schemeClr>
                  </a:outerShdw>
                </a:effectLst>
              </a:defRPr>
            </a:lvl1pPr>
          </a:lstStyle>
          <a:p>
            <a:fld id="{076629CB-7937-4506-A327-ACF88B95BB03}" type="slidenum">
              <a:rPr lang="en-US" smtClean="0"/>
              <a:t>‹n.›</a:t>
            </a:fld>
            <a:endParaRPr lang="en-US"/>
          </a:p>
        </p:txBody>
      </p:sp>
      <p:sp>
        <p:nvSpPr>
          <p:cNvPr id="8" name="Picture Placeholder 7"/>
          <p:cNvSpPr>
            <a:spLocks noGrp="1"/>
          </p:cNvSpPr>
          <p:nvPr>
            <p:ph type="pic" sz="quarter" idx="13"/>
          </p:nvPr>
        </p:nvSpPr>
        <p:spPr>
          <a:xfrm>
            <a:off x="1981200" y="685800"/>
            <a:ext cx="5181600" cy="3352800"/>
          </a:xfrm>
          <a:solidFill>
            <a:schemeClr val="tx1">
              <a:lumMod val="75000"/>
            </a:schemeClr>
          </a:solidFill>
          <a:ln w="127000" cap="sq">
            <a:solidFill>
              <a:schemeClr val="tx1"/>
            </a:solidFill>
            <a:miter lim="800000"/>
          </a:ln>
          <a:effectLst>
            <a:outerShdw blurRad="63500" sx="101000" sy="101000" algn="ctr" rotWithShape="0">
              <a:schemeClr val="bg2">
                <a:lumMod val="20000"/>
                <a:lumOff val="80000"/>
                <a:alpha val="40000"/>
              </a:schemeClr>
            </a:outerShdw>
          </a:effectLst>
          <a:scene3d>
            <a:camera prst="orthographicFront"/>
            <a:lightRig rig="twoPt" dir="t">
              <a:rot lat="0" lon="0" rev="9000000"/>
            </a:lightRig>
          </a:scene3d>
          <a:sp3d prstMaterial="matte">
            <a:bevelT w="12700" prst="relaxedInset"/>
            <a:bevelB w="38100" h="127000" prst="relaxedInset"/>
            <a:extrusionClr>
              <a:schemeClr val="tx1"/>
            </a:extrusionClr>
            <a:contourClr>
              <a:schemeClr val="tx1"/>
            </a:contourClr>
          </a:sp3d>
        </p:spPr>
        <p:txBody>
          <a:bodyPr/>
          <a:lstStyle>
            <a:lvl1pPr>
              <a:buNone/>
              <a:defRPr/>
            </a:lvl1pPr>
          </a:lstStyle>
          <a:p>
            <a:r>
              <a:rPr lang="it-IT" smtClean="0"/>
              <a:t>Trascinare l'immagine su un segnaposto o fare clic sull'icona per aggiungerla</a:t>
            </a:r>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98475" y="1774826"/>
            <a:ext cx="8147050" cy="1873250"/>
          </a:xfrm>
        </p:spPr>
        <p:txBody>
          <a:bodyPr anchor="b" anchorCtr="0"/>
          <a:lstStyle>
            <a:lvl1pPr algn="ctr">
              <a:defRPr sz="6000" b="0" cap="none" baseline="0"/>
            </a:lvl1pPr>
          </a:lstStyle>
          <a:p>
            <a:r>
              <a:rPr lang="it-IT" smtClean="0"/>
              <a:t>Fare clic per modificare stile</a:t>
            </a:r>
            <a:endParaRPr/>
          </a:p>
        </p:txBody>
      </p:sp>
      <p:sp>
        <p:nvSpPr>
          <p:cNvPr id="3" name="Text Placeholder 2"/>
          <p:cNvSpPr>
            <a:spLocks noGrp="1"/>
          </p:cNvSpPr>
          <p:nvPr>
            <p:ph type="body" idx="1"/>
          </p:nvPr>
        </p:nvSpPr>
        <p:spPr>
          <a:xfrm>
            <a:off x="498475" y="3654519"/>
            <a:ext cx="8147050" cy="1500187"/>
          </a:xfrm>
        </p:spPr>
        <p:txBody>
          <a:bodyPr anchor="t" anchorCtr="0">
            <a:normAutofit/>
          </a:bodyPr>
          <a:lstStyle>
            <a:lvl1pPr marL="0" indent="0" algn="ctr">
              <a:spcBef>
                <a:spcPts val="0"/>
              </a:spcBef>
              <a:buNone/>
              <a:defRPr sz="22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Date Placeholder 3"/>
          <p:cNvSpPr>
            <a:spLocks noGrp="1"/>
          </p:cNvSpPr>
          <p:nvPr>
            <p:ph type="dt" sz="half" idx="10"/>
          </p:nvPr>
        </p:nvSpPr>
        <p:spPr/>
        <p:txBody>
          <a:bodyPr/>
          <a:lstStyle/>
          <a:p>
            <a:fld id="{B449D725-AF79-4FB6-8D02-83EAC61E3211}" type="datetimeFigureOut">
              <a:rPr lang="en-US" smtClean="0"/>
              <a:t>06/03/18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6629CB-7937-4506-A327-ACF88B95BB03}" type="slidenum">
              <a:rPr lang="en-US" smtClean="0"/>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le 1"/>
          <p:cNvSpPr>
            <a:spLocks noGrp="1"/>
          </p:cNvSpPr>
          <p:nvPr>
            <p:ph type="title"/>
          </p:nvPr>
        </p:nvSpPr>
        <p:spPr>
          <a:xfrm>
            <a:off x="498475" y="94129"/>
            <a:ext cx="8147051" cy="1452283"/>
          </a:xfrm>
        </p:spPr>
        <p:txBody>
          <a:bodyPr/>
          <a:lstStyle/>
          <a:p>
            <a:r>
              <a:rPr lang="it-IT" smtClean="0"/>
              <a:t>Fare clic per modificare stile</a:t>
            </a:r>
            <a:endParaRPr/>
          </a:p>
        </p:txBody>
      </p:sp>
      <p:sp>
        <p:nvSpPr>
          <p:cNvPr id="3" name="Content Placeholder 2"/>
          <p:cNvSpPr>
            <a:spLocks noGrp="1"/>
          </p:cNvSpPr>
          <p:nvPr>
            <p:ph sz="half" idx="1"/>
          </p:nvPr>
        </p:nvSpPr>
        <p:spPr>
          <a:xfrm>
            <a:off x="498475" y="1762125"/>
            <a:ext cx="3840480" cy="4364038"/>
          </a:xfrm>
        </p:spPr>
        <p:txBody>
          <a:bodyPr>
            <a:normAutofit/>
          </a:bodyPr>
          <a:lstStyle>
            <a:lvl1pPr>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Content Placeholder 3"/>
          <p:cNvSpPr>
            <a:spLocks noGrp="1"/>
          </p:cNvSpPr>
          <p:nvPr>
            <p:ph sz="half" idx="2"/>
          </p:nvPr>
        </p:nvSpPr>
        <p:spPr>
          <a:xfrm>
            <a:off x="4805046" y="1762125"/>
            <a:ext cx="3840480" cy="4364038"/>
          </a:xfrm>
        </p:spPr>
        <p:txBody>
          <a:bodyPr>
            <a:normAutofit/>
          </a:bodyPr>
          <a:lstStyle>
            <a:lvl1pPr>
              <a:defRPr sz="2000"/>
            </a:lvl1pPr>
            <a:lvl2pPr>
              <a:defRPr sz="1800"/>
            </a:lvl2pPr>
            <a:lvl3pPr>
              <a:defRPr sz="1800"/>
            </a:lvl3pPr>
            <a:lvl4pPr>
              <a:defRPr sz="1800"/>
            </a:lvl4pPr>
            <a:lvl5pPr marL="2290763" indent="-461963">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5" name="Date Placeholder 4"/>
          <p:cNvSpPr>
            <a:spLocks noGrp="1"/>
          </p:cNvSpPr>
          <p:nvPr>
            <p:ph type="dt" sz="half" idx="10"/>
          </p:nvPr>
        </p:nvSpPr>
        <p:spPr/>
        <p:txBody>
          <a:bodyPr/>
          <a:lstStyle/>
          <a:p>
            <a:fld id="{B449D725-AF79-4FB6-8D02-83EAC61E3211}" type="datetimeFigureOut">
              <a:rPr lang="en-US" smtClean="0"/>
              <a:t>06/03/18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6629CB-7937-4506-A327-ACF88B95BB03}" type="slidenum">
              <a:rPr lang="en-US" smtClean="0"/>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498475" y="94129"/>
            <a:ext cx="8147051" cy="1452283"/>
          </a:xfrm>
        </p:spPr>
        <p:txBody>
          <a:bodyPr/>
          <a:lstStyle>
            <a:lvl1pPr>
              <a:defRPr/>
            </a:lvl1pPr>
          </a:lstStyle>
          <a:p>
            <a:r>
              <a:rPr lang="it-IT" smtClean="0"/>
              <a:t>Fare clic per modificare stile</a:t>
            </a:r>
            <a:endParaRPr/>
          </a:p>
        </p:txBody>
      </p:sp>
      <p:sp>
        <p:nvSpPr>
          <p:cNvPr id="3" name="Text Placeholder 2"/>
          <p:cNvSpPr>
            <a:spLocks noGrp="1"/>
          </p:cNvSpPr>
          <p:nvPr>
            <p:ph type="body" idx="1"/>
          </p:nvPr>
        </p:nvSpPr>
        <p:spPr>
          <a:xfrm>
            <a:off x="498475" y="1550894"/>
            <a:ext cx="3840480" cy="715962"/>
          </a:xfrm>
        </p:spPr>
        <p:txBody>
          <a:bodyPr anchor="b"/>
          <a:lstStyle>
            <a:lvl1pPr marL="0" indent="0" algn="ctr">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Content Placeholder 3"/>
          <p:cNvSpPr>
            <a:spLocks noGrp="1"/>
          </p:cNvSpPr>
          <p:nvPr>
            <p:ph sz="half" idx="2"/>
          </p:nvPr>
        </p:nvSpPr>
        <p:spPr>
          <a:xfrm>
            <a:off x="498475" y="2541494"/>
            <a:ext cx="3840480" cy="3584668"/>
          </a:xfrm>
        </p:spPr>
        <p:txBody>
          <a:bodyPr>
            <a:normAutofit/>
          </a:bodyPr>
          <a:lstStyle>
            <a:lvl1pPr>
              <a:defRPr sz="2000"/>
            </a:lvl1pPr>
            <a:lvl2pPr>
              <a:defRPr sz="1800"/>
            </a:lvl2pPr>
            <a:lvl3pPr>
              <a:defRPr sz="1800"/>
            </a:lvl3pPr>
            <a:lvl4pPr>
              <a:defRPr sz="1800"/>
            </a:lvl4pPr>
            <a:lvl5pPr>
              <a:defRPr sz="1800"/>
            </a:lvl5pPr>
            <a:lvl6pPr marL="2290763" indent="-461963">
              <a:defRPr sz="1600"/>
            </a:lvl6pPr>
            <a:lvl7pPr marL="2290763" indent="-461963">
              <a:defRPr sz="1600"/>
            </a:lvl7pPr>
            <a:lvl8pPr marL="2290763" indent="-461963">
              <a:defRPr sz="1600"/>
            </a:lvl8pPr>
            <a:lvl9pPr marL="2290763" indent="-461963">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5" name="Text Placeholder 4"/>
          <p:cNvSpPr>
            <a:spLocks noGrp="1"/>
          </p:cNvSpPr>
          <p:nvPr>
            <p:ph type="body" sz="quarter" idx="3"/>
          </p:nvPr>
        </p:nvSpPr>
        <p:spPr>
          <a:xfrm>
            <a:off x="4805046" y="1550894"/>
            <a:ext cx="3840480" cy="715962"/>
          </a:xfrm>
        </p:spPr>
        <p:txBody>
          <a:bodyPr anchor="b"/>
          <a:lstStyle>
            <a:lvl1pPr marL="0" indent="0" algn="ctr">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Content Placeholder 5"/>
          <p:cNvSpPr>
            <a:spLocks noGrp="1"/>
          </p:cNvSpPr>
          <p:nvPr>
            <p:ph sz="quarter" idx="4"/>
          </p:nvPr>
        </p:nvSpPr>
        <p:spPr>
          <a:xfrm>
            <a:off x="4805046" y="2541494"/>
            <a:ext cx="3840480" cy="3584668"/>
          </a:xfrm>
        </p:spPr>
        <p:txBody>
          <a:bodyPr>
            <a:normAutofit/>
          </a:bodyPr>
          <a:lstStyle>
            <a:lvl1pPr>
              <a:defRPr sz="2000"/>
            </a:lvl1pPr>
            <a:lvl2pPr>
              <a:defRPr sz="1800"/>
            </a:lvl2pPr>
            <a:lvl3pPr>
              <a:defRPr sz="1800"/>
            </a:lvl3pPr>
            <a:lvl4pPr>
              <a:defRPr sz="1800"/>
            </a:lvl4pPr>
            <a:lvl5pPr>
              <a:defRPr sz="1800"/>
            </a:lvl5pPr>
            <a:lvl6pPr marL="2290763" indent="-461963">
              <a:defRPr sz="1600"/>
            </a:lvl6pPr>
            <a:lvl7pPr marL="2290763" indent="-461963">
              <a:defRPr sz="1600"/>
            </a:lvl7pPr>
            <a:lvl8pPr marL="2290763" indent="-461963">
              <a:defRPr sz="1600"/>
            </a:lvl8pPr>
            <a:lvl9pPr marL="2290763" indent="-461963">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7" name="Date Placeholder 6"/>
          <p:cNvSpPr>
            <a:spLocks noGrp="1"/>
          </p:cNvSpPr>
          <p:nvPr>
            <p:ph type="dt" sz="half" idx="10"/>
          </p:nvPr>
        </p:nvSpPr>
        <p:spPr/>
        <p:txBody>
          <a:bodyPr/>
          <a:lstStyle/>
          <a:p>
            <a:fld id="{B449D725-AF79-4FB6-8D02-83EAC61E3211}" type="datetimeFigureOut">
              <a:rPr lang="en-US" smtClean="0"/>
              <a:t>06/03/18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6629CB-7937-4506-A327-ACF88B95BB03}" type="slidenum">
              <a:rPr lang="en-US" smtClean="0"/>
              <a:t>‹n.›</a:t>
            </a:fld>
            <a:endParaRPr lang="en-US"/>
          </a:p>
        </p:txBody>
      </p:sp>
      <p:cxnSp>
        <p:nvCxnSpPr>
          <p:cNvPr id="11" name="Straight Connector 10"/>
          <p:cNvCxnSpPr/>
          <p:nvPr/>
        </p:nvCxnSpPr>
        <p:spPr>
          <a:xfrm>
            <a:off x="502920" y="2353235"/>
            <a:ext cx="3840480" cy="1588"/>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805045" y="2353235"/>
            <a:ext cx="3840480" cy="1588"/>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a:p>
        </p:txBody>
      </p:sp>
      <p:sp>
        <p:nvSpPr>
          <p:cNvPr id="3" name="Date Placeholder 2"/>
          <p:cNvSpPr>
            <a:spLocks noGrp="1"/>
          </p:cNvSpPr>
          <p:nvPr>
            <p:ph type="dt" sz="half" idx="10"/>
          </p:nvPr>
        </p:nvSpPr>
        <p:spPr/>
        <p:txBody>
          <a:bodyPr/>
          <a:lstStyle/>
          <a:p>
            <a:fld id="{B449D725-AF79-4FB6-8D02-83EAC61E3211}" type="datetimeFigureOut">
              <a:rPr lang="en-US" smtClean="0"/>
              <a:t>06/03/18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6629CB-7937-4506-A327-ACF88B95BB03}" type="slidenum">
              <a:rPr lang="en-US" smtClean="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49D725-AF79-4FB6-8D02-83EAC61E3211}" type="datetimeFigureOut">
              <a:rPr lang="en-US" smtClean="0"/>
              <a:t>06/03/18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6629CB-7937-4506-A327-ACF88B95BB03}" type="slidenum">
              <a:rPr lang="en-US" smtClean="0"/>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97540" y="416859"/>
            <a:ext cx="3840480" cy="1994647"/>
          </a:xfrm>
        </p:spPr>
        <p:txBody>
          <a:bodyPr anchor="b"/>
          <a:lstStyle>
            <a:lvl1pPr algn="ctr">
              <a:defRPr sz="4400" b="0"/>
            </a:lvl1pPr>
          </a:lstStyle>
          <a:p>
            <a:r>
              <a:rPr lang="it-IT" smtClean="0"/>
              <a:t>Fare clic per modificare stile</a:t>
            </a:r>
            <a:endParaRPr/>
          </a:p>
        </p:txBody>
      </p:sp>
      <p:sp>
        <p:nvSpPr>
          <p:cNvPr id="3" name="Content Placeholder 2"/>
          <p:cNvSpPr>
            <a:spLocks noGrp="1"/>
          </p:cNvSpPr>
          <p:nvPr>
            <p:ph idx="1"/>
          </p:nvPr>
        </p:nvSpPr>
        <p:spPr>
          <a:xfrm>
            <a:off x="4792532" y="403412"/>
            <a:ext cx="3840480" cy="5722751"/>
          </a:xfrm>
        </p:spPr>
        <p:txBody>
          <a:bodyPr>
            <a:normAutofit/>
          </a:bodyPr>
          <a:lstStyle>
            <a:lvl1pPr>
              <a:defRPr sz="2000"/>
            </a:lvl1pPr>
            <a:lvl2pPr>
              <a:defRPr sz="20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Text Placeholder 3"/>
          <p:cNvSpPr>
            <a:spLocks noGrp="1"/>
          </p:cNvSpPr>
          <p:nvPr>
            <p:ph type="body" sz="half" idx="2"/>
          </p:nvPr>
        </p:nvSpPr>
        <p:spPr>
          <a:xfrm>
            <a:off x="497540" y="2438400"/>
            <a:ext cx="3840480" cy="3316942"/>
          </a:xfrm>
        </p:spPr>
        <p:txBody>
          <a:bodyPr>
            <a:normAutofit/>
          </a:bodyPr>
          <a:lstStyle>
            <a:lvl1pPr marL="0" indent="0" algn="ctr">
              <a:spcBef>
                <a:spcPts val="6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B449D725-AF79-4FB6-8D02-83EAC61E3211}" type="datetimeFigureOut">
              <a:rPr lang="en-US" smtClean="0"/>
              <a:t>06/03/18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6629CB-7937-4506-A327-ACF88B95BB03}" type="slidenum">
              <a:rPr lang="en-US" smtClean="0"/>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5" y="94129"/>
            <a:ext cx="8147051" cy="1452283"/>
          </a:xfrm>
          <a:prstGeom prst="rect">
            <a:avLst/>
          </a:prstGeom>
        </p:spPr>
        <p:txBody>
          <a:bodyPr vert="horz" lIns="91440" tIns="45720" rIns="91440" bIns="45720" rtlCol="0" anchor="b" anchorCtr="0">
            <a:noAutofit/>
          </a:bodyPr>
          <a:lstStyle/>
          <a:p>
            <a:r>
              <a:rPr lang="it-IT" smtClean="0"/>
              <a:t>Fare clic per modificare stile</a:t>
            </a:r>
            <a:endParaRPr/>
          </a:p>
        </p:txBody>
      </p:sp>
      <p:sp>
        <p:nvSpPr>
          <p:cNvPr id="3" name="Text Placeholder 2"/>
          <p:cNvSpPr>
            <a:spLocks noGrp="1"/>
          </p:cNvSpPr>
          <p:nvPr>
            <p:ph type="body" idx="1"/>
          </p:nvPr>
        </p:nvSpPr>
        <p:spPr>
          <a:xfrm>
            <a:off x="498475" y="1761565"/>
            <a:ext cx="8147051" cy="4364598"/>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2"/>
          </p:nvPr>
        </p:nvSpPr>
        <p:spPr>
          <a:xfrm>
            <a:off x="188259" y="6356350"/>
            <a:ext cx="2133600" cy="365125"/>
          </a:xfrm>
          <a:prstGeom prst="rect">
            <a:avLst/>
          </a:prstGeom>
        </p:spPr>
        <p:txBody>
          <a:bodyPr vert="horz" lIns="91440" tIns="45720" rIns="91440" bIns="45720" rtlCol="0" anchor="ctr"/>
          <a:lstStyle>
            <a:lvl1pPr algn="l">
              <a:defRPr sz="1100">
                <a:solidFill>
                  <a:schemeClr val="tx1">
                    <a:lumMod val="75000"/>
                    <a:lumOff val="25000"/>
                  </a:schemeClr>
                </a:solidFill>
              </a:defRPr>
            </a:lvl1pPr>
          </a:lstStyle>
          <a:p>
            <a:fld id="{B449D725-AF79-4FB6-8D02-83EAC61E3211}" type="datetimeFigureOut">
              <a:rPr lang="en-US" smtClean="0"/>
              <a:t>06/03/18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1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6817659" y="6356350"/>
            <a:ext cx="2133600" cy="365125"/>
          </a:xfrm>
          <a:prstGeom prst="rect">
            <a:avLst/>
          </a:prstGeom>
        </p:spPr>
        <p:txBody>
          <a:bodyPr vert="horz" lIns="91440" tIns="45720" rIns="91440" bIns="45720" rtlCol="0" anchor="ctr"/>
          <a:lstStyle>
            <a:lvl1pPr algn="r">
              <a:defRPr sz="1100">
                <a:solidFill>
                  <a:schemeClr val="tx1">
                    <a:lumMod val="75000"/>
                    <a:lumOff val="25000"/>
                  </a:schemeClr>
                </a:solidFill>
              </a:defRPr>
            </a:lvl1pPr>
          </a:lstStyle>
          <a:p>
            <a:fld id="{076629CB-7937-4506-A327-ACF88B95BB03}" type="slidenum">
              <a:rPr lang="en-US" smtClean="0"/>
              <a:t>‹n.›</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defTabSz="914400" rtl="0" eaLnBrk="1" latinLnBrk="0" hangingPunct="1">
        <a:spcBef>
          <a:spcPct val="0"/>
        </a:spcBef>
        <a:buNone/>
        <a:defRPr sz="5000" kern="1200">
          <a:solidFill>
            <a:schemeClr val="tx1"/>
          </a:solidFill>
          <a:latin typeface="+mj-lt"/>
          <a:ea typeface="+mj-ea"/>
          <a:cs typeface="+mj-cs"/>
        </a:defRPr>
      </a:lvl1pPr>
    </p:titleStyle>
    <p:bodyStyle>
      <a:lvl1pPr marL="457200" indent="-457200" algn="l" defTabSz="914400" rtl="0" eaLnBrk="1" latinLnBrk="0" hangingPunct="1">
        <a:spcBef>
          <a:spcPts val="2000"/>
        </a:spcBef>
        <a:buClr>
          <a:schemeClr val="tx1">
            <a:lumMod val="75000"/>
            <a:lumOff val="25000"/>
          </a:schemeClr>
        </a:buClr>
        <a:buSzPct val="75000"/>
        <a:buFont typeface="Wingdings 2" pitchFamily="18" charset="2"/>
        <a:buChar char=""/>
        <a:defRPr sz="2200" kern="1200">
          <a:solidFill>
            <a:schemeClr val="tx1">
              <a:lumMod val="75000"/>
              <a:lumOff val="25000"/>
            </a:schemeClr>
          </a:solidFill>
          <a:latin typeface="+mn-lt"/>
          <a:ea typeface="+mn-ea"/>
          <a:cs typeface="+mn-cs"/>
        </a:defRPr>
      </a:lvl1pPr>
      <a:lvl2pPr marL="914400" indent="-457200" algn="l" defTabSz="914400" rtl="0" eaLnBrk="1" latinLnBrk="0" hangingPunct="1">
        <a:spcBef>
          <a:spcPts val="600"/>
        </a:spcBef>
        <a:buClr>
          <a:schemeClr val="tx1">
            <a:lumMod val="50000"/>
            <a:lumOff val="50000"/>
          </a:schemeClr>
        </a:buClr>
        <a:buSzPct val="75000"/>
        <a:buFont typeface="Wingdings 2" pitchFamily="18" charset="2"/>
        <a:buChar char=""/>
        <a:defRPr sz="2000" kern="1200">
          <a:solidFill>
            <a:schemeClr val="tx1">
              <a:lumMod val="75000"/>
              <a:lumOff val="25000"/>
            </a:schemeClr>
          </a:solidFill>
          <a:latin typeface="+mn-lt"/>
          <a:ea typeface="+mn-ea"/>
          <a:cs typeface="+mn-cs"/>
        </a:defRPr>
      </a:lvl2pPr>
      <a:lvl3pPr marL="1371600" indent="-457200" algn="l" defTabSz="914400" rtl="0" eaLnBrk="1" latinLnBrk="0" hangingPunct="1">
        <a:spcBef>
          <a:spcPts val="600"/>
        </a:spcBef>
        <a:buClr>
          <a:schemeClr val="tx1">
            <a:lumMod val="75000"/>
            <a:lumOff val="25000"/>
          </a:schemeClr>
        </a:buClr>
        <a:buSzPct val="75000"/>
        <a:buFont typeface="Wingdings 2" pitchFamily="18" charset="2"/>
        <a:buChar char=""/>
        <a:defRPr sz="1800" kern="1200">
          <a:solidFill>
            <a:schemeClr val="tx1">
              <a:lumMod val="75000"/>
              <a:lumOff val="25000"/>
            </a:schemeClr>
          </a:solidFill>
          <a:latin typeface="+mn-lt"/>
          <a:ea typeface="+mn-ea"/>
          <a:cs typeface="+mn-cs"/>
        </a:defRPr>
      </a:lvl3pPr>
      <a:lvl4pPr marL="1828800" indent="-457200" algn="l" defTabSz="914400" rtl="0" eaLnBrk="1" latinLnBrk="0" hangingPunct="1">
        <a:spcBef>
          <a:spcPts val="600"/>
        </a:spcBef>
        <a:buClr>
          <a:schemeClr val="tx1">
            <a:lumMod val="50000"/>
            <a:lumOff val="50000"/>
          </a:schemeClr>
        </a:buClr>
        <a:buSzPct val="75000"/>
        <a:buFont typeface="Wingdings 2" pitchFamily="18" charset="2"/>
        <a:buChar char=""/>
        <a:defRPr sz="1800" kern="1200">
          <a:solidFill>
            <a:schemeClr val="tx1">
              <a:lumMod val="75000"/>
              <a:lumOff val="25000"/>
            </a:schemeClr>
          </a:solidFill>
          <a:latin typeface="+mn-lt"/>
          <a:ea typeface="+mn-ea"/>
          <a:cs typeface="+mn-cs"/>
        </a:defRPr>
      </a:lvl4pPr>
      <a:lvl5pPr marL="2286000" indent="-457200" algn="l" defTabSz="914400" rtl="0" eaLnBrk="1" latinLnBrk="0" hangingPunct="1">
        <a:spcBef>
          <a:spcPts val="600"/>
        </a:spcBef>
        <a:buClr>
          <a:schemeClr val="tx1">
            <a:lumMod val="75000"/>
            <a:lumOff val="25000"/>
          </a:schemeClr>
        </a:buClr>
        <a:buSzPct val="75000"/>
        <a:buFont typeface="Wingdings 2" pitchFamily="18" charset="2"/>
        <a:buChar char=""/>
        <a:defRPr sz="1800" kern="1200">
          <a:solidFill>
            <a:schemeClr val="tx1">
              <a:lumMod val="75000"/>
              <a:lumOff val="25000"/>
            </a:schemeClr>
          </a:solidFill>
          <a:latin typeface="+mn-lt"/>
          <a:ea typeface="+mn-ea"/>
          <a:cs typeface="+mn-cs"/>
        </a:defRPr>
      </a:lvl5pPr>
      <a:lvl6pPr marL="2743200" indent="-461963" algn="l" defTabSz="914400" rtl="0" eaLnBrk="1" latinLnBrk="0" hangingPunct="1">
        <a:spcBef>
          <a:spcPct val="20000"/>
        </a:spcBef>
        <a:buClr>
          <a:schemeClr val="tx1">
            <a:lumMod val="50000"/>
            <a:lumOff val="50000"/>
          </a:schemeClr>
        </a:buClr>
        <a:buSzPct val="75000"/>
        <a:buFont typeface="Wingdings 2" pitchFamily="18" charset="2"/>
        <a:buChar char=""/>
        <a:defRPr lang="en-US" sz="1800" kern="1200" dirty="0" smtClean="0">
          <a:solidFill>
            <a:schemeClr val="tx1">
              <a:lumMod val="75000"/>
              <a:lumOff val="25000"/>
            </a:schemeClr>
          </a:solidFill>
          <a:latin typeface="+mn-lt"/>
          <a:ea typeface="+mn-ea"/>
          <a:cs typeface="+mn-cs"/>
        </a:defRPr>
      </a:lvl6pPr>
      <a:lvl7pPr marL="3205163" indent="-461963" algn="l" defTabSz="914400" rtl="0" eaLnBrk="1" latinLnBrk="0" hangingPunct="1">
        <a:spcBef>
          <a:spcPct val="20000"/>
        </a:spcBef>
        <a:buClr>
          <a:schemeClr val="tx1">
            <a:lumMod val="75000"/>
            <a:lumOff val="25000"/>
          </a:schemeClr>
        </a:buClr>
        <a:buSzPct val="75000"/>
        <a:buFont typeface="Wingdings 2" pitchFamily="18" charset="2"/>
        <a:buChar char=""/>
        <a:defRPr lang="en-US" sz="1800" kern="1200" dirty="0" smtClean="0">
          <a:solidFill>
            <a:schemeClr val="tx1">
              <a:lumMod val="75000"/>
              <a:lumOff val="25000"/>
            </a:schemeClr>
          </a:solidFill>
          <a:latin typeface="+mn-lt"/>
          <a:ea typeface="+mn-ea"/>
          <a:cs typeface="+mn-cs"/>
        </a:defRPr>
      </a:lvl7pPr>
      <a:lvl8pPr marL="3657600" indent="-461963" algn="l" defTabSz="914400" rtl="0" eaLnBrk="1" latinLnBrk="0" hangingPunct="1">
        <a:spcBef>
          <a:spcPct val="20000"/>
        </a:spcBef>
        <a:buClr>
          <a:schemeClr val="tx1">
            <a:lumMod val="50000"/>
            <a:lumOff val="50000"/>
          </a:schemeClr>
        </a:buClr>
        <a:buSzPct val="75000"/>
        <a:buFont typeface="Wingdings 2" pitchFamily="18" charset="2"/>
        <a:buChar char=""/>
        <a:defRPr lang="en-US" sz="1800" kern="1200" dirty="0" smtClean="0">
          <a:solidFill>
            <a:schemeClr val="tx1">
              <a:lumMod val="75000"/>
              <a:lumOff val="25000"/>
            </a:schemeClr>
          </a:solidFill>
          <a:latin typeface="+mn-lt"/>
          <a:ea typeface="+mn-ea"/>
          <a:cs typeface="+mn-cs"/>
        </a:defRPr>
      </a:lvl8pPr>
      <a:lvl9pPr marL="4119563" indent="-461963" algn="l" defTabSz="914400" rtl="0" eaLnBrk="1" latinLnBrk="0" hangingPunct="1">
        <a:spcBef>
          <a:spcPct val="20000"/>
        </a:spcBef>
        <a:buClr>
          <a:schemeClr val="tx1">
            <a:lumMod val="75000"/>
            <a:lumOff val="25000"/>
          </a:schemeClr>
        </a:buClr>
        <a:buSzPct val="75000"/>
        <a:buFont typeface="Wingdings 2" pitchFamily="18" charset="2"/>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98348" y="1097550"/>
            <a:ext cx="8147304" cy="2273984"/>
          </a:xfrm>
        </p:spPr>
        <p:txBody>
          <a:bodyPr>
            <a:normAutofit fontScale="90000"/>
          </a:bodyPr>
          <a:lstStyle/>
          <a:p>
            <a:r>
              <a:rPr lang="it-IT" dirty="0" smtClean="0">
                <a:effectLst/>
              </a:rPr>
              <a:t/>
            </a:r>
            <a:br>
              <a:rPr lang="it-IT" dirty="0" smtClean="0">
                <a:effectLst/>
              </a:rPr>
            </a:br>
            <a:r>
              <a:rPr lang="it-IT" dirty="0" smtClean="0">
                <a:effectLst/>
              </a:rPr>
              <a:t>TEORIA </a:t>
            </a:r>
            <a:r>
              <a:rPr lang="it-IT" dirty="0">
                <a:effectLst/>
              </a:rPr>
              <a:t>DELL’ATTACCAMENTO</a:t>
            </a:r>
            <a:br>
              <a:rPr lang="it-IT" dirty="0">
                <a:effectLst/>
              </a:rPr>
            </a:br>
            <a:endParaRPr lang="it-IT" dirty="0"/>
          </a:p>
        </p:txBody>
      </p:sp>
      <p:sp>
        <p:nvSpPr>
          <p:cNvPr id="3" name="Sottotitolo 2"/>
          <p:cNvSpPr>
            <a:spLocks noGrp="1"/>
          </p:cNvSpPr>
          <p:nvPr>
            <p:ph type="subTitle" idx="1"/>
          </p:nvPr>
        </p:nvSpPr>
        <p:spPr/>
        <p:txBody>
          <a:bodyPr/>
          <a:lstStyle/>
          <a:p>
            <a:endParaRPr lang="it-IT"/>
          </a:p>
        </p:txBody>
      </p:sp>
    </p:spTree>
    <p:extLst>
      <p:ext uri="{BB962C8B-B14F-4D97-AF65-F5344CB8AC3E}">
        <p14:creationId xmlns:p14="http://schemas.microsoft.com/office/powerpoint/2010/main" val="34651432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98475" y="621982"/>
            <a:ext cx="8147051" cy="5504181"/>
          </a:xfrm>
        </p:spPr>
        <p:txBody>
          <a:bodyPr>
            <a:normAutofit/>
          </a:bodyPr>
          <a:lstStyle/>
          <a:p>
            <a:pPr marL="0" indent="0">
              <a:buNone/>
            </a:pPr>
            <a:r>
              <a:rPr lang="it-IT" sz="3200" b="1" dirty="0">
                <a:solidFill>
                  <a:srgbClr val="000090"/>
                </a:solidFill>
              </a:rPr>
              <a:t>L’attaccamento sicuro</a:t>
            </a:r>
            <a:r>
              <a:rPr lang="it-IT" sz="3200" dirty="0">
                <a:solidFill>
                  <a:srgbClr val="000090"/>
                </a:solidFill>
              </a:rPr>
              <a:t> </a:t>
            </a:r>
            <a:endParaRPr lang="it-IT" sz="3200" dirty="0" smtClean="0">
              <a:solidFill>
                <a:srgbClr val="000090"/>
              </a:solidFill>
            </a:endParaRPr>
          </a:p>
          <a:p>
            <a:pPr marL="0" indent="0">
              <a:buNone/>
            </a:pPr>
            <a:r>
              <a:rPr lang="it-IT" dirty="0" smtClean="0"/>
              <a:t>Lo </a:t>
            </a:r>
            <a:r>
              <a:rPr lang="it-IT" dirty="0"/>
              <a:t>stile di </a:t>
            </a:r>
            <a:r>
              <a:rPr lang="it-IT" b="1" dirty="0"/>
              <a:t>attaccamento sicuro</a:t>
            </a:r>
            <a:r>
              <a:rPr lang="it-IT" dirty="0"/>
              <a:t>, con le sue caratteristiche di flessibilità emotiva, di adeguato funzionamento sociale e cognitivo,  viene attualmente considerato all'unanimità la miglior forma di resilienza rispetto alle avversità future.  </a:t>
            </a:r>
            <a:endParaRPr lang="it-IT" dirty="0" smtClean="0"/>
          </a:p>
          <a:p>
            <a:pPr marL="0" indent="0">
              <a:buNone/>
            </a:pPr>
            <a:r>
              <a:rPr lang="it-IT" dirty="0" smtClean="0"/>
              <a:t>L'elemento </a:t>
            </a:r>
            <a:r>
              <a:rPr lang="it-IT" dirty="0"/>
              <a:t>centrale su cui tale stile di attaccamento si fonda è la </a:t>
            </a:r>
            <a:r>
              <a:rPr lang="it-IT" u="sng" dirty="0">
                <a:solidFill>
                  <a:srgbClr val="000090"/>
                </a:solidFill>
              </a:rPr>
              <a:t>comunicazione contingente tra bambino e genitore</a:t>
            </a:r>
            <a:r>
              <a:rPr lang="it-IT" dirty="0"/>
              <a:t>; gli studi ci portano a considerare come  da parte del genitore il prerequisito per questo tipo di scambio può essere definito come un </a:t>
            </a:r>
            <a:r>
              <a:rPr lang="it-IT" i="1" dirty="0"/>
              <a:t>funzionamento globale della mente del genitore caratterizzato da coerenza</a:t>
            </a:r>
            <a:r>
              <a:rPr lang="it-IT" dirty="0"/>
              <a:t>. </a:t>
            </a:r>
          </a:p>
          <a:p>
            <a:pPr marL="0" indent="0">
              <a:buNone/>
            </a:pPr>
            <a:r>
              <a:rPr lang="it-IT" dirty="0"/>
              <a:t>  </a:t>
            </a:r>
            <a:endParaRPr lang="it-IT" dirty="0"/>
          </a:p>
        </p:txBody>
      </p:sp>
    </p:spTree>
    <p:extLst>
      <p:ext uri="{BB962C8B-B14F-4D97-AF65-F5344CB8AC3E}">
        <p14:creationId xmlns:p14="http://schemas.microsoft.com/office/powerpoint/2010/main" val="13870642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98475" y="94129"/>
            <a:ext cx="8147051" cy="1253499"/>
          </a:xfrm>
        </p:spPr>
        <p:txBody>
          <a:bodyPr/>
          <a:lstStyle/>
          <a:p>
            <a:r>
              <a:rPr lang="it-IT" sz="3200" b="1" dirty="0"/>
              <a:t>Caratteristiche   cruciali per la costituzione di una relazione di  attaccamento sicuro</a:t>
            </a:r>
            <a:r>
              <a:rPr lang="it-IT" sz="3200" b="1" dirty="0" smtClean="0"/>
              <a:t>:</a:t>
            </a:r>
            <a:endParaRPr lang="it-IT" sz="3200" dirty="0"/>
          </a:p>
        </p:txBody>
      </p:sp>
      <p:sp>
        <p:nvSpPr>
          <p:cNvPr id="3" name="Segnaposto contenuto 2"/>
          <p:cNvSpPr>
            <a:spLocks noGrp="1"/>
          </p:cNvSpPr>
          <p:nvPr>
            <p:ph idx="1"/>
          </p:nvPr>
        </p:nvSpPr>
        <p:spPr>
          <a:xfrm>
            <a:off x="498475" y="1477207"/>
            <a:ext cx="8147051" cy="4648956"/>
          </a:xfrm>
        </p:spPr>
        <p:txBody>
          <a:bodyPr>
            <a:normAutofit lnSpcReduction="10000"/>
          </a:bodyPr>
          <a:lstStyle/>
          <a:p>
            <a:pPr marL="0" indent="0">
              <a:buNone/>
            </a:pPr>
            <a:r>
              <a:rPr lang="it-IT" b="1" u="sng" dirty="0" smtClean="0">
                <a:solidFill>
                  <a:srgbClr val="000090"/>
                </a:solidFill>
              </a:rPr>
              <a:t>1</a:t>
            </a:r>
            <a:r>
              <a:rPr lang="it-IT" b="1" u="sng" dirty="0">
                <a:solidFill>
                  <a:srgbClr val="000090"/>
                </a:solidFill>
              </a:rPr>
              <a:t>- collaborazione </a:t>
            </a:r>
            <a:r>
              <a:rPr lang="it-IT" dirty="0"/>
              <a:t>– la comunicazione è caratterizzata da scambi contingenti, collaborativi e con una significativa sintonia anche negli scambi non verbali;  tale condivisione crea una condivisione tra stati mentali primari con una connessione di risonanza che permette l'emergere un senso di vitalità.</a:t>
            </a:r>
          </a:p>
          <a:p>
            <a:pPr marL="0" indent="0">
              <a:buNone/>
            </a:pPr>
            <a:r>
              <a:rPr lang="it-IT" b="1" u="sng" dirty="0">
                <a:solidFill>
                  <a:srgbClr val="000090"/>
                </a:solidFill>
              </a:rPr>
              <a:t>2 dialogo riflessivo </a:t>
            </a:r>
            <a:r>
              <a:rPr lang="it-IT" dirty="0"/>
              <a:t>– ciascun membro della diade condivide verbalmente l'esperienza interna che fa; il genitore riconosce i segnali mandati dal bambino gli da un senso nella propria mente e lo comunica creando un significato per il bambino che permette la condivisione dei reciproci stati mentali; questo senso che l'esperienza soggettiva è importante e può essere comunicata e condivisa permette al bambino di sviluppare una comprensione della mente: la capacità della mente di creare la rappresentazione della mente degli altri e del sé.  </a:t>
            </a:r>
          </a:p>
          <a:p>
            <a:endParaRPr lang="it-IT" dirty="0"/>
          </a:p>
        </p:txBody>
      </p:sp>
    </p:spTree>
    <p:extLst>
      <p:ext uri="{BB962C8B-B14F-4D97-AF65-F5344CB8AC3E}">
        <p14:creationId xmlns:p14="http://schemas.microsoft.com/office/powerpoint/2010/main" val="922510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98475" y="505360"/>
            <a:ext cx="8147051" cy="6064325"/>
          </a:xfrm>
        </p:spPr>
        <p:txBody>
          <a:bodyPr>
            <a:normAutofit fontScale="92500" lnSpcReduction="10000"/>
          </a:bodyPr>
          <a:lstStyle/>
          <a:p>
            <a:pPr marL="0" indent="0">
              <a:buNone/>
            </a:pPr>
            <a:r>
              <a:rPr lang="it-IT" b="1" u="sng" dirty="0">
                <a:solidFill>
                  <a:srgbClr val="000090"/>
                </a:solidFill>
              </a:rPr>
              <a:t>3 riparazione </a:t>
            </a:r>
            <a:r>
              <a:rPr lang="it-IT" dirty="0">
                <a:solidFill>
                  <a:schemeClr val="tx1"/>
                </a:solidFill>
              </a:rPr>
              <a:t>– la sintonizzazione viene inevitabilmente interrotta e la capacità di riparazione permette al bambino di sperimentare, l'oscillazione degli stati e  il ristabilirsi della sintonia nella diade; la disconnessione interattiva permette di dar senso alle esperienze dolorose e di risignificarle all'interno della relazione; </a:t>
            </a:r>
          </a:p>
          <a:p>
            <a:pPr marL="0" indent="0">
              <a:buNone/>
            </a:pPr>
            <a:r>
              <a:rPr lang="it-IT" b="1" u="sng" dirty="0">
                <a:solidFill>
                  <a:srgbClr val="000090"/>
                </a:solidFill>
              </a:rPr>
              <a:t>4 narrative coerenti</a:t>
            </a:r>
            <a:r>
              <a:rPr lang="it-IT" u="sng" dirty="0">
                <a:solidFill>
                  <a:schemeClr val="tx1"/>
                </a:solidFill>
              </a:rPr>
              <a:t>-</a:t>
            </a:r>
            <a:r>
              <a:rPr lang="it-IT" dirty="0">
                <a:solidFill>
                  <a:schemeClr val="tx1"/>
                </a:solidFill>
              </a:rPr>
              <a:t> la possibilità per il genitore di creare una forma autobiografica di auto-coscienza e di comunicarla al proprio figlio,  riguarda la connessione tra passato presente e futuro che il genitore può insegnare al bambino, co-costruendo storie relative agli accadimenti specifici sia riguardo alle attività che riguardo alla loro vita mentale, il genitore collabora in questo modo  alla costruzione della realtà del bambino, su cui lui si potrà rispecchiare;</a:t>
            </a:r>
          </a:p>
          <a:p>
            <a:pPr marL="0" indent="0">
              <a:buNone/>
            </a:pPr>
            <a:r>
              <a:rPr lang="it-IT" b="1" u="sng" dirty="0">
                <a:solidFill>
                  <a:srgbClr val="000090"/>
                </a:solidFill>
              </a:rPr>
              <a:t>5 comunicazione emotiva</a:t>
            </a:r>
            <a:r>
              <a:rPr lang="it-IT" dirty="0">
                <a:solidFill>
                  <a:schemeClr val="tx1"/>
                </a:solidFill>
              </a:rPr>
              <a:t>-  è importante che la figura di attaccamento possa sia amplificare le esperienze positive ma è ugualmente significativa la capacità del genitore di rimanere connesso al figlio anche nei momenti spiacevoli, in questo modo l'adulto potrà confortare e insegnare a dare significato, a comprendere anche questi momenti; il genitore manterrà così la sintonizzazione su tutta la gamma delle esperienze emozionali.</a:t>
            </a:r>
          </a:p>
          <a:p>
            <a:pPr marL="0" indent="0">
              <a:buNone/>
            </a:pPr>
            <a:endParaRPr lang="it-IT" dirty="0">
              <a:solidFill>
                <a:schemeClr val="tx1"/>
              </a:solidFill>
            </a:endParaRPr>
          </a:p>
        </p:txBody>
      </p:sp>
    </p:spTree>
    <p:extLst>
      <p:ext uri="{BB962C8B-B14F-4D97-AF65-F5344CB8AC3E}">
        <p14:creationId xmlns:p14="http://schemas.microsoft.com/office/powerpoint/2010/main" val="42326077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a:p>
        </p:txBody>
      </p:sp>
    </p:spTree>
    <p:extLst>
      <p:ext uri="{BB962C8B-B14F-4D97-AF65-F5344CB8AC3E}">
        <p14:creationId xmlns:p14="http://schemas.microsoft.com/office/powerpoint/2010/main" val="7776579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a:p>
        </p:txBody>
      </p:sp>
    </p:spTree>
    <p:extLst>
      <p:ext uri="{BB962C8B-B14F-4D97-AF65-F5344CB8AC3E}">
        <p14:creationId xmlns:p14="http://schemas.microsoft.com/office/powerpoint/2010/main" val="8933087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a:p>
        </p:txBody>
      </p:sp>
    </p:spTree>
    <p:extLst>
      <p:ext uri="{BB962C8B-B14F-4D97-AF65-F5344CB8AC3E}">
        <p14:creationId xmlns:p14="http://schemas.microsoft.com/office/powerpoint/2010/main" val="9029693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a:p>
        </p:txBody>
      </p:sp>
    </p:spTree>
    <p:extLst>
      <p:ext uri="{BB962C8B-B14F-4D97-AF65-F5344CB8AC3E}">
        <p14:creationId xmlns:p14="http://schemas.microsoft.com/office/powerpoint/2010/main" val="2574511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400" b="1" dirty="0"/>
              <a:t>Teoria del bisogno sociale primario   </a:t>
            </a:r>
            <a:r>
              <a:rPr lang="it-IT" sz="2400" b="1" dirty="0" err="1"/>
              <a:t>Bowlby</a:t>
            </a:r>
            <a:r>
              <a:rPr lang="it-IT" sz="2400" b="1" dirty="0"/>
              <a:t> (1978-81)</a:t>
            </a:r>
            <a:r>
              <a:rPr lang="x-none" sz="2400" b="1" dirty="0"/>
              <a:t>‏: </a:t>
            </a:r>
            <a:r>
              <a:rPr lang="it-IT" sz="2400" dirty="0"/>
              <a:t/>
            </a:r>
            <a:br>
              <a:rPr lang="it-IT" sz="2400" dirty="0"/>
            </a:br>
            <a:endParaRPr lang="it-IT" sz="2400" dirty="0"/>
          </a:p>
        </p:txBody>
      </p:sp>
      <p:sp>
        <p:nvSpPr>
          <p:cNvPr id="3" name="Segnaposto contenuto 2"/>
          <p:cNvSpPr>
            <a:spLocks noGrp="1"/>
          </p:cNvSpPr>
          <p:nvPr>
            <p:ph idx="1"/>
          </p:nvPr>
        </p:nvSpPr>
        <p:spPr/>
        <p:txBody>
          <a:bodyPr/>
          <a:lstStyle/>
          <a:p>
            <a:r>
              <a:rPr lang="it-IT" dirty="0"/>
              <a:t>L’attaccamento del neonato alla madre e della madre al suo neonato deriva da un sistema di comportamento proprio della specie  (confutando la teoria pulsionale libidica attraverso la soddisfazione orale).</a:t>
            </a:r>
            <a:r>
              <a:rPr lang="it-IT" b="1" dirty="0"/>
              <a:t>  </a:t>
            </a:r>
            <a:r>
              <a:rPr lang="it-IT" dirty="0"/>
              <a:t>5 sono i comportamenti istintivi che sono finalizzati al mantenimento della vicinanza della madre :</a:t>
            </a:r>
          </a:p>
          <a:p>
            <a:r>
              <a:rPr lang="it-IT" i="1" dirty="0"/>
              <a:t>Condotte di inseguimento</a:t>
            </a:r>
            <a:r>
              <a:rPr lang="it-IT" dirty="0"/>
              <a:t>:   Succhiare, Aggrapparsi, (abbracciare, </a:t>
            </a:r>
            <a:r>
              <a:rPr lang="it-IT" dirty="0" err="1"/>
              <a:t>coccolobilità</a:t>
            </a:r>
            <a:r>
              <a:rPr lang="it-IT" dirty="0"/>
              <a:t>), Seguire con    lo sguardo </a:t>
            </a:r>
          </a:p>
          <a:p>
            <a:r>
              <a:rPr lang="it-IT" i="1" dirty="0"/>
              <a:t>Condotte di richiamo</a:t>
            </a:r>
            <a:r>
              <a:rPr lang="it-IT" dirty="0"/>
              <a:t>: Piangere e Sorridere</a:t>
            </a:r>
          </a:p>
          <a:p>
            <a:endParaRPr lang="it-IT" dirty="0"/>
          </a:p>
        </p:txBody>
      </p:sp>
    </p:spTree>
    <p:extLst>
      <p:ext uri="{BB962C8B-B14F-4D97-AF65-F5344CB8AC3E}">
        <p14:creationId xmlns:p14="http://schemas.microsoft.com/office/powerpoint/2010/main" val="572876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r>
              <a:rPr lang="it-IT" sz="2800" dirty="0"/>
              <a:t>L`attaccamento implica l’utilizzo che il bambino fa della figura di attaccamento  come "base sicura" da cui esplorare ambienti nuovi. Quando il sistema di attaccamento viene attivato, il bambino usa la figura di attaccamento come "rifugio sicuro" a cui fare ritorno in situazioni stressanti o pericolose (</a:t>
            </a:r>
            <a:r>
              <a:rPr lang="it-IT" sz="2800" dirty="0" err="1"/>
              <a:t>Bretherton</a:t>
            </a:r>
            <a:r>
              <a:rPr lang="it-IT" sz="2800" dirty="0"/>
              <a:t> 1992).</a:t>
            </a:r>
          </a:p>
          <a:p>
            <a:endParaRPr lang="it-IT" dirty="0"/>
          </a:p>
        </p:txBody>
      </p:sp>
    </p:spTree>
    <p:extLst>
      <p:ext uri="{BB962C8B-B14F-4D97-AF65-F5344CB8AC3E}">
        <p14:creationId xmlns:p14="http://schemas.microsoft.com/office/powerpoint/2010/main" val="2606557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98475" y="336907"/>
            <a:ext cx="8147051" cy="5789256"/>
          </a:xfrm>
        </p:spPr>
        <p:txBody>
          <a:bodyPr>
            <a:normAutofit/>
          </a:bodyPr>
          <a:lstStyle/>
          <a:p>
            <a:r>
              <a:rPr lang="it-IT" i="1" dirty="0"/>
              <a:t>Queste prime esperienze corrisponderebbero, nella descrizione di </a:t>
            </a:r>
            <a:r>
              <a:rPr lang="it-IT" i="1" dirty="0" err="1"/>
              <a:t>Bowlby</a:t>
            </a:r>
            <a:r>
              <a:rPr lang="it-IT" i="1" dirty="0"/>
              <a:t> (1969,1973,1980), alla matrice del mondo rappresentazionale del bambino, come sottolineato anche  dalle ricerche derivate dall`elaborazione della teoria dell’attaccamento (</a:t>
            </a:r>
            <a:r>
              <a:rPr lang="it-IT" i="1" dirty="0" err="1">
                <a:solidFill>
                  <a:schemeClr val="accent2"/>
                </a:solidFill>
              </a:rPr>
              <a:t>Main</a:t>
            </a:r>
            <a:r>
              <a:rPr lang="it-IT" i="1" dirty="0">
                <a:solidFill>
                  <a:schemeClr val="accent2"/>
                </a:solidFill>
              </a:rPr>
              <a:t>,  1995). </a:t>
            </a:r>
            <a:endParaRPr lang="it-IT" i="1" dirty="0" smtClean="0">
              <a:solidFill>
                <a:schemeClr val="accent2"/>
              </a:solidFill>
            </a:endParaRPr>
          </a:p>
          <a:p>
            <a:r>
              <a:rPr lang="it-IT" i="1" dirty="0" smtClean="0">
                <a:solidFill>
                  <a:schemeClr val="accent2"/>
                </a:solidFill>
              </a:rPr>
              <a:t>A </a:t>
            </a:r>
            <a:r>
              <a:rPr lang="it-IT" i="1" dirty="0">
                <a:solidFill>
                  <a:schemeClr val="accent2"/>
                </a:solidFill>
              </a:rPr>
              <a:t>livello di rappresentazione si organizzerebbero </a:t>
            </a:r>
            <a:r>
              <a:rPr lang="it-IT" i="1" dirty="0"/>
              <a:t>precoci esperienze interattive e reiterate, dando luogo a rappresentazioni riguardanti il </a:t>
            </a:r>
            <a:r>
              <a:rPr lang="it-IT" i="1" dirty="0" err="1"/>
              <a:t>sè</a:t>
            </a:r>
            <a:r>
              <a:rPr lang="it-IT" i="1" dirty="0"/>
              <a:t>, la figura di attaccamento e il </a:t>
            </a:r>
            <a:r>
              <a:rPr lang="it-IT" i="1" dirty="0" err="1"/>
              <a:t>sè</a:t>
            </a:r>
            <a:r>
              <a:rPr lang="it-IT" i="1" dirty="0"/>
              <a:t> in rapporto alla figura di attaccamento </a:t>
            </a:r>
            <a:r>
              <a:rPr lang="it-IT" b="1" i="1" dirty="0">
                <a:solidFill>
                  <a:srgbClr val="9C5B14"/>
                </a:solidFill>
              </a:rPr>
              <a:t>(Modelli Operativi Interni) </a:t>
            </a:r>
            <a:r>
              <a:rPr lang="it-IT" i="1" dirty="0"/>
              <a:t>e questo corrisponderebbe al modello cognitivo di interiorizzazione delle relazioni oggettuali. L’importanza di questo iniziale mondo rappresentazionale infantile risiederebbe  nel costituire una sorta di guida  rispetto a differenti e successive esperienze relazionali, infatti una volta costituite queste strutture mentali organizzate, intervengono come regolatori sovraordinati dei sistemi comportamentali e biologici sottostanti le motivazioni e gli affetti. </a:t>
            </a:r>
            <a:endParaRPr lang="it-IT" dirty="0"/>
          </a:p>
          <a:p>
            <a:endParaRPr lang="it-IT" dirty="0"/>
          </a:p>
        </p:txBody>
      </p:sp>
    </p:spTree>
    <p:extLst>
      <p:ext uri="{BB962C8B-B14F-4D97-AF65-F5344CB8AC3E}">
        <p14:creationId xmlns:p14="http://schemas.microsoft.com/office/powerpoint/2010/main" val="2519480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b="1" dirty="0"/>
              <a:t>Teoria dei modelli operativi interni –MOI.  </a:t>
            </a:r>
            <a:r>
              <a:rPr lang="it-IT" sz="2800" b="1" dirty="0" err="1"/>
              <a:t>Bowlby</a:t>
            </a:r>
            <a:r>
              <a:rPr lang="it-IT" sz="2800" b="1" dirty="0"/>
              <a:t> 1969-1973,1980:</a:t>
            </a:r>
            <a:r>
              <a:rPr lang="it-IT" sz="2800" dirty="0"/>
              <a:t/>
            </a:r>
            <a:br>
              <a:rPr lang="it-IT" sz="2800" dirty="0"/>
            </a:br>
            <a:endParaRPr lang="it-IT" sz="2800" dirty="0"/>
          </a:p>
        </p:txBody>
      </p:sp>
      <p:sp>
        <p:nvSpPr>
          <p:cNvPr id="3" name="Segnaposto contenuto 2"/>
          <p:cNvSpPr>
            <a:spLocks noGrp="1"/>
          </p:cNvSpPr>
          <p:nvPr>
            <p:ph idx="1"/>
          </p:nvPr>
        </p:nvSpPr>
        <p:spPr/>
        <p:txBody>
          <a:bodyPr>
            <a:normAutofit/>
          </a:bodyPr>
          <a:lstStyle/>
          <a:p>
            <a:r>
              <a:rPr lang="it-IT" sz="2800" dirty="0" smtClean="0"/>
              <a:t>Le </a:t>
            </a:r>
            <a:r>
              <a:rPr lang="it-IT" sz="2800" dirty="0"/>
              <a:t>precoci esperienze interattive, reiterate nel tempo, darebbero luogo a rappresentazioni riguardanti il sé, la figura di attaccamento e il sé in rapporto alla figura di attaccamento (MOI), corrispondentemente al modello cognitivo di interiorizzazione delle relazioni oggettuali.</a:t>
            </a:r>
          </a:p>
          <a:p>
            <a:endParaRPr lang="it-IT" sz="2800" dirty="0"/>
          </a:p>
        </p:txBody>
      </p:sp>
    </p:spTree>
    <p:extLst>
      <p:ext uri="{BB962C8B-B14F-4D97-AF65-F5344CB8AC3E}">
        <p14:creationId xmlns:p14="http://schemas.microsoft.com/office/powerpoint/2010/main" val="2256963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b="1" dirty="0"/>
              <a:t>TEORIA DELL’ATTACCAMENTO   </a:t>
            </a:r>
            <a:r>
              <a:rPr lang="it-IT" sz="2800" b="1" i="1" dirty="0" err="1"/>
              <a:t>Bowlby</a:t>
            </a:r>
            <a:r>
              <a:rPr lang="it-IT" sz="2800" b="1" i="1" dirty="0"/>
              <a:t> 1951,1969</a:t>
            </a:r>
            <a:r>
              <a:rPr lang="it-IT" sz="2800" dirty="0"/>
              <a:t/>
            </a:r>
            <a:br>
              <a:rPr lang="it-IT" sz="2800" dirty="0"/>
            </a:br>
            <a:endParaRPr lang="it-IT" sz="2800" dirty="0"/>
          </a:p>
        </p:txBody>
      </p:sp>
      <p:sp>
        <p:nvSpPr>
          <p:cNvPr id="3" name="Segnaposto contenuto 2"/>
          <p:cNvSpPr>
            <a:spLocks noGrp="1"/>
          </p:cNvSpPr>
          <p:nvPr>
            <p:ph idx="1"/>
          </p:nvPr>
        </p:nvSpPr>
        <p:spPr>
          <a:xfrm>
            <a:off x="498475" y="1114385"/>
            <a:ext cx="8147051" cy="5481216"/>
          </a:xfrm>
        </p:spPr>
        <p:txBody>
          <a:bodyPr>
            <a:normAutofit fontScale="62500" lnSpcReduction="20000"/>
          </a:bodyPr>
          <a:lstStyle/>
          <a:p>
            <a:pPr marL="0" indent="0">
              <a:lnSpc>
                <a:spcPct val="130000"/>
              </a:lnSpc>
              <a:buNone/>
            </a:pPr>
            <a:r>
              <a:rPr lang="it-IT" sz="2600" dirty="0">
                <a:solidFill>
                  <a:schemeClr val="bg2">
                    <a:lumMod val="50000"/>
                  </a:schemeClr>
                </a:solidFill>
              </a:rPr>
              <a:t>La valutazione dello stile di Attaccamento: SISTEMA DI ATTACCAMENTO-SISTEMA DI ESPLORAZIONE    </a:t>
            </a:r>
            <a:r>
              <a:rPr lang="it-IT" sz="2600" i="1" dirty="0">
                <a:solidFill>
                  <a:schemeClr val="bg2">
                    <a:lumMod val="50000"/>
                  </a:schemeClr>
                </a:solidFill>
              </a:rPr>
              <a:t>Strange Situation Procedure -</a:t>
            </a:r>
            <a:r>
              <a:rPr lang="it-IT" sz="2600" i="1" dirty="0" err="1">
                <a:solidFill>
                  <a:schemeClr val="bg2">
                    <a:lumMod val="50000"/>
                  </a:schemeClr>
                </a:solidFill>
              </a:rPr>
              <a:t>Ainsworth</a:t>
            </a:r>
            <a:r>
              <a:rPr lang="it-IT" sz="2600" i="1" dirty="0">
                <a:solidFill>
                  <a:schemeClr val="bg2">
                    <a:lumMod val="50000"/>
                  </a:schemeClr>
                </a:solidFill>
              </a:rPr>
              <a:t> 1978.</a:t>
            </a:r>
            <a:endParaRPr lang="it-IT" sz="2600" dirty="0">
              <a:solidFill>
                <a:schemeClr val="bg2">
                  <a:lumMod val="50000"/>
                </a:schemeClr>
              </a:solidFill>
            </a:endParaRPr>
          </a:p>
          <a:p>
            <a:pPr marL="0" indent="0">
              <a:lnSpc>
                <a:spcPct val="130000"/>
              </a:lnSpc>
              <a:buNone/>
            </a:pPr>
            <a:r>
              <a:rPr lang="it-IT" sz="2600" dirty="0">
                <a:solidFill>
                  <a:schemeClr val="bg2">
                    <a:lumMod val="50000"/>
                  </a:schemeClr>
                </a:solidFill>
              </a:rPr>
              <a:t>La </a:t>
            </a:r>
            <a:r>
              <a:rPr lang="it-IT" sz="2600" i="1" dirty="0">
                <a:solidFill>
                  <a:srgbClr val="000090"/>
                </a:solidFill>
              </a:rPr>
              <a:t>classificazione degli stili di attaccamento</a:t>
            </a:r>
            <a:r>
              <a:rPr lang="it-IT" sz="2600" dirty="0">
                <a:solidFill>
                  <a:srgbClr val="000090"/>
                </a:solidFill>
              </a:rPr>
              <a:t>   </a:t>
            </a:r>
            <a:r>
              <a:rPr lang="it-IT" sz="2600" dirty="0">
                <a:solidFill>
                  <a:schemeClr val="bg2">
                    <a:lumMod val="50000"/>
                  </a:schemeClr>
                </a:solidFill>
              </a:rPr>
              <a:t>utilizza  una metodologia di laboratorio sperimentale: bimbo di 12-18 mesi, seduta video registrata attraverso uno specchio unidirezionale, della durata complessiva di 24 minuti con 8 fasi di 3 minuti ciascuna,  qui il bimbo sperimenta una breve separazione dalla madre,  la comparsa di un estraneo nella stanza giochi e il ricongiungimento alla madre.  Si valuta l`equilibrio tra il sistema di attaccamento e il sistema di esplorazione del bambino, attraverso le sue reazioni alla separazione e al riavvicinamento della figura di accudimento e si perviene a  quattro principali categorie: </a:t>
            </a:r>
          </a:p>
          <a:p>
            <a:pPr marL="0" indent="0" algn="ctr">
              <a:buNone/>
            </a:pPr>
            <a:r>
              <a:rPr lang="it-IT" sz="2900" dirty="0">
                <a:solidFill>
                  <a:schemeClr val="bg2">
                    <a:lumMod val="50000"/>
                  </a:schemeClr>
                </a:solidFill>
              </a:rPr>
              <a:t>1</a:t>
            </a:r>
            <a:r>
              <a:rPr lang="it-IT" sz="2900" dirty="0">
                <a:solidFill>
                  <a:srgbClr val="000090"/>
                </a:solidFill>
              </a:rPr>
              <a:t>) </a:t>
            </a:r>
            <a:r>
              <a:rPr lang="it-IT" sz="2900" b="1" dirty="0">
                <a:solidFill>
                  <a:srgbClr val="000090"/>
                </a:solidFill>
              </a:rPr>
              <a:t>attaccamento sicuro</a:t>
            </a:r>
            <a:r>
              <a:rPr lang="it-IT" sz="2900" dirty="0">
                <a:solidFill>
                  <a:srgbClr val="000090"/>
                </a:solidFill>
              </a:rPr>
              <a:t>,  </a:t>
            </a:r>
          </a:p>
          <a:p>
            <a:pPr marL="0" indent="0" algn="ctr">
              <a:buNone/>
            </a:pPr>
            <a:r>
              <a:rPr lang="it-IT" sz="2900" dirty="0">
                <a:solidFill>
                  <a:srgbClr val="000090"/>
                </a:solidFill>
              </a:rPr>
              <a:t>2) </a:t>
            </a:r>
            <a:r>
              <a:rPr lang="it-IT" sz="2900" b="1" dirty="0">
                <a:solidFill>
                  <a:srgbClr val="000090"/>
                </a:solidFill>
              </a:rPr>
              <a:t>attaccamento ambivalente-ansioso</a:t>
            </a:r>
            <a:r>
              <a:rPr lang="it-IT" sz="2900" dirty="0">
                <a:solidFill>
                  <a:srgbClr val="000090"/>
                </a:solidFill>
              </a:rPr>
              <a:t>,  </a:t>
            </a:r>
          </a:p>
          <a:p>
            <a:pPr marL="0" indent="0" algn="ctr">
              <a:buNone/>
            </a:pPr>
            <a:r>
              <a:rPr lang="it-IT" sz="2900" dirty="0">
                <a:solidFill>
                  <a:srgbClr val="000090"/>
                </a:solidFill>
              </a:rPr>
              <a:t>3) </a:t>
            </a:r>
            <a:r>
              <a:rPr lang="it-IT" sz="2900" b="1" dirty="0">
                <a:solidFill>
                  <a:srgbClr val="000090"/>
                </a:solidFill>
              </a:rPr>
              <a:t>attaccamento di tipo ansioso-evitante</a:t>
            </a:r>
            <a:r>
              <a:rPr lang="it-IT" sz="2900" dirty="0">
                <a:solidFill>
                  <a:srgbClr val="000090"/>
                </a:solidFill>
              </a:rPr>
              <a:t>,  </a:t>
            </a:r>
          </a:p>
          <a:p>
            <a:pPr marL="0" indent="0" algn="ctr">
              <a:buNone/>
            </a:pPr>
            <a:r>
              <a:rPr lang="it-IT" sz="2900" dirty="0">
                <a:solidFill>
                  <a:srgbClr val="000090"/>
                </a:solidFill>
              </a:rPr>
              <a:t>4) </a:t>
            </a:r>
            <a:r>
              <a:rPr lang="it-IT" sz="2900" b="1" dirty="0">
                <a:solidFill>
                  <a:srgbClr val="000090"/>
                </a:solidFill>
              </a:rPr>
              <a:t>disorganizzato/disorientato</a:t>
            </a:r>
            <a:r>
              <a:rPr lang="it-IT" sz="2900" dirty="0">
                <a:solidFill>
                  <a:srgbClr val="000090"/>
                </a:solidFill>
              </a:rPr>
              <a:t>  </a:t>
            </a:r>
          </a:p>
          <a:p>
            <a:endParaRPr lang="it-IT" dirty="0"/>
          </a:p>
        </p:txBody>
      </p:sp>
    </p:spTree>
    <p:extLst>
      <p:ext uri="{BB962C8B-B14F-4D97-AF65-F5344CB8AC3E}">
        <p14:creationId xmlns:p14="http://schemas.microsoft.com/office/powerpoint/2010/main" val="38353990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r>
              <a:rPr lang="it-IT" dirty="0"/>
              <a:t>La classificazione dell`attaccamento è comunque specifica di quella particolare relazione del bambino con quella figura di accudimento e cambia se  cambia il </a:t>
            </a:r>
            <a:r>
              <a:rPr lang="it-IT" dirty="0" err="1"/>
              <a:t>caregiver</a:t>
            </a:r>
            <a:r>
              <a:rPr lang="it-IT" dirty="0"/>
              <a:t>.  </a:t>
            </a:r>
            <a:endParaRPr lang="it-IT" dirty="0" smtClean="0"/>
          </a:p>
          <a:p>
            <a:r>
              <a:rPr lang="it-IT" dirty="0" smtClean="0"/>
              <a:t>Parallelamente </a:t>
            </a:r>
            <a:r>
              <a:rPr lang="it-IT" dirty="0"/>
              <a:t>allo stile di attaccamento del Bambino con quel suo </a:t>
            </a:r>
            <a:r>
              <a:rPr lang="it-IT" dirty="0" err="1"/>
              <a:t>cargiver</a:t>
            </a:r>
            <a:r>
              <a:rPr lang="it-IT" dirty="0"/>
              <a:t> si esplora l’attaccamento di quel </a:t>
            </a:r>
            <a:r>
              <a:rPr lang="it-IT" dirty="0" err="1"/>
              <a:t>cargiver</a:t>
            </a:r>
            <a:r>
              <a:rPr lang="it-IT" dirty="0"/>
              <a:t> con il bimbo tramite un intervista </a:t>
            </a:r>
            <a:r>
              <a:rPr lang="it-IT" dirty="0" err="1"/>
              <a:t>semistrutturata</a:t>
            </a:r>
            <a:r>
              <a:rPr lang="it-IT" dirty="0"/>
              <a:t> l’ </a:t>
            </a:r>
            <a:r>
              <a:rPr lang="it-IT" dirty="0" err="1"/>
              <a:t>Adult</a:t>
            </a:r>
            <a:r>
              <a:rPr lang="it-IT" dirty="0"/>
              <a:t> Attachment </a:t>
            </a:r>
            <a:r>
              <a:rPr lang="it-IT" dirty="0" err="1"/>
              <a:t>Interview</a:t>
            </a:r>
            <a:r>
              <a:rPr lang="it-IT" dirty="0"/>
              <a:t> (AAI)</a:t>
            </a:r>
          </a:p>
          <a:p>
            <a:endParaRPr lang="it-IT" dirty="0"/>
          </a:p>
        </p:txBody>
      </p:sp>
    </p:spTree>
    <p:extLst>
      <p:ext uri="{BB962C8B-B14F-4D97-AF65-F5344CB8AC3E}">
        <p14:creationId xmlns:p14="http://schemas.microsoft.com/office/powerpoint/2010/main" val="108315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98475" y="94129"/>
            <a:ext cx="8147051" cy="1033213"/>
          </a:xfrm>
        </p:spPr>
        <p:txBody>
          <a:bodyPr/>
          <a:lstStyle/>
          <a:p>
            <a:r>
              <a:rPr lang="it-IT" sz="3200" b="1" dirty="0"/>
              <a:t>Strange    Situation  (Main,1999) – </a:t>
            </a:r>
            <a:r>
              <a:rPr lang="it-IT" sz="3200" dirty="0"/>
              <a:t/>
            </a:r>
            <a:br>
              <a:rPr lang="it-IT" sz="3200" dirty="0"/>
            </a:br>
            <a:endParaRPr lang="it-IT" sz="3200" dirty="0"/>
          </a:p>
        </p:txBody>
      </p:sp>
      <p:sp>
        <p:nvSpPr>
          <p:cNvPr id="3" name="Segnaposto contenuto 2"/>
          <p:cNvSpPr>
            <a:spLocks noGrp="1"/>
          </p:cNvSpPr>
          <p:nvPr>
            <p:ph idx="1"/>
          </p:nvPr>
        </p:nvSpPr>
        <p:spPr>
          <a:xfrm>
            <a:off x="498475" y="790436"/>
            <a:ext cx="8147051" cy="5805165"/>
          </a:xfrm>
        </p:spPr>
        <p:txBody>
          <a:bodyPr>
            <a:normAutofit fontScale="92500" lnSpcReduction="20000"/>
          </a:bodyPr>
          <a:lstStyle/>
          <a:p>
            <a:r>
              <a:rPr lang="it-IT" b="1" dirty="0" smtClean="0"/>
              <a:t>Sicuro </a:t>
            </a:r>
            <a:r>
              <a:rPr lang="it-IT" b="1" dirty="0"/>
              <a:t>(B)</a:t>
            </a:r>
            <a:r>
              <a:rPr lang="it-IT" dirty="0"/>
              <a:t>   Il Bambino mostra segni di perdita del Genitore alla 1° separazione e piange durante la 2°. Accoglie il Genitore attivamente. Dopo breve tempo di contatto si calma e torna a giocare</a:t>
            </a:r>
          </a:p>
          <a:p>
            <a:r>
              <a:rPr lang="it-IT" b="1" dirty="0"/>
              <a:t>Insicuro-evitante (A)</a:t>
            </a:r>
            <a:r>
              <a:rPr lang="it-IT" dirty="0"/>
              <a:t> Non piange durante le separazioni, presta attenzione ai giochi o all’ambiente durante tutta la procedura. Evita e ignora attivamente il Genitore al suo ritorno, allontanandosi voltandosi o contorcendosi quando viene preso. Non esprime emozioni, assente la rabbia.</a:t>
            </a:r>
          </a:p>
          <a:p>
            <a:r>
              <a:rPr lang="it-IT" b="1" dirty="0"/>
              <a:t>Insicuro-ambivalente (C)</a:t>
            </a:r>
            <a:r>
              <a:rPr lang="x-none" b="1" dirty="0"/>
              <a:t>‏ </a:t>
            </a:r>
            <a:r>
              <a:rPr lang="it-IT" dirty="0"/>
              <a:t>Preoccupato verso il Genitore durante tutta la procedura, può mostrarsi attivamente arrabbiato, cercando e opponendosi attivamente  al Genitore o può essere passivo. Al ritorno del Genitore non si calma e non torna ad esplorare, continua ad essere focalizzato sul Genitore e piange. </a:t>
            </a:r>
          </a:p>
          <a:p>
            <a:r>
              <a:rPr lang="it-IT" b="1" dirty="0"/>
              <a:t>Disorganizzato disorientato (D)</a:t>
            </a:r>
            <a:r>
              <a:rPr lang="it-IT" dirty="0"/>
              <a:t> Comportamenti disorganizzati o disorientati appaiono in presenza del Genitore, ad es. quando torna il Genitore può bloccarsi come in trance, agitare le mani in aria, alzarsi e poi cadere prono oppure può avvinghiarsi e al tempo stesso contorcersi.</a:t>
            </a:r>
          </a:p>
          <a:p>
            <a:endParaRPr lang="it-IT" dirty="0"/>
          </a:p>
        </p:txBody>
      </p:sp>
    </p:spTree>
    <p:extLst>
      <p:ext uri="{BB962C8B-B14F-4D97-AF65-F5344CB8AC3E}">
        <p14:creationId xmlns:p14="http://schemas.microsoft.com/office/powerpoint/2010/main" val="1792859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98475" y="94130"/>
            <a:ext cx="8147051" cy="968424"/>
          </a:xfrm>
        </p:spPr>
        <p:txBody>
          <a:bodyPr/>
          <a:lstStyle/>
          <a:p>
            <a:r>
              <a:rPr lang="it-IT" sz="3200" b="1" dirty="0" err="1"/>
              <a:t>Adult</a:t>
            </a:r>
            <a:r>
              <a:rPr lang="it-IT" sz="3200" b="1" dirty="0"/>
              <a:t> Attachment </a:t>
            </a:r>
            <a:r>
              <a:rPr lang="it-IT" sz="3200" b="1" dirty="0" err="1"/>
              <a:t>Interview</a:t>
            </a:r>
            <a:r>
              <a:rPr lang="it-IT" sz="3200" b="1" dirty="0"/>
              <a:t> (AAI) -  </a:t>
            </a:r>
            <a:r>
              <a:rPr lang="it-IT" sz="3200" dirty="0"/>
              <a:t/>
            </a:r>
            <a:br>
              <a:rPr lang="it-IT" sz="3200" dirty="0"/>
            </a:br>
            <a:endParaRPr lang="it-IT" sz="3200" dirty="0"/>
          </a:p>
        </p:txBody>
      </p:sp>
      <p:sp>
        <p:nvSpPr>
          <p:cNvPr id="3" name="Segnaposto contenuto 2"/>
          <p:cNvSpPr>
            <a:spLocks noGrp="1"/>
          </p:cNvSpPr>
          <p:nvPr>
            <p:ph idx="1"/>
          </p:nvPr>
        </p:nvSpPr>
        <p:spPr>
          <a:xfrm>
            <a:off x="498475" y="816351"/>
            <a:ext cx="8147051" cy="5740376"/>
          </a:xfrm>
        </p:spPr>
        <p:txBody>
          <a:bodyPr>
            <a:normAutofit fontScale="77500" lnSpcReduction="20000"/>
          </a:bodyPr>
          <a:lstStyle/>
          <a:p>
            <a:r>
              <a:rPr lang="it-IT" b="1" dirty="0" smtClean="0"/>
              <a:t>Sicuro </a:t>
            </a:r>
            <a:r>
              <a:rPr lang="it-IT" b="1" dirty="0"/>
              <a:t>autonomo (</a:t>
            </a:r>
            <a:r>
              <a:rPr lang="it-IT" b="1" dirty="0" err="1"/>
              <a:t>F</a:t>
            </a:r>
            <a:r>
              <a:rPr lang="it-IT" b="1" dirty="0"/>
              <a:t>): </a:t>
            </a:r>
            <a:r>
              <a:rPr lang="it-IT" dirty="0"/>
              <a:t> un discorso coerente e collaborativo caratterizza la descrizione e la valutazione delle esperienze legate all’attaccamento  sia che vengano rappresentate positive che negative. Il Genitore sembra tenere in conto l’attaccamento valutando oggettivamente ogni specifica esperienza</a:t>
            </a:r>
            <a:r>
              <a:rPr lang="it-IT" b="1" dirty="0"/>
              <a:t>.  </a:t>
            </a:r>
            <a:r>
              <a:rPr lang="it-IT" dirty="0"/>
              <a:t>Con più alta frequenza corrisponde ad un Bambino con attaccamento   Sicuro</a:t>
            </a:r>
          </a:p>
          <a:p>
            <a:r>
              <a:rPr lang="it-IT" b="1" dirty="0"/>
              <a:t>Distanziante (Ds): l</a:t>
            </a:r>
            <a:r>
              <a:rPr lang="it-IT" dirty="0"/>
              <a:t>e descrizioni dei Genitore positive e tendenti alla normalizzazione, non sono supportate o sono contraddette dai ricordi specifici. Le esperienze negative vengono considerate come prive di effetti. Le interviste  sono brevi, frequente l’assenza di ricordi. Con più alta frequenza corrisponde ad un Bambino con attaccamento Insicuro-evitante</a:t>
            </a:r>
          </a:p>
          <a:p>
            <a:r>
              <a:rPr lang="it-IT" b="1" dirty="0"/>
              <a:t>Preoccupato (E):</a:t>
            </a:r>
            <a:r>
              <a:rPr lang="it-IT" dirty="0"/>
              <a:t> Preoccupati in relazione alle esperienze, sembrano arrabbiati, confusi e passivi o timorosi e sopraffatti. Alcune affermazioni sono grammaticalmente confuse, o colme di espressioni senza senso. Le interviste sono  lunghe, alcune risposte irrilevanti.</a:t>
            </a:r>
            <a:r>
              <a:rPr lang="it-IT" b="1" dirty="0"/>
              <a:t> </a:t>
            </a:r>
            <a:r>
              <a:rPr lang="it-IT" dirty="0"/>
              <a:t>Con più alta frequenza corrisponde ad un Bambino con attaccamento Insicuro-ambivalente</a:t>
            </a:r>
          </a:p>
          <a:p>
            <a:r>
              <a:rPr lang="it-IT" b="1" dirty="0"/>
              <a:t>Irrisolto/disorganizzato (U-d):  </a:t>
            </a:r>
            <a:r>
              <a:rPr lang="it-IT" dirty="0"/>
              <a:t>durante il racconto di perdite o abusi i Genitori  perdono il controllo del ragionamento e/o del discorso. Possono fare confusioni temporali, con lunghe pause o un frasario poetico ed elogiativo.</a:t>
            </a:r>
            <a:r>
              <a:rPr lang="it-IT" b="1" dirty="0"/>
              <a:t> </a:t>
            </a:r>
            <a:r>
              <a:rPr lang="it-IT" dirty="0"/>
              <a:t>Con più alta frequenza corrisponde ad un Bambino con attaccamento Disorganizzato/disorientato</a:t>
            </a:r>
          </a:p>
          <a:p>
            <a:endParaRPr lang="it-IT" dirty="0"/>
          </a:p>
        </p:txBody>
      </p:sp>
    </p:spTree>
    <p:extLst>
      <p:ext uri="{BB962C8B-B14F-4D97-AF65-F5344CB8AC3E}">
        <p14:creationId xmlns:p14="http://schemas.microsoft.com/office/powerpoint/2010/main" val="7180005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Sella">
  <a:themeElements>
    <a:clrScheme name="Saddle">
      <a:dk1>
        <a:srgbClr val="302C24"/>
      </a:dk1>
      <a:lt1>
        <a:sysClr val="window" lastClr="FFFFFF"/>
      </a:lt1>
      <a:dk2>
        <a:srgbClr val="AC6416"/>
      </a:dk2>
      <a:lt2>
        <a:srgbClr val="E8E4DB"/>
      </a:lt2>
      <a:accent1>
        <a:srgbClr val="C6B178"/>
      </a:accent1>
      <a:accent2>
        <a:srgbClr val="9C5B14"/>
      </a:accent2>
      <a:accent3>
        <a:srgbClr val="71B2BC"/>
      </a:accent3>
      <a:accent4>
        <a:srgbClr val="78AA5D"/>
      </a:accent4>
      <a:accent5>
        <a:srgbClr val="867099"/>
      </a:accent5>
      <a:accent6>
        <a:srgbClr val="4C6F75"/>
      </a:accent6>
      <a:hlink>
        <a:srgbClr val="F27B0E"/>
      </a:hlink>
      <a:folHlink>
        <a:srgbClr val="989268"/>
      </a:folHlink>
    </a:clrScheme>
    <a:fontScheme name="Saddle">
      <a:majorFont>
        <a:latin typeface="Book Antiqua"/>
        <a:ea typeface=""/>
        <a:cs typeface=""/>
        <a:font script="Jpan" typeface="ＭＳ 明朝"/>
        <a:font script="Hans" typeface="宋体"/>
        <a:font script="Hant" typeface="新細明體"/>
      </a:majorFont>
      <a:minorFont>
        <a:latin typeface="Book Antiqua"/>
        <a:ea typeface=""/>
        <a:cs typeface=""/>
        <a:font script="Jpan" typeface="ＭＳ 明朝"/>
        <a:font script="Hans" typeface="宋体"/>
        <a:font script="Hant" typeface="新細明體"/>
      </a:minorFont>
    </a:fontScheme>
    <a:fmtScheme name="Saddle">
      <a:fillStyleLst>
        <a:solidFill>
          <a:schemeClr val="phClr"/>
        </a:solidFill>
        <a:gradFill rotWithShape="1">
          <a:gsLst>
            <a:gs pos="0">
              <a:schemeClr val="phClr"/>
            </a:gs>
            <a:gs pos="30000">
              <a:schemeClr val="phClr">
                <a:tint val="80000"/>
              </a:schemeClr>
            </a:gs>
            <a:gs pos="100000">
              <a:schemeClr val="phClr">
                <a:tint val="100000"/>
              </a:schemeClr>
            </a:gs>
          </a:gsLst>
          <a:path path="rect">
            <a:fillToRect l="50000" r="100000"/>
          </a:path>
        </a:gradFill>
        <a:blipFill rotWithShape="1">
          <a:blip xmlns:r="http://schemas.openxmlformats.org/officeDocument/2006/relationships" r:embed="rId1">
            <a:duotone>
              <a:schemeClr val="phClr">
                <a:shade val="70000"/>
                <a:satMod val="120000"/>
              </a:schemeClr>
              <a:schemeClr val="phClr">
                <a:tint val="30000"/>
                <a:satMod val="120000"/>
              </a:schemeClr>
            </a:duotone>
          </a:blip>
          <a:stretch/>
        </a:blipFill>
      </a:fillStyleLst>
      <a:lnStyleLst>
        <a:ln w="25400" cap="flat" cmpd="sng" algn="ctr">
          <a:solidFill>
            <a:schemeClr val="phClr">
              <a:shade val="95000"/>
              <a:satMod val="105000"/>
            </a:schemeClr>
          </a:solidFill>
          <a:prstDash val="solid"/>
        </a:ln>
        <a:ln w="50800" cap="flat" cmpd="dbl" algn="ctr">
          <a:solidFill>
            <a:schemeClr val="phClr"/>
          </a:solidFill>
          <a:prstDash val="solid"/>
        </a:ln>
        <a:ln w="76200" cap="flat" cmpd="dbl" algn="ctr">
          <a:solidFill>
            <a:schemeClr val="phClr"/>
          </a:solidFill>
          <a:prstDash val="solid"/>
        </a:ln>
      </a:lnStyleLst>
      <a:effectStyleLst>
        <a:effectStyle>
          <a:effectLst/>
        </a:effectStyle>
        <a:effectStyle>
          <a:effectLst>
            <a:outerShdw blurRad="38100" dist="25400" dir="5400000" rotWithShape="0">
              <a:srgbClr val="FFFFFF">
                <a:alpha val="75000"/>
              </a:srgbClr>
            </a:outerShdw>
          </a:effectLst>
          <a:scene3d>
            <a:camera prst="orthographicFront">
              <a:rot lat="0" lon="0" rev="0"/>
            </a:camera>
            <a:lightRig rig="sunrise" dir="tl">
              <a:rot lat="0" lon="0" rev="1200000"/>
            </a:lightRig>
          </a:scene3d>
          <a:sp3d prstMaterial="softEdge">
            <a:bevelT w="0" h="0"/>
          </a:sp3d>
        </a:effectStyle>
        <a:effectStyle>
          <a:effectLst>
            <a:innerShdw blurRad="76200" dist="38100" dir="13500000">
              <a:srgbClr val="FFFFFF">
                <a:alpha val="75000"/>
              </a:srgbClr>
            </a:innerShdw>
          </a:effectLst>
          <a:scene3d>
            <a:camera prst="perspectiveFront" fov="2400000"/>
            <a:lightRig rig="twoPt" dir="tl"/>
          </a:scene3d>
          <a:sp3d>
            <a:bevelT w="25400" h="12700" prst="angle"/>
          </a:sp3d>
        </a:effectStyle>
      </a:effectStyleLst>
      <a:bgFillStyleLst>
        <a:solidFill>
          <a:schemeClr val="phClr"/>
        </a:solidFill>
        <a:blipFill rotWithShape="1">
          <a:blip xmlns:r="http://schemas.openxmlformats.org/officeDocument/2006/relationships" r:embed="rId2">
            <a:duotone>
              <a:schemeClr val="phClr">
                <a:shade val="30000"/>
                <a:satMod val="250000"/>
              </a:schemeClr>
              <a:schemeClr val="phClr">
                <a:tint val="50000"/>
                <a:satMod val="200000"/>
              </a:schemeClr>
            </a:duotone>
          </a:blip>
          <a:stretch/>
        </a:blipFill>
        <a:blipFill rotWithShape="1">
          <a:blip xmlns:r="http://schemas.openxmlformats.org/officeDocument/2006/relationships" r:embed="rId3">
            <a:duotone>
              <a:schemeClr val="phClr">
                <a:shade val="90000"/>
                <a:hueMod val="90000"/>
                <a:satMod val="150000"/>
                <a:lumMod val="90000"/>
              </a:schemeClr>
              <a:schemeClr val="phClr">
                <a:tint val="70000"/>
                <a:shade val="80000"/>
                <a:satMod val="300000"/>
                <a:lumMod val="11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Sella.thmx</Template>
  <TotalTime>56</TotalTime>
  <Words>1407</Words>
  <Application>Microsoft Macintosh PowerPoint</Application>
  <PresentationFormat>Presentazione su schermo (4:3)</PresentationFormat>
  <Paragraphs>39</Paragraphs>
  <Slides>16</Slides>
  <Notes>0</Notes>
  <HiddenSlides>0</HiddenSlides>
  <MMClips>0</MMClips>
  <ScaleCrop>false</ScaleCrop>
  <HeadingPairs>
    <vt:vector size="4" baseType="variant">
      <vt:variant>
        <vt:lpstr>Tema</vt:lpstr>
      </vt:variant>
      <vt:variant>
        <vt:i4>1</vt:i4>
      </vt:variant>
      <vt:variant>
        <vt:lpstr>Titoli diapositive</vt:lpstr>
      </vt:variant>
      <vt:variant>
        <vt:i4>16</vt:i4>
      </vt:variant>
    </vt:vector>
  </HeadingPairs>
  <TitlesOfParts>
    <vt:vector size="17" baseType="lpstr">
      <vt:lpstr>Sella</vt:lpstr>
      <vt:lpstr> TEORIA DELL’ATTACCAMENTO </vt:lpstr>
      <vt:lpstr>Teoria del bisogno sociale primario   Bowlby (1978-81)‏:  </vt:lpstr>
      <vt:lpstr>Presentazione di PowerPoint</vt:lpstr>
      <vt:lpstr>Presentazione di PowerPoint</vt:lpstr>
      <vt:lpstr>Teoria dei modelli operativi interni –MOI.  Bowlby 1969-1973,1980: </vt:lpstr>
      <vt:lpstr>TEORIA DELL’ATTACCAMENTO   Bowlby 1951,1969 </vt:lpstr>
      <vt:lpstr>Presentazione di PowerPoint</vt:lpstr>
      <vt:lpstr>Strange    Situation  (Main,1999) –  </vt:lpstr>
      <vt:lpstr>Adult Attachment Interview (AAI) -   </vt:lpstr>
      <vt:lpstr>Presentazione di PowerPoint</vt:lpstr>
      <vt:lpstr>Caratteristiche   cruciali per la costituzione di una relazione di  attaccamento sicuro:</vt:lpstr>
      <vt:lpstr>Presentazione di PowerPoint</vt:lpstr>
      <vt:lpstr>Presentazione di PowerPoint</vt:lpstr>
      <vt:lpstr>Presentazione di PowerPoint</vt:lpstr>
      <vt:lpstr>Presentazione di PowerPoint</vt:lpstr>
      <vt:lpstr>Presentazione di PowerPoint</vt:lpstr>
    </vt:vector>
  </TitlesOfParts>
  <Company>Neurofarba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TEORIA DELL’ATTACCAMENTO </dc:title>
  <dc:creator>maria cristina  stefanini</dc:creator>
  <cp:lastModifiedBy>maria cristina  stefanini</cp:lastModifiedBy>
  <cp:revision>3</cp:revision>
  <dcterms:created xsi:type="dcterms:W3CDTF">2018-03-06T18:56:47Z</dcterms:created>
  <dcterms:modified xsi:type="dcterms:W3CDTF">2018-03-06T19:53:14Z</dcterms:modified>
</cp:coreProperties>
</file>