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0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A3B52-B094-42EC-B66D-6B927684606F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053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F12FE2-F8D2-4C35-8C76-13990BAB0C18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814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8E461E-0946-4A78-8B50-9DAA59C6EA74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075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B06699-C278-4864-B8D3-E0AD4815A567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252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2C6EA-6422-45EF-B75D-F084FED1045E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956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A6DECB-15CC-4762-B5FA-7AC3AB83A218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297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124AF-683A-4F29-99C6-B2E127819762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175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FF975-5881-4C97-A2C4-216D884CA343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896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977E07-0873-493C-9218-9BF6B9BC120F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241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A8EDD6-E3CE-4084-9B3A-AE1E421B662D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646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75B83-D3D5-409B-9A0E-19DE809AF655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776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 sz="140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 sz="140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F263BB-5262-4A11-BB9B-D36BD07BA434}" type="slidenum">
              <a:rPr lang="it-IT" altLang="it-IT" sz="140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680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7.wav"/><Relationship Id="rId7" Type="http://schemas.openxmlformats.org/officeDocument/2006/relationships/image" Target="../media/image6.png"/><Relationship Id="rId2" Type="http://schemas.microsoft.com/office/2007/relationships/media" Target="../media/media7.wav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5E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0" y="1628775"/>
            <a:ext cx="91440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3600">
                <a:solidFill>
                  <a:srgbClr val="FFFF66"/>
                </a:solidFill>
                <a:latin typeface="Arial" pitchFamily="34" charset="0"/>
              </a:rPr>
              <a:t>La frazione di anziani presente nella popolazione sta aumentando in tutte le nazioni, in particolare in quelle altamente sviluppate.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9249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5E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magin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7705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Casella di testo 4"/>
          <p:cNvSpPr txBox="1">
            <a:spLocks noChangeArrowheads="1"/>
          </p:cNvSpPr>
          <p:nvPr/>
        </p:nvSpPr>
        <p:spPr bwMode="auto">
          <a:xfrm>
            <a:off x="6948488" y="333375"/>
            <a:ext cx="2195512" cy="439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it-IT" altLang="it-IT" sz="2000" b="1">
                <a:solidFill>
                  <a:srgbClr val="4F81BD"/>
                </a:solidFill>
                <a:latin typeface="Arial" pitchFamily="34" charset="0"/>
                <a:ea typeface="MS Mincho" charset="-128"/>
              </a:rPr>
              <a:t>Variations in demographic pyramids in Italy, from 1950 to 2100:</a:t>
            </a:r>
          </a:p>
          <a:p>
            <a:pPr algn="ctr" eaLnBrk="1" fontAlgn="base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it-IT" altLang="it-IT" sz="2000" b="1">
                <a:solidFill>
                  <a:srgbClr val="4F81BD"/>
                </a:solidFill>
                <a:latin typeface="Arial" pitchFamily="34" charset="0"/>
                <a:ea typeface="MS Mincho" charset="-128"/>
              </a:rPr>
              <a:t> Population by age groups and sex (percentage of total population) source ONU, Dipartimento Economico e Affari Sociali</a:t>
            </a:r>
            <a:endParaRPr lang="it-IT" altLang="it-IT" sz="200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0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5E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magin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0"/>
            <a:ext cx="7416800" cy="578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0" y="595630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 b="1">
                <a:solidFill>
                  <a:srgbClr val="FFFFFF"/>
                </a:solidFill>
                <a:latin typeface="Arial" pitchFamily="34" charset="0"/>
              </a:rPr>
              <a:t>Statistics on population aging, analyzed for countries in OECD area for the period  2010/2050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2266950" y="3136900"/>
            <a:ext cx="4897438" cy="1428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4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963613" y="76200"/>
            <a:ext cx="2792412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400" b="1">
                <a:solidFill>
                  <a:srgbClr val="000000"/>
                </a:solidFill>
                <a:latin typeface="Arial" pitchFamily="34" charset="0"/>
              </a:rPr>
              <a:t>Population aged over 65 years 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5478463" y="74613"/>
            <a:ext cx="2792412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400" b="1">
                <a:solidFill>
                  <a:srgbClr val="000000"/>
                </a:solidFill>
                <a:latin typeface="Arial" pitchFamily="34" charset="0"/>
              </a:rPr>
              <a:t>Population aged over 80 years </a:t>
            </a: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2122488" y="836613"/>
            <a:ext cx="4897437" cy="1428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40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58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5E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3"/>
          <p:cNvSpPr txBox="1">
            <a:spLocks noChangeArrowheads="1"/>
          </p:cNvSpPr>
          <p:nvPr/>
        </p:nvSpPr>
        <p:spPr bwMode="auto">
          <a:xfrm>
            <a:off x="-12700" y="188913"/>
            <a:ext cx="9144000" cy="607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800">
              <a:solidFill>
                <a:srgbClr val="FFFF66"/>
              </a:solidFill>
              <a:latin typeface="Arial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>
                <a:solidFill>
                  <a:srgbClr val="FFFF66"/>
                </a:solidFill>
                <a:latin typeface="Arial" pitchFamily="34" charset="0"/>
              </a:rPr>
              <a:t>L’invecchiamento della popolazione rappresenta una opportunità per la società ma presenta anche un problema.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>
                <a:solidFill>
                  <a:srgbClr val="FFFF66"/>
                </a:solidFill>
                <a:latin typeface="Arial" pitchFamily="34" charset="0"/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>
                <a:solidFill>
                  <a:srgbClr val="FFFF66"/>
                </a:solidFill>
                <a:latin typeface="Arial" pitchFamily="34" charset="0"/>
              </a:rPr>
              <a:t>L’opportunità viene dall’enorme riserva di capitale umano e di esperienza rappresentato dai cittadini più anziani;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800">
              <a:solidFill>
                <a:srgbClr val="FFFF66"/>
              </a:solidFill>
              <a:latin typeface="Arial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>
                <a:solidFill>
                  <a:srgbClr val="FFFF66"/>
                </a:solidFill>
                <a:latin typeface="Arial" pitchFamily="34" charset="0"/>
              </a:rPr>
              <a:t>Il problema emerge dalle fragilità associate con l’invecchiamento, ed in particolare dall’elevato rischio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>
                <a:solidFill>
                  <a:srgbClr val="FFFF66"/>
                </a:solidFill>
                <a:latin typeface="Arial" pitchFamily="34" charset="0"/>
              </a:rPr>
              <a:t>di declino cognitivo e di demenza, il cui costo in termini economici ed affettivi è molto alto, sia per le famiglie che per la società.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51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5E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/>
          <p:cNvSpPr txBox="1">
            <a:spLocks noChangeArrowheads="1"/>
          </p:cNvSpPr>
          <p:nvPr/>
        </p:nvSpPr>
        <p:spPr bwMode="auto">
          <a:xfrm>
            <a:off x="0" y="333375"/>
            <a:ext cx="9144000" cy="558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3600">
                <a:solidFill>
                  <a:srgbClr val="FFFFFF"/>
                </a:solidFill>
                <a:latin typeface="Arial" pitchFamily="34" charset="0"/>
              </a:rPr>
              <a:t>Tra le fragilità legate all’invecchiamento, la fragilità cognitiva, legata all’invecchiamento cerebrale, viene considerata la più grande minaccia ad un invecchiamento di successo.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3600">
              <a:solidFill>
                <a:srgbClr val="FFFFFF"/>
              </a:solidFill>
              <a:latin typeface="Arial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3600">
              <a:solidFill>
                <a:srgbClr val="FFFFFF"/>
              </a:solidFill>
              <a:latin typeface="Arial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FFFF66"/>
              </a:solidFill>
              <a:latin typeface="Arial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>
                <a:solidFill>
                  <a:srgbClr val="FFFFFF"/>
                </a:solidFill>
                <a:latin typeface="Arial" pitchFamily="34" charset="0"/>
              </a:rPr>
              <a:t>(Denise C. Park and Patricia Reuter-Lorenz, Annual Review in Psychology, 2009)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360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0837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5E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612775"/>
            <a:ext cx="9144000" cy="338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sz="3600">
                <a:solidFill>
                  <a:srgbClr val="FFFFFF"/>
                </a:solidFill>
                <a:latin typeface="Arial" pitchFamily="34" charset="0"/>
              </a:rPr>
              <a:t>C’è una notevole variabilità nel grado di declino cognitivo associato con l’invecchiamento fisiologico.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it-IT" sz="3600">
              <a:solidFill>
                <a:srgbClr val="FFFFFF"/>
              </a:solidFill>
              <a:latin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sz="3600">
                <a:solidFill>
                  <a:srgbClr val="FFFFFF"/>
                </a:solidFill>
                <a:latin typeface="Arial" pitchFamily="34" charset="0"/>
              </a:rPr>
              <a:t>Alcuni individui mantengono sorprendenti capacità intellettive ben oltre i novanta anni.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701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5E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3375"/>
            <a:ext cx="2733675" cy="410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57" r="58408"/>
          <a:stretch>
            <a:fillRect/>
          </a:stretch>
        </p:blipFill>
        <p:spPr bwMode="auto">
          <a:xfrm>
            <a:off x="3708400" y="404813"/>
            <a:ext cx="2414588" cy="252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644900"/>
            <a:ext cx="1782763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620713"/>
            <a:ext cx="24765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2" name="Text Box 9"/>
          <p:cNvSpPr txBox="1">
            <a:spLocks noChangeArrowheads="1"/>
          </p:cNvSpPr>
          <p:nvPr/>
        </p:nvSpPr>
        <p:spPr bwMode="auto">
          <a:xfrm>
            <a:off x="519113" y="4579938"/>
            <a:ext cx="2165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400">
                <a:solidFill>
                  <a:srgbClr val="FFFF66"/>
                </a:solidFill>
                <a:latin typeface="Arial" pitchFamily="34" charset="0"/>
              </a:rPr>
              <a:t>Rita Levi Montalcini, 103 </a:t>
            </a:r>
          </a:p>
        </p:txBody>
      </p:sp>
      <p:sp>
        <p:nvSpPr>
          <p:cNvPr id="9223" name="Text Box 10"/>
          <p:cNvSpPr txBox="1">
            <a:spLocks noChangeArrowheads="1"/>
          </p:cNvSpPr>
          <p:nvPr/>
        </p:nvSpPr>
        <p:spPr bwMode="auto">
          <a:xfrm>
            <a:off x="3851275" y="2997200"/>
            <a:ext cx="19177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400">
                <a:solidFill>
                  <a:srgbClr val="FFFF66"/>
                </a:solidFill>
                <a:latin typeface="Arial" pitchFamily="34" charset="0"/>
              </a:rPr>
              <a:t>Adriana Fiorentini, 89 </a:t>
            </a:r>
          </a:p>
        </p:txBody>
      </p:sp>
      <p:sp>
        <p:nvSpPr>
          <p:cNvPr id="9224" name="Text Box 11"/>
          <p:cNvSpPr txBox="1">
            <a:spLocks noChangeArrowheads="1"/>
          </p:cNvSpPr>
          <p:nvPr/>
        </p:nvSpPr>
        <p:spPr bwMode="auto">
          <a:xfrm>
            <a:off x="3689350" y="6165850"/>
            <a:ext cx="1819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400">
                <a:solidFill>
                  <a:srgbClr val="FFFF66"/>
                </a:solidFill>
                <a:latin typeface="Arial" pitchFamily="34" charset="0"/>
              </a:rPr>
              <a:t>Norberto Bobbio, 95 </a:t>
            </a:r>
          </a:p>
        </p:txBody>
      </p:sp>
      <p:sp>
        <p:nvSpPr>
          <p:cNvPr id="9225" name="Text Box 12"/>
          <p:cNvSpPr txBox="1">
            <a:spLocks noChangeArrowheads="1"/>
          </p:cNvSpPr>
          <p:nvPr/>
        </p:nvSpPr>
        <p:spPr bwMode="auto">
          <a:xfrm>
            <a:off x="6732588" y="3429000"/>
            <a:ext cx="20256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400">
                <a:solidFill>
                  <a:srgbClr val="FFFF66"/>
                </a:solidFill>
                <a:latin typeface="Arial" pitchFamily="34" charset="0"/>
              </a:rPr>
              <a:t>Carlo Maria Martini, 87 </a:t>
            </a:r>
          </a:p>
        </p:txBody>
      </p:sp>
      <p:pic>
        <p:nvPicPr>
          <p:cNvPr id="9226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1" t="34132" r="28833" b="22789"/>
          <a:stretch>
            <a:fillRect/>
          </a:stretch>
        </p:blipFill>
        <p:spPr bwMode="auto">
          <a:xfrm>
            <a:off x="6732588" y="4005263"/>
            <a:ext cx="1708150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7" name="Text Box 14"/>
          <p:cNvSpPr txBox="1">
            <a:spLocks noChangeArrowheads="1"/>
          </p:cNvSpPr>
          <p:nvPr/>
        </p:nvSpPr>
        <p:spPr bwMode="auto">
          <a:xfrm>
            <a:off x="6732588" y="6453188"/>
            <a:ext cx="18224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400">
                <a:solidFill>
                  <a:srgbClr val="FFFF66"/>
                </a:solidFill>
                <a:latin typeface="Arial" pitchFamily="34" charset="0"/>
              </a:rPr>
              <a:t>Cecilia Seghizzi, 111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145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Struttura predefinita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Struttura predefinita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3.xml><?xml version="1.0" encoding="utf-8"?>
<a:themeOverride xmlns:a="http://schemas.openxmlformats.org/drawingml/2006/main">
  <a:clrScheme name="Struttura predefinita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4.xml><?xml version="1.0" encoding="utf-8"?>
<a:themeOverride xmlns:a="http://schemas.openxmlformats.org/drawingml/2006/main">
  <a:clrScheme name="Struttura predefinita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243</Words>
  <Application>Microsoft Office PowerPoint</Application>
  <PresentationFormat>Presentazione su schermo (4:3)</PresentationFormat>
  <Paragraphs>26</Paragraphs>
  <Slides>7</Slides>
  <Notes>0</Notes>
  <HiddenSlides>0</HiddenSlides>
  <MMClips>7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8" baseType="lpstr"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admin</dc:creator>
  <cp:lastModifiedBy>admin</cp:lastModifiedBy>
  <cp:revision>2</cp:revision>
  <dcterms:created xsi:type="dcterms:W3CDTF">2020-05-07T16:39:24Z</dcterms:created>
  <dcterms:modified xsi:type="dcterms:W3CDTF">2020-05-07T16:41:55Z</dcterms:modified>
</cp:coreProperties>
</file>