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96" r:id="rId2"/>
    <p:sldId id="431" r:id="rId3"/>
    <p:sldId id="427" r:id="rId4"/>
    <p:sldId id="432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3" r:id="rId15"/>
    <p:sldId id="444" r:id="rId16"/>
    <p:sldId id="445" r:id="rId17"/>
    <p:sldId id="446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68" d="100"/>
          <a:sy n="68" d="100"/>
        </p:scale>
        <p:origin x="6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03/04/2019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03/04/2019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03/04/2019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03/04/2019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03/04/2019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03/04/2019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03/04/2019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03/04/2019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. </a:t>
            </a:r>
            <a:br>
              <a:rPr lang="it-IT" sz="2400" dirty="0" smtClean="0"/>
            </a:br>
            <a:r>
              <a:rPr lang="it-IT" sz="2400" dirty="0"/>
              <a:t> </a:t>
            </a:r>
            <a:r>
              <a:rPr lang="it-IT" sz="2400" dirty="0" smtClean="0"/>
              <a:t>                                 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 smtClean="0"/>
              <a:t>Analisi CRV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r>
              <a:rPr lang="it-IT" dirty="0" smtClean="0"/>
              <a:t> Prof. Maria Lucetta Russotto – Università degli Studi di Firenze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con output monetario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 smtClean="0"/>
              <a:t>Ricavo o fatturato di pareggio. Si parte dalla seguente uguaglianza:</a:t>
            </a:r>
          </a:p>
          <a:p>
            <a:pPr marL="11430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Ricavi di vendita = CF + (incidenza del CVU sui ricavi ovvero K x Ricavi di vendita)</a:t>
            </a:r>
          </a:p>
          <a:p>
            <a:pPr marL="1143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Ricavo di pareggio:</a:t>
            </a:r>
          </a:p>
          <a:p>
            <a:pPr marL="114300" indent="0">
              <a:buNone/>
            </a:pPr>
            <a:r>
              <a:rPr lang="it-IT" dirty="0" err="1" smtClean="0"/>
              <a:t>RBeP</a:t>
            </a:r>
            <a:r>
              <a:rPr lang="it-IT" dirty="0" smtClean="0"/>
              <a:t> = CF/1-k</a:t>
            </a:r>
          </a:p>
          <a:p>
            <a:pPr marL="114300" indent="0">
              <a:buNone/>
            </a:pPr>
            <a:r>
              <a:rPr lang="it-IT" dirty="0" smtClean="0"/>
              <a:t>Utilizzando l’indice di contribuzione dato da =(</a:t>
            </a:r>
            <a:r>
              <a:rPr lang="it-IT" dirty="0" err="1" smtClean="0"/>
              <a:t>pu-cvu</a:t>
            </a:r>
            <a:r>
              <a:rPr lang="it-IT" dirty="0" smtClean="0"/>
              <a:t>)/</a:t>
            </a:r>
            <a:r>
              <a:rPr lang="it-IT" dirty="0" err="1" smtClean="0"/>
              <a:t>pu</a:t>
            </a:r>
            <a:endParaRPr lang="it-IT" dirty="0" smtClean="0"/>
          </a:p>
          <a:p>
            <a:pPr marL="114300" indent="0">
              <a:buNone/>
            </a:pPr>
            <a:r>
              <a:rPr lang="it-IT" dirty="0" err="1" smtClean="0"/>
              <a:t>RBeP</a:t>
            </a:r>
            <a:r>
              <a:rPr lang="it-IT" dirty="0" smtClean="0"/>
              <a:t> = CFT/(</a:t>
            </a:r>
            <a:r>
              <a:rPr lang="it-IT" dirty="0" err="1" smtClean="0"/>
              <a:t>pu-cvu</a:t>
            </a:r>
            <a:r>
              <a:rPr lang="it-IT" dirty="0" smtClean="0"/>
              <a:t>)/</a:t>
            </a:r>
            <a:r>
              <a:rPr lang="it-IT" dirty="0" err="1" smtClean="0"/>
              <a:t>pu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62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Parliamo di «k».</a:t>
            </a:r>
          </a:p>
          <a:p>
            <a:pPr marL="114300" indent="0" algn="just">
              <a:buNone/>
            </a:pPr>
            <a:r>
              <a:rPr lang="it-IT" dirty="0" smtClean="0"/>
              <a:t>«k» è il coefficiente di contribuzione unitario o margine lordo di contribuzione mediamente conseguibile su ogni </a:t>
            </a:r>
            <a:r>
              <a:rPr lang="it-IT" dirty="0"/>
              <a:t>€</a:t>
            </a:r>
            <a:r>
              <a:rPr lang="it-IT" dirty="0" smtClean="0"/>
              <a:t> di fatturato ovvero l’incidenza media dei costi variabili sui ricavi di vendita.</a:t>
            </a:r>
          </a:p>
          <a:p>
            <a:pPr marL="114300" indent="0" algn="just">
              <a:buNone/>
            </a:pPr>
            <a:r>
              <a:rPr lang="it-IT" dirty="0" smtClean="0"/>
              <a:t>Se «k» = 0,4 vuole dire che i costi variabili incidono sul ricavo per il 40%</a:t>
            </a:r>
          </a:p>
          <a:p>
            <a:pPr marL="114300" indent="0" algn="just">
              <a:buNone/>
            </a:pPr>
            <a:r>
              <a:rPr lang="it-IT" dirty="0" smtClean="0"/>
              <a:t>K = costi variabili/ ricavi di vendita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670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L’azienda BETA ha una produzione diversificata, CF pari a € 200.000, costi variabili che incidono per il 60% sui ricavi.</a:t>
            </a:r>
          </a:p>
          <a:p>
            <a:pPr marL="114300" indent="0" algn="just">
              <a:buNone/>
            </a:pPr>
            <a:r>
              <a:rPr lang="it-IT" dirty="0" smtClean="0">
                <a:solidFill>
                  <a:srgbClr val="00B050"/>
                </a:solidFill>
              </a:rPr>
              <a:t>Il suo ricavo di pareggio è così calcolato:</a:t>
            </a:r>
          </a:p>
          <a:p>
            <a:pPr marL="114300" indent="0" algn="just">
              <a:buNone/>
            </a:pPr>
            <a:r>
              <a:rPr lang="it-IT" dirty="0" err="1" smtClean="0"/>
              <a:t>RBeP</a:t>
            </a:r>
            <a:r>
              <a:rPr lang="it-IT" dirty="0" smtClean="0"/>
              <a:t> = 200.000/ 1-0,60= 200.000/0.40 = € 500.000</a:t>
            </a:r>
          </a:p>
          <a:p>
            <a:pPr marL="114300" indent="0" algn="just">
              <a:buNone/>
            </a:pPr>
            <a:r>
              <a:rPr lang="it-IT" dirty="0" smtClean="0"/>
              <a:t>L’azienda ALFA ha gli stessi costi fissi, ma una diversa incidenza dei costi variabili, ovvero il 50%. Il suo ricavo di pareggio, è più basso.</a:t>
            </a:r>
          </a:p>
          <a:p>
            <a:pPr marL="114300" indent="0" algn="just">
              <a:buNone/>
            </a:pPr>
            <a:r>
              <a:rPr lang="it-IT" dirty="0" err="1" smtClean="0"/>
              <a:t>RBeP</a:t>
            </a:r>
            <a:r>
              <a:rPr lang="it-IT" dirty="0" smtClean="0"/>
              <a:t> = 200.000/ 0,50 = € 400.000</a:t>
            </a:r>
          </a:p>
          <a:p>
            <a:pPr marL="114300" indent="0" algn="just">
              <a:buNone/>
            </a:pPr>
            <a:r>
              <a:rPr lang="it-IT" dirty="0" smtClean="0">
                <a:solidFill>
                  <a:srgbClr val="7030A0"/>
                </a:solidFill>
              </a:rPr>
              <a:t>Un ricavo di pareggio più basso comporta una maggiore attitudine alla redditività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67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Che significa un «k» più basso?</a:t>
            </a:r>
          </a:p>
          <a:p>
            <a:pPr marL="114300" indent="0" algn="just">
              <a:buNone/>
            </a:pPr>
            <a:r>
              <a:rPr lang="it-IT" dirty="0" smtClean="0"/>
              <a:t>Una maggiore efficienza nell’impiego delle risorse e/o un migliore rapporto fra prezzi e costi e/o un mix produttivo più conveniente.</a:t>
            </a:r>
          </a:p>
          <a:p>
            <a:pPr marL="114300" indent="0" algn="just">
              <a:buNone/>
            </a:pPr>
            <a:r>
              <a:rPr lang="it-IT" dirty="0" smtClean="0"/>
              <a:t>Infatti, a seconda del mix produttivo cambia l’incidenza media dei costi variabili sui ricavi di vendita.</a:t>
            </a:r>
          </a:p>
          <a:p>
            <a:pPr marL="114300" indent="0" algn="just">
              <a:buNone/>
            </a:pPr>
            <a:r>
              <a:rPr lang="it-IT" dirty="0" smtClean="0"/>
              <a:t>MOLTO IMPORTANTE valutare se nei costi variabili sono inseriti anche quelli </a:t>
            </a:r>
            <a:r>
              <a:rPr lang="it-IT" dirty="0" err="1" smtClean="0"/>
              <a:t>extraoperativi</a:t>
            </a:r>
            <a:r>
              <a:rPr lang="it-IT" dirty="0" smtClean="0"/>
              <a:t>. Perché così non fosse, il ricavo di pareggio è un ricavo di pareggio OPERATIVO.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21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 smtClean="0"/>
              <a:t>BEA – </a:t>
            </a:r>
            <a:r>
              <a:rPr lang="it-IT" dirty="0" smtClean="0">
                <a:solidFill>
                  <a:schemeClr val="accent5"/>
                </a:solidFill>
              </a:rPr>
              <a:t>Il rischio operativo e la leva operativa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L’analisi del Rischio Operativo riguarda  l’eventualità che il Reddito Operativo possa essere compromesso da una struttura economica squilibrata, cioè da una cattiva scelta del rapporto fra costi fissi e costi variabili.</a:t>
            </a:r>
          </a:p>
          <a:p>
            <a:pPr marL="114300" indent="0" algn="just">
              <a:buNone/>
            </a:pPr>
            <a:r>
              <a:rPr lang="it-IT" dirty="0" smtClean="0"/>
              <a:t>Il Rischio Operativo è collegato alla Leva Operativa, che viene espressa dal seguente rapporto:</a:t>
            </a:r>
          </a:p>
          <a:p>
            <a:pPr marL="114300" indent="0" algn="just">
              <a:buNone/>
            </a:pPr>
            <a:r>
              <a:rPr lang="it-IT" dirty="0" smtClean="0">
                <a:solidFill>
                  <a:srgbClr val="00B050"/>
                </a:solidFill>
              </a:rPr>
              <a:t>LO = Variazione % Reddito Operativo Totale /Variazione % Quantità di produzione</a:t>
            </a:r>
          </a:p>
          <a:p>
            <a:pPr marL="114300" indent="0" algn="just">
              <a:buNone/>
            </a:pPr>
            <a:r>
              <a:rPr lang="it-IT" dirty="0"/>
              <a:t>c</a:t>
            </a:r>
            <a:r>
              <a:rPr lang="it-IT" dirty="0" smtClean="0"/>
              <a:t>he si può calcolare anche:</a:t>
            </a:r>
            <a:endParaRPr lang="it-IT" dirty="0"/>
          </a:p>
          <a:p>
            <a:pPr marL="114300" indent="0" algn="just">
              <a:buNone/>
            </a:pPr>
            <a:r>
              <a:rPr lang="it-IT" dirty="0" smtClean="0">
                <a:solidFill>
                  <a:srgbClr val="00B050"/>
                </a:solidFill>
              </a:rPr>
              <a:t>LO = Margine Lordo di Contribuzione Totale/ Reddito Operativo Totale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4257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/>
              <a:t>BEA – </a:t>
            </a:r>
            <a:r>
              <a:rPr lang="it-IT" dirty="0">
                <a:solidFill>
                  <a:schemeClr val="accent4"/>
                </a:solidFill>
              </a:rPr>
              <a:t>Il rischio operativo e la leva operativa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La LO rende consente di verificare il rapporto fra costi fissi e costi variabili, in quanto nel </a:t>
            </a:r>
            <a:r>
              <a:rPr lang="it-IT" dirty="0" err="1" smtClean="0"/>
              <a:t>MdC</a:t>
            </a:r>
            <a:r>
              <a:rPr lang="it-IT" dirty="0" smtClean="0"/>
              <a:t> vi sono solo costi variabili, mentre nel RO vi sono compresi anche i costi fissi.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981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 smtClean="0"/>
              <a:t>ALFA</a:t>
            </a:r>
          </a:p>
          <a:p>
            <a:pPr marL="114300" indent="0">
              <a:buNone/>
            </a:pPr>
            <a:r>
              <a:rPr lang="it-IT" dirty="0" smtClean="0"/>
              <a:t>LO = 40/15 = 2,67</a:t>
            </a:r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 smtClean="0"/>
              <a:t>BETA</a:t>
            </a:r>
          </a:p>
          <a:p>
            <a:pPr marL="114300" indent="0">
              <a:buNone/>
            </a:pPr>
            <a:r>
              <a:rPr lang="it-IT" dirty="0" smtClean="0"/>
              <a:t>LO = 75/15 = 5</a:t>
            </a:r>
          </a:p>
          <a:p>
            <a:pPr marL="114300" indent="0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Pur essendo uguali ricavi e reddito operativo l’impresa ALFA è più elastica di BETA; ciò significa che nel caso in cui BETA avesse variazioni nel fatturato vedrebbe peggiorare il suo reddito </a:t>
            </a:r>
            <a:r>
              <a:rPr lang="it-IT" smtClean="0"/>
              <a:t>operativo più di ALFA.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366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Margine di sicurezza aziendale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Un altro modo per verificare l’impatto sull’utile della variazione di fatturato è il «</a:t>
            </a:r>
            <a:r>
              <a:rPr lang="it-IT" i="1" dirty="0" smtClean="0"/>
              <a:t>margine di sicurezza aziendale</a:t>
            </a:r>
            <a:r>
              <a:rPr lang="it-IT" dirty="0" smtClean="0"/>
              <a:t>»</a:t>
            </a:r>
          </a:p>
          <a:p>
            <a:pPr marL="114300" indent="0" algn="just">
              <a:buNone/>
            </a:pPr>
            <a:r>
              <a:rPr lang="it-IT" dirty="0"/>
              <a:t>d</a:t>
            </a:r>
            <a:r>
              <a:rPr lang="it-IT" dirty="0" smtClean="0"/>
              <a:t>ato dalla formula:</a:t>
            </a:r>
          </a:p>
          <a:p>
            <a:pPr marL="114300" indent="0" algn="just">
              <a:buNone/>
            </a:pPr>
            <a:r>
              <a:rPr lang="it-IT" dirty="0"/>
              <a:t> </a:t>
            </a:r>
            <a:r>
              <a:rPr lang="it-IT" dirty="0" smtClean="0"/>
              <a:t>(fatturato previsto-fatturato di equilibrio)/</a:t>
            </a:r>
            <a:r>
              <a:rPr lang="it-IT" smtClean="0"/>
              <a:t>fatturato previsto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00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CRV prospettiva gestionale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 smtClean="0"/>
              <a:t>Di questa  analisi bisogna capire:</a:t>
            </a:r>
          </a:p>
          <a:p>
            <a:pPr marL="114300" indent="0">
              <a:buNone/>
            </a:pPr>
            <a:r>
              <a:rPr lang="it-IT" dirty="0" smtClean="0"/>
              <a:t>- quando farla</a:t>
            </a:r>
          </a:p>
          <a:p>
            <a:pPr>
              <a:buFontTx/>
              <a:buChar char="-"/>
            </a:pPr>
            <a:r>
              <a:rPr lang="it-IT" dirty="0"/>
              <a:t>q</a:t>
            </a:r>
            <a:r>
              <a:rPr lang="it-IT" dirty="0" smtClean="0"/>
              <a:t>uali informazioni sono utilmente ricavabili dall’analisi</a:t>
            </a:r>
          </a:p>
          <a:p>
            <a:pPr>
              <a:buFontTx/>
              <a:buChar char="-"/>
            </a:pPr>
            <a:r>
              <a:rPr lang="it-IT" dirty="0" smtClean="0"/>
              <a:t>quali aggiustamenti fare per eliminare le ipotesi semplificatrici</a:t>
            </a:r>
          </a:p>
          <a:p>
            <a:pPr>
              <a:buFontTx/>
              <a:buChar char="-"/>
            </a:pPr>
            <a:r>
              <a:rPr lang="it-IT" dirty="0" smtClean="0"/>
              <a:t>Cosa sono il rischio operativo e la leva operativa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01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farla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L’analisi CRV è valida in qualsiasi momento della vita d’impresa, ma la sua funzione tipica è quella  di formulare programmi di vendita e produzione dell’impresa, di fatto il primo passo del budget.</a:t>
            </a:r>
          </a:p>
          <a:p>
            <a:pPr marL="114300" indent="0" algn="just">
              <a:buNone/>
            </a:pPr>
            <a:r>
              <a:rPr lang="it-IT" dirty="0" smtClean="0"/>
              <a:t>E’ un calcolo di tipo economico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86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vera funzione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La vera funzione dell’analisi CRV è quella di studiare le macro variabili gestionali al fine di avere importanti informazioni sulle prospettive di reddito.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644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macro fattori del profitto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it-IT" dirty="0" smtClean="0"/>
              <a:t>Volume di vendita</a:t>
            </a:r>
          </a:p>
          <a:p>
            <a:pPr algn="just">
              <a:buFontTx/>
              <a:buChar char="-"/>
            </a:pPr>
            <a:r>
              <a:rPr lang="it-IT" dirty="0" smtClean="0"/>
              <a:t>Efficienza interna (delle risorse che generano costi variabili)</a:t>
            </a:r>
          </a:p>
          <a:p>
            <a:pPr algn="just">
              <a:buFontTx/>
              <a:buChar char="-"/>
            </a:pPr>
            <a:r>
              <a:rPr lang="it-IT" dirty="0" smtClean="0"/>
              <a:t>Efficienza esterna (prezzi d’acquisto delle risorse)</a:t>
            </a:r>
          </a:p>
          <a:p>
            <a:pPr algn="just">
              <a:buFontTx/>
              <a:buChar char="-"/>
            </a:pPr>
            <a:r>
              <a:rPr lang="it-IT" dirty="0" smtClean="0"/>
              <a:t>Decisioni di capacità produttiva</a:t>
            </a:r>
          </a:p>
          <a:p>
            <a:pPr algn="just">
              <a:buFontTx/>
              <a:buChar char="-"/>
            </a:pPr>
            <a:r>
              <a:rPr lang="it-IT" dirty="0" smtClean="0"/>
              <a:t>Scelte discrezionali di programma annuale</a:t>
            </a:r>
          </a:p>
          <a:p>
            <a:pPr algn="just">
              <a:buFontTx/>
              <a:buChar char="-"/>
            </a:pPr>
            <a:r>
              <a:rPr lang="it-IT" dirty="0" smtClean="0"/>
              <a:t>Prezzo di vendita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60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In definitiva la BEA è lo strumento che consente di simulare l’effetto delle macro variabili sul profitto.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475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Volume di pareggio:</a:t>
            </a:r>
          </a:p>
          <a:p>
            <a:pPr marL="114300" indent="0">
              <a:buNone/>
            </a:pPr>
            <a:r>
              <a:rPr lang="it-IT" b="1" dirty="0" smtClean="0"/>
              <a:t>BEP</a:t>
            </a:r>
            <a:r>
              <a:rPr lang="it-IT" dirty="0" smtClean="0"/>
              <a:t> = Costi fissi/prezzo unitario di vendita-costo variabile unitario</a:t>
            </a:r>
          </a:p>
          <a:p>
            <a:pPr marL="1143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Utile rilevabile da un prefissato volume di produzione:</a:t>
            </a:r>
          </a:p>
          <a:p>
            <a:pPr marL="114300" indent="0">
              <a:buNone/>
            </a:pPr>
            <a:r>
              <a:rPr lang="it-IT" b="1" dirty="0" smtClean="0"/>
              <a:t>U</a:t>
            </a:r>
            <a:r>
              <a:rPr lang="it-IT" dirty="0" smtClean="0"/>
              <a:t> =	Unità prodotte x (</a:t>
            </a:r>
            <a:r>
              <a:rPr lang="it-IT" dirty="0" err="1" smtClean="0"/>
              <a:t>pu-cvu</a:t>
            </a:r>
            <a:r>
              <a:rPr lang="it-IT" dirty="0" smtClean="0"/>
              <a:t>)	-CF</a:t>
            </a:r>
          </a:p>
          <a:p>
            <a:pPr marL="1143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Prezzo di vendita da rilevare sulla base di un volume di punto di pareggio prefissato:</a:t>
            </a:r>
            <a:endParaRPr lang="it-IT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it-IT" b="1" dirty="0" smtClean="0"/>
              <a:t>BEP (Volume di produzione)</a:t>
            </a:r>
            <a:r>
              <a:rPr lang="it-IT" dirty="0" smtClean="0"/>
              <a:t> </a:t>
            </a:r>
            <a:r>
              <a:rPr lang="it-IT" b="1" dirty="0" smtClean="0"/>
              <a:t>(VPBEP</a:t>
            </a:r>
            <a:r>
              <a:rPr lang="it-IT" dirty="0" smtClean="0"/>
              <a:t>)= </a:t>
            </a:r>
            <a:r>
              <a:rPr lang="it-IT" dirty="0"/>
              <a:t>Costi fissi/prezzo unitario di vendita-costo variabile </a:t>
            </a:r>
            <a:r>
              <a:rPr lang="it-IT" dirty="0" smtClean="0"/>
              <a:t>unitario</a:t>
            </a:r>
          </a:p>
          <a:p>
            <a:pPr marL="114300" indent="0">
              <a:buNone/>
            </a:pPr>
            <a:r>
              <a:rPr lang="it-IT" dirty="0" smtClean="0"/>
              <a:t>PV=  (costi fissi /quantità previste di vendita) + </a:t>
            </a:r>
            <a:r>
              <a:rPr lang="it-IT" dirty="0" err="1" smtClean="0"/>
              <a:t>cvu</a:t>
            </a:r>
            <a:endParaRPr lang="it-IT" dirty="0"/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  <p:sp>
        <p:nvSpPr>
          <p:cNvPr id="6" name="Parentesi quadra aperta 5"/>
          <p:cNvSpPr/>
          <p:nvPr/>
        </p:nvSpPr>
        <p:spPr>
          <a:xfrm>
            <a:off x="1277319" y="3240720"/>
            <a:ext cx="73152" cy="45239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quadra chiusa 6"/>
          <p:cNvSpPr/>
          <p:nvPr/>
        </p:nvSpPr>
        <p:spPr>
          <a:xfrm>
            <a:off x="4688268" y="3305033"/>
            <a:ext cx="73152" cy="38807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66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Considerazioni di convenienza economica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La BEA ci dice quali formule utilizzare per avere informazioni </a:t>
            </a:r>
            <a:r>
              <a:rPr lang="it-IT" smtClean="0"/>
              <a:t>nel </a:t>
            </a:r>
            <a:r>
              <a:rPr lang="it-IT" smtClean="0"/>
              <a:t>momento </a:t>
            </a:r>
            <a:r>
              <a:rPr lang="it-IT" dirty="0" smtClean="0"/>
              <a:t>in cui vogliamo modificare le variabili,, ma non ci dice come fare per rendere le informazioni ricavabile «fattibili».</a:t>
            </a:r>
          </a:p>
          <a:p>
            <a:pPr marL="114300" indent="0" algn="just">
              <a:buNone/>
            </a:pPr>
            <a:r>
              <a:rPr lang="it-IT" dirty="0" smtClean="0"/>
              <a:t>EX. </a:t>
            </a:r>
          </a:p>
          <a:p>
            <a:pPr marL="114300" indent="0" algn="just">
              <a:buNone/>
            </a:pPr>
            <a:r>
              <a:rPr lang="it-IT" dirty="0" smtClean="0"/>
              <a:t>- Siamo </a:t>
            </a:r>
            <a:r>
              <a:rPr lang="it-IT" dirty="0"/>
              <a:t>i</a:t>
            </a:r>
            <a:r>
              <a:rPr lang="it-IT" dirty="0" smtClean="0"/>
              <a:t>n grado di produrre il livello ideale di produzione?</a:t>
            </a:r>
          </a:p>
          <a:p>
            <a:pPr algn="just">
              <a:buFontTx/>
              <a:buChar char="-"/>
            </a:pPr>
            <a:r>
              <a:rPr lang="it-IT" dirty="0" smtClean="0"/>
              <a:t>Il mercato accetterà il prezzo da noi calcolato?</a:t>
            </a:r>
          </a:p>
          <a:p>
            <a:pPr algn="just">
              <a:buFontTx/>
              <a:buChar char="-"/>
            </a:pPr>
            <a:r>
              <a:rPr lang="it-IT" dirty="0" smtClean="0"/>
              <a:t>Ecc.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729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un’impresa ha più di un prodotto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Occorre trovare una comune unità di misura per quantificare l’output. Può essere:</a:t>
            </a:r>
          </a:p>
          <a:p>
            <a:pPr algn="just">
              <a:buFontTx/>
              <a:buChar char="-"/>
            </a:pPr>
            <a:r>
              <a:rPr lang="it-IT" dirty="0" smtClean="0"/>
              <a:t>una </a:t>
            </a:r>
            <a:r>
              <a:rPr lang="it-IT" i="1" dirty="0" smtClean="0"/>
              <a:t>unità ponderale, </a:t>
            </a:r>
            <a:r>
              <a:rPr lang="it-IT" dirty="0" smtClean="0"/>
              <a:t>ovvero una unità di misura fisica scelta convenzionalmente considerando alcuni caratteri dei prodotti considerati (Ore di lavoro diretto, peso, ecc.)</a:t>
            </a:r>
          </a:p>
          <a:p>
            <a:pPr algn="just">
              <a:buFontTx/>
              <a:buChar char="-"/>
            </a:pPr>
            <a:r>
              <a:rPr lang="it-IT" dirty="0"/>
              <a:t>u</a:t>
            </a:r>
            <a:r>
              <a:rPr lang="it-IT" dirty="0" smtClean="0"/>
              <a:t>na unità di </a:t>
            </a:r>
            <a:r>
              <a:rPr lang="it-IT" i="1" dirty="0" smtClean="0"/>
              <a:t>input</a:t>
            </a:r>
            <a:r>
              <a:rPr lang="it-IT" dirty="0" smtClean="0"/>
              <a:t> idonea a sostituire l’unità di output disomogenea (ore-uomo lavoro, ore-macchina)</a:t>
            </a:r>
          </a:p>
          <a:p>
            <a:pPr algn="just">
              <a:buFontTx/>
              <a:buChar char="-"/>
            </a:pPr>
            <a:r>
              <a:rPr lang="it-IT" dirty="0"/>
              <a:t>u</a:t>
            </a:r>
            <a:r>
              <a:rPr lang="it-IT" dirty="0" smtClean="0"/>
              <a:t>na unità </a:t>
            </a:r>
            <a:r>
              <a:rPr lang="it-IT" i="1" dirty="0" smtClean="0"/>
              <a:t>monetaria</a:t>
            </a:r>
            <a:r>
              <a:rPr lang="it-IT" dirty="0" smtClean="0"/>
              <a:t> come sono i ricavi di vendita. Così il volume di pareggio diventa </a:t>
            </a:r>
            <a:r>
              <a:rPr lang="it-IT" dirty="0" smtClean="0">
                <a:solidFill>
                  <a:srgbClr val="00B050"/>
                </a:solidFill>
              </a:rPr>
              <a:t>ricavo o fatturato di pareggio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509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936</Words>
  <Application>Microsoft Office PowerPoint</Application>
  <PresentationFormat>Presentazione su schermo (4:3)</PresentationFormat>
  <Paragraphs>153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Cambria</vt:lpstr>
      <vt:lpstr>Adiacenza</vt:lpstr>
      <vt:lpstr>.                                     </vt:lpstr>
      <vt:lpstr>Analisi CRV prospettiva gestionale</vt:lpstr>
      <vt:lpstr>Quando farla</vt:lpstr>
      <vt:lpstr>La vera funzione</vt:lpstr>
      <vt:lpstr>I macro fattori del profitto</vt:lpstr>
      <vt:lpstr>BEA</vt:lpstr>
      <vt:lpstr>Esempi</vt:lpstr>
      <vt:lpstr>Considerazioni di convenienza economica</vt:lpstr>
      <vt:lpstr>Quando un’impresa ha più di un prodotto</vt:lpstr>
      <vt:lpstr>Esempio con output monetario</vt:lpstr>
      <vt:lpstr>k</vt:lpstr>
      <vt:lpstr>Esempio</vt:lpstr>
      <vt:lpstr>Presentazione standard di PowerPoint</vt:lpstr>
      <vt:lpstr>BEA – Il rischio operativo e la leva operativa</vt:lpstr>
      <vt:lpstr>BEA – Il rischio operativo e la leva operativa</vt:lpstr>
      <vt:lpstr>Presentazione standard di PowerPoint</vt:lpstr>
      <vt:lpstr>Margine di sicurezza aziendale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Ospite</cp:lastModifiedBy>
  <cp:revision>240</cp:revision>
  <cp:lastPrinted>2017-03-20T13:14:57Z</cp:lastPrinted>
  <dcterms:created xsi:type="dcterms:W3CDTF">2014-11-20T17:28:56Z</dcterms:created>
  <dcterms:modified xsi:type="dcterms:W3CDTF">2019-04-03T10:25:20Z</dcterms:modified>
</cp:coreProperties>
</file>