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396" r:id="rId2"/>
    <p:sldId id="431" r:id="rId3"/>
    <p:sldId id="427" r:id="rId4"/>
    <p:sldId id="432" r:id="rId5"/>
    <p:sldId id="433" r:id="rId6"/>
    <p:sldId id="434" r:id="rId7"/>
    <p:sldId id="435" r:id="rId8"/>
    <p:sldId id="436" r:id="rId9"/>
    <p:sldId id="437" r:id="rId10"/>
    <p:sldId id="438" r:id="rId11"/>
    <p:sldId id="439" r:id="rId12"/>
    <p:sldId id="440" r:id="rId13"/>
    <p:sldId id="441" r:id="rId14"/>
    <p:sldId id="443" r:id="rId15"/>
    <p:sldId id="444" r:id="rId16"/>
    <p:sldId id="445" r:id="rId17"/>
    <p:sldId id="446" r:id="rId18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12" autoAdjust="0"/>
    <p:restoredTop sz="93241" autoAdjust="0"/>
  </p:normalViewPr>
  <p:slideViewPr>
    <p:cSldViewPr snapToGrid="0" snapToObjects="1">
      <p:cViewPr varScale="1">
        <p:scale>
          <a:sx n="68" d="100"/>
          <a:sy n="68" d="100"/>
        </p:scale>
        <p:origin x="67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0" d="100"/>
          <a:sy n="60" d="100"/>
        </p:scale>
        <p:origin x="-333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329E9-7B65-B84B-BDAB-1017F7136E96}" type="datetimeFigureOut">
              <a:rPr lang="it-IT" smtClean="0"/>
              <a:t>03/04/2019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CC40C-7A67-754A-9ACF-12795F3ACA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72435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F1108-0964-F049-9CEB-F681F4C323A8}" type="datetimeFigureOut">
              <a:rPr lang="it-IT" smtClean="0"/>
              <a:t>03/04/2019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F8C6D-F7D9-8747-B593-00CE082FD5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2441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2466" name="Segnaposto note 2"/>
          <p:cNvSpPr>
            <a:spLocks noGrp="1"/>
          </p:cNvSpPr>
          <p:nvPr>
            <p:ph type="body" idx="1"/>
          </p:nvPr>
        </p:nvSpPr>
        <p:spPr bwMode="auto">
          <a:xfrm>
            <a:off x="0" y="4343400"/>
            <a:ext cx="6856413" cy="411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80000"/>
              </a:lnSpc>
            </a:pPr>
            <a:endParaRPr lang="it-IT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246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0E264A-E036-7C41-8347-505E9D20F5AA}" type="slidenum">
              <a:rPr lang="it-IT" sz="1200">
                <a:latin typeface="Calibri" charset="0"/>
              </a:rPr>
              <a:pPr eaLnBrk="1" hangingPunct="1"/>
              <a:t>1</a:t>
            </a:fld>
            <a:endParaRPr lang="it-IT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022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047999"/>
            <a:ext cx="7543800" cy="1450976"/>
          </a:xfrm>
        </p:spPr>
        <p:txBody>
          <a:bodyPr anchor="b"/>
          <a:lstStyle>
            <a:lvl1pPr algn="ctr">
              <a:defRPr sz="3600" baseline="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Fare clic per inserire il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6131" y="4572000"/>
            <a:ext cx="3016132" cy="637338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6F3E-6495-4BF3-8DBD-F37E3DF2AF95}" type="datetime1">
              <a:rPr lang="it-IT" smtClean="0"/>
              <a:t>03/04/2019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685800" y="732118"/>
            <a:ext cx="7543799" cy="20007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srgbClr val="073779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Dialoghi sulle procedure concorsuali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srgbClr val="073779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Libera Università di Bolzano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rgbClr val="073779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pic>
        <p:nvPicPr>
          <p:cNvPr id="11" name="Picture 1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99"/>
            <a:ext cx="3162537" cy="719418"/>
          </a:xfrm>
          <a:prstGeom prst="rect">
            <a:avLst/>
          </a:prstGeom>
          <a:solidFill>
            <a:srgbClr val="0000FF"/>
          </a:solidFill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D46-FCDA-49E3-A39E-07C5EA533531}" type="datetime1">
              <a:rPr lang="it-IT" smtClean="0"/>
              <a:t>03/04/2019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6BCE-383B-4416-8500-93CC1B34F395}" type="datetime1">
              <a:rPr lang="it-IT" smtClean="0"/>
              <a:t>03/04/2019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FC4D-F404-4945-913A-167748AE0EA9}" type="datetime1">
              <a:rPr lang="it-IT" smtClean="0"/>
              <a:t>03/04/2019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14C5-7E06-4957-95A2-A12F826229A5}" type="datetime1">
              <a:rPr lang="it-IT" smtClean="0"/>
              <a:t>03/04/2019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246479-9B4E-4317-A999-1625E650FF3C}" type="datetime1">
              <a:rPr lang="it-IT" smtClean="0"/>
              <a:t>03/04/2019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7450" y="0"/>
            <a:ext cx="686550" cy="68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80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903-E04F-42D0-B10C-C7BAA9EB1959}" type="datetime1">
              <a:rPr lang="it-IT" smtClean="0"/>
              <a:t>03/04/2019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DCF3-B286-4A64-8458-C7231E91597C}" type="datetime1">
              <a:rPr lang="it-IT" smtClean="0"/>
              <a:t>03/04/2019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19DE-CF4B-47AA-8099-D34145DFD31F}" type="datetime1">
              <a:rPr lang="it-IT" smtClean="0"/>
              <a:t>03/04/2019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14B0C-EC97-42CC-8E56-1D20221BDA7F}" type="datetime1">
              <a:rPr lang="it-IT" smtClean="0"/>
              <a:t>03/04/2019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725D3-F6A5-4332-B802-43451F7BC1B1}" type="datetime1">
              <a:rPr lang="it-IT" smtClean="0"/>
              <a:t>03/04/2019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692D-8DE7-41CA-B0A1-B566CC9E997F}" type="datetime1">
              <a:rPr lang="it-IT" smtClean="0"/>
              <a:t>03/04/2019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672804"/>
            <a:ext cx="685800" cy="61851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7246479-9B4E-4317-A999-1625E650FF3C}" type="datetime1">
              <a:rPr lang="it-IT" smtClean="0"/>
              <a:t>03/04/2019</a:t>
            </a:fld>
            <a:endParaRPr lang="it-IT" dirty="0"/>
          </a:p>
        </p:txBody>
      </p:sp>
      <p:pic>
        <p:nvPicPr>
          <p:cNvPr id="10" name="Picture 15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1"/>
            <a:ext cx="689293" cy="672803"/>
          </a:xfrm>
          <a:prstGeom prst="rect">
            <a:avLst/>
          </a:prstGeom>
          <a:solidFill>
            <a:srgbClr val="0000FF"/>
          </a:solidFill>
        </p:spPr>
      </p:pic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457450" y="0"/>
            <a:ext cx="686550" cy="68071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509" y="358415"/>
            <a:ext cx="4541914" cy="97544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. </a:t>
            </a:r>
            <a:br>
              <a:rPr lang="it-IT" sz="2400" dirty="0" smtClean="0"/>
            </a:br>
            <a:r>
              <a:rPr lang="it-IT" sz="2400" dirty="0"/>
              <a:t> </a:t>
            </a:r>
            <a:r>
              <a:rPr lang="it-IT" sz="2400" dirty="0" smtClean="0"/>
              <a:t>                                 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endParaRPr lang="it-IT" dirty="0"/>
          </a:p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r>
              <a:rPr lang="it-IT" dirty="0" smtClean="0"/>
              <a:t>Analisi CRV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marL="114300" indent="0">
              <a:buNone/>
            </a:pPr>
            <a:r>
              <a:rPr lang="it-IT" dirty="0" smtClean="0"/>
              <a:t> Prof. Maria Lucetta Russotto – Università degli Studi di Firenze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6" name="Segnaposto piè di pagina 3"/>
          <p:cNvSpPr txBox="1">
            <a:spLocks/>
          </p:cNvSpPr>
          <p:nvPr/>
        </p:nvSpPr>
        <p:spPr>
          <a:xfrm rot="16200000">
            <a:off x="7739310" y="42011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0464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 con output monetario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it-IT" dirty="0" smtClean="0"/>
              <a:t>Ricavo o fatturato di pareggio. Si parte dalla seguente uguaglianza:</a:t>
            </a:r>
          </a:p>
          <a:p>
            <a:pPr marL="114300" indent="0">
              <a:buNone/>
            </a:pPr>
            <a:r>
              <a:rPr lang="it-IT" dirty="0" smtClean="0">
                <a:solidFill>
                  <a:srgbClr val="00B050"/>
                </a:solidFill>
              </a:rPr>
              <a:t>Ricavi di vendita = CF + (incidenza del CVU sui ricavi ovvero K x Ricavi di vendita)</a:t>
            </a:r>
          </a:p>
          <a:p>
            <a:pPr marL="11430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Ricavo di pareggio:</a:t>
            </a:r>
          </a:p>
          <a:p>
            <a:pPr marL="114300" indent="0">
              <a:buNone/>
            </a:pPr>
            <a:r>
              <a:rPr lang="it-IT" dirty="0" err="1" smtClean="0"/>
              <a:t>RBeP</a:t>
            </a:r>
            <a:r>
              <a:rPr lang="it-IT" dirty="0" smtClean="0"/>
              <a:t> = CF/1-k</a:t>
            </a:r>
          </a:p>
          <a:p>
            <a:pPr marL="114300" indent="0">
              <a:buNone/>
            </a:pPr>
            <a:r>
              <a:rPr lang="it-IT" dirty="0" smtClean="0"/>
              <a:t>Utilizzando l’indice di contribuzione dato da =(</a:t>
            </a:r>
            <a:r>
              <a:rPr lang="it-IT" dirty="0" err="1" smtClean="0"/>
              <a:t>pu-cvu</a:t>
            </a:r>
            <a:r>
              <a:rPr lang="it-IT" dirty="0" smtClean="0"/>
              <a:t>)/</a:t>
            </a:r>
            <a:r>
              <a:rPr lang="it-IT" dirty="0" err="1" smtClean="0"/>
              <a:t>pu</a:t>
            </a:r>
            <a:endParaRPr lang="it-IT" dirty="0" smtClean="0"/>
          </a:p>
          <a:p>
            <a:pPr marL="114300" indent="0">
              <a:buNone/>
            </a:pPr>
            <a:r>
              <a:rPr lang="it-IT" dirty="0" err="1" smtClean="0"/>
              <a:t>RBeP</a:t>
            </a:r>
            <a:r>
              <a:rPr lang="it-IT" dirty="0" smtClean="0"/>
              <a:t> = CFT/(</a:t>
            </a:r>
            <a:r>
              <a:rPr lang="it-IT" dirty="0" err="1" smtClean="0"/>
              <a:t>pu-cvu</a:t>
            </a:r>
            <a:r>
              <a:rPr lang="it-IT" dirty="0" smtClean="0"/>
              <a:t>)/</a:t>
            </a:r>
            <a:r>
              <a:rPr lang="it-IT" dirty="0" err="1" smtClean="0"/>
              <a:t>pu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629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k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it-IT" dirty="0" smtClean="0"/>
              <a:t>Parliamo di «k».</a:t>
            </a:r>
          </a:p>
          <a:p>
            <a:pPr marL="114300" indent="0" algn="just">
              <a:buNone/>
            </a:pPr>
            <a:r>
              <a:rPr lang="it-IT" dirty="0" smtClean="0"/>
              <a:t>«k» è il coefficiente di contribuzione unitario o margine lordo di contribuzione mediamente conseguibile su ogni </a:t>
            </a:r>
            <a:r>
              <a:rPr lang="it-IT" dirty="0"/>
              <a:t>€</a:t>
            </a:r>
            <a:r>
              <a:rPr lang="it-IT" dirty="0" smtClean="0"/>
              <a:t> di fatturato ovvero l’incidenza media dei costi variabili sui ricavi di vendita.</a:t>
            </a:r>
          </a:p>
          <a:p>
            <a:pPr marL="114300" indent="0" algn="just">
              <a:buNone/>
            </a:pPr>
            <a:r>
              <a:rPr lang="it-IT" dirty="0" smtClean="0"/>
              <a:t>Se «k» = 0,4 vuole dire che i costi variabili incidono sul ricavo per il 40%</a:t>
            </a:r>
          </a:p>
          <a:p>
            <a:pPr marL="114300" indent="0" algn="just">
              <a:buNone/>
            </a:pPr>
            <a:r>
              <a:rPr lang="it-IT" dirty="0" smtClean="0"/>
              <a:t>K = costi variabili/ ricavi di vendita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7670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it-IT" dirty="0" smtClean="0"/>
              <a:t>L’azienda BETA ha una produzione diversificata, CF pari a € 200.000, costi variabili che incidono per il 60% sui ricavi.</a:t>
            </a:r>
          </a:p>
          <a:p>
            <a:pPr marL="114300" indent="0" algn="just">
              <a:buNone/>
            </a:pPr>
            <a:r>
              <a:rPr lang="it-IT" dirty="0" smtClean="0">
                <a:solidFill>
                  <a:srgbClr val="00B050"/>
                </a:solidFill>
              </a:rPr>
              <a:t>Il suo ricavo di pareggio è così calcolato:</a:t>
            </a:r>
          </a:p>
          <a:p>
            <a:pPr marL="114300" indent="0" algn="just">
              <a:buNone/>
            </a:pPr>
            <a:r>
              <a:rPr lang="it-IT" dirty="0" err="1" smtClean="0"/>
              <a:t>RBeP</a:t>
            </a:r>
            <a:r>
              <a:rPr lang="it-IT" dirty="0" smtClean="0"/>
              <a:t> = 200.000/ 1-0,60= 200.000/0.40 = € 500.000</a:t>
            </a:r>
          </a:p>
          <a:p>
            <a:pPr marL="114300" indent="0" algn="just">
              <a:buNone/>
            </a:pPr>
            <a:r>
              <a:rPr lang="it-IT" dirty="0" smtClean="0"/>
              <a:t>L’azienda ALFA ha gli stessi costi fissi, ma una diversa incidenza dei costi variabili, ovvero il 50%. Il suo ricavo di pareggio, è più basso.</a:t>
            </a:r>
          </a:p>
          <a:p>
            <a:pPr marL="114300" indent="0" algn="just">
              <a:buNone/>
            </a:pPr>
            <a:r>
              <a:rPr lang="it-IT" dirty="0" err="1" smtClean="0"/>
              <a:t>RBeP</a:t>
            </a:r>
            <a:r>
              <a:rPr lang="it-IT" dirty="0" smtClean="0"/>
              <a:t> = 200.000/ 0,50 = € 400.000</a:t>
            </a:r>
          </a:p>
          <a:p>
            <a:pPr marL="114300" indent="0" algn="just">
              <a:buNone/>
            </a:pPr>
            <a:r>
              <a:rPr lang="it-IT" dirty="0" smtClean="0">
                <a:solidFill>
                  <a:srgbClr val="7030A0"/>
                </a:solidFill>
              </a:rPr>
              <a:t>Un ricavo di pareggio più basso comporta una maggiore attitudine alla redditività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5675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it-IT" dirty="0" smtClean="0"/>
              <a:t>Che significa un «k» più basso?</a:t>
            </a:r>
          </a:p>
          <a:p>
            <a:pPr marL="114300" indent="0" algn="just">
              <a:buNone/>
            </a:pPr>
            <a:r>
              <a:rPr lang="it-IT" dirty="0" smtClean="0"/>
              <a:t>Una maggiore efficienza nell’impiego delle risorse e/o un migliore rapporto fra prezzi e costi e/o un mix produttivo più conveniente.</a:t>
            </a:r>
          </a:p>
          <a:p>
            <a:pPr marL="114300" indent="0" algn="just">
              <a:buNone/>
            </a:pPr>
            <a:r>
              <a:rPr lang="it-IT" dirty="0" smtClean="0"/>
              <a:t>Infatti, a seconda del mix produttivo cambia l’incidenza media dei costi variabili sui ricavi di vendita.</a:t>
            </a:r>
          </a:p>
          <a:p>
            <a:pPr marL="114300" indent="0" algn="just">
              <a:buNone/>
            </a:pPr>
            <a:r>
              <a:rPr lang="it-IT" dirty="0" smtClean="0"/>
              <a:t>MOLTO IMPORTANTE valutare se nei costi variabili sono inseriti anche quelli </a:t>
            </a:r>
            <a:r>
              <a:rPr lang="it-IT" dirty="0" err="1" smtClean="0"/>
              <a:t>extraoperativi</a:t>
            </a:r>
            <a:r>
              <a:rPr lang="it-IT" dirty="0" smtClean="0"/>
              <a:t>. Perché così non fosse, il ricavo di pareggio è un ricavo di pareggio OPERATIVO.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5216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t-IT" dirty="0" smtClean="0"/>
              <a:t>BEA – </a:t>
            </a:r>
            <a:r>
              <a:rPr lang="it-IT" dirty="0" smtClean="0">
                <a:solidFill>
                  <a:schemeClr val="accent5"/>
                </a:solidFill>
              </a:rPr>
              <a:t>Il rischio operativo e la leva operativa</a:t>
            </a:r>
            <a:endParaRPr lang="it-IT" dirty="0">
              <a:solidFill>
                <a:schemeClr val="accent5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it-IT" dirty="0" smtClean="0"/>
              <a:t>L’analisi del Rischio Operativo riguarda  l’eventualità che il Reddito Operativo possa essere compromesso da una struttura economica squilibrata, cioè da una cattiva scelta del rapporto fra costi fissi e costi variabili.</a:t>
            </a:r>
          </a:p>
          <a:p>
            <a:pPr marL="114300" indent="0" algn="just">
              <a:buNone/>
            </a:pPr>
            <a:r>
              <a:rPr lang="it-IT" dirty="0" smtClean="0"/>
              <a:t>Il Rischio Operativo è collegato alla Leva Operativa, che viene espressa dal seguente rapporto:</a:t>
            </a:r>
          </a:p>
          <a:p>
            <a:pPr marL="114300" indent="0" algn="just">
              <a:buNone/>
            </a:pPr>
            <a:r>
              <a:rPr lang="it-IT" dirty="0" smtClean="0">
                <a:solidFill>
                  <a:srgbClr val="00B050"/>
                </a:solidFill>
              </a:rPr>
              <a:t>LO = Variazione % Reddito Operativo Totale /Variazione % Quantità di produzione</a:t>
            </a:r>
          </a:p>
          <a:p>
            <a:pPr marL="114300" indent="0" algn="just">
              <a:buNone/>
            </a:pPr>
            <a:r>
              <a:rPr lang="it-IT" dirty="0"/>
              <a:t>c</a:t>
            </a:r>
            <a:r>
              <a:rPr lang="it-IT" dirty="0" smtClean="0"/>
              <a:t>he si può calcolare anche:</a:t>
            </a:r>
            <a:endParaRPr lang="it-IT" dirty="0"/>
          </a:p>
          <a:p>
            <a:pPr marL="114300" indent="0" algn="just">
              <a:buNone/>
            </a:pPr>
            <a:r>
              <a:rPr lang="it-IT" dirty="0" smtClean="0">
                <a:solidFill>
                  <a:srgbClr val="00B050"/>
                </a:solidFill>
              </a:rPr>
              <a:t>LO = Margine Lordo di Contribuzione Totale/ Reddito Operativo Totale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4257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t-IT" dirty="0"/>
              <a:t>BEA – </a:t>
            </a:r>
            <a:r>
              <a:rPr lang="it-IT" dirty="0">
                <a:solidFill>
                  <a:schemeClr val="accent4"/>
                </a:solidFill>
              </a:rPr>
              <a:t>Il rischio operativo e la leva operativa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endParaRPr lang="it-IT" dirty="0" smtClean="0"/>
          </a:p>
          <a:p>
            <a:pPr marL="114300" indent="0" algn="just">
              <a:buNone/>
            </a:pPr>
            <a:endParaRPr lang="it-IT" dirty="0"/>
          </a:p>
          <a:p>
            <a:pPr marL="114300" indent="0" algn="just">
              <a:buNone/>
            </a:pPr>
            <a:endParaRPr lang="it-IT" dirty="0" smtClean="0"/>
          </a:p>
          <a:p>
            <a:pPr marL="114300" indent="0" algn="just">
              <a:buNone/>
            </a:pPr>
            <a:r>
              <a:rPr lang="it-IT" dirty="0" smtClean="0"/>
              <a:t>La LO rende consente di verificare il rapporto fra costi fissi e costi variabili, in quanto nel </a:t>
            </a:r>
            <a:r>
              <a:rPr lang="it-IT" dirty="0" err="1" smtClean="0"/>
              <a:t>MdC</a:t>
            </a:r>
            <a:r>
              <a:rPr lang="it-IT" dirty="0" smtClean="0"/>
              <a:t> vi sono solo costi variabili, mentre nel RO vi sono compresi anche i costi fissi.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9818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it-IT" dirty="0" smtClean="0"/>
              <a:t>ALFA</a:t>
            </a:r>
          </a:p>
          <a:p>
            <a:pPr marL="114300" indent="0">
              <a:buNone/>
            </a:pPr>
            <a:r>
              <a:rPr lang="it-IT" dirty="0" smtClean="0"/>
              <a:t>LO = 40/15 = 2,67</a:t>
            </a:r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r>
              <a:rPr lang="it-IT" dirty="0" smtClean="0"/>
              <a:t>BETA</a:t>
            </a:r>
          </a:p>
          <a:p>
            <a:pPr marL="114300" indent="0">
              <a:buNone/>
            </a:pPr>
            <a:r>
              <a:rPr lang="it-IT" dirty="0" smtClean="0"/>
              <a:t>LO = 75/15 = 5</a:t>
            </a:r>
          </a:p>
          <a:p>
            <a:pPr marL="114300" indent="0">
              <a:buNone/>
            </a:pPr>
            <a:endParaRPr lang="it-IT" dirty="0"/>
          </a:p>
          <a:p>
            <a:pPr marL="114300" indent="0" algn="just">
              <a:buNone/>
            </a:pPr>
            <a:r>
              <a:rPr lang="it-IT" dirty="0" smtClean="0"/>
              <a:t>Pur essendo uguali ricavi e reddito operativo l’impresa ALFA è più elastica di BETA; ciò significa che nel caso in cui BETA avesse variazioni nel fatturato vedrebbe peggiorare il suo reddito </a:t>
            </a:r>
            <a:r>
              <a:rPr lang="it-IT" smtClean="0"/>
              <a:t>operativo più di ALFA.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6366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Margine di sicurezza aziendale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it-IT" dirty="0" smtClean="0"/>
              <a:t>Un altro modo per verificare l’impatto sull’utile della variazione di fatturato è il «</a:t>
            </a:r>
            <a:r>
              <a:rPr lang="it-IT" i="1" dirty="0" smtClean="0"/>
              <a:t>margine di sicurezza aziendale</a:t>
            </a:r>
            <a:r>
              <a:rPr lang="it-IT" dirty="0" smtClean="0"/>
              <a:t>»</a:t>
            </a:r>
          </a:p>
          <a:p>
            <a:pPr marL="114300" indent="0" algn="just">
              <a:buNone/>
            </a:pPr>
            <a:r>
              <a:rPr lang="it-IT" dirty="0"/>
              <a:t>d</a:t>
            </a:r>
            <a:r>
              <a:rPr lang="it-IT" dirty="0" smtClean="0"/>
              <a:t>ato dalla formula:</a:t>
            </a:r>
          </a:p>
          <a:p>
            <a:pPr marL="114300" indent="0" algn="just">
              <a:buNone/>
            </a:pPr>
            <a:r>
              <a:rPr lang="it-IT" dirty="0"/>
              <a:t> </a:t>
            </a:r>
            <a:r>
              <a:rPr lang="it-IT" dirty="0" smtClean="0"/>
              <a:t>(fatturato previsto-fatturato di equilibrio)/</a:t>
            </a:r>
            <a:r>
              <a:rPr lang="it-IT" smtClean="0"/>
              <a:t>fatturato previsto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6003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Analisi CRV prospettiva gestionale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it-IT" dirty="0" smtClean="0"/>
              <a:t>Di questa  analisi bisogna capire:</a:t>
            </a:r>
          </a:p>
          <a:p>
            <a:pPr marL="114300" indent="0">
              <a:buNone/>
            </a:pPr>
            <a:r>
              <a:rPr lang="it-IT" dirty="0" smtClean="0"/>
              <a:t>- quando farla</a:t>
            </a:r>
          </a:p>
          <a:p>
            <a:pPr>
              <a:buFontTx/>
              <a:buChar char="-"/>
            </a:pPr>
            <a:r>
              <a:rPr lang="it-IT" dirty="0"/>
              <a:t>q</a:t>
            </a:r>
            <a:r>
              <a:rPr lang="it-IT" dirty="0" smtClean="0"/>
              <a:t>uali informazioni sono utilmente ricavabili dall’analisi</a:t>
            </a:r>
          </a:p>
          <a:p>
            <a:pPr>
              <a:buFontTx/>
              <a:buChar char="-"/>
            </a:pPr>
            <a:r>
              <a:rPr lang="it-IT" dirty="0" smtClean="0"/>
              <a:t>quali aggiustamenti fare per eliminare le ipotesi semplificatrici</a:t>
            </a:r>
          </a:p>
          <a:p>
            <a:pPr>
              <a:buFontTx/>
              <a:buChar char="-"/>
            </a:pPr>
            <a:r>
              <a:rPr lang="it-IT" dirty="0" smtClean="0"/>
              <a:t>Cosa sono il rischio operativo e la leva operativa</a:t>
            </a:r>
          </a:p>
          <a:p>
            <a:pPr>
              <a:buFontTx/>
              <a:buChar char="-"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5017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Quando farla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endParaRPr lang="it-IT" dirty="0" smtClean="0"/>
          </a:p>
          <a:p>
            <a:pPr marL="114300" indent="0" algn="just">
              <a:buNone/>
            </a:pPr>
            <a:endParaRPr lang="it-IT" dirty="0"/>
          </a:p>
          <a:p>
            <a:pPr marL="114300" indent="0" algn="just">
              <a:buNone/>
            </a:pPr>
            <a:endParaRPr lang="it-IT" dirty="0" smtClean="0"/>
          </a:p>
          <a:p>
            <a:pPr marL="114300" indent="0" algn="just">
              <a:buNone/>
            </a:pPr>
            <a:r>
              <a:rPr lang="it-IT" dirty="0" smtClean="0"/>
              <a:t>L’analisi CRV è valida in qualsiasi momento della vita d’impresa, ma la sua funzione tipica è quella  di formulare programmi di vendita e produzione dell’impresa, di fatto il primo passo del budget.</a:t>
            </a:r>
          </a:p>
          <a:p>
            <a:pPr marL="114300" indent="0" algn="just">
              <a:buNone/>
            </a:pPr>
            <a:r>
              <a:rPr lang="it-IT" dirty="0" smtClean="0"/>
              <a:t>E’ un calcolo di tipo economico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5863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vera funzione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endParaRPr lang="it-IT" dirty="0" smtClean="0"/>
          </a:p>
          <a:p>
            <a:pPr marL="114300" indent="0" algn="just">
              <a:buNone/>
            </a:pPr>
            <a:endParaRPr lang="it-IT" dirty="0"/>
          </a:p>
          <a:p>
            <a:pPr marL="114300" indent="0" algn="just">
              <a:buNone/>
            </a:pPr>
            <a:endParaRPr lang="it-IT" dirty="0" smtClean="0"/>
          </a:p>
          <a:p>
            <a:pPr marL="114300" indent="0" algn="just">
              <a:buNone/>
            </a:pPr>
            <a:r>
              <a:rPr lang="it-IT" dirty="0" smtClean="0"/>
              <a:t>La vera funzione dell’analisi CRV è quella di studiare le macro variabili gestionali al fine di avere importanti informazioni sulle prospettive di reddito.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6440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macro fattori del profitto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it-IT" dirty="0" smtClean="0"/>
              <a:t>Volume di vendita</a:t>
            </a:r>
          </a:p>
          <a:p>
            <a:pPr algn="just">
              <a:buFontTx/>
              <a:buChar char="-"/>
            </a:pPr>
            <a:r>
              <a:rPr lang="it-IT" dirty="0" smtClean="0"/>
              <a:t>Efficienza interna (delle risorse che generano costi variabili)</a:t>
            </a:r>
          </a:p>
          <a:p>
            <a:pPr algn="just">
              <a:buFontTx/>
              <a:buChar char="-"/>
            </a:pPr>
            <a:r>
              <a:rPr lang="it-IT" dirty="0" smtClean="0"/>
              <a:t>Efficienza esterna (prezzi d’acquisto delle risorse)</a:t>
            </a:r>
          </a:p>
          <a:p>
            <a:pPr algn="just">
              <a:buFontTx/>
              <a:buChar char="-"/>
            </a:pPr>
            <a:r>
              <a:rPr lang="it-IT" dirty="0" smtClean="0"/>
              <a:t>Decisioni di capacità produttiva</a:t>
            </a:r>
          </a:p>
          <a:p>
            <a:pPr algn="just">
              <a:buFontTx/>
              <a:buChar char="-"/>
            </a:pPr>
            <a:r>
              <a:rPr lang="it-IT" dirty="0" smtClean="0"/>
              <a:t>Scelte discrezionali di programma annuale</a:t>
            </a:r>
          </a:p>
          <a:p>
            <a:pPr algn="just">
              <a:buFontTx/>
              <a:buChar char="-"/>
            </a:pPr>
            <a:r>
              <a:rPr lang="it-IT" dirty="0" smtClean="0"/>
              <a:t>Prezzo di vendita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607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BEA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endParaRPr lang="it-IT" dirty="0" smtClean="0"/>
          </a:p>
          <a:p>
            <a:pPr marL="114300" indent="0" algn="just">
              <a:buNone/>
            </a:pPr>
            <a:endParaRPr lang="it-IT" dirty="0"/>
          </a:p>
          <a:p>
            <a:pPr marL="114300" indent="0" algn="just">
              <a:buNone/>
            </a:pPr>
            <a:endParaRPr lang="it-IT" dirty="0" smtClean="0"/>
          </a:p>
          <a:p>
            <a:pPr marL="114300" indent="0" algn="just">
              <a:buNone/>
            </a:pPr>
            <a:endParaRPr lang="it-IT" dirty="0"/>
          </a:p>
          <a:p>
            <a:pPr marL="114300" indent="0" algn="just">
              <a:buNone/>
            </a:pPr>
            <a:r>
              <a:rPr lang="it-IT" dirty="0" smtClean="0"/>
              <a:t>In definitiva la BEA è lo strumento che consente di simulare l’effetto delle macro variabili sul profitto.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4752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Volume di pareggio:</a:t>
            </a:r>
          </a:p>
          <a:p>
            <a:pPr marL="114300" indent="0">
              <a:buNone/>
            </a:pPr>
            <a:r>
              <a:rPr lang="it-IT" b="1" dirty="0" smtClean="0"/>
              <a:t>BEP</a:t>
            </a:r>
            <a:r>
              <a:rPr lang="it-IT" dirty="0" smtClean="0"/>
              <a:t> = Costi fissi/prezzo unitario di vendita-costo variabile unitario</a:t>
            </a:r>
          </a:p>
          <a:p>
            <a:pPr marL="11430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Utile rilevabile da un prefissato volume di produzione:</a:t>
            </a:r>
          </a:p>
          <a:p>
            <a:pPr marL="114300" indent="0">
              <a:buNone/>
            </a:pPr>
            <a:r>
              <a:rPr lang="it-IT" b="1" dirty="0" smtClean="0"/>
              <a:t>U</a:t>
            </a:r>
            <a:r>
              <a:rPr lang="it-IT" dirty="0" smtClean="0"/>
              <a:t> =	Unità prodotte x (</a:t>
            </a:r>
            <a:r>
              <a:rPr lang="it-IT" dirty="0" err="1" smtClean="0"/>
              <a:t>pu-cvu</a:t>
            </a:r>
            <a:r>
              <a:rPr lang="it-IT" dirty="0" smtClean="0"/>
              <a:t>)	-CF</a:t>
            </a:r>
          </a:p>
          <a:p>
            <a:pPr marL="11430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Prezzo di vendita da rilevare sulla base di un volume di punto di pareggio prefissato:</a:t>
            </a:r>
            <a:endParaRPr lang="it-IT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it-IT" b="1" dirty="0" smtClean="0"/>
              <a:t>BEP (Volume di produzione)</a:t>
            </a:r>
            <a:r>
              <a:rPr lang="it-IT" dirty="0" smtClean="0"/>
              <a:t> </a:t>
            </a:r>
            <a:r>
              <a:rPr lang="it-IT" b="1" dirty="0" smtClean="0"/>
              <a:t>(VPBEP</a:t>
            </a:r>
            <a:r>
              <a:rPr lang="it-IT" dirty="0" smtClean="0"/>
              <a:t>)= </a:t>
            </a:r>
            <a:r>
              <a:rPr lang="it-IT" dirty="0"/>
              <a:t>Costi fissi/prezzo unitario di vendita-costo variabile </a:t>
            </a:r>
            <a:r>
              <a:rPr lang="it-IT" dirty="0" smtClean="0"/>
              <a:t>unitario</a:t>
            </a:r>
          </a:p>
          <a:p>
            <a:pPr marL="114300" indent="0">
              <a:buNone/>
            </a:pPr>
            <a:r>
              <a:rPr lang="it-IT" dirty="0" smtClean="0"/>
              <a:t>PV=  (costi fissi /quantità previste di vendita) + </a:t>
            </a:r>
            <a:r>
              <a:rPr lang="it-IT" dirty="0" err="1" smtClean="0"/>
              <a:t>cvu</a:t>
            </a:r>
            <a:endParaRPr lang="it-IT" dirty="0"/>
          </a:p>
          <a:p>
            <a:pPr marL="11430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7</a:t>
            </a:fld>
            <a:endParaRPr lang="it-IT" dirty="0"/>
          </a:p>
        </p:txBody>
      </p:sp>
      <p:sp>
        <p:nvSpPr>
          <p:cNvPr id="6" name="Parentesi quadra aperta 5"/>
          <p:cNvSpPr/>
          <p:nvPr/>
        </p:nvSpPr>
        <p:spPr>
          <a:xfrm>
            <a:off x="1277319" y="3240720"/>
            <a:ext cx="73152" cy="452391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Parentesi quadra chiusa 6"/>
          <p:cNvSpPr/>
          <p:nvPr/>
        </p:nvSpPr>
        <p:spPr>
          <a:xfrm>
            <a:off x="4688268" y="3305033"/>
            <a:ext cx="73152" cy="388078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5666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Considerazioni di convenienza economica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it-IT" dirty="0" smtClean="0"/>
              <a:t>La BEA ci dice quali formule utilizzare per avere informazioni </a:t>
            </a:r>
            <a:r>
              <a:rPr lang="it-IT" smtClean="0"/>
              <a:t>nel </a:t>
            </a:r>
            <a:r>
              <a:rPr lang="it-IT" smtClean="0"/>
              <a:t>momento </a:t>
            </a:r>
            <a:r>
              <a:rPr lang="it-IT" dirty="0" smtClean="0"/>
              <a:t>in cui vogliamo modificare le variabili,, ma non ci dice come fare per rendere le informazioni ricavabile «fattibili».</a:t>
            </a:r>
          </a:p>
          <a:p>
            <a:pPr marL="114300" indent="0" algn="just">
              <a:buNone/>
            </a:pPr>
            <a:r>
              <a:rPr lang="it-IT" dirty="0" smtClean="0"/>
              <a:t>EX. </a:t>
            </a:r>
          </a:p>
          <a:p>
            <a:pPr marL="114300" indent="0" algn="just">
              <a:buNone/>
            </a:pPr>
            <a:r>
              <a:rPr lang="it-IT" dirty="0" smtClean="0"/>
              <a:t>- Siamo </a:t>
            </a:r>
            <a:r>
              <a:rPr lang="it-IT" dirty="0"/>
              <a:t>i</a:t>
            </a:r>
            <a:r>
              <a:rPr lang="it-IT" dirty="0" smtClean="0"/>
              <a:t>n grado di produrre il livello ideale di produzione?</a:t>
            </a:r>
          </a:p>
          <a:p>
            <a:pPr algn="just">
              <a:buFontTx/>
              <a:buChar char="-"/>
            </a:pPr>
            <a:r>
              <a:rPr lang="it-IT" dirty="0" smtClean="0"/>
              <a:t>Il mercato accetterà il prezzo da noi calcolato?</a:t>
            </a:r>
          </a:p>
          <a:p>
            <a:pPr algn="just">
              <a:buFontTx/>
              <a:buChar char="-"/>
            </a:pPr>
            <a:r>
              <a:rPr lang="it-IT" dirty="0" smtClean="0"/>
              <a:t>Ecc.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7290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Quando un’impresa ha più di un prodotto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it-IT" dirty="0" smtClean="0"/>
              <a:t>Occorre trovare una comune unità di misura per quantificare l’output. Può essere:</a:t>
            </a:r>
          </a:p>
          <a:p>
            <a:pPr algn="just">
              <a:buFontTx/>
              <a:buChar char="-"/>
            </a:pPr>
            <a:r>
              <a:rPr lang="it-IT" dirty="0" smtClean="0"/>
              <a:t>una </a:t>
            </a:r>
            <a:r>
              <a:rPr lang="it-IT" i="1" dirty="0" smtClean="0"/>
              <a:t>unità ponderale, </a:t>
            </a:r>
            <a:r>
              <a:rPr lang="it-IT" dirty="0" smtClean="0"/>
              <a:t>ovvero una unità di misura fisica scelta convenzionalmente considerando alcuni caratteri dei prodotti considerati (Ore di lavoro diretto, peso, ecc.)</a:t>
            </a:r>
          </a:p>
          <a:p>
            <a:pPr algn="just">
              <a:buFontTx/>
              <a:buChar char="-"/>
            </a:pPr>
            <a:r>
              <a:rPr lang="it-IT" dirty="0"/>
              <a:t>u</a:t>
            </a:r>
            <a:r>
              <a:rPr lang="it-IT" dirty="0" smtClean="0"/>
              <a:t>na unità di </a:t>
            </a:r>
            <a:r>
              <a:rPr lang="it-IT" i="1" dirty="0" smtClean="0"/>
              <a:t>input</a:t>
            </a:r>
            <a:r>
              <a:rPr lang="it-IT" dirty="0" smtClean="0"/>
              <a:t> idonea a sostituire l’unità di output disomogenea (ore-uomo lavoro, ore-macchina)</a:t>
            </a:r>
          </a:p>
          <a:p>
            <a:pPr algn="just">
              <a:buFontTx/>
              <a:buChar char="-"/>
            </a:pPr>
            <a:r>
              <a:rPr lang="it-IT" dirty="0"/>
              <a:t>u</a:t>
            </a:r>
            <a:r>
              <a:rPr lang="it-IT" dirty="0" smtClean="0"/>
              <a:t>na unità </a:t>
            </a:r>
            <a:r>
              <a:rPr lang="it-IT" i="1" dirty="0" smtClean="0"/>
              <a:t>monetaria</a:t>
            </a:r>
            <a:r>
              <a:rPr lang="it-IT" dirty="0" smtClean="0"/>
              <a:t> come sono i ricavi di vendita. Così il volume di pareggio diventa </a:t>
            </a:r>
            <a:r>
              <a:rPr lang="it-IT" dirty="0" smtClean="0">
                <a:solidFill>
                  <a:srgbClr val="00B050"/>
                </a:solidFill>
              </a:rPr>
              <a:t>ricavo o fatturato di pareggio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55097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za">
  <a:themeElements>
    <a:clrScheme name="Cielo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Adiacenza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z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1755</TotalTime>
  <Words>936</Words>
  <Application>Microsoft Office PowerPoint</Application>
  <PresentationFormat>Presentazione su schermo (4:3)</PresentationFormat>
  <Paragraphs>153</Paragraphs>
  <Slides>17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2" baseType="lpstr">
      <vt:lpstr>ＭＳ Ｐゴシック</vt:lpstr>
      <vt:lpstr>Arial</vt:lpstr>
      <vt:lpstr>Calibri</vt:lpstr>
      <vt:lpstr>Cambria</vt:lpstr>
      <vt:lpstr>Adiacenza</vt:lpstr>
      <vt:lpstr>.                                     </vt:lpstr>
      <vt:lpstr>Analisi CRV prospettiva gestionale</vt:lpstr>
      <vt:lpstr>Quando farla</vt:lpstr>
      <vt:lpstr>La vera funzione</vt:lpstr>
      <vt:lpstr>I macro fattori del profitto</vt:lpstr>
      <vt:lpstr>BEA</vt:lpstr>
      <vt:lpstr>Esempi</vt:lpstr>
      <vt:lpstr>Considerazioni di convenienza economica</vt:lpstr>
      <vt:lpstr>Quando un’impresa ha più di un prodotto</vt:lpstr>
      <vt:lpstr>Esempio con output monetario</vt:lpstr>
      <vt:lpstr>k</vt:lpstr>
      <vt:lpstr>Esempio</vt:lpstr>
      <vt:lpstr>Presentazione standard di PowerPoint</vt:lpstr>
      <vt:lpstr>BEA – Il rischio operativo e la leva operativa</vt:lpstr>
      <vt:lpstr>BEA – Il rischio operativo e la leva operativa</vt:lpstr>
      <vt:lpstr>Presentazione standard di PowerPoint</vt:lpstr>
      <vt:lpstr>Margine di sicurezza aziendale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Silvia Fissi</dc:creator>
  <cp:lastModifiedBy>Ospite</cp:lastModifiedBy>
  <cp:revision>240</cp:revision>
  <cp:lastPrinted>2017-03-20T13:14:57Z</cp:lastPrinted>
  <dcterms:created xsi:type="dcterms:W3CDTF">2014-11-20T17:28:56Z</dcterms:created>
  <dcterms:modified xsi:type="dcterms:W3CDTF">2019-04-03T10:25:20Z</dcterms:modified>
</cp:coreProperties>
</file>