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8" r:id="rId2"/>
    <p:sldId id="439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0" r:id="rId14"/>
    <p:sldId id="453" r:id="rId15"/>
    <p:sldId id="454" r:id="rId16"/>
    <p:sldId id="452" r:id="rId17"/>
    <p:sldId id="451" r:id="rId18"/>
    <p:sldId id="437" r:id="rId19"/>
    <p:sldId id="265" r:id="rId20"/>
    <p:sldId id="257" r:id="rId21"/>
    <p:sldId id="263" r:id="rId22"/>
    <p:sldId id="262" r:id="rId23"/>
    <p:sldId id="261" r:id="rId24"/>
    <p:sldId id="462" r:id="rId25"/>
    <p:sldId id="463" r:id="rId26"/>
    <p:sldId id="455" r:id="rId27"/>
    <p:sldId id="456" r:id="rId28"/>
    <p:sldId id="339" r:id="rId29"/>
    <p:sldId id="285" r:id="rId30"/>
    <p:sldId id="401" r:id="rId31"/>
    <p:sldId id="398" r:id="rId32"/>
    <p:sldId id="288" r:id="rId33"/>
    <p:sldId id="295" r:id="rId34"/>
    <p:sldId id="342" r:id="rId35"/>
    <p:sldId id="341" r:id="rId36"/>
    <p:sldId id="358" r:id="rId37"/>
    <p:sldId id="334" r:id="rId38"/>
    <p:sldId id="353" r:id="rId39"/>
    <p:sldId id="349" r:id="rId40"/>
    <p:sldId id="354" r:id="rId41"/>
    <p:sldId id="348" r:id="rId42"/>
    <p:sldId id="346" r:id="rId43"/>
    <p:sldId id="360" r:id="rId44"/>
    <p:sldId id="394" r:id="rId45"/>
    <p:sldId id="395" r:id="rId46"/>
    <p:sldId id="396" r:id="rId47"/>
    <p:sldId id="361" r:id="rId48"/>
    <p:sldId id="326" r:id="rId49"/>
    <p:sldId id="260" r:id="rId50"/>
    <p:sldId id="458" r:id="rId51"/>
    <p:sldId id="272" r:id="rId52"/>
    <p:sldId id="271" r:id="rId53"/>
    <p:sldId id="270" r:id="rId54"/>
    <p:sldId id="273" r:id="rId55"/>
    <p:sldId id="274" r:id="rId56"/>
    <p:sldId id="269" r:id="rId57"/>
    <p:sldId id="277" r:id="rId58"/>
    <p:sldId id="457" r:id="rId59"/>
    <p:sldId id="276" r:id="rId60"/>
    <p:sldId id="268" r:id="rId61"/>
    <p:sldId id="259" r:id="rId62"/>
    <p:sldId id="280" r:id="rId63"/>
    <p:sldId id="279" r:id="rId64"/>
    <p:sldId id="281" r:id="rId65"/>
    <p:sldId id="278" r:id="rId66"/>
    <p:sldId id="258" r:id="rId67"/>
    <p:sldId id="459" r:id="rId68"/>
    <p:sldId id="282" r:id="rId69"/>
    <p:sldId id="460" r:id="rId70"/>
    <p:sldId id="461" r:id="rId71"/>
    <p:sldId id="464" r:id="rId7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19660A-74C8-42B8-B607-B9A3B0553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339E1B-9C7B-47A5-A9E1-CE179E3C9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E29236-0864-4415-9516-838BF3B86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2EE8BF-508D-464C-AF3F-BFB31738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C5E080-34F5-40DA-A4C3-A7FE7FA7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432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A39DB-792B-47E7-9764-4CB318AD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B2F4200-A603-44D4-9C1A-1D735483F9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625C92-667E-4A01-AEC7-CC76A0C8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3EE6C5-E05D-4A81-9A20-644D1240F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6B4D33-208B-4B8E-A3D6-9F84BA8D4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7456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9DA0C01-6FE9-40BC-A5A5-CD9DA6695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1A2571-F230-4C7E-965B-337C0B1B0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6CB4A1-A889-4EA4-89FC-64D20D6F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D7503F-2988-499F-A0B8-0D002648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847C0F-BD8D-4E74-8B21-37EFC4BE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82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5A30F0-DB44-4AA4-AA44-AD6C674CC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27FA-C231-4F52-A1A1-04073CF5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54AE7C-907F-418D-8F34-276268556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D0A2B6-D48F-4CF1-B048-5AF3185D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6DA02F-C752-4DD0-BE79-CCD83FEEB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4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153CB8-4E9F-4777-9286-8A2B0D814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B3CEA8-1C28-4C3B-AE55-27739AFCE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A19EE-C581-4ABE-8BBD-A072094F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40A472-6DFF-4C15-B39F-753FA6A44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1AC993-FA55-48EC-A21E-52C444B67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26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F68722-22EF-42DD-93BA-C6D5C3BF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B7785-CB23-4BB6-9D3A-624955255F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EDD26C-7014-4B6D-8E59-6D2A222DD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215842-22A3-482A-8805-047AF17A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1ABA240-AB09-413C-8ACC-F392FD89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0C6825-00F0-463E-AFA3-C02C51CB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13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B10F1-2EC8-4B1E-A462-F93F15F9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F346F7-95AA-45F5-92E2-F44DFD7DA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38B8224-8CD0-4043-BBA4-D5BD41A56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7BC0CEA-FBD8-45E9-89B4-6E89138C86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FC617D-56D4-48E3-9090-9E77C4E054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FDF1410-5EA0-48C6-A366-B76BEE034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5E06AE5-5297-4D75-A9B1-537111A9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D6F316-2948-4E9C-BC4F-837BE08F2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9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ECD21F-9BC4-4060-8783-7194D33B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0C9BEC-6EF2-45D9-AF16-9D032CFBA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AEA3963-CC5C-4B6B-8539-98FEB3CC4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67D9FA-6858-4B18-B047-6D718019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656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8FA1B0B-3734-4205-8CD5-BF747D6B6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C6CCE7-2B8D-4620-B438-382CBF15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E1127-DE61-4626-91FA-A4821360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73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498B9-574C-4C8B-B164-EC7230D7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A66EE-888B-49CD-89E3-92CE8963B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801EE8-F224-44BC-9374-33C1F40B6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BB0CD8-A1FF-4B7C-A258-4C84F634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52FFA9-89B9-479C-ABFF-5A31B0B7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BA988A-BF16-4853-B817-AA501570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48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7EDE3-89A9-456C-87B8-6EF49F2BF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D1B7627-4F0B-4F99-ABA7-0AE956ADF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5F6578-E2C3-46C9-9C32-4CCAA65AE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99B0794-89CB-4C2A-A6D1-62848F66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D81F76-E1D5-44B9-A660-2ADB707EF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D9DB466-C62B-4576-8A29-61B255B2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0DC259-D3BA-4615-A8DC-DDA94176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33A0DF-C973-4356-8D82-72FF5FE5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FFB7FD-4CAD-42E8-BBE1-D35FDEBCA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28AE-DBE4-4078-8D73-96F23E4DD1CF}" type="datetimeFigureOut">
              <a:rPr lang="it-IT" smtClean="0"/>
              <a:t>10/02/2020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3357D1-6C06-4C9D-8B06-A28FD3727A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9ABFED-BC19-4007-B0A7-EB25132BF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7611A-EDEA-4920-B092-8AC68A5F2B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55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752763D-705A-4AF7-828D-CC445672B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424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8532596F-63F4-4636-8C7F-94FF22E32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6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ED2988C2-75F9-497E-AA7E-D89021FA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3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2FF3E12A-7FE9-4624-B318-75D880B95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911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547E427-7DAC-4494-84E0-82095DA36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57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0E6F2034-9527-4BAD-A6F3-8E9B39C3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66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B59E9146-CECD-4436-AEA4-1F3C65529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3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BDAA33B-5C6D-4116-A537-86F999D3B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28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4F3C387E-6F52-4AFA-AE33-197D72B16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8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>
            <a:extLst>
              <a:ext uri="{FF2B5EF4-FFF2-40B4-BE49-F238E27FC236}">
                <a16:creationId xmlns:a16="http://schemas.microsoft.com/office/drawing/2014/main" id="{307AE2C2-50B4-4982-B4AE-6799831C955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919288" y="1557338"/>
            <a:ext cx="647700" cy="3382962"/>
          </a:xfrm>
          <a:prstGeom prst="roundRect">
            <a:avLst>
              <a:gd name="adj" fmla="val 16667"/>
            </a:avLst>
          </a:prstGeom>
          <a:solidFill>
            <a:srgbClr val="B6CFC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it-IT" altLang="it-IT" sz="1600" i="1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L’Energia Geotermica</a:t>
            </a:r>
          </a:p>
          <a:p>
            <a:pPr algn="ctr"/>
            <a:endParaRPr lang="it-IT" altLang="it-IT" sz="1600" i="1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8371" name="AutoShape 3">
            <a:extLst>
              <a:ext uri="{FF2B5EF4-FFF2-40B4-BE49-F238E27FC236}">
                <a16:creationId xmlns:a16="http://schemas.microsoft.com/office/drawing/2014/main" id="{C4F11921-1F68-4F34-9186-0BF19946F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765175"/>
            <a:ext cx="7848600" cy="51117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8373" name="AutoShape 5">
            <a:extLst>
              <a:ext uri="{FF2B5EF4-FFF2-40B4-BE49-F238E27FC236}">
                <a16:creationId xmlns:a16="http://schemas.microsoft.com/office/drawing/2014/main" id="{C1100B1D-8495-4F53-8184-5659FC811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8" y="981075"/>
            <a:ext cx="6121400" cy="431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6F2FF"/>
              </a:gs>
              <a:gs pos="100000">
                <a:srgbClr val="E6F2FF">
                  <a:gamma/>
                  <a:tint val="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2000">
                <a:solidFill>
                  <a:srgbClr val="0044AA"/>
                </a:solidFill>
                <a:latin typeface="Arial" panose="020B0604020202020204" pitchFamily="34" charset="0"/>
              </a:rPr>
              <a:t>Impatto ambientale</a:t>
            </a:r>
          </a:p>
        </p:txBody>
      </p:sp>
      <p:sp>
        <p:nvSpPr>
          <p:cNvPr id="58374" name="Line 6">
            <a:extLst>
              <a:ext uri="{FF2B5EF4-FFF2-40B4-BE49-F238E27FC236}">
                <a16:creationId xmlns:a16="http://schemas.microsoft.com/office/drawing/2014/main" id="{459F57D1-7EE6-4DA6-8A57-2587FA1B4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71813" y="1412875"/>
            <a:ext cx="4679950" cy="0"/>
          </a:xfrm>
          <a:prstGeom prst="line">
            <a:avLst/>
          </a:prstGeom>
          <a:noFill/>
          <a:ln w="9525">
            <a:solidFill>
              <a:srgbClr val="0044A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8476" name="Rectangle 108">
            <a:extLst>
              <a:ext uri="{FF2B5EF4-FFF2-40B4-BE49-F238E27FC236}">
                <a16:creationId xmlns:a16="http://schemas.microsoft.com/office/drawing/2014/main" id="{F4FF9EFC-D41D-4664-802C-3F0C103C4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1628775"/>
            <a:ext cx="6840537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Rischio geologico che si traduce in una ricerca infruttuosa della risorsa;</a:t>
            </a:r>
          </a:p>
          <a:p>
            <a:endParaRPr lang="it-IT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Inquinamento da calore e da sostanze del sottosuolo;</a:t>
            </a:r>
          </a:p>
          <a:p>
            <a:endParaRPr lang="it-IT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Emissione di odori sgradevoli ;</a:t>
            </a:r>
          </a:p>
          <a:p>
            <a:endParaRPr lang="it-IT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Sismicità;</a:t>
            </a:r>
          </a:p>
          <a:p>
            <a:endParaRPr lang="it-IT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Subsidenza;</a:t>
            </a:r>
          </a:p>
          <a:p>
            <a:endParaRPr lang="it-IT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Emissioni sonore;</a:t>
            </a:r>
          </a:p>
          <a:p>
            <a:endParaRPr lang="it-IT" altLang="it-IT" sz="16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it-IT" altLang="it-IT" sz="1600" dirty="0">
                <a:solidFill>
                  <a:srgbClr val="FF0000"/>
                </a:solidFill>
                <a:latin typeface="Arial Narrow" panose="020B0606020202030204" pitchFamily="34" charset="0"/>
              </a:rPr>
              <a:t>Impatto paesaggistico delle centrali geotermiche.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ter usage&#10;Disturbance of natural hydrothermal manifestations&#10;Disturbance of wildlife habitat and vegetation&#10;Alteration o...">
            <a:extLst>
              <a:ext uri="{FF2B5EF4-FFF2-40B4-BE49-F238E27FC236}">
                <a16:creationId xmlns:a16="http://schemas.microsoft.com/office/drawing/2014/main" id="{D80AF728-EEB9-4E1C-AE10-3AE7F80B21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45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5A194FC-48C1-43B4-83E1-8850F7A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85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following laws and regulations must be adequately&#10;addressed before any geothermal project can be completed:&#10;&#10;Clean Air...">
            <a:extLst>
              <a:ext uri="{FF2B5EF4-FFF2-40B4-BE49-F238E27FC236}">
                <a16:creationId xmlns:a16="http://schemas.microsoft.com/office/drawing/2014/main" id="{1D2403BD-1D4F-4858-89A4-E745E0D3C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1721846" cy="659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615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eothermal binary plants normally emit no gases at all.&#10;Using the same basis of comparison, geothermal plants 23&#10;Environme...">
            <a:extLst>
              <a:ext uri="{FF2B5EF4-FFF2-40B4-BE49-F238E27FC236}">
                <a16:creationId xmlns:a16="http://schemas.microsoft.com/office/drawing/2014/main" id="{BDFD935A-D156-4111-9273-38BC878A3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12187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476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aseous emissions&#10;Gaseous emissions from dry- and flash-steam geothermal&#10;plants stem from the no condensable gases (NCG) t...">
            <a:extLst>
              <a:ext uri="{FF2B5EF4-FFF2-40B4-BE49-F238E27FC236}">
                <a16:creationId xmlns:a16="http://schemas.microsoft.com/office/drawing/2014/main" id="{F5DB76F1-A742-4CEF-BD7C-B43B74377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30247" cy="665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62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able 23.1 shows a&#10;comparison of gaseous emissions from typical geothermal plants with other types of&#10;power plants [8]. It...">
            <a:extLst>
              <a:ext uri="{FF2B5EF4-FFF2-40B4-BE49-F238E27FC236}">
                <a16:creationId xmlns:a16="http://schemas.microsoft.com/office/drawing/2014/main" id="{40EA13C3-9F8C-44AB-8FDC-8B198241F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1758422" cy="66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39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A63AF3D-F392-44D7-8823-2B0AF66AC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49" y="237884"/>
            <a:ext cx="6341359" cy="656923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F6278B6B-61C1-4C42-BEC2-4C2FDDEDCAB2}"/>
              </a:ext>
            </a:extLst>
          </p:cNvPr>
          <p:cNvSpPr/>
          <p:nvPr/>
        </p:nvSpPr>
        <p:spPr>
          <a:xfrm>
            <a:off x="2830349" y="237884"/>
            <a:ext cx="467033" cy="31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1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DDF6792-905C-4BD8-B9D0-879EC445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8" y="0"/>
            <a:ext cx="10168819" cy="3816298"/>
          </a:xfrm>
          <a:prstGeom prst="rect">
            <a:avLst/>
          </a:prstGeom>
        </p:spPr>
      </p:pic>
      <p:pic>
        <p:nvPicPr>
          <p:cNvPr id="1030" name="Picture 6" descr="Risultato immagini per amis geothermal image&quot;">
            <a:extLst>
              <a:ext uri="{FF2B5EF4-FFF2-40B4-BE49-F238E27FC236}">
                <a16:creationId xmlns:a16="http://schemas.microsoft.com/office/drawing/2014/main" id="{C3AFCC2C-D2BB-4F71-B5F3-37EC1E782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3" y="3753565"/>
            <a:ext cx="4145280" cy="31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o immagini per amis geothermal image&quot;">
            <a:extLst>
              <a:ext uri="{FF2B5EF4-FFF2-40B4-BE49-F238E27FC236}">
                <a16:creationId xmlns:a16="http://schemas.microsoft.com/office/drawing/2014/main" id="{D951D02E-9CFE-4EE9-8BCC-72472D7E9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215" y="3697130"/>
            <a:ext cx="3104435" cy="310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452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2EC5932-17B3-4CA0-98F8-2010CC5B6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8479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F893AB9-D7D1-4EF1-9D29-8EAB6788C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421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3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0AA9525-0887-4AE0-AABE-16EBBA8B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63067" cy="685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0C2A1E3-12DC-417A-8BC2-3214D797A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3271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40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>
            <a:extLst>
              <a:ext uri="{FF2B5EF4-FFF2-40B4-BE49-F238E27FC236}">
                <a16:creationId xmlns:a16="http://schemas.microsoft.com/office/drawing/2014/main" id="{9EE3A901-969C-4CD7-93A8-ECD7F0D20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it-IT" altLang="it-IT" sz="3200"/>
              <a:t>	      	</a:t>
            </a:r>
            <a:br>
              <a:rPr lang="it-IT" altLang="it-IT" sz="2400" b="1"/>
            </a:br>
            <a:endParaRPr lang="it-IT" altLang="it-IT" sz="2400"/>
          </a:p>
        </p:txBody>
      </p:sp>
      <p:sp>
        <p:nvSpPr>
          <p:cNvPr id="38915" name="Rectangle 1027">
            <a:extLst>
              <a:ext uri="{FF2B5EF4-FFF2-40B4-BE49-F238E27FC236}">
                <a16:creationId xmlns:a16="http://schemas.microsoft.com/office/drawing/2014/main" id="{5C9D8A4C-7732-4312-A5AD-8AD2ECEB2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8916" name="Rectangle 1028">
            <a:extLst>
              <a:ext uri="{FF2B5EF4-FFF2-40B4-BE49-F238E27FC236}">
                <a16:creationId xmlns:a16="http://schemas.microsoft.com/office/drawing/2014/main" id="{15D80BAE-3EE0-476C-B804-154C21AD3F6B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981200" y="17464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3200" b="1" dirty="0">
                <a:solidFill>
                  <a:srgbClr val="FF0000"/>
                </a:solidFill>
              </a:rPr>
              <a:t>Emissioni e concentrazioni</a:t>
            </a:r>
          </a:p>
        </p:txBody>
      </p:sp>
      <p:sp>
        <p:nvSpPr>
          <p:cNvPr id="38917" name="Rectangle 1029">
            <a:extLst>
              <a:ext uri="{FF2B5EF4-FFF2-40B4-BE49-F238E27FC236}">
                <a16:creationId xmlns:a16="http://schemas.microsoft.com/office/drawing/2014/main" id="{4996EA8B-24B0-45F2-A750-E47A0FA7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1025526"/>
            <a:ext cx="84963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t-IT" altLang="it-IT" sz="2800"/>
          </a:p>
        </p:txBody>
      </p:sp>
      <p:pic>
        <p:nvPicPr>
          <p:cNvPr id="38918" name="Picture 1030" descr="Campionamento 1">
            <a:extLst>
              <a:ext uri="{FF2B5EF4-FFF2-40B4-BE49-F238E27FC236}">
                <a16:creationId xmlns:a16="http://schemas.microsoft.com/office/drawing/2014/main" id="{F8712719-E10A-4486-9FC6-DD9F03387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81"/>
            <a:ext cx="5651500" cy="363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31" descr="Campionamento 2">
            <a:extLst>
              <a:ext uri="{FF2B5EF4-FFF2-40B4-BE49-F238E27FC236}">
                <a16:creationId xmlns:a16="http://schemas.microsoft.com/office/drawing/2014/main" id="{97BC9A5B-FB7E-4E45-A437-976B10E65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6" y="3265489"/>
            <a:ext cx="55086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1032">
            <a:extLst>
              <a:ext uri="{FF2B5EF4-FFF2-40B4-BE49-F238E27FC236}">
                <a16:creationId xmlns:a16="http://schemas.microsoft.com/office/drawing/2014/main" id="{589BDC9C-6944-4580-AFC8-D80D2B20E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4986339"/>
            <a:ext cx="18758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u="sng"/>
              <a:t>Macchi, 2004</a:t>
            </a:r>
            <a:br>
              <a:rPr lang="it-IT" altLang="it-IT"/>
            </a:br>
            <a:r>
              <a:rPr lang="it-IT" altLang="it-IT"/>
              <a:t>Klippel, 2004</a:t>
            </a:r>
          </a:p>
          <a:p>
            <a:pPr eaLnBrk="1" hangingPunct="1"/>
            <a:r>
              <a:rPr lang="it-IT" altLang="it-IT"/>
              <a:t>Wood, 2004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AF2E48B-ECDB-4E1F-95FA-EFF37840A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1000" b="1">
                <a:solidFill>
                  <a:schemeClr val="bg1"/>
                </a:solidFill>
              </a:rPr>
              <a:t>    </a:t>
            </a:r>
            <a:br>
              <a:rPr lang="it-IT" altLang="it-IT" sz="1000" b="1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		  	  </a:t>
            </a:r>
            <a:r>
              <a:rPr lang="it-IT" altLang="it-IT" sz="3200" b="1">
                <a:solidFill>
                  <a:schemeClr val="bg1"/>
                </a:solidFill>
              </a:rPr>
              <a:t>L’inquinamento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2200">
                <a:solidFill>
                  <a:schemeClr val="bg1"/>
                </a:solidFill>
              </a:rPr>
            </a:br>
            <a:r>
              <a:rPr lang="it-IT" altLang="it-IT" sz="2200" b="1">
                <a:solidFill>
                  <a:schemeClr val="bg1"/>
                </a:solidFill>
              </a:rPr>
              <a:t>L’inquinamento zero non esiste</a:t>
            </a:r>
            <a:r>
              <a:rPr lang="it-IT" altLang="it-IT" sz="2200">
                <a:solidFill>
                  <a:schemeClr val="bg1"/>
                </a:solidFill>
              </a:rPr>
              <a:t>: l’utilizzo di ogni fonte produce un impatto sull’ambiente, pur tenendo conto della grandi differenze tra una fonte e l’altra.</a:t>
            </a:r>
            <a:br>
              <a:rPr lang="it-IT" altLang="it-IT" sz="2200">
                <a:solidFill>
                  <a:schemeClr val="bg1"/>
                </a:solidFill>
              </a:rPr>
            </a:br>
            <a:br>
              <a:rPr lang="it-IT" altLang="it-IT" sz="2200">
                <a:solidFill>
                  <a:schemeClr val="bg1"/>
                </a:solidFill>
              </a:rPr>
            </a:br>
            <a:r>
              <a:rPr lang="it-IT" altLang="it-IT" sz="2200">
                <a:solidFill>
                  <a:schemeClr val="bg1"/>
                </a:solidFill>
              </a:rPr>
              <a:t>Si deve considerare che l’impatto non riguarda solo la prima fase (generazione della forma di energia richiesta partendo dalla fonte), ma anche il successivo impiego della forma energetica resa disponibile.</a:t>
            </a:r>
            <a:endParaRPr lang="it-IT" altLang="it-IT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0CDF5280-D846-4EA7-BECF-146989C9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09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AF7F6AE-BEE9-4FD0-944F-7B8FF44DA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1000" b="1" dirty="0">
                <a:solidFill>
                  <a:schemeClr val="bg1"/>
                </a:solidFill>
              </a:rPr>
              <a:t>    </a:t>
            </a:r>
            <a:br>
              <a:rPr lang="it-IT" altLang="it-IT" sz="1000" b="1" dirty="0">
                <a:solidFill>
                  <a:schemeClr val="bg1"/>
                </a:solidFill>
              </a:rPr>
            </a:br>
            <a:r>
              <a:rPr lang="it-IT" altLang="it-IT" sz="2400" b="1" dirty="0">
                <a:solidFill>
                  <a:schemeClr val="bg1"/>
                </a:solidFill>
              </a:rPr>
              <a:t>		     </a:t>
            </a:r>
            <a:r>
              <a:rPr lang="it-IT" altLang="it-IT" sz="3200" b="1" dirty="0">
                <a:solidFill>
                  <a:schemeClr val="bg1"/>
                </a:solidFill>
              </a:rPr>
              <a:t>Inquinamento e tecnologia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2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Premesso che:</a:t>
            </a:r>
            <a:br>
              <a:rPr lang="it-IT" altLang="it-IT" sz="2400" b="1" dirty="0">
                <a:solidFill>
                  <a:schemeClr val="bg1"/>
                </a:solidFill>
              </a:rPr>
            </a:br>
            <a:br>
              <a:rPr lang="it-IT" altLang="it-IT" sz="800" b="1" dirty="0">
                <a:solidFill>
                  <a:schemeClr val="bg1"/>
                </a:solidFill>
              </a:rPr>
            </a:br>
            <a:r>
              <a:rPr lang="it-IT" altLang="it-IT" sz="2600" b="1" dirty="0">
                <a:solidFill>
                  <a:schemeClr val="bg1"/>
                </a:solidFill>
              </a:rPr>
              <a:t>- senza tecnologia non potrebbero vivere 7 miliardi di</a:t>
            </a:r>
            <a:br>
              <a:rPr lang="it-IT" altLang="it-IT" sz="2600" b="1" dirty="0">
                <a:solidFill>
                  <a:schemeClr val="bg1"/>
                </a:solidFill>
              </a:rPr>
            </a:br>
            <a:r>
              <a:rPr lang="it-IT" altLang="it-IT" sz="2600" b="1" dirty="0">
                <a:solidFill>
                  <a:schemeClr val="bg1"/>
                </a:solidFill>
              </a:rPr>
              <a:t>  persone, che diventeranno presto 10 miliardi</a:t>
            </a:r>
            <a:br>
              <a:rPr lang="it-IT" altLang="it-IT" sz="2600" b="1" dirty="0">
                <a:solidFill>
                  <a:schemeClr val="bg1"/>
                </a:solidFill>
              </a:rPr>
            </a:br>
            <a:br>
              <a:rPr lang="it-IT" altLang="it-IT" sz="800" b="1" dirty="0">
                <a:solidFill>
                  <a:schemeClr val="bg1"/>
                </a:solidFill>
              </a:rPr>
            </a:br>
            <a:r>
              <a:rPr lang="it-IT" altLang="it-IT" sz="2800" b="1" dirty="0">
                <a:solidFill>
                  <a:schemeClr val="bg1"/>
                </a:solidFill>
              </a:rPr>
              <a:t>- </a:t>
            </a:r>
            <a:r>
              <a:rPr lang="it-IT" altLang="it-IT" sz="2600" b="1" dirty="0">
                <a:solidFill>
                  <a:schemeClr val="bg1"/>
                </a:solidFill>
              </a:rPr>
              <a:t>non sempre un ambiente “poco inquinato artificialmente”</a:t>
            </a:r>
            <a:br>
              <a:rPr lang="it-IT" altLang="it-IT" sz="2600" b="1" dirty="0">
                <a:solidFill>
                  <a:schemeClr val="bg1"/>
                </a:solidFill>
              </a:rPr>
            </a:br>
            <a:r>
              <a:rPr lang="it-IT" altLang="it-IT" sz="2600" b="1" dirty="0">
                <a:solidFill>
                  <a:schemeClr val="bg1"/>
                </a:solidFill>
              </a:rPr>
              <a:t>   è favorevole alla vita dell’uomo</a:t>
            </a:r>
            <a:r>
              <a:rPr lang="it-IT" altLang="it-IT" sz="2400" dirty="0">
                <a:solidFill>
                  <a:schemeClr val="bg1"/>
                </a:solidFill>
              </a:rPr>
              <a:t> 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b="1" dirty="0">
                <a:solidFill>
                  <a:schemeClr val="bg1"/>
                </a:solidFill>
              </a:rPr>
              <a:t>Che cosa ha fatto la tecnologia per migliorare l’efficienza e ridurre le emissioni?</a:t>
            </a:r>
            <a:br>
              <a:rPr lang="it-IT" altLang="it-IT" sz="2400" b="1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endParaRPr lang="it-IT" alt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8BEF5998-F84D-43A0-A4D5-815D5C484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1000" b="1">
                <a:solidFill>
                  <a:schemeClr val="bg1"/>
                </a:solidFill>
              </a:rPr>
              <a:t>    </a:t>
            </a:r>
            <a:br>
              <a:rPr lang="it-IT" altLang="it-IT" sz="1000" b="1">
                <a:solidFill>
                  <a:schemeClr val="bg1"/>
                </a:solidFill>
              </a:rPr>
            </a:br>
            <a:br>
              <a:rPr lang="it-IT" altLang="it-IT" sz="2400" b="1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	     </a:t>
            </a:r>
            <a:r>
              <a:rPr lang="it-IT" altLang="it-IT" sz="3200" b="1">
                <a:solidFill>
                  <a:schemeClr val="bg1"/>
                </a:solidFill>
              </a:rPr>
              <a:t>Evoluzione tecnologica ed emissioni</a:t>
            </a:r>
            <a:br>
              <a:rPr lang="it-IT" altLang="it-IT" sz="2400" b="1">
                <a:solidFill>
                  <a:schemeClr val="bg1"/>
                </a:solidFill>
              </a:rPr>
            </a:br>
            <a:br>
              <a:rPr lang="it-IT" altLang="it-IT" sz="2400" b="1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I mezzi di comunicazione diffondono molte notizie allarmistiche sullo stato dell’ambiente nelle nostre città.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Vediamo alcuni dati. Esaminiamo l’evoluzione dei prodotti inquinanti artificiali più comuni, per vedere se abbiamo ottenuto miglioramenti: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8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</a:t>
            </a:r>
            <a:r>
              <a:rPr lang="it-IT" altLang="it-IT" sz="2400" b="1">
                <a:solidFill>
                  <a:schemeClr val="bg1"/>
                </a:solidFill>
              </a:rPr>
              <a:t>CO</a:t>
            </a:r>
            <a:r>
              <a:rPr lang="it-IT" altLang="it-IT" sz="2400" b="1" baseline="-12000">
                <a:solidFill>
                  <a:schemeClr val="bg1"/>
                </a:solidFill>
              </a:rPr>
              <a:t>2</a:t>
            </a:r>
            <a:r>
              <a:rPr lang="it-IT" altLang="it-IT" sz="2400">
                <a:solidFill>
                  <a:schemeClr val="bg1"/>
                </a:solidFill>
              </a:rPr>
              <a:t>	anidride carbonica (inquinante indiretto)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</a:t>
            </a:r>
            <a:r>
              <a:rPr lang="it-IT" altLang="it-IT" sz="2400" b="1">
                <a:solidFill>
                  <a:schemeClr val="bg1"/>
                </a:solidFill>
              </a:rPr>
              <a:t>CO</a:t>
            </a:r>
            <a:r>
              <a:rPr lang="it-IT" altLang="it-IT" sz="2400">
                <a:solidFill>
                  <a:schemeClr val="bg1"/>
                </a:solidFill>
              </a:rPr>
              <a:t>	ossido di carbonio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</a:t>
            </a:r>
            <a:r>
              <a:rPr lang="it-IT" altLang="it-IT" sz="2400" b="1">
                <a:solidFill>
                  <a:schemeClr val="bg1"/>
                </a:solidFill>
              </a:rPr>
              <a:t>NOx</a:t>
            </a:r>
            <a:r>
              <a:rPr lang="it-IT" altLang="it-IT" sz="2400">
                <a:solidFill>
                  <a:schemeClr val="bg1"/>
                </a:solidFill>
              </a:rPr>
              <a:t>	ossidi di azoto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</a:t>
            </a:r>
            <a:r>
              <a:rPr lang="it-IT" altLang="it-IT" sz="2400" b="1">
                <a:solidFill>
                  <a:schemeClr val="bg1"/>
                </a:solidFill>
              </a:rPr>
              <a:t>SOx</a:t>
            </a:r>
            <a:r>
              <a:rPr lang="it-IT" altLang="it-IT" sz="2400">
                <a:solidFill>
                  <a:schemeClr val="bg1"/>
                </a:solidFill>
              </a:rPr>
              <a:t>	ossidi di zolfo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</a:t>
            </a:r>
            <a:r>
              <a:rPr lang="it-IT" altLang="it-IT" sz="2400" b="1">
                <a:solidFill>
                  <a:schemeClr val="bg1"/>
                </a:solidFill>
              </a:rPr>
              <a:t>PM</a:t>
            </a:r>
            <a:r>
              <a:rPr lang="it-IT" altLang="it-IT" sz="2400">
                <a:solidFill>
                  <a:schemeClr val="bg1"/>
                </a:solidFill>
              </a:rPr>
              <a:t>	polveri (PTS, PM 10, PM 2.5).</a:t>
            </a:r>
            <a:r>
              <a:rPr lang="it-IT" altLang="it-IT" sz="2400" b="1">
                <a:solidFill>
                  <a:schemeClr val="bg1"/>
                </a:solidFill>
              </a:rPr>
              <a:t> </a:t>
            </a:r>
            <a:r>
              <a:rPr lang="it-IT" altLang="it-IT" sz="2400">
                <a:solidFill>
                  <a:schemeClr val="bg1"/>
                </a:solidFill>
              </a:rPr>
              <a:t>Vediamo alcuni dati.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C8C3577A-F5B6-4F9F-9E2C-C0B1C8D98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400" b="1">
                <a:solidFill>
                  <a:schemeClr val="bg1"/>
                </a:solidFill>
              </a:rPr>
              <a:t>	         </a:t>
            </a:r>
            <a:r>
              <a:rPr lang="it-IT" altLang="it-IT" sz="3200" b="1">
                <a:solidFill>
                  <a:schemeClr val="bg1"/>
                </a:solidFill>
              </a:rPr>
              <a:t>Centrali termoelettriche italiane</a:t>
            </a:r>
            <a:r>
              <a:rPr lang="it-IT" altLang="it-IT" sz="2600" b="1">
                <a:solidFill>
                  <a:schemeClr val="bg1"/>
                </a:solidFill>
              </a:rPr>
              <a:t>	</a:t>
            </a:r>
            <a:br>
              <a:rPr lang="it-IT" altLang="it-IT" sz="2600" b="1">
                <a:solidFill>
                  <a:schemeClr val="bg1"/>
                </a:solidFill>
              </a:rPr>
            </a:br>
            <a:br>
              <a:rPr lang="it-IT" altLang="it-IT" sz="2600" b="1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Stime generali (media di tutte le centrali):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	</a:t>
            </a:r>
            <a:r>
              <a:rPr lang="it-IT" altLang="it-IT" sz="2600" b="1">
                <a:solidFill>
                  <a:schemeClr val="bg1"/>
                </a:solidFill>
              </a:rPr>
              <a:t>	</a:t>
            </a:r>
            <a:br>
              <a:rPr lang="it-IT" altLang="it-IT" sz="2600" b="1">
                <a:solidFill>
                  <a:schemeClr val="bg1"/>
                </a:solidFill>
              </a:rPr>
            </a:br>
            <a:r>
              <a:rPr lang="it-IT" altLang="it-IT" sz="2600" b="1">
                <a:solidFill>
                  <a:schemeClr val="bg1"/>
                </a:solidFill>
              </a:rPr>
              <a:t>SOx</a:t>
            </a:r>
            <a:r>
              <a:rPr lang="it-IT" altLang="it-IT" sz="2600">
                <a:solidFill>
                  <a:schemeClr val="bg1"/>
                </a:solidFill>
              </a:rPr>
              <a:t> (ossidi di zolfo): diminuiti del 75% tra il 1980 e il 2000;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 b="1">
                <a:solidFill>
                  <a:schemeClr val="bg1"/>
                </a:solidFill>
              </a:rPr>
              <a:t>NOx</a:t>
            </a:r>
            <a:r>
              <a:rPr lang="it-IT" altLang="it-IT" sz="2600">
                <a:solidFill>
                  <a:schemeClr val="bg1"/>
                </a:solidFill>
              </a:rPr>
              <a:t> (ossidi di azoto): diminuiti del 50% tra il 1980 e il 2000;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 b="1">
                <a:solidFill>
                  <a:schemeClr val="bg1"/>
                </a:solidFill>
              </a:rPr>
              <a:t>PM</a:t>
            </a:r>
            <a:r>
              <a:rPr lang="it-IT" altLang="it-IT" sz="2600">
                <a:solidFill>
                  <a:schemeClr val="bg1"/>
                </a:solidFill>
              </a:rPr>
              <a:t> (particolato):  diminuito del 60% tra il 1990 e il 2000.</a:t>
            </a:r>
            <a:br>
              <a:rPr lang="it-IT" altLang="it-IT" sz="2600">
                <a:solidFill>
                  <a:schemeClr val="bg1"/>
                </a:solidFill>
              </a:rPr>
            </a:br>
            <a:br>
              <a:rPr lang="it-IT" altLang="it-IT" sz="2600">
                <a:solidFill>
                  <a:schemeClr val="bg1"/>
                </a:solidFill>
              </a:rPr>
            </a:br>
            <a:endParaRPr lang="it-IT" altLang="it-IT" sz="26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9459C91-EFF7-4E06-AABF-EC1D919FE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endParaRPr lang="it-IT" altLang="it-IT" sz="2600"/>
          </a:p>
        </p:txBody>
      </p:sp>
      <p:pic>
        <p:nvPicPr>
          <p:cNvPr id="47107" name="Picture 3" descr="inq_mondo">
            <a:extLst>
              <a:ext uri="{FF2B5EF4-FFF2-40B4-BE49-F238E27FC236}">
                <a16:creationId xmlns:a16="http://schemas.microsoft.com/office/drawing/2014/main" id="{F96D403A-6535-479C-A377-EC4C7063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876300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barra_colori">
            <a:extLst>
              <a:ext uri="{FF2B5EF4-FFF2-40B4-BE49-F238E27FC236}">
                <a16:creationId xmlns:a16="http://schemas.microsoft.com/office/drawing/2014/main" id="{BFA805CF-135F-4FCA-848A-5A570E61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6096000"/>
            <a:ext cx="4524375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5">
            <a:extLst>
              <a:ext uri="{FF2B5EF4-FFF2-40B4-BE49-F238E27FC236}">
                <a16:creationId xmlns:a16="http://schemas.microsoft.com/office/drawing/2014/main" id="{6740E5C0-9F3A-45DB-B7EE-220EE3239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6211888"/>
            <a:ext cx="1395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200" b="1">
                <a:solidFill>
                  <a:srgbClr val="008080"/>
                </a:solidFill>
                <a:latin typeface="Comic Sans MS" panose="030F0702030302020204" pitchFamily="66" charset="0"/>
              </a:rPr>
              <a:t>Basso livello d’inquinamento</a:t>
            </a:r>
          </a:p>
        </p:txBody>
      </p:sp>
      <p:sp>
        <p:nvSpPr>
          <p:cNvPr id="47110" name="Text Box 6">
            <a:extLst>
              <a:ext uri="{FF2B5EF4-FFF2-40B4-BE49-F238E27FC236}">
                <a16:creationId xmlns:a16="http://schemas.microsoft.com/office/drawing/2014/main" id="{FA57541B-0895-4AEC-BFB6-0708DEC7C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4" y="6211888"/>
            <a:ext cx="154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altLang="it-IT" sz="1200" b="1">
                <a:solidFill>
                  <a:srgbClr val="008080"/>
                </a:solidFill>
                <a:latin typeface="Comic Sans MS" panose="030F0702030302020204" pitchFamily="66" charset="0"/>
              </a:rPr>
              <a:t>Alto livello d’inquinamento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51059997-1729-4A85-997D-538E1E96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it-IT" altLang="it-IT" sz="2700" dirty="0">
                <a:solidFill>
                  <a:schemeClr val="bg1"/>
                </a:solidFill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“Distribuzione dell’inquinamento atmosferico da NOx”</a:t>
            </a:r>
          </a:p>
        </p:txBody>
      </p:sp>
      <p:sp>
        <p:nvSpPr>
          <p:cNvPr id="47112" name="Rectangle 8">
            <a:extLst>
              <a:ext uri="{FF2B5EF4-FFF2-40B4-BE49-F238E27FC236}">
                <a16:creationId xmlns:a16="http://schemas.microsoft.com/office/drawing/2014/main" id="{87C0AA94-A314-46B1-821A-DD9C93CA5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1" y="5867400"/>
            <a:ext cx="3135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1400">
                <a:latin typeface="Comic Sans MS" panose="030F0702030302020204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(Corriere della Sera, ottobre 2004)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21EEA49-A9F1-44C2-A8EC-98B7337D3F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endParaRPr lang="it-IT" altLang="it-IT" sz="2600"/>
          </a:p>
        </p:txBody>
      </p:sp>
      <p:sp>
        <p:nvSpPr>
          <p:cNvPr id="48131" name="Text Box 3">
            <a:extLst>
              <a:ext uri="{FF2B5EF4-FFF2-40B4-BE49-F238E27FC236}">
                <a16:creationId xmlns:a16="http://schemas.microsoft.com/office/drawing/2014/main" id="{33E7B56A-A3ED-4F13-9223-16F59BD65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2364" y="6515100"/>
            <a:ext cx="148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1600" b="1">
                <a:solidFill>
                  <a:srgbClr val="333399"/>
                </a:solidFill>
                <a:latin typeface="Arial" panose="020B0604020202020204" pitchFamily="34" charset="0"/>
              </a:rPr>
              <a:t>Fonte: TEMIS</a:t>
            </a:r>
          </a:p>
        </p:txBody>
      </p:sp>
      <p:pic>
        <p:nvPicPr>
          <p:cNvPr id="48132" name="Picture 4" descr="ISS006-E-31116">
            <a:extLst>
              <a:ext uri="{FF2B5EF4-FFF2-40B4-BE49-F238E27FC236}">
                <a16:creationId xmlns:a16="http://schemas.microsoft.com/office/drawing/2014/main" id="{D3CB32D9-6AA6-4411-9F59-1678954FD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5">
            <a:extLst>
              <a:ext uri="{FF2B5EF4-FFF2-40B4-BE49-F238E27FC236}">
                <a16:creationId xmlns:a16="http://schemas.microsoft.com/office/drawing/2014/main" id="{3CB78D78-914C-4ECF-AEEF-89A77BA54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1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Pianura padana - Visione da satellite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1586463-FAB9-4728-8474-4AB30B55FF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3200" b="1">
                <a:solidFill>
                  <a:schemeClr val="bg1"/>
                </a:solidFill>
              </a:rPr>
              <a:t>   Condizioni dell’atmosfera nella Pianura Padana</a:t>
            </a:r>
            <a:br>
              <a:rPr lang="it-IT" altLang="it-IT" sz="2600" b="1">
                <a:solidFill>
                  <a:schemeClr val="bg1"/>
                </a:solidFill>
              </a:rPr>
            </a:br>
            <a:br>
              <a:rPr lang="it-IT" altLang="it-IT" sz="16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Un’area “sfortunata” sotto il profilo ambientale: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elevata densità di popolazione e di attività economiche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chiusa tra le Alpi e gli Appennini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scarsa ventilazione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sede di fenomeni di inversione termica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Perciò le sostanze inquinanti nell’aria fanno fatica a disperdersi;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però si sono registrati notevoli miglioramenti</a:t>
            </a:r>
            <a:r>
              <a:rPr lang="it-IT" altLang="it-IT" sz="2400">
                <a:solidFill>
                  <a:schemeClr val="bg1"/>
                </a:solidFill>
              </a:rPr>
              <a:t> (dovuti alla tecnologia) nella seconda metà del XX secolo: cioè non siamo in grave e crescente emergenza, come ci fa credere la stampa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Esempio - il particolato a Padova: gli attuali limiti imposti dalla UE sono irraggiungibili; perciò non è molto significativo il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numero di sforamenti</a:t>
            </a:r>
            <a:r>
              <a:rPr lang="it-IT" altLang="it-IT" sz="2400">
                <a:solidFill>
                  <a:schemeClr val="bg1"/>
                </a:solidFill>
              </a:rPr>
              <a:t>, ma l’andamento progressivo nel tempo.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D395A09F-9BCF-4F5E-8856-EF7ECD49E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400">
                <a:solidFill>
                  <a:schemeClr val="bg1"/>
                </a:solidFill>
              </a:rPr>
              <a:t>	</a:t>
            </a:r>
            <a:r>
              <a:rPr lang="it-IT" altLang="it-IT" sz="2600">
                <a:solidFill>
                  <a:schemeClr val="bg1"/>
                </a:solidFill>
              </a:rPr>
              <a:t>	        </a:t>
            </a:r>
            <a:r>
              <a:rPr lang="it-IT" altLang="it-IT" sz="3200" b="1">
                <a:solidFill>
                  <a:schemeClr val="bg1"/>
                </a:solidFill>
              </a:rPr>
              <a:t>Polveri sottili a Padova</a:t>
            </a:r>
            <a:br>
              <a:rPr lang="it-IT" altLang="it-IT" sz="2600" b="1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La concentrazione media di polveri sottili (e anche degli altri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inquinanti) è </a:t>
            </a:r>
            <a:r>
              <a:rPr lang="it-IT" altLang="it-IT" sz="2400" b="1">
                <a:solidFill>
                  <a:schemeClr val="bg1"/>
                </a:solidFill>
              </a:rPr>
              <a:t>diminuita</a:t>
            </a:r>
            <a:r>
              <a:rPr lang="it-IT" altLang="it-IT" sz="2400">
                <a:solidFill>
                  <a:schemeClr val="bg1"/>
                </a:solidFill>
              </a:rPr>
              <a:t> negli ultimi 20-25 anni del XX secolo,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a causa dei miglioramenti tecnologici sui motori, le caldaie,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le centrali, le industrie.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I valori giornalieri dipendono fortemente dalle condizioni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atmosferiche (vento, pioggia), pochissimo dagli interventi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limitativi sul traffico.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Si può migliorare ancora, ma siamo giunti a valori difficilmente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diminuibili (infatti non c’è più diminuzione da qualche anno):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comunque servono interventi strutturali, non di emergenza.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E’ illusorio pensare di soddisfare le limitazioni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previste dalla UE: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</a:t>
            </a:r>
            <a:r>
              <a:rPr lang="it-IT" altLang="it-IT" sz="2400" b="1">
                <a:solidFill>
                  <a:schemeClr val="bg1"/>
                </a:solidFill>
              </a:rPr>
              <a:t>50 </a:t>
            </a:r>
            <a:r>
              <a:rPr lang="it-IT" altLang="it-IT" sz="2400" b="1">
                <a:solidFill>
                  <a:schemeClr val="bg1"/>
                </a:solidFill>
                <a:sym typeface="Symbol" panose="05050102010706020507" pitchFamily="18" charset="2"/>
              </a:rPr>
              <a:t></a:t>
            </a:r>
            <a:r>
              <a:rPr lang="it-IT" altLang="it-IT" sz="2400" b="1">
                <a:solidFill>
                  <a:schemeClr val="bg1"/>
                </a:solidFill>
              </a:rPr>
              <a:t>g/m</a:t>
            </a:r>
            <a:r>
              <a:rPr lang="it-IT" altLang="it-IT" sz="2400" b="1" baseline="30000">
                <a:solidFill>
                  <a:schemeClr val="bg1"/>
                </a:solidFill>
              </a:rPr>
              <a:t>3</a:t>
            </a:r>
            <a:r>
              <a:rPr lang="it-IT" altLang="it-IT" sz="2400" b="1">
                <a:solidFill>
                  <a:schemeClr val="bg1"/>
                </a:solidFill>
              </a:rPr>
              <a:t> per 330 giorni all’anno sono una vera utopia. </a:t>
            </a:r>
            <a:br>
              <a:rPr lang="it-IT" altLang="it-IT" sz="2400" b="1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   Ormai siamo abbastanza vicini al minimo raggiungibile.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027691FE-03B6-4BC0-BA5C-7019B98D6B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>
                <a:solidFill>
                  <a:schemeClr val="bg1"/>
                </a:solidFill>
              </a:rPr>
              <a:t>	     </a:t>
            </a:r>
            <a:r>
              <a:rPr lang="it-IT" altLang="it-IT" sz="3200" b="1">
                <a:solidFill>
                  <a:schemeClr val="bg1"/>
                </a:solidFill>
              </a:rPr>
              <a:t>A proposito di cambiamenti climatici</a:t>
            </a:r>
            <a:br>
              <a:rPr lang="it-IT" altLang="it-IT" sz="2600" b="1">
                <a:solidFill>
                  <a:schemeClr val="bg1"/>
                </a:solidFill>
              </a:rPr>
            </a:br>
            <a:r>
              <a:rPr lang="it-IT" altLang="it-IT" sz="800">
                <a:solidFill>
                  <a:schemeClr val="bg1"/>
                </a:solidFill>
              </a:rPr>
              <a:t>	</a:t>
            </a:r>
            <a:br>
              <a:rPr lang="it-IT" altLang="it-IT" sz="8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Il clima sulla terra è sempre stato in evoluzione. Ultimo millennio: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- </a:t>
            </a:r>
            <a:r>
              <a:rPr lang="it-IT" altLang="it-IT" sz="2600" b="1">
                <a:solidFill>
                  <a:schemeClr val="bg1"/>
                </a:solidFill>
              </a:rPr>
              <a:t>periodo caldo medievale</a:t>
            </a:r>
            <a:r>
              <a:rPr lang="it-IT" altLang="it-IT" sz="2600">
                <a:solidFill>
                  <a:schemeClr val="bg1"/>
                </a:solidFill>
              </a:rPr>
              <a:t> fino a metà del XIV secolo;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- </a:t>
            </a:r>
            <a:r>
              <a:rPr lang="it-IT" altLang="it-IT" sz="2600" b="1">
                <a:solidFill>
                  <a:schemeClr val="bg1"/>
                </a:solidFill>
              </a:rPr>
              <a:t>piccola era glaciale</a:t>
            </a:r>
            <a:r>
              <a:rPr lang="it-IT" altLang="it-IT" sz="2600">
                <a:solidFill>
                  <a:schemeClr val="bg1"/>
                </a:solidFill>
              </a:rPr>
              <a:t> dal XIV all’inizio del XIX secolo: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 </a:t>
            </a:r>
            <a:r>
              <a:rPr lang="it-IT" altLang="it-IT" sz="2600">
                <a:solidFill>
                  <a:schemeClr val="bg1"/>
                </a:solidFill>
              </a:rPr>
              <a:t>in alcune zone i ghiacciai alpini inglobarono fattorie e villaggi;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 </a:t>
            </a:r>
            <a:r>
              <a:rPr lang="it-IT" altLang="it-IT" sz="2600">
                <a:solidFill>
                  <a:schemeClr val="bg1"/>
                </a:solidFill>
              </a:rPr>
              <a:t>i fiumi del nord Europa gelavano spesso [pittori fiamminghi]);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</a:t>
            </a:r>
            <a:r>
              <a:rPr lang="it-IT" altLang="it-IT" sz="2600">
                <a:solidFill>
                  <a:schemeClr val="bg1"/>
                </a:solidFill>
              </a:rPr>
              <a:t> Groenlandia ed Islanda erano intrappolate dai ghiacci;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 b="1" i="1">
                <a:solidFill>
                  <a:schemeClr val="bg1"/>
                </a:solidFill>
              </a:rPr>
              <a:t>alcune possibili cause </a:t>
            </a:r>
            <a:r>
              <a:rPr lang="it-IT" altLang="it-IT" sz="2600">
                <a:solidFill>
                  <a:schemeClr val="bg1"/>
                </a:solidFill>
              </a:rPr>
              <a:t>(ma vi sono molte incertezze):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 </a:t>
            </a:r>
            <a:r>
              <a:rPr lang="it-IT" altLang="it-IT" sz="2600">
                <a:solidFill>
                  <a:schemeClr val="bg1"/>
                </a:solidFill>
              </a:rPr>
              <a:t>ridotta attività solare;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</a:t>
            </a:r>
            <a:r>
              <a:rPr lang="it-IT" altLang="it-IT" sz="2600">
                <a:solidFill>
                  <a:schemeClr val="bg1"/>
                </a:solidFill>
              </a:rPr>
              <a:t> eruzioni vulcaniche (le ceneri bloccano parte delle radiazioni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   solari)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- </a:t>
            </a:r>
            <a:r>
              <a:rPr lang="it-IT" altLang="it-IT" sz="2600" b="1">
                <a:solidFill>
                  <a:schemeClr val="bg1"/>
                </a:solidFill>
              </a:rPr>
              <a:t>da metà XIX secolo ad oggi</a:t>
            </a:r>
            <a:r>
              <a:rPr lang="it-IT" altLang="it-IT" sz="2600">
                <a:solidFill>
                  <a:schemeClr val="bg1"/>
                </a:solidFill>
              </a:rPr>
              <a:t>: temperatura in aumento.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</a:t>
            </a:r>
            <a:r>
              <a:rPr lang="it-IT" altLang="it-IT" sz="2600">
                <a:solidFill>
                  <a:schemeClr val="bg1"/>
                </a:solidFill>
              </a:rPr>
              <a:t> L’attività solare non è mai stata così intensa come negli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   ultimi 60 anni;</a:t>
            </a:r>
            <a:br>
              <a:rPr lang="it-IT" altLang="it-IT" sz="2600">
                <a:solidFill>
                  <a:schemeClr val="bg1"/>
                </a:solidFill>
              </a:rPr>
            </a:br>
            <a:r>
              <a:rPr lang="it-IT" altLang="it-IT" sz="2600">
                <a:solidFill>
                  <a:schemeClr val="bg1"/>
                </a:solidFill>
              </a:rPr>
              <a:t>   </a:t>
            </a:r>
            <a:r>
              <a:rPr lang="it-IT" altLang="it-IT" sz="2600">
                <a:solidFill>
                  <a:schemeClr val="bg1"/>
                </a:solidFill>
                <a:cs typeface="Times New Roman" panose="02020603050405020304" pitchFamily="18" charset="0"/>
              </a:rPr>
              <a:t>• il contributo dell’uomo è aumentato.</a:t>
            </a:r>
            <a:r>
              <a:rPr lang="it-IT" altLang="it-IT" sz="26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AB7044A0-792E-46A8-B3B8-1DDD66626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/>
              <a:t>	</a:t>
            </a:r>
          </a:p>
        </p:txBody>
      </p:sp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FF62143C-3811-4FD3-B7BE-899DDDD0FC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11125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FF62143C-3811-4FD3-B7BE-899DDDD0FC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1125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57F7281-6D6E-4F24-87AC-FC61E88D77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 dirty="0">
                <a:solidFill>
                  <a:schemeClr val="bg1"/>
                </a:solidFill>
              </a:rPr>
              <a:t>	 	</a:t>
            </a:r>
            <a:r>
              <a:rPr lang="it-IT" altLang="it-IT" sz="3200" b="1" dirty="0">
                <a:solidFill>
                  <a:schemeClr val="bg1"/>
                </a:solidFill>
              </a:rPr>
              <a:t>Cambiamenti climatici</a:t>
            </a:r>
            <a:br>
              <a:rPr lang="it-IT" altLang="it-IT" sz="2600" b="1" dirty="0">
                <a:solidFill>
                  <a:schemeClr val="bg1"/>
                </a:solidFill>
              </a:rPr>
            </a:br>
            <a:r>
              <a:rPr lang="it-IT" altLang="it-IT" sz="2600" b="1" dirty="0">
                <a:solidFill>
                  <a:schemeClr val="bg1"/>
                </a:solidFill>
              </a:rPr>
              <a:t>	</a:t>
            </a:r>
            <a:br>
              <a:rPr lang="it-IT" altLang="it-IT" sz="2600" b="1" dirty="0">
                <a:solidFill>
                  <a:schemeClr val="bg1"/>
                </a:solidFill>
              </a:rPr>
            </a:br>
            <a:r>
              <a:rPr lang="it-IT" altLang="it-IT" sz="2600" dirty="0">
                <a:solidFill>
                  <a:schemeClr val="bg1"/>
                </a:solidFill>
              </a:rPr>
              <a:t>Citazione da una relazione della Royal Society all’Ammiragliato britannico, 20 novembre 1817 :</a:t>
            </a:r>
            <a:br>
              <a:rPr lang="it-IT" altLang="it-IT" sz="2600" dirty="0">
                <a:solidFill>
                  <a:schemeClr val="bg1"/>
                </a:solidFill>
              </a:rPr>
            </a:br>
            <a:br>
              <a:rPr lang="it-IT" altLang="it-IT" sz="2600" dirty="0">
                <a:solidFill>
                  <a:schemeClr val="bg1"/>
                </a:solidFill>
              </a:rPr>
            </a:br>
            <a:r>
              <a:rPr lang="it-IT" altLang="it-IT" sz="2500" i="1" dirty="0">
                <a:solidFill>
                  <a:schemeClr val="bg1"/>
                </a:solidFill>
              </a:rPr>
              <a:t>“… Un considerevole cambiamento di clima, inspiegabile al presente, deve essere avvenuto nella Regione Circumpolare, nella quale la severità del freddo ha, per i secoli passati, chiuso i mari alle alte latitudini in una impenetrabile barriera di ghiaccio. Questa è stata, negli ultimi due anni, in gran parte abbattuta; duemila leghe quadrate di ghiaccio sono interamente scomparse…”</a:t>
            </a:r>
            <a:br>
              <a:rPr lang="it-IT" altLang="it-IT" sz="2600" dirty="0">
                <a:solidFill>
                  <a:schemeClr val="bg1"/>
                </a:solidFill>
              </a:rPr>
            </a:br>
            <a:br>
              <a:rPr lang="it-IT" altLang="it-IT" sz="2600" dirty="0">
                <a:solidFill>
                  <a:schemeClr val="bg1"/>
                </a:solidFill>
              </a:rPr>
            </a:br>
            <a:r>
              <a:rPr lang="it-IT" altLang="it-IT" sz="2600" dirty="0">
                <a:solidFill>
                  <a:schemeClr val="bg1"/>
                </a:solidFill>
              </a:rPr>
              <a:t>Stava iniziando l’aumento delle temperature dopo la piccola era glaciale</a:t>
            </a:r>
            <a:br>
              <a:rPr lang="it-IT" altLang="it-IT" sz="2600" dirty="0">
                <a:solidFill>
                  <a:schemeClr val="bg1"/>
                </a:solidFill>
              </a:rPr>
            </a:br>
            <a:endParaRPr lang="it-IT" altLang="it-IT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137C535-3BD1-4264-AE6D-D21432182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21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EB3DC864-5D4A-4167-834A-99781A4F67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/>
              <a:t>	 	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A435C593-1C00-49B7-86F2-0F8C74FE9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-3810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Diapositiva" r:id="rId3" imgW="4572000" imgH="3429000" progId="PowerPoint.Slide.8">
                  <p:embed/>
                </p:oleObj>
              </mc:Choice>
              <mc:Fallback>
                <p:oleObj name="Diapositiva" r:id="rId3" imgW="4572000" imgH="3429000" progId="PowerPoint.Slide.8">
                  <p:embed/>
                  <p:pic>
                    <p:nvPicPr>
                      <p:cNvPr id="3074" name="Object 3">
                        <a:extLst>
                          <a:ext uri="{FF2B5EF4-FFF2-40B4-BE49-F238E27FC236}">
                            <a16:creationId xmlns:a16="http://schemas.microsoft.com/office/drawing/2014/main" id="{A435C593-1C00-49B7-86F2-0F8C74FE9E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810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402B497C-5ED0-45CB-9581-FBAADEA82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 dirty="0">
                <a:solidFill>
                  <a:schemeClr val="bg1"/>
                </a:solidFill>
              </a:rPr>
              <a:t>	           </a:t>
            </a:r>
            <a:r>
              <a:rPr lang="it-IT" altLang="it-IT" sz="3200" b="1" dirty="0">
                <a:solidFill>
                  <a:schemeClr val="bg1"/>
                </a:solidFill>
              </a:rPr>
              <a:t>Cambiamenti climatici</a:t>
            </a:r>
            <a:r>
              <a:rPr lang="it-IT" altLang="it-IT" sz="2600" b="1" dirty="0">
                <a:solidFill>
                  <a:schemeClr val="bg1"/>
                </a:solidFill>
              </a:rPr>
              <a:t> 	        </a:t>
            </a:r>
            <a:r>
              <a:rPr lang="it-IT" altLang="it-IT" sz="2200" i="1" dirty="0">
                <a:solidFill>
                  <a:schemeClr val="bg1"/>
                </a:solidFill>
              </a:rPr>
              <a:t>elaborazione da alcuni articoli di Richard S. </a:t>
            </a:r>
            <a:r>
              <a:rPr lang="it-IT" altLang="it-IT" sz="2200" i="1" dirty="0" err="1">
                <a:solidFill>
                  <a:schemeClr val="bg1"/>
                </a:solidFill>
              </a:rPr>
              <a:t>Lindzen</a:t>
            </a:r>
            <a:r>
              <a:rPr lang="it-IT" altLang="it-IT" sz="2200" i="1" dirty="0">
                <a:solidFill>
                  <a:schemeClr val="bg1"/>
                </a:solidFill>
              </a:rPr>
              <a:t>,</a:t>
            </a:r>
            <a:br>
              <a:rPr lang="it-IT" altLang="it-IT" sz="2200" i="1" dirty="0">
                <a:solidFill>
                  <a:schemeClr val="bg1"/>
                </a:solidFill>
              </a:rPr>
            </a:br>
            <a:r>
              <a:rPr lang="it-IT" altLang="it-IT" sz="2200" i="1" dirty="0">
                <a:solidFill>
                  <a:schemeClr val="bg1"/>
                </a:solidFill>
              </a:rPr>
              <a:t>		  professore di Scienza dell’Atmosfera del MIT</a:t>
            </a:r>
            <a:br>
              <a:rPr lang="it-IT" altLang="it-IT" sz="2600" dirty="0">
                <a:solidFill>
                  <a:schemeClr val="bg1"/>
                </a:solidFill>
              </a:rPr>
            </a:br>
            <a:br>
              <a:rPr lang="it-IT" altLang="it-IT" sz="800" dirty="0">
                <a:solidFill>
                  <a:schemeClr val="bg1"/>
                </a:solidFill>
              </a:rPr>
            </a:br>
            <a:r>
              <a:rPr lang="it-IT" altLang="it-IT" sz="2400" b="1" dirty="0">
                <a:solidFill>
                  <a:schemeClr val="bg1"/>
                </a:solidFill>
              </a:rPr>
              <a:t>La temperatura </a:t>
            </a:r>
            <a:r>
              <a:rPr lang="it-IT" altLang="it-IT" sz="2400" dirty="0">
                <a:solidFill>
                  <a:schemeClr val="bg1"/>
                </a:solidFill>
              </a:rPr>
              <a:t>nell’ultimo secolo:</a:t>
            </a:r>
            <a:br>
              <a:rPr lang="it-IT" altLang="it-IT" sz="26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aumento di circa </a:t>
            </a:r>
            <a:r>
              <a:rPr lang="it-IT" altLang="it-IT" sz="2300" b="1" dirty="0">
                <a:solidFill>
                  <a:schemeClr val="bg1"/>
                </a:solidFill>
              </a:rPr>
              <a:t>0.6°C</a:t>
            </a:r>
            <a:r>
              <a:rPr lang="it-IT" altLang="it-IT" sz="2300" dirty="0">
                <a:solidFill>
                  <a:schemeClr val="bg1"/>
                </a:solidFill>
              </a:rPr>
              <a:t>, con queste oscillazioni: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- in crescita dal 1919 al 1940 (nonostante le guerre e le crisi economiche);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- in diminuzione dal 1940 ai primi anni ’70 (nonostante boom economico);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- in crescita dagli anni ’70 agli anni ’90;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- in moderata crescita dal 1988 ad oggi.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400" b="1" dirty="0">
                <a:solidFill>
                  <a:schemeClr val="bg1"/>
                </a:solidFill>
              </a:rPr>
              <a:t>La concentrazione di CO</a:t>
            </a:r>
            <a:r>
              <a:rPr lang="it-IT" altLang="it-IT" sz="2400" b="1" baseline="-25000" dirty="0">
                <a:solidFill>
                  <a:schemeClr val="bg1"/>
                </a:solidFill>
              </a:rPr>
              <a:t>2</a:t>
            </a:r>
            <a:r>
              <a:rPr lang="it-IT" altLang="it-IT" sz="2600" dirty="0">
                <a:solidFill>
                  <a:schemeClr val="bg1"/>
                </a:solidFill>
              </a:rPr>
              <a:t> </a:t>
            </a:r>
            <a:r>
              <a:rPr lang="it-IT" altLang="it-IT" sz="2200" dirty="0">
                <a:solidFill>
                  <a:schemeClr val="bg1"/>
                </a:solidFill>
              </a:rPr>
              <a:t>è cresciuta da 280 </a:t>
            </a:r>
            <a:r>
              <a:rPr lang="it-IT" altLang="it-IT" sz="2200" dirty="0" err="1">
                <a:solidFill>
                  <a:schemeClr val="bg1"/>
                </a:solidFill>
              </a:rPr>
              <a:t>ppmv</a:t>
            </a:r>
            <a:r>
              <a:rPr lang="it-IT" altLang="it-IT" sz="2200" dirty="0">
                <a:solidFill>
                  <a:schemeClr val="bg1"/>
                </a:solidFill>
              </a:rPr>
              <a:t> nel XIX secolo a 387 </a:t>
            </a:r>
            <a:r>
              <a:rPr lang="it-IT" altLang="it-IT" sz="2200" dirty="0" err="1">
                <a:solidFill>
                  <a:schemeClr val="bg1"/>
                </a:solidFill>
              </a:rPr>
              <a:t>ppmv</a:t>
            </a:r>
            <a:r>
              <a:rPr lang="it-IT" altLang="it-IT" sz="2200" dirty="0">
                <a:solidFill>
                  <a:schemeClr val="bg1"/>
                </a:solidFill>
              </a:rPr>
              <a:t> oggi.  Parte della crescita è dovuta all’uomo.</a:t>
            </a:r>
            <a:br>
              <a:rPr lang="it-IT" altLang="it-IT" sz="2200" dirty="0">
                <a:solidFill>
                  <a:schemeClr val="bg1"/>
                </a:solidFill>
              </a:rPr>
            </a:br>
            <a:br>
              <a:rPr lang="it-IT" altLang="it-IT" sz="1000" dirty="0">
                <a:solidFill>
                  <a:schemeClr val="bg1"/>
                </a:solidFill>
              </a:rPr>
            </a:br>
            <a:r>
              <a:rPr lang="it-IT" altLang="it-IT" sz="2600" b="1" dirty="0">
                <a:solidFill>
                  <a:schemeClr val="bg1"/>
                </a:solidFill>
              </a:rPr>
              <a:t>Quale influenza ha la concentrazione di CO</a:t>
            </a:r>
            <a:r>
              <a:rPr lang="it-IT" altLang="it-IT" sz="2600" b="1" baseline="-25000" dirty="0">
                <a:solidFill>
                  <a:schemeClr val="bg1"/>
                </a:solidFill>
              </a:rPr>
              <a:t>2</a:t>
            </a:r>
            <a:r>
              <a:rPr lang="it-IT" altLang="it-IT" sz="2600" b="1" dirty="0">
                <a:solidFill>
                  <a:schemeClr val="bg1"/>
                </a:solidFill>
              </a:rPr>
              <a:t> sulla temperatura?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b="1" dirty="0">
                <a:solidFill>
                  <a:schemeClr val="bg1"/>
                </a:solidFill>
              </a:rPr>
              <a:t>L’influenza di CO</a:t>
            </a:r>
            <a:r>
              <a:rPr lang="it-IT" altLang="it-IT" sz="2400" b="1" baseline="-25000" dirty="0">
                <a:solidFill>
                  <a:schemeClr val="bg1"/>
                </a:solidFill>
              </a:rPr>
              <a:t>2</a:t>
            </a:r>
            <a:r>
              <a:rPr lang="it-IT" altLang="it-IT" sz="2400" b="1" dirty="0">
                <a:solidFill>
                  <a:schemeClr val="bg1"/>
                </a:solidFill>
              </a:rPr>
              <a:t> non è chiara</a:t>
            </a:r>
            <a:r>
              <a:rPr lang="it-IT" altLang="it-IT" sz="2400" dirty="0">
                <a:solidFill>
                  <a:schemeClr val="bg1"/>
                </a:solidFill>
              </a:rPr>
              <a:t>: </a:t>
            </a:r>
            <a:r>
              <a:rPr lang="it-IT" altLang="it-IT" sz="2300" dirty="0">
                <a:solidFill>
                  <a:schemeClr val="bg1"/>
                </a:solidFill>
              </a:rPr>
              <a:t>i modelli di previsione applicati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agli ultimi 60-70 anni, darebbero un incremento di temperatura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circa 4 volte quello reale. Perciò i modelli non sono affidabili</a:t>
            </a:r>
            <a:br>
              <a:rPr lang="it-IT" altLang="it-IT" sz="2300" dirty="0">
                <a:solidFill>
                  <a:schemeClr val="bg1"/>
                </a:solidFill>
              </a:rPr>
            </a:br>
            <a:r>
              <a:rPr lang="it-IT" altLang="it-IT" sz="2300" dirty="0">
                <a:solidFill>
                  <a:schemeClr val="bg1"/>
                </a:solidFill>
              </a:rPr>
              <a:t>e c’è molta incertezza. </a:t>
            </a:r>
            <a:br>
              <a:rPr lang="it-IT" altLang="it-IT" sz="2300" dirty="0">
                <a:solidFill>
                  <a:schemeClr val="bg1"/>
                </a:solidFill>
              </a:rPr>
            </a:br>
            <a:endParaRPr lang="it-IT" altLang="it-IT" sz="2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0A3F8E48-2FF8-4166-A49E-02879A504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>
                <a:solidFill>
                  <a:schemeClr val="bg1"/>
                </a:solidFill>
              </a:rPr>
              <a:t>	  </a:t>
            </a:r>
            <a:r>
              <a:rPr lang="it-IT" altLang="it-IT" sz="3200" b="1">
                <a:solidFill>
                  <a:schemeClr val="bg1"/>
                </a:solidFill>
              </a:rPr>
              <a:t>Cambiamenti climatici: l’informazione</a:t>
            </a:r>
            <a:br>
              <a:rPr lang="it-IT" altLang="it-IT" sz="2600">
                <a:solidFill>
                  <a:schemeClr val="bg1"/>
                </a:solidFill>
              </a:rPr>
            </a:br>
            <a:br>
              <a:rPr lang="it-IT" altLang="it-IT" sz="800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Gli allarmi, prima nel senso della “glaciazione”, poi nel senso contrario, hanno </a:t>
            </a:r>
            <a:r>
              <a:rPr lang="it-IT" altLang="it-IT" sz="2400" b="1" u="sng">
                <a:solidFill>
                  <a:schemeClr val="bg1"/>
                </a:solidFill>
              </a:rPr>
              <a:t>preceduto</a:t>
            </a:r>
            <a:r>
              <a:rPr lang="it-IT" altLang="it-IT" sz="2400" b="1">
                <a:solidFill>
                  <a:schemeClr val="bg1"/>
                </a:solidFill>
              </a:rPr>
              <a:t> l’elaborazione dei modelli</a:t>
            </a:r>
            <a:r>
              <a:rPr lang="it-IT" altLang="it-IT" sz="2400">
                <a:solidFill>
                  <a:schemeClr val="bg1"/>
                </a:solidFill>
              </a:rPr>
              <a:t>: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punto di partenza non scientifico, motivazioni iniziali poco nobili.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Gli scienziati controcorrente sono dileggiati, ignorati e privati dei finanziamenti per la ricerca.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Adeguarsi al </a:t>
            </a:r>
            <a:r>
              <a:rPr lang="it-IT" altLang="it-IT" sz="2400" b="1">
                <a:solidFill>
                  <a:schemeClr val="bg1"/>
                </a:solidFill>
              </a:rPr>
              <a:t>Protocollo di Kyoto</a:t>
            </a:r>
            <a:r>
              <a:rPr lang="it-IT" altLang="it-IT" sz="2400">
                <a:solidFill>
                  <a:schemeClr val="bg1"/>
                </a:solidFill>
              </a:rPr>
              <a:t> , centrato sulla </a:t>
            </a:r>
            <a:r>
              <a:rPr lang="it-IT" altLang="it-IT" sz="2400" b="1">
                <a:solidFill>
                  <a:schemeClr val="bg1"/>
                </a:solidFill>
              </a:rPr>
              <a:t>CO</a:t>
            </a:r>
            <a:r>
              <a:rPr lang="it-IT" altLang="it-IT" sz="2400" b="1" baseline="-25000">
                <a:solidFill>
                  <a:schemeClr val="bg1"/>
                </a:solidFill>
              </a:rPr>
              <a:t>2</a:t>
            </a:r>
            <a:r>
              <a:rPr lang="it-IT" altLang="it-IT" sz="2400">
                <a:solidFill>
                  <a:schemeClr val="bg1"/>
                </a:solidFill>
              </a:rPr>
              <a:t>, comporta sforzi e spese enormi; sono veramente utili? Forse gli investimenti sarebbero più fruttuosi se si fronteggiassero l’inquinamento atmosferico e la scarsità delle risorse energetiche senza la fissazione di voler influire sulla temperatura della terra.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Forse è più sensato cercare di adattarsi al cambiamento.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Gli sforzi dell’</a:t>
            </a:r>
            <a:r>
              <a:rPr lang="it-IT" altLang="it-IT" sz="2400" b="1">
                <a:solidFill>
                  <a:schemeClr val="bg1"/>
                </a:solidFill>
              </a:rPr>
              <a:t>Europa</a:t>
            </a:r>
            <a:r>
              <a:rPr lang="it-IT" altLang="it-IT" sz="2400">
                <a:solidFill>
                  <a:schemeClr val="bg1"/>
                </a:solidFill>
              </a:rPr>
              <a:t> produrranno risultati trascurabili se la </a:t>
            </a:r>
            <a:r>
              <a:rPr lang="it-IT" altLang="it-IT" sz="2400" b="1">
                <a:solidFill>
                  <a:schemeClr val="bg1"/>
                </a:solidFill>
              </a:rPr>
              <a:t>Cina</a:t>
            </a:r>
            <a:r>
              <a:rPr lang="it-IT" altLang="it-IT" sz="2400">
                <a:solidFill>
                  <a:schemeClr val="bg1"/>
                </a:solidFill>
              </a:rPr>
              <a:t> e l’</a:t>
            </a:r>
            <a:r>
              <a:rPr lang="it-IT" altLang="it-IT" sz="2400" b="1">
                <a:solidFill>
                  <a:schemeClr val="bg1"/>
                </a:solidFill>
              </a:rPr>
              <a:t>India</a:t>
            </a:r>
            <a:r>
              <a:rPr lang="it-IT" altLang="it-IT" sz="2400">
                <a:solidFill>
                  <a:schemeClr val="bg1"/>
                </a:solidFill>
              </a:rPr>
              <a:t> continueranno ad incrementare i loro consumi come ora (con rendimenti bassi e scarsa attenzione per l’uomo e l’ambiente).</a:t>
            </a:r>
            <a:r>
              <a:rPr lang="it-IT" altLang="it-IT" sz="250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EEFFD84-28E1-4ACE-A028-0F20EEB74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800" b="1" dirty="0">
                <a:solidFill>
                  <a:schemeClr val="bg1"/>
                </a:solidFill>
              </a:rPr>
              <a:t>				   </a:t>
            </a:r>
            <a:r>
              <a:rPr lang="it-IT" altLang="it-IT" sz="3200" b="1" dirty="0">
                <a:solidFill>
                  <a:schemeClr val="bg1"/>
                </a:solidFill>
              </a:rPr>
              <a:t>I miti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</a:t>
            </a:r>
            <a:r>
              <a:rPr lang="it-IT" altLang="it-IT" sz="2400" b="1" dirty="0">
                <a:solidFill>
                  <a:schemeClr val="bg1"/>
                </a:solidFill>
              </a:rPr>
              <a:t>Emissioni zero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	(non esistono solo emissioni in esercizio: bisogna considerare 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	tutta la filiera energetica)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</a:t>
            </a:r>
            <a:r>
              <a:rPr lang="it-IT" altLang="it-IT" sz="2400" b="1" dirty="0">
                <a:solidFill>
                  <a:schemeClr val="bg1"/>
                </a:solidFill>
              </a:rPr>
              <a:t>Sicurezza assoluta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</a:t>
            </a:r>
            <a:r>
              <a:rPr lang="it-IT" altLang="it-IT" sz="2400" b="1" dirty="0">
                <a:solidFill>
                  <a:schemeClr val="bg1"/>
                </a:solidFill>
              </a:rPr>
              <a:t>Rischio zero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endParaRPr lang="it-IT" alt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EC3495A1-32C7-4D04-B954-EC23BCEFAF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400">
                <a:solidFill>
                  <a:schemeClr val="bg1"/>
                </a:solidFill>
              </a:rPr>
              <a:t>          	       </a:t>
            </a:r>
            <a:r>
              <a:rPr lang="it-IT" altLang="it-IT" sz="3200" b="1">
                <a:solidFill>
                  <a:schemeClr val="bg1"/>
                </a:solidFill>
              </a:rPr>
              <a:t>Esempi di comunicazione scorretta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Le fonti rinnovabili possono soddisfare integralmente il nostro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fabbisogno energetico, quindi sono un’alternativa alle fonti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tradizionali.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L’inquinamento nella Pianura Padana è in crescita, perché sforiamo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spesso i limiti imposti dalla UE.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Le auto elettriche sono ad emissioni zero.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Adeguati provvedimenti della UE possono limitare l’incremento di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temperatura della terra a non oltre 2°C entro il secolo.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</a:t>
            </a:r>
            <a:r>
              <a:rPr lang="it-IT" altLang="it-IT" sz="2400" i="1">
                <a:solidFill>
                  <a:schemeClr val="bg1"/>
                </a:solidFill>
              </a:rPr>
              <a:t>Scorretto, perché non abbiamo modelli affidabili che ci consentano</a:t>
            </a:r>
            <a:br>
              <a:rPr lang="it-IT" altLang="it-IT" sz="2400" i="1">
                <a:solidFill>
                  <a:schemeClr val="bg1"/>
                </a:solidFill>
              </a:rPr>
            </a:br>
            <a:r>
              <a:rPr lang="it-IT" altLang="it-IT" sz="2400" i="1">
                <a:solidFill>
                  <a:schemeClr val="bg1"/>
                </a:solidFill>
              </a:rPr>
              <a:t>   di dirlo; e inoltre i provvedimenti della UE sono inutili se altri grandi</a:t>
            </a:r>
            <a:br>
              <a:rPr lang="it-IT" altLang="it-IT" sz="2400" i="1">
                <a:solidFill>
                  <a:schemeClr val="bg1"/>
                </a:solidFill>
              </a:rPr>
            </a:br>
            <a:r>
              <a:rPr lang="it-IT" altLang="it-IT" sz="2400" i="1">
                <a:solidFill>
                  <a:schemeClr val="bg1"/>
                </a:solidFill>
              </a:rPr>
              <a:t>   Paesi (Cina, India) si comportano diversamente.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88D0A7FB-4F59-4D57-8A90-BCA8540DA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700" b="1">
                <a:solidFill>
                  <a:schemeClr val="bg1"/>
                </a:solidFill>
              </a:rPr>
              <a:t>	</a:t>
            </a:r>
            <a:r>
              <a:rPr lang="it-IT" altLang="it-IT" sz="3200" b="1">
                <a:solidFill>
                  <a:schemeClr val="bg1"/>
                </a:solidFill>
              </a:rPr>
              <a:t>Esempi di decisioni scorrette o velleitarie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Firma di protocolli che si sa di non poter rispettare: 20-20-20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e altri relativi al 2030 e al 2050.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Adozione, in un mondo globalizzato,  di provvedimenti che non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tengono conto di ciò che accade in altre aree geografiche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(UE  </a:t>
            </a:r>
            <a:r>
              <a:rPr lang="it-IT" altLang="it-IT" sz="240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it-IT" altLang="it-IT" sz="2400">
                <a:solidFill>
                  <a:schemeClr val="bg1"/>
                </a:solidFill>
              </a:rPr>
              <a:t>Cina, India).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Imposizione di norme che non è possibile rispettare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(polveri sottili nella Pianura Padana).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Adozione di provvedimenti inutili (targhe alterne, domeniche a piedi)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anziché prendere decisioni volte al lungo termine.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Adozione di incentivi così elevati da indurre iniziative assurde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(ad esempio copertura di superfici agricole con impianti solari).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816381F-F725-4137-8319-80EF39312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800" b="1">
                <a:solidFill>
                  <a:schemeClr val="bg1"/>
                </a:solidFill>
              </a:rPr>
              <a:t>		 	</a:t>
            </a:r>
            <a:r>
              <a:rPr lang="it-IT" altLang="it-IT" sz="3200" b="1">
                <a:solidFill>
                  <a:schemeClr val="bg1"/>
                </a:solidFill>
              </a:rPr>
              <a:t>Educazione energetica</a:t>
            </a:r>
            <a:r>
              <a:rPr lang="it-IT" altLang="it-IT" sz="2400">
                <a:solidFill>
                  <a:schemeClr val="bg1"/>
                </a:solidFill>
              </a:rPr>
              <a:t> 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10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- Educazione energetica significa: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 </a:t>
            </a:r>
            <a:r>
              <a:rPr lang="ar-SA" altLang="it-IT" sz="2400">
                <a:solidFill>
                  <a:schemeClr val="bg1"/>
                </a:solidFill>
                <a:cs typeface="Times New Roman" panose="02020603050405020304" pitchFamily="18" charset="0"/>
              </a:rPr>
              <a:t>٠</a:t>
            </a:r>
            <a:r>
              <a:rPr lang="it-IT" altLang="it-IT" sz="2400">
                <a:solidFill>
                  <a:schemeClr val="bg1"/>
                </a:solidFill>
              </a:rPr>
              <a:t> </a:t>
            </a:r>
            <a:r>
              <a:rPr lang="it-IT" altLang="it-IT" sz="2400" b="1">
                <a:solidFill>
                  <a:schemeClr val="bg1"/>
                </a:solidFill>
              </a:rPr>
              <a:t>indurre comportamenti virtuosi nella popolazione:</a:t>
            </a:r>
            <a:br>
              <a:rPr lang="it-IT" altLang="it-IT" sz="2400" b="1">
                <a:solidFill>
                  <a:schemeClr val="bg1"/>
                </a:solidFill>
              </a:rPr>
            </a:br>
            <a:r>
              <a:rPr lang="it-IT" altLang="it-IT" sz="2400" b="1">
                <a:solidFill>
                  <a:schemeClr val="bg1"/>
                </a:solidFill>
              </a:rPr>
              <a:t>	</a:t>
            </a:r>
            <a:r>
              <a:rPr lang="it-IT" altLang="it-IT" sz="2400">
                <a:solidFill>
                  <a:schemeClr val="bg1"/>
                </a:solidFill>
              </a:rPr>
              <a:t>sobrietà, equilibrio, frugalità, cura dei beni personali e pubblici; 	bisogna iniziare dai bambini piccoli e dare loro l’esempio;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 </a:t>
            </a:r>
            <a:r>
              <a:rPr lang="ar-SA" altLang="it-IT" sz="2400">
                <a:solidFill>
                  <a:schemeClr val="bg1"/>
                </a:solidFill>
                <a:cs typeface="Times New Roman" panose="02020603050405020304" pitchFamily="18" charset="0"/>
              </a:rPr>
              <a:t>٠</a:t>
            </a:r>
            <a:r>
              <a:rPr lang="it-IT" altLang="it-IT" sz="2400">
                <a:solidFill>
                  <a:schemeClr val="bg1"/>
                </a:solidFill>
              </a:rPr>
              <a:t> </a:t>
            </a:r>
            <a:r>
              <a:rPr lang="it-IT" altLang="it-IT" sz="2400" b="1">
                <a:solidFill>
                  <a:schemeClr val="bg1"/>
                </a:solidFill>
              </a:rPr>
              <a:t>sviluppare sistemi e tecnologie sostenibili</a:t>
            </a:r>
            <a:r>
              <a:rPr lang="it-IT" altLang="it-IT" sz="2400">
                <a:solidFill>
                  <a:schemeClr val="bg1"/>
                </a:solidFill>
              </a:rPr>
              <a:t>;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 </a:t>
            </a:r>
            <a:r>
              <a:rPr lang="ar-SA" altLang="it-IT" sz="2400">
                <a:solidFill>
                  <a:schemeClr val="bg1"/>
                </a:solidFill>
                <a:cs typeface="Times New Roman" panose="02020603050405020304" pitchFamily="18" charset="0"/>
              </a:rPr>
              <a:t>٠</a:t>
            </a:r>
            <a:r>
              <a:rPr lang="it-IT" altLang="it-IT" sz="2400">
                <a:solidFill>
                  <a:schemeClr val="bg1"/>
                </a:solidFill>
              </a:rPr>
              <a:t> </a:t>
            </a:r>
            <a:r>
              <a:rPr lang="it-IT" altLang="it-IT" sz="2400" b="1">
                <a:solidFill>
                  <a:schemeClr val="bg1"/>
                </a:solidFill>
              </a:rPr>
              <a:t>informare correttamente</a:t>
            </a:r>
            <a:r>
              <a:rPr lang="it-IT" altLang="it-IT" sz="2400">
                <a:solidFill>
                  <a:schemeClr val="bg1"/>
                </a:solidFill>
              </a:rPr>
              <a:t> sulle conseguenze delle strategie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 energetiche e creare condivisione e rispetto per chi deve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 prendere decisioni anche impopolari 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(però se lo deve meritare prendendo decisioni giuste)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    </a:t>
            </a:r>
            <a:r>
              <a:rPr lang="ar-SA" altLang="it-IT" sz="2400">
                <a:solidFill>
                  <a:schemeClr val="bg1"/>
                </a:solidFill>
                <a:cs typeface="Times New Roman" panose="02020603050405020304" pitchFamily="18" charset="0"/>
              </a:rPr>
              <a:t>٠</a:t>
            </a:r>
            <a:r>
              <a:rPr lang="it-IT" altLang="it-IT" sz="2400">
                <a:solidFill>
                  <a:schemeClr val="bg1"/>
                </a:solidFill>
              </a:rPr>
              <a:t> </a:t>
            </a:r>
            <a:r>
              <a:rPr lang="it-IT" altLang="it-IT" sz="2400" b="1">
                <a:solidFill>
                  <a:schemeClr val="bg1"/>
                </a:solidFill>
              </a:rPr>
              <a:t>non illudere la gente </a:t>
            </a:r>
            <a:r>
              <a:rPr lang="it-IT" altLang="it-IT" sz="2400">
                <a:solidFill>
                  <a:schemeClr val="bg1"/>
                </a:solidFill>
              </a:rPr>
              <a:t>su effetti “prodigiosi” di alcune tecnologie</a:t>
            </a:r>
            <a:br>
              <a:rPr lang="it-IT" altLang="it-IT" sz="2400">
                <a:solidFill>
                  <a:schemeClr val="bg1"/>
                </a:solidFill>
              </a:rPr>
            </a:b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N.B. – Spesso, dietro affermazioni apparentemente virtuose, vi sono</a:t>
            </a:r>
            <a:br>
              <a:rPr lang="it-IT" altLang="it-IT" sz="2400">
                <a:solidFill>
                  <a:schemeClr val="bg1"/>
                </a:solidFill>
              </a:rPr>
            </a:br>
            <a:r>
              <a:rPr lang="it-IT" altLang="it-IT" sz="2400">
                <a:solidFill>
                  <a:schemeClr val="bg1"/>
                </a:solidFill>
              </a:rPr>
              <a:t>	interessi (di gruppi politici, di movimenti di opinione, di persone)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D0374AF-0CEC-4C19-8AC7-EC6AB9FF7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600" b="1" dirty="0">
                <a:solidFill>
                  <a:schemeClr val="bg1"/>
                </a:solidFill>
              </a:rPr>
              <a:t>				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degli</a:t>
            </a:r>
            <a:r>
              <a:rPr lang="it-IT" altLang="it-IT" sz="2400" b="1" dirty="0">
                <a:solidFill>
                  <a:schemeClr val="bg1"/>
                </a:solidFill>
              </a:rPr>
              <a:t>	SCIENZIATI</a:t>
            </a:r>
            <a:r>
              <a:rPr lang="it-IT" altLang="it-IT" sz="2400" dirty="0">
                <a:solidFill>
                  <a:schemeClr val="bg1"/>
                </a:solidFill>
              </a:rPr>
              <a:t>: intensificare la </a:t>
            </a:r>
            <a:r>
              <a:rPr lang="it-IT" altLang="it-IT" sz="2400" b="1" dirty="0">
                <a:solidFill>
                  <a:schemeClr val="bg1"/>
                </a:solidFill>
              </a:rPr>
              <a:t>ricerca</a:t>
            </a:r>
            <a:r>
              <a:rPr lang="it-IT" altLang="it-IT" sz="2400" dirty="0">
                <a:solidFill>
                  <a:schemeClr val="bg1"/>
                </a:solidFill>
              </a:rPr>
              <a:t> di soluzioni innovative;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dei</a:t>
            </a:r>
            <a:r>
              <a:rPr lang="it-IT" altLang="it-IT" sz="2400" b="1" dirty="0">
                <a:solidFill>
                  <a:schemeClr val="bg1"/>
                </a:solidFill>
              </a:rPr>
              <a:t>	TECNICI</a:t>
            </a:r>
            <a:r>
              <a:rPr lang="it-IT" altLang="it-IT" sz="2400" dirty="0">
                <a:solidFill>
                  <a:schemeClr val="bg1"/>
                </a:solidFill>
              </a:rPr>
              <a:t>: sviluppare </a:t>
            </a:r>
            <a:r>
              <a:rPr lang="it-IT" altLang="it-IT" sz="2400" b="1" dirty="0">
                <a:solidFill>
                  <a:schemeClr val="bg1"/>
                </a:solidFill>
              </a:rPr>
              <a:t>tecnologie</a:t>
            </a:r>
            <a:r>
              <a:rPr lang="it-IT" altLang="it-IT" sz="2400" dirty="0">
                <a:solidFill>
                  <a:schemeClr val="bg1"/>
                </a:solidFill>
              </a:rPr>
              <a:t> innovative e informare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	correttamente la popolazione e i politici;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dei</a:t>
            </a:r>
            <a:r>
              <a:rPr lang="it-IT" altLang="it-IT" sz="2400" b="1" dirty="0">
                <a:solidFill>
                  <a:schemeClr val="bg1"/>
                </a:solidFill>
              </a:rPr>
              <a:t>	POLITICI</a:t>
            </a:r>
            <a:r>
              <a:rPr lang="it-IT" altLang="it-IT" sz="2400" dirty="0">
                <a:solidFill>
                  <a:schemeClr val="bg1"/>
                </a:solidFill>
              </a:rPr>
              <a:t>: prendere le </a:t>
            </a:r>
            <a:r>
              <a:rPr lang="it-IT" altLang="it-IT" sz="2400" b="1" dirty="0">
                <a:solidFill>
                  <a:schemeClr val="bg1"/>
                </a:solidFill>
              </a:rPr>
              <a:t>decisioni</a:t>
            </a:r>
            <a:r>
              <a:rPr lang="it-IT" altLang="it-IT" sz="2400" dirty="0">
                <a:solidFill>
                  <a:schemeClr val="bg1"/>
                </a:solidFill>
              </a:rPr>
              <a:t> conseguenti;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dei 	</a:t>
            </a:r>
            <a:r>
              <a:rPr lang="it-IT" altLang="it-IT" sz="2400" b="1" dirty="0">
                <a:solidFill>
                  <a:schemeClr val="bg1"/>
                </a:solidFill>
              </a:rPr>
              <a:t>GIORNALISTI</a:t>
            </a:r>
            <a:r>
              <a:rPr lang="it-IT" altLang="it-IT" sz="2400" dirty="0">
                <a:solidFill>
                  <a:schemeClr val="bg1"/>
                </a:solidFill>
              </a:rPr>
              <a:t>: diffondere </a:t>
            </a:r>
            <a:r>
              <a:rPr lang="it-IT" altLang="it-IT" sz="2400" b="1" dirty="0">
                <a:solidFill>
                  <a:schemeClr val="bg1"/>
                </a:solidFill>
              </a:rPr>
              <a:t>informazioni</a:t>
            </a:r>
            <a:r>
              <a:rPr lang="it-IT" altLang="it-IT" sz="2400" dirty="0">
                <a:solidFill>
                  <a:schemeClr val="bg1"/>
                </a:solidFill>
              </a:rPr>
              <a:t> corrette;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di</a:t>
            </a:r>
            <a:r>
              <a:rPr lang="it-IT" altLang="it-IT" sz="2400" b="1" dirty="0">
                <a:solidFill>
                  <a:schemeClr val="bg1"/>
                </a:solidFill>
              </a:rPr>
              <a:t>	TUTTI  I  CITTADINI:</a:t>
            </a:r>
            <a:r>
              <a:rPr lang="it-IT" altLang="it-IT" sz="2400" dirty="0">
                <a:solidFill>
                  <a:schemeClr val="bg1"/>
                </a:solidFill>
              </a:rPr>
              <a:t> imparare abitudini di </a:t>
            </a:r>
            <a:r>
              <a:rPr lang="it-IT" altLang="it-IT" sz="2400" b="1" dirty="0">
                <a:solidFill>
                  <a:schemeClr val="bg1"/>
                </a:solidFill>
              </a:rPr>
              <a:t>comportamento</a:t>
            </a:r>
            <a:r>
              <a:rPr lang="it-IT" altLang="it-IT" sz="2400" dirty="0">
                <a:solidFill>
                  <a:schemeClr val="bg1"/>
                </a:solidFill>
              </a:rPr>
              <a:t> 	corretto</a:t>
            </a:r>
            <a:r>
              <a:rPr lang="it-IT" altLang="it-IT" sz="2400" b="1" dirty="0">
                <a:solidFill>
                  <a:schemeClr val="bg1"/>
                </a:solidFill>
              </a:rPr>
              <a:t> </a:t>
            </a:r>
            <a:r>
              <a:rPr lang="it-IT" altLang="it-IT" sz="2400" dirty="0">
                <a:solidFill>
                  <a:schemeClr val="bg1"/>
                </a:solidFill>
              </a:rPr>
              <a:t>senza lasciarsi suggestionare da informazioni non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	corrette.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800" dirty="0">
                <a:solidFill>
                  <a:schemeClr val="bg1"/>
                </a:solidFill>
              </a:rPr>
            </a:br>
            <a:r>
              <a:rPr lang="it-IT" altLang="it-IT" sz="2400" i="1" dirty="0">
                <a:solidFill>
                  <a:schemeClr val="bg1"/>
                </a:solidFill>
              </a:rPr>
              <a:t>ad esempio: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8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non sprecare acqua; non illuminare o riscaldare locali vuoti;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non scaldare ambienti oltre i 20°C (si risparmia il 7% per grado);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non usare l’auto per poche centinaia di metri;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non usare i cellulari in modo scriteriato (magari lamentandosi per la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      presenza delle antenne);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non ostacolare le iniziative innovative con scuse tipo NIMBY;</a:t>
            </a: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- e molte altre cose.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4853A00-3B3B-457E-954C-69B84E2E3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6858000"/>
          </a:xfrm>
          <a:solidFill>
            <a:schemeClr val="hlink"/>
          </a:solidFill>
        </p:spPr>
        <p:txBody>
          <a:bodyPr/>
          <a:lstStyle/>
          <a:p>
            <a:pPr algn="l" eaLnBrk="1" hangingPunct="1"/>
            <a:r>
              <a:rPr lang="it-IT" altLang="it-IT" sz="2400" dirty="0">
                <a:solidFill>
                  <a:schemeClr val="bg1"/>
                </a:solidFill>
              </a:rPr>
              <a:t>		     </a:t>
            </a:r>
            <a:br>
              <a:rPr lang="it-IT" altLang="it-IT" sz="2600" dirty="0">
                <a:solidFill>
                  <a:schemeClr val="bg1"/>
                </a:solidFill>
              </a:rPr>
            </a:br>
            <a:r>
              <a:rPr lang="it-IT" altLang="it-IT" sz="2600" dirty="0">
                <a:solidFill>
                  <a:schemeClr val="bg1"/>
                </a:solidFill>
              </a:rPr>
              <a:t>   </a:t>
            </a:r>
            <a:r>
              <a:rPr lang="it-IT" altLang="it-IT" sz="3600" b="1" dirty="0">
                <a:solidFill>
                  <a:schemeClr val="bg1"/>
                </a:solidFill>
              </a:rPr>
              <a:t>Certamente per incapacità o incompetenza</a:t>
            </a:r>
            <a:br>
              <a:rPr lang="it-IT" altLang="it-IT" sz="3600" b="1" dirty="0">
                <a:solidFill>
                  <a:schemeClr val="bg1"/>
                </a:solidFill>
              </a:rPr>
            </a:br>
            <a:r>
              <a:rPr lang="it-IT" altLang="it-IT" sz="3600" b="1" dirty="0">
                <a:solidFill>
                  <a:schemeClr val="bg1"/>
                </a:solidFill>
              </a:rPr>
              <a:t>		di chi dovrebbe decidere</a:t>
            </a:r>
            <a:br>
              <a:rPr lang="it-IT" altLang="it-IT" sz="36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			   </a:t>
            </a:r>
            <a:r>
              <a:rPr lang="it-IT" altLang="it-IT" sz="3600" dirty="0">
                <a:solidFill>
                  <a:schemeClr val="bg1"/>
                </a:solidFill>
              </a:rPr>
              <a:t>ma forse anche</a:t>
            </a: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br>
              <a:rPr lang="it-IT" altLang="it-IT" sz="2400" dirty="0">
                <a:solidFill>
                  <a:schemeClr val="bg1"/>
                </a:solidFill>
              </a:rPr>
            </a:br>
            <a:r>
              <a:rPr lang="it-IT" altLang="it-IT" sz="2400" dirty="0">
                <a:solidFill>
                  <a:schemeClr val="bg1"/>
                </a:solidFill>
              </a:rPr>
              <a:t>	       </a:t>
            </a:r>
            <a:r>
              <a:rPr lang="it-IT" altLang="it-IT" sz="3600" b="1" dirty="0">
                <a:solidFill>
                  <a:schemeClr val="bg1"/>
                </a:solidFill>
              </a:rPr>
              <a:t>perché i risultati si vedrebbero</a:t>
            </a:r>
            <a:br>
              <a:rPr lang="it-IT" altLang="it-IT" sz="3600" b="1" dirty="0">
                <a:solidFill>
                  <a:schemeClr val="bg1"/>
                </a:solidFill>
              </a:rPr>
            </a:br>
            <a:r>
              <a:rPr lang="it-IT" altLang="it-IT" sz="3600" b="1" dirty="0">
                <a:solidFill>
                  <a:schemeClr val="bg1"/>
                </a:solidFill>
              </a:rPr>
              <a:t>		   in legislature successive?</a:t>
            </a:r>
            <a:br>
              <a:rPr lang="it-IT" altLang="it-IT" sz="3200" b="1" dirty="0">
                <a:solidFill>
                  <a:schemeClr val="bg1"/>
                </a:solidFill>
              </a:rPr>
            </a:br>
            <a:br>
              <a:rPr lang="it-IT" altLang="it-IT" sz="3200" b="1" dirty="0">
                <a:solidFill>
                  <a:schemeClr val="bg1"/>
                </a:solidFill>
              </a:rPr>
            </a:br>
            <a:r>
              <a:rPr lang="it-IT" altLang="it-IT" sz="3200" b="1" dirty="0">
                <a:solidFill>
                  <a:schemeClr val="bg1"/>
                </a:solidFill>
              </a:rPr>
              <a:t>	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nd usage&#10;The area required to support a geothermal power plant, including the well&#10;field, substation, access roads, and ...">
            <a:extLst>
              <a:ext uri="{FF2B5EF4-FFF2-40B4-BE49-F238E27FC236}">
                <a16:creationId xmlns:a16="http://schemas.microsoft.com/office/drawing/2014/main" id="{D8335596-1E48-4E29-81F5-969F7E184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8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AB8BA98-651C-496D-8D2D-4E0172ED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175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1D8682A-E126-45F8-8A5C-0E15EB3E0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5" y="353290"/>
            <a:ext cx="12012388" cy="615141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8FF73B2F-3C26-488C-9195-6AFC79913492}"/>
              </a:ext>
            </a:extLst>
          </p:cNvPr>
          <p:cNvSpPr/>
          <p:nvPr/>
        </p:nvSpPr>
        <p:spPr>
          <a:xfrm>
            <a:off x="41067" y="6374963"/>
            <a:ext cx="1690255" cy="3532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7328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able 23.2, using data from [6] and elsewhere, presents a&#10;comparison of land usages for typical geothermal flash and&#10;binar...">
            <a:extLst>
              <a:ext uri="{FF2B5EF4-FFF2-40B4-BE49-F238E27FC236}">
                <a16:creationId xmlns:a16="http://schemas.microsoft.com/office/drawing/2014/main" id="{2452B2AB-EAA4-4074-8035-A67C3E1D4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7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97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two methods for coping with these high-salinity&#10;brines, namely, flashcrystallizer/ reactor-clarifier (FCRC) and pHmodi...">
            <a:extLst>
              <a:ext uri="{FF2B5EF4-FFF2-40B4-BE49-F238E27FC236}">
                <a16:creationId xmlns:a16="http://schemas.microsoft.com/office/drawing/2014/main" id="{B11452E1-4F50-4F01-9411-0F6836FED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509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ater usage&#10;Water is needed at every stage of development of a&#10;geothermal project. This is no different from any other&#10;lar...">
            <a:extLst>
              <a:ext uri="{FF2B5EF4-FFF2-40B4-BE49-F238E27FC236}">
                <a16:creationId xmlns:a16="http://schemas.microsoft.com/office/drawing/2014/main" id="{9F1BD4A2-87E7-4347-9388-671A6570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7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148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ell drilling. describes the drilling operations for geothermal&#10;wells. The water required during this phase of development...">
            <a:extLst>
              <a:ext uri="{FF2B5EF4-FFF2-40B4-BE49-F238E27FC236}">
                <a16:creationId xmlns:a16="http://schemas.microsoft.com/office/drawing/2014/main" id="{07DBE01D-1523-4D77-8C3D-66FAC766F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77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52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t is not necessary to use any water for cooling purposes if a dry&#10;cooling system is adopted. Air-cooled condensers are wi...">
            <a:extLst>
              <a:ext uri="{FF2B5EF4-FFF2-40B4-BE49-F238E27FC236}">
                <a16:creationId xmlns:a16="http://schemas.microsoft.com/office/drawing/2014/main" id="{10D7562C-B0C2-44C4-843A-83D7B62D2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525"/>
            <a:ext cx="12170827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55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quid streams might endanger surface waters&#10;through run-off during well testing. Thus, fluids discharging&#10;during tests ar...">
            <a:extLst>
              <a:ext uri="{FF2B5EF4-FFF2-40B4-BE49-F238E27FC236}">
                <a16:creationId xmlns:a16="http://schemas.microsoft.com/office/drawing/2014/main" id="{B4226473-2274-47FF-890E-8E813665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9525"/>
            <a:ext cx="12170827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2626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nvironmental challenges of geothermal plants&#10;Land subsidence&#10;Geothermal reservoir production at rates much greater&#10;than r...">
            <a:extLst>
              <a:ext uri="{FF2B5EF4-FFF2-40B4-BE49-F238E27FC236}">
                <a16:creationId xmlns:a16="http://schemas.microsoft.com/office/drawing/2014/main" id="{02CF2148-FC23-48AE-AA2F-4D19906C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1776710" cy="66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3736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2026BAE-A6EC-426C-B65E-EDEFD71DB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6509"/>
            <a:ext cx="12213360" cy="45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80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he thickness of the cap rock varies from 150200 m in the&#10;northern part of the field to only 3090 m in the western part.&#10;T...">
            <a:extLst>
              <a:ext uri="{FF2B5EF4-FFF2-40B4-BE49-F238E27FC236}">
                <a16:creationId xmlns:a16="http://schemas.microsoft.com/office/drawing/2014/main" id="{D5DDD1CF-7046-4B28-8488-C037ECB04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21811" cy="665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A7CBF6A-EC31-4651-9293-0F5F4C3C5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121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gure 23.7 Wairakei drop structure&#10;(hot-water drainage channel) to the&#10;Wairakei Stream not far from the area&#10;of&#10;maximum s...">
            <a:extLst>
              <a:ext uri="{FF2B5EF4-FFF2-40B4-BE49-F238E27FC236}">
                <a16:creationId xmlns:a16="http://schemas.microsoft.com/office/drawing/2014/main" id="{F167EF2F-5DB5-4C1F-AB31-DC8CFE3F9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9525"/>
            <a:ext cx="11979832" cy="674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028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nduced landslides&#10;Many geothermal fields lie in rugged volcanic terrain&#10;prone to natural landslides.Indeed, some fields h...">
            <a:extLst>
              <a:ext uri="{FF2B5EF4-FFF2-40B4-BE49-F238E27FC236}">
                <a16:creationId xmlns:a16="http://schemas.microsoft.com/office/drawing/2014/main" id="{763B4A6D-63E0-4290-807F-335AF083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61" y="65367"/>
            <a:ext cx="10890929" cy="61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17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andslides have occurred at&#10;geothermal fields, but the cause is&#10;often unclear. The worst disaster&#10;happened at the Zunil fi...">
            <a:extLst>
              <a:ext uri="{FF2B5EF4-FFF2-40B4-BE49-F238E27FC236}">
                <a16:creationId xmlns:a16="http://schemas.microsoft.com/office/drawing/2014/main" id="{526C4F0D-8150-4EEB-B6C8-5EF04A6B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2192000" cy="68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24351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uring normal plant operations, various&#10;components are sources of noise; these&#10;include: transformers, generators, water&#10;co...">
            <a:extLst>
              <a:ext uri="{FF2B5EF4-FFF2-40B4-BE49-F238E27FC236}">
                <a16:creationId xmlns:a16="http://schemas.microsoft.com/office/drawing/2014/main" id="{49C31FC2-6223-4502-9D77-581AF129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64967"/>
            <a:ext cx="11728547" cy="65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889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turbance of natural hydrothermal manifestations&#10;there have been numerous cases where hydrothermal&#10;developments have com...">
            <a:extLst>
              <a:ext uri="{FF2B5EF4-FFF2-40B4-BE49-F238E27FC236}">
                <a16:creationId xmlns:a16="http://schemas.microsoft.com/office/drawing/2014/main" id="{10DC071A-B759-47F8-B73A-5980C9E00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11984922" cy="674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869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isturbance of wildlife habitat, vegetation, and scenic vistas&#10;&#10;any power generation facility constructed where none&#10;exist...">
            <a:extLst>
              <a:ext uri="{FF2B5EF4-FFF2-40B4-BE49-F238E27FC236}">
                <a16:creationId xmlns:a16="http://schemas.microsoft.com/office/drawing/2014/main" id="{EC2F6720-D544-4EE1-BA04-3EBFCA88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0" y="0"/>
            <a:ext cx="12173168" cy="684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7146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atastrophic events&#10;Besides landslides, some other serious events that might&#10;occur at a geothermal plant include well blow...">
            <a:extLst>
              <a:ext uri="{FF2B5EF4-FFF2-40B4-BE49-F238E27FC236}">
                <a16:creationId xmlns:a16="http://schemas.microsoft.com/office/drawing/2014/main" id="{F79509FB-711A-4A33-8A02-5AABD826C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838339" cy="666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0942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657373F-3199-4900-B402-2DDDF7171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0" y="343841"/>
            <a:ext cx="10528100" cy="640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07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hermal pollution&#10;Although thermal pollution is currently not&#10;a specifically regulated quantity, it does&#10;represent an envi...">
            <a:extLst>
              <a:ext uri="{FF2B5EF4-FFF2-40B4-BE49-F238E27FC236}">
                <a16:creationId xmlns:a16="http://schemas.microsoft.com/office/drawing/2014/main" id="{162C2482-5B12-4686-9E8B-5C66B3AA2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306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94EC910-6680-49DD-939A-5E391720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54" y="1882056"/>
            <a:ext cx="10905292" cy="376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8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BBC34BF2-357D-4772-AA3B-CEE8E561A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3273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5485FC3-B307-4F85-B289-B5DC0F6F1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082" y="211349"/>
            <a:ext cx="8950069" cy="664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02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F6981F-07C6-4387-B9C1-F8C4B748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339"/>
            <a:ext cx="10515600" cy="1325563"/>
          </a:xfrm>
        </p:spPr>
        <p:txBody>
          <a:bodyPr/>
          <a:lstStyle/>
          <a:p>
            <a:r>
              <a:rPr lang="it-IT" dirty="0"/>
              <a:t>In definitiva…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B936DE-7EC8-4969-82D5-546C60EB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2224"/>
            <a:ext cx="10515600" cy="2136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miglior modo per ridurre l’impatto ambientale do ogni forma di produzione di energia è…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…diminuire i consumi energetici!!!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D70AE5-2047-4920-A983-0F52C0500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4365" y="1870365"/>
            <a:ext cx="4987636" cy="498763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BCE4936-E0C8-4113-96EF-D3028CBF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5815"/>
            <a:ext cx="4048124" cy="30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70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CAEB8303-38CE-4C96-AA5A-037CFBFC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66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3B5E2B39-1600-434F-A9BA-A8CCC466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18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1989</Words>
  <Application>Microsoft Office PowerPoint</Application>
  <PresentationFormat>Widescreen</PresentationFormat>
  <Paragraphs>48</Paragraphs>
  <Slides>71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71</vt:i4>
      </vt:variant>
    </vt:vector>
  </HeadingPairs>
  <TitlesOfParts>
    <vt:vector size="79" baseType="lpstr">
      <vt:lpstr>Arial</vt:lpstr>
      <vt:lpstr>Arial Narrow</vt:lpstr>
      <vt:lpstr>Calibri</vt:lpstr>
      <vt:lpstr>Calibri Light</vt:lpstr>
      <vt:lpstr>Comic Sans MS</vt:lpstr>
      <vt:lpstr>Times New Roman</vt:lpstr>
      <vt:lpstr>Tema di Office</vt:lpstr>
      <vt:lpstr>Diapositiva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</vt:lpstr>
      <vt:lpstr>            L’inquinamento  L’inquinamento zero non esiste: l’utilizzo di ogni fonte produce un impatto sull’ambiente, pur tenendo conto della grandi differenze tra una fonte e l’altra.  Si deve considerare che l’impatto non riguarda solo la prima fase (generazione della forma di energia richiesta partendo dalla fonte), ma anche il successivo impiego della forma energetica resa disponibile.</vt:lpstr>
      <vt:lpstr>            Inquinamento e tecnologia  Premesso che:  - senza tecnologia non potrebbero vivere 7 miliardi di   persone, che diventeranno presto 10 miliardi  - non sempre un ambiente “poco inquinato artificialmente”    è favorevole alla vita dell’uomo   Che cosa ha fatto la tecnologia per migliorare l’efficienza e ridurre le emissioni?   </vt:lpstr>
      <vt:lpstr>            Evoluzione tecnologica ed emissioni  I mezzi di comunicazione diffondono molte notizie allarmistiche sullo stato dell’ambiente nelle nostre città.  Vediamo alcuni dati. Esaminiamo l’evoluzione dei prodotti inquinanti artificiali più comuni, per vedere se abbiamo ottenuto miglioramenti:   CO2 anidride carbonica (inquinante indiretto)  CO ossido di carbonio  NOx ossidi di azoto  SOx ossidi di zolfo  PM polveri (PTS, PM 10, PM 2.5). Vediamo alcuni dati.</vt:lpstr>
      <vt:lpstr>          Centrali termoelettriche italiane   Stime generali (media di tutte le centrali):    SOx (ossidi di zolfo): diminuiti del 75% tra il 1980 e il 2000; NOx (ossidi di azoto): diminuiti del 50% tra il 1980 e il 2000; PM (particolato):  diminuito del 60% tra il 1990 e il 2000.  </vt:lpstr>
      <vt:lpstr>Presentazione standard di PowerPoint</vt:lpstr>
      <vt:lpstr>Presentazione standard di PowerPoint</vt:lpstr>
      <vt:lpstr>   Condizioni dell’atmosfera nella Pianura Padana  Un’area “sfortunata” sotto il profilo ambientale: - elevata densità di popolazione e di attività economiche - chiusa tra le Alpi e gli Appennini - scarsa ventilazione - sede di fenomeni di inversione termica  Perciò le sostanze inquinanti nell’aria fanno fatica a disperdersi; però si sono registrati notevoli miglioramenti (dovuti alla tecnologia) nella seconda metà del XX secolo: cioè non siamo in grave e crescente emergenza, come ci fa credere la stampa  Esempio - il particolato a Padova: gli attuali limiti imposti dalla UE sono irraggiungibili; perciò non è molto significativo il numero di sforamenti, ma l’andamento progressivo nel tempo.</vt:lpstr>
      <vt:lpstr>          Polveri sottili a Padova  - La concentrazione media di polveri sottili (e anche degli altri    inquinanti) è diminuita negli ultimi 20-25 anni del XX secolo,    a causa dei miglioramenti tecnologici sui motori, le caldaie,    le centrali, le industrie.  - I valori giornalieri dipendono fortemente dalle condizioni   atmosferiche (vento, pioggia), pochissimo dagli interventi   limitativi sul traffico.  - Si può migliorare ancora, ma siamo giunti a valori difficilmente   diminuibili (infatti non c’è più diminuzione da qualche anno):   comunque servono interventi strutturali, non di emergenza.  - E’ illusorio pensare di soddisfare le limitazioni    previste dalla UE:    50 g/m3 per 330 giorni all’anno sono una vera utopia.     Ormai siamo abbastanza vicini al minimo raggiungibile.</vt:lpstr>
      <vt:lpstr>      A proposito di cambiamenti climatici   Il clima sulla terra è sempre stato in evoluzione. Ultimo millennio: - periodo caldo medievale fino a metà del XIV secolo; - piccola era glaciale dal XIV all’inizio del XIX secolo:    • in alcune zone i ghiacciai alpini inglobarono fattorie e villaggi;    • i fiumi del nord Europa gelavano spesso [pittori fiamminghi]);    • Groenlandia ed Islanda erano intrappolate dai ghiacci;    alcune possibili cause (ma vi sono molte incertezze):    • ridotta attività solare;    • eruzioni vulcaniche (le ceneri bloccano parte delle radiazioni       solari) - da metà XIX secolo ad oggi: temperatura in aumento.    • L’attività solare non è mai stata così intensa come negli       ultimi 60 anni;    • il contributo dell’uomo è aumentato. </vt:lpstr>
      <vt:lpstr> </vt:lpstr>
      <vt:lpstr>   Cambiamenti climatici   Citazione da una relazione della Royal Society all’Ammiragliato britannico, 20 novembre 1817 :  “… Un considerevole cambiamento di clima, inspiegabile al presente, deve essere avvenuto nella Regione Circumpolare, nella quale la severità del freddo ha, per i secoli passati, chiuso i mari alle alte latitudini in una impenetrabile barriera di ghiaccio. Questa è stata, negli ultimi due anni, in gran parte abbattuta; duemila leghe quadrate di ghiaccio sono interamente scomparse…”  Stava iniziando l’aumento delle temperature dopo la piccola era glaciale </vt:lpstr>
      <vt:lpstr>   </vt:lpstr>
      <vt:lpstr>            Cambiamenti climatici          elaborazione da alcuni articoli di Richard S. Lindzen,     professore di Scienza dell’Atmosfera del MIT  La temperatura nell’ultimo secolo: aumento di circa 0.6°C, con queste oscillazioni: - in crescita dal 1919 al 1940 (nonostante le guerre e le crisi economiche); - in diminuzione dal 1940 ai primi anni ’70 (nonostante boom economico); - in crescita dagli anni ’70 agli anni ’90; - in moderata crescita dal 1988 ad oggi. La concentrazione di CO2 è cresciuta da 280 ppmv nel XIX secolo a 387 ppmv oggi.  Parte della crescita è dovuta all’uomo.  Quale influenza ha la concentrazione di CO2 sulla temperatura? L’influenza di CO2 non è chiara: i modelli di previsione applicati agli ultimi 60-70 anni, darebbero un incremento di temperatura circa 4 volte quello reale. Perciò i modelli non sono affidabili e c’è molta incertezza.  </vt:lpstr>
      <vt:lpstr>   Cambiamenti climatici: l’informazione  Gli allarmi, prima nel senso della “glaciazione”, poi nel senso contrario, hanno preceduto l’elaborazione dei modelli: punto di partenza non scientifico, motivazioni iniziali poco nobili. Gli scienziati controcorrente sono dileggiati, ignorati e privati dei finanziamenti per la ricerca. Adeguarsi al Protocollo di Kyoto , centrato sulla CO2, comporta sforzi e spese enormi; sono veramente utili? Forse gli investimenti sarebbero più fruttuosi se si fronteggiassero l’inquinamento atmosferico e la scarsità delle risorse energetiche senza la fissazione di voler influire sulla temperatura della terra. Forse è più sensato cercare di adattarsi al cambiamento. Gli sforzi dell’Europa produrranno risultati trascurabili se la Cina e l’India continueranno ad incrementare i loro consumi come ora (con rendimenti bassi e scarsa attenzione per l’uomo e l’ambiente). </vt:lpstr>
      <vt:lpstr>       I miti  - Emissioni zero  (non esistono solo emissioni in esercizio: bisogna considerare   tutta la filiera energetica) - Sicurezza assoluta - Rischio zero  </vt:lpstr>
      <vt:lpstr>                  Esempi di comunicazione scorretta  - Le fonti rinnovabili possono soddisfare integralmente il nostro  fabbisogno energetico, quindi sono un’alternativa alle fonti  tradizionali. - L’inquinamento nella Pianura Padana è in crescita, perché sforiamo  spesso i limiti imposti dalla UE. - Le auto elettriche sono ad emissioni zero. - Adeguati provvedimenti della UE possono limitare l’incremento di    temperatura della terra a non oltre 2°C entro il secolo.    Scorretto, perché non abbiamo modelli affidabili che ci consentano    di dirlo; e inoltre i provvedimenti della UE sono inutili se altri grandi    Paesi (Cina, India) si comportano diversamente.</vt:lpstr>
      <vt:lpstr>  Esempi di decisioni scorrette o velleitarie  - Firma di protocolli che si sa di non poter rispettare: 20-20-20  e altri relativi al 2030 e al 2050. - Adozione, in un mondo globalizzato,  di provvedimenti che non  tengono conto di ciò che accade in altre aree geografiche  (UE   Cina, India). - Imposizione di norme che non è possibile rispettare  (polveri sottili nella Pianura Padana). - Adozione di provvedimenti inutili (targhe alterne, domeniche a piedi)  anziché prendere decisioni volte al lungo termine. - Adozione di incentivi così elevati da indurre iniziative assurde  (ad esempio copertura di superfici agricole con impianti solari).</vt:lpstr>
      <vt:lpstr>    Educazione energetica   - Educazione energetica significa:     ٠ indurre comportamenti virtuosi nella popolazione:  sobrietà, equilibrio, frugalità, cura dei beni personali e pubblici;  bisogna iniziare dai bambini piccoli e dare loro l’esempio;     ٠ sviluppare sistemi e tecnologie sostenibili;     ٠ informare correttamente sulle conseguenze delle strategie   energetiche e creare condivisione e rispetto per chi deve   prendere decisioni anche impopolari   (però se lo deve meritare prendendo decisioni giuste)     ٠ non illudere la gente su effetti “prodigiosi” di alcune tecnologie  N.B. – Spesso, dietro affermazioni apparentemente virtuose, vi sono  interessi (di gruppi politici, di movimenti di opinione, di persone)</vt:lpstr>
      <vt:lpstr>     - degli SCIENZIATI: intensificare la ricerca di soluzioni innovative; - dei TECNICI: sviluppare tecnologie innovative e informare  correttamente la popolazione e i politici; - dei POLITICI: prendere le decisioni conseguenti; - dei  GIORNALISTI: diffondere informazioni corrette; - di TUTTI  I  CITTADINI: imparare abitudini di comportamento  corretto senza lasciarsi suggestionare da informazioni non  corrette.  ad esempio:  - non sprecare acqua; non illuminare o riscaldare locali vuoti; - non scaldare ambienti oltre i 20°C (si risparmia il 7% per grado); - non usare l’auto per poche centinaia di metri; - non usare i cellulari in modo scriteriato (magari lamentandosi per la       presenza delle antenne); - non ostacolare le iniziative innovative con scuse tipo NIMBY; - e molte altre cose.</vt:lpstr>
      <vt:lpstr>           Certamente per incapacità o incompetenza   di chi dovrebbe decidere         ma forse anche           perché i risultati si vedrebbero      in legislature successive?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 definitiva…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</dc:creator>
  <cp:lastModifiedBy>Franco</cp:lastModifiedBy>
  <cp:revision>11</cp:revision>
  <dcterms:created xsi:type="dcterms:W3CDTF">2020-02-03T07:52:43Z</dcterms:created>
  <dcterms:modified xsi:type="dcterms:W3CDTF">2020-02-10T12:03:16Z</dcterms:modified>
</cp:coreProperties>
</file>