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1" autoAdjust="0"/>
    <p:restoredTop sz="94660"/>
  </p:normalViewPr>
  <p:slideViewPr>
    <p:cSldViewPr snapToGrid="0">
      <p:cViewPr varScale="1">
        <p:scale>
          <a:sx n="40" d="100"/>
          <a:sy n="40" d="100"/>
        </p:scale>
        <p:origin x="66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5FB39-C4C5-4511-A691-D84D0197A840}" type="datetimeFigureOut">
              <a:rPr lang="it-IT" smtClean="0"/>
              <a:t>08/03/2018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7BBEE-A8FB-4655-8DBB-72310E90FF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761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C92A6-2BB7-4541-984D-74E016A1C7A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6718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eaLnBrk="1" hangingPunct="1">
              <a:spcBef>
                <a:spcPct val="0"/>
              </a:spcBef>
            </a:pPr>
            <a:r>
              <a:rPr lang="en-GB" sz="1800" smtClean="0"/>
              <a:t>Economic growth occurs whenever people take resources and rearrange them in ways that are more valuable. A useful metaphor for production in an economy comes from the kitchen […] Human history teaches us […] that economic growth springs from better recipes, not just from more cooking (Romer 2007)</a:t>
            </a:r>
          </a:p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86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AD5CB4-4F19-4BF9-B53F-70F41E5F720F}" type="slidenum">
              <a:rPr lang="it-IT" smtClean="0"/>
              <a:pPr/>
              <a:t>6</a:t>
            </a:fld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107400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1FB575-A75B-4B1E-A737-04B898C75F3F}" type="slidenum">
              <a:rPr lang="it-IT" smtClean="0"/>
              <a:pPr/>
              <a:t>7</a:t>
            </a:fld>
            <a:endParaRPr lang="it-IT" smtClean="0"/>
          </a:p>
        </p:txBody>
      </p:sp>
      <p:sp>
        <p:nvSpPr>
          <p:cNvPr id="29700" name="Segnaposto note 4"/>
          <p:cNvSpPr>
            <a:spLocks noGrp="1"/>
          </p:cNvSpPr>
          <p:nvPr>
            <p:ph type="body" idx="1"/>
          </p:nvPr>
        </p:nvSpPr>
        <p:spPr bwMode="auto">
          <a:xfrm>
            <a:off x="666750" y="4716463"/>
            <a:ext cx="5335588" cy="44672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1526325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it-IT" smtClean="0"/>
              <a:t>Un promettente approccio, che sembra in grado di tenere assieme le molteplici prospettive di ricerca – anche se certo di non facile applicazione sul piano empirico – è quello che definisce l’imprenditorialità in termini di capacità di sfruttamento delle opportunità che si presentano di volta in volta nel mercato. </a:t>
            </a:r>
          </a:p>
          <a:p>
            <a:pPr eaLnBrk="1" hangingPunct="1">
              <a:spcBef>
                <a:spcPct val="0"/>
              </a:spcBef>
            </a:pPr>
            <a:endParaRPr lang="it-IT" smtClean="0"/>
          </a:p>
          <a:p>
            <a:pPr eaLnBrk="1" hangingPunct="1">
              <a:spcBef>
                <a:spcPct val="0"/>
              </a:spcBef>
            </a:pPr>
            <a:r>
              <a:rPr lang="it-IT" smtClean="0"/>
              <a:t>Le opportunità imprenditoriali sono quelle situazioni in cui nuovi prodotti, servizi, materie prime, metodi organizzativi (in pratica le nuove funzioni di produzione già evocate da Schumpeter) possono essere introdotte e vendute a un prezzo maggiore del loro costo di produzione. </a:t>
            </a:r>
          </a:p>
          <a:p>
            <a:pPr eaLnBrk="1" hangingPunct="1">
              <a:spcBef>
                <a:spcPct val="0"/>
              </a:spcBef>
            </a:pPr>
            <a:endParaRPr lang="it-IT" smtClean="0"/>
          </a:p>
          <a:p>
            <a:pPr eaLnBrk="1" hangingPunct="1">
              <a:spcBef>
                <a:spcPct val="0"/>
              </a:spcBef>
            </a:pPr>
            <a:r>
              <a:rPr lang="it-IT" smtClean="0"/>
              <a:t>Asimmetrie informative e differenti abilità cognitive fanno sì che soltanto alcuni individui riescano a scoprire tali opportunità, mentre natura dell’opportunità (settore, domanda, etc.) e differenze individuali (contesto, carattere, propensioni, motivazioni, etc.) spiegano perché solo alcuni riescano a sfruttarla</a:t>
            </a:r>
            <a:endParaRPr lang="it-IT" sz="1000" smtClean="0"/>
          </a:p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C34724-CCC1-43B2-B587-E29E6D9166AC}" type="slidenum">
              <a:rPr lang="it-IT" smtClean="0"/>
              <a:pPr/>
              <a:t>8</a:t>
            </a:fld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055558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F676-7B8A-4E92-A75B-8E5198389DC2}" type="datetimeFigureOut">
              <a:rPr lang="it-IT" smtClean="0"/>
              <a:t>08/03/2018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F126-83A5-4C61-8ADE-2F1DFC7FFF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180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F676-7B8A-4E92-A75B-8E5198389DC2}" type="datetimeFigureOut">
              <a:rPr lang="it-IT" smtClean="0"/>
              <a:t>08/03/2018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F126-83A5-4C61-8ADE-2F1DFC7FFF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5539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F676-7B8A-4E92-A75B-8E5198389DC2}" type="datetimeFigureOut">
              <a:rPr lang="it-IT" smtClean="0"/>
              <a:t>08/03/2018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F126-83A5-4C61-8ADE-2F1DFC7FFF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0427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olo, ClipArt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lipArt 2"/>
          <p:cNvSpPr>
            <a:spLocks noGrp="1"/>
          </p:cNvSpPr>
          <p:nvPr>
            <p:ph type="clipArt" sz="half" idx="1"/>
          </p:nvPr>
        </p:nvSpPr>
        <p:spPr>
          <a:xfrm>
            <a:off x="609600" y="1600201"/>
            <a:ext cx="5384800" cy="4525963"/>
          </a:xfrm>
        </p:spPr>
        <p:txBody>
          <a:bodyPr rtlCol="0">
            <a:normAutofit/>
          </a:bodyPr>
          <a:lstStyle/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Storia d'impresa 2017-18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8D712-B39C-406F-9602-24B422FC4CD2}" type="slidenum">
              <a:rPr lang="it-IT" altLang="x-none"/>
              <a:pPr>
                <a:defRPr/>
              </a:pPr>
              <a:t>‹N›</a:t>
            </a:fld>
            <a:endParaRPr lang="it-IT" altLang="x-none"/>
          </a:p>
        </p:txBody>
      </p:sp>
    </p:spTree>
    <p:extLst>
      <p:ext uri="{BB962C8B-B14F-4D97-AF65-F5344CB8AC3E}">
        <p14:creationId xmlns:p14="http://schemas.microsoft.com/office/powerpoint/2010/main" val="1178158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F676-7B8A-4E92-A75B-8E5198389DC2}" type="datetimeFigureOut">
              <a:rPr lang="it-IT" smtClean="0"/>
              <a:t>08/03/2018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F126-83A5-4C61-8ADE-2F1DFC7FFF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622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F676-7B8A-4E92-A75B-8E5198389DC2}" type="datetimeFigureOut">
              <a:rPr lang="it-IT" smtClean="0"/>
              <a:t>08/03/2018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F126-83A5-4C61-8ADE-2F1DFC7FFF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799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F676-7B8A-4E92-A75B-8E5198389DC2}" type="datetimeFigureOut">
              <a:rPr lang="it-IT" smtClean="0"/>
              <a:t>08/03/2018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F126-83A5-4C61-8ADE-2F1DFC7FFF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1186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F676-7B8A-4E92-A75B-8E5198389DC2}" type="datetimeFigureOut">
              <a:rPr lang="it-IT" smtClean="0"/>
              <a:t>08/03/2018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F126-83A5-4C61-8ADE-2F1DFC7FFF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7553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F676-7B8A-4E92-A75B-8E5198389DC2}" type="datetimeFigureOut">
              <a:rPr lang="it-IT" smtClean="0"/>
              <a:t>08/03/2018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F126-83A5-4C61-8ADE-2F1DFC7FFF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1811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F676-7B8A-4E92-A75B-8E5198389DC2}" type="datetimeFigureOut">
              <a:rPr lang="it-IT" smtClean="0"/>
              <a:t>08/03/2018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F126-83A5-4C61-8ADE-2F1DFC7FFF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8034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F676-7B8A-4E92-A75B-8E5198389DC2}" type="datetimeFigureOut">
              <a:rPr lang="it-IT" smtClean="0"/>
              <a:t>08/03/2018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F126-83A5-4C61-8ADE-2F1DFC7FFF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0546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F676-7B8A-4E92-A75B-8E5198389DC2}" type="datetimeFigureOut">
              <a:rPr lang="it-IT" smtClean="0"/>
              <a:t>08/03/2018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F126-83A5-4C61-8ADE-2F1DFC7FFF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7515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3F676-7B8A-4E92-A75B-8E5198389DC2}" type="datetimeFigureOut">
              <a:rPr lang="it-IT" smtClean="0"/>
              <a:t>08/03/2018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8F126-83A5-4C61-8ADE-2F1DFC7FFF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0770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upload.wikimedia.org/wikipedia/commons/0/01/Joseph_Alois_Schumpeter.jp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2323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it-IT" sz="2400" b="1">
                <a:solidFill>
                  <a:srgbClr val="A50021"/>
                </a:solidFill>
                <a:latin typeface="Arial" panose="020B0604020202020204" pitchFamily="34" charset="0"/>
              </a:rPr>
              <a:t>Adolf BERLE e Gardiner MEANS: </a:t>
            </a:r>
            <a:r>
              <a:rPr lang="en-GB" altLang="it-IT" sz="2400" b="1" i="1">
                <a:solidFill>
                  <a:srgbClr val="A50021"/>
                </a:solidFill>
                <a:latin typeface="Arial" panose="020B0604020202020204" pitchFamily="34" charset="0"/>
              </a:rPr>
              <a:t> The Modern Corporation and Private  Property    (1933)</a:t>
            </a:r>
            <a:endParaRPr lang="it-IT" altLang="it-IT" sz="2400"/>
          </a:p>
        </p:txBody>
      </p:sp>
      <p:sp>
        <p:nvSpPr>
          <p:cNvPr id="21506" name="Segnaposto contenuto 2"/>
          <p:cNvSpPr>
            <a:spLocks noGrp="1"/>
          </p:cNvSpPr>
          <p:nvPr>
            <p:ph idx="1"/>
          </p:nvPr>
        </p:nvSpPr>
        <p:spPr>
          <a:xfrm>
            <a:off x="2331720" y="1825625"/>
            <a:ext cx="9022080" cy="4271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it-IT" altLang="it-IT" sz="2600" dirty="0">
                <a:latin typeface="Arial" panose="020B0604020202020204" pitchFamily="34" charset="0"/>
              </a:rPr>
              <a:t>L</a:t>
            </a:r>
            <a:r>
              <a:rPr lang="ja-JP" altLang="it-IT" sz="2600" dirty="0">
                <a:latin typeface="Arial" panose="020B0604020202020204" pitchFamily="34" charset="0"/>
                <a:ea typeface="MS Mincho" panose="02020609040205080304" pitchFamily="49" charset="-128"/>
              </a:rPr>
              <a:t>’</a:t>
            </a:r>
            <a:r>
              <a:rPr lang="it-IT" altLang="ja-JP" sz="2600" dirty="0">
                <a:latin typeface="Arial" panose="020B0604020202020204" pitchFamily="34" charset="0"/>
              </a:rPr>
              <a:t>opera di B&amp;M, così come quella successiva di </a:t>
            </a:r>
            <a:r>
              <a:rPr lang="it-IT" altLang="ja-JP" sz="2600" dirty="0" err="1">
                <a:solidFill>
                  <a:srgbClr val="A50021"/>
                </a:solidFill>
                <a:latin typeface="Arial" panose="020B0604020202020204" pitchFamily="34" charset="0"/>
              </a:rPr>
              <a:t>Coase</a:t>
            </a:r>
            <a:r>
              <a:rPr lang="it-IT" altLang="ja-JP" sz="2600" dirty="0">
                <a:latin typeface="Arial" panose="020B0604020202020204" pitchFamily="34" charset="0"/>
              </a:rPr>
              <a:t>, è paradigmatica di un</a:t>
            </a:r>
            <a:r>
              <a:rPr lang="ja-JP" altLang="it-IT" sz="2600" dirty="0">
                <a:latin typeface="Arial" panose="020B0604020202020204" pitchFamily="34" charset="0"/>
                <a:ea typeface="MS Mincho" panose="02020609040205080304" pitchFamily="49" charset="-128"/>
              </a:rPr>
              <a:t>’</a:t>
            </a:r>
            <a:r>
              <a:rPr lang="it-IT" altLang="ja-JP" sz="2600" dirty="0">
                <a:latin typeface="Arial" panose="020B0604020202020204" pitchFamily="34" charset="0"/>
              </a:rPr>
              <a:t>epoca e di un paese: gli USA del decennio post-crisi,  in cui si verifica quel processo di ristrutturazione del sistema capitalistico e imprenditoriale definito: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it-IT" sz="2600" i="1" dirty="0">
                <a:latin typeface="Garamond" panose="02020404030301010803" pitchFamily="18" charset="0"/>
              </a:rPr>
              <a:t>→ </a:t>
            </a:r>
            <a:r>
              <a:rPr lang="en-GB" altLang="it-IT" sz="2600" i="1" dirty="0">
                <a:latin typeface="Arial" panose="020B0604020202020204" pitchFamily="34" charset="0"/>
              </a:rPr>
              <a:t>corporate reconstruction of </a:t>
            </a:r>
            <a:r>
              <a:rPr lang="en-GB" altLang="it-IT" sz="2600" i="1" dirty="0" err="1">
                <a:latin typeface="Arial" panose="020B0604020202020204" pitchFamily="34" charset="0"/>
              </a:rPr>
              <a:t>american</a:t>
            </a:r>
            <a:r>
              <a:rPr lang="en-GB" altLang="it-IT" sz="2600" i="1" dirty="0">
                <a:latin typeface="Arial" panose="020B0604020202020204" pitchFamily="34" charset="0"/>
              </a:rPr>
              <a:t> capitalism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600" i="1" dirty="0" err="1">
                <a:latin typeface="Arial" panose="020B0604020202020204" pitchFamily="34" charset="0"/>
              </a:rPr>
              <a:t>cioé</a:t>
            </a:r>
            <a:r>
              <a:rPr lang="en-GB" altLang="it-IT" sz="2600" i="1" dirty="0">
                <a:latin typeface="Arial" panose="020B0604020202020204" pitchFamily="34" charset="0"/>
              </a:rPr>
              <a:t> </a:t>
            </a:r>
            <a:r>
              <a:rPr lang="it-IT" altLang="it-IT" sz="2600" dirty="0">
                <a:latin typeface="Arial" panose="020B0604020202020204" pitchFamily="34" charset="0"/>
              </a:rPr>
              <a:t>affermazione del </a:t>
            </a:r>
            <a:r>
              <a:rPr lang="it-IT" altLang="it-IT" sz="2600" dirty="0">
                <a:solidFill>
                  <a:srgbClr val="A50021"/>
                </a:solidFill>
                <a:latin typeface="Arial" panose="020B0604020202020204" pitchFamily="34" charset="0"/>
              </a:rPr>
              <a:t>big business</a:t>
            </a:r>
            <a:r>
              <a:rPr lang="it-IT" altLang="it-IT" sz="2600" dirty="0">
                <a:latin typeface="Arial" panose="020B0604020202020204" pitchFamily="34" charset="0"/>
              </a:rPr>
              <a:t>,  ormai l</a:t>
            </a:r>
            <a:r>
              <a:rPr lang="ja-JP" altLang="it-IT" sz="2600" dirty="0">
                <a:latin typeface="Arial" panose="020B0604020202020204" pitchFamily="34" charset="0"/>
                <a:ea typeface="MS Mincho" panose="02020609040205080304" pitchFamily="49" charset="-128"/>
              </a:rPr>
              <a:t>’</a:t>
            </a:r>
            <a:r>
              <a:rPr lang="it-IT" altLang="ja-JP" sz="2600" dirty="0">
                <a:latin typeface="Arial" panose="020B0604020202020204" pitchFamily="34" charset="0"/>
              </a:rPr>
              <a:t>istituzione predominante della vita economica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it-IT" altLang="it-IT" sz="2600" dirty="0">
                <a:latin typeface="Arial" panose="020B0604020202020204" pitchFamily="34" charset="0"/>
              </a:rPr>
              <a:t>	organizzato in grandi </a:t>
            </a:r>
            <a:r>
              <a:rPr lang="it-IT" altLang="it-IT" sz="2600" dirty="0" err="1">
                <a:latin typeface="Arial" panose="020B0604020202020204" pitchFamily="34" charset="0"/>
              </a:rPr>
              <a:t>corporations</a:t>
            </a:r>
            <a:r>
              <a:rPr lang="it-IT" altLang="it-IT" sz="2600" dirty="0">
                <a:latin typeface="Arial" panose="020B0604020202020204" pitchFamily="34" charset="0"/>
              </a:rPr>
              <a:t>, cioè </a:t>
            </a:r>
            <a:r>
              <a:rPr lang="it-IT" altLang="it-IT" sz="2600" dirty="0" err="1">
                <a:latin typeface="Arial" panose="020B0604020202020204" pitchFamily="34" charset="0"/>
              </a:rPr>
              <a:t>SpA</a:t>
            </a:r>
            <a:r>
              <a:rPr lang="it-IT" altLang="it-IT" sz="2600" dirty="0">
                <a:latin typeface="Arial" panose="020B0604020202020204" pitchFamily="34" charset="0"/>
              </a:rPr>
              <a:t> gestite da gerarchie manageriali</a:t>
            </a:r>
            <a:endParaRPr lang="en-GB" altLang="it-IT" sz="2600" i="1" dirty="0">
              <a:latin typeface="Arial" panose="020B0604020202020204" pitchFamily="34" charset="0"/>
            </a:endParaRPr>
          </a:p>
          <a:p>
            <a:pPr eaLnBrk="1" hangingPunct="1"/>
            <a:endParaRPr lang="it-IT" alt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Storia d'impresa 2017-18</a:t>
            </a:r>
          </a:p>
        </p:txBody>
      </p:sp>
      <p:pic>
        <p:nvPicPr>
          <p:cNvPr id="21508" name="Segnaposto contenuto 3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288" y="6234114"/>
            <a:ext cx="3495675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" y="1488758"/>
            <a:ext cx="2095500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834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L’impresa di </a:t>
            </a:r>
            <a:r>
              <a:rPr lang="it-IT" dirty="0" err="1" smtClean="0"/>
              <a:t>Coase</a:t>
            </a:r>
            <a:endParaRPr lang="it-IT" dirty="0"/>
          </a:p>
        </p:txBody>
      </p:sp>
      <p:sp>
        <p:nvSpPr>
          <p:cNvPr id="3" name="object 3"/>
          <p:cNvSpPr txBox="1"/>
          <p:nvPr/>
        </p:nvSpPr>
        <p:spPr>
          <a:xfrm>
            <a:off x="4051268" y="2412108"/>
            <a:ext cx="7302532" cy="2959304"/>
          </a:xfrm>
          <a:prstGeom prst="rect">
            <a:avLst/>
          </a:prstGeom>
        </p:spPr>
        <p:txBody>
          <a:bodyPr vert="horz" wrap="square" lIns="0" tIns="46641" rIns="0" bIns="0" rtlCol="0">
            <a:spAutoFit/>
          </a:bodyPr>
          <a:lstStyle/>
          <a:p>
            <a:pPr marL="11516" marR="4607">
              <a:lnSpc>
                <a:spcPct val="88300"/>
              </a:lnSpc>
              <a:spcBef>
                <a:spcPts val="367"/>
              </a:spcBef>
            </a:pPr>
            <a:r>
              <a:rPr sz="1995" spc="5" dirty="0">
                <a:latin typeface="Calibri"/>
                <a:cs typeface="Calibri"/>
              </a:rPr>
              <a:t>Al </a:t>
            </a:r>
            <a:r>
              <a:rPr sz="1995" spc="-5" dirty="0">
                <a:latin typeface="Calibri"/>
                <a:cs typeface="Calibri"/>
              </a:rPr>
              <a:t>centro </a:t>
            </a:r>
            <a:r>
              <a:rPr sz="1995" spc="5" dirty="0">
                <a:latin typeface="Calibri"/>
                <a:cs typeface="Calibri"/>
              </a:rPr>
              <a:t>del modello </a:t>
            </a:r>
            <a:r>
              <a:rPr sz="1995" spc="14" dirty="0">
                <a:latin typeface="Calibri"/>
                <a:cs typeface="Calibri"/>
              </a:rPr>
              <a:t>di </a:t>
            </a:r>
            <a:r>
              <a:rPr sz="1995" spc="23" dirty="0">
                <a:latin typeface="Calibri"/>
                <a:cs typeface="Calibri"/>
              </a:rPr>
              <a:t>Coase </a:t>
            </a:r>
            <a:r>
              <a:rPr sz="1995" spc="-9" dirty="0">
                <a:latin typeface="Calibri"/>
                <a:cs typeface="Calibri"/>
              </a:rPr>
              <a:t>(1937) </a:t>
            </a:r>
            <a:r>
              <a:rPr sz="1995" dirty="0">
                <a:latin typeface="Calibri"/>
                <a:cs typeface="Calibri"/>
              </a:rPr>
              <a:t>è </a:t>
            </a:r>
            <a:r>
              <a:rPr sz="1995" spc="-5" dirty="0">
                <a:latin typeface="Calibri"/>
                <a:cs typeface="Calibri"/>
              </a:rPr>
              <a:t>il fatto </a:t>
            </a:r>
            <a:r>
              <a:rPr sz="1995" dirty="0">
                <a:latin typeface="Calibri"/>
                <a:cs typeface="Calibri"/>
              </a:rPr>
              <a:t>che </a:t>
            </a:r>
            <a:r>
              <a:rPr sz="1995" b="1" spc="-23" dirty="0">
                <a:solidFill>
                  <a:srgbClr val="FF0000"/>
                </a:solidFill>
                <a:latin typeface="Calibri"/>
                <a:cs typeface="Calibri"/>
              </a:rPr>
              <a:t>le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transazioni sul  mercato</a:t>
            </a:r>
            <a:r>
              <a:rPr sz="1995" b="1" spc="-1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comportano</a:t>
            </a:r>
            <a:r>
              <a:rPr sz="1995" b="1" spc="-1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-5" dirty="0">
                <a:solidFill>
                  <a:srgbClr val="FF0000"/>
                </a:solidFill>
                <a:latin typeface="Calibri"/>
                <a:cs typeface="Calibri"/>
              </a:rPr>
              <a:t>costi</a:t>
            </a:r>
            <a:r>
              <a:rPr sz="1995" spc="-5" dirty="0">
                <a:latin typeface="Calibri"/>
                <a:cs typeface="Calibri"/>
              </a:rPr>
              <a:t>:</a:t>
            </a:r>
            <a:r>
              <a:rPr sz="1995" spc="-154" dirty="0">
                <a:latin typeface="Calibri"/>
                <a:cs typeface="Calibri"/>
              </a:rPr>
              <a:t> </a:t>
            </a:r>
            <a:r>
              <a:rPr sz="1995" spc="-5" dirty="0">
                <a:latin typeface="Calibri"/>
                <a:cs typeface="Calibri"/>
              </a:rPr>
              <a:t>costi</a:t>
            </a:r>
            <a:r>
              <a:rPr sz="1995" spc="-73" dirty="0">
                <a:latin typeface="Calibri"/>
                <a:cs typeface="Calibri"/>
              </a:rPr>
              <a:t> </a:t>
            </a:r>
            <a:r>
              <a:rPr sz="1995" spc="9" dirty="0">
                <a:latin typeface="Calibri"/>
                <a:cs typeface="Calibri"/>
              </a:rPr>
              <a:t>di</a:t>
            </a:r>
            <a:r>
              <a:rPr sz="1995" spc="-73" dirty="0">
                <a:latin typeface="Calibri"/>
                <a:cs typeface="Calibri"/>
              </a:rPr>
              <a:t> </a:t>
            </a:r>
            <a:r>
              <a:rPr sz="1995" spc="-5" dirty="0">
                <a:latin typeface="Calibri"/>
                <a:cs typeface="Calibri"/>
              </a:rPr>
              <a:t>ricerca</a:t>
            </a:r>
            <a:r>
              <a:rPr sz="1995" spc="-118" dirty="0">
                <a:latin typeface="Calibri"/>
                <a:cs typeface="Calibri"/>
              </a:rPr>
              <a:t> </a:t>
            </a:r>
            <a:r>
              <a:rPr sz="1995" dirty="0">
                <a:latin typeface="Calibri"/>
                <a:cs typeface="Calibri"/>
              </a:rPr>
              <a:t>delle</a:t>
            </a:r>
            <a:r>
              <a:rPr sz="1995" spc="-63" dirty="0">
                <a:latin typeface="Calibri"/>
                <a:cs typeface="Calibri"/>
              </a:rPr>
              <a:t> </a:t>
            </a:r>
            <a:r>
              <a:rPr sz="1995" dirty="0">
                <a:latin typeface="Calibri"/>
                <a:cs typeface="Calibri"/>
              </a:rPr>
              <a:t>informazioni</a:t>
            </a:r>
            <a:r>
              <a:rPr sz="1995" spc="-172" dirty="0">
                <a:latin typeface="Calibri"/>
                <a:cs typeface="Calibri"/>
              </a:rPr>
              <a:t> </a:t>
            </a:r>
            <a:r>
              <a:rPr sz="1995" dirty="0">
                <a:latin typeface="Calibri"/>
                <a:cs typeface="Calibri"/>
              </a:rPr>
              <a:t>relative</a:t>
            </a:r>
            <a:r>
              <a:rPr sz="1995" spc="-163" dirty="0">
                <a:latin typeface="Calibri"/>
                <a:cs typeface="Calibri"/>
              </a:rPr>
              <a:t> </a:t>
            </a:r>
            <a:r>
              <a:rPr sz="1995" spc="14" dirty="0">
                <a:latin typeface="Calibri"/>
                <a:cs typeface="Calibri"/>
              </a:rPr>
              <a:t>ai  </a:t>
            </a:r>
            <a:r>
              <a:rPr sz="1995" spc="9" dirty="0">
                <a:latin typeface="Calibri"/>
                <a:cs typeface="Calibri"/>
              </a:rPr>
              <a:t>prezzi; </a:t>
            </a:r>
            <a:r>
              <a:rPr sz="1995" spc="-5" dirty="0">
                <a:latin typeface="Calibri"/>
                <a:cs typeface="Calibri"/>
              </a:rPr>
              <a:t>costi </a:t>
            </a:r>
            <a:r>
              <a:rPr sz="1995" dirty="0">
                <a:latin typeface="Calibri"/>
                <a:cs typeface="Calibri"/>
              </a:rPr>
              <a:t>della negoziazione </a:t>
            </a:r>
            <a:r>
              <a:rPr sz="1995" spc="5" dirty="0">
                <a:latin typeface="Calibri"/>
                <a:cs typeface="Calibri"/>
              </a:rPr>
              <a:t>del </a:t>
            </a:r>
            <a:r>
              <a:rPr sz="1995" dirty="0">
                <a:latin typeface="Calibri"/>
                <a:cs typeface="Calibri"/>
              </a:rPr>
              <a:t>contratto; </a:t>
            </a:r>
            <a:r>
              <a:rPr sz="1995" spc="-5" dirty="0">
                <a:latin typeface="Calibri"/>
                <a:cs typeface="Calibri"/>
              </a:rPr>
              <a:t>costi </a:t>
            </a:r>
            <a:r>
              <a:rPr sz="1995" spc="5" dirty="0">
                <a:latin typeface="Calibri"/>
                <a:cs typeface="Calibri"/>
              </a:rPr>
              <a:t>derivanti dalle  imposte</a:t>
            </a:r>
            <a:endParaRPr sz="1995" dirty="0">
              <a:latin typeface="Calibri"/>
              <a:cs typeface="Calibri"/>
            </a:endParaRPr>
          </a:p>
          <a:p>
            <a:pPr marL="11516" marR="557968">
              <a:lnSpc>
                <a:spcPct val="89000"/>
              </a:lnSpc>
              <a:spcBef>
                <a:spcPts val="771"/>
              </a:spcBef>
            </a:pPr>
            <a:r>
              <a:rPr sz="1995" dirty="0">
                <a:latin typeface="Calibri"/>
                <a:cs typeface="Calibri"/>
              </a:rPr>
              <a:t>Realizzare </a:t>
            </a:r>
            <a:r>
              <a:rPr sz="1995" spc="-5" dirty="0">
                <a:latin typeface="Calibri"/>
                <a:cs typeface="Calibri"/>
              </a:rPr>
              <a:t>le </a:t>
            </a:r>
            <a:r>
              <a:rPr sz="1995" spc="5" dirty="0">
                <a:latin typeface="Calibri"/>
                <a:cs typeface="Calibri"/>
              </a:rPr>
              <a:t>stesse </a:t>
            </a:r>
            <a:r>
              <a:rPr sz="1995" dirty="0">
                <a:latin typeface="Calibri"/>
                <a:cs typeface="Calibri"/>
              </a:rPr>
              <a:t>transazioni all’interno </a:t>
            </a:r>
            <a:r>
              <a:rPr sz="1995" spc="5" dirty="0">
                <a:latin typeface="Calibri"/>
                <a:cs typeface="Calibri"/>
              </a:rPr>
              <a:t>dell’impresapotrebbe  </a:t>
            </a:r>
            <a:r>
              <a:rPr sz="1995" dirty="0">
                <a:latin typeface="Calibri"/>
                <a:cs typeface="Calibri"/>
              </a:rPr>
              <a:t>comportare</a:t>
            </a:r>
            <a:r>
              <a:rPr sz="1995" spc="-168" dirty="0">
                <a:latin typeface="Calibri"/>
                <a:cs typeface="Calibri"/>
              </a:rPr>
              <a:t> </a:t>
            </a:r>
            <a:r>
              <a:rPr sz="1995" spc="-5" dirty="0">
                <a:latin typeface="Calibri"/>
                <a:cs typeface="Calibri"/>
              </a:rPr>
              <a:t>costi</a:t>
            </a:r>
            <a:r>
              <a:rPr sz="1995" spc="-177" dirty="0">
                <a:latin typeface="Calibri"/>
                <a:cs typeface="Calibri"/>
              </a:rPr>
              <a:t> </a:t>
            </a:r>
            <a:r>
              <a:rPr sz="1995" dirty="0">
                <a:latin typeface="Calibri"/>
                <a:cs typeface="Calibri"/>
              </a:rPr>
              <a:t>inferiori</a:t>
            </a:r>
            <a:r>
              <a:rPr sz="1995" spc="-177" dirty="0">
                <a:latin typeface="Calibri"/>
                <a:cs typeface="Calibri"/>
              </a:rPr>
              <a:t> </a:t>
            </a:r>
            <a:r>
              <a:rPr sz="1995" dirty="0">
                <a:latin typeface="Calibri"/>
                <a:cs typeface="Calibri"/>
              </a:rPr>
              <a:t>grazie</a:t>
            </a:r>
            <a:r>
              <a:rPr sz="1995" spc="-168" dirty="0">
                <a:latin typeface="Calibri"/>
                <a:cs typeface="Calibri"/>
              </a:rPr>
              <a:t> </a:t>
            </a:r>
            <a:r>
              <a:rPr sz="1995" spc="14" dirty="0">
                <a:latin typeface="Calibri"/>
                <a:cs typeface="Calibri"/>
              </a:rPr>
              <a:t>al</a:t>
            </a:r>
            <a:r>
              <a:rPr sz="1995" spc="-82" dirty="0">
                <a:latin typeface="Calibri"/>
                <a:cs typeface="Calibri"/>
              </a:rPr>
              <a:t> </a:t>
            </a:r>
            <a:r>
              <a:rPr sz="1995" dirty="0">
                <a:latin typeface="Calibri"/>
                <a:cs typeface="Calibri"/>
              </a:rPr>
              <a:t>principio</a:t>
            </a:r>
            <a:r>
              <a:rPr sz="1995" spc="-131" dirty="0">
                <a:latin typeface="Calibri"/>
                <a:cs typeface="Calibri"/>
              </a:rPr>
              <a:t> </a:t>
            </a:r>
            <a:r>
              <a:rPr sz="1995" spc="9" dirty="0">
                <a:latin typeface="Calibri"/>
                <a:cs typeface="Calibri"/>
              </a:rPr>
              <a:t>di</a:t>
            </a:r>
            <a:r>
              <a:rPr sz="1995" spc="-82" dirty="0">
                <a:latin typeface="Calibri"/>
                <a:cs typeface="Calibri"/>
              </a:rPr>
              <a:t> </a:t>
            </a:r>
            <a:r>
              <a:rPr sz="1995" dirty="0">
                <a:latin typeface="Calibri"/>
                <a:cs typeface="Calibri"/>
              </a:rPr>
              <a:t>coordinamento</a:t>
            </a:r>
            <a:r>
              <a:rPr sz="1995" spc="-131" dirty="0">
                <a:latin typeface="Calibri"/>
                <a:cs typeface="Calibri"/>
              </a:rPr>
              <a:t> </a:t>
            </a:r>
            <a:r>
              <a:rPr sz="1995" dirty="0">
                <a:latin typeface="Calibri"/>
                <a:cs typeface="Calibri"/>
              </a:rPr>
              <a:t>e</a:t>
            </a:r>
            <a:r>
              <a:rPr sz="1995" spc="-168" dirty="0">
                <a:latin typeface="Calibri"/>
                <a:cs typeface="Calibri"/>
              </a:rPr>
              <a:t> </a:t>
            </a:r>
            <a:r>
              <a:rPr sz="1995" spc="9" dirty="0">
                <a:latin typeface="Calibri"/>
                <a:cs typeface="Calibri"/>
              </a:rPr>
              <a:t>di  </a:t>
            </a:r>
            <a:r>
              <a:rPr sz="1995" dirty="0">
                <a:latin typeface="Calibri"/>
                <a:cs typeface="Calibri"/>
              </a:rPr>
              <a:t>gerarchia</a:t>
            </a:r>
          </a:p>
          <a:p>
            <a:pPr marL="11516" marR="466413" algn="just">
              <a:lnSpc>
                <a:spcPct val="89000"/>
              </a:lnSpc>
              <a:spcBef>
                <a:spcPts val="680"/>
              </a:spcBef>
            </a:pPr>
            <a:r>
              <a:rPr sz="1995" b="1" spc="-18" dirty="0">
                <a:solidFill>
                  <a:srgbClr val="FF0000"/>
                </a:solidFill>
                <a:latin typeface="Calibri"/>
                <a:cs typeface="Calibri"/>
              </a:rPr>
              <a:t>La</a:t>
            </a:r>
            <a:r>
              <a:rPr sz="1995" b="1" spc="32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-5" dirty="0">
                <a:solidFill>
                  <a:srgbClr val="FF0000"/>
                </a:solidFill>
                <a:latin typeface="Calibri"/>
                <a:cs typeface="Calibri"/>
              </a:rPr>
              <a:t>dimensione</a:t>
            </a:r>
            <a:r>
              <a:rPr sz="1995" b="1" spc="-82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-9" dirty="0">
                <a:solidFill>
                  <a:srgbClr val="FF0000"/>
                </a:solidFill>
                <a:latin typeface="Calibri"/>
                <a:cs typeface="Calibri"/>
              </a:rPr>
              <a:t>“verticale”</a:t>
            </a:r>
            <a:r>
              <a:rPr sz="1995" b="1" spc="-13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-9" dirty="0">
                <a:solidFill>
                  <a:srgbClr val="FF0000"/>
                </a:solidFill>
                <a:latin typeface="Calibri"/>
                <a:cs typeface="Calibri"/>
              </a:rPr>
              <a:t>dell’impresa</a:t>
            </a:r>
            <a:r>
              <a:rPr sz="1995" b="1" spc="-59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(</a:t>
            </a:r>
            <a:r>
              <a:rPr sz="1995" b="1" i="1" dirty="0">
                <a:solidFill>
                  <a:srgbClr val="FF0000"/>
                </a:solidFill>
                <a:latin typeface="Calibri"/>
                <a:cs typeface="Calibri"/>
              </a:rPr>
              <a:t>make</a:t>
            </a:r>
            <a:r>
              <a:rPr sz="1995" b="1" i="1" spc="-1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i="1" spc="9" dirty="0">
                <a:solidFill>
                  <a:srgbClr val="FF0000"/>
                </a:solidFill>
                <a:latin typeface="Calibri"/>
                <a:cs typeface="Calibri"/>
              </a:rPr>
              <a:t>or</a:t>
            </a:r>
            <a:r>
              <a:rPr sz="1995" b="1" i="1" spc="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i="1" dirty="0">
                <a:solidFill>
                  <a:srgbClr val="FF0000"/>
                </a:solidFill>
                <a:latin typeface="Calibri"/>
                <a:cs typeface="Calibri"/>
              </a:rPr>
              <a:t>buy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r>
              <a:rPr sz="1995" b="1" spc="-15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-5" dirty="0">
                <a:solidFill>
                  <a:srgbClr val="FF0000"/>
                </a:solidFill>
                <a:latin typeface="Calibri"/>
                <a:cs typeface="Calibri"/>
              </a:rPr>
              <a:t>dipende</a:t>
            </a:r>
            <a:r>
              <a:rPr sz="1995" b="1" spc="-82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dal  confronto</a:t>
            </a:r>
            <a:r>
              <a:rPr sz="1995" b="1" spc="-163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fra</a:t>
            </a:r>
            <a:r>
              <a:rPr sz="1995" b="1" spc="-163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995" b="1" spc="-27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costi</a:t>
            </a:r>
            <a:r>
              <a:rPr sz="1995" b="1" spc="-118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sz="1995" b="1" spc="-27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transazione</a:t>
            </a:r>
            <a:r>
              <a:rPr sz="1995" b="1" spc="-18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995" b="1" spc="-86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995" b="1" spc="-27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costi</a:t>
            </a:r>
            <a:r>
              <a:rPr sz="1995" b="1" spc="-118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interni</a:t>
            </a:r>
            <a:r>
              <a:rPr sz="1995" b="1" spc="-118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sz="1995" b="1" spc="-27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produzione</a:t>
            </a:r>
            <a:r>
              <a:rPr sz="1995" b="1" spc="-18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e  coordinamento</a:t>
            </a:r>
            <a:endParaRPr sz="1995" dirty="0">
              <a:latin typeface="Calibri"/>
              <a:cs typeface="Calibri"/>
            </a:endParaRPr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7686" y="6233715"/>
            <a:ext cx="3494314" cy="624285"/>
          </a:xfrm>
          <a:prstGeom prst="rect">
            <a:avLst/>
          </a:prstGeom>
        </p:spPr>
      </p:pic>
      <p:pic>
        <p:nvPicPr>
          <p:cNvPr id="7" name="Picture 6" descr="Ronald Co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" y="1253514"/>
            <a:ext cx="2076450" cy="309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6648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7570788" cy="633412"/>
          </a:xfrm>
        </p:spPr>
        <p:txBody>
          <a:bodyPr/>
          <a:lstStyle/>
          <a:p>
            <a:pPr eaLnBrk="1" hangingPunct="1"/>
            <a:r>
              <a:rPr lang="it-IT" altLang="it-IT" sz="2500" b="1">
                <a:solidFill>
                  <a:srgbClr val="A50021"/>
                </a:solidFill>
                <a:latin typeface="Arial" panose="020B0604020202020204" pitchFamily="34" charset="0"/>
              </a:rPr>
              <a:t>Ronald COASE:  </a:t>
            </a:r>
            <a:r>
              <a:rPr lang="it-IT" altLang="it-IT" sz="2500" b="1" i="1">
                <a:solidFill>
                  <a:srgbClr val="A50021"/>
                </a:solidFill>
                <a:latin typeface="Arial" panose="020B0604020202020204" pitchFamily="34" charset="0"/>
              </a:rPr>
              <a:t>La natura dell</a:t>
            </a:r>
            <a:r>
              <a:rPr lang="ja-JP" altLang="it-IT" sz="2500" b="1" i="1">
                <a:solidFill>
                  <a:srgbClr val="A50021"/>
                </a:solidFill>
                <a:latin typeface="Arial" panose="020B0604020202020204" pitchFamily="34" charset="0"/>
              </a:rPr>
              <a:t>’</a:t>
            </a:r>
            <a:r>
              <a:rPr lang="it-IT" altLang="ja-JP" sz="2500" b="1" i="1">
                <a:solidFill>
                  <a:srgbClr val="A50021"/>
                </a:solidFill>
                <a:latin typeface="Arial" panose="020B0604020202020204" pitchFamily="34" charset="0"/>
              </a:rPr>
              <a:t>impresa</a:t>
            </a:r>
            <a:r>
              <a:rPr lang="it-IT" altLang="ja-JP" sz="2500" b="1">
                <a:solidFill>
                  <a:srgbClr val="A50021"/>
                </a:solidFill>
                <a:latin typeface="Arial" panose="020B0604020202020204" pitchFamily="34" charset="0"/>
              </a:rPr>
              <a:t> (1937)</a:t>
            </a:r>
            <a:endParaRPr lang="it-IT" altLang="it-IT" sz="2500" b="1">
              <a:solidFill>
                <a:srgbClr val="A50021"/>
              </a:solidFill>
              <a:latin typeface="Arial" panose="020B0604020202020204" pitchFamily="34" charset="0"/>
            </a:endParaRPr>
          </a:p>
        </p:txBody>
      </p:sp>
      <p:sp>
        <p:nvSpPr>
          <p:cNvPr id="22532" name="Text Box 8"/>
          <p:cNvSpPr txBox="1">
            <a:spLocks noChangeArrowheads="1"/>
          </p:cNvSpPr>
          <p:nvPr/>
        </p:nvSpPr>
        <p:spPr bwMode="auto">
          <a:xfrm>
            <a:off x="4635500" y="172085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>
              <a:latin typeface="Arial" panose="020B0604020202020204" pitchFamily="34" charset="0"/>
            </a:endParaRP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4440238" y="1052513"/>
            <a:ext cx="5256212" cy="329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eaLnBrk="1" hangingPunct="1">
              <a:defRPr/>
            </a:pPr>
            <a:r>
              <a:rPr lang="it-IT" altLang="x-none" sz="1600"/>
              <a:t>Il  saggio è stato scritto nei primi anni Trenta, durante un soggiorno di studio del britannico Coase  in USA.</a:t>
            </a:r>
          </a:p>
          <a:p>
            <a:pPr eaLnBrk="1" hangingPunct="1">
              <a:defRPr/>
            </a:pPr>
            <a:endParaRPr lang="it-IT" altLang="x-none" sz="1600"/>
          </a:p>
          <a:p>
            <a:pPr eaLnBrk="1" hangingPunct="1">
              <a:buFontTx/>
              <a:buChar char="-"/>
              <a:defRPr/>
            </a:pPr>
            <a:r>
              <a:rPr lang="it-IT" altLang="x-none" sz="1600"/>
              <a:t>C. osservava che milioni di piccoli azionisti (diverranno  decine di milioni dopo la II guerra mondiale) possedevano grandi imprese gestite da gerarchie manageriali. </a:t>
            </a:r>
          </a:p>
          <a:p>
            <a:pPr eaLnBrk="1" hangingPunct="1">
              <a:buFontTx/>
              <a:buChar char="-"/>
              <a:defRPr/>
            </a:pPr>
            <a:endParaRPr lang="it-IT" altLang="x-none" sz="1600"/>
          </a:p>
          <a:p>
            <a:pPr eaLnBrk="1" hangingPunct="1">
              <a:defRPr/>
            </a:pPr>
            <a:r>
              <a:rPr lang="it-IT" altLang="x-none" sz="1600"/>
              <a:t>-La </a:t>
            </a:r>
            <a:r>
              <a:rPr lang="it-IT" altLang="x-none" sz="1600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teoria neoclassica tradizionale</a:t>
            </a:r>
            <a:r>
              <a:rPr lang="it-IT" altLang="x-none" sz="1600"/>
              <a:t> si mostrava inadatta a spiegare il funzionamento di queste entità complesse. </a:t>
            </a:r>
          </a:p>
          <a:p>
            <a:pPr eaLnBrk="1" hangingPunct="1">
              <a:defRPr/>
            </a:pPr>
            <a:endParaRPr lang="it-IT" altLang="x-none" sz="1600"/>
          </a:p>
          <a:p>
            <a:pPr eaLnBrk="1" hangingPunct="1">
              <a:defRPr/>
            </a:pPr>
            <a:r>
              <a:rPr lang="it-IT" altLang="x-none" sz="1600"/>
              <a:t>L</a:t>
            </a:r>
            <a:r>
              <a:rPr lang="ja-JP" altLang="it-IT" sz="1600"/>
              <a:t>’</a:t>
            </a:r>
            <a:r>
              <a:rPr lang="it-IT" altLang="ja-JP" sz="1600"/>
              <a:t>analisi di Coase muove dal tentativo di fornire </a:t>
            </a:r>
            <a:r>
              <a:rPr lang="it-IT" altLang="ja-JP" sz="1600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</a:t>
            </a:r>
            <a:r>
              <a:rPr lang="ja-JP" altLang="it-IT" sz="1600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it-IT" altLang="ja-JP" sz="1600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analisi realistica dell</a:t>
            </a:r>
            <a:r>
              <a:rPr lang="ja-JP" altLang="it-IT" sz="1600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it-IT" altLang="ja-JP" sz="1600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impresa</a:t>
            </a:r>
            <a:endParaRPr lang="it-IT" altLang="x-none" sz="1600" i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Storia d'impresa 2017-18</a:t>
            </a:r>
          </a:p>
        </p:txBody>
      </p:sp>
      <p:pic>
        <p:nvPicPr>
          <p:cNvPr id="22535" name="Segnaposto contenuto 3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913" y="6234112"/>
            <a:ext cx="3494087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110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703388" y="908050"/>
            <a:ext cx="7416800" cy="5113338"/>
          </a:xfrm>
          <a:ln>
            <a:solidFill>
              <a:srgbClr val="FFCC00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it-IT" altLang="x-none" sz="2000" i="1">
                <a:latin typeface="Arial" charset="0"/>
                <a:ea typeface="MS PGothic" charset="-128"/>
              </a:rPr>
              <a:t>	</a:t>
            </a:r>
            <a:r>
              <a:rPr lang="it-IT" altLang="x-none" sz="900" i="1">
                <a:latin typeface="Arial" charset="0"/>
                <a:ea typeface="MS PGothic" charset="-128"/>
              </a:rPr>
              <a:t>s</a:t>
            </a:r>
            <a:r>
              <a:rPr lang="it-IT" altLang="x-none" sz="2000" i="1">
                <a:latin typeface="Arial" charset="0"/>
                <a:ea typeface="MS PGothic" charset="-128"/>
              </a:rPr>
              <a:t>			</a:t>
            </a:r>
            <a:r>
              <a:rPr lang="it-IT" altLang="x-none" sz="2000" b="1" u="sng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PGothic" charset="-128"/>
              </a:rPr>
              <a:t>concetti base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it-IT" altLang="x-none" sz="1200" b="1" u="sng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MS PGothic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it-IT" altLang="x-none" sz="1600">
                <a:latin typeface="Arial" charset="0"/>
                <a:ea typeface="MS PGothic" charset="-128"/>
              </a:rPr>
              <a:t>Soltanto quando la dimensione concorrenziale è dominante (</a:t>
            </a:r>
            <a:r>
              <a:rPr lang="it-IT" altLang="x-none" sz="1600" i="1">
                <a:latin typeface="Arial" charset="0"/>
                <a:ea typeface="MS PGothic" charset="-128"/>
              </a:rPr>
              <a:t>quando il negoziare è senza costi</a:t>
            </a:r>
            <a:r>
              <a:rPr lang="it-IT" altLang="x-none" sz="1600">
                <a:latin typeface="Arial" charset="0"/>
                <a:ea typeface="MS PGothic" charset="-128"/>
              </a:rPr>
              <a:t>) può aversi la soluzione efficiente predetta dalla teoria neoclassica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it-IT" altLang="x-none" sz="1600">
                <a:latin typeface="Arial Unicode MS" charset="0"/>
                <a:ea typeface="MS PGothic" charset="-128"/>
              </a:rPr>
              <a:t>☞ </a:t>
            </a:r>
            <a:r>
              <a:rPr lang="it-IT" altLang="x-none" sz="1600">
                <a:latin typeface="Arial" charset="0"/>
                <a:ea typeface="MS PGothic" charset="-128"/>
              </a:rPr>
              <a:t>infatti se il coordinamento dell</a:t>
            </a:r>
            <a:r>
              <a:rPr lang="ja-JP" altLang="it-IT" sz="1600">
                <a:latin typeface="Arial" charset="0"/>
                <a:ea typeface="MS PGothic" charset="-128"/>
              </a:rPr>
              <a:t>’</a:t>
            </a:r>
            <a:r>
              <a:rPr lang="it-IT" altLang="ja-JP" sz="1600">
                <a:latin typeface="Arial" charset="0"/>
                <a:ea typeface="MS PGothic" charset="-128"/>
              </a:rPr>
              <a:t>attività economica viene effettuato al meglio dal meccanismo dei prezzi come sostiene quella teoria, </a:t>
            </a:r>
            <a:r>
              <a:rPr lang="it-IT" altLang="ja-JP" sz="1600" i="1" u="sng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PGothic" charset="-128"/>
              </a:rPr>
              <a:t>perché esiste l</a:t>
            </a:r>
            <a:r>
              <a:rPr lang="ja-JP" altLang="it-IT" sz="1600" i="1" u="sng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PGothic" charset="-128"/>
              </a:rPr>
              <a:t>’</a:t>
            </a:r>
            <a:r>
              <a:rPr lang="it-IT" altLang="ja-JP" sz="1600" i="1" u="sng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PGothic" charset="-128"/>
              </a:rPr>
              <a:t>impresa</a:t>
            </a:r>
            <a:r>
              <a:rPr lang="it-IT" altLang="ja-JP" sz="1600">
                <a:solidFill>
                  <a:srgbClr val="A50021"/>
                </a:solidFill>
                <a:latin typeface="Arial" charset="0"/>
                <a:ea typeface="MS PGothic" charset="-128"/>
              </a:rPr>
              <a:t>,</a:t>
            </a:r>
            <a:r>
              <a:rPr lang="it-IT" altLang="ja-JP" sz="1600">
                <a:latin typeface="Arial" charset="0"/>
                <a:ea typeface="MS PGothic" charset="-128"/>
              </a:rPr>
              <a:t> cioè un</a:t>
            </a:r>
            <a:r>
              <a:rPr lang="ja-JP" altLang="it-IT" sz="1600">
                <a:latin typeface="Arial" charset="0"/>
                <a:ea typeface="MS PGothic" charset="-128"/>
              </a:rPr>
              <a:t>’</a:t>
            </a:r>
            <a:r>
              <a:rPr lang="it-IT" altLang="ja-JP" sz="1600">
                <a:latin typeface="Arial" charset="0"/>
                <a:ea typeface="MS PGothic" charset="-128"/>
              </a:rPr>
              <a:t>organizzazione coordinata come </a:t>
            </a:r>
            <a:r>
              <a:rPr lang="ja-JP" altLang="it-IT" sz="1600">
                <a:latin typeface="Arial" charset="0"/>
                <a:ea typeface="MS PGothic" charset="-128"/>
              </a:rPr>
              <a:t>“</a:t>
            </a:r>
            <a:r>
              <a:rPr lang="it-IT" altLang="ja-JP" sz="1600">
                <a:latin typeface="Arial" charset="0"/>
                <a:ea typeface="MS PGothic" charset="-128"/>
              </a:rPr>
              <a:t>isola di potere consapevole</a:t>
            </a:r>
            <a:r>
              <a:rPr lang="ja-JP" altLang="it-IT" sz="1600">
                <a:latin typeface="Arial" charset="0"/>
                <a:ea typeface="MS PGothic" charset="-128"/>
              </a:rPr>
              <a:t>”</a:t>
            </a:r>
            <a:r>
              <a:rPr lang="it-IT" altLang="ja-JP" sz="1600">
                <a:latin typeface="Arial" charset="0"/>
                <a:ea typeface="MS PGothic" charset="-128"/>
              </a:rPr>
              <a:t>?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it-IT" altLang="x-none" sz="1600">
                <a:solidFill>
                  <a:srgbClr val="A50021"/>
                </a:solidFill>
                <a:latin typeface="Arial" charset="0"/>
                <a:ea typeface="MS PGothic" charset="-128"/>
              </a:rPr>
              <a:t>All</a:t>
            </a:r>
            <a:r>
              <a:rPr lang="ja-JP" altLang="it-IT" sz="1600">
                <a:solidFill>
                  <a:srgbClr val="A50021"/>
                </a:solidFill>
                <a:latin typeface="Arial" charset="0"/>
                <a:ea typeface="MS PGothic" charset="-128"/>
              </a:rPr>
              <a:t>’</a:t>
            </a:r>
            <a:r>
              <a:rPr lang="it-IT" altLang="ja-JP" sz="1600">
                <a:solidFill>
                  <a:srgbClr val="A50021"/>
                </a:solidFill>
                <a:latin typeface="Arial" charset="0"/>
                <a:ea typeface="MS PGothic" charset="-128"/>
              </a:rPr>
              <a:t>esterno dell</a:t>
            </a:r>
            <a:r>
              <a:rPr lang="ja-JP" altLang="it-IT" sz="1600">
                <a:solidFill>
                  <a:srgbClr val="A50021"/>
                </a:solidFill>
                <a:latin typeface="Arial" charset="0"/>
                <a:ea typeface="MS PGothic" charset="-128"/>
              </a:rPr>
              <a:t>’</a:t>
            </a:r>
            <a:r>
              <a:rPr lang="it-IT" altLang="ja-JP" sz="1600">
                <a:solidFill>
                  <a:srgbClr val="A50021"/>
                </a:solidFill>
                <a:latin typeface="Arial" charset="0"/>
                <a:ea typeface="MS PGothic" charset="-128"/>
              </a:rPr>
              <a:t>impresa</a:t>
            </a:r>
            <a:r>
              <a:rPr lang="it-IT" altLang="ja-JP" sz="1600">
                <a:latin typeface="Arial" charset="0"/>
                <a:ea typeface="MS PGothic" charset="-128"/>
              </a:rPr>
              <a:t> i movimenti dei prezzi dirigono la produzione, coordinata dagli scambi di mercato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it-IT" altLang="x-none" sz="1600">
                <a:solidFill>
                  <a:srgbClr val="A50021"/>
                </a:solidFill>
                <a:latin typeface="Arial" charset="0"/>
                <a:ea typeface="MS PGothic" charset="-128"/>
              </a:rPr>
              <a:t>All</a:t>
            </a:r>
            <a:r>
              <a:rPr lang="ja-JP" altLang="it-IT" sz="1600">
                <a:solidFill>
                  <a:srgbClr val="A50021"/>
                </a:solidFill>
                <a:latin typeface="Arial" charset="0"/>
                <a:ea typeface="MS PGothic" charset="-128"/>
              </a:rPr>
              <a:t>’</a:t>
            </a:r>
            <a:r>
              <a:rPr lang="it-IT" altLang="ja-JP" sz="1600">
                <a:solidFill>
                  <a:srgbClr val="A50021"/>
                </a:solidFill>
                <a:latin typeface="Arial" charset="0"/>
                <a:ea typeface="MS PGothic" charset="-128"/>
              </a:rPr>
              <a:t>interno dell</a:t>
            </a:r>
            <a:r>
              <a:rPr lang="ja-JP" altLang="it-IT" sz="1600">
                <a:solidFill>
                  <a:srgbClr val="A50021"/>
                </a:solidFill>
                <a:latin typeface="Arial" charset="0"/>
                <a:ea typeface="MS PGothic" charset="-128"/>
              </a:rPr>
              <a:t>’</a:t>
            </a:r>
            <a:r>
              <a:rPr lang="it-IT" altLang="ja-JP" sz="1600">
                <a:solidFill>
                  <a:srgbClr val="A50021"/>
                </a:solidFill>
                <a:latin typeface="Arial" charset="0"/>
                <a:ea typeface="MS PGothic" charset="-128"/>
              </a:rPr>
              <a:t>impresa</a:t>
            </a:r>
            <a:r>
              <a:rPr lang="it-IT" altLang="ja-JP" sz="1600">
                <a:latin typeface="Arial" charset="0"/>
                <a:ea typeface="MS PGothic" charset="-128"/>
              </a:rPr>
              <a:t>, le transazioni di mercato sono eliminate e al posto della  struttura del mercato c</a:t>
            </a:r>
            <a:r>
              <a:rPr lang="ja-JP" altLang="it-IT" sz="1600">
                <a:latin typeface="Arial" charset="0"/>
                <a:ea typeface="MS PGothic" charset="-128"/>
              </a:rPr>
              <a:t>’</a:t>
            </a:r>
            <a:r>
              <a:rPr lang="it-IT" altLang="ja-JP" sz="1600">
                <a:latin typeface="Arial" charset="0"/>
                <a:ea typeface="MS PGothic" charset="-128"/>
              </a:rPr>
              <a:t>è l</a:t>
            </a:r>
            <a:r>
              <a:rPr lang="ja-JP" altLang="it-IT" sz="1600">
                <a:latin typeface="Arial" charset="0"/>
                <a:ea typeface="MS PGothic" charset="-128"/>
              </a:rPr>
              <a:t>’</a:t>
            </a:r>
            <a:r>
              <a:rPr lang="it-IT" altLang="ja-JP" sz="1600">
                <a:latin typeface="Arial" charset="0"/>
                <a:ea typeface="MS PGothic" charset="-128"/>
              </a:rPr>
              <a:t>imprenditore (il manager) che dirige la produzione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it-IT" altLang="x-none" sz="1600">
              <a:latin typeface="Arial" charset="0"/>
              <a:ea typeface="MS PGothic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it-IT" sz="1600" i="1">
                <a:latin typeface="Arial" charset="0"/>
                <a:ea typeface="MS PGothic" charset="-128"/>
              </a:rPr>
              <a:t>“</a:t>
            </a:r>
            <a:r>
              <a:rPr lang="it-IT" altLang="ja-JP" sz="1600" i="1">
                <a:latin typeface="Arial" charset="0"/>
                <a:ea typeface="MS PGothic" charset="-128"/>
              </a:rPr>
              <a:t>Si tratta di metodi alternativi di coordinamento della produzione</a:t>
            </a:r>
            <a:r>
              <a:rPr lang="ja-JP" altLang="it-IT" sz="1600" i="1">
                <a:latin typeface="Arial" charset="0"/>
                <a:ea typeface="MS PGothic" charset="-128"/>
              </a:rPr>
              <a:t>”</a:t>
            </a:r>
            <a:endParaRPr lang="it-IT" altLang="ja-JP" sz="1600" i="1">
              <a:latin typeface="Arial" charset="0"/>
              <a:ea typeface="MS PGothic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it-IT" altLang="x-none" sz="1600" i="1">
              <a:latin typeface="Arial" charset="0"/>
              <a:ea typeface="MS PGothic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it-IT" altLang="x-none" sz="1600">
                <a:latin typeface="Arial" charset="0"/>
                <a:ea typeface="MS PGothic" charset="-128"/>
              </a:rPr>
              <a:t>Come spiegare questa scelta fra le due alternative</a:t>
            </a:r>
            <a:r>
              <a:rPr lang="it-IT" altLang="x-none" sz="1600" i="1">
                <a:latin typeface="Arial" charset="0"/>
                <a:ea typeface="MS PGothic" charset="-128"/>
              </a:rPr>
              <a:t>?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it-IT" altLang="x-none" sz="1600">
                <a:latin typeface="Arial" charset="0"/>
                <a:ea typeface="MS PGothic" charset="-128"/>
              </a:rPr>
              <a:t>C. introduce il concetto di </a:t>
            </a:r>
            <a:r>
              <a:rPr lang="ja-JP" altLang="it-IT" sz="1600">
                <a:latin typeface="Arial" charset="0"/>
                <a:ea typeface="MS PGothic" charset="-128"/>
              </a:rPr>
              <a:t>“</a:t>
            </a:r>
            <a:r>
              <a:rPr lang="it-IT" altLang="ja-JP" sz="1600" u="sng">
                <a:latin typeface="Arial" charset="0"/>
                <a:ea typeface="MS PGothic" charset="-128"/>
              </a:rPr>
              <a:t>costo d</a:t>
            </a:r>
            <a:r>
              <a:rPr lang="ja-JP" altLang="it-IT" sz="1600" u="sng">
                <a:latin typeface="Arial" charset="0"/>
                <a:ea typeface="MS PGothic" charset="-128"/>
              </a:rPr>
              <a:t>’</a:t>
            </a:r>
            <a:r>
              <a:rPr lang="it-IT" altLang="ja-JP" sz="1600" u="sng">
                <a:latin typeface="Arial" charset="0"/>
                <a:ea typeface="MS PGothic" charset="-128"/>
              </a:rPr>
              <a:t>impiego dei meccanismi di mercato</a:t>
            </a:r>
            <a:r>
              <a:rPr lang="ja-JP" altLang="it-IT" sz="1600">
                <a:latin typeface="Arial" charset="0"/>
                <a:ea typeface="MS PGothic" charset="-128"/>
              </a:rPr>
              <a:t>”</a:t>
            </a:r>
            <a:r>
              <a:rPr lang="it-IT" altLang="ja-JP" sz="1600">
                <a:latin typeface="Arial" charset="0"/>
                <a:ea typeface="MS PGothic" charset="-128"/>
              </a:rPr>
              <a:t>, poi entrato familiarmente in uso con la denominazione di </a:t>
            </a:r>
            <a:r>
              <a:rPr lang="it-IT" altLang="ja-JP" sz="1600" i="1" u="sng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PGothic" charset="-128"/>
              </a:rPr>
              <a:t>transaction costs</a:t>
            </a:r>
            <a:endParaRPr lang="it-IT" altLang="x-none" sz="1600" i="1" u="sng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MS PGothic" charset="-128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Storia d'impresa 2017-18</a:t>
            </a:r>
          </a:p>
        </p:txBody>
      </p:sp>
      <p:pic>
        <p:nvPicPr>
          <p:cNvPr id="23555" name="Segnaposto contenuto 3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6215064"/>
            <a:ext cx="3494088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727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566989" y="476250"/>
            <a:ext cx="7058025" cy="5329238"/>
          </a:xfrm>
          <a:ln>
            <a:solidFill>
              <a:srgbClr val="FFCC00"/>
            </a:solidFill>
          </a:ln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80000"/>
              </a:lnSpc>
              <a:buNone/>
              <a:defRPr/>
            </a:pPr>
            <a:r>
              <a:rPr lang="it-IT" altLang="x-none" sz="1600">
                <a:latin typeface="Arial" charset="0"/>
                <a:ea typeface="MS PGothic" charset="-128"/>
              </a:rPr>
              <a:t>Segue:</a:t>
            </a:r>
          </a:p>
          <a:p>
            <a:pPr marL="457200" indent="-457200">
              <a:lnSpc>
                <a:spcPct val="80000"/>
              </a:lnSpc>
              <a:buNone/>
              <a:defRPr/>
            </a:pPr>
            <a:endParaRPr lang="it-IT" altLang="x-none" b="1">
              <a:latin typeface="Arial" charset="0"/>
              <a:ea typeface="MS PGothic" charset="-128"/>
            </a:endParaRPr>
          </a:p>
          <a:p>
            <a:pPr marL="457200" indent="-457200">
              <a:lnSpc>
                <a:spcPct val="80000"/>
              </a:lnSpc>
              <a:buNone/>
              <a:defRPr/>
            </a:pPr>
            <a:r>
              <a:rPr lang="it-IT" altLang="x-none" sz="1500">
                <a:latin typeface="Arial" charset="0"/>
                <a:ea typeface="MS PGothic" charset="-128"/>
              </a:rPr>
              <a:t>Per condurre a termine una transazione è necessario: </a:t>
            </a:r>
          </a:p>
          <a:p>
            <a:pPr marL="457200" indent="-457200">
              <a:lnSpc>
                <a:spcPct val="80000"/>
              </a:lnSpc>
              <a:buFont typeface="Arial" charset="0"/>
              <a:buChar char="•"/>
              <a:defRPr/>
            </a:pPr>
            <a:r>
              <a:rPr lang="it-IT" altLang="x-none" sz="1500">
                <a:latin typeface="Arial" charset="0"/>
                <a:ea typeface="MS PGothic" charset="-128"/>
              </a:rPr>
              <a:t>determinare con esattezza quali sono gli attori che vi sono coinvolti, </a:t>
            </a:r>
          </a:p>
          <a:p>
            <a:pPr marL="457200" indent="-457200">
              <a:lnSpc>
                <a:spcPct val="80000"/>
              </a:lnSpc>
              <a:buFont typeface="Arial" charset="0"/>
              <a:buChar char="•"/>
              <a:defRPr/>
            </a:pPr>
            <a:r>
              <a:rPr lang="it-IT" altLang="x-none" sz="1500">
                <a:latin typeface="Arial" charset="0"/>
                <a:ea typeface="MS PGothic" charset="-128"/>
              </a:rPr>
              <a:t>possedere le informazioni relative ai termini impliciti ed espliciti che ciascuno di essi intende, </a:t>
            </a:r>
          </a:p>
          <a:p>
            <a:pPr marL="457200" indent="-457200">
              <a:lnSpc>
                <a:spcPct val="80000"/>
              </a:lnSpc>
              <a:buFont typeface="Arial" charset="0"/>
              <a:buChar char="•"/>
              <a:defRPr/>
            </a:pPr>
            <a:r>
              <a:rPr lang="it-IT" altLang="x-none" sz="1500">
                <a:latin typeface="Arial" charset="0"/>
                <a:ea typeface="MS PGothic" charset="-128"/>
              </a:rPr>
              <a:t>condurre le necessarie trattative, stendere i contratti, stabilire le penalità, </a:t>
            </a:r>
          </a:p>
          <a:p>
            <a:pPr marL="457200" indent="-457200">
              <a:lnSpc>
                <a:spcPct val="80000"/>
              </a:lnSpc>
              <a:buFont typeface="Arial" charset="0"/>
              <a:buChar char="•"/>
              <a:defRPr/>
            </a:pPr>
            <a:r>
              <a:rPr lang="it-IT" altLang="x-none" sz="1500">
                <a:latin typeface="Arial" charset="0"/>
                <a:ea typeface="MS PGothic" charset="-128"/>
              </a:rPr>
              <a:t>effettuare un continuo monitoraggio per assicurare il rispetto delle condizioni;</a:t>
            </a:r>
          </a:p>
          <a:p>
            <a:pPr marL="457200" indent="-457200">
              <a:lnSpc>
                <a:spcPct val="80000"/>
              </a:lnSpc>
              <a:buFont typeface="Arial" charset="0"/>
              <a:buChar char="•"/>
              <a:defRPr/>
            </a:pPr>
            <a:endParaRPr lang="it-IT" altLang="x-none" sz="1500">
              <a:latin typeface="Arial" charset="0"/>
              <a:ea typeface="MS PGothic" charset="-128"/>
            </a:endParaRPr>
          </a:p>
          <a:p>
            <a:pPr marL="457200" indent="-457200">
              <a:lnSpc>
                <a:spcPct val="80000"/>
              </a:lnSpc>
              <a:buNone/>
              <a:defRPr/>
            </a:pPr>
            <a:r>
              <a:rPr lang="it-IT" altLang="x-none" sz="1500">
                <a:solidFill>
                  <a:srgbClr val="A50021"/>
                </a:solidFill>
                <a:latin typeface="Garamond" charset="0"/>
                <a:ea typeface="MS PGothic" charset="-128"/>
              </a:rPr>
              <a:t>→   </a:t>
            </a:r>
            <a:r>
              <a:rPr lang="ja-JP" altLang="it-IT" sz="1500" i="1">
                <a:solidFill>
                  <a:srgbClr val="A50021"/>
                </a:solidFill>
                <a:latin typeface="Arial" charset="0"/>
                <a:ea typeface="MS PGothic" charset="-128"/>
              </a:rPr>
              <a:t>“</a:t>
            </a:r>
            <a:r>
              <a:rPr lang="it-IT" altLang="ja-JP" sz="1500" i="1">
                <a:solidFill>
                  <a:srgbClr val="A50021"/>
                </a:solidFill>
                <a:latin typeface="Arial" charset="0"/>
                <a:ea typeface="MS PGothic" charset="-128"/>
              </a:rPr>
              <a:t>il funzionamento del mercato provoca un certo costo; formando un</a:t>
            </a:r>
            <a:r>
              <a:rPr lang="ja-JP" altLang="it-IT" sz="1500" i="1">
                <a:solidFill>
                  <a:srgbClr val="A50021"/>
                </a:solidFill>
                <a:latin typeface="Arial" charset="0"/>
                <a:ea typeface="MS PGothic" charset="-128"/>
              </a:rPr>
              <a:t>’</a:t>
            </a:r>
            <a:r>
              <a:rPr lang="it-IT" altLang="ja-JP" sz="1500" i="1">
                <a:solidFill>
                  <a:srgbClr val="A50021"/>
                </a:solidFill>
                <a:latin typeface="Arial" charset="0"/>
                <a:ea typeface="MS PGothic" charset="-128"/>
              </a:rPr>
              <a:t>organizzazione e permettendo ad un</a:t>
            </a:r>
            <a:r>
              <a:rPr lang="ja-JP" altLang="it-IT" sz="1500" i="1">
                <a:solidFill>
                  <a:srgbClr val="A50021"/>
                </a:solidFill>
                <a:latin typeface="Arial" charset="0"/>
                <a:ea typeface="MS PGothic" charset="-128"/>
              </a:rPr>
              <a:t>’</a:t>
            </a:r>
            <a:r>
              <a:rPr lang="it-IT" altLang="ja-JP" sz="1500" i="1">
                <a:solidFill>
                  <a:srgbClr val="A50021"/>
                </a:solidFill>
                <a:latin typeface="Arial" charset="0"/>
                <a:ea typeface="MS PGothic" charset="-128"/>
              </a:rPr>
              <a:t>autorità (un imprenditore) di dirigere le risorse, possono essere risparmiati taluni costi di contrattazione</a:t>
            </a:r>
            <a:r>
              <a:rPr lang="ja-JP" altLang="it-IT" sz="1500" i="1">
                <a:solidFill>
                  <a:srgbClr val="A50021"/>
                </a:solidFill>
                <a:latin typeface="Arial" charset="0"/>
                <a:ea typeface="MS PGothic" charset="-128"/>
              </a:rPr>
              <a:t>”</a:t>
            </a:r>
            <a:r>
              <a:rPr lang="it-IT" altLang="ja-JP" sz="1500">
                <a:solidFill>
                  <a:srgbClr val="A50021"/>
                </a:solidFill>
                <a:latin typeface="Arial" charset="0"/>
                <a:ea typeface="MS PGothic" charset="-128"/>
              </a:rPr>
              <a:t> </a:t>
            </a:r>
          </a:p>
          <a:p>
            <a:pPr marL="457200" indent="-457200">
              <a:lnSpc>
                <a:spcPct val="80000"/>
              </a:lnSpc>
              <a:buNone/>
              <a:defRPr/>
            </a:pPr>
            <a:endParaRPr lang="it-IT" altLang="x-none" sz="1500">
              <a:solidFill>
                <a:srgbClr val="A50021"/>
              </a:solidFill>
              <a:latin typeface="Arial" charset="0"/>
              <a:ea typeface="MS PGothic" charset="-128"/>
            </a:endParaRPr>
          </a:p>
          <a:p>
            <a:pPr marL="457200" indent="-457200">
              <a:lnSpc>
                <a:spcPct val="80000"/>
              </a:lnSpc>
              <a:buNone/>
              <a:defRPr/>
            </a:pPr>
            <a:r>
              <a:rPr lang="it-IT" altLang="x-none" sz="1500">
                <a:latin typeface="Arial" charset="0"/>
                <a:ea typeface="MS PGothic" charset="-128"/>
              </a:rPr>
              <a:t>L</a:t>
            </a:r>
            <a:r>
              <a:rPr lang="ja-JP" altLang="it-IT" sz="1500">
                <a:latin typeface="Arial" charset="0"/>
                <a:ea typeface="MS PGothic" charset="-128"/>
              </a:rPr>
              <a:t>’</a:t>
            </a:r>
            <a:r>
              <a:rPr lang="it-IT" altLang="ja-JP" sz="1500">
                <a:latin typeface="Arial" charset="0"/>
                <a:ea typeface="MS PGothic" charset="-128"/>
              </a:rPr>
              <a:t>impresa, internalizzando le transazioni, può minimizzare i loro costi, risultando così </a:t>
            </a:r>
            <a:r>
              <a:rPr lang="it-IT" altLang="ja-JP" sz="1500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PGothic" charset="-128"/>
              </a:rPr>
              <a:t>più efficiente del mercato</a:t>
            </a:r>
          </a:p>
          <a:p>
            <a:pPr marL="457200" indent="-457200">
              <a:lnSpc>
                <a:spcPct val="80000"/>
              </a:lnSpc>
              <a:buNone/>
              <a:defRPr/>
            </a:pPr>
            <a:endParaRPr lang="it-IT" altLang="x-none" sz="1500">
              <a:latin typeface="Arial" charset="0"/>
              <a:ea typeface="MS PGothic" charset="-128"/>
            </a:endParaRPr>
          </a:p>
          <a:p>
            <a:pPr marL="457200" indent="-457200">
              <a:lnSpc>
                <a:spcPct val="80000"/>
              </a:lnSpc>
              <a:buNone/>
              <a:defRPr/>
            </a:pPr>
            <a:r>
              <a:rPr lang="it-IT" altLang="x-none" sz="1500">
                <a:latin typeface="Arial" charset="0"/>
                <a:ea typeface="MS PGothic" charset="-128"/>
              </a:rPr>
              <a:t>Perché, tuttavia, se  con l</a:t>
            </a:r>
            <a:r>
              <a:rPr lang="ja-JP" altLang="it-IT" sz="1500">
                <a:latin typeface="Arial" charset="0"/>
                <a:ea typeface="MS PGothic" charset="-128"/>
              </a:rPr>
              <a:t>’</a:t>
            </a:r>
            <a:r>
              <a:rPr lang="it-IT" altLang="ja-JP" sz="1500">
                <a:latin typeface="Arial" charset="0"/>
                <a:ea typeface="MS PGothic" charset="-128"/>
              </a:rPr>
              <a:t>organizzazione  si possono eliminare taluni costi e di fatto ridurre il costo di produzione continuano sussistere le transazioni di mercato?</a:t>
            </a:r>
            <a:endParaRPr lang="it-IT" altLang="x-none" sz="1500">
              <a:latin typeface="Arial" charset="0"/>
              <a:ea typeface="MS PGothic" charset="-128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Storia d'impresa 2017-18</a:t>
            </a:r>
          </a:p>
        </p:txBody>
      </p:sp>
      <p:pic>
        <p:nvPicPr>
          <p:cNvPr id="24579" name="Segnaposto contenuto 3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9" y="6226175"/>
            <a:ext cx="3494087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342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4"/>
          <p:cNvSpPr txBox="1">
            <a:spLocks noChangeArrowheads="1"/>
          </p:cNvSpPr>
          <p:nvPr/>
        </p:nvSpPr>
        <p:spPr bwMode="auto">
          <a:xfrm>
            <a:off x="2043113" y="4238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>
              <a:latin typeface="Arial" panose="020B0604020202020204" pitchFamily="34" charset="0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755776" y="280989"/>
            <a:ext cx="7508875" cy="4554537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eaLnBrk="1" hangingPunct="1">
              <a:defRPr/>
            </a:pPr>
            <a:endParaRPr lang="it-IT" altLang="x-none" sz="900" i="1"/>
          </a:p>
          <a:p>
            <a:pPr eaLnBrk="1" hangingPunct="1">
              <a:defRPr/>
            </a:pPr>
            <a:endParaRPr lang="it-IT" altLang="x-none" sz="900" b="1" i="1"/>
          </a:p>
          <a:p>
            <a:pPr eaLnBrk="1" hangingPunct="1">
              <a:defRPr/>
            </a:pPr>
            <a:r>
              <a:rPr lang="it-IT" altLang="x-none" sz="1600" i="1"/>
              <a:t>Segue: </a:t>
            </a:r>
          </a:p>
          <a:p>
            <a:pPr eaLnBrk="1" hangingPunct="1">
              <a:defRPr/>
            </a:pPr>
            <a:r>
              <a:rPr lang="it-IT" altLang="x-none" sz="1600" i="1"/>
              <a:t>Perché l</a:t>
            </a:r>
            <a:r>
              <a:rPr lang="ja-JP" altLang="it-IT" sz="1600" i="1"/>
              <a:t>’</a:t>
            </a:r>
            <a:r>
              <a:rPr lang="it-IT" altLang="ja-JP" sz="1600" i="1"/>
              <a:t>intera produzione non viene effettuata da una sola grande impresa</a:t>
            </a:r>
            <a:r>
              <a:rPr lang="it-IT" altLang="ja-JP" sz="1600"/>
              <a:t>?</a:t>
            </a:r>
          </a:p>
          <a:p>
            <a:pPr eaLnBrk="1" hangingPunct="1">
              <a:defRPr/>
            </a:pPr>
            <a:endParaRPr lang="it-IT" altLang="x-none" sz="1600"/>
          </a:p>
          <a:p>
            <a:pPr eaLnBrk="1" hangingPunct="1">
              <a:defRPr/>
            </a:pPr>
            <a:r>
              <a:rPr lang="it-IT" altLang="x-none" sz="1600"/>
              <a:t>Per almeno tre motivi: </a:t>
            </a:r>
          </a:p>
          <a:p>
            <a:pPr eaLnBrk="1" hangingPunct="1">
              <a:buFontTx/>
              <a:buAutoNum type="arabicPeriod"/>
              <a:defRPr/>
            </a:pPr>
            <a:r>
              <a:rPr lang="it-IT" altLang="x-none" sz="1600"/>
              <a:t>al crescere della scala dell</a:t>
            </a:r>
            <a:r>
              <a:rPr lang="ja-JP" altLang="it-IT" sz="1600"/>
              <a:t>’</a:t>
            </a:r>
            <a:r>
              <a:rPr lang="it-IT" altLang="ja-JP" sz="1600"/>
              <a:t>impresa possono verificarsi rendimenti decrescenti della funzione imprenditoriale</a:t>
            </a:r>
          </a:p>
          <a:p>
            <a:pPr eaLnBrk="1" hangingPunct="1">
              <a:buFontTx/>
              <a:buAutoNum type="arabicPeriod"/>
              <a:defRPr/>
            </a:pPr>
            <a:r>
              <a:rPr lang="it-IT" altLang="x-none" sz="1600"/>
              <a:t>all</a:t>
            </a:r>
            <a:r>
              <a:rPr lang="ja-JP" altLang="it-IT" sz="1600"/>
              <a:t>’</a:t>
            </a:r>
            <a:r>
              <a:rPr lang="it-IT" altLang="ja-JP" sz="1600"/>
              <a:t>aumentare delle transazioni l</a:t>
            </a:r>
            <a:r>
              <a:rPr lang="ja-JP" altLang="it-IT" sz="1600"/>
              <a:t>’</a:t>
            </a:r>
            <a:r>
              <a:rPr lang="it-IT" altLang="ja-JP" sz="1600"/>
              <a:t>impresa non è più grado di realizzare l</a:t>
            </a:r>
            <a:r>
              <a:rPr lang="ja-JP" altLang="it-IT" sz="1600"/>
              <a:t>’</a:t>
            </a:r>
            <a:r>
              <a:rPr lang="it-IT" altLang="ja-JP" sz="1600"/>
              <a:t>ottimale allocazione delle risorse</a:t>
            </a:r>
          </a:p>
          <a:p>
            <a:pPr eaLnBrk="1" hangingPunct="1">
              <a:buFontTx/>
              <a:buAutoNum type="arabicPeriod"/>
              <a:defRPr/>
            </a:pPr>
            <a:r>
              <a:rPr lang="it-IT" altLang="x-none" sz="1600"/>
              <a:t>perché l</a:t>
            </a:r>
            <a:r>
              <a:rPr lang="ja-JP" altLang="it-IT" sz="1600"/>
              <a:t>’</a:t>
            </a:r>
            <a:r>
              <a:rPr lang="it-IT" altLang="ja-JP" sz="1600"/>
              <a:t>impresa di piccole dimensioni può avere </a:t>
            </a:r>
            <a:r>
              <a:rPr lang="ja-JP" altLang="it-IT" sz="1600"/>
              <a:t>“</a:t>
            </a:r>
            <a:r>
              <a:rPr lang="it-IT" altLang="ja-JP" sz="1600"/>
              <a:t>altri</a:t>
            </a:r>
            <a:r>
              <a:rPr lang="ja-JP" altLang="it-IT" sz="1600"/>
              <a:t>”</a:t>
            </a:r>
            <a:r>
              <a:rPr lang="it-IT" altLang="ja-JP" sz="1600"/>
              <a:t> vantaggi</a:t>
            </a:r>
            <a:r>
              <a:rPr lang="ja-JP" altLang="it-IT" sz="1600"/>
              <a:t>”</a:t>
            </a:r>
            <a:r>
              <a:rPr lang="it-IT" altLang="ja-JP" sz="1600"/>
              <a:t> superiori a quelli di una grande impresa </a:t>
            </a:r>
          </a:p>
          <a:p>
            <a:pPr eaLnBrk="1" hangingPunct="1">
              <a:defRPr/>
            </a:pPr>
            <a:endParaRPr lang="it-IT" altLang="x-none" sz="1600"/>
          </a:p>
          <a:p>
            <a:pPr eaLnBrk="1" hangingPunct="1">
              <a:defRPr/>
            </a:pPr>
            <a:r>
              <a:rPr lang="it-IT" altLang="x-none" sz="1600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</a:t>
            </a:r>
            <a:r>
              <a:rPr lang="ja-JP" altLang="it-IT" sz="1600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it-IT" altLang="ja-JP" sz="1600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impresa tenderà ad espandersi quindi fino a che i costi di organizzare una transazione in più al suo interno non eguaglieranno i costi di effettuazione della stessa sul mercato, o i costi di organizzare un</a:t>
            </a:r>
            <a:r>
              <a:rPr lang="ja-JP" altLang="it-IT" sz="1600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it-IT" altLang="ja-JP" sz="1600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impresa diversa</a:t>
            </a:r>
          </a:p>
          <a:p>
            <a:pPr eaLnBrk="1" hangingPunct="1">
              <a:defRPr/>
            </a:pPr>
            <a:endParaRPr lang="it-IT" altLang="x-none" sz="1600" i="1"/>
          </a:p>
          <a:p>
            <a:pPr eaLnBrk="1" hangingPunct="1">
              <a:defRPr/>
            </a:pPr>
            <a:r>
              <a:rPr lang="it-IT" altLang="x-none" sz="1600"/>
              <a:t>Le modalità di crescita dell</a:t>
            </a:r>
            <a:r>
              <a:rPr lang="ja-JP" altLang="it-IT" sz="1600"/>
              <a:t>’</a:t>
            </a:r>
            <a:r>
              <a:rPr lang="it-IT" altLang="ja-JP" sz="1600"/>
              <a:t>impresa sono quelle della combinazione (</a:t>
            </a:r>
            <a:r>
              <a:rPr lang="it-IT" altLang="ja-JP" sz="1600" u="sng"/>
              <a:t>integrazione orizzontale</a:t>
            </a:r>
            <a:r>
              <a:rPr lang="it-IT" altLang="ja-JP" sz="1600"/>
              <a:t>) o dell</a:t>
            </a:r>
            <a:r>
              <a:rPr lang="ja-JP" altLang="it-IT" sz="1600"/>
              <a:t>’</a:t>
            </a:r>
            <a:r>
              <a:rPr lang="it-IT" altLang="ja-JP" sz="1600"/>
              <a:t>integrazione (</a:t>
            </a:r>
            <a:r>
              <a:rPr lang="it-IT" altLang="ja-JP" sz="1600" u="sng"/>
              <a:t>integrazione verticale</a:t>
            </a:r>
            <a:r>
              <a:rPr lang="it-IT" altLang="ja-JP" sz="1600" b="1"/>
              <a:t>) </a:t>
            </a:r>
            <a:endParaRPr lang="it-IT" altLang="x-none" sz="1600" b="1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Storia d'impresa 2017-18</a:t>
            </a:r>
          </a:p>
        </p:txBody>
      </p:sp>
      <p:pic>
        <p:nvPicPr>
          <p:cNvPr id="25604" name="Segnaposto contenuto 3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6234114"/>
            <a:ext cx="3494088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025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1774826" y="274639"/>
            <a:ext cx="7489825" cy="7778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altLang="x-none" sz="21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PGothic" charset="-128"/>
              </a:rPr>
              <a:t>EDITH T. PENROSE, </a:t>
            </a:r>
            <a:r>
              <a:rPr lang="it-IT" altLang="x-none" sz="2100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PGothic" charset="-128"/>
              </a:rPr>
              <a:t>L</a:t>
            </a:r>
            <a:r>
              <a:rPr lang="ja-JP" altLang="it-IT" sz="2100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PGothic" charset="-128"/>
              </a:rPr>
              <a:t>’</a:t>
            </a:r>
            <a:r>
              <a:rPr lang="it-IT" altLang="ja-JP" sz="2100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PGothic" charset="-128"/>
              </a:rPr>
              <a:t>espansione dell</a:t>
            </a:r>
            <a:r>
              <a:rPr lang="ja-JP" altLang="it-IT" sz="2100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PGothic" charset="-128"/>
              </a:rPr>
              <a:t>’</a:t>
            </a:r>
            <a:r>
              <a:rPr lang="it-IT" altLang="ja-JP" sz="2100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PGothic" charset="-128"/>
              </a:rPr>
              <a:t>impresa (1959</a:t>
            </a:r>
            <a:r>
              <a:rPr lang="it-IT" altLang="ja-JP" sz="21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PGothic" charset="-128"/>
              </a:rPr>
              <a:t>)</a:t>
            </a:r>
            <a:endParaRPr lang="it-IT" altLang="x-none" sz="2100" b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MS PGothic" charset="-128"/>
            </a:endParaRPr>
          </a:p>
        </p:txBody>
      </p:sp>
      <p:pic>
        <p:nvPicPr>
          <p:cNvPr id="26626" name="Picture 5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096169"/>
            <a:ext cx="2609850" cy="2924567"/>
          </a:xfrm>
          <a:noFill/>
        </p:spPr>
      </p:pic>
      <p:sp>
        <p:nvSpPr>
          <p:cNvPr id="26627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038601" y="1600201"/>
            <a:ext cx="5802314" cy="4091939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</a:pPr>
            <a:r>
              <a:rPr lang="it-IT" altLang="it-IT" sz="1600" dirty="0">
                <a:latin typeface="Arial" panose="020B0604020202020204" pitchFamily="34" charset="0"/>
              </a:rPr>
              <a:t>La  teoria della crescita della impresa della </a:t>
            </a:r>
            <a:r>
              <a:rPr lang="it-IT" altLang="it-IT" sz="1600" dirty="0" err="1">
                <a:latin typeface="Arial" panose="020B0604020202020204" pitchFamily="34" charset="0"/>
              </a:rPr>
              <a:t>Penrose</a:t>
            </a:r>
            <a:r>
              <a:rPr lang="it-IT" altLang="it-IT" sz="1600" dirty="0">
                <a:latin typeface="Arial" panose="020B0604020202020204" pitchFamily="34" charset="0"/>
              </a:rPr>
              <a:t>  (1914-96) risente della frequentazione </a:t>
            </a:r>
            <a:r>
              <a:rPr lang="it-IT" altLang="it-IT" sz="1600" dirty="0" err="1">
                <a:latin typeface="Arial" panose="020B0604020202020204" pitchFamily="34" charset="0"/>
              </a:rPr>
              <a:t>dell</a:t>
            </a:r>
            <a:r>
              <a:rPr lang="ja-JP" altLang="it-IT" sz="1600" dirty="0">
                <a:latin typeface="Arial" panose="020B0604020202020204" pitchFamily="34" charset="0"/>
                <a:ea typeface="MS Mincho" panose="02020609040205080304" pitchFamily="49" charset="-128"/>
              </a:rPr>
              <a:t>’</a:t>
            </a:r>
            <a:r>
              <a:rPr lang="it-IT" altLang="ja-JP" sz="1600" dirty="0">
                <a:latin typeface="Arial" panose="020B0604020202020204" pitchFamily="34" charset="0"/>
              </a:rPr>
              <a:t>autrice anglo-americana dei circoli economi internazionali ed europei.</a:t>
            </a:r>
          </a:p>
          <a:p>
            <a:pPr eaLnBrk="1" hangingPunct="1">
              <a:lnSpc>
                <a:spcPct val="150000"/>
              </a:lnSpc>
            </a:pPr>
            <a:r>
              <a:rPr lang="it-IT" altLang="it-IT" sz="1600" dirty="0">
                <a:latin typeface="Arial" panose="020B0604020202020204" pitchFamily="34" charset="0"/>
              </a:rPr>
              <a:t> </a:t>
            </a:r>
            <a:r>
              <a:rPr lang="it-IT" altLang="it-IT" sz="1600" dirty="0" err="1">
                <a:latin typeface="Arial" panose="020B0604020202020204" pitchFamily="34" charset="0"/>
              </a:rPr>
              <a:t>Schumpeter</a:t>
            </a:r>
            <a:r>
              <a:rPr lang="it-IT" altLang="it-IT" sz="1600" dirty="0">
                <a:latin typeface="Arial" panose="020B0604020202020204" pitchFamily="34" charset="0"/>
              </a:rPr>
              <a:t>  inoltre ebbe notevole influenza sulla sua opera.</a:t>
            </a:r>
          </a:p>
          <a:p>
            <a:pPr eaLnBrk="1" hangingPunct="1">
              <a:lnSpc>
                <a:spcPct val="150000"/>
              </a:lnSpc>
            </a:pPr>
            <a:r>
              <a:rPr lang="it-IT" altLang="it-IT" sz="1600" dirty="0">
                <a:latin typeface="Arial" panose="020B0604020202020204" pitchFamily="34" charset="0"/>
              </a:rPr>
              <a:t> La teoria ha conosciuto in tempi recenti un grande ritorno di interesse, quasi un punto di arrivo della riflessioni </a:t>
            </a:r>
            <a:r>
              <a:rPr lang="it-IT" altLang="it-IT" sz="1600" dirty="0" err="1">
                <a:latin typeface="Arial" panose="020B0604020202020204" pitchFamily="34" charset="0"/>
              </a:rPr>
              <a:t>sull</a:t>
            </a:r>
            <a:r>
              <a:rPr lang="ja-JP" altLang="it-IT" sz="1600" dirty="0">
                <a:latin typeface="Arial" panose="020B0604020202020204" pitchFamily="34" charset="0"/>
                <a:ea typeface="MS Mincho" panose="02020609040205080304" pitchFamily="49" charset="-128"/>
              </a:rPr>
              <a:t> </a:t>
            </a:r>
            <a:r>
              <a:rPr lang="it-IT" altLang="ja-JP" sz="1600" dirty="0">
                <a:latin typeface="Arial" panose="020B0604020202020204" pitchFamily="34" charset="0"/>
              </a:rPr>
              <a:t>imprenditore e </a:t>
            </a:r>
            <a:r>
              <a:rPr lang="it-IT" altLang="ja-JP" sz="1600" dirty="0" err="1">
                <a:latin typeface="Arial" panose="020B0604020202020204" pitchFamily="34" charset="0"/>
              </a:rPr>
              <a:t>sull</a:t>
            </a:r>
            <a:r>
              <a:rPr lang="ja-JP" altLang="it-IT" sz="1600" dirty="0">
                <a:latin typeface="Arial" panose="020B0604020202020204" pitchFamily="34" charset="0"/>
                <a:ea typeface="MS Mincho" panose="02020609040205080304" pitchFamily="49" charset="-128"/>
              </a:rPr>
              <a:t>’</a:t>
            </a:r>
            <a:r>
              <a:rPr lang="it-IT" altLang="ja-JP" sz="1600" dirty="0">
                <a:latin typeface="Arial" panose="020B0604020202020204" pitchFamily="34" charset="0"/>
              </a:rPr>
              <a:t>impresa finora evocate. </a:t>
            </a:r>
          </a:p>
          <a:p>
            <a:pPr eaLnBrk="1" hangingPunct="1">
              <a:lnSpc>
                <a:spcPct val="150000"/>
              </a:lnSpc>
            </a:pPr>
            <a:r>
              <a:rPr lang="it-IT" altLang="it-IT" sz="1600" dirty="0">
                <a:latin typeface="Arial" panose="020B0604020202020204" pitchFamily="34" charset="0"/>
              </a:rPr>
              <a:t>Essa si distacca in maniera evidente (per quanto non polemica)  dal </a:t>
            </a:r>
            <a:r>
              <a:rPr lang="it-IT" altLang="it-IT" sz="1600" i="1" dirty="0" err="1">
                <a:latin typeface="Arial" panose="020B0604020202020204" pitchFamily="34" charset="0"/>
              </a:rPr>
              <a:t>mainstream</a:t>
            </a:r>
            <a:r>
              <a:rPr lang="it-IT" altLang="it-IT" sz="16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Storia d'impresa 2017-18</a:t>
            </a:r>
          </a:p>
        </p:txBody>
      </p:sp>
      <p:pic>
        <p:nvPicPr>
          <p:cNvPr id="26629" name="Segnaposto contenuto 3"/>
          <p:cNvPicPr>
            <a:picLocks noGrp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4" y="6200775"/>
            <a:ext cx="3494087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777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1981201" y="404814"/>
            <a:ext cx="7859713" cy="6048375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70000"/>
              </a:lnSpc>
              <a:buFontTx/>
              <a:buNone/>
              <a:defRPr/>
            </a:pPr>
            <a:r>
              <a:rPr lang="it-IT" altLang="x-none" sz="1700" b="1" u="sng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PGothic" charset="-128"/>
              </a:rPr>
              <a:t>concetti  base</a:t>
            </a:r>
          </a:p>
          <a:p>
            <a:pPr algn="ctr" eaLnBrk="1" hangingPunct="1">
              <a:lnSpc>
                <a:spcPct val="70000"/>
              </a:lnSpc>
              <a:buFontTx/>
              <a:buNone/>
              <a:defRPr/>
            </a:pPr>
            <a:endParaRPr lang="it-IT" altLang="x-none" sz="1400" b="1">
              <a:solidFill>
                <a:srgbClr val="A50021"/>
              </a:solidFill>
              <a:latin typeface="Arial" charset="0"/>
              <a:ea typeface="MS PGothic" charset="-128"/>
            </a:endParaRPr>
          </a:p>
          <a:p>
            <a:pPr eaLnBrk="1" hangingPunct="1">
              <a:lnSpc>
                <a:spcPct val="140000"/>
              </a:lnSpc>
              <a:buFont typeface="Arial" charset="0"/>
              <a:buChar char="•"/>
              <a:defRPr/>
            </a:pPr>
            <a:r>
              <a:rPr lang="it-IT" altLang="x-none" sz="1400">
                <a:latin typeface="Arial" charset="0"/>
                <a:ea typeface="MS PGothic" charset="-128"/>
              </a:rPr>
              <a:t>L</a:t>
            </a:r>
            <a:r>
              <a:rPr lang="ja-JP" altLang="it-IT" sz="1400">
                <a:latin typeface="Arial" charset="0"/>
                <a:ea typeface="MS PGothic" charset="-128"/>
              </a:rPr>
              <a:t>’</a:t>
            </a:r>
            <a:r>
              <a:rPr lang="it-IT" altLang="ja-JP" sz="1400">
                <a:latin typeface="Arial" charset="0"/>
                <a:ea typeface="MS PGothic" charset="-128"/>
              </a:rPr>
              <a:t>impresa è un </a:t>
            </a:r>
            <a:r>
              <a:rPr lang="it-IT" altLang="ja-JP" sz="1400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PGothic" charset="-128"/>
              </a:rPr>
              <a:t>insieme di risorse, materiali e umane, coordinate da un organizzazione</a:t>
            </a:r>
            <a:r>
              <a:rPr lang="it-IT" altLang="ja-JP"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PGothic" charset="-128"/>
              </a:rPr>
              <a:t> </a:t>
            </a:r>
            <a:r>
              <a:rPr lang="it-IT" altLang="ja-JP" sz="1400">
                <a:latin typeface="Arial" charset="0"/>
                <a:ea typeface="MS PGothic" charset="-128"/>
              </a:rPr>
              <a:t>allo scopo di produrre beni e servizi da vendere sul mercato in cambio di un profitto. </a:t>
            </a:r>
          </a:p>
          <a:p>
            <a:pPr eaLnBrk="1" hangingPunct="1">
              <a:lnSpc>
                <a:spcPct val="140000"/>
              </a:lnSpc>
              <a:buFont typeface="Arial" charset="0"/>
              <a:buChar char="•"/>
              <a:defRPr/>
            </a:pPr>
            <a:r>
              <a:rPr lang="it-IT" altLang="x-none" sz="1400">
                <a:latin typeface="Arial" charset="0"/>
                <a:ea typeface="MS PGothic" charset="-128"/>
              </a:rPr>
              <a:t>Proprio il coordinamento amministrativo delle risorse segna i confini (</a:t>
            </a:r>
            <a:r>
              <a:rPr lang="it-IT" altLang="x-none" sz="1400" i="1">
                <a:latin typeface="Arial" charset="0"/>
                <a:ea typeface="MS PGothic" charset="-128"/>
              </a:rPr>
              <a:t>à la </a:t>
            </a:r>
            <a:r>
              <a:rPr lang="it-IT" altLang="x-none" sz="1400">
                <a:latin typeface="Arial" charset="0"/>
                <a:ea typeface="MS PGothic" charset="-128"/>
              </a:rPr>
              <a:t>Coase) dell</a:t>
            </a:r>
            <a:r>
              <a:rPr lang="ja-JP" altLang="it-IT" sz="1400">
                <a:latin typeface="Arial" charset="0"/>
                <a:ea typeface="MS PGothic" charset="-128"/>
              </a:rPr>
              <a:t>’</a:t>
            </a:r>
            <a:r>
              <a:rPr lang="it-IT" altLang="ja-JP" sz="1400">
                <a:latin typeface="Arial" charset="0"/>
                <a:ea typeface="MS PGothic" charset="-128"/>
              </a:rPr>
              <a:t>impresa rispetto al mercato. </a:t>
            </a:r>
          </a:p>
          <a:p>
            <a:pPr eaLnBrk="1" hangingPunct="1">
              <a:lnSpc>
                <a:spcPct val="140000"/>
              </a:lnSpc>
              <a:buFont typeface="Arial" charset="0"/>
              <a:buChar char="•"/>
              <a:defRPr/>
            </a:pPr>
            <a:r>
              <a:rPr lang="it-IT" altLang="x-none" sz="1400" i="1">
                <a:latin typeface="Arial" charset="0"/>
                <a:ea typeface="MS PGothic" charset="-128"/>
              </a:rPr>
              <a:t>Ciascuna impresa è unica</a:t>
            </a:r>
            <a:r>
              <a:rPr lang="it-IT" altLang="x-none" sz="1400">
                <a:latin typeface="Arial" charset="0"/>
                <a:ea typeface="MS PGothic" charset="-128"/>
              </a:rPr>
              <a:t>: ciò che la rende unica è l</a:t>
            </a:r>
            <a:r>
              <a:rPr lang="ja-JP" altLang="it-IT" sz="1400">
                <a:latin typeface="Arial" charset="0"/>
                <a:ea typeface="MS PGothic" charset="-128"/>
              </a:rPr>
              <a:t>’</a:t>
            </a:r>
            <a:r>
              <a:rPr lang="it-IT" altLang="ja-JP" sz="1400">
                <a:latin typeface="Arial" charset="0"/>
                <a:ea typeface="MS PGothic" charset="-128"/>
              </a:rPr>
              <a:t>eterogeneità dei servizi che quelle risorse possono fornire. </a:t>
            </a:r>
          </a:p>
          <a:p>
            <a:pPr eaLnBrk="1" hangingPunct="1">
              <a:lnSpc>
                <a:spcPct val="140000"/>
              </a:lnSpc>
              <a:buFont typeface="Arial" charset="0"/>
              <a:buChar char="•"/>
              <a:defRPr/>
            </a:pPr>
            <a:r>
              <a:rPr lang="it-IT" altLang="x-none" sz="1400">
                <a:latin typeface="Arial" charset="0"/>
                <a:ea typeface="MS PGothic" charset="-128"/>
              </a:rPr>
              <a:t>Le </a:t>
            </a:r>
            <a:r>
              <a:rPr lang="it-IT" altLang="x-none" sz="1400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PGothic" charset="-128"/>
              </a:rPr>
              <a:t>risorse costituiscono  un potenziale insieme di servizi</a:t>
            </a:r>
            <a:r>
              <a:rPr lang="it-IT" altLang="x-none" sz="1400">
                <a:latin typeface="Arial" charset="0"/>
                <a:ea typeface="MS PGothic" charset="-128"/>
              </a:rPr>
              <a:t>: le modalità con cui queste opportunità sono colte da ciascuna impresa, ovvero la sua crescita,  derivano dalla sua specifica esperienza, dai suoi programmi e dal suo capitale umano. </a:t>
            </a:r>
          </a:p>
          <a:p>
            <a:pPr eaLnBrk="1" hangingPunct="1">
              <a:lnSpc>
                <a:spcPct val="140000"/>
              </a:lnSpc>
              <a:buFont typeface="Arial" charset="0"/>
              <a:buChar char="•"/>
              <a:defRPr/>
            </a:pPr>
            <a:r>
              <a:rPr lang="it-IT" altLang="x-none" sz="1400">
                <a:latin typeface="Arial" charset="0"/>
                <a:ea typeface="MS PGothic" charset="-128"/>
              </a:rPr>
              <a:t>Le risorse umane (manageriali) di ciascuna impresa sono fondamentali per pianificarne la crescita: </a:t>
            </a:r>
            <a:r>
              <a:rPr lang="it-IT" altLang="x-none" sz="1400" u="sng">
                <a:latin typeface="Arial" charset="0"/>
                <a:ea typeface="MS PGothic" charset="-128"/>
              </a:rPr>
              <a:t>esse sono il frutto dell</a:t>
            </a:r>
            <a:r>
              <a:rPr lang="ja-JP" altLang="it-IT" sz="1400" u="sng">
                <a:latin typeface="Arial" charset="0"/>
                <a:ea typeface="MS PGothic" charset="-128"/>
              </a:rPr>
              <a:t>’</a:t>
            </a:r>
            <a:r>
              <a:rPr lang="it-IT" altLang="ja-JP" sz="1400" u="sng">
                <a:latin typeface="Arial" charset="0"/>
                <a:ea typeface="MS PGothic" charset="-128"/>
              </a:rPr>
              <a:t>accumulo di competenze e di conoscenze all</a:t>
            </a:r>
            <a:r>
              <a:rPr lang="ja-JP" altLang="it-IT" sz="1400" u="sng">
                <a:latin typeface="Arial" charset="0"/>
                <a:ea typeface="MS PGothic" charset="-128"/>
              </a:rPr>
              <a:t>’</a:t>
            </a:r>
            <a:r>
              <a:rPr lang="it-IT" altLang="ja-JP" sz="1400" u="sng">
                <a:latin typeface="Arial" charset="0"/>
                <a:ea typeface="MS PGothic" charset="-128"/>
              </a:rPr>
              <a:t>interno dell</a:t>
            </a:r>
            <a:r>
              <a:rPr lang="ja-JP" altLang="it-IT" sz="1400" u="sng">
                <a:latin typeface="Arial" charset="0"/>
                <a:ea typeface="MS PGothic" charset="-128"/>
              </a:rPr>
              <a:t>’</a:t>
            </a:r>
            <a:r>
              <a:rPr lang="it-IT" altLang="ja-JP" sz="1400" u="sng">
                <a:latin typeface="Arial" charset="0"/>
                <a:ea typeface="MS PGothic" charset="-128"/>
              </a:rPr>
              <a:t>impresa</a:t>
            </a:r>
            <a:r>
              <a:rPr lang="it-IT" altLang="ja-JP" sz="1400" i="1">
                <a:latin typeface="Arial" charset="0"/>
                <a:ea typeface="MS PGothic" charset="-128"/>
              </a:rPr>
              <a:t> </a:t>
            </a:r>
            <a:r>
              <a:rPr lang="it-IT" altLang="ja-JP" sz="1400">
                <a:latin typeface="Arial" charset="0"/>
                <a:ea typeface="MS PGothic" charset="-128"/>
              </a:rPr>
              <a:t>e, non possono essere acquisite sul mercato</a:t>
            </a:r>
          </a:p>
          <a:p>
            <a:pPr eaLnBrk="1" hangingPunct="1">
              <a:lnSpc>
                <a:spcPct val="140000"/>
              </a:lnSpc>
              <a:buFont typeface="Arial" charset="0"/>
              <a:buChar char="•"/>
              <a:defRPr/>
            </a:pPr>
            <a:r>
              <a:rPr lang="it-IT" altLang="x-none" sz="1400">
                <a:latin typeface="Arial" charset="0"/>
                <a:ea typeface="MS PGothic" charset="-128"/>
              </a:rPr>
              <a:t>L</a:t>
            </a:r>
            <a:r>
              <a:rPr lang="ja-JP" altLang="it-IT" sz="1400">
                <a:latin typeface="Arial" charset="0"/>
                <a:ea typeface="MS PGothic" charset="-128"/>
              </a:rPr>
              <a:t>’</a:t>
            </a:r>
            <a:r>
              <a:rPr lang="it-IT" altLang="ja-JP" sz="1400">
                <a:latin typeface="Arial" charset="0"/>
                <a:ea typeface="MS PGothic" charset="-128"/>
              </a:rPr>
              <a:t>attuazione di un piano ottimale di crescita crea e libera al tempo stesso risorse: il suo completamento, liberando le risorse  impiegate, crea uno </a:t>
            </a:r>
            <a:r>
              <a:rPr lang="it-IT" altLang="ja-JP" sz="1400" i="1">
                <a:latin typeface="Arial" charset="0"/>
                <a:ea typeface="MS PGothic" charset="-128"/>
              </a:rPr>
              <a:t>squilibrio</a:t>
            </a:r>
            <a:r>
              <a:rPr lang="it-IT" altLang="ja-JP" sz="1400">
                <a:latin typeface="Arial" charset="0"/>
                <a:ea typeface="MS PGothic" charset="-128"/>
              </a:rPr>
              <a:t> temporaneo.</a:t>
            </a:r>
          </a:p>
          <a:p>
            <a:pPr eaLnBrk="1" hangingPunct="1">
              <a:lnSpc>
                <a:spcPct val="140000"/>
              </a:lnSpc>
              <a:buFont typeface="Arial" charset="0"/>
              <a:buChar char="•"/>
              <a:defRPr/>
            </a:pPr>
            <a:r>
              <a:rPr lang="it-IT" altLang="x-none" sz="1400">
                <a:latin typeface="Arial" charset="0"/>
                <a:ea typeface="MS PGothic" charset="-128"/>
              </a:rPr>
              <a:t>Ciò rappresenta  una </a:t>
            </a:r>
            <a:r>
              <a:rPr lang="it-IT" altLang="x-none" sz="1400" u="sng">
                <a:latin typeface="Arial" charset="0"/>
                <a:ea typeface="MS PGothic" charset="-128"/>
              </a:rPr>
              <a:t>ulteriore opportunità di crescita 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Storia d'impresa 2017-18</a:t>
            </a:r>
          </a:p>
        </p:txBody>
      </p:sp>
      <p:pic>
        <p:nvPicPr>
          <p:cNvPr id="27651" name="Segnaposto contenuto 3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913" y="6226968"/>
            <a:ext cx="3494087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010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60350"/>
            <a:ext cx="7977188" cy="536321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50000"/>
              </a:lnSpc>
              <a:buFontTx/>
              <a:buNone/>
              <a:defRPr/>
            </a:pPr>
            <a:r>
              <a:rPr lang="it-IT" altLang="x-none" sz="800" b="1" i="1" dirty="0">
                <a:latin typeface="Arial" charset="0"/>
                <a:ea typeface="MS PGothic" charset="-128"/>
              </a:rPr>
              <a:t>segue</a:t>
            </a:r>
          </a:p>
          <a:p>
            <a:pPr eaLnBrk="1" hangingPunct="1">
              <a:lnSpc>
                <a:spcPct val="50000"/>
              </a:lnSpc>
              <a:buFontTx/>
              <a:buNone/>
              <a:defRPr/>
            </a:pPr>
            <a:endParaRPr lang="it-IT" altLang="x-none" sz="600" dirty="0">
              <a:latin typeface="Arial" charset="0"/>
              <a:ea typeface="MS PGothic" charset="-128"/>
            </a:endParaRPr>
          </a:p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it-IT" altLang="x-none" sz="1300" dirty="0">
                <a:latin typeface="Arial" charset="0"/>
                <a:ea typeface="MS PGothic" charset="-128"/>
              </a:rPr>
              <a:t>► </a:t>
            </a:r>
            <a:r>
              <a:rPr lang="it-IT" altLang="x-none" sz="1500" dirty="0">
                <a:latin typeface="Arial" charset="0"/>
                <a:ea typeface="MS PGothic" charset="-128"/>
              </a:rPr>
              <a:t>La teoria della crescita </a:t>
            </a:r>
            <a:r>
              <a:rPr lang="it-IT" altLang="x-none" sz="1500" dirty="0" err="1">
                <a:latin typeface="Arial" charset="0"/>
                <a:ea typeface="MS PGothic" charset="-128"/>
              </a:rPr>
              <a:t>dell</a:t>
            </a:r>
            <a:r>
              <a:rPr lang="ja-JP" altLang="it-IT" sz="1500" dirty="0">
                <a:latin typeface="Arial" charset="0"/>
                <a:ea typeface="MS PGothic" charset="-128"/>
              </a:rPr>
              <a:t>’</a:t>
            </a:r>
            <a:r>
              <a:rPr lang="it-IT" altLang="ja-JP" sz="1500" dirty="0">
                <a:latin typeface="Arial" charset="0"/>
                <a:ea typeface="MS PGothic" charset="-128"/>
              </a:rPr>
              <a:t>impresa è quindi essenzialmente </a:t>
            </a:r>
            <a:r>
              <a:rPr lang="it-IT" altLang="ja-JP" sz="1500" i="1" dirty="0">
                <a:latin typeface="Arial" charset="0"/>
                <a:ea typeface="MS PGothic" charset="-128"/>
              </a:rPr>
              <a:t>un</a:t>
            </a:r>
            <a:r>
              <a:rPr lang="ja-JP" altLang="it-IT" sz="1500" i="1" dirty="0">
                <a:latin typeface="Arial" charset="0"/>
                <a:ea typeface="MS PGothic" charset="-128"/>
              </a:rPr>
              <a:t>’</a:t>
            </a:r>
            <a:r>
              <a:rPr lang="it-IT" altLang="ja-JP" sz="1500" i="1" dirty="0">
                <a:latin typeface="Arial" charset="0"/>
                <a:ea typeface="MS PGothic" charset="-128"/>
              </a:rPr>
              <a:t>indagine </a:t>
            </a:r>
            <a:r>
              <a:rPr lang="it-IT" altLang="ja-JP" sz="1500" i="1" dirty="0" err="1">
                <a:latin typeface="Arial" charset="0"/>
                <a:ea typeface="MS PGothic" charset="-128"/>
              </a:rPr>
              <a:t>sull</a:t>
            </a:r>
            <a:r>
              <a:rPr lang="ja-JP" altLang="it-IT" sz="1500" i="1" dirty="0">
                <a:latin typeface="Arial" charset="0"/>
                <a:ea typeface="MS PGothic" charset="-128"/>
              </a:rPr>
              <a:t>’</a:t>
            </a:r>
            <a:r>
              <a:rPr lang="it-IT" altLang="ja-JP" sz="1500" i="1" dirty="0">
                <a:latin typeface="Arial" charset="0"/>
                <a:ea typeface="MS PGothic" charset="-128"/>
              </a:rPr>
              <a:t>evolversi delle sue </a:t>
            </a:r>
            <a:r>
              <a:rPr lang="it-IT" altLang="ja-JP" sz="1500" b="1" i="1" dirty="0">
                <a:latin typeface="Arial" charset="0"/>
                <a:ea typeface="MS PGothic" charset="-128"/>
              </a:rPr>
              <a:t>opportunità di produzione </a:t>
            </a:r>
          </a:p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it-IT" altLang="x-none" sz="1500" dirty="0">
                <a:latin typeface="Arial" charset="0"/>
                <a:ea typeface="MS PGothic" charset="-128"/>
              </a:rPr>
              <a:t>     - esse svaniscono se l</a:t>
            </a:r>
            <a:r>
              <a:rPr lang="ja-JP" altLang="it-IT" sz="1500" dirty="0">
                <a:latin typeface="Arial" charset="0"/>
                <a:ea typeface="MS PGothic" charset="-128"/>
              </a:rPr>
              <a:t>’</a:t>
            </a:r>
            <a:r>
              <a:rPr lang="it-IT" altLang="ja-JP" sz="1500" dirty="0">
                <a:latin typeface="Arial" charset="0"/>
                <a:ea typeface="MS PGothic" charset="-128"/>
              </a:rPr>
              <a:t>impresa non si rende conto delle possibilità di espansione, oppure non è in grado di utilizzarle. </a:t>
            </a:r>
          </a:p>
          <a:p>
            <a:pPr eaLnBrk="1" hangingPunct="1">
              <a:lnSpc>
                <a:spcPct val="130000"/>
              </a:lnSpc>
              <a:buFontTx/>
              <a:buNone/>
              <a:defRPr/>
            </a:pPr>
            <a:endParaRPr lang="it-IT" altLang="x-none" sz="1500" dirty="0">
              <a:latin typeface="Arial" charset="0"/>
              <a:ea typeface="MS PGothic" charset="-128"/>
            </a:endParaRPr>
          </a:p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it-IT" altLang="x-none" sz="1500" dirty="0">
                <a:latin typeface="Arial" charset="0"/>
                <a:ea typeface="MS PGothic" charset="-128"/>
              </a:rPr>
              <a:t>► Un</a:t>
            </a:r>
            <a:r>
              <a:rPr lang="ja-JP" altLang="it-IT" sz="1500" dirty="0">
                <a:latin typeface="Arial" charset="0"/>
                <a:ea typeface="MS PGothic" charset="-128"/>
              </a:rPr>
              <a:t>’</a:t>
            </a:r>
            <a:r>
              <a:rPr lang="it-IT" altLang="ja-JP" sz="1500" dirty="0">
                <a:latin typeface="Arial" charset="0"/>
                <a:ea typeface="MS PGothic" charset="-128"/>
              </a:rPr>
              <a:t>impresa infatti può scegliere tra il conservare il ritmo esistente o impegnarsi per scoprire nuove opportunità: tale decisione dipende dal suo </a:t>
            </a:r>
            <a:r>
              <a:rPr lang="it-IT" altLang="ja-JP" sz="1500" u="sng" dirty="0">
                <a:latin typeface="Arial" charset="0"/>
                <a:ea typeface="MS PGothic" charset="-128"/>
              </a:rPr>
              <a:t>spirito di iniziativa</a:t>
            </a:r>
            <a:r>
              <a:rPr lang="it-IT" altLang="ja-JP" sz="1500" dirty="0">
                <a:latin typeface="Arial" charset="0"/>
                <a:ea typeface="MS PGothic" charset="-128"/>
              </a:rPr>
              <a:t> e dalle qualità di chi svolge </a:t>
            </a:r>
            <a:r>
              <a:rPr lang="it-IT" altLang="ja-JP" sz="1500" dirty="0" err="1">
                <a:latin typeface="Arial" charset="0"/>
                <a:ea typeface="MS PGothic" charset="-128"/>
              </a:rPr>
              <a:t>nell</a:t>
            </a:r>
            <a:r>
              <a:rPr lang="ja-JP" altLang="it-IT" sz="1500" dirty="0">
                <a:latin typeface="Arial" charset="0"/>
                <a:ea typeface="MS PGothic" charset="-128"/>
              </a:rPr>
              <a:t>’</a:t>
            </a:r>
            <a:r>
              <a:rPr lang="it-IT" altLang="ja-JP" sz="1500" dirty="0">
                <a:latin typeface="Arial" charset="0"/>
                <a:ea typeface="MS PGothic" charset="-128"/>
              </a:rPr>
              <a:t>azienda la funzione imprenditoriale.</a:t>
            </a:r>
          </a:p>
          <a:p>
            <a:pPr eaLnBrk="1" hangingPunct="1">
              <a:lnSpc>
                <a:spcPct val="130000"/>
              </a:lnSpc>
              <a:buFontTx/>
              <a:buNone/>
              <a:defRPr/>
            </a:pPr>
            <a:endParaRPr lang="it-IT" altLang="x-none" sz="1500" dirty="0">
              <a:latin typeface="Arial" charset="0"/>
              <a:ea typeface="MS PGothic" charset="-128"/>
            </a:endParaRPr>
          </a:p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it-IT" altLang="x-none" sz="1500" dirty="0">
                <a:latin typeface="Arial" charset="0"/>
                <a:ea typeface="MS PGothic" charset="-128"/>
              </a:rPr>
              <a:t>► Gli</a:t>
            </a:r>
            <a:r>
              <a:rPr lang="it-IT" altLang="x-none" sz="1500" i="1" u="sng" dirty="0">
                <a:latin typeface="Arial" charset="0"/>
                <a:ea typeface="MS PGothic" charset="-128"/>
              </a:rPr>
              <a:t> </a:t>
            </a:r>
            <a:r>
              <a:rPr lang="it-IT" altLang="x-none" sz="1500" i="1" u="sng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PGothic" charset="-128"/>
              </a:rPr>
              <a:t>imprenditori</a:t>
            </a:r>
            <a:r>
              <a:rPr lang="it-IT" altLang="x-none" sz="1500" dirty="0">
                <a:solidFill>
                  <a:srgbClr val="A50021"/>
                </a:solidFill>
                <a:latin typeface="Arial" charset="0"/>
                <a:ea typeface="MS PGothic" charset="-128"/>
              </a:rPr>
              <a:t>,</a:t>
            </a:r>
            <a:r>
              <a:rPr lang="it-IT" altLang="x-none" sz="1500" dirty="0">
                <a:latin typeface="Arial" charset="0"/>
                <a:ea typeface="MS PGothic" charset="-128"/>
              </a:rPr>
              <a:t> svolgono un ruolo cruciale </a:t>
            </a:r>
            <a:r>
              <a:rPr lang="it-IT" altLang="x-none" sz="1500" dirty="0" err="1">
                <a:latin typeface="Arial" charset="0"/>
                <a:ea typeface="MS PGothic" charset="-128"/>
              </a:rPr>
              <a:t>nell</a:t>
            </a:r>
            <a:r>
              <a:rPr lang="ja-JP" altLang="it-IT" sz="1500" dirty="0">
                <a:latin typeface="Arial" charset="0"/>
                <a:ea typeface="MS PGothic" charset="-128"/>
              </a:rPr>
              <a:t>’</a:t>
            </a:r>
            <a:r>
              <a:rPr lang="it-IT" altLang="ja-JP" sz="1500" dirty="0">
                <a:latin typeface="Arial" charset="0"/>
                <a:ea typeface="MS PGothic" charset="-128"/>
              </a:rPr>
              <a:t>interpretare i feedback  che provengono </a:t>
            </a:r>
            <a:r>
              <a:rPr lang="it-IT" altLang="ja-JP" sz="1500" dirty="0" err="1">
                <a:latin typeface="Arial" charset="0"/>
                <a:ea typeface="MS PGothic" charset="-128"/>
              </a:rPr>
              <a:t>dall</a:t>
            </a:r>
            <a:r>
              <a:rPr lang="ja-JP" altLang="it-IT" sz="1500" dirty="0">
                <a:latin typeface="Arial" charset="0"/>
                <a:ea typeface="MS PGothic" charset="-128"/>
              </a:rPr>
              <a:t>’</a:t>
            </a:r>
            <a:r>
              <a:rPr lang="it-IT" altLang="ja-JP" sz="1500" dirty="0">
                <a:latin typeface="Arial" charset="0"/>
                <a:ea typeface="MS PGothic" charset="-128"/>
              </a:rPr>
              <a:t>ambiente esterno</a:t>
            </a:r>
          </a:p>
          <a:p>
            <a:pPr eaLnBrk="1" hangingPunct="1">
              <a:lnSpc>
                <a:spcPct val="130000"/>
              </a:lnSpc>
              <a:buFont typeface="Arial" charset="0"/>
              <a:buChar char="•"/>
              <a:defRPr/>
            </a:pPr>
            <a:r>
              <a:rPr lang="it-IT" altLang="x-none" sz="1500" dirty="0">
                <a:latin typeface="Arial" charset="0"/>
                <a:ea typeface="MS PGothic" charset="-128"/>
              </a:rPr>
              <a:t>L</a:t>
            </a:r>
            <a:r>
              <a:rPr lang="ja-JP" altLang="it-IT" sz="1500" dirty="0">
                <a:latin typeface="Arial" charset="0"/>
                <a:ea typeface="MS PGothic" charset="-128"/>
              </a:rPr>
              <a:t>’</a:t>
            </a:r>
            <a:r>
              <a:rPr lang="it-IT" altLang="ja-JP" sz="1500" dirty="0">
                <a:latin typeface="Arial" charset="0"/>
                <a:ea typeface="MS PGothic" charset="-128"/>
              </a:rPr>
              <a:t>interazione dinamica fra ambiente esterno e risorse interne crea le occasioni per la diversificazione. </a:t>
            </a:r>
          </a:p>
          <a:p>
            <a:pPr eaLnBrk="1" hangingPunct="1">
              <a:lnSpc>
                <a:spcPct val="130000"/>
              </a:lnSpc>
              <a:buFont typeface="Arial" charset="0"/>
              <a:buChar char="•"/>
              <a:defRPr/>
            </a:pPr>
            <a:endParaRPr lang="it-IT" altLang="x-none" sz="1500" dirty="0">
              <a:latin typeface="Arial" charset="0"/>
              <a:ea typeface="MS PGothic" charset="-128"/>
            </a:endParaRPr>
          </a:p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it-IT" altLang="x-none" sz="1500" dirty="0">
                <a:latin typeface="Arial" charset="0"/>
                <a:ea typeface="MS PGothic" charset="-128"/>
              </a:rPr>
              <a:t>► Qui emergono </a:t>
            </a:r>
            <a:r>
              <a:rPr lang="it-IT" altLang="x-none" sz="1500" b="1" i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PGothic" charset="-128"/>
              </a:rPr>
              <a:t>i limiti alla crescita </a:t>
            </a:r>
            <a:r>
              <a:rPr lang="it-IT" altLang="x-none" sz="1500" b="1" i="1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PGothic" charset="-128"/>
              </a:rPr>
              <a:t>dell</a:t>
            </a:r>
            <a:r>
              <a:rPr lang="ja-JP" altLang="it-IT" sz="1500" b="1" i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PGothic" charset="-128"/>
              </a:rPr>
              <a:t>’</a:t>
            </a:r>
            <a:r>
              <a:rPr lang="it-IT" altLang="ja-JP" sz="1500" b="1" i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PGothic" charset="-128"/>
              </a:rPr>
              <a:t>impresa</a:t>
            </a:r>
            <a:r>
              <a:rPr lang="it-IT" altLang="ja-JP" sz="1500" dirty="0">
                <a:latin typeface="Arial" charset="0"/>
                <a:ea typeface="MS PGothic" charset="-128"/>
              </a:rPr>
              <a:t>: è giocoforza che le capacità e le conoscenze del suo management pongano un limite alla sua espansione in ogni dato periodo di tempo. </a:t>
            </a:r>
          </a:p>
          <a:p>
            <a:pPr eaLnBrk="1" hangingPunct="1">
              <a:lnSpc>
                <a:spcPct val="130000"/>
              </a:lnSpc>
              <a:buFont typeface="Arial" charset="0"/>
              <a:buChar char="•"/>
              <a:defRPr/>
            </a:pPr>
            <a:r>
              <a:rPr lang="it-IT" altLang="x-none" sz="1500" dirty="0">
                <a:latin typeface="Arial" charset="0"/>
                <a:ea typeface="MS PGothic" charset="-128"/>
              </a:rPr>
              <a:t>L</a:t>
            </a:r>
            <a:r>
              <a:rPr lang="ja-JP" altLang="it-IT" sz="1500" dirty="0">
                <a:latin typeface="Arial" charset="0"/>
                <a:ea typeface="MS PGothic" charset="-128"/>
              </a:rPr>
              <a:t>’</a:t>
            </a:r>
            <a:r>
              <a:rPr lang="it-IT" altLang="ja-JP" sz="1500" dirty="0">
                <a:latin typeface="Arial" charset="0"/>
                <a:ea typeface="MS PGothic" charset="-128"/>
              </a:rPr>
              <a:t>ingresso in nuove aree produttive si scontra con la possibilità di estendere alle nuove opportunità di mercato i servizi specifici e unici </a:t>
            </a:r>
            <a:r>
              <a:rPr lang="it-IT" altLang="ja-JP" sz="1500" dirty="0" err="1">
                <a:latin typeface="Arial" charset="0"/>
                <a:ea typeface="MS PGothic" charset="-128"/>
              </a:rPr>
              <a:t>dell</a:t>
            </a:r>
            <a:r>
              <a:rPr lang="ja-JP" altLang="it-IT" sz="1500" dirty="0">
                <a:latin typeface="Arial" charset="0"/>
                <a:ea typeface="MS PGothic" charset="-128"/>
              </a:rPr>
              <a:t>’</a:t>
            </a:r>
            <a:r>
              <a:rPr lang="it-IT" altLang="ja-JP" sz="1500" dirty="0">
                <a:latin typeface="Arial" charset="0"/>
                <a:ea typeface="MS PGothic" charset="-128"/>
              </a:rPr>
              <a:t>impresa, </a:t>
            </a:r>
          </a:p>
          <a:p>
            <a:pPr eaLnBrk="1" hangingPunct="1">
              <a:lnSpc>
                <a:spcPct val="130000"/>
              </a:lnSpc>
              <a:buFont typeface="Arial" charset="0"/>
              <a:buChar char="•"/>
              <a:defRPr/>
            </a:pPr>
            <a:r>
              <a:rPr lang="it-IT" altLang="x-none" sz="1500" dirty="0">
                <a:latin typeface="Arial" charset="0"/>
                <a:ea typeface="MS PGothic" charset="-128"/>
              </a:rPr>
              <a:t>Per questa ragione è fondamentale che l</a:t>
            </a:r>
            <a:r>
              <a:rPr lang="ja-JP" altLang="it-IT" sz="1500" dirty="0">
                <a:latin typeface="Arial" charset="0"/>
                <a:ea typeface="MS PGothic" charset="-128"/>
              </a:rPr>
              <a:t>’</a:t>
            </a:r>
            <a:r>
              <a:rPr lang="it-IT" altLang="ja-JP" sz="1500" dirty="0">
                <a:latin typeface="Arial" charset="0"/>
                <a:ea typeface="MS PGothic" charset="-128"/>
              </a:rPr>
              <a:t>impresa sviluppi e protegga un suo proprio </a:t>
            </a:r>
            <a:r>
              <a:rPr lang="it-IT" altLang="ja-JP" sz="1500" i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PGothic" charset="-128"/>
              </a:rPr>
              <a:t>nucleo di attività di base</a:t>
            </a:r>
            <a:endParaRPr lang="it-IT" altLang="x-none" sz="1500" i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MS PGothic" charset="-128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Storia d'impresa 2017-18</a:t>
            </a:r>
          </a:p>
        </p:txBody>
      </p:sp>
      <p:pic>
        <p:nvPicPr>
          <p:cNvPr id="28675" name="Segnaposto contenuto 3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6013" y="6044406"/>
            <a:ext cx="3494087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620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44996" y="626589"/>
            <a:ext cx="3787734" cy="1365265"/>
          </a:xfrm>
          <a:prstGeom prst="rect">
            <a:avLst/>
          </a:prstGeom>
        </p:spPr>
        <p:txBody>
          <a:bodyPr vert="horz" wrap="square" lIns="0" tIns="10941" rIns="0" bIns="0" rtlCol="0" anchor="ctr">
            <a:spAutoFit/>
          </a:bodyPr>
          <a:lstStyle/>
          <a:p>
            <a:pPr marL="11516">
              <a:lnSpc>
                <a:spcPct val="100000"/>
              </a:lnSpc>
              <a:spcBef>
                <a:spcPts val="86"/>
              </a:spcBef>
            </a:pPr>
            <a:r>
              <a:rPr dirty="0"/>
              <a:t>Impresa e</a:t>
            </a:r>
            <a:r>
              <a:rPr spc="-9" dirty="0"/>
              <a:t> </a:t>
            </a:r>
            <a:r>
              <a:rPr spc="9" dirty="0"/>
              <a:t>imprenditore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31359" y="2263615"/>
            <a:ext cx="7215008" cy="2957363"/>
          </a:xfrm>
          <a:prstGeom prst="rect">
            <a:avLst/>
          </a:prstGeom>
        </p:spPr>
        <p:txBody>
          <a:bodyPr vert="horz" wrap="square" lIns="0" tIns="52974" rIns="0" bIns="0" rtlCol="0">
            <a:spAutoFit/>
          </a:bodyPr>
          <a:lstStyle/>
          <a:p>
            <a:pPr marL="11516" marR="4607">
              <a:lnSpc>
                <a:spcPts val="2086"/>
              </a:lnSpc>
              <a:spcBef>
                <a:spcPts val="416"/>
              </a:spcBef>
            </a:pPr>
            <a:r>
              <a:rPr sz="1995" spc="14" dirty="0">
                <a:latin typeface="Calibri"/>
                <a:cs typeface="Calibri"/>
              </a:rPr>
              <a:t>Il</a:t>
            </a:r>
            <a:r>
              <a:rPr sz="1995" spc="-68" dirty="0">
                <a:latin typeface="Calibri"/>
                <a:cs typeface="Calibri"/>
              </a:rPr>
              <a:t> </a:t>
            </a:r>
            <a:r>
              <a:rPr sz="1995" spc="9" dirty="0">
                <a:latin typeface="Calibri"/>
                <a:cs typeface="Calibri"/>
              </a:rPr>
              <a:t>primo</a:t>
            </a:r>
            <a:r>
              <a:rPr sz="1995" spc="-122" dirty="0">
                <a:latin typeface="Calibri"/>
                <a:cs typeface="Calibri"/>
              </a:rPr>
              <a:t> </a:t>
            </a:r>
            <a:r>
              <a:rPr sz="1995" spc="23" dirty="0">
                <a:latin typeface="Calibri"/>
                <a:cs typeface="Calibri"/>
              </a:rPr>
              <a:t>passo</a:t>
            </a:r>
            <a:r>
              <a:rPr sz="1995" spc="-122" dirty="0">
                <a:latin typeface="Calibri"/>
                <a:cs typeface="Calibri"/>
              </a:rPr>
              <a:t> </a:t>
            </a:r>
            <a:r>
              <a:rPr sz="1995" spc="5" dirty="0">
                <a:latin typeface="Calibri"/>
                <a:cs typeface="Calibri"/>
              </a:rPr>
              <a:t>per</a:t>
            </a:r>
            <a:r>
              <a:rPr sz="1995" spc="-127" dirty="0">
                <a:latin typeface="Calibri"/>
                <a:cs typeface="Calibri"/>
              </a:rPr>
              <a:t> </a:t>
            </a:r>
            <a:r>
              <a:rPr sz="1995" dirty="0">
                <a:latin typeface="Calibri"/>
                <a:cs typeface="Calibri"/>
              </a:rPr>
              <a:t>discostarsi</a:t>
            </a:r>
            <a:r>
              <a:rPr sz="1995" spc="-168" dirty="0">
                <a:latin typeface="Calibri"/>
                <a:cs typeface="Calibri"/>
              </a:rPr>
              <a:t> </a:t>
            </a:r>
            <a:r>
              <a:rPr sz="1995" dirty="0">
                <a:latin typeface="Calibri"/>
                <a:cs typeface="Calibri"/>
              </a:rPr>
              <a:t>dall’impresa</a:t>
            </a:r>
            <a:r>
              <a:rPr sz="1995" spc="-118" dirty="0">
                <a:latin typeface="Calibri"/>
                <a:cs typeface="Calibri"/>
              </a:rPr>
              <a:t> </a:t>
            </a:r>
            <a:r>
              <a:rPr sz="1995" spc="-5" dirty="0">
                <a:latin typeface="Calibri"/>
                <a:cs typeface="Calibri"/>
              </a:rPr>
              <a:t>neoclassica</a:t>
            </a:r>
            <a:r>
              <a:rPr sz="1995" spc="-218" dirty="0">
                <a:latin typeface="Calibri"/>
                <a:cs typeface="Calibri"/>
              </a:rPr>
              <a:t> </a:t>
            </a:r>
            <a:r>
              <a:rPr sz="1995" dirty="0">
                <a:latin typeface="Calibri"/>
                <a:cs typeface="Calibri"/>
              </a:rPr>
              <a:t>è</a:t>
            </a:r>
            <a:r>
              <a:rPr sz="1995" spc="-59" dirty="0">
                <a:latin typeface="Calibri"/>
                <a:cs typeface="Calibri"/>
              </a:rPr>
              <a:t> </a:t>
            </a:r>
            <a:r>
              <a:rPr sz="1995" dirty="0">
                <a:latin typeface="Calibri"/>
                <a:cs typeface="Calibri"/>
              </a:rPr>
              <a:t>distinguere</a:t>
            </a:r>
            <a:r>
              <a:rPr sz="1995" spc="-159" dirty="0">
                <a:latin typeface="Calibri"/>
                <a:cs typeface="Calibri"/>
              </a:rPr>
              <a:t> </a:t>
            </a:r>
            <a:r>
              <a:rPr sz="1995" spc="9" dirty="0">
                <a:latin typeface="Calibri"/>
                <a:cs typeface="Calibri"/>
              </a:rPr>
              <a:t>fra  </a:t>
            </a:r>
            <a:r>
              <a:rPr sz="1995" dirty="0">
                <a:latin typeface="Calibri"/>
                <a:cs typeface="Calibri"/>
              </a:rPr>
              <a:t>imprenditore</a:t>
            </a:r>
            <a:r>
              <a:rPr sz="1995" spc="-354" dirty="0">
                <a:latin typeface="Calibri"/>
                <a:cs typeface="Calibri"/>
              </a:rPr>
              <a:t> </a:t>
            </a:r>
            <a:r>
              <a:rPr sz="1995" dirty="0">
                <a:latin typeface="Calibri"/>
                <a:cs typeface="Calibri"/>
              </a:rPr>
              <a:t>e </a:t>
            </a:r>
            <a:r>
              <a:rPr sz="1995" spc="9" dirty="0">
                <a:latin typeface="Calibri"/>
                <a:cs typeface="Calibri"/>
              </a:rPr>
              <a:t>impresa</a:t>
            </a:r>
            <a:endParaRPr sz="1995" dirty="0">
              <a:latin typeface="Calibri"/>
              <a:cs typeface="Calibri"/>
            </a:endParaRPr>
          </a:p>
          <a:p>
            <a:pPr marL="11516" marR="89252" algn="just">
              <a:lnSpc>
                <a:spcPct val="89000"/>
              </a:lnSpc>
              <a:spcBef>
                <a:spcPts val="748"/>
              </a:spcBef>
            </a:pPr>
            <a:r>
              <a:rPr sz="1995" b="1" spc="-5" dirty="0">
                <a:solidFill>
                  <a:srgbClr val="FF0000"/>
                </a:solidFill>
                <a:latin typeface="Calibri"/>
                <a:cs typeface="Calibri"/>
              </a:rPr>
              <a:t>Sono</a:t>
            </a:r>
            <a:r>
              <a:rPr sz="1995" b="1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-18" dirty="0">
                <a:solidFill>
                  <a:srgbClr val="FF0000"/>
                </a:solidFill>
                <a:latin typeface="Calibri"/>
                <a:cs typeface="Calibri"/>
              </a:rPr>
              <a:t>la</a:t>
            </a:r>
            <a:r>
              <a:rPr sz="1995" b="1" spc="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5" dirty="0">
                <a:solidFill>
                  <a:srgbClr val="FF0000"/>
                </a:solidFill>
                <a:latin typeface="Calibri"/>
                <a:cs typeface="Calibri"/>
              </a:rPr>
              <a:t>stessa</a:t>
            </a:r>
            <a:r>
              <a:rPr sz="1995" b="1" spc="-1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cosa</a:t>
            </a:r>
            <a:r>
              <a:rPr sz="1995" b="1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oppure</a:t>
            </a:r>
            <a:r>
              <a:rPr sz="1995" b="1" spc="-168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-5" dirty="0">
                <a:solidFill>
                  <a:srgbClr val="FF0000"/>
                </a:solidFill>
                <a:latin typeface="Calibri"/>
                <a:cs typeface="Calibri"/>
              </a:rPr>
              <a:t>l’imprenditore</a:t>
            </a:r>
            <a:r>
              <a:rPr sz="1995" b="1" spc="-168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-5" dirty="0">
                <a:solidFill>
                  <a:srgbClr val="FF0000"/>
                </a:solidFill>
                <a:latin typeface="Calibri"/>
                <a:cs typeface="Calibri"/>
              </a:rPr>
              <a:t>(l’imprenditorialità)</a:t>
            </a:r>
            <a:r>
              <a:rPr sz="1995" b="1" spc="-1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è</a:t>
            </a:r>
            <a:r>
              <a:rPr sz="1995" b="1" spc="-68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uno  </a:t>
            </a:r>
            <a:r>
              <a:rPr sz="1995" b="1" spc="-14" dirty="0">
                <a:solidFill>
                  <a:srgbClr val="FF0000"/>
                </a:solidFill>
                <a:latin typeface="Calibri"/>
                <a:cs typeface="Calibri"/>
              </a:rPr>
              <a:t>specifico</a:t>
            </a:r>
            <a:r>
              <a:rPr sz="1995" b="1" spc="23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5" dirty="0">
                <a:solidFill>
                  <a:srgbClr val="FF0000"/>
                </a:solidFill>
                <a:latin typeface="Calibri"/>
                <a:cs typeface="Calibri"/>
              </a:rPr>
              <a:t>fattore</a:t>
            </a:r>
            <a:r>
              <a:rPr sz="1995" b="1" spc="-18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sz="1995" b="1" spc="-118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produzione?</a:t>
            </a:r>
            <a:r>
              <a:rPr sz="1995" b="1" spc="-19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-23" dirty="0">
                <a:solidFill>
                  <a:srgbClr val="FF0000"/>
                </a:solidFill>
                <a:latin typeface="Calibri"/>
                <a:cs typeface="Calibri"/>
              </a:rPr>
              <a:t>Se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-23" dirty="0">
                <a:solidFill>
                  <a:srgbClr val="FF0000"/>
                </a:solidFill>
                <a:latin typeface="Calibri"/>
                <a:cs typeface="Calibri"/>
              </a:rPr>
              <a:t>lo</a:t>
            </a:r>
            <a:r>
              <a:rPr sz="1995" b="1" spc="23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-5" dirty="0">
                <a:solidFill>
                  <a:srgbClr val="FF0000"/>
                </a:solidFill>
                <a:latin typeface="Calibri"/>
                <a:cs typeface="Calibri"/>
              </a:rPr>
              <a:t>è,</a:t>
            </a:r>
            <a:r>
              <a:rPr sz="1995" b="1" spc="-4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-14" dirty="0">
                <a:solidFill>
                  <a:srgbClr val="FF0000"/>
                </a:solidFill>
                <a:latin typeface="Calibri"/>
                <a:cs typeface="Calibri"/>
              </a:rPr>
              <a:t>qual’è</a:t>
            </a:r>
            <a:r>
              <a:rPr sz="1995" b="1" spc="-9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-18" dirty="0">
                <a:solidFill>
                  <a:srgbClr val="FF0000"/>
                </a:solidFill>
                <a:latin typeface="Calibri"/>
                <a:cs typeface="Calibri"/>
              </a:rPr>
              <a:t>il</a:t>
            </a:r>
            <a:r>
              <a:rPr sz="1995" b="1" spc="-23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suo</a:t>
            </a:r>
            <a:r>
              <a:rPr sz="1995" b="1" spc="-68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5" dirty="0">
                <a:solidFill>
                  <a:srgbClr val="FF0000"/>
                </a:solidFill>
                <a:latin typeface="Calibri"/>
                <a:cs typeface="Calibri"/>
              </a:rPr>
              <a:t>apporto</a:t>
            </a:r>
            <a:r>
              <a:rPr sz="1995" b="1" spc="-159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995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-14" dirty="0">
                <a:solidFill>
                  <a:srgbClr val="FF0000"/>
                </a:solidFill>
                <a:latin typeface="Calibri"/>
                <a:cs typeface="Calibri"/>
              </a:rPr>
              <a:t>quale  </a:t>
            </a:r>
            <a:r>
              <a:rPr sz="1995" b="1" spc="-23" dirty="0">
                <a:solidFill>
                  <a:srgbClr val="FF0000"/>
                </a:solidFill>
                <a:latin typeface="Calibri"/>
                <a:cs typeface="Calibri"/>
              </a:rPr>
              <a:t>la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sua</a:t>
            </a:r>
            <a:r>
              <a:rPr sz="1995" b="1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remunerazione?</a:t>
            </a:r>
            <a:endParaRPr sz="1995" dirty="0">
              <a:latin typeface="Calibri"/>
              <a:cs typeface="Calibri"/>
            </a:endParaRPr>
          </a:p>
          <a:p>
            <a:pPr marL="11516" marR="287909">
              <a:lnSpc>
                <a:spcPct val="89000"/>
              </a:lnSpc>
              <a:spcBef>
                <a:spcPts val="680"/>
              </a:spcBef>
            </a:pPr>
            <a:r>
              <a:rPr sz="1995" spc="-9" dirty="0">
                <a:latin typeface="Calibri"/>
                <a:cs typeface="Calibri"/>
              </a:rPr>
              <a:t>Nei </a:t>
            </a:r>
            <a:r>
              <a:rPr sz="1995" spc="5" dirty="0">
                <a:latin typeface="Calibri"/>
                <a:cs typeface="Calibri"/>
              </a:rPr>
              <a:t>modelli </a:t>
            </a:r>
            <a:r>
              <a:rPr sz="1995" dirty="0">
                <a:latin typeface="Calibri"/>
                <a:cs typeface="Calibri"/>
              </a:rPr>
              <a:t>neoclassici </a:t>
            </a:r>
            <a:r>
              <a:rPr sz="1995" spc="9" dirty="0">
                <a:latin typeface="Calibri"/>
                <a:cs typeface="Calibri"/>
              </a:rPr>
              <a:t>di </a:t>
            </a:r>
            <a:r>
              <a:rPr sz="1995" spc="5" dirty="0">
                <a:latin typeface="Calibri"/>
                <a:cs typeface="Calibri"/>
              </a:rPr>
              <a:t>concorrenza</a:t>
            </a:r>
            <a:r>
              <a:rPr lang="it-IT" sz="1995" spc="5" dirty="0">
                <a:latin typeface="Calibri"/>
                <a:cs typeface="Calibri"/>
              </a:rPr>
              <a:t> </a:t>
            </a:r>
            <a:r>
              <a:rPr sz="1995" spc="5" dirty="0">
                <a:latin typeface="Calibri"/>
                <a:cs typeface="Calibri"/>
              </a:rPr>
              <a:t>perfetta, </a:t>
            </a:r>
            <a:r>
              <a:rPr sz="1995" spc="-5" dirty="0">
                <a:latin typeface="Calibri"/>
                <a:cs typeface="Calibri"/>
              </a:rPr>
              <a:t>concorrenza  </a:t>
            </a:r>
            <a:r>
              <a:rPr sz="1995" dirty="0">
                <a:latin typeface="Calibri"/>
                <a:cs typeface="Calibri"/>
              </a:rPr>
              <a:t>monopolistica</a:t>
            </a:r>
            <a:r>
              <a:rPr sz="1995" spc="-113" dirty="0">
                <a:latin typeface="Calibri"/>
                <a:cs typeface="Calibri"/>
              </a:rPr>
              <a:t> </a:t>
            </a:r>
            <a:r>
              <a:rPr sz="1995" dirty="0">
                <a:latin typeface="Calibri"/>
                <a:cs typeface="Calibri"/>
              </a:rPr>
              <a:t>e</a:t>
            </a:r>
            <a:r>
              <a:rPr sz="1995" spc="-154" dirty="0">
                <a:latin typeface="Calibri"/>
                <a:cs typeface="Calibri"/>
              </a:rPr>
              <a:t> </a:t>
            </a:r>
            <a:r>
              <a:rPr sz="1995" spc="14" dirty="0">
                <a:latin typeface="Calibri"/>
                <a:cs typeface="Calibri"/>
              </a:rPr>
              <a:t>monopolio</a:t>
            </a:r>
            <a:r>
              <a:rPr sz="1995" spc="-118" dirty="0">
                <a:latin typeface="Calibri"/>
                <a:cs typeface="Calibri"/>
              </a:rPr>
              <a:t> </a:t>
            </a:r>
            <a:r>
              <a:rPr sz="1995" dirty="0">
                <a:latin typeface="Calibri"/>
                <a:cs typeface="Calibri"/>
              </a:rPr>
              <a:t>emerge</a:t>
            </a:r>
            <a:r>
              <a:rPr sz="1995" spc="-154" dirty="0">
                <a:latin typeface="Calibri"/>
                <a:cs typeface="Calibri"/>
              </a:rPr>
              <a:t> </a:t>
            </a:r>
            <a:r>
              <a:rPr sz="1995" spc="14" dirty="0">
                <a:latin typeface="Calibri"/>
                <a:cs typeface="Calibri"/>
              </a:rPr>
              <a:t>una</a:t>
            </a:r>
            <a:r>
              <a:rPr sz="1995" spc="-113" dirty="0">
                <a:latin typeface="Calibri"/>
                <a:cs typeface="Calibri"/>
              </a:rPr>
              <a:t> </a:t>
            </a:r>
            <a:r>
              <a:rPr sz="1995" spc="-5" dirty="0">
                <a:latin typeface="Calibri"/>
                <a:cs typeface="Calibri"/>
              </a:rPr>
              <a:t>concezione</a:t>
            </a:r>
            <a:r>
              <a:rPr sz="1995" spc="-154" dirty="0">
                <a:latin typeface="Calibri"/>
                <a:cs typeface="Calibri"/>
              </a:rPr>
              <a:t> </a:t>
            </a:r>
            <a:r>
              <a:rPr sz="1995" spc="-9" dirty="0">
                <a:latin typeface="Calibri"/>
                <a:cs typeface="Calibri"/>
              </a:rPr>
              <a:t>essenzialmente  statica </a:t>
            </a:r>
            <a:r>
              <a:rPr sz="1995" dirty="0">
                <a:latin typeface="Calibri"/>
                <a:cs typeface="Calibri"/>
              </a:rPr>
              <a:t>della </a:t>
            </a:r>
            <a:r>
              <a:rPr sz="1995" spc="-5" dirty="0">
                <a:latin typeface="Calibri"/>
                <a:cs typeface="Calibri"/>
              </a:rPr>
              <a:t>concorrenza. </a:t>
            </a:r>
            <a:r>
              <a:rPr sz="1995" spc="-23" dirty="0">
                <a:latin typeface="Calibri"/>
                <a:cs typeface="Calibri"/>
              </a:rPr>
              <a:t>L’imprenditore </a:t>
            </a:r>
            <a:r>
              <a:rPr sz="1995" dirty="0">
                <a:latin typeface="Calibri"/>
                <a:cs typeface="Calibri"/>
              </a:rPr>
              <a:t>è </a:t>
            </a:r>
            <a:r>
              <a:rPr sz="1995" spc="-5" dirty="0">
                <a:latin typeface="Calibri"/>
                <a:cs typeface="Calibri"/>
              </a:rPr>
              <a:t>la </a:t>
            </a:r>
            <a:r>
              <a:rPr sz="1995" dirty="0">
                <a:latin typeface="Calibri"/>
                <a:cs typeface="Calibri"/>
              </a:rPr>
              <a:t>personificazione  dell’impresa e svolge </a:t>
            </a:r>
            <a:r>
              <a:rPr sz="1995" spc="5" dirty="0">
                <a:latin typeface="Calibri"/>
                <a:cs typeface="Calibri"/>
              </a:rPr>
              <a:t>peraltro </a:t>
            </a:r>
            <a:r>
              <a:rPr sz="1995" spc="9" dirty="0">
                <a:latin typeface="Calibri"/>
                <a:cs typeface="Calibri"/>
              </a:rPr>
              <a:t>un ruolo </a:t>
            </a:r>
            <a:r>
              <a:rPr sz="1995" spc="14" dirty="0">
                <a:latin typeface="Calibri"/>
                <a:cs typeface="Calibri"/>
              </a:rPr>
              <a:t>non </a:t>
            </a:r>
            <a:r>
              <a:rPr sz="1995" dirty="0">
                <a:latin typeface="Calibri"/>
                <a:cs typeface="Calibri"/>
              </a:rPr>
              <a:t>particolarmente  importante:</a:t>
            </a:r>
            <a:r>
              <a:rPr sz="1995" spc="-168" dirty="0">
                <a:latin typeface="Calibri"/>
                <a:cs typeface="Calibri"/>
              </a:rPr>
              <a:t> </a:t>
            </a:r>
            <a:r>
              <a:rPr sz="1995" b="1" spc="-9" dirty="0">
                <a:latin typeface="Calibri"/>
                <a:cs typeface="Calibri"/>
              </a:rPr>
              <a:t>l’unica</a:t>
            </a:r>
            <a:r>
              <a:rPr sz="1995" b="1" spc="-168" dirty="0">
                <a:latin typeface="Calibri"/>
                <a:cs typeface="Calibri"/>
              </a:rPr>
              <a:t> </a:t>
            </a:r>
            <a:r>
              <a:rPr sz="1995" b="1" spc="-23" dirty="0">
                <a:latin typeface="Calibri"/>
                <a:cs typeface="Calibri"/>
              </a:rPr>
              <a:t>leva</a:t>
            </a:r>
            <a:r>
              <a:rPr sz="1995" b="1" spc="9" dirty="0">
                <a:latin typeface="Calibri"/>
                <a:cs typeface="Calibri"/>
              </a:rPr>
              <a:t> </a:t>
            </a:r>
            <a:r>
              <a:rPr sz="1995" b="1" spc="-9" dirty="0">
                <a:latin typeface="Calibri"/>
                <a:cs typeface="Calibri"/>
              </a:rPr>
              <a:t>competitiva</a:t>
            </a:r>
            <a:r>
              <a:rPr sz="1995" b="1" spc="-77" dirty="0">
                <a:latin typeface="Calibri"/>
                <a:cs typeface="Calibri"/>
              </a:rPr>
              <a:t> </a:t>
            </a:r>
            <a:r>
              <a:rPr sz="1995" b="1" dirty="0">
                <a:latin typeface="Calibri"/>
                <a:cs typeface="Calibri"/>
              </a:rPr>
              <a:t>è</a:t>
            </a:r>
            <a:r>
              <a:rPr sz="1995" b="1" spc="-5" dirty="0">
                <a:latin typeface="Calibri"/>
                <a:cs typeface="Calibri"/>
              </a:rPr>
              <a:t> </a:t>
            </a:r>
            <a:r>
              <a:rPr sz="1995" b="1" spc="-18" dirty="0">
                <a:latin typeface="Calibri"/>
                <a:cs typeface="Calibri"/>
              </a:rPr>
              <a:t>il</a:t>
            </a:r>
            <a:r>
              <a:rPr sz="1995" b="1" spc="-36" dirty="0">
                <a:latin typeface="Calibri"/>
                <a:cs typeface="Calibri"/>
              </a:rPr>
              <a:t> </a:t>
            </a:r>
            <a:r>
              <a:rPr sz="1995" b="1" spc="5" dirty="0">
                <a:latin typeface="Calibri"/>
                <a:cs typeface="Calibri"/>
              </a:rPr>
              <a:t>prezzo</a:t>
            </a:r>
            <a:endParaRPr sz="1995" dirty="0">
              <a:latin typeface="Calibri"/>
              <a:cs typeface="Calibri"/>
            </a:endParaRPr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7686" y="6175371"/>
            <a:ext cx="3494314" cy="62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022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73883" y="788556"/>
            <a:ext cx="3384086" cy="688156"/>
          </a:xfrm>
          <a:prstGeom prst="rect">
            <a:avLst/>
          </a:prstGeom>
        </p:spPr>
        <p:txBody>
          <a:bodyPr vert="horz" wrap="square" lIns="0" tIns="10941" rIns="0" bIns="0" rtlCol="0" anchor="ctr">
            <a:spAutoFit/>
          </a:bodyPr>
          <a:lstStyle/>
          <a:p>
            <a:pPr marL="11516">
              <a:lnSpc>
                <a:spcPct val="100000"/>
              </a:lnSpc>
              <a:spcBef>
                <a:spcPts val="86"/>
              </a:spcBef>
            </a:pPr>
            <a:r>
              <a:rPr spc="9" dirty="0" err="1" smtClean="0"/>
              <a:t>l’imprenditore</a:t>
            </a:r>
            <a:endParaRPr spc="9" dirty="0"/>
          </a:p>
        </p:txBody>
      </p:sp>
      <p:sp>
        <p:nvSpPr>
          <p:cNvPr id="3" name="object 3"/>
          <p:cNvSpPr txBox="1"/>
          <p:nvPr/>
        </p:nvSpPr>
        <p:spPr>
          <a:xfrm>
            <a:off x="2431359" y="2263615"/>
            <a:ext cx="7269135" cy="3036569"/>
          </a:xfrm>
          <a:prstGeom prst="rect">
            <a:avLst/>
          </a:prstGeom>
        </p:spPr>
        <p:txBody>
          <a:bodyPr vert="horz" wrap="square" lIns="0" tIns="46641" rIns="0" bIns="0" rtlCol="0">
            <a:spAutoFit/>
          </a:bodyPr>
          <a:lstStyle/>
          <a:p>
            <a:pPr marL="11516" marR="285606">
              <a:lnSpc>
                <a:spcPct val="88300"/>
              </a:lnSpc>
              <a:spcBef>
                <a:spcPts val="367"/>
              </a:spcBef>
            </a:pPr>
            <a:r>
              <a:rPr sz="1995" b="1" spc="-5" dirty="0">
                <a:latin typeface="Calibri"/>
                <a:cs typeface="Calibri"/>
              </a:rPr>
              <a:t>Classici</a:t>
            </a:r>
            <a:r>
              <a:rPr sz="1995" b="1" spc="-14" dirty="0">
                <a:latin typeface="Calibri"/>
                <a:cs typeface="Calibri"/>
              </a:rPr>
              <a:t> </a:t>
            </a:r>
            <a:r>
              <a:rPr sz="1995" b="1" dirty="0">
                <a:latin typeface="Calibri"/>
                <a:cs typeface="Calibri"/>
              </a:rPr>
              <a:t>e</a:t>
            </a:r>
            <a:r>
              <a:rPr sz="1995" b="1" spc="9" dirty="0">
                <a:latin typeface="Calibri"/>
                <a:cs typeface="Calibri"/>
              </a:rPr>
              <a:t> </a:t>
            </a:r>
            <a:r>
              <a:rPr sz="1995" b="1" spc="-9" dirty="0" smtClean="0">
                <a:latin typeface="Calibri"/>
                <a:cs typeface="Calibri"/>
              </a:rPr>
              <a:t>neoclassic</a:t>
            </a:r>
            <a:r>
              <a:rPr lang="it-IT" sz="1995" b="1" spc="-9" dirty="0" smtClean="0">
                <a:latin typeface="Calibri"/>
                <a:cs typeface="Calibri"/>
              </a:rPr>
              <a:t>i </a:t>
            </a:r>
            <a:r>
              <a:rPr lang="it-IT" sz="1995" b="1" spc="-9" dirty="0">
                <a:latin typeface="Calibri"/>
                <a:cs typeface="Calibri"/>
              </a:rPr>
              <a:t>n</a:t>
            </a:r>
            <a:r>
              <a:rPr sz="1995" b="1" dirty="0" smtClean="0">
                <a:latin typeface="Calibri"/>
                <a:cs typeface="Calibri"/>
              </a:rPr>
              <a:t>on</a:t>
            </a:r>
            <a:r>
              <a:rPr sz="1995" b="1" spc="-50" dirty="0" smtClean="0">
                <a:latin typeface="Calibri"/>
                <a:cs typeface="Calibri"/>
              </a:rPr>
              <a:t> </a:t>
            </a:r>
            <a:r>
              <a:rPr sz="1995" b="1" spc="-5" dirty="0">
                <a:latin typeface="Calibri"/>
                <a:cs typeface="Calibri"/>
              </a:rPr>
              <a:t>distinguono</a:t>
            </a:r>
            <a:r>
              <a:rPr sz="1995" b="1" spc="-150" dirty="0">
                <a:latin typeface="Calibri"/>
                <a:cs typeface="Calibri"/>
              </a:rPr>
              <a:t> </a:t>
            </a:r>
            <a:r>
              <a:rPr sz="1995" b="1" dirty="0">
                <a:latin typeface="Calibri"/>
                <a:cs typeface="Calibri"/>
              </a:rPr>
              <a:t>fra</a:t>
            </a:r>
            <a:r>
              <a:rPr sz="1995" b="1" spc="-59" dirty="0">
                <a:latin typeface="Calibri"/>
                <a:cs typeface="Calibri"/>
              </a:rPr>
              <a:t> </a:t>
            </a:r>
            <a:r>
              <a:rPr sz="1995" b="1" spc="-5" dirty="0">
                <a:latin typeface="Calibri"/>
                <a:cs typeface="Calibri"/>
              </a:rPr>
              <a:t>impresa</a:t>
            </a:r>
            <a:r>
              <a:rPr sz="1995" b="1" spc="-59" dirty="0">
                <a:latin typeface="Calibri"/>
                <a:cs typeface="Calibri"/>
              </a:rPr>
              <a:t> </a:t>
            </a:r>
            <a:r>
              <a:rPr sz="1995" b="1" dirty="0">
                <a:latin typeface="Calibri"/>
                <a:cs typeface="Calibri"/>
              </a:rPr>
              <a:t>e</a:t>
            </a:r>
            <a:r>
              <a:rPr sz="1995" b="1" spc="9" dirty="0">
                <a:latin typeface="Calibri"/>
                <a:cs typeface="Calibri"/>
              </a:rPr>
              <a:t> </a:t>
            </a:r>
            <a:r>
              <a:rPr sz="1995" b="1" spc="-5" dirty="0">
                <a:latin typeface="Calibri"/>
                <a:cs typeface="Calibri"/>
              </a:rPr>
              <a:t>imprenditore</a:t>
            </a:r>
            <a:r>
              <a:rPr sz="1995" spc="-5" dirty="0">
                <a:latin typeface="Calibri"/>
                <a:cs typeface="Calibri"/>
              </a:rPr>
              <a:t>.</a:t>
            </a:r>
            <a:r>
              <a:rPr sz="1995" spc="-122" dirty="0">
                <a:latin typeface="Calibri"/>
                <a:cs typeface="Calibri"/>
              </a:rPr>
              <a:t> </a:t>
            </a:r>
            <a:r>
              <a:rPr sz="1995" dirty="0">
                <a:latin typeface="Calibri"/>
                <a:cs typeface="Calibri"/>
              </a:rPr>
              <a:t>E  </a:t>
            </a:r>
            <a:r>
              <a:rPr sz="1995" spc="14" dirty="0">
                <a:latin typeface="Calibri"/>
                <a:cs typeface="Calibri"/>
              </a:rPr>
              <a:t>non </a:t>
            </a:r>
            <a:r>
              <a:rPr sz="1995" spc="5" dirty="0">
                <a:latin typeface="Calibri"/>
                <a:cs typeface="Calibri"/>
              </a:rPr>
              <a:t>distinguono </a:t>
            </a:r>
            <a:r>
              <a:rPr sz="1995" spc="9" dirty="0">
                <a:latin typeface="Calibri"/>
                <a:cs typeface="Calibri"/>
              </a:rPr>
              <a:t>fra </a:t>
            </a:r>
            <a:r>
              <a:rPr sz="1995" spc="-5" dirty="0">
                <a:latin typeface="Calibri"/>
                <a:cs typeface="Calibri"/>
              </a:rPr>
              <a:t>profitto, </a:t>
            </a:r>
            <a:r>
              <a:rPr sz="1995" spc="5" dirty="0" err="1" smtClean="0">
                <a:latin typeface="Calibri"/>
                <a:cs typeface="Calibri"/>
              </a:rPr>
              <a:t>remunerazione</a:t>
            </a:r>
            <a:r>
              <a:rPr lang="it-IT" sz="1995" spc="5" dirty="0" smtClean="0">
                <a:latin typeface="Calibri"/>
                <a:cs typeface="Calibri"/>
              </a:rPr>
              <a:t> </a:t>
            </a:r>
            <a:r>
              <a:rPr sz="1995" spc="5" dirty="0" smtClean="0">
                <a:latin typeface="Calibri"/>
                <a:cs typeface="Calibri"/>
              </a:rPr>
              <a:t>del </a:t>
            </a:r>
            <a:r>
              <a:rPr sz="1995" dirty="0">
                <a:latin typeface="Calibri"/>
                <a:cs typeface="Calibri"/>
              </a:rPr>
              <a:t>capitale e  remunerazione </a:t>
            </a:r>
            <a:r>
              <a:rPr sz="1995" spc="-9" dirty="0">
                <a:latin typeface="Calibri"/>
                <a:cs typeface="Calibri"/>
              </a:rPr>
              <a:t>dell’imprenditore </a:t>
            </a:r>
            <a:r>
              <a:rPr sz="1995" spc="-5" dirty="0">
                <a:latin typeface="Calibri"/>
                <a:cs typeface="Calibri"/>
              </a:rPr>
              <a:t>(ricordare le </a:t>
            </a:r>
            <a:r>
              <a:rPr sz="1995" dirty="0">
                <a:latin typeface="Calibri"/>
                <a:cs typeface="Calibri"/>
              </a:rPr>
              <a:t>definizioni </a:t>
            </a:r>
            <a:r>
              <a:rPr sz="1995" spc="9" dirty="0">
                <a:latin typeface="Calibri"/>
                <a:cs typeface="Calibri"/>
              </a:rPr>
              <a:t>di </a:t>
            </a:r>
            <a:r>
              <a:rPr sz="1995" dirty="0" err="1">
                <a:latin typeface="Calibri"/>
                <a:cs typeface="Calibri"/>
              </a:rPr>
              <a:t>reddito</a:t>
            </a:r>
            <a:r>
              <a:rPr sz="1995" dirty="0">
                <a:latin typeface="Calibri"/>
                <a:cs typeface="Calibri"/>
              </a:rPr>
              <a:t>  </a:t>
            </a:r>
            <a:r>
              <a:rPr sz="1995" spc="23" dirty="0" err="1" smtClean="0">
                <a:latin typeface="Calibri"/>
                <a:cs typeface="Calibri"/>
              </a:rPr>
              <a:t>operativo</a:t>
            </a:r>
            <a:r>
              <a:rPr lang="it-IT" sz="1995" spc="23" dirty="0" smtClean="0">
                <a:latin typeface="Calibri"/>
                <a:cs typeface="Calibri"/>
              </a:rPr>
              <a:t> </a:t>
            </a:r>
            <a:r>
              <a:rPr sz="1995" spc="23" dirty="0" smtClean="0">
                <a:latin typeface="Calibri"/>
                <a:cs typeface="Calibri"/>
              </a:rPr>
              <a:t>e </a:t>
            </a:r>
            <a:r>
              <a:rPr sz="1995" dirty="0">
                <a:latin typeface="Calibri"/>
                <a:cs typeface="Calibri"/>
              </a:rPr>
              <a:t>profitto</a:t>
            </a:r>
            <a:r>
              <a:rPr sz="1995" spc="-258" dirty="0">
                <a:latin typeface="Calibri"/>
                <a:cs typeface="Calibri"/>
              </a:rPr>
              <a:t> </a:t>
            </a:r>
            <a:r>
              <a:rPr sz="1995" dirty="0">
                <a:latin typeface="Calibri"/>
                <a:cs typeface="Calibri"/>
              </a:rPr>
              <a:t>d’impresa)</a:t>
            </a:r>
          </a:p>
          <a:p>
            <a:pPr marL="11516">
              <a:spcBef>
                <a:spcPts val="508"/>
              </a:spcBef>
            </a:pPr>
            <a:r>
              <a:rPr sz="1995" b="1" spc="-9" dirty="0">
                <a:solidFill>
                  <a:srgbClr val="FF0000"/>
                </a:solidFill>
                <a:latin typeface="Calibri"/>
                <a:cs typeface="Calibri"/>
              </a:rPr>
              <a:t>Knight:</a:t>
            </a:r>
            <a:r>
              <a:rPr sz="1995" b="1" spc="-1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-18" dirty="0">
                <a:solidFill>
                  <a:srgbClr val="FF0000"/>
                </a:solidFill>
                <a:latin typeface="Calibri"/>
                <a:cs typeface="Calibri"/>
              </a:rPr>
              <a:t>il</a:t>
            </a:r>
            <a:r>
              <a:rPr sz="1995" b="1" spc="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profitto</a:t>
            </a:r>
            <a:r>
              <a:rPr sz="1995" b="1" spc="-163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remunera</a:t>
            </a:r>
            <a:r>
              <a:rPr sz="1995" b="1" spc="-168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-14" dirty="0">
                <a:solidFill>
                  <a:srgbClr val="FF0000"/>
                </a:solidFill>
                <a:latin typeface="Calibri"/>
                <a:cs typeface="Calibri"/>
              </a:rPr>
              <a:t>l’assunzione</a:t>
            </a:r>
            <a:r>
              <a:rPr sz="1995" b="1" spc="-1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del</a:t>
            </a:r>
            <a:r>
              <a:rPr sz="1995" b="1" spc="-127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-9" dirty="0">
                <a:solidFill>
                  <a:srgbClr val="FF0000"/>
                </a:solidFill>
                <a:latin typeface="Calibri"/>
                <a:cs typeface="Calibri"/>
              </a:rPr>
              <a:t>rischio</a:t>
            </a:r>
            <a:endParaRPr sz="1995" dirty="0">
              <a:latin typeface="Calibri"/>
              <a:cs typeface="Calibri"/>
            </a:endParaRPr>
          </a:p>
          <a:p>
            <a:pPr marL="11516" marR="4607">
              <a:lnSpc>
                <a:spcPts val="2086"/>
              </a:lnSpc>
              <a:spcBef>
                <a:spcPts val="743"/>
              </a:spcBef>
            </a:pPr>
            <a:r>
              <a:rPr sz="1995" b="1" spc="-5" dirty="0">
                <a:solidFill>
                  <a:srgbClr val="FF0000"/>
                </a:solidFill>
                <a:latin typeface="Calibri"/>
                <a:cs typeface="Calibri"/>
              </a:rPr>
              <a:t>Sraffa:</a:t>
            </a:r>
            <a:r>
              <a:rPr sz="1995" b="1" spc="-77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-18" dirty="0">
                <a:solidFill>
                  <a:srgbClr val="FF0000"/>
                </a:solidFill>
                <a:latin typeface="Calibri"/>
                <a:cs typeface="Calibri"/>
              </a:rPr>
              <a:t>il</a:t>
            </a:r>
            <a:r>
              <a:rPr sz="1995" b="1" spc="-1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profitto</a:t>
            </a:r>
            <a:r>
              <a:rPr sz="1995" b="1" spc="-1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remunera</a:t>
            </a:r>
            <a:r>
              <a:rPr sz="1995" b="1" spc="-15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-18" dirty="0">
                <a:solidFill>
                  <a:srgbClr val="FF0000"/>
                </a:solidFill>
                <a:latin typeface="Calibri"/>
                <a:cs typeface="Calibri"/>
              </a:rPr>
              <a:t>il</a:t>
            </a:r>
            <a:r>
              <a:rPr sz="1995" b="1" spc="-1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-9" dirty="0">
                <a:solidFill>
                  <a:srgbClr val="FF0000"/>
                </a:solidFill>
                <a:latin typeface="Calibri"/>
                <a:cs typeface="Calibri"/>
              </a:rPr>
              <a:t>capitale</a:t>
            </a:r>
            <a:r>
              <a:rPr sz="1995" b="1" spc="-82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(interesse)</a:t>
            </a:r>
            <a:r>
              <a:rPr sz="1995" b="1" spc="-15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-9" dirty="0">
                <a:solidFill>
                  <a:srgbClr val="FF0000"/>
                </a:solidFill>
                <a:latin typeface="Calibri"/>
                <a:cs typeface="Calibri"/>
              </a:rPr>
              <a:t>più</a:t>
            </a:r>
            <a:r>
              <a:rPr sz="1995" b="1" spc="-5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una</a:t>
            </a:r>
            <a:r>
              <a:rPr sz="1995" b="1" spc="-59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componente  per </a:t>
            </a:r>
            <a:r>
              <a:rPr sz="1995" b="1" spc="-5" dirty="0">
                <a:solidFill>
                  <a:srgbClr val="FF0000"/>
                </a:solidFill>
                <a:latin typeface="Calibri"/>
                <a:cs typeface="Calibri"/>
              </a:rPr>
              <a:t>l’assunzione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del</a:t>
            </a:r>
            <a:r>
              <a:rPr sz="1995" b="1" spc="-299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-9" dirty="0">
                <a:solidFill>
                  <a:srgbClr val="FF0000"/>
                </a:solidFill>
                <a:latin typeface="Calibri"/>
                <a:cs typeface="Calibri"/>
              </a:rPr>
              <a:t>rischio</a:t>
            </a:r>
            <a:endParaRPr sz="1995" dirty="0">
              <a:latin typeface="Calibri"/>
              <a:cs typeface="Calibri"/>
            </a:endParaRPr>
          </a:p>
          <a:p>
            <a:pPr marL="11516" marR="437046">
              <a:lnSpc>
                <a:spcPct val="89000"/>
              </a:lnSpc>
              <a:spcBef>
                <a:spcPts val="748"/>
              </a:spcBef>
            </a:pPr>
            <a:r>
              <a:rPr sz="1995" b="1" spc="-5" dirty="0">
                <a:solidFill>
                  <a:srgbClr val="FF0000"/>
                </a:solidFill>
                <a:latin typeface="Calibri"/>
                <a:cs typeface="Calibri"/>
              </a:rPr>
              <a:t>Kirzner: l’imprenditore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è un </a:t>
            </a:r>
            <a:r>
              <a:rPr sz="1995" b="1" spc="-5" dirty="0">
                <a:solidFill>
                  <a:srgbClr val="FF0000"/>
                </a:solidFill>
                <a:latin typeface="Calibri"/>
                <a:cs typeface="Calibri"/>
              </a:rPr>
              <a:t>soggetto che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scopre e </a:t>
            </a:r>
            <a:r>
              <a:rPr sz="1995" b="1" spc="-9" dirty="0">
                <a:solidFill>
                  <a:srgbClr val="FF0000"/>
                </a:solidFill>
                <a:latin typeface="Calibri"/>
                <a:cs typeface="Calibri"/>
              </a:rPr>
              <a:t>utilizza ogni  possibilità</a:t>
            </a:r>
            <a:r>
              <a:rPr sz="1995" b="1" spc="-5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sz="1995" b="1" spc="-9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-5" dirty="0">
                <a:solidFill>
                  <a:srgbClr val="FF0000"/>
                </a:solidFill>
                <a:latin typeface="Calibri"/>
                <a:cs typeface="Calibri"/>
              </a:rPr>
              <a:t>scambio</a:t>
            </a:r>
            <a:r>
              <a:rPr sz="1995" b="1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non</a:t>
            </a:r>
            <a:r>
              <a:rPr sz="1995" b="1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ancora</a:t>
            </a:r>
            <a:r>
              <a:rPr sz="1995" b="1" spc="-15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sfruttata</a:t>
            </a:r>
            <a:r>
              <a:rPr sz="1995" b="1" spc="-1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dal</a:t>
            </a:r>
            <a:r>
              <a:rPr sz="1995" b="1" spc="-103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mercato</a:t>
            </a:r>
            <a:r>
              <a:rPr sz="1995" dirty="0">
                <a:latin typeface="Calibri"/>
                <a:cs typeface="Calibri"/>
              </a:rPr>
              <a:t>.</a:t>
            </a:r>
            <a:r>
              <a:rPr sz="1995" spc="-118" dirty="0">
                <a:latin typeface="Calibri"/>
                <a:cs typeface="Calibri"/>
              </a:rPr>
              <a:t> </a:t>
            </a:r>
            <a:r>
              <a:rPr sz="1995" spc="14" dirty="0">
                <a:latin typeface="Calibri"/>
                <a:cs typeface="Calibri"/>
              </a:rPr>
              <a:t>Il</a:t>
            </a:r>
            <a:r>
              <a:rPr sz="1995" spc="-73" dirty="0">
                <a:latin typeface="Calibri"/>
                <a:cs typeface="Calibri"/>
              </a:rPr>
              <a:t> </a:t>
            </a:r>
            <a:r>
              <a:rPr sz="1995" dirty="0">
                <a:latin typeface="Calibri"/>
                <a:cs typeface="Calibri"/>
              </a:rPr>
              <a:t>profitto  remunera</a:t>
            </a:r>
            <a:r>
              <a:rPr sz="1995" spc="-141" dirty="0">
                <a:latin typeface="Calibri"/>
                <a:cs typeface="Calibri"/>
              </a:rPr>
              <a:t> </a:t>
            </a:r>
            <a:r>
              <a:rPr sz="1995" spc="-5" dirty="0">
                <a:latin typeface="Calibri"/>
                <a:cs typeface="Calibri"/>
              </a:rPr>
              <a:t>il</a:t>
            </a:r>
            <a:r>
              <a:rPr sz="1995" spc="-95" dirty="0">
                <a:latin typeface="Calibri"/>
                <a:cs typeface="Calibri"/>
              </a:rPr>
              <a:t> </a:t>
            </a:r>
            <a:r>
              <a:rPr sz="1995" spc="-5" dirty="0">
                <a:latin typeface="Calibri"/>
                <a:cs typeface="Calibri"/>
              </a:rPr>
              <a:t>vantaggio</a:t>
            </a:r>
            <a:r>
              <a:rPr sz="1995" spc="-145" dirty="0">
                <a:latin typeface="Calibri"/>
                <a:cs typeface="Calibri"/>
              </a:rPr>
              <a:t> </a:t>
            </a:r>
            <a:r>
              <a:rPr sz="1995" spc="-5" dirty="0">
                <a:latin typeface="Calibri"/>
                <a:cs typeface="Calibri"/>
              </a:rPr>
              <a:t>informativo</a:t>
            </a:r>
            <a:r>
              <a:rPr sz="1995" spc="-145" dirty="0">
                <a:latin typeface="Calibri"/>
                <a:cs typeface="Calibri"/>
              </a:rPr>
              <a:t> </a:t>
            </a:r>
            <a:r>
              <a:rPr sz="1995" dirty="0">
                <a:latin typeface="Calibri"/>
                <a:cs typeface="Calibri"/>
              </a:rPr>
              <a:t>acquisito</a:t>
            </a:r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7686" y="6233715"/>
            <a:ext cx="3494314" cy="62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400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75730" y="791480"/>
            <a:ext cx="2988331" cy="503490"/>
          </a:xfrm>
          <a:prstGeom prst="rect">
            <a:avLst/>
          </a:prstGeom>
        </p:spPr>
        <p:txBody>
          <a:bodyPr vert="horz" wrap="square" lIns="0" tIns="10941" rIns="0" bIns="0" rtlCol="0" anchor="ctr">
            <a:spAutoFit/>
          </a:bodyPr>
          <a:lstStyle/>
          <a:p>
            <a:pPr marL="11516">
              <a:lnSpc>
                <a:spcPct val="100000"/>
              </a:lnSpc>
              <a:spcBef>
                <a:spcPts val="86"/>
              </a:spcBef>
            </a:pPr>
            <a:r>
              <a:rPr sz="3200" dirty="0"/>
              <a:t>Schumpeter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2656443" y="1655479"/>
            <a:ext cx="9535557" cy="3521189"/>
          </a:xfrm>
          <a:prstGeom prst="rect">
            <a:avLst/>
          </a:prstGeom>
        </p:spPr>
        <p:txBody>
          <a:bodyPr vert="horz" wrap="square" lIns="0" tIns="46641" rIns="0" bIns="0" rtlCol="0">
            <a:spAutoFit/>
          </a:bodyPr>
          <a:lstStyle/>
          <a:p>
            <a:pPr marL="11516" marR="100768">
              <a:lnSpc>
                <a:spcPct val="88300"/>
              </a:lnSpc>
              <a:spcBef>
                <a:spcPts val="367"/>
              </a:spcBef>
            </a:pPr>
            <a:r>
              <a:rPr sz="2400" spc="-9" dirty="0"/>
              <a:t>Nella </a:t>
            </a:r>
            <a:r>
              <a:rPr sz="2400" spc="5" dirty="0"/>
              <a:t>visione </a:t>
            </a:r>
            <a:r>
              <a:rPr sz="2400" spc="9" dirty="0"/>
              <a:t>di </a:t>
            </a:r>
            <a:r>
              <a:rPr sz="2400" dirty="0"/>
              <a:t>Schumpeter </a:t>
            </a:r>
            <a:r>
              <a:rPr sz="2400" b="1" spc="-9" dirty="0">
                <a:solidFill>
                  <a:srgbClr val="FF0000"/>
                </a:solidFill>
                <a:latin typeface="Calibri"/>
                <a:cs typeface="Calibri"/>
              </a:rPr>
              <a:t>l’imprenditore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è un </a:t>
            </a:r>
            <a:r>
              <a:rPr sz="2400" b="1" spc="-9" dirty="0">
                <a:solidFill>
                  <a:srgbClr val="FF0000"/>
                </a:solidFill>
                <a:latin typeface="Calibri"/>
                <a:cs typeface="Calibri"/>
              </a:rPr>
              <a:t>rivoluzionario,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un 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innovatore</a:t>
            </a:r>
            <a:r>
              <a:rPr sz="2400" b="1" spc="-168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che</a:t>
            </a:r>
            <a:r>
              <a:rPr sz="2400" b="1" spc="-77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9" dirty="0">
                <a:solidFill>
                  <a:srgbClr val="FF0000"/>
                </a:solidFill>
                <a:latin typeface="Calibri"/>
                <a:cs typeface="Calibri"/>
              </a:rPr>
              <a:t>distrugge</a:t>
            </a:r>
            <a:r>
              <a:rPr sz="2400" b="1" spc="-77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27" dirty="0">
                <a:solidFill>
                  <a:srgbClr val="FF0000"/>
                </a:solidFill>
                <a:latin typeface="Calibri"/>
                <a:cs typeface="Calibri"/>
              </a:rPr>
              <a:t>gli</a:t>
            </a:r>
            <a:r>
              <a:rPr sz="2400" b="1" spc="82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14" dirty="0">
                <a:solidFill>
                  <a:srgbClr val="FF0000"/>
                </a:solidFill>
                <a:latin typeface="Calibri"/>
                <a:cs typeface="Calibri"/>
              </a:rPr>
              <a:t>equilibri</a:t>
            </a:r>
            <a:r>
              <a:rPr sz="2400" b="1" spc="-9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sz="2400" b="1" spc="-9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mercato</a:t>
            </a:r>
            <a:r>
              <a:rPr sz="2400" b="1" spc="-1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esistenti</a:t>
            </a:r>
            <a:r>
              <a:rPr sz="2400" b="1" spc="-20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400" b="1" spc="23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introduce  traiettorie </a:t>
            </a:r>
            <a:r>
              <a:rPr sz="2400" b="1" spc="-9" dirty="0">
                <a:solidFill>
                  <a:srgbClr val="FF0000"/>
                </a:solidFill>
                <a:latin typeface="Calibri"/>
                <a:cs typeface="Calibri"/>
              </a:rPr>
              <a:t>impreviste </a:t>
            </a:r>
            <a:r>
              <a:rPr sz="2400" dirty="0"/>
              <a:t>con idee originali </a:t>
            </a:r>
            <a:r>
              <a:rPr sz="2400" spc="5" dirty="0"/>
              <a:t>per </a:t>
            </a:r>
            <a:r>
              <a:rPr sz="2400" spc="14" dirty="0"/>
              <a:t>nuovi </a:t>
            </a:r>
            <a:r>
              <a:rPr sz="2400" dirty="0"/>
              <a:t>prodotti o </a:t>
            </a:r>
            <a:r>
              <a:rPr sz="2400" spc="14" dirty="0"/>
              <a:t>nuovi  </a:t>
            </a:r>
            <a:r>
              <a:rPr sz="2400" spc="9" dirty="0"/>
              <a:t>processi</a:t>
            </a:r>
            <a:r>
              <a:rPr sz="2400" spc="-185" dirty="0"/>
              <a:t> </a:t>
            </a:r>
            <a:r>
              <a:rPr sz="2400" spc="-5" dirty="0"/>
              <a:t>produttivi</a:t>
            </a:r>
            <a:r>
              <a:rPr sz="2400" spc="-185" dirty="0"/>
              <a:t> </a:t>
            </a:r>
            <a:r>
              <a:rPr sz="2400" dirty="0"/>
              <a:t>(</a:t>
            </a:r>
            <a:r>
              <a:rPr sz="2400" b="1" dirty="0">
                <a:latin typeface="Calibri"/>
                <a:cs typeface="Calibri"/>
              </a:rPr>
              <a:t>distruzione</a:t>
            </a:r>
            <a:r>
              <a:rPr sz="2400" b="1" spc="-18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creatrice</a:t>
            </a:r>
            <a:r>
              <a:rPr sz="2400" spc="-5" dirty="0"/>
              <a:t>)</a:t>
            </a:r>
          </a:p>
          <a:p>
            <a:pPr marL="11516">
              <a:lnSpc>
                <a:spcPct val="100000"/>
              </a:lnSpc>
              <a:spcBef>
                <a:spcPts val="508"/>
              </a:spcBef>
            </a:pPr>
            <a:r>
              <a:rPr sz="2400" spc="-9" dirty="0"/>
              <a:t>Si</a:t>
            </a:r>
            <a:r>
              <a:rPr sz="2400" spc="-5" dirty="0"/>
              <a:t> </a:t>
            </a:r>
            <a:r>
              <a:rPr sz="2400" spc="-9" dirty="0"/>
              <a:t>tratta</a:t>
            </a:r>
            <a:r>
              <a:rPr sz="2400" spc="-136" dirty="0"/>
              <a:t> </a:t>
            </a:r>
            <a:r>
              <a:rPr sz="2400" spc="14" dirty="0"/>
              <a:t>quindi</a:t>
            </a:r>
            <a:r>
              <a:rPr sz="2400" spc="-185" dirty="0"/>
              <a:t> </a:t>
            </a:r>
            <a:r>
              <a:rPr sz="2400" spc="9" dirty="0"/>
              <a:t>di</a:t>
            </a:r>
            <a:r>
              <a:rPr sz="2400" spc="-95" dirty="0"/>
              <a:t> </a:t>
            </a:r>
            <a:r>
              <a:rPr sz="2400" spc="14" dirty="0"/>
              <a:t>una</a:t>
            </a:r>
            <a:r>
              <a:rPr sz="2400" spc="-136" dirty="0"/>
              <a:t> </a:t>
            </a:r>
            <a:r>
              <a:rPr sz="2400" spc="14" dirty="0"/>
              <a:t>funzione</a:t>
            </a:r>
            <a:r>
              <a:rPr sz="2400" spc="-177" dirty="0"/>
              <a:t> </a:t>
            </a:r>
            <a:r>
              <a:rPr sz="2400" spc="9" dirty="0"/>
              <a:t>economica</a:t>
            </a:r>
            <a:r>
              <a:rPr lang="it-IT" sz="2400" spc="9" dirty="0"/>
              <a:t> </a:t>
            </a:r>
            <a:r>
              <a:rPr sz="2400" spc="9" dirty="0"/>
              <a:t>specifica</a:t>
            </a:r>
          </a:p>
          <a:p>
            <a:pPr marL="11516" marR="4607">
              <a:lnSpc>
                <a:spcPct val="89000"/>
              </a:lnSpc>
              <a:spcBef>
                <a:spcPts val="680"/>
              </a:spcBef>
            </a:pP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Schumpeter prima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fase</a:t>
            </a:r>
            <a:r>
              <a:rPr sz="2400" dirty="0"/>
              <a:t>: </a:t>
            </a:r>
            <a:r>
              <a:rPr sz="2400" spc="-5" dirty="0"/>
              <a:t>la </a:t>
            </a:r>
            <a:r>
              <a:rPr sz="2400" dirty="0"/>
              <a:t>capacità </a:t>
            </a:r>
            <a:r>
              <a:rPr sz="2400" spc="23" dirty="0"/>
              <a:t>innovativae </a:t>
            </a:r>
            <a:r>
              <a:rPr sz="2400" dirty="0"/>
              <a:t>“rivoluzionaria”  </a:t>
            </a:r>
            <a:r>
              <a:rPr sz="2400" spc="-5" dirty="0"/>
              <a:t>dell’imprenditore</a:t>
            </a:r>
            <a:r>
              <a:rPr sz="2400" spc="-159" dirty="0"/>
              <a:t> </a:t>
            </a:r>
            <a:r>
              <a:rPr sz="2400" spc="14" dirty="0"/>
              <a:t>non</a:t>
            </a:r>
            <a:r>
              <a:rPr sz="2400" spc="-118" dirty="0"/>
              <a:t> </a:t>
            </a:r>
            <a:r>
              <a:rPr sz="2400" spc="9" dirty="0"/>
              <a:t>si</a:t>
            </a:r>
            <a:r>
              <a:rPr sz="2400" spc="-68" dirty="0"/>
              <a:t> </a:t>
            </a:r>
            <a:r>
              <a:rPr sz="2400" dirty="0"/>
              <a:t>trova</a:t>
            </a:r>
            <a:r>
              <a:rPr sz="2400" spc="-113" dirty="0"/>
              <a:t> </a:t>
            </a:r>
            <a:r>
              <a:rPr sz="2400" dirty="0"/>
              <a:t>nelle</a:t>
            </a:r>
            <a:r>
              <a:rPr sz="2400" spc="-59" dirty="0"/>
              <a:t> </a:t>
            </a:r>
            <a:r>
              <a:rPr sz="2400" spc="9" dirty="0"/>
              <a:t>grandi</a:t>
            </a:r>
            <a:r>
              <a:rPr sz="2400" spc="-168" dirty="0"/>
              <a:t> </a:t>
            </a:r>
            <a:r>
              <a:rPr sz="2400" spc="9" dirty="0"/>
              <a:t>imprese</a:t>
            </a:r>
            <a:r>
              <a:rPr sz="2400" spc="-159" dirty="0"/>
              <a:t> </a:t>
            </a:r>
            <a:r>
              <a:rPr sz="2400" dirty="0"/>
              <a:t>(troppo</a:t>
            </a:r>
            <a:r>
              <a:rPr sz="2400" spc="-122" dirty="0"/>
              <a:t> </a:t>
            </a:r>
            <a:r>
              <a:rPr sz="2400" spc="-5" dirty="0"/>
              <a:t>gerarchiche  </a:t>
            </a:r>
            <a:r>
              <a:rPr sz="2400" dirty="0"/>
              <a:t>e </a:t>
            </a:r>
            <a:r>
              <a:rPr sz="2400" spc="-9" dirty="0"/>
              <a:t>burocratizzate)</a:t>
            </a:r>
            <a:r>
              <a:rPr sz="2400" spc="-150" dirty="0"/>
              <a:t> </a:t>
            </a:r>
            <a:r>
              <a:rPr sz="2400" spc="9" dirty="0"/>
              <a:t>ma</a:t>
            </a:r>
            <a:r>
              <a:rPr sz="2400" spc="-141" dirty="0"/>
              <a:t> </a:t>
            </a:r>
            <a:r>
              <a:rPr sz="2400" spc="14" dirty="0"/>
              <a:t>al</a:t>
            </a:r>
            <a:r>
              <a:rPr sz="2400" spc="-95" dirty="0"/>
              <a:t> </a:t>
            </a:r>
            <a:r>
              <a:rPr sz="2400" spc="14" dirty="0"/>
              <a:t>di</a:t>
            </a:r>
            <a:r>
              <a:rPr sz="2400" spc="-95" dirty="0"/>
              <a:t> </a:t>
            </a:r>
            <a:r>
              <a:rPr sz="2400" spc="9" dirty="0"/>
              <a:t>fuori,</a:t>
            </a:r>
            <a:r>
              <a:rPr sz="2400" spc="-136" dirty="0"/>
              <a:t> </a:t>
            </a:r>
            <a:r>
              <a:rPr sz="2400" dirty="0"/>
              <a:t>nelle</a:t>
            </a:r>
            <a:r>
              <a:rPr sz="2400" spc="-86" dirty="0"/>
              <a:t> </a:t>
            </a:r>
            <a:r>
              <a:rPr sz="2400" spc="-5" dirty="0"/>
              <a:t>piccole</a:t>
            </a:r>
            <a:r>
              <a:rPr sz="2400" spc="-177" dirty="0"/>
              <a:t> </a:t>
            </a:r>
            <a:r>
              <a:rPr sz="2400" spc="9" dirty="0"/>
              <a:t>imprese</a:t>
            </a:r>
          </a:p>
          <a:p>
            <a:pPr marL="11516" marR="111133">
              <a:lnSpc>
                <a:spcPts val="2176"/>
              </a:lnSpc>
              <a:spcBef>
                <a:spcPts val="671"/>
              </a:spcBef>
            </a:pP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Schumpeter</a:t>
            </a:r>
            <a:r>
              <a:rPr sz="2400" b="1" spc="-1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seconda</a:t>
            </a:r>
            <a:r>
              <a:rPr sz="2400" b="1" spc="-1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fase</a:t>
            </a:r>
            <a:r>
              <a:rPr sz="2400" dirty="0"/>
              <a:t>:</a:t>
            </a:r>
            <a:r>
              <a:rPr sz="2400" spc="-59" dirty="0"/>
              <a:t> </a:t>
            </a:r>
            <a:r>
              <a:rPr sz="2400" spc="9" dirty="0"/>
              <a:t>solo</a:t>
            </a:r>
            <a:r>
              <a:rPr sz="2400" spc="-32" dirty="0"/>
              <a:t> </a:t>
            </a:r>
            <a:r>
              <a:rPr sz="2400" spc="-5" dirty="0"/>
              <a:t>la</a:t>
            </a:r>
            <a:r>
              <a:rPr sz="2400" spc="-23" dirty="0"/>
              <a:t> </a:t>
            </a:r>
            <a:r>
              <a:rPr sz="2400" spc="9" dirty="0"/>
              <a:t>grande</a:t>
            </a:r>
            <a:r>
              <a:rPr sz="2400" spc="-159" dirty="0"/>
              <a:t> </a:t>
            </a:r>
            <a:r>
              <a:rPr sz="2400" spc="32" dirty="0"/>
              <a:t>impresapuò</a:t>
            </a:r>
            <a:r>
              <a:rPr sz="2400" spc="-127" dirty="0"/>
              <a:t> </a:t>
            </a:r>
            <a:r>
              <a:rPr sz="2400" dirty="0"/>
              <a:t>affrontare</a:t>
            </a:r>
            <a:r>
              <a:rPr sz="2400" spc="-159" dirty="0"/>
              <a:t> </a:t>
            </a:r>
            <a:r>
              <a:rPr sz="2400" spc="-5" dirty="0"/>
              <a:t>costi  </a:t>
            </a:r>
            <a:r>
              <a:rPr sz="2400" dirty="0"/>
              <a:t>e</a:t>
            </a:r>
            <a:r>
              <a:rPr sz="2400" spc="9" dirty="0"/>
              <a:t> </a:t>
            </a:r>
            <a:r>
              <a:rPr sz="2400" dirty="0"/>
              <a:t>rischi</a:t>
            </a:r>
            <a:r>
              <a:rPr sz="2400" spc="-181" dirty="0"/>
              <a:t> </a:t>
            </a:r>
            <a:r>
              <a:rPr sz="2400" spc="-23" dirty="0"/>
              <a:t>dell’attività</a:t>
            </a:r>
            <a:r>
              <a:rPr sz="2400" spc="-45" dirty="0"/>
              <a:t> </a:t>
            </a:r>
            <a:r>
              <a:rPr sz="2400" spc="14" dirty="0"/>
              <a:t>di</a:t>
            </a:r>
            <a:r>
              <a:rPr sz="2400" dirty="0"/>
              <a:t> </a:t>
            </a:r>
            <a:r>
              <a:rPr sz="2400" spc="-5" dirty="0"/>
              <a:t>ricerca</a:t>
            </a:r>
            <a:r>
              <a:rPr sz="2400" spc="-136" dirty="0"/>
              <a:t> </a:t>
            </a:r>
            <a:r>
              <a:rPr sz="2400" dirty="0"/>
              <a:t>e</a:t>
            </a:r>
            <a:r>
              <a:rPr sz="2400" spc="9" dirty="0"/>
              <a:t> </a:t>
            </a:r>
            <a:r>
              <a:rPr sz="2400" spc="27" dirty="0"/>
              <a:t>sviluppoper</a:t>
            </a:r>
            <a:r>
              <a:rPr sz="2400" spc="-145" dirty="0"/>
              <a:t> </a:t>
            </a:r>
            <a:r>
              <a:rPr sz="2400" spc="5" dirty="0"/>
              <a:t>generare</a:t>
            </a:r>
            <a:r>
              <a:rPr sz="2400" spc="-172" dirty="0"/>
              <a:t> </a:t>
            </a:r>
            <a:r>
              <a:rPr sz="2400" dirty="0"/>
              <a:t>innovazioni</a:t>
            </a:r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7686" y="6233715"/>
            <a:ext cx="3494314" cy="624285"/>
          </a:xfrm>
          <a:prstGeom prst="rect">
            <a:avLst/>
          </a:prstGeom>
        </p:spPr>
      </p:pic>
      <p:pic>
        <p:nvPicPr>
          <p:cNvPr id="5" name="Picture 3" descr="File:Joseph Alois Schumpeter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2376488" cy="346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04268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847528" y="1340769"/>
            <a:ext cx="7056908" cy="4751239"/>
          </a:xfrm>
          <a:ln>
            <a:solidFill>
              <a:srgbClr val="FFCC99"/>
            </a:solidFill>
          </a:ln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sz="1800" dirty="0"/>
              <a:t> </a:t>
            </a:r>
            <a:r>
              <a:rPr lang="it-IT" sz="1800" b="1" u="sng" dirty="0">
                <a:solidFill>
                  <a:srgbClr val="336600"/>
                </a:solidFill>
              </a:rPr>
              <a:t>concetti base</a:t>
            </a:r>
            <a:endParaRPr lang="it-IT" sz="1800" dirty="0">
              <a:solidFill>
                <a:srgbClr val="336600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Symbol" pitchFamily="18" charset="2"/>
              <a:buChar char="Þ"/>
              <a:defRPr/>
            </a:pPr>
            <a:r>
              <a:rPr lang="it-IT" sz="1800" b="1" i="1" u="sng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Teoria dell’innovazione</a:t>
            </a:r>
            <a:endParaRPr lang="it-IT" sz="800" b="1" i="1" u="sng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  <a:defRPr/>
            </a:pPr>
            <a:endParaRPr lang="it-IT" sz="5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it-IT" sz="1500" dirty="0"/>
              <a:t>- Le </a:t>
            </a:r>
            <a:r>
              <a:rPr lang="it-IT" sz="1500" i="1" dirty="0"/>
              <a:t>innovazioni sono il fatto fondamentale del capitalismo</a:t>
            </a:r>
            <a:r>
              <a:rPr lang="it-IT" sz="1500" dirty="0"/>
              <a:t>: esse provocano cambiamenti che danno luogo alla “evoluzione economica”</a:t>
            </a:r>
          </a:p>
          <a:p>
            <a:pPr algn="just" eaLnBrk="1" hangingPunct="1">
              <a:buFontTx/>
              <a:buNone/>
              <a:defRPr/>
            </a:pPr>
            <a:r>
              <a:rPr lang="it-IT" sz="1500" dirty="0"/>
              <a:t>- L’innovazione è “</a:t>
            </a:r>
            <a:r>
              <a:rPr lang="it-IT" sz="1500" dirty="0">
                <a:solidFill>
                  <a:srgbClr val="A50021"/>
                </a:solidFill>
              </a:rPr>
              <a:t>l’introduzione di una nuova funzione di produzione</a:t>
            </a:r>
            <a:r>
              <a:rPr lang="it-IT" sz="1500" dirty="0"/>
              <a:t>”: un nuovo prodotto/processo, nuove forme di organizzazione, nuovi mercati… </a:t>
            </a:r>
          </a:p>
          <a:p>
            <a:pPr algn="just" eaLnBrk="1" hangingPunct="1">
              <a:buFontTx/>
              <a:buNone/>
              <a:defRPr/>
            </a:pPr>
            <a:r>
              <a:rPr lang="it-IT" sz="1500" dirty="0"/>
              <a:t>- Tutte le innovazioni sono incorporate in una “nuova impresa” fondata a questo scopo</a:t>
            </a:r>
          </a:p>
          <a:p>
            <a:pPr algn="just" eaLnBrk="1" hangingPunct="1">
              <a:buFontTx/>
              <a:buNone/>
              <a:defRPr/>
            </a:pPr>
            <a:r>
              <a:rPr lang="it-IT" sz="1500" dirty="0"/>
              <a:t>- Le innovazioni associate con l’ascesa di </a:t>
            </a:r>
            <a:r>
              <a:rPr lang="it-IT" sz="1500" dirty="0">
                <a:solidFill>
                  <a:srgbClr val="A50021"/>
                </a:solidFill>
              </a:rPr>
              <a:t>“</a:t>
            </a:r>
            <a:r>
              <a:rPr lang="it-IT" sz="1500" i="1" dirty="0">
                <a:solidFill>
                  <a:srgbClr val="A50021"/>
                </a:solidFill>
              </a:rPr>
              <a:t>uomini nuovi</a:t>
            </a:r>
            <a:r>
              <a:rPr lang="it-IT" sz="1500" dirty="0"/>
              <a:t>”</a:t>
            </a:r>
          </a:p>
          <a:p>
            <a:pPr algn="just" eaLnBrk="1" hangingPunct="1">
              <a:buFontTx/>
              <a:buNone/>
              <a:defRPr/>
            </a:pPr>
            <a:r>
              <a:rPr lang="it-IT" sz="1500" dirty="0"/>
              <a:t>- Le innovazioni non sono eventi isolati, distribuiti in modo uniforme nel tempo, ma tendono ad ammassarsi in </a:t>
            </a:r>
            <a:r>
              <a:rPr lang="it-IT" sz="15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grappoli</a:t>
            </a:r>
            <a:r>
              <a:rPr lang="it-IT" sz="1500" dirty="0"/>
              <a:t> perché prima alcune imprese, poi la maggior parte di esse, segue la scia dell’innovazione riuscita</a:t>
            </a:r>
          </a:p>
          <a:p>
            <a:pPr algn="just" eaLnBrk="1" hangingPunct="1">
              <a:buFontTx/>
              <a:buNone/>
              <a:defRPr/>
            </a:pPr>
            <a:r>
              <a:rPr lang="it-IT" sz="1500" dirty="0"/>
              <a:t>- Le innovazioni non sono mai distribuite casualmente in tutto il sistema </a:t>
            </a:r>
            <a:r>
              <a:rPr lang="it-IT" sz="1500" dirty="0">
                <a:solidFill>
                  <a:srgbClr val="FF0000"/>
                </a:solidFill>
              </a:rPr>
              <a:t>economico ma tendono a concentrarsi in certi settori  e nei loro dintorni</a:t>
            </a:r>
          </a:p>
          <a:p>
            <a:pPr algn="just" eaLnBrk="1" hangingPunct="1">
              <a:buFontTx/>
              <a:buNone/>
              <a:defRPr/>
            </a:pPr>
            <a:r>
              <a:rPr lang="it-IT" sz="1500" dirty="0"/>
              <a:t>- Il progresso non è per sua natura armonioso, ma al contrario tortuoso, discontinuo e caratterizzato da scosse che sembrano delle vere e proprie esplosioni. 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Storia dell'impresa 2017-18</a:t>
            </a:r>
            <a:endParaRPr lang="it-IT"/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686" y="6255423"/>
            <a:ext cx="3494314" cy="62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12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48902" y="1029816"/>
            <a:ext cx="7849567" cy="4896767"/>
          </a:xfrm>
        </p:spPr>
        <p:txBody>
          <a:bodyPr>
            <a:normAutofit fontScale="40000" lnSpcReduction="20000"/>
          </a:bodyPr>
          <a:lstStyle/>
          <a:p>
            <a:pPr>
              <a:defRPr/>
            </a:pPr>
            <a:r>
              <a:rPr lang="it-IT" sz="4300" dirty="0"/>
              <a:t>Risveglio di interesse delle discipline economico-sociali nei confronti dell’imprenditorialità a seguito della straordinaria fioritura di nuove iniziative imprenditoriali</a:t>
            </a:r>
          </a:p>
          <a:p>
            <a:pPr>
              <a:defRPr/>
            </a:pPr>
            <a:endParaRPr lang="it-IT" sz="4300" dirty="0"/>
          </a:p>
          <a:p>
            <a:pPr>
              <a:defRPr/>
            </a:pPr>
            <a:r>
              <a:rPr lang="it-IT" sz="4300" dirty="0"/>
              <a:t>La  “</a:t>
            </a:r>
            <a:r>
              <a:rPr lang="it-IT" sz="4300" dirty="0" err="1">
                <a:solidFill>
                  <a:srgbClr val="FF0000"/>
                </a:solidFill>
              </a:rPr>
              <a:t>new</a:t>
            </a:r>
            <a:r>
              <a:rPr lang="it-IT" sz="4300" dirty="0">
                <a:solidFill>
                  <a:srgbClr val="FF0000"/>
                </a:solidFill>
              </a:rPr>
              <a:t> </a:t>
            </a:r>
            <a:r>
              <a:rPr lang="it-IT" sz="4300" dirty="0" err="1">
                <a:solidFill>
                  <a:srgbClr val="FF0000"/>
                </a:solidFill>
              </a:rPr>
              <a:t>entrepreneurial</a:t>
            </a:r>
            <a:r>
              <a:rPr lang="it-IT" sz="4300" dirty="0">
                <a:solidFill>
                  <a:srgbClr val="FF0000"/>
                </a:solidFill>
              </a:rPr>
              <a:t> economy</a:t>
            </a:r>
            <a:r>
              <a:rPr lang="it-IT" sz="4300" dirty="0"/>
              <a:t>” trova spiegazione soprattutto nella progressiva affermazione di una nuova traiettoria tecnologica, caratterizzata dal grande sviluppo delle ICT</a:t>
            </a:r>
          </a:p>
          <a:p>
            <a:pPr lvl="1">
              <a:defRPr/>
            </a:pPr>
            <a:r>
              <a:rPr lang="it-IT" sz="4000" dirty="0"/>
              <a:t>Il cluster di innovazioni ad esse connesse come GPT</a:t>
            </a:r>
          </a:p>
          <a:p>
            <a:pPr lvl="1">
              <a:defRPr/>
            </a:pPr>
            <a:endParaRPr lang="it-IT" sz="4000" i="1" dirty="0"/>
          </a:p>
          <a:p>
            <a:pPr>
              <a:defRPr/>
            </a:pPr>
            <a:r>
              <a:rPr lang="it-IT" sz="4300" dirty="0"/>
              <a:t>La matrice </a:t>
            </a:r>
            <a:r>
              <a:rPr lang="it-IT" sz="4300" i="1" dirty="0"/>
              <a:t>essenzialmente tecnologica </a:t>
            </a:r>
            <a:r>
              <a:rPr lang="it-IT" sz="4300" dirty="0"/>
              <a:t>di tali sviluppi ha di nuovo concentrato l’attenzione </a:t>
            </a:r>
          </a:p>
          <a:p>
            <a:pPr lvl="1">
              <a:defRPr/>
            </a:pPr>
            <a:r>
              <a:rPr lang="it-IT" sz="4000" dirty="0"/>
              <a:t>sul ruolo che l’innovazione svolge nel definire l’imprenditorialità</a:t>
            </a:r>
          </a:p>
          <a:p>
            <a:pPr lvl="1">
              <a:defRPr/>
            </a:pPr>
            <a:r>
              <a:rPr lang="it-IT" sz="4000" dirty="0"/>
              <a:t>sul rapporto fra imprenditorialità e sviluppo economico, rilanciando l’attualità delle originali intuizioni di </a:t>
            </a:r>
            <a:r>
              <a:rPr lang="it-IT" sz="4000" dirty="0" err="1"/>
              <a:t>Schumpeter</a:t>
            </a:r>
            <a:endParaRPr lang="it-IT" sz="4000" dirty="0"/>
          </a:p>
          <a:p>
            <a:pPr lvl="1">
              <a:defRPr/>
            </a:pPr>
            <a:endParaRPr lang="it-IT" sz="4000" dirty="0"/>
          </a:p>
          <a:p>
            <a:pPr>
              <a:defRPr/>
            </a:pPr>
            <a:r>
              <a:rPr lang="it-IT" sz="4200" dirty="0"/>
              <a:t>Tuttavia anche nella teoria economica </a:t>
            </a:r>
            <a:r>
              <a:rPr lang="it-IT" sz="4200" i="1" dirty="0" err="1"/>
              <a:t>mainstream</a:t>
            </a:r>
            <a:r>
              <a:rPr lang="it-IT" sz="4200" dirty="0"/>
              <a:t>  affiora una nuova sensibilità</a:t>
            </a:r>
            <a:endParaRPr lang="it-IT" sz="3800" dirty="0"/>
          </a:p>
          <a:p>
            <a:pPr lvl="1">
              <a:defRPr/>
            </a:pPr>
            <a:r>
              <a:rPr lang="en-GB" sz="3800" dirty="0"/>
              <a:t>Today </a:t>
            </a:r>
            <a:r>
              <a:rPr lang="en-GB" sz="3800" i="1" dirty="0"/>
              <a:t>entrepreneurship is likely to become more and more part of </a:t>
            </a:r>
            <a:r>
              <a:rPr lang="en-GB" sz="3800" dirty="0"/>
              <a:t> economics  (Economist 2009)</a:t>
            </a:r>
          </a:p>
          <a:p>
            <a:pPr lvl="1">
              <a:defRPr/>
            </a:pPr>
            <a:r>
              <a:rPr lang="en-GB" sz="3800" dirty="0" err="1"/>
              <a:t>Romer</a:t>
            </a:r>
            <a:r>
              <a:rPr lang="en-GB" sz="3800" dirty="0"/>
              <a:t> 2007</a:t>
            </a:r>
            <a:endParaRPr lang="it-IT" sz="2000" dirty="0"/>
          </a:p>
          <a:p>
            <a:pPr lvl="1">
              <a:defRPr/>
            </a:pPr>
            <a:endParaRPr lang="it-IT" sz="3400" dirty="0"/>
          </a:p>
          <a:p>
            <a:pPr lvl="1">
              <a:defRPr/>
            </a:pPr>
            <a:endParaRPr lang="it-IT" sz="2000" dirty="0"/>
          </a:p>
          <a:p>
            <a:pPr>
              <a:defRPr/>
            </a:pPr>
            <a:endParaRPr lang="it-IT" sz="4000" dirty="0"/>
          </a:p>
          <a:p>
            <a:pPr>
              <a:defRPr/>
            </a:pPr>
            <a:endParaRPr lang="it-IT" dirty="0"/>
          </a:p>
          <a:p>
            <a:pPr>
              <a:defRPr/>
            </a:pP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Storia dell'impresa 2017-18</a:t>
            </a:r>
            <a:endParaRPr lang="it-IT"/>
          </a:p>
        </p:txBody>
      </p:sp>
      <p:sp>
        <p:nvSpPr>
          <p:cNvPr id="4" name="Titolo 8"/>
          <p:cNvSpPr txBox="1">
            <a:spLocks/>
          </p:cNvSpPr>
          <p:nvPr/>
        </p:nvSpPr>
        <p:spPr bwMode="auto">
          <a:xfrm>
            <a:off x="1981200" y="71104"/>
            <a:ext cx="82296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it-IT" sz="2400" kern="0" dirty="0" smtClean="0">
                <a:latin typeface="+mj-lt"/>
                <a:ea typeface="+mj-ea"/>
                <a:cs typeface="+mj-cs"/>
              </a:rPr>
              <a:t>La nuova economia imprenditoriale</a:t>
            </a:r>
            <a:endParaRPr lang="it-IT" sz="24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5" name="Segnaposto contenuto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7686" y="6220460"/>
            <a:ext cx="3494314" cy="62428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324"/>
            <a:ext cx="2200275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46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03389" y="1628776"/>
            <a:ext cx="8065020" cy="432050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it-IT" sz="2000" dirty="0"/>
              <a:t>come passare da valutazioni qualitative a stilizzazioni e misurazioni di eventuali rapporti causali fra innovazione -imprenditorialità - sviluppo ?</a:t>
            </a:r>
          </a:p>
          <a:p>
            <a:pPr>
              <a:lnSpc>
                <a:spcPct val="90000"/>
              </a:lnSpc>
              <a:defRPr/>
            </a:pPr>
            <a:r>
              <a:rPr lang="it-IT" sz="1900" dirty="0"/>
              <a:t>I due temi più dibattuti a livello teorico riguardano</a:t>
            </a:r>
          </a:p>
          <a:p>
            <a:pPr marL="914400" lvl="1" indent="-457200">
              <a:buClr>
                <a:srgbClr val="FF0000"/>
              </a:buClr>
              <a:buFontTx/>
              <a:buAutoNum type="arabicPeriod"/>
              <a:defRPr/>
            </a:pPr>
            <a:r>
              <a:rPr lang="it-IT" sz="1900" dirty="0"/>
              <a:t>La definizione dell’imprenditore</a:t>
            </a:r>
          </a:p>
          <a:p>
            <a:pPr marL="914400" lvl="1" indent="-457200">
              <a:buClr>
                <a:srgbClr val="FF0000"/>
              </a:buClr>
              <a:buFontTx/>
              <a:buAutoNum type="arabicPeriod"/>
              <a:defRPr/>
            </a:pPr>
            <a:r>
              <a:rPr lang="it-IT" sz="1900" dirty="0"/>
              <a:t>Il rapporto tra imprenditorialità e crescita economica</a:t>
            </a:r>
          </a:p>
          <a:p>
            <a:pPr marL="914400" lvl="1" indent="-457200">
              <a:buClr>
                <a:srgbClr val="FF0000"/>
              </a:buClr>
              <a:buFontTx/>
              <a:buAutoNum type="arabicPeriod"/>
              <a:defRPr/>
            </a:pPr>
            <a:endParaRPr lang="it-IT" sz="1900" dirty="0"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it-IT" sz="2200" dirty="0"/>
              <a:t>(</a:t>
            </a:r>
            <a:r>
              <a:rPr lang="it-IT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1) La capacità di innovare esaurisce le qualità che definiscono l’imprenditore</a:t>
            </a:r>
            <a:r>
              <a:rPr lang="it-IT" sz="2200" dirty="0"/>
              <a:t>? </a:t>
            </a:r>
          </a:p>
          <a:p>
            <a:pPr>
              <a:lnSpc>
                <a:spcPct val="90000"/>
              </a:lnSpc>
              <a:defRPr/>
            </a:pPr>
            <a:r>
              <a:rPr lang="it-IT" sz="1900" dirty="0"/>
              <a:t>Nella letteratura economica altri due grandi temi hanno improntato la messa a fuoco del concetto di imprenditore</a:t>
            </a:r>
            <a:r>
              <a:rPr lang="it-IT" sz="2200" dirty="0"/>
              <a:t>: </a:t>
            </a:r>
          </a:p>
          <a:p>
            <a:pPr marL="914400" lvl="1" indent="-457200">
              <a:defRPr/>
            </a:pPr>
            <a:r>
              <a:rPr lang="it-IT" sz="1700" dirty="0"/>
              <a:t>quello del </a:t>
            </a:r>
            <a:r>
              <a:rPr lang="it-IT" sz="1700" u="sng" dirty="0"/>
              <a:t>rischio e dell’arbitraggio</a:t>
            </a:r>
            <a:r>
              <a:rPr lang="it-IT" sz="1700" dirty="0"/>
              <a:t> (da </a:t>
            </a:r>
            <a:r>
              <a:rPr lang="it-IT" sz="1700" dirty="0" err="1"/>
              <a:t>Cantillon</a:t>
            </a:r>
            <a:r>
              <a:rPr lang="it-IT" sz="1700" dirty="0"/>
              <a:t> a </a:t>
            </a:r>
            <a:r>
              <a:rPr lang="it-IT" sz="1700" dirty="0" err="1"/>
              <a:t>Kirzner</a:t>
            </a:r>
            <a:r>
              <a:rPr lang="it-IT" sz="1700" dirty="0"/>
              <a:t>)</a:t>
            </a:r>
          </a:p>
          <a:p>
            <a:pPr marL="914400" lvl="1" indent="-457200">
              <a:defRPr/>
            </a:pPr>
            <a:r>
              <a:rPr lang="it-IT" sz="1700" dirty="0"/>
              <a:t>quello di </a:t>
            </a:r>
            <a:r>
              <a:rPr lang="it-IT" sz="1700" u="sng" dirty="0"/>
              <a:t>coordinamento dei fattori produttivi</a:t>
            </a:r>
            <a:r>
              <a:rPr lang="it-IT" sz="1700" dirty="0"/>
              <a:t>  (Marshall)</a:t>
            </a:r>
          </a:p>
          <a:p>
            <a:pPr marL="914400" lvl="1" indent="-457200">
              <a:buNone/>
              <a:defRPr/>
            </a:pPr>
            <a:endParaRPr lang="it-IT" sz="800" dirty="0"/>
          </a:p>
          <a:p>
            <a:pPr>
              <a:lnSpc>
                <a:spcPct val="90000"/>
              </a:lnSpc>
              <a:defRPr/>
            </a:pPr>
            <a:r>
              <a:rPr lang="it-IT" sz="1900" dirty="0"/>
              <a:t>Anche le altre </a:t>
            </a:r>
            <a:r>
              <a:rPr lang="it-IT" sz="1900" i="1" dirty="0"/>
              <a:t>scienze sociali </a:t>
            </a:r>
            <a:r>
              <a:rPr lang="it-IT" sz="1900" dirty="0"/>
              <a:t>si sono appassionate al tema dell’ imprenditorialità,  mettendone in luce </a:t>
            </a:r>
          </a:p>
          <a:p>
            <a:pPr marL="914400" lvl="1" indent="-457200">
              <a:defRPr/>
            </a:pPr>
            <a:r>
              <a:rPr lang="it-IT" sz="1700" dirty="0"/>
              <a:t>le componenti </a:t>
            </a:r>
            <a:r>
              <a:rPr lang="it-IT" sz="1700" b="1" dirty="0"/>
              <a:t>caratteriali e psicologiche, ovvero endogene</a:t>
            </a:r>
          </a:p>
          <a:p>
            <a:pPr marL="914400" lvl="1" indent="-457200">
              <a:defRPr/>
            </a:pPr>
            <a:r>
              <a:rPr lang="it-IT" sz="1700" dirty="0"/>
              <a:t>e/o </a:t>
            </a:r>
            <a:r>
              <a:rPr lang="it-IT" sz="1700" b="1" dirty="0"/>
              <a:t>quelle di ambiente e di contesto, cioè esogene</a:t>
            </a:r>
          </a:p>
          <a:p>
            <a:pPr marL="914400" lvl="1" indent="-457200">
              <a:buNone/>
              <a:defRPr/>
            </a:pPr>
            <a:endParaRPr lang="it-IT" sz="800" b="1" dirty="0"/>
          </a:p>
          <a:p>
            <a:pPr>
              <a:lnSpc>
                <a:spcPct val="90000"/>
              </a:lnSpc>
              <a:buFontTx/>
              <a:buAutoNum type="arabicPeriod"/>
              <a:defRPr/>
            </a:pPr>
            <a:endParaRPr lang="it-IT" sz="22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AutoNum type="arabicPeriod"/>
              <a:defRPr/>
            </a:pPr>
            <a:endParaRPr lang="it-IT" sz="22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AutoNum type="arabicPeriod"/>
              <a:defRPr/>
            </a:pPr>
            <a:endParaRPr lang="it-IT" sz="15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Storia dell'impresa 2017-18</a:t>
            </a:r>
            <a:endParaRPr lang="it-IT"/>
          </a:p>
        </p:txBody>
      </p:sp>
      <p:sp>
        <p:nvSpPr>
          <p:cNvPr id="5" name="Titolo 8"/>
          <p:cNvSpPr txBox="1">
            <a:spLocks/>
          </p:cNvSpPr>
          <p:nvPr/>
        </p:nvSpPr>
        <p:spPr bwMode="auto">
          <a:xfrm>
            <a:off x="1847528" y="476673"/>
            <a:ext cx="82296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it-IT" sz="2400" i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La nuova  economia imprenditoriale  1</a:t>
            </a:r>
            <a:endParaRPr lang="it-IT" sz="24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6" name="Segnaposto contenuto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609" y="6209124"/>
            <a:ext cx="3494314" cy="62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61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03389" y="1412776"/>
            <a:ext cx="7993012" cy="4968974"/>
          </a:xfrm>
        </p:spPr>
        <p:txBody>
          <a:bodyPr>
            <a:noAutofit/>
          </a:bodyPr>
          <a:lstStyle/>
          <a:p>
            <a:pPr marL="571500" indent="-514350">
              <a:defRPr/>
            </a:pPr>
            <a:r>
              <a:rPr lang="it-IT" sz="1900" dirty="0"/>
              <a:t>Ne è conseguita la riflessione riguardo all’identificazione dei fattori che determinano l’imprenditorialità</a:t>
            </a:r>
          </a:p>
          <a:p>
            <a:pPr marL="914400" lvl="1" indent="-457200">
              <a:spcBef>
                <a:spcPts val="0"/>
              </a:spcBef>
              <a:defRPr/>
            </a:pPr>
            <a:r>
              <a:rPr lang="it-IT" sz="1600" dirty="0"/>
              <a:t>Fino a che punto l’imprenditorialità è un fenomeno spontaneo? </a:t>
            </a:r>
          </a:p>
          <a:p>
            <a:pPr marL="914400" lvl="1" indent="-457200">
              <a:spcBef>
                <a:spcPts val="0"/>
              </a:spcBef>
              <a:defRPr/>
            </a:pPr>
            <a:r>
              <a:rPr lang="it-IT" sz="1600" dirty="0"/>
              <a:t>Come è possibile allevarla e stimolarla? </a:t>
            </a:r>
          </a:p>
          <a:p>
            <a:pPr marL="914400" lvl="1" indent="-457200">
              <a:spcBef>
                <a:spcPts val="0"/>
              </a:spcBef>
              <a:defRPr/>
            </a:pPr>
            <a:r>
              <a:rPr lang="it-IT" sz="1600" dirty="0"/>
              <a:t>Dove si pone, quindi, il confine fra </a:t>
            </a:r>
            <a:r>
              <a:rPr lang="it-IT" sz="1600" i="1" dirty="0"/>
              <a:t>nature</a:t>
            </a:r>
            <a:r>
              <a:rPr lang="it-IT" sz="1600" dirty="0"/>
              <a:t> e </a:t>
            </a:r>
            <a:r>
              <a:rPr lang="it-IT" sz="1600" i="1" dirty="0" err="1"/>
              <a:t>nurture</a:t>
            </a:r>
            <a:r>
              <a:rPr lang="it-IT" sz="1600" i="1" dirty="0"/>
              <a:t> ?</a:t>
            </a:r>
          </a:p>
          <a:p>
            <a:pPr marL="914400" lvl="1" indent="-457200">
              <a:spcBef>
                <a:spcPts val="0"/>
              </a:spcBef>
              <a:defRPr/>
            </a:pPr>
            <a:r>
              <a:rPr lang="it-IT" sz="1600" i="1" dirty="0"/>
              <a:t>Global </a:t>
            </a:r>
            <a:r>
              <a:rPr lang="it-IT" sz="1600" i="1" dirty="0" err="1"/>
              <a:t>heroes</a:t>
            </a:r>
            <a:r>
              <a:rPr lang="it-IT" sz="1600" i="1" dirty="0"/>
              <a:t>  </a:t>
            </a:r>
            <a:r>
              <a:rPr lang="it-IT" sz="1600" dirty="0"/>
              <a:t>oppure</a:t>
            </a:r>
            <a:r>
              <a:rPr lang="it-IT" sz="1600" i="1" dirty="0"/>
              <a:t> </a:t>
            </a:r>
            <a:r>
              <a:rPr lang="it-IT" sz="1600" i="1" dirty="0" err="1"/>
              <a:t>self-employed</a:t>
            </a:r>
            <a:r>
              <a:rPr lang="it-IT" sz="1600" i="1" dirty="0"/>
              <a:t>?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it-IT" sz="2000" dirty="0"/>
              <a:t>(2</a:t>
            </a:r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semplice esistenza di un ceto imprenditoriale è condizione necessaria e sufficiente per innescare uno sviluppo virtuoso dell’economia?</a:t>
            </a:r>
            <a:endPara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50875" indent="-514350">
              <a:spcBef>
                <a:spcPts val="0"/>
              </a:spcBef>
              <a:defRPr/>
            </a:pPr>
            <a:r>
              <a:rPr lang="it-IT" sz="1900" dirty="0"/>
              <a:t>imprenditori </a:t>
            </a:r>
            <a:r>
              <a:rPr lang="it-IT" sz="1900" i="1" dirty="0"/>
              <a:t>innovative </a:t>
            </a:r>
            <a:r>
              <a:rPr lang="it-IT" sz="1900" dirty="0"/>
              <a:t>vs. imprenditori </a:t>
            </a:r>
            <a:r>
              <a:rPr lang="it-IT" sz="1900" i="1" dirty="0" err="1"/>
              <a:t>replicative</a:t>
            </a:r>
            <a:r>
              <a:rPr lang="it-IT" sz="1900" i="1" dirty="0"/>
              <a:t> e redistributive  </a:t>
            </a:r>
            <a:r>
              <a:rPr lang="it-IT" sz="1900" dirty="0"/>
              <a:t>vs. </a:t>
            </a:r>
            <a:r>
              <a:rPr lang="it-IT" sz="1900" i="1" dirty="0" err="1"/>
              <a:t>productive</a:t>
            </a:r>
            <a:r>
              <a:rPr lang="it-IT" sz="1900" dirty="0"/>
              <a:t> (</a:t>
            </a:r>
            <a:r>
              <a:rPr lang="it-IT" sz="1900" dirty="0" err="1"/>
              <a:t>Baumol</a:t>
            </a:r>
            <a:r>
              <a:rPr lang="it-IT" sz="1900" dirty="0"/>
              <a:t>) </a:t>
            </a:r>
          </a:p>
          <a:p>
            <a:pPr marL="650875" indent="-514350">
              <a:spcBef>
                <a:spcPts val="0"/>
              </a:spcBef>
              <a:defRPr/>
            </a:pPr>
            <a:r>
              <a:rPr lang="en-GB" sz="1900" dirty="0"/>
              <a:t>More entrepreneurship= more growth? </a:t>
            </a:r>
            <a:r>
              <a:rPr lang="en-GB" sz="1900" i="1" dirty="0"/>
              <a:t>(</a:t>
            </a:r>
            <a:r>
              <a:rPr lang="en-GB" sz="1900" i="1" dirty="0" err="1"/>
              <a:t>Naudé</a:t>
            </a:r>
            <a:r>
              <a:rPr lang="en-GB" sz="1900" i="1" dirty="0"/>
              <a:t>  2008, </a:t>
            </a:r>
            <a:r>
              <a:rPr lang="en-GB" sz="1900" i="1" dirty="0" err="1"/>
              <a:t>Gries</a:t>
            </a:r>
            <a:r>
              <a:rPr lang="en-GB" sz="1900" i="1" dirty="0"/>
              <a:t> &amp; </a:t>
            </a:r>
            <a:r>
              <a:rPr lang="en-GB" sz="1900" i="1" dirty="0" err="1"/>
              <a:t>Naudé</a:t>
            </a:r>
            <a:r>
              <a:rPr lang="en-GB" sz="1900" i="1" dirty="0"/>
              <a:t>, 2008)</a:t>
            </a:r>
            <a:endParaRPr lang="it-IT" sz="1900" dirty="0"/>
          </a:p>
          <a:p>
            <a:pPr marL="650875" indent="-514350">
              <a:spcBef>
                <a:spcPts val="0"/>
              </a:spcBef>
              <a:defRPr/>
            </a:pPr>
            <a:r>
              <a:rPr lang="it-IT" sz="1900" i="1" dirty="0"/>
              <a:t>Talento, </a:t>
            </a:r>
            <a:r>
              <a:rPr lang="it-IT" sz="1900" dirty="0"/>
              <a:t>una dimensione latente individuata da Florida e </a:t>
            </a:r>
            <a:r>
              <a:rPr lang="it-IT" sz="1900" dirty="0" err="1"/>
              <a:t>Tinagli</a:t>
            </a:r>
            <a:r>
              <a:rPr lang="it-IT" sz="1900" dirty="0"/>
              <a:t> come uno delle tre T (insieme a tecnologia e tolleranza) che sono alla base della </a:t>
            </a:r>
            <a:r>
              <a:rPr lang="it-IT" sz="1900" i="1" dirty="0"/>
              <a:t>creative </a:t>
            </a:r>
            <a:r>
              <a:rPr lang="it-IT" sz="1900" i="1" dirty="0" err="1"/>
              <a:t>class</a:t>
            </a:r>
            <a:r>
              <a:rPr lang="it-IT" sz="1900" i="1" dirty="0"/>
              <a:t> </a:t>
            </a:r>
            <a:r>
              <a:rPr lang="it-IT" sz="1900" dirty="0"/>
              <a:t>che oggi induce sviluppo</a:t>
            </a:r>
          </a:p>
          <a:p>
            <a:pPr>
              <a:buFontTx/>
              <a:buNone/>
              <a:defRPr/>
            </a:pPr>
            <a:endParaRPr lang="it-IT" sz="36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Storia dell'impresa 2017-18</a:t>
            </a:r>
            <a:endParaRPr lang="it-IT" dirty="0"/>
          </a:p>
        </p:txBody>
      </p:sp>
      <p:sp>
        <p:nvSpPr>
          <p:cNvPr id="6" name="Titolo 8"/>
          <p:cNvSpPr txBox="1">
            <a:spLocks/>
          </p:cNvSpPr>
          <p:nvPr/>
        </p:nvSpPr>
        <p:spPr bwMode="auto">
          <a:xfrm>
            <a:off x="2114872" y="404814"/>
            <a:ext cx="82296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it-IT" sz="2400" i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La nuova  economia imprenditoriale 2</a:t>
            </a:r>
            <a:endParaRPr lang="it-IT" sz="24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5" name="Segnaposto contenuto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686" y="6261178"/>
            <a:ext cx="3494314" cy="62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03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1360" y="929999"/>
            <a:ext cx="5990745" cy="503490"/>
          </a:xfrm>
          <a:prstGeom prst="rect">
            <a:avLst/>
          </a:prstGeom>
        </p:spPr>
        <p:txBody>
          <a:bodyPr vert="horz" wrap="square" lIns="0" tIns="10941" rIns="0" bIns="0" rtlCol="0" anchor="ctr">
            <a:spAutoFit/>
          </a:bodyPr>
          <a:lstStyle/>
          <a:p>
            <a:pPr marL="11516">
              <a:lnSpc>
                <a:spcPct val="100000"/>
              </a:lnSpc>
              <a:spcBef>
                <a:spcPts val="86"/>
              </a:spcBef>
            </a:pPr>
            <a:r>
              <a:rPr lang="it-IT" sz="3200" dirty="0" smtClean="0"/>
              <a:t>L’i</a:t>
            </a:r>
            <a:r>
              <a:rPr sz="3200" dirty="0" err="1" smtClean="0"/>
              <a:t>mpresa</a:t>
            </a:r>
            <a:r>
              <a:rPr lang="it-IT" sz="3200" spc="-77" dirty="0"/>
              <a:t> </a:t>
            </a:r>
            <a:r>
              <a:rPr sz="3200" spc="5" dirty="0" err="1" smtClean="0"/>
              <a:t>manageriale</a:t>
            </a:r>
            <a:endParaRPr sz="3200" spc="5" dirty="0"/>
          </a:p>
        </p:txBody>
      </p:sp>
      <p:sp>
        <p:nvSpPr>
          <p:cNvPr id="3" name="object 3"/>
          <p:cNvSpPr txBox="1"/>
          <p:nvPr/>
        </p:nvSpPr>
        <p:spPr>
          <a:xfrm>
            <a:off x="2431360" y="2240591"/>
            <a:ext cx="7293318" cy="2924926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lnSpc>
                <a:spcPts val="2149"/>
              </a:lnSpc>
              <a:spcBef>
                <a:spcPts val="91"/>
              </a:spcBef>
            </a:pPr>
            <a:r>
              <a:rPr sz="1995" dirty="0">
                <a:latin typeface="Calibri"/>
                <a:cs typeface="Calibri"/>
              </a:rPr>
              <a:t>I</a:t>
            </a:r>
            <a:r>
              <a:rPr sz="1995" spc="-36" dirty="0">
                <a:latin typeface="Calibri"/>
                <a:cs typeface="Calibri"/>
              </a:rPr>
              <a:t> </a:t>
            </a:r>
            <a:r>
              <a:rPr sz="1995" spc="9" dirty="0">
                <a:latin typeface="Calibri"/>
                <a:cs typeface="Calibri"/>
              </a:rPr>
              <a:t>primi</a:t>
            </a:r>
            <a:r>
              <a:rPr sz="1995" spc="-86" dirty="0">
                <a:latin typeface="Calibri"/>
                <a:cs typeface="Calibri"/>
              </a:rPr>
              <a:t> </a:t>
            </a:r>
            <a:r>
              <a:rPr sz="1995" spc="5" dirty="0">
                <a:latin typeface="Calibri"/>
                <a:cs typeface="Calibri"/>
              </a:rPr>
              <a:t>modelli</a:t>
            </a:r>
            <a:r>
              <a:rPr sz="1995" spc="-177" dirty="0">
                <a:latin typeface="Calibri"/>
                <a:cs typeface="Calibri"/>
              </a:rPr>
              <a:t> </a:t>
            </a:r>
            <a:r>
              <a:rPr sz="1995" spc="9" dirty="0">
                <a:latin typeface="Calibri"/>
                <a:cs typeface="Calibri"/>
              </a:rPr>
              <a:t>dove</a:t>
            </a:r>
            <a:r>
              <a:rPr sz="1995" spc="-168" dirty="0">
                <a:latin typeface="Calibri"/>
                <a:cs typeface="Calibri"/>
              </a:rPr>
              <a:t> </a:t>
            </a:r>
            <a:r>
              <a:rPr sz="1995" spc="-86" dirty="0">
                <a:latin typeface="Calibri"/>
                <a:cs typeface="Calibri"/>
              </a:rPr>
              <a:t>c’è</a:t>
            </a:r>
            <a:r>
              <a:rPr sz="1995" spc="113" dirty="0"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separazione</a:t>
            </a:r>
            <a:r>
              <a:rPr sz="1995" b="1" spc="-18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fra</a:t>
            </a:r>
            <a:r>
              <a:rPr sz="1995" b="1" spc="-159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-5" dirty="0">
                <a:solidFill>
                  <a:srgbClr val="FF0000"/>
                </a:solidFill>
                <a:latin typeface="Calibri"/>
                <a:cs typeface="Calibri"/>
              </a:rPr>
              <a:t>impresa</a:t>
            </a:r>
            <a:r>
              <a:rPr sz="1995" b="1" spc="-63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e imprenditore</a:t>
            </a:r>
            <a:r>
              <a:rPr sz="1995" b="1" spc="-168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spc="14" dirty="0">
                <a:latin typeface="Calibri"/>
                <a:cs typeface="Calibri"/>
              </a:rPr>
              <a:t>sono</a:t>
            </a:r>
            <a:endParaRPr sz="1995">
              <a:latin typeface="Calibri"/>
              <a:cs typeface="Calibri"/>
            </a:endParaRPr>
          </a:p>
          <a:p>
            <a:pPr marL="11516" marR="312669">
              <a:lnSpc>
                <a:spcPct val="77600"/>
              </a:lnSpc>
              <a:spcBef>
                <a:spcPts val="290"/>
              </a:spcBef>
            </a:pPr>
            <a:r>
              <a:rPr sz="1995" spc="5" dirty="0">
                <a:latin typeface="Calibri"/>
                <a:cs typeface="Calibri"/>
              </a:rPr>
              <a:t>quelli</a:t>
            </a:r>
            <a:r>
              <a:rPr sz="1995" spc="394" dirty="0">
                <a:latin typeface="Calibri"/>
                <a:cs typeface="Calibri"/>
              </a:rPr>
              <a:t> </a:t>
            </a:r>
            <a:r>
              <a:rPr sz="1995" dirty="0">
                <a:latin typeface="Calibri"/>
                <a:cs typeface="Calibri"/>
              </a:rPr>
              <a:t>che</a:t>
            </a:r>
            <a:r>
              <a:rPr sz="1995" spc="-73" dirty="0">
                <a:latin typeface="Calibri"/>
                <a:cs typeface="Calibri"/>
              </a:rPr>
              <a:t> </a:t>
            </a:r>
            <a:r>
              <a:rPr sz="1995" spc="23" dirty="0">
                <a:latin typeface="Calibri"/>
                <a:cs typeface="Calibri"/>
              </a:rPr>
              <a:t>hanno</a:t>
            </a:r>
            <a:r>
              <a:rPr sz="1995" spc="-131" dirty="0">
                <a:latin typeface="Calibri"/>
                <a:cs typeface="Calibri"/>
              </a:rPr>
              <a:t> </a:t>
            </a:r>
            <a:r>
              <a:rPr sz="1995" dirty="0">
                <a:latin typeface="Calibri"/>
                <a:cs typeface="Calibri"/>
              </a:rPr>
              <a:t>studiato</a:t>
            </a:r>
            <a:r>
              <a:rPr sz="1995" spc="-131" dirty="0">
                <a:latin typeface="Calibri"/>
                <a:cs typeface="Calibri"/>
              </a:rPr>
              <a:t> </a:t>
            </a:r>
            <a:r>
              <a:rPr sz="1995" spc="-5" dirty="0">
                <a:latin typeface="Calibri"/>
                <a:cs typeface="Calibri"/>
              </a:rPr>
              <a:t>le</a:t>
            </a:r>
            <a:r>
              <a:rPr sz="1995" spc="-163" dirty="0">
                <a:latin typeface="Calibri"/>
                <a:cs typeface="Calibri"/>
              </a:rPr>
              <a:t> </a:t>
            </a:r>
            <a:r>
              <a:rPr sz="1995" spc="9" dirty="0">
                <a:latin typeface="Calibri"/>
                <a:cs typeface="Calibri"/>
              </a:rPr>
              <a:t>grandi</a:t>
            </a:r>
            <a:r>
              <a:rPr sz="1995" spc="-177" dirty="0">
                <a:latin typeface="Calibri"/>
                <a:cs typeface="Calibri"/>
              </a:rPr>
              <a:t> </a:t>
            </a:r>
            <a:r>
              <a:rPr sz="1995" spc="9" dirty="0">
                <a:latin typeface="Calibri"/>
                <a:cs typeface="Calibri"/>
              </a:rPr>
              <a:t>imprese</a:t>
            </a:r>
            <a:r>
              <a:rPr sz="1995" spc="-163" dirty="0">
                <a:latin typeface="Calibri"/>
                <a:cs typeface="Calibri"/>
              </a:rPr>
              <a:t> </a:t>
            </a:r>
            <a:r>
              <a:rPr sz="1995" dirty="0">
                <a:latin typeface="Calibri"/>
                <a:cs typeface="Calibri"/>
              </a:rPr>
              <a:t>moderne</a:t>
            </a:r>
            <a:r>
              <a:rPr sz="1995" spc="-163" dirty="0">
                <a:latin typeface="Calibri"/>
                <a:cs typeface="Calibri"/>
              </a:rPr>
              <a:t> </a:t>
            </a:r>
            <a:r>
              <a:rPr sz="1995" spc="-5" dirty="0">
                <a:latin typeface="Calibri"/>
                <a:cs typeface="Calibri"/>
              </a:rPr>
              <a:t>sotto</a:t>
            </a:r>
            <a:r>
              <a:rPr sz="1995" spc="-131" dirty="0">
                <a:latin typeface="Calibri"/>
                <a:cs typeface="Calibri"/>
              </a:rPr>
              <a:t> </a:t>
            </a:r>
            <a:r>
              <a:rPr sz="1995" spc="14" dirty="0">
                <a:latin typeface="Calibri"/>
                <a:cs typeface="Calibri"/>
              </a:rPr>
              <a:t>forma</a:t>
            </a:r>
            <a:r>
              <a:rPr sz="1995" spc="-122" dirty="0">
                <a:latin typeface="Calibri"/>
                <a:cs typeface="Calibri"/>
              </a:rPr>
              <a:t> </a:t>
            </a:r>
            <a:r>
              <a:rPr sz="1995" spc="27" dirty="0">
                <a:latin typeface="Calibri"/>
                <a:cs typeface="Calibri"/>
              </a:rPr>
              <a:t>di  </a:t>
            </a:r>
            <a:r>
              <a:rPr sz="1995" dirty="0">
                <a:latin typeface="Calibri"/>
                <a:cs typeface="Calibri"/>
              </a:rPr>
              <a:t>SpA </a:t>
            </a:r>
            <a:r>
              <a:rPr sz="1995" spc="14" dirty="0">
                <a:latin typeface="Calibri"/>
                <a:cs typeface="Calibri"/>
              </a:rPr>
              <a:t>ad </a:t>
            </a:r>
            <a:r>
              <a:rPr sz="1995" dirty="0">
                <a:latin typeface="Calibri"/>
                <a:cs typeface="Calibri"/>
              </a:rPr>
              <a:t>azionariato </a:t>
            </a:r>
            <a:r>
              <a:rPr sz="1995" spc="-5" dirty="0">
                <a:latin typeface="Calibri"/>
                <a:cs typeface="Calibri"/>
              </a:rPr>
              <a:t>diffuso, </a:t>
            </a:r>
            <a:r>
              <a:rPr sz="1995" spc="9" dirty="0">
                <a:latin typeface="Calibri"/>
                <a:cs typeface="Calibri"/>
              </a:rPr>
              <a:t>dove </a:t>
            </a:r>
            <a:r>
              <a:rPr sz="1995" spc="-86" dirty="0">
                <a:latin typeface="Calibri"/>
                <a:cs typeface="Calibri"/>
              </a:rPr>
              <a:t>c’è </a:t>
            </a:r>
            <a:r>
              <a:rPr sz="1995" dirty="0">
                <a:latin typeface="Calibri"/>
                <a:cs typeface="Calibri"/>
              </a:rPr>
              <a:t>separazione </a:t>
            </a:r>
            <a:r>
              <a:rPr sz="1995" spc="9" dirty="0">
                <a:latin typeface="Calibri"/>
                <a:cs typeface="Calibri"/>
              </a:rPr>
              <a:t>fra </a:t>
            </a:r>
            <a:r>
              <a:rPr sz="1995" dirty="0">
                <a:latin typeface="Calibri"/>
                <a:cs typeface="Calibri"/>
              </a:rPr>
              <a:t>proprietà  dell’impresa e</a:t>
            </a:r>
            <a:r>
              <a:rPr sz="1995" spc="-317" dirty="0">
                <a:latin typeface="Calibri"/>
                <a:cs typeface="Calibri"/>
              </a:rPr>
              <a:t> </a:t>
            </a:r>
            <a:r>
              <a:rPr sz="1995" dirty="0">
                <a:latin typeface="Calibri"/>
                <a:cs typeface="Calibri"/>
              </a:rPr>
              <a:t>management</a:t>
            </a:r>
            <a:endParaRPr sz="1995">
              <a:latin typeface="Calibri"/>
              <a:cs typeface="Calibri"/>
            </a:endParaRPr>
          </a:p>
          <a:p>
            <a:pPr marL="11516" marR="4607">
              <a:lnSpc>
                <a:spcPct val="79500"/>
              </a:lnSpc>
              <a:spcBef>
                <a:spcPts val="725"/>
              </a:spcBef>
            </a:pPr>
            <a:r>
              <a:rPr sz="1995" spc="-41" dirty="0">
                <a:latin typeface="Calibri"/>
                <a:cs typeface="Calibri"/>
              </a:rPr>
              <a:t>L’idea</a:t>
            </a:r>
            <a:r>
              <a:rPr sz="1995" spc="54" dirty="0">
                <a:latin typeface="Calibri"/>
                <a:cs typeface="Calibri"/>
              </a:rPr>
              <a:t> </a:t>
            </a:r>
            <a:r>
              <a:rPr sz="1995" dirty="0">
                <a:latin typeface="Calibri"/>
                <a:cs typeface="Calibri"/>
              </a:rPr>
              <a:t>è</a:t>
            </a:r>
            <a:r>
              <a:rPr sz="1995" spc="-73" dirty="0">
                <a:latin typeface="Calibri"/>
                <a:cs typeface="Calibri"/>
              </a:rPr>
              <a:t> </a:t>
            </a:r>
            <a:r>
              <a:rPr sz="1995" dirty="0">
                <a:latin typeface="Calibri"/>
                <a:cs typeface="Calibri"/>
              </a:rPr>
              <a:t>che</a:t>
            </a:r>
            <a:r>
              <a:rPr sz="1995" spc="23" dirty="0"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995" b="1" spc="-18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-5" dirty="0">
                <a:solidFill>
                  <a:srgbClr val="FF0000"/>
                </a:solidFill>
                <a:latin typeface="Calibri"/>
                <a:cs typeface="Calibri"/>
              </a:rPr>
              <a:t>manager</a:t>
            </a:r>
            <a:r>
              <a:rPr sz="1995" b="1" spc="-63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-5" dirty="0">
                <a:solidFill>
                  <a:srgbClr val="FF0000"/>
                </a:solidFill>
                <a:latin typeface="Calibri"/>
                <a:cs typeface="Calibri"/>
              </a:rPr>
              <a:t>massimizzino,</a:t>
            </a:r>
            <a:r>
              <a:rPr sz="1995" b="1" spc="-1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-5" dirty="0">
                <a:solidFill>
                  <a:srgbClr val="FF0000"/>
                </a:solidFill>
                <a:latin typeface="Calibri"/>
                <a:cs typeface="Calibri"/>
              </a:rPr>
              <a:t>piuttosto</a:t>
            </a:r>
            <a:r>
              <a:rPr sz="1995" b="1" spc="-159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-5" dirty="0">
                <a:solidFill>
                  <a:srgbClr val="FF0000"/>
                </a:solidFill>
                <a:latin typeface="Calibri"/>
                <a:cs typeface="Calibri"/>
              </a:rPr>
              <a:t>che</a:t>
            </a:r>
            <a:r>
              <a:rPr sz="1995" b="1" spc="-86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profitti</a:t>
            </a:r>
            <a:r>
              <a:rPr sz="1995" b="1" spc="-208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995" b="1" spc="9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-18" dirty="0">
                <a:solidFill>
                  <a:srgbClr val="FF0000"/>
                </a:solidFill>
                <a:latin typeface="Calibri"/>
                <a:cs typeface="Calibri"/>
              </a:rPr>
              <a:t>dividendi, 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altre </a:t>
            </a:r>
            <a:r>
              <a:rPr sz="1995" b="1" spc="-18" dirty="0">
                <a:solidFill>
                  <a:srgbClr val="FF0000"/>
                </a:solidFill>
                <a:latin typeface="Calibri"/>
                <a:cs typeface="Calibri"/>
              </a:rPr>
              <a:t>variabili: </a:t>
            </a:r>
            <a:r>
              <a:rPr sz="1995" b="1" spc="14" dirty="0">
                <a:solidFill>
                  <a:srgbClr val="FF0000"/>
                </a:solidFill>
                <a:latin typeface="Calibri"/>
                <a:cs typeface="Calibri"/>
              </a:rPr>
              <a:t>fatturatoe </a:t>
            </a:r>
            <a:r>
              <a:rPr sz="1995" b="1" spc="-9" dirty="0">
                <a:solidFill>
                  <a:srgbClr val="FF0000"/>
                </a:solidFill>
                <a:latin typeface="Calibri"/>
                <a:cs typeface="Calibri"/>
              </a:rPr>
              <a:t>vendite, </a:t>
            </a:r>
            <a:r>
              <a:rPr sz="1995" b="1" spc="5" dirty="0">
                <a:solidFill>
                  <a:srgbClr val="FF0000"/>
                </a:solidFill>
                <a:latin typeface="Calibri"/>
                <a:cs typeface="Calibri"/>
              </a:rPr>
              <a:t>oppure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ampiezza dei </a:t>
            </a:r>
            <a:r>
              <a:rPr sz="1995" b="1" spc="-5" dirty="0">
                <a:solidFill>
                  <a:srgbClr val="FF0000"/>
                </a:solidFill>
                <a:latin typeface="Calibri"/>
                <a:cs typeface="Calibri"/>
              </a:rPr>
              <a:t>confini  dell’impresa</a:t>
            </a:r>
            <a:r>
              <a:rPr sz="1995" b="1" spc="-77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995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del</a:t>
            </a:r>
            <a:r>
              <a:rPr sz="1995" b="1" spc="-32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suo</a:t>
            </a:r>
            <a:r>
              <a:rPr sz="1995" b="1" spc="-73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-9" dirty="0">
                <a:solidFill>
                  <a:srgbClr val="FF0000"/>
                </a:solidFill>
                <a:latin typeface="Calibri"/>
                <a:cs typeface="Calibri"/>
              </a:rPr>
              <a:t>capitale,</a:t>
            </a:r>
            <a:r>
              <a:rPr sz="1995" b="1" spc="-1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-5" dirty="0">
                <a:solidFill>
                  <a:srgbClr val="FF0000"/>
                </a:solidFill>
                <a:latin typeface="Calibri"/>
                <a:cs typeface="Calibri"/>
              </a:rPr>
              <a:t>con</a:t>
            </a:r>
            <a:r>
              <a:rPr sz="1995" b="1" spc="23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un</a:t>
            </a:r>
            <a:r>
              <a:rPr sz="1995" b="1" spc="-68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-18" dirty="0">
                <a:solidFill>
                  <a:srgbClr val="FF0000"/>
                </a:solidFill>
                <a:latin typeface="Calibri"/>
                <a:cs typeface="Calibri"/>
              </a:rPr>
              <a:t>vincolo</a:t>
            </a:r>
            <a:r>
              <a:rPr sz="1995" b="1" spc="23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sz="1995" b="1" spc="-32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dirty="0">
                <a:solidFill>
                  <a:srgbClr val="FF0000"/>
                </a:solidFill>
                <a:latin typeface="Calibri"/>
                <a:cs typeface="Calibri"/>
              </a:rPr>
              <a:t>profitto</a:t>
            </a:r>
            <a:r>
              <a:rPr sz="1995" b="1" spc="-163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95" b="1" spc="-9" dirty="0">
                <a:solidFill>
                  <a:srgbClr val="FF0000"/>
                </a:solidFill>
                <a:latin typeface="Calibri"/>
                <a:cs typeface="Calibri"/>
              </a:rPr>
              <a:t>minimo</a:t>
            </a:r>
            <a:endParaRPr sz="1995">
              <a:latin typeface="Calibri"/>
              <a:cs typeface="Calibri"/>
            </a:endParaRPr>
          </a:p>
          <a:p>
            <a:pPr marL="11516" marR="109981">
              <a:lnSpc>
                <a:spcPct val="78200"/>
              </a:lnSpc>
              <a:spcBef>
                <a:spcPts val="757"/>
              </a:spcBef>
            </a:pPr>
            <a:r>
              <a:rPr sz="1995" dirty="0">
                <a:latin typeface="Calibri"/>
                <a:cs typeface="Calibri"/>
              </a:rPr>
              <a:t>Punto </a:t>
            </a:r>
            <a:r>
              <a:rPr sz="1995" spc="14" dirty="0">
                <a:latin typeface="Calibri"/>
                <a:cs typeface="Calibri"/>
              </a:rPr>
              <a:t>di </a:t>
            </a:r>
            <a:r>
              <a:rPr sz="1995" dirty="0">
                <a:latin typeface="Calibri"/>
                <a:cs typeface="Calibri"/>
              </a:rPr>
              <a:t>debolezza è che </a:t>
            </a:r>
            <a:r>
              <a:rPr sz="1995" spc="9" dirty="0">
                <a:latin typeface="Calibri"/>
                <a:cs typeface="Calibri"/>
              </a:rPr>
              <a:t>manager </a:t>
            </a:r>
            <a:r>
              <a:rPr sz="1995" dirty="0">
                <a:latin typeface="Calibri"/>
                <a:cs typeface="Calibri"/>
              </a:rPr>
              <a:t>che </a:t>
            </a:r>
            <a:r>
              <a:rPr sz="1995" spc="5" dirty="0">
                <a:latin typeface="Calibri"/>
                <a:cs typeface="Calibri"/>
              </a:rPr>
              <a:t>per </a:t>
            </a:r>
            <a:r>
              <a:rPr sz="1995" dirty="0">
                <a:latin typeface="Calibri"/>
                <a:cs typeface="Calibri"/>
              </a:rPr>
              <a:t>lungo tempo realizzano  profitti</a:t>
            </a:r>
            <a:r>
              <a:rPr sz="1995" spc="-168" dirty="0">
                <a:latin typeface="Calibri"/>
                <a:cs typeface="Calibri"/>
              </a:rPr>
              <a:t> </a:t>
            </a:r>
            <a:r>
              <a:rPr sz="1995" dirty="0">
                <a:latin typeface="Calibri"/>
                <a:cs typeface="Calibri"/>
              </a:rPr>
              <a:t>inferiori</a:t>
            </a:r>
            <a:r>
              <a:rPr sz="1995" spc="-168" dirty="0">
                <a:latin typeface="Calibri"/>
                <a:cs typeface="Calibri"/>
              </a:rPr>
              <a:t> </a:t>
            </a:r>
            <a:r>
              <a:rPr sz="1995" dirty="0">
                <a:latin typeface="Calibri"/>
                <a:cs typeface="Calibri"/>
              </a:rPr>
              <a:t>a</a:t>
            </a:r>
            <a:r>
              <a:rPr sz="1995" spc="-23" dirty="0">
                <a:latin typeface="Calibri"/>
                <a:cs typeface="Calibri"/>
              </a:rPr>
              <a:t> </a:t>
            </a:r>
            <a:r>
              <a:rPr sz="1995" spc="5" dirty="0">
                <a:latin typeface="Calibri"/>
                <a:cs typeface="Calibri"/>
              </a:rPr>
              <a:t>quelli</a:t>
            </a:r>
            <a:r>
              <a:rPr sz="1995" spc="-73" dirty="0">
                <a:latin typeface="Calibri"/>
                <a:cs typeface="Calibri"/>
              </a:rPr>
              <a:t> </a:t>
            </a:r>
            <a:r>
              <a:rPr sz="1995" spc="9" dirty="0">
                <a:latin typeface="Calibri"/>
                <a:cs typeface="Calibri"/>
              </a:rPr>
              <a:t>di</a:t>
            </a:r>
            <a:r>
              <a:rPr sz="1995" spc="-73" dirty="0">
                <a:latin typeface="Calibri"/>
                <a:cs typeface="Calibri"/>
              </a:rPr>
              <a:t> </a:t>
            </a:r>
            <a:r>
              <a:rPr sz="1995" dirty="0">
                <a:latin typeface="Calibri"/>
                <a:cs typeface="Calibri"/>
              </a:rPr>
              <a:t>mercato</a:t>
            </a:r>
            <a:r>
              <a:rPr sz="1995" spc="-127" dirty="0">
                <a:latin typeface="Calibri"/>
                <a:cs typeface="Calibri"/>
              </a:rPr>
              <a:t> </a:t>
            </a:r>
            <a:r>
              <a:rPr sz="1995" spc="27" dirty="0">
                <a:latin typeface="Calibri"/>
                <a:cs typeface="Calibri"/>
              </a:rPr>
              <a:t>rischianodi</a:t>
            </a:r>
            <a:r>
              <a:rPr sz="1995" spc="-73" dirty="0">
                <a:latin typeface="Calibri"/>
                <a:cs typeface="Calibri"/>
              </a:rPr>
              <a:t> </a:t>
            </a:r>
            <a:r>
              <a:rPr sz="1995" spc="9" dirty="0">
                <a:latin typeface="Calibri"/>
                <a:cs typeface="Calibri"/>
              </a:rPr>
              <a:t>essere</a:t>
            </a:r>
            <a:r>
              <a:rPr sz="1995" spc="-159" dirty="0">
                <a:latin typeface="Calibri"/>
                <a:cs typeface="Calibri"/>
              </a:rPr>
              <a:t> </a:t>
            </a:r>
            <a:r>
              <a:rPr sz="1995" dirty="0">
                <a:latin typeface="Calibri"/>
                <a:cs typeface="Calibri"/>
              </a:rPr>
              <a:t>sanzionati:</a:t>
            </a:r>
            <a:r>
              <a:rPr sz="1995" spc="-154" dirty="0">
                <a:latin typeface="Calibri"/>
                <a:cs typeface="Calibri"/>
              </a:rPr>
              <a:t> </a:t>
            </a:r>
            <a:r>
              <a:rPr sz="1995" dirty="0">
                <a:latin typeface="Calibri"/>
                <a:cs typeface="Calibri"/>
              </a:rPr>
              <a:t>dagli  azionisti, che </a:t>
            </a:r>
            <a:r>
              <a:rPr sz="1995" spc="-5" dirty="0">
                <a:latin typeface="Calibri"/>
                <a:cs typeface="Calibri"/>
              </a:rPr>
              <a:t>li </a:t>
            </a:r>
            <a:r>
              <a:rPr sz="1995" dirty="0">
                <a:latin typeface="Calibri"/>
                <a:cs typeface="Calibri"/>
              </a:rPr>
              <a:t>sostituiranno, </a:t>
            </a:r>
            <a:r>
              <a:rPr sz="1995" spc="36" dirty="0">
                <a:latin typeface="Calibri"/>
                <a:cs typeface="Calibri"/>
              </a:rPr>
              <a:t>oppuredal </a:t>
            </a:r>
            <a:r>
              <a:rPr sz="1995" dirty="0">
                <a:latin typeface="Calibri"/>
                <a:cs typeface="Calibri"/>
              </a:rPr>
              <a:t>mercato, </a:t>
            </a:r>
            <a:r>
              <a:rPr sz="1995" spc="-14" dirty="0">
                <a:latin typeface="Calibri"/>
                <a:cs typeface="Calibri"/>
              </a:rPr>
              <a:t>attraverso </a:t>
            </a:r>
            <a:r>
              <a:rPr sz="1995" dirty="0">
                <a:latin typeface="Calibri"/>
                <a:cs typeface="Calibri"/>
              </a:rPr>
              <a:t>scalate  alla</a:t>
            </a:r>
            <a:r>
              <a:rPr sz="1995" spc="-54" dirty="0">
                <a:latin typeface="Calibri"/>
                <a:cs typeface="Calibri"/>
              </a:rPr>
              <a:t> </a:t>
            </a:r>
            <a:r>
              <a:rPr sz="1995" spc="9" dirty="0">
                <a:latin typeface="Calibri"/>
                <a:cs typeface="Calibri"/>
              </a:rPr>
              <a:t>proprietàdell’impresa</a:t>
            </a:r>
            <a:endParaRPr sz="1995">
              <a:latin typeface="Calibri"/>
              <a:cs typeface="Calibri"/>
            </a:endParaRPr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7686" y="6233715"/>
            <a:ext cx="3494314" cy="62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2083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2216</Words>
  <Application>Microsoft Office PowerPoint</Application>
  <PresentationFormat>Widescreen</PresentationFormat>
  <Paragraphs>174</Paragraphs>
  <Slides>18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8" baseType="lpstr">
      <vt:lpstr>Arial Unicode MS</vt:lpstr>
      <vt:lpstr>MS Mincho</vt:lpstr>
      <vt:lpstr>MS PGothic</vt:lpstr>
      <vt:lpstr>MS PGothic</vt:lpstr>
      <vt:lpstr>Arial</vt:lpstr>
      <vt:lpstr>Calibri</vt:lpstr>
      <vt:lpstr>Calibri Light</vt:lpstr>
      <vt:lpstr>Garamond</vt:lpstr>
      <vt:lpstr>Symbol</vt:lpstr>
      <vt:lpstr>Tema di Office</vt:lpstr>
      <vt:lpstr>Presentazione standard di PowerPoint</vt:lpstr>
      <vt:lpstr>Impresa e imprenditore</vt:lpstr>
      <vt:lpstr>l’imprenditore</vt:lpstr>
      <vt:lpstr>Schumpeter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L’impresa manageriale</vt:lpstr>
      <vt:lpstr>Adolf BERLE e Gardiner MEANS:  The Modern Corporation and Private  Property    (1933)</vt:lpstr>
      <vt:lpstr>L’impresa di Coase</vt:lpstr>
      <vt:lpstr>Ronald COASE:  La natura dell’impresa (1937)</vt:lpstr>
      <vt:lpstr>Presentazione standard di PowerPoint</vt:lpstr>
      <vt:lpstr>Presentazione standard di PowerPoint</vt:lpstr>
      <vt:lpstr>Presentazione standard di PowerPoint</vt:lpstr>
      <vt:lpstr>EDITH T. PENROSE, L’espansione dell’impresa (1959)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anonimo</dc:creator>
  <cp:lastModifiedBy>anonimo</cp:lastModifiedBy>
  <cp:revision>2</cp:revision>
  <dcterms:created xsi:type="dcterms:W3CDTF">2018-03-08T14:49:06Z</dcterms:created>
  <dcterms:modified xsi:type="dcterms:W3CDTF">2018-03-08T14:51:21Z</dcterms:modified>
</cp:coreProperties>
</file>