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71"/>
  </p:notesMasterIdLst>
  <p:sldIdLst>
    <p:sldId id="257" r:id="rId2"/>
    <p:sldId id="423" r:id="rId3"/>
    <p:sldId id="424" r:id="rId4"/>
    <p:sldId id="376" r:id="rId5"/>
    <p:sldId id="383" r:id="rId6"/>
    <p:sldId id="399" r:id="rId7"/>
    <p:sldId id="400" r:id="rId8"/>
    <p:sldId id="401" r:id="rId9"/>
    <p:sldId id="382" r:id="rId10"/>
    <p:sldId id="380" r:id="rId11"/>
    <p:sldId id="381" r:id="rId12"/>
    <p:sldId id="402" r:id="rId13"/>
    <p:sldId id="404" r:id="rId14"/>
    <p:sldId id="403" r:id="rId15"/>
    <p:sldId id="405" r:id="rId16"/>
    <p:sldId id="406" r:id="rId17"/>
    <p:sldId id="408" r:id="rId18"/>
    <p:sldId id="409" r:id="rId19"/>
    <p:sldId id="410" r:id="rId20"/>
    <p:sldId id="385" r:id="rId21"/>
    <p:sldId id="386" r:id="rId22"/>
    <p:sldId id="411" r:id="rId23"/>
    <p:sldId id="412" r:id="rId24"/>
    <p:sldId id="413" r:id="rId25"/>
    <p:sldId id="414" r:id="rId26"/>
    <p:sldId id="415" r:id="rId27"/>
    <p:sldId id="416" r:id="rId28"/>
    <p:sldId id="417" r:id="rId29"/>
    <p:sldId id="418" r:id="rId30"/>
    <p:sldId id="419" r:id="rId31"/>
    <p:sldId id="388" r:id="rId32"/>
    <p:sldId id="442" r:id="rId33"/>
    <p:sldId id="420" r:id="rId34"/>
    <p:sldId id="421" r:id="rId35"/>
    <p:sldId id="422"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384" r:id="rId51"/>
    <p:sldId id="443" r:id="rId52"/>
    <p:sldId id="444" r:id="rId53"/>
    <p:sldId id="445" r:id="rId54"/>
    <p:sldId id="439" r:id="rId55"/>
    <p:sldId id="440" r:id="rId56"/>
    <p:sldId id="441" r:id="rId57"/>
    <p:sldId id="446" r:id="rId58"/>
    <p:sldId id="447" r:id="rId59"/>
    <p:sldId id="448" r:id="rId60"/>
    <p:sldId id="449" r:id="rId61"/>
    <p:sldId id="397" r:id="rId62"/>
    <p:sldId id="398" r:id="rId63"/>
    <p:sldId id="387" r:id="rId64"/>
    <p:sldId id="389" r:id="rId65"/>
    <p:sldId id="390" r:id="rId66"/>
    <p:sldId id="391" r:id="rId67"/>
    <p:sldId id="392" r:id="rId68"/>
    <p:sldId id="393" r:id="rId69"/>
    <p:sldId id="394" r:id="rId7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4" autoAdjust="0"/>
    <p:restoredTop sz="86944" autoAdjust="0"/>
  </p:normalViewPr>
  <p:slideViewPr>
    <p:cSldViewPr snapToGrid="0">
      <p:cViewPr varScale="1">
        <p:scale>
          <a:sx n="62" d="100"/>
          <a:sy n="62" d="100"/>
        </p:scale>
        <p:origin x="822" y="60"/>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1C366-3C5F-4C37-9BA3-B2B6B76181E0}" type="datetimeFigureOut">
              <a:rPr lang="it-IT" smtClean="0"/>
              <a:t>22/04/2018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F464B-F923-45F2-AFE5-D60E96874FA2}" type="slidenum">
              <a:rPr lang="it-IT" smtClean="0"/>
              <a:t>‹N›</a:t>
            </a:fld>
            <a:endParaRPr lang="it-IT"/>
          </a:p>
        </p:txBody>
      </p:sp>
    </p:spTree>
    <p:extLst>
      <p:ext uri="{BB962C8B-B14F-4D97-AF65-F5344CB8AC3E}">
        <p14:creationId xmlns:p14="http://schemas.microsoft.com/office/powerpoint/2010/main" val="157952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dirty="0" smtClean="0"/>
          </a:p>
        </p:txBody>
      </p:sp>
      <p:sp>
        <p:nvSpPr>
          <p:cNvPr id="1331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A4B4C0-CDCC-44CD-9303-7898BFE07A4E}" type="slidenum">
              <a:rPr lang="it-IT" altLang="it-IT" smtClean="0">
                <a:solidFill>
                  <a:prstClr val="black"/>
                </a:solidFill>
              </a:rPr>
              <a:pPr/>
              <a:t>1</a:t>
            </a:fld>
            <a:endParaRPr lang="it-IT" altLang="it-IT" smtClean="0">
              <a:solidFill>
                <a:prstClr val="black"/>
              </a:solidFill>
            </a:endParaRPr>
          </a:p>
        </p:txBody>
      </p:sp>
    </p:spTree>
    <p:extLst>
      <p:ext uri="{BB962C8B-B14F-4D97-AF65-F5344CB8AC3E}">
        <p14:creationId xmlns:p14="http://schemas.microsoft.com/office/powerpoint/2010/main" val="137576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24</a:t>
            </a:fld>
            <a:endParaRPr lang="it-IT"/>
          </a:p>
        </p:txBody>
      </p:sp>
    </p:spTree>
    <p:extLst>
      <p:ext uri="{BB962C8B-B14F-4D97-AF65-F5344CB8AC3E}">
        <p14:creationId xmlns:p14="http://schemas.microsoft.com/office/powerpoint/2010/main" val="215603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14F464B-F923-45F2-AFE5-D60E96874FA2}" type="slidenum">
              <a:rPr lang="it-IT" smtClean="0"/>
              <a:t>62</a:t>
            </a:fld>
            <a:endParaRPr lang="it-IT"/>
          </a:p>
        </p:txBody>
      </p:sp>
    </p:spTree>
    <p:extLst>
      <p:ext uri="{BB962C8B-B14F-4D97-AF65-F5344CB8AC3E}">
        <p14:creationId xmlns:p14="http://schemas.microsoft.com/office/powerpoint/2010/main" val="1110822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olo">
    <p:spTree>
      <p:nvGrpSpPr>
        <p:cNvPr id="1" name=""/>
        <p:cNvGrpSpPr/>
        <p:nvPr/>
      </p:nvGrpSpPr>
      <p:grpSpPr>
        <a:xfrm>
          <a:off x="0" y="0"/>
          <a:ext cx="0" cy="0"/>
          <a:chOff x="0" y="0"/>
          <a:chExt cx="0" cy="0"/>
        </a:xfrm>
      </p:grpSpPr>
      <p:sp>
        <p:nvSpPr>
          <p:cNvPr id="4" name="CasellaDiTesto 10"/>
          <p:cNvSpPr txBox="1">
            <a:spLocks noChangeArrowheads="1"/>
          </p:cNvSpPr>
          <p:nvPr/>
        </p:nvSpPr>
        <p:spPr bwMode="auto">
          <a:xfrm>
            <a:off x="9738784" y="92075"/>
            <a:ext cx="222673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it-IT" sz="1000" b="1" smtClean="0">
                <a:solidFill>
                  <a:srgbClr val="FFFFFF"/>
                </a:solidFill>
                <a:latin typeface="Arial" panose="020B0604020202020204" pitchFamily="34" charset="0"/>
                <a:cs typeface="Arial" panose="020B0604020202020204" pitchFamily="34" charset="0"/>
              </a:rPr>
              <a:t>DiSIA</a:t>
            </a:r>
          </a:p>
          <a:p>
            <a:pPr defTabSz="457200" fontAlgn="base">
              <a:spcBef>
                <a:spcPct val="0"/>
              </a:spcBef>
              <a:spcAft>
                <a:spcPct val="0"/>
              </a:spcAft>
              <a:defRPr/>
            </a:pPr>
            <a:r>
              <a:rPr lang="it-IT" sz="800" smtClean="0">
                <a:solidFill>
                  <a:srgbClr val="FFFFFF"/>
                </a:solidFill>
                <a:latin typeface="Arial" panose="020B0604020202020204" pitchFamily="34" charset="0"/>
                <a:cs typeface="Arial" panose="020B0604020202020204" pitchFamily="34" charset="0"/>
              </a:rPr>
              <a:t>DIPARTIMENTO DI</a:t>
            </a:r>
          </a:p>
          <a:p>
            <a:pPr defTabSz="457200" fontAlgn="base">
              <a:spcBef>
                <a:spcPct val="0"/>
              </a:spcBef>
              <a:spcAft>
                <a:spcPct val="0"/>
              </a:spcAft>
              <a:defRPr/>
            </a:pPr>
            <a:r>
              <a:rPr lang="it-IT" sz="800" smtClean="0">
                <a:solidFill>
                  <a:srgbClr val="FFFFFF"/>
                </a:solidFill>
                <a:latin typeface="Arial" panose="020B0604020202020204" pitchFamily="34" charset="0"/>
                <a:cs typeface="Arial" panose="020B0604020202020204" pitchFamily="34" charset="0"/>
              </a:rPr>
              <a:t>STATISTICA, INFORMATICA, APPLICAZIONI "G: PARENTI"</a:t>
            </a:r>
          </a:p>
        </p:txBody>
      </p:sp>
      <p:pic>
        <p:nvPicPr>
          <p:cNvPr id="5" name="Immagine 11"/>
          <p:cNvPicPr>
            <a:picLocks noChangeAspect="1"/>
          </p:cNvPicPr>
          <p:nvPr/>
        </p:nvPicPr>
        <p:blipFill>
          <a:blip r:embed="rId2">
            <a:extLst>
              <a:ext uri="{28A0092B-C50C-407E-A947-70E740481C1C}">
                <a14:useLocalDpi xmlns:a14="http://schemas.microsoft.com/office/drawing/2010/main" val="0"/>
              </a:ext>
            </a:extLst>
          </a:blip>
          <a:srcRect t="13275"/>
          <a:stretch>
            <a:fillRect/>
          </a:stretch>
        </p:blipFill>
        <p:spPr bwMode="auto">
          <a:xfrm>
            <a:off x="0" y="908050"/>
            <a:ext cx="12192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descr="header.png"/>
          <p:cNvPicPr>
            <a:picLocks noChangeAspect="1"/>
          </p:cNvPicPr>
          <p:nvPr/>
        </p:nvPicPr>
        <p:blipFill>
          <a:blip r:embed="rId3"/>
          <a:stretch>
            <a:fillRect/>
          </a:stretch>
        </p:blipFill>
        <p:spPr>
          <a:xfrm>
            <a:off x="0" y="1"/>
            <a:ext cx="12192000" cy="796925"/>
          </a:xfrm>
          <a:prstGeom prst="rect">
            <a:avLst/>
          </a:prstGeom>
          <a:solidFill>
            <a:schemeClr val="accent3">
              <a:lumMod val="75000"/>
            </a:schemeClr>
          </a:solidFill>
        </p:spPr>
      </p:pic>
      <p:sp>
        <p:nvSpPr>
          <p:cNvPr id="7" name="CasellaDiTesto 13"/>
          <p:cNvSpPr txBox="1">
            <a:spLocks noChangeArrowheads="1"/>
          </p:cNvSpPr>
          <p:nvPr/>
        </p:nvSpPr>
        <p:spPr bwMode="auto">
          <a:xfrm>
            <a:off x="9738784" y="77788"/>
            <a:ext cx="222673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it-IT" sz="1000" b="1" dirty="0" smtClean="0">
                <a:solidFill>
                  <a:srgbClr val="FFFFFF"/>
                </a:solidFill>
                <a:latin typeface="Arial" panose="020B0604020202020204" pitchFamily="34" charset="0"/>
                <a:cs typeface="Arial" panose="020B0604020202020204" pitchFamily="34" charset="0"/>
              </a:rPr>
              <a:t>DiSIA</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DIPARTIMENTO DI</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STATISTICA, INFORMATICA, APPLICAZIONI "G: PARENTI"</a:t>
            </a:r>
          </a:p>
        </p:txBody>
      </p:sp>
      <p:sp>
        <p:nvSpPr>
          <p:cNvPr id="2" name="Titolo 1"/>
          <p:cNvSpPr>
            <a:spLocks noGrp="1"/>
          </p:cNvSpPr>
          <p:nvPr>
            <p:ph type="title"/>
          </p:nvPr>
        </p:nvSpPr>
        <p:spPr>
          <a:xfrm>
            <a:off x="5637245" y="1988840"/>
            <a:ext cx="5903979" cy="1143000"/>
          </a:xfrm>
        </p:spPr>
        <p:txBody>
          <a:bodyPr/>
          <a:lstStyle>
            <a:lvl1pPr algn="r">
              <a:defRPr sz="3200" b="1">
                <a:solidFill>
                  <a:srgbClr val="376092"/>
                </a:solidFill>
                <a:latin typeface="Arial" panose="020B0604020202020204" pitchFamily="34" charset="0"/>
                <a:cs typeface="Arial" panose="020B0604020202020204" pitchFamily="34" charset="0"/>
              </a:defRPr>
            </a:lvl1pPr>
          </a:lstStyle>
          <a:p>
            <a:r>
              <a:rPr lang="it-IT" smtClean="0"/>
              <a:t>Fare clic per modificare lo stile del titolo</a:t>
            </a:r>
            <a:endParaRPr lang="it-IT" dirty="0"/>
          </a:p>
        </p:txBody>
      </p:sp>
      <p:sp>
        <p:nvSpPr>
          <p:cNvPr id="3" name="Segnaposto contenuto 2"/>
          <p:cNvSpPr>
            <a:spLocks noGrp="1"/>
          </p:cNvSpPr>
          <p:nvPr>
            <p:ph idx="1"/>
          </p:nvPr>
        </p:nvSpPr>
        <p:spPr>
          <a:xfrm>
            <a:off x="7248128" y="4221089"/>
            <a:ext cx="4334272" cy="1296143"/>
          </a:xfrm>
        </p:spPr>
        <p:txBody>
          <a:bodyPr/>
          <a:lstStyle>
            <a:lvl1pPr marL="0" indent="0" algn="r">
              <a:buNone/>
              <a:defRPr sz="2200">
                <a:latin typeface="Arial" panose="020B0604020202020204" pitchFamily="34" charset="0"/>
                <a:cs typeface="Arial" panose="020B0604020202020204" pitchFamily="34" charset="0"/>
              </a:defRPr>
            </a:lvl1pPr>
          </a:lstStyle>
          <a:p>
            <a:pPr lvl="0"/>
            <a:r>
              <a:rPr lang="it-IT" smtClean="0"/>
              <a:t>Fare clic per modificare stili del testo dello schema</a:t>
            </a:r>
          </a:p>
        </p:txBody>
      </p:sp>
      <p:sp>
        <p:nvSpPr>
          <p:cNvPr id="8" name="Segnaposto numero diapositiva 5"/>
          <p:cNvSpPr>
            <a:spLocks noGrp="1"/>
          </p:cNvSpPr>
          <p:nvPr>
            <p:ph type="sldNum" sz="quarter" idx="10"/>
          </p:nvPr>
        </p:nvSpPr>
        <p:spPr/>
        <p:txBody>
          <a:bodyPr/>
          <a:lstStyle>
            <a:lvl1pPr>
              <a:defRPr>
                <a:solidFill>
                  <a:prstClr val="black">
                    <a:tint val="75000"/>
                  </a:prstClr>
                </a:solidFill>
              </a:defRPr>
            </a:lvl1pPr>
          </a:lstStyle>
          <a:p>
            <a:pPr>
              <a:defRPr/>
            </a:pPr>
            <a:fld id="{3EBB4163-3168-412B-9F50-EF4C78DD853F}" type="slidenum">
              <a:rPr lang="it-IT"/>
              <a:pPr>
                <a:defRPr/>
              </a:pPr>
              <a:t>‹N›</a:t>
            </a:fld>
            <a:endParaRPr lang="it-IT"/>
          </a:p>
        </p:txBody>
      </p:sp>
      <p:sp>
        <p:nvSpPr>
          <p:cNvPr id="9" name="Segnaposto data 3"/>
          <p:cNvSpPr>
            <a:spLocks noGrp="1"/>
          </p:cNvSpPr>
          <p:nvPr>
            <p:ph type="dt" sz="half" idx="11"/>
          </p:nvPr>
        </p:nvSpPr>
        <p:spPr/>
        <p:txBody>
          <a:bodyPr/>
          <a:lstStyle>
            <a:lvl1pPr>
              <a:defRPr>
                <a:solidFill>
                  <a:prstClr val="black">
                    <a:tint val="75000"/>
                  </a:prstClr>
                </a:solidFill>
              </a:defRPr>
            </a:lvl1pPr>
          </a:lstStyle>
          <a:p>
            <a:pPr>
              <a:defRPr/>
            </a:pPr>
            <a:fld id="{C9149761-CAD7-4138-800B-BEA1652A720C}" type="datetime1">
              <a:rPr lang="it-IT"/>
              <a:pPr>
                <a:defRPr/>
              </a:pPr>
              <a:t>22/04/2018</a:t>
            </a:fld>
            <a:endParaRPr lang="it-IT"/>
          </a:p>
        </p:txBody>
      </p:sp>
      <p:sp>
        <p:nvSpPr>
          <p:cNvPr id="10" name="Segnaposto piè di pagina 4"/>
          <p:cNvSpPr>
            <a:spLocks noGrp="1"/>
          </p:cNvSpPr>
          <p:nvPr>
            <p:ph type="ftr" sz="quarter" idx="12"/>
          </p:nvPr>
        </p:nvSpPr>
        <p:spPr/>
        <p:txBody>
          <a:bodyPr/>
          <a:lstStyle>
            <a:lvl1pPr>
              <a:defRPr>
                <a:solidFill>
                  <a:prstClr val="black">
                    <a:tint val="75000"/>
                  </a:prstClr>
                </a:solidFill>
              </a:defRPr>
            </a:lvl1pPr>
          </a:lstStyle>
          <a:p>
            <a:pPr>
              <a:defRPr/>
            </a:pPr>
            <a:endParaRPr lang="it-IT"/>
          </a:p>
        </p:txBody>
      </p:sp>
    </p:spTree>
    <p:extLst>
      <p:ext uri="{BB962C8B-B14F-4D97-AF65-F5344CB8AC3E}">
        <p14:creationId xmlns:p14="http://schemas.microsoft.com/office/powerpoint/2010/main" val="283619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2400"/>
            </a:lvl1pPr>
          </a:lstStyle>
          <a:p>
            <a:r>
              <a:rPr lang="it-IT" smtClean="0"/>
              <a:t>Fare clic per modificare lo stile del titolo</a:t>
            </a:r>
            <a:endParaRPr lang="it-IT" dirty="0"/>
          </a:p>
        </p:txBody>
      </p:sp>
      <p:sp>
        <p:nvSpPr>
          <p:cNvPr id="3" name="Segnaposto contenuto 2"/>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marL="1828800" indent="0">
              <a:buNone/>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data 3"/>
          <p:cNvSpPr>
            <a:spLocks noGrp="1"/>
          </p:cNvSpPr>
          <p:nvPr>
            <p:ph type="dt" sz="half" idx="10"/>
          </p:nvPr>
        </p:nvSpPr>
        <p:spPr/>
        <p:txBody>
          <a:bodyPr/>
          <a:lstStyle>
            <a:lvl1pPr>
              <a:defRPr/>
            </a:lvl1pPr>
          </a:lstStyle>
          <a:p>
            <a:pPr>
              <a:defRPr/>
            </a:pPr>
            <a:fld id="{F494D628-1BBF-41D2-B4E7-F0F3D961D41F}" type="datetime1">
              <a:rPr lang="it-IT">
                <a:solidFill>
                  <a:prstClr val="black">
                    <a:tint val="75000"/>
                  </a:prstClr>
                </a:solidFill>
              </a:rPr>
              <a:pPr>
                <a:defRPr/>
              </a:pPr>
              <a:t>22/04/2018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sz="1100" i="1">
                <a:solidFill>
                  <a:srgbClr val="0E3767"/>
                </a:solidFill>
              </a:defRPr>
            </a:lvl1pPr>
          </a:lstStyle>
          <a:p>
            <a:pPr>
              <a:defRPr/>
            </a:pPr>
            <a:fld id="{06A8E95B-02A0-495D-9FD5-0DD87A55E7DF}" type="slidenum">
              <a:rPr lang="it-IT"/>
              <a:pPr>
                <a:defRPr/>
              </a:pPr>
              <a:t>‹N›</a:t>
            </a:fld>
            <a:endParaRPr lang="it-IT" dirty="0"/>
          </a:p>
        </p:txBody>
      </p:sp>
    </p:spTree>
    <p:extLst>
      <p:ext uri="{BB962C8B-B14F-4D97-AF65-F5344CB8AC3E}">
        <p14:creationId xmlns:p14="http://schemas.microsoft.com/office/powerpoint/2010/main" val="102664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olo e 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39A3186-F1F0-495E-AFA3-AE890D0E4C18}" type="datetime1">
              <a:rPr lang="it-IT">
                <a:solidFill>
                  <a:prstClr val="black">
                    <a:tint val="75000"/>
                  </a:prstClr>
                </a:solidFill>
              </a:rPr>
              <a:pPr>
                <a:defRPr/>
              </a:pPr>
              <a:t>22/04/2018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a:xfrm>
            <a:off x="11089218" y="6343651"/>
            <a:ext cx="891116" cy="365125"/>
          </a:xfrm>
        </p:spPr>
        <p:txBody>
          <a:bodyPr/>
          <a:lstStyle>
            <a:lvl1pPr>
              <a:defRPr>
                <a:solidFill>
                  <a:srgbClr val="0E3767"/>
                </a:solidFill>
              </a:defRPr>
            </a:lvl1pPr>
          </a:lstStyle>
          <a:p>
            <a:pPr>
              <a:defRPr/>
            </a:pPr>
            <a:fld id="{304B5BA3-CF81-460D-A548-A3AC41D5D30C}" type="slidenum">
              <a:rPr lang="it-IT"/>
              <a:pPr>
                <a:defRPr/>
              </a:pPr>
              <a:t>‹N›</a:t>
            </a:fld>
            <a:endParaRPr lang="it-IT"/>
          </a:p>
        </p:txBody>
      </p:sp>
    </p:spTree>
    <p:extLst>
      <p:ext uri="{BB962C8B-B14F-4D97-AF65-F5344CB8AC3E}">
        <p14:creationId xmlns:p14="http://schemas.microsoft.com/office/powerpoint/2010/main" val="21109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748C31A-C6C2-4FB2-A6AA-8C2E35BC4FF5}" type="datetime1">
              <a:rPr lang="it-IT">
                <a:solidFill>
                  <a:prstClr val="black">
                    <a:tint val="75000"/>
                  </a:prstClr>
                </a:solidFill>
              </a:rPr>
              <a:pPr>
                <a:defRPr/>
              </a:pPr>
              <a:t>22/04/2018</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solidFill>
                  <a:srgbClr val="0E3767"/>
                </a:solidFill>
              </a:defRPr>
            </a:lvl1pPr>
          </a:lstStyle>
          <a:p>
            <a:pPr>
              <a:defRPr/>
            </a:pPr>
            <a:fld id="{1ECD690F-7B1F-4F4E-92E5-5068FEDB7919}" type="slidenum">
              <a:rPr lang="it-IT"/>
              <a:pPr>
                <a:defRPr/>
              </a:pPr>
              <a:t>‹N›</a:t>
            </a:fld>
            <a:endParaRPr lang="it-IT"/>
          </a:p>
        </p:txBody>
      </p:sp>
    </p:spTree>
    <p:extLst>
      <p:ext uri="{BB962C8B-B14F-4D97-AF65-F5344CB8AC3E}">
        <p14:creationId xmlns:p14="http://schemas.microsoft.com/office/powerpoint/2010/main" val="62313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1D680F2-698A-442A-9BB1-9624F4D18344}" type="datetime1">
              <a:rPr lang="it-IT">
                <a:solidFill>
                  <a:prstClr val="black">
                    <a:tint val="75000"/>
                  </a:prstClr>
                </a:solidFill>
              </a:rPr>
              <a:pPr>
                <a:defRPr/>
              </a:pPr>
              <a:t>22/04/2018</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solidFill>
                  <a:srgbClr val="0E3767"/>
                </a:solidFill>
              </a:defRPr>
            </a:lvl1pPr>
          </a:lstStyle>
          <a:p>
            <a:pPr>
              <a:defRPr/>
            </a:pPr>
            <a:fld id="{431451B1-9D4D-43AD-AFCD-B368496707A4}" type="slidenum">
              <a:rPr lang="it-IT"/>
              <a:pPr>
                <a:defRPr/>
              </a:pPr>
              <a:t>‹N›</a:t>
            </a:fld>
            <a:endParaRPr lang="it-IT"/>
          </a:p>
        </p:txBody>
      </p:sp>
    </p:spTree>
    <p:extLst>
      <p:ext uri="{BB962C8B-B14F-4D97-AF65-F5344CB8AC3E}">
        <p14:creationId xmlns:p14="http://schemas.microsoft.com/office/powerpoint/2010/main" val="234133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to con schemi">
    <p:spTree>
      <p:nvGrpSpPr>
        <p:cNvPr id="1" name=""/>
        <p:cNvGrpSpPr/>
        <p:nvPr/>
      </p:nvGrpSpPr>
      <p:grpSpPr>
        <a:xfrm>
          <a:off x="0" y="0"/>
          <a:ext cx="0" cy="0"/>
          <a:chOff x="0" y="0"/>
          <a:chExt cx="0" cy="0"/>
        </a:xfrm>
      </p:grpSpPr>
      <p:sp>
        <p:nvSpPr>
          <p:cNvPr id="2" name="Titolo 1"/>
          <p:cNvSpPr>
            <a:spLocks noGrp="1"/>
          </p:cNvSpPr>
          <p:nvPr>
            <p:ph type="title"/>
          </p:nvPr>
        </p:nvSpPr>
        <p:spPr>
          <a:xfrm>
            <a:off x="581749" y="1210544"/>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1124745"/>
            <a:ext cx="6815667"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testo 3"/>
          <p:cNvSpPr>
            <a:spLocks noGrp="1"/>
          </p:cNvSpPr>
          <p:nvPr>
            <p:ph type="body" sz="half" idx="2"/>
          </p:nvPr>
        </p:nvSpPr>
        <p:spPr>
          <a:xfrm>
            <a:off x="609601" y="2708921"/>
            <a:ext cx="4011084" cy="32130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13DD507-3B1C-426A-A0C4-1454051EC39E}" type="datetime1">
              <a:rPr lang="it-IT">
                <a:solidFill>
                  <a:prstClr val="black">
                    <a:tint val="75000"/>
                  </a:prstClr>
                </a:solidFill>
              </a:rPr>
              <a:pPr>
                <a:defRPr/>
              </a:pPr>
              <a:t>22/04/2018</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solidFill>
                  <a:srgbClr val="0E3767"/>
                </a:solidFill>
              </a:defRPr>
            </a:lvl1pPr>
          </a:lstStyle>
          <a:p>
            <a:pPr>
              <a:defRPr/>
            </a:pPr>
            <a:fld id="{DAE61A51-2170-42B5-B60B-5AB9A5A602E4}" type="slidenum">
              <a:rPr lang="it-IT"/>
              <a:pPr>
                <a:defRPr/>
              </a:pPr>
              <a:t>‹N›</a:t>
            </a:fld>
            <a:endParaRPr lang="it-IT"/>
          </a:p>
        </p:txBody>
      </p:sp>
    </p:spTree>
    <p:extLst>
      <p:ext uri="{BB962C8B-B14F-4D97-AF65-F5344CB8AC3E}">
        <p14:creationId xmlns:p14="http://schemas.microsoft.com/office/powerpoint/2010/main" val="420842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98795" y="5217169"/>
            <a:ext cx="7315200" cy="566738"/>
          </a:xfrm>
        </p:spPr>
        <p:txBody>
          <a:bodyPr anchor="b"/>
          <a:lstStyle>
            <a:lvl1pPr algn="l">
              <a:defRPr sz="1200" b="1"/>
            </a:lvl1pPr>
          </a:lstStyle>
          <a:p>
            <a:r>
              <a:rPr lang="it-IT" smtClean="0"/>
              <a:t>Fare clic per modificare lo stile del titolo</a:t>
            </a:r>
            <a:endParaRPr lang="it-IT" dirty="0"/>
          </a:p>
        </p:txBody>
      </p:sp>
      <p:sp>
        <p:nvSpPr>
          <p:cNvPr id="3" name="Segnaposto immagine 2"/>
          <p:cNvSpPr>
            <a:spLocks noGrp="1"/>
          </p:cNvSpPr>
          <p:nvPr>
            <p:ph type="pic" idx="1"/>
          </p:nvPr>
        </p:nvSpPr>
        <p:spPr>
          <a:xfrm>
            <a:off x="2389717" y="980728"/>
            <a:ext cx="7315200" cy="37468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it-IT" noProof="0" dirty="0"/>
          </a:p>
        </p:txBody>
      </p:sp>
      <p:sp>
        <p:nvSpPr>
          <p:cNvPr id="4" name="Segnaposto data 3"/>
          <p:cNvSpPr>
            <a:spLocks noGrp="1"/>
          </p:cNvSpPr>
          <p:nvPr>
            <p:ph type="dt" sz="half" idx="10"/>
          </p:nvPr>
        </p:nvSpPr>
        <p:spPr/>
        <p:txBody>
          <a:bodyPr/>
          <a:lstStyle>
            <a:lvl1pPr>
              <a:defRPr/>
            </a:lvl1pPr>
          </a:lstStyle>
          <a:p>
            <a:pPr>
              <a:defRPr/>
            </a:pPr>
            <a:fld id="{A02CAF79-1D67-4BC0-93C4-5E54B842BAD6}" type="datetime1">
              <a:rPr lang="it-IT">
                <a:solidFill>
                  <a:prstClr val="black">
                    <a:tint val="75000"/>
                  </a:prstClr>
                </a:solidFill>
              </a:rPr>
              <a:pPr>
                <a:defRPr/>
              </a:pPr>
              <a:t>22/04/2018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solidFill>
                  <a:srgbClr val="0E3767"/>
                </a:solidFill>
              </a:defRPr>
            </a:lvl1pPr>
          </a:lstStyle>
          <a:p>
            <a:pPr>
              <a:defRPr/>
            </a:pPr>
            <a:fld id="{18416041-FF03-491C-859E-8E25E22BA53E}" type="slidenum">
              <a:rPr lang="it-IT"/>
              <a:pPr>
                <a:defRPr/>
              </a:pPr>
              <a:t>‹N›</a:t>
            </a:fld>
            <a:endParaRPr lang="it-IT"/>
          </a:p>
        </p:txBody>
      </p:sp>
    </p:spTree>
    <p:extLst>
      <p:ext uri="{BB962C8B-B14F-4D97-AF65-F5344CB8AC3E}">
        <p14:creationId xmlns:p14="http://schemas.microsoft.com/office/powerpoint/2010/main" val="91759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152BAE1-3FA0-4BAD-BB2F-B610D61DDE9E}" type="datetime1">
              <a:rPr lang="it-IT">
                <a:solidFill>
                  <a:prstClr val="black">
                    <a:tint val="75000"/>
                  </a:prstClr>
                </a:solidFill>
              </a:rPr>
              <a:pPr>
                <a:defRPr/>
              </a:pPr>
              <a:t>22/04/2018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solidFill>
                  <a:srgbClr val="0E3767"/>
                </a:solidFill>
              </a:defRPr>
            </a:lvl1pPr>
          </a:lstStyle>
          <a:p>
            <a:pPr>
              <a:defRPr/>
            </a:pPr>
            <a:fld id="{6E0DB570-2793-49C1-8C7A-EA56060B6162}" type="slidenum">
              <a:rPr lang="it-IT"/>
              <a:pPr>
                <a:defRPr/>
              </a:pPr>
              <a:t>‹N›</a:t>
            </a:fld>
            <a:endParaRPr lang="it-IT"/>
          </a:p>
        </p:txBody>
      </p:sp>
    </p:spTree>
    <p:extLst>
      <p:ext uri="{BB962C8B-B14F-4D97-AF65-F5344CB8AC3E}">
        <p14:creationId xmlns:p14="http://schemas.microsoft.com/office/powerpoint/2010/main" val="265310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908721"/>
            <a:ext cx="2743200" cy="5217443"/>
          </a:xfrm>
        </p:spPr>
        <p:txBody>
          <a:bodyPr vert="eaVert"/>
          <a:lstStyle/>
          <a:p>
            <a:r>
              <a:rPr lang="it-IT" smtClean="0"/>
              <a:t>Fare clic per modificare lo stile del titolo</a:t>
            </a:r>
            <a:endParaRPr lang="it-IT" dirty="0"/>
          </a:p>
        </p:txBody>
      </p:sp>
      <p:sp>
        <p:nvSpPr>
          <p:cNvPr id="3" name="Segnaposto testo verticale 2"/>
          <p:cNvSpPr>
            <a:spLocks noGrp="1"/>
          </p:cNvSpPr>
          <p:nvPr>
            <p:ph type="body" orient="vert" idx="1"/>
          </p:nvPr>
        </p:nvSpPr>
        <p:spPr>
          <a:xfrm>
            <a:off x="609600" y="908721"/>
            <a:ext cx="8026400" cy="521744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316BC8C-6405-4B19-B191-89217C0A413E}" type="datetime1">
              <a:rPr lang="it-IT">
                <a:solidFill>
                  <a:prstClr val="black">
                    <a:tint val="75000"/>
                  </a:prstClr>
                </a:solidFill>
              </a:rPr>
              <a:pPr>
                <a:defRPr/>
              </a:pPr>
              <a:t>22/04/2018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solidFill>
                  <a:srgbClr val="0E3767"/>
                </a:solidFill>
              </a:defRPr>
            </a:lvl1pPr>
          </a:lstStyle>
          <a:p>
            <a:pPr>
              <a:defRPr/>
            </a:pPr>
            <a:fld id="{E4BB925D-3398-47AB-A766-73968DE9B973}" type="slidenum">
              <a:rPr lang="it-IT"/>
              <a:pPr>
                <a:defRPr/>
              </a:pPr>
              <a:t>‹N›</a:t>
            </a:fld>
            <a:endParaRPr lang="it-IT"/>
          </a:p>
        </p:txBody>
      </p:sp>
    </p:spTree>
    <p:extLst>
      <p:ext uri="{BB962C8B-B14F-4D97-AF65-F5344CB8AC3E}">
        <p14:creationId xmlns:p14="http://schemas.microsoft.com/office/powerpoint/2010/main" val="317958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magine 7" descr="salomon.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 y="5164138"/>
            <a:ext cx="2885017" cy="16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Segnaposto titolo 1"/>
          <p:cNvSpPr>
            <a:spLocks noGrp="1"/>
          </p:cNvSpPr>
          <p:nvPr>
            <p:ph type="title"/>
          </p:nvPr>
        </p:nvSpPr>
        <p:spPr bwMode="auto">
          <a:xfrm>
            <a:off x="609600" y="796926"/>
            <a:ext cx="109728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stile</a:t>
            </a:r>
          </a:p>
        </p:txBody>
      </p:sp>
      <p:sp>
        <p:nvSpPr>
          <p:cNvPr id="1028" name="Segnaposto testo 2"/>
          <p:cNvSpPr>
            <a:spLocks noGrp="1"/>
          </p:cNvSpPr>
          <p:nvPr>
            <p:ph type="body" idx="1"/>
          </p:nvPr>
        </p:nvSpPr>
        <p:spPr bwMode="auto">
          <a:xfrm>
            <a:off x="609600" y="1773239"/>
            <a:ext cx="10972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E0B7FF6A-E845-4F51-96D6-0399653EF987}" type="datetime1">
              <a:rPr lang="it-IT" smtClean="0">
                <a:solidFill>
                  <a:prstClr val="black">
                    <a:tint val="75000"/>
                  </a:prstClr>
                </a:solidFill>
              </a:rPr>
              <a:pPr defTabSz="457200">
                <a:defRPr/>
              </a:pPr>
              <a:t>22/04/2018</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it-IT">
              <a:solidFill>
                <a:prstClr val="black">
                  <a:tint val="75000"/>
                </a:prstClr>
              </a:solidFill>
            </a:endParaRPr>
          </a:p>
        </p:txBody>
      </p:sp>
      <p:grpSp>
        <p:nvGrpSpPr>
          <p:cNvPr id="1031" name="Gruppo 1"/>
          <p:cNvGrpSpPr>
            <a:grpSpLocks/>
          </p:cNvGrpSpPr>
          <p:nvPr/>
        </p:nvGrpSpPr>
        <p:grpSpPr bwMode="auto">
          <a:xfrm>
            <a:off x="1" y="-34925"/>
            <a:ext cx="12240684" cy="796925"/>
            <a:chOff x="0" y="0"/>
            <a:chExt cx="9180512" cy="796925"/>
          </a:xfrm>
        </p:grpSpPr>
        <p:pic>
          <p:nvPicPr>
            <p:cNvPr id="1034" name="Immagine 6" descr="header.png"/>
            <p:cNvPicPr>
              <a:picLocks noChangeAspect="1"/>
            </p:cNvPicPr>
            <p:nvPr/>
          </p:nvPicPr>
          <p:blipFill>
            <a:blip r:embed="rId12">
              <a:extLst>
                <a:ext uri="{28A0092B-C50C-407E-A947-70E740481C1C}">
                  <a14:useLocalDpi xmlns:a14="http://schemas.microsoft.com/office/drawing/2010/main" val="0"/>
                </a:ext>
              </a:extLst>
            </a:blip>
            <a:srcRect l="82265" r="4713"/>
            <a:stretch>
              <a:fillRect/>
            </a:stretch>
          </p:blipFill>
          <p:spPr bwMode="auto">
            <a:xfrm>
              <a:off x="0" y="0"/>
              <a:ext cx="1190634"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magine 6" descr="header.png"/>
            <p:cNvPicPr>
              <a:picLocks noChangeAspect="1"/>
            </p:cNvPicPr>
            <p:nvPr/>
          </p:nvPicPr>
          <p:blipFill>
            <a:blip r:embed="rId12">
              <a:extLst>
                <a:ext uri="{28A0092B-C50C-407E-A947-70E740481C1C}">
                  <a14:useLocalDpi xmlns:a14="http://schemas.microsoft.com/office/drawing/2010/main" val="0"/>
                </a:ext>
              </a:extLst>
            </a:blip>
            <a:srcRect r="4713"/>
            <a:stretch>
              <a:fillRect/>
            </a:stretch>
          </p:blipFill>
          <p:spPr bwMode="auto">
            <a:xfrm>
              <a:off x="467544" y="0"/>
              <a:ext cx="871296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CasellaDiTesto 9"/>
          <p:cNvSpPr txBox="1">
            <a:spLocks noChangeArrowheads="1"/>
          </p:cNvSpPr>
          <p:nvPr/>
        </p:nvSpPr>
        <p:spPr bwMode="auto">
          <a:xfrm>
            <a:off x="9738784" y="73025"/>
            <a:ext cx="2241549"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it-IT" sz="1000" b="1" dirty="0" smtClean="0">
                <a:solidFill>
                  <a:srgbClr val="FFFFFF"/>
                </a:solidFill>
                <a:latin typeface="Arial" panose="020B0604020202020204" pitchFamily="34" charset="0"/>
                <a:cs typeface="Arial" panose="020B0604020202020204" pitchFamily="34" charset="0"/>
              </a:rPr>
              <a:t>DiSIA</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DIPARTIMENTO DI</a:t>
            </a:r>
          </a:p>
          <a:p>
            <a:pPr defTabSz="457200" fontAlgn="base">
              <a:spcBef>
                <a:spcPct val="0"/>
              </a:spcBef>
              <a:spcAft>
                <a:spcPct val="0"/>
              </a:spcAft>
              <a:defRPr/>
            </a:pPr>
            <a:r>
              <a:rPr lang="it-IT" sz="800" dirty="0" smtClean="0">
                <a:solidFill>
                  <a:srgbClr val="FFFFFF"/>
                </a:solidFill>
                <a:latin typeface="Arial" panose="020B0604020202020204" pitchFamily="34" charset="0"/>
                <a:cs typeface="Arial" panose="020B0604020202020204" pitchFamily="34" charset="0"/>
              </a:rPr>
              <a:t>STATISTICA, INFORMATICA, APPLICAZIONI "G: PARENTI"</a:t>
            </a:r>
          </a:p>
        </p:txBody>
      </p:sp>
      <p:sp>
        <p:nvSpPr>
          <p:cNvPr id="6" name="Segnaposto numero diapositiva 5"/>
          <p:cNvSpPr>
            <a:spLocks noGrp="1"/>
          </p:cNvSpPr>
          <p:nvPr>
            <p:ph type="sldNum" sz="quarter" idx="4"/>
          </p:nvPr>
        </p:nvSpPr>
        <p:spPr>
          <a:xfrm>
            <a:off x="11089218" y="6342064"/>
            <a:ext cx="891116" cy="365125"/>
          </a:xfrm>
          <a:prstGeom prst="rect">
            <a:avLst/>
          </a:prstGeom>
        </p:spPr>
        <p:txBody>
          <a:bodyPr vert="horz" lIns="91440" tIns="45720" rIns="91440" bIns="45720" rtlCol="0" anchor="ctr"/>
          <a:lstStyle>
            <a:lvl1pPr algn="r" eaLnBrk="1" fontAlgn="auto" hangingPunct="1">
              <a:spcBef>
                <a:spcPts val="0"/>
              </a:spcBef>
              <a:spcAft>
                <a:spcPts val="0"/>
              </a:spcAft>
              <a:defRPr sz="1100" b="1" i="1">
                <a:solidFill>
                  <a:srgbClr val="0E3767"/>
                </a:solidFill>
                <a:latin typeface="+mn-lt"/>
              </a:defRPr>
            </a:lvl1pPr>
          </a:lstStyle>
          <a:p>
            <a:pPr defTabSz="457200">
              <a:defRPr/>
            </a:pPr>
            <a:fld id="{214BFB45-D1DC-413E-B6A1-BD08C541C515}" type="slidenum">
              <a:rPr lang="it-IT" smtClean="0"/>
              <a:pPr defTabSz="457200">
                <a:defRPr/>
              </a:pPr>
              <a:t>‹N›</a:t>
            </a:fld>
            <a:r>
              <a:rPr lang="it-IT" smtClean="0"/>
              <a:t> </a:t>
            </a:r>
            <a:endParaRPr lang="it-IT" dirty="0"/>
          </a:p>
        </p:txBody>
      </p:sp>
    </p:spTree>
    <p:extLst>
      <p:ext uri="{BB962C8B-B14F-4D97-AF65-F5344CB8AC3E}">
        <p14:creationId xmlns:p14="http://schemas.microsoft.com/office/powerpoint/2010/main" val="374428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2400" b="1" kern="1200">
          <a:solidFill>
            <a:srgbClr val="376092"/>
          </a:solidFill>
          <a:latin typeface="Arial" panose="020B0604020202020204" pitchFamily="34" charset="0"/>
          <a:ea typeface="+mj-ea"/>
          <a:cs typeface="Arial" panose="020B0604020202020204" pitchFamily="34" charset="0"/>
        </a:defRPr>
      </a:lvl1pPr>
      <a:lvl2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2pPr>
      <a:lvl3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3pPr>
      <a:lvl4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4pPr>
      <a:lvl5pPr algn="ctr" defTabSz="457200" rtl="0" eaLnBrk="1" fontAlgn="base" hangingPunct="1">
        <a:spcBef>
          <a:spcPct val="0"/>
        </a:spcBef>
        <a:spcAft>
          <a:spcPct val="0"/>
        </a:spcAft>
        <a:defRPr sz="2400" b="1">
          <a:solidFill>
            <a:srgbClr val="376092"/>
          </a:solidFill>
          <a:latin typeface="Arial" panose="020B0604020202020204" pitchFamily="34" charset="0"/>
          <a:cs typeface="Arial" panose="020B060402020202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d.com/talks/tim_berners_lee_on_the_next_web?language=it"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w3.org/People/EM/contact#me" TargetMode="External"/><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hyperlink" Target="http://www.w3.org/2000/10/swap/pim/contact#mailbox" TargetMode="External"/><Relationship Id="rId4" Type="http://schemas.openxmlformats.org/officeDocument/2006/relationships/hyperlink" Target="http://www.w3.org/2000/10/swap/pim/contact#Person"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it.wikipedia.org/wiki/Riccardo_Muti" TargetMode="External"/><Relationship Id="rId2" Type="http://schemas.openxmlformats.org/officeDocument/2006/relationships/hyperlink" Target="http://dbpedia.org/page/Riccardo_Muti"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en.wikipedia.org/wiki/Database" TargetMode="External"/><Relationship Id="rId3" Type="http://schemas.openxmlformats.org/officeDocument/2006/relationships/hyperlink" Target="https://en.wikipedia.org/wiki/Recursive_acronym" TargetMode="External"/><Relationship Id="rId7" Type="http://schemas.openxmlformats.org/officeDocument/2006/relationships/hyperlink" Target="https://en.wikipedia.org/wiki/Query_language" TargetMode="External"/><Relationship Id="rId2" Type="http://schemas.openxmlformats.org/officeDocument/2006/relationships/hyperlink" Target="https://en.wiktionary.org/wiki/sparkle" TargetMode="External"/><Relationship Id="rId1" Type="http://schemas.openxmlformats.org/officeDocument/2006/relationships/slideLayout" Target="../slideLayouts/slideLayout2.xml"/><Relationship Id="rId6" Type="http://schemas.openxmlformats.org/officeDocument/2006/relationships/hyperlink" Target="https://en.wikipedia.org/wiki/Semantic_Query" TargetMode="External"/><Relationship Id="rId11" Type="http://schemas.openxmlformats.org/officeDocument/2006/relationships/image" Target="../media/image21.png"/><Relationship Id="rId5" Type="http://schemas.openxmlformats.org/officeDocument/2006/relationships/hyperlink" Target="https://en.wikipedia.org/wiki/RDF_query_language" TargetMode="External"/><Relationship Id="rId10" Type="http://schemas.openxmlformats.org/officeDocument/2006/relationships/image" Target="../media/image36.emf"/><Relationship Id="rId4" Type="http://schemas.openxmlformats.org/officeDocument/2006/relationships/hyperlink" Target="https://en.wikipedia.org/wiki/SPARQL#cite_note-2" TargetMode="External"/><Relationship Id="rId9" Type="http://schemas.openxmlformats.org/officeDocument/2006/relationships/hyperlink" Target="https://en.wikipedia.org/wiki/Resource_Description_Framework"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olo 2"/>
          <p:cNvSpPr>
            <a:spLocks noGrp="1"/>
          </p:cNvSpPr>
          <p:nvPr>
            <p:ph type="title"/>
          </p:nvPr>
        </p:nvSpPr>
        <p:spPr>
          <a:xfrm>
            <a:off x="4248945" y="1457325"/>
            <a:ext cx="7666830" cy="721518"/>
          </a:xfrm>
        </p:spPr>
        <p:txBody>
          <a:bodyPr/>
          <a:lstStyle/>
          <a:p>
            <a:pPr algn="ct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it-IT" dirty="0"/>
              <a:t/>
            </a:r>
            <a:br>
              <a:rPr lang="it-IT" dirty="0"/>
            </a:br>
            <a:r>
              <a:rPr lang="it-IT" dirty="0" smtClean="0"/>
              <a:t/>
            </a:r>
            <a:br>
              <a:rPr lang="it-IT" dirty="0" smtClean="0"/>
            </a:br>
            <a:r>
              <a:rPr lang="en-GB" cap="small" dirty="0" smtClean="0"/>
              <a:t/>
            </a:r>
            <a:br>
              <a:rPr lang="en-GB" cap="small" dirty="0" smtClean="0"/>
            </a:br>
            <a:r>
              <a:rPr lang="en-GB" cap="small" dirty="0"/>
              <a:t/>
            </a:r>
            <a:br>
              <a:rPr lang="en-GB" cap="small" dirty="0"/>
            </a:br>
            <a:r>
              <a:rPr lang="en-GB" cap="small" dirty="0" smtClean="0"/>
              <a:t>semantic </a:t>
            </a:r>
            <a:r>
              <a:rPr lang="en-GB" cap="small" dirty="0" smtClean="0"/>
              <a:t>web: </a:t>
            </a:r>
            <a:r>
              <a:rPr lang="en-GB" cap="small" dirty="0" err="1" smtClean="0"/>
              <a:t>una</a:t>
            </a:r>
            <a:r>
              <a:rPr lang="en-GB" cap="small" dirty="0" smtClean="0"/>
              <a:t> </a:t>
            </a:r>
            <a:r>
              <a:rPr lang="en-GB" cap="small" dirty="0" err="1" smtClean="0"/>
              <a:t>nuova</a:t>
            </a:r>
            <a:r>
              <a:rPr lang="en-GB" cap="small" dirty="0" smtClean="0"/>
              <a:t> </a:t>
            </a:r>
            <a:r>
              <a:rPr lang="en-GB" cap="small" dirty="0" err="1" smtClean="0"/>
              <a:t>prospettiva</a:t>
            </a:r>
            <a:r>
              <a:rPr lang="en-GB" cap="small" dirty="0" smtClean="0"/>
              <a:t> di data integration</a:t>
            </a:r>
            <a:r>
              <a:rPr lang="it-IT" dirty="0" smtClean="0"/>
              <a:t/>
            </a:r>
            <a:br>
              <a:rPr lang="it-IT" dirty="0" smtClean="0"/>
            </a:br>
            <a:r>
              <a:rPr lang="en-GB" dirty="0" smtClean="0"/>
              <a:t/>
            </a:r>
            <a:br>
              <a:rPr lang="en-GB" dirty="0" smtClean="0"/>
            </a:br>
            <a:r>
              <a:rPr lang="en-GB" sz="2400" b="0" i="1" dirty="0" smtClean="0"/>
              <a:t>Cristina Martelli </a:t>
            </a:r>
            <a:r>
              <a:rPr lang="it-IT" sz="2400" b="0" i="1" dirty="0"/>
              <a:t/>
            </a:r>
            <a:br>
              <a:rPr lang="it-IT" sz="2400" b="0" i="1" dirty="0"/>
            </a:br>
            <a:r>
              <a:rPr lang="it-IT" dirty="0" smtClean="0"/>
              <a:t/>
            </a:r>
            <a:br>
              <a:rPr lang="it-IT" dirty="0" smtClean="0"/>
            </a:br>
            <a:r>
              <a:rPr lang="it-IT" dirty="0" smtClean="0"/>
              <a:t/>
            </a:r>
            <a:br>
              <a:rPr lang="it-IT" dirty="0" smtClean="0"/>
            </a:br>
            <a:endParaRPr lang="it-IT" altLang="it-IT" dirty="0" smtClean="0"/>
          </a:p>
        </p:txBody>
      </p:sp>
    </p:spTree>
    <p:extLst>
      <p:ext uri="{BB962C8B-B14F-4D97-AF65-F5344CB8AC3E}">
        <p14:creationId xmlns:p14="http://schemas.microsoft.com/office/powerpoint/2010/main" val="140936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10</a:t>
            </a:fld>
            <a:endParaRPr lang="it-IT" dirty="0"/>
          </a:p>
        </p:txBody>
      </p:sp>
      <p:pic>
        <p:nvPicPr>
          <p:cNvPr id="7" name="Immagine 6"/>
          <p:cNvPicPr>
            <a:picLocks noChangeAspect="1"/>
          </p:cNvPicPr>
          <p:nvPr/>
        </p:nvPicPr>
        <p:blipFill>
          <a:blip r:embed="rId2"/>
          <a:stretch>
            <a:fillRect/>
          </a:stretch>
        </p:blipFill>
        <p:spPr>
          <a:xfrm>
            <a:off x="0" y="769534"/>
            <a:ext cx="12065874" cy="5341738"/>
          </a:xfrm>
          <a:prstGeom prst="rect">
            <a:avLst/>
          </a:prstGeom>
        </p:spPr>
      </p:pic>
      <p:sp>
        <p:nvSpPr>
          <p:cNvPr id="2" name="CasellaDiTesto 1"/>
          <p:cNvSpPr txBox="1"/>
          <p:nvPr/>
        </p:nvSpPr>
        <p:spPr>
          <a:xfrm>
            <a:off x="5393410" y="2743200"/>
            <a:ext cx="1596326" cy="1754326"/>
          </a:xfrm>
          <a:prstGeom prst="rect">
            <a:avLst/>
          </a:prstGeom>
          <a:noFill/>
        </p:spPr>
        <p:txBody>
          <a:bodyPr wrap="square" rtlCol="0">
            <a:spAutoFit/>
          </a:bodyPr>
          <a:lstStyle/>
          <a:p>
            <a:r>
              <a:rPr lang="it-IT" dirty="0" smtClean="0">
                <a:solidFill>
                  <a:schemeClr val="bg1"/>
                </a:solidFill>
                <a:hlinkClick r:id="rId3"/>
              </a:rPr>
              <a:t>https://www.ted.com/talks/tim_berners_lee_on_the_next_web?language=it</a:t>
            </a:r>
            <a:endParaRPr lang="it-IT" dirty="0">
              <a:solidFill>
                <a:schemeClr val="bg1"/>
              </a:solidFill>
            </a:endParaRPr>
          </a:p>
        </p:txBody>
      </p:sp>
    </p:spTree>
    <p:extLst>
      <p:ext uri="{BB962C8B-B14F-4D97-AF65-F5344CB8AC3E}">
        <p14:creationId xmlns:p14="http://schemas.microsoft.com/office/powerpoint/2010/main" val="3797798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3838" y="1909764"/>
            <a:ext cx="10972800" cy="4352925"/>
          </a:xfrm>
        </p:spPr>
        <p:txBody>
          <a:bodyPr/>
          <a:lstStyle/>
          <a:p>
            <a:r>
              <a:rPr lang="it-IT" sz="2400" dirty="0" smtClean="0">
                <a:solidFill>
                  <a:srgbClr val="000080"/>
                </a:solidFill>
                <a:latin typeface="Times New Roman" panose="02020603050405020304" pitchFamily="18" charset="0"/>
                <a:ea typeface="Times New Roman" panose="02020603050405020304" pitchFamily="18" charset="0"/>
              </a:rPr>
              <a:t>2009 </a:t>
            </a:r>
            <a:r>
              <a:rPr lang="it-IT" sz="2400" dirty="0">
                <a:solidFill>
                  <a:srgbClr val="000080"/>
                </a:solidFill>
                <a:latin typeface="Times New Roman" panose="02020603050405020304" pitchFamily="18" charset="0"/>
                <a:ea typeface="Times New Roman" panose="02020603050405020304" pitchFamily="18" charset="0"/>
              </a:rPr>
              <a:t>Sir Tim </a:t>
            </a:r>
            <a:r>
              <a:rPr lang="it-IT" sz="2400" dirty="0" err="1">
                <a:solidFill>
                  <a:srgbClr val="000080"/>
                </a:solidFill>
                <a:latin typeface="Times New Roman" panose="02020603050405020304" pitchFamily="18" charset="0"/>
                <a:ea typeface="Times New Roman" panose="02020603050405020304" pitchFamily="18" charset="0"/>
              </a:rPr>
              <a:t>Barnes</a:t>
            </a:r>
            <a:r>
              <a:rPr lang="it-IT" sz="2400" dirty="0">
                <a:solidFill>
                  <a:srgbClr val="000080"/>
                </a:solidFill>
                <a:latin typeface="Times New Roman" panose="02020603050405020304" pitchFamily="18" charset="0"/>
                <a:ea typeface="Times New Roman" panose="02020603050405020304" pitchFamily="18" charset="0"/>
              </a:rPr>
              <a:t> Lee </a:t>
            </a:r>
            <a:r>
              <a:rPr lang="it-IT" sz="2400" dirty="0" err="1" smtClean="0">
                <a:solidFill>
                  <a:srgbClr val="000080"/>
                </a:solidFill>
                <a:latin typeface="Times New Roman" panose="02020603050405020304" pitchFamily="18" charset="0"/>
                <a:ea typeface="Times New Roman" panose="02020603050405020304" pitchFamily="18" charset="0"/>
              </a:rPr>
              <a:t>coins</a:t>
            </a:r>
            <a:r>
              <a:rPr lang="it-IT" sz="2400" dirty="0" smtClean="0">
                <a:solidFill>
                  <a:srgbClr val="000080"/>
                </a:solidFill>
                <a:latin typeface="Times New Roman" panose="02020603050405020304" pitchFamily="18" charset="0"/>
                <a:ea typeface="Times New Roman" panose="02020603050405020304" pitchFamily="18" charset="0"/>
              </a:rPr>
              <a:t> a new </a:t>
            </a:r>
            <a:r>
              <a:rPr lang="it-IT" sz="2400" dirty="0" err="1" smtClean="0">
                <a:solidFill>
                  <a:srgbClr val="000080"/>
                </a:solidFill>
                <a:latin typeface="Times New Roman" panose="02020603050405020304" pitchFamily="18" charset="0"/>
                <a:ea typeface="Times New Roman" panose="02020603050405020304" pitchFamily="18" charset="0"/>
              </a:rPr>
              <a:t>watchword</a:t>
            </a:r>
            <a:r>
              <a:rPr lang="it-IT" sz="2400" dirty="0" smtClean="0">
                <a:solidFill>
                  <a:srgbClr val="000080"/>
                </a:solidFill>
                <a:latin typeface="Times New Roman" panose="02020603050405020304" pitchFamily="18" charset="0"/>
                <a:ea typeface="Times New Roman" panose="02020603050405020304" pitchFamily="18" charset="0"/>
              </a:rPr>
              <a:t> :, </a:t>
            </a:r>
            <a:r>
              <a:rPr lang="it-IT" sz="2400" b="1" i="1" dirty="0" err="1" smtClean="0">
                <a:solidFill>
                  <a:srgbClr val="000080"/>
                </a:solidFill>
                <a:latin typeface="Times New Roman" panose="02020603050405020304" pitchFamily="18" charset="0"/>
                <a:ea typeface="Times New Roman" panose="02020603050405020304" pitchFamily="18" charset="0"/>
              </a:rPr>
              <a:t>Raw</a:t>
            </a:r>
            <a:r>
              <a:rPr lang="it-IT" sz="2400" b="1" i="1" dirty="0" smtClean="0">
                <a:solidFill>
                  <a:srgbClr val="000080"/>
                </a:solidFill>
                <a:latin typeface="Times New Roman" panose="02020603050405020304" pitchFamily="18" charset="0"/>
                <a:ea typeface="Times New Roman" panose="02020603050405020304" pitchFamily="18" charset="0"/>
              </a:rPr>
              <a:t> Data </a:t>
            </a:r>
            <a:r>
              <a:rPr lang="it-IT" sz="2400" b="1" i="1" dirty="0" err="1" smtClean="0">
                <a:solidFill>
                  <a:srgbClr val="000080"/>
                </a:solidFill>
                <a:latin typeface="Times New Roman" panose="02020603050405020304" pitchFamily="18" charset="0"/>
                <a:ea typeface="Times New Roman" panose="02020603050405020304" pitchFamily="18" charset="0"/>
              </a:rPr>
              <a:t>Now</a:t>
            </a:r>
            <a:r>
              <a:rPr lang="it-IT" sz="2400" dirty="0" smtClean="0">
                <a:solidFill>
                  <a:srgbClr val="000080"/>
                </a:solidFill>
                <a:latin typeface="Times New Roman" panose="02020603050405020304" pitchFamily="18" charset="0"/>
                <a:ea typeface="Times New Roman" panose="02020603050405020304" pitchFamily="18" charset="0"/>
              </a:rPr>
              <a:t>, </a:t>
            </a:r>
          </a:p>
          <a:p>
            <a:endParaRPr lang="it-IT" sz="2400" dirty="0">
              <a:solidFill>
                <a:srgbClr val="000080"/>
              </a:solidFill>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11</a:t>
            </a:fld>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2692" y="2464592"/>
            <a:ext cx="4327840" cy="2882900"/>
          </a:xfrm>
          <a:prstGeom prst="rect">
            <a:avLst/>
          </a:prstGeom>
        </p:spPr>
      </p:pic>
      <p:sp>
        <p:nvSpPr>
          <p:cNvPr id="6" name="AutoShape 2" descr="Risultati immagini per ted talk"/>
          <p:cNvSpPr>
            <a:spLocks noChangeAspect="1" noChangeArrowheads="1"/>
          </p:cNvSpPr>
          <p:nvPr/>
        </p:nvSpPr>
        <p:spPr bwMode="auto">
          <a:xfrm>
            <a:off x="-417512" y="0"/>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Immagine 8"/>
          <p:cNvPicPr>
            <a:picLocks noChangeAspect="1"/>
          </p:cNvPicPr>
          <p:nvPr/>
        </p:nvPicPr>
        <p:blipFill>
          <a:blip r:embed="rId3"/>
          <a:stretch>
            <a:fillRect/>
          </a:stretch>
        </p:blipFill>
        <p:spPr>
          <a:xfrm>
            <a:off x="10491788" y="2464592"/>
            <a:ext cx="1409700" cy="1390650"/>
          </a:xfrm>
          <a:prstGeom prst="rect">
            <a:avLst/>
          </a:prstGeom>
        </p:spPr>
      </p:pic>
      <p:pic>
        <p:nvPicPr>
          <p:cNvPr id="11" name="Immagine 10"/>
          <p:cNvPicPr>
            <a:picLocks noChangeAspect="1"/>
          </p:cNvPicPr>
          <p:nvPr/>
        </p:nvPicPr>
        <p:blipFill>
          <a:blip r:embed="rId4"/>
          <a:stretch>
            <a:fillRect/>
          </a:stretch>
        </p:blipFill>
        <p:spPr>
          <a:xfrm>
            <a:off x="1581150" y="3323372"/>
            <a:ext cx="3212306" cy="2403534"/>
          </a:xfrm>
          <a:prstGeom prst="rect">
            <a:avLst/>
          </a:prstGeom>
        </p:spPr>
      </p:pic>
      <p:sp>
        <p:nvSpPr>
          <p:cNvPr id="12" name="Rettangolo arrotondato 11"/>
          <p:cNvSpPr/>
          <p:nvPr/>
        </p:nvSpPr>
        <p:spPr>
          <a:xfrm>
            <a:off x="728663" y="4343400"/>
            <a:ext cx="1257300" cy="571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Qualità</a:t>
            </a:r>
          </a:p>
          <a:p>
            <a:pPr algn="ctr"/>
            <a:r>
              <a:rPr lang="it-IT" dirty="0" smtClean="0"/>
              <a:t>privacy</a:t>
            </a:r>
            <a:endParaRPr lang="it-IT" dirty="0"/>
          </a:p>
        </p:txBody>
      </p:sp>
      <p:sp>
        <p:nvSpPr>
          <p:cNvPr id="13" name="Rettangolo arrotondato 12"/>
          <p:cNvSpPr/>
          <p:nvPr/>
        </p:nvSpPr>
        <p:spPr>
          <a:xfrm>
            <a:off x="4050506" y="3855242"/>
            <a:ext cx="1595437" cy="48815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openness</a:t>
            </a:r>
            <a:endParaRPr lang="it-IT" dirty="0"/>
          </a:p>
        </p:txBody>
      </p:sp>
      <p:sp>
        <p:nvSpPr>
          <p:cNvPr id="14" name="CasellaDiTesto 13"/>
          <p:cNvSpPr txBox="1"/>
          <p:nvPr/>
        </p:nvSpPr>
        <p:spPr>
          <a:xfrm>
            <a:off x="2336006" y="5726906"/>
            <a:ext cx="9565482" cy="830997"/>
          </a:xfrm>
          <a:prstGeom prst="rect">
            <a:avLst/>
          </a:prstGeom>
          <a:noFill/>
        </p:spPr>
        <p:txBody>
          <a:bodyPr wrap="square" rtlCol="0">
            <a:spAutoFit/>
          </a:bodyPr>
          <a:lstStyle/>
          <a:p>
            <a:r>
              <a:rPr lang="it-IT" sz="2400" b="1" dirty="0"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The right to information openness </a:t>
            </a:r>
            <a:r>
              <a:rPr lang="it-IT" sz="2400" b="1" dirty="0" err="1"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enriches</a:t>
            </a:r>
            <a:r>
              <a:rPr lang="it-IT" sz="2400" b="1" dirty="0"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 the </a:t>
            </a:r>
            <a:r>
              <a:rPr lang="it-IT" sz="2400" b="1" dirty="0" err="1"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classical</a:t>
            </a:r>
            <a:r>
              <a:rPr lang="it-IT" sz="2400" b="1" dirty="0"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400" b="1" dirty="0" err="1"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dimensions</a:t>
            </a:r>
            <a:r>
              <a:rPr lang="it-IT" sz="2400" b="1" dirty="0"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 of </a:t>
            </a:r>
            <a:r>
              <a:rPr lang="it-IT" sz="2400" b="1" dirty="0" err="1"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quality</a:t>
            </a:r>
            <a:r>
              <a:rPr lang="it-IT" sz="2400" b="1" dirty="0"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 and </a:t>
            </a:r>
            <a:r>
              <a:rPr lang="it-IT" sz="2400" b="1" dirty="0" err="1"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integrity</a:t>
            </a:r>
            <a:endParaRPr lang="it-IT" sz="2400" b="1" dirty="0">
              <a:solidFill>
                <a:srgbClr val="00008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2" name="Rettangolo arrotondato 1"/>
          <p:cNvSpPr/>
          <p:nvPr/>
        </p:nvSpPr>
        <p:spPr>
          <a:xfrm>
            <a:off x="5579534" y="861903"/>
            <a:ext cx="6400800" cy="80184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b="1" dirty="0" smtClean="0"/>
              <a:t>Relations – </a:t>
            </a:r>
            <a:r>
              <a:rPr lang="it-IT" sz="2800" b="1" dirty="0" err="1" smtClean="0"/>
              <a:t>verbs</a:t>
            </a:r>
            <a:r>
              <a:rPr lang="it-IT" sz="2800" b="1" dirty="0" smtClean="0"/>
              <a:t>- </a:t>
            </a:r>
            <a:r>
              <a:rPr lang="it-IT" sz="2800" b="1" dirty="0" err="1" smtClean="0"/>
              <a:t>linkages</a:t>
            </a:r>
            <a:endParaRPr lang="it-IT" sz="2800" b="1" dirty="0"/>
          </a:p>
        </p:txBody>
      </p:sp>
      <p:sp>
        <p:nvSpPr>
          <p:cNvPr id="7" name="Rettangolo arrotondato 6"/>
          <p:cNvSpPr/>
          <p:nvPr/>
        </p:nvSpPr>
        <p:spPr>
          <a:xfrm>
            <a:off x="223838" y="832328"/>
            <a:ext cx="5082453" cy="8416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200" dirty="0" err="1" smtClean="0"/>
              <a:t>We</a:t>
            </a:r>
            <a:r>
              <a:rPr lang="it-IT" sz="3200" dirty="0" smtClean="0"/>
              <a:t>  </a:t>
            </a:r>
            <a:r>
              <a:rPr lang="it-IT" sz="3200" dirty="0" err="1" smtClean="0"/>
              <a:t>add</a:t>
            </a:r>
            <a:r>
              <a:rPr lang="it-IT" sz="3200" dirty="0" smtClean="0"/>
              <a:t> a new </a:t>
            </a:r>
            <a:r>
              <a:rPr lang="it-IT" sz="3200" dirty="0" err="1" smtClean="0"/>
              <a:t>dimension</a:t>
            </a:r>
            <a:endParaRPr lang="it-IT" sz="3200" dirty="0"/>
          </a:p>
        </p:txBody>
      </p:sp>
    </p:spTree>
    <p:extLst>
      <p:ext uri="{BB962C8B-B14F-4D97-AF65-F5344CB8AC3E}">
        <p14:creationId xmlns:p14="http://schemas.microsoft.com/office/powerpoint/2010/main" val="181624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«learning curve» per apprendere il web semantico</a:t>
            </a:r>
            <a:endParaRPr lang="it-IT" dirty="0"/>
          </a:p>
        </p:txBody>
      </p:sp>
      <p:pic>
        <p:nvPicPr>
          <p:cNvPr id="5" name="Segnaposto contenuto 4"/>
          <p:cNvPicPr>
            <a:picLocks noGrp="1" noChangeAspect="1"/>
          </p:cNvPicPr>
          <p:nvPr>
            <p:ph idx="1"/>
          </p:nvPr>
        </p:nvPicPr>
        <p:blipFill>
          <a:blip r:embed="rId2"/>
          <a:stretch>
            <a:fillRect/>
          </a:stretch>
        </p:blipFill>
        <p:spPr>
          <a:xfrm>
            <a:off x="2112549" y="2386738"/>
            <a:ext cx="7188294" cy="3471619"/>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12</a:t>
            </a:fld>
            <a:endParaRPr lang="it-IT" dirty="0"/>
          </a:p>
        </p:txBody>
      </p:sp>
      <p:sp>
        <p:nvSpPr>
          <p:cNvPr id="6" name="CasellaDiTesto 5"/>
          <p:cNvSpPr txBox="1"/>
          <p:nvPr/>
        </p:nvSpPr>
        <p:spPr>
          <a:xfrm>
            <a:off x="8090117" y="6270710"/>
            <a:ext cx="6447294" cy="253916"/>
          </a:xfrm>
          <a:prstGeom prst="rect">
            <a:avLst/>
          </a:prstGeom>
          <a:noFill/>
        </p:spPr>
        <p:txBody>
          <a:bodyPr wrap="square" rtlCol="0">
            <a:spAutoFit/>
          </a:bodyPr>
          <a:lstStyle/>
          <a:p>
            <a:r>
              <a:rPr lang="it-IT" sz="1050" dirty="0">
                <a:solidFill>
                  <a:srgbClr val="B4B4B4"/>
                </a:solidFill>
                <a:latin typeface="Arial" panose="020B0604020202020204" pitchFamily="34" charset="0"/>
              </a:rPr>
              <a:t>http://www.linkeddatatools.com/semantic-web-basics</a:t>
            </a:r>
          </a:p>
        </p:txBody>
      </p:sp>
    </p:spTree>
    <p:extLst>
      <p:ext uri="{BB962C8B-B14F-4D97-AF65-F5344CB8AC3E}">
        <p14:creationId xmlns:p14="http://schemas.microsoft.com/office/powerpoint/2010/main" val="172559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«learning curve» per apprendere il web semantico</a:t>
            </a:r>
            <a:endParaRPr lang="it-IT" dirty="0"/>
          </a:p>
        </p:txBody>
      </p:sp>
      <p:pic>
        <p:nvPicPr>
          <p:cNvPr id="5" name="Segnaposto contenuto 4"/>
          <p:cNvPicPr>
            <a:picLocks noGrp="1" noChangeAspect="1"/>
          </p:cNvPicPr>
          <p:nvPr>
            <p:ph idx="1"/>
          </p:nvPr>
        </p:nvPicPr>
        <p:blipFill>
          <a:blip r:embed="rId2"/>
          <a:stretch>
            <a:fillRect/>
          </a:stretch>
        </p:blipFill>
        <p:spPr>
          <a:xfrm>
            <a:off x="2112549" y="2386738"/>
            <a:ext cx="7188294" cy="3471619"/>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13</a:t>
            </a:fld>
            <a:endParaRPr lang="it-IT" dirty="0"/>
          </a:p>
        </p:txBody>
      </p:sp>
      <p:sp>
        <p:nvSpPr>
          <p:cNvPr id="6" name="CasellaDiTesto 5"/>
          <p:cNvSpPr txBox="1"/>
          <p:nvPr/>
        </p:nvSpPr>
        <p:spPr>
          <a:xfrm>
            <a:off x="8090117" y="6270710"/>
            <a:ext cx="6447294" cy="253916"/>
          </a:xfrm>
          <a:prstGeom prst="rect">
            <a:avLst/>
          </a:prstGeom>
          <a:noFill/>
        </p:spPr>
        <p:txBody>
          <a:bodyPr wrap="square" rtlCol="0">
            <a:spAutoFit/>
          </a:bodyPr>
          <a:lstStyle/>
          <a:p>
            <a:r>
              <a:rPr lang="it-IT" sz="1050" dirty="0">
                <a:solidFill>
                  <a:srgbClr val="B4B4B4"/>
                </a:solidFill>
                <a:latin typeface="Arial" panose="020B0604020202020204" pitchFamily="34" charset="0"/>
              </a:rPr>
              <a:t>http://www.linkeddatatools.com/semantic-web-basics</a:t>
            </a:r>
          </a:p>
        </p:txBody>
      </p:sp>
      <p:cxnSp>
        <p:nvCxnSpPr>
          <p:cNvPr id="8" name="Connettore 2 7"/>
          <p:cNvCxnSpPr/>
          <p:nvPr/>
        </p:nvCxnSpPr>
        <p:spPr>
          <a:xfrm>
            <a:off x="979714" y="1894114"/>
            <a:ext cx="2155372" cy="166551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7854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web nella prospettiva di un database integrato: il modello a grafo</a:t>
            </a:r>
            <a:endParaRPr lang="it-IT" dirty="0"/>
          </a:p>
        </p:txBody>
      </p:sp>
      <p:sp>
        <p:nvSpPr>
          <p:cNvPr id="3" name="Segnaposto contenuto 2"/>
          <p:cNvSpPr>
            <a:spLocks noGrp="1"/>
          </p:cNvSpPr>
          <p:nvPr>
            <p:ph idx="1"/>
          </p:nvPr>
        </p:nvSpPr>
        <p:spPr/>
        <p:txBody>
          <a:bodyPr/>
          <a:lstStyle/>
          <a:p>
            <a:r>
              <a:rPr lang="it-IT" sz="2000" i="1" dirty="0" err="1">
                <a:solidFill>
                  <a:srgbClr val="376092"/>
                </a:solidFill>
                <a:ea typeface="+mj-ea"/>
              </a:rPr>
              <a:t>Affinchè</a:t>
            </a:r>
            <a:r>
              <a:rPr lang="it-IT" sz="2000" i="1" dirty="0">
                <a:solidFill>
                  <a:srgbClr val="376092"/>
                </a:solidFill>
                <a:ea typeface="+mj-ea"/>
              </a:rPr>
              <a:t> il web assuma una prospettiva come quella prospettata da </a:t>
            </a:r>
            <a:r>
              <a:rPr lang="it-IT" sz="2000" i="1" dirty="0" err="1">
                <a:solidFill>
                  <a:srgbClr val="376092"/>
                </a:solidFill>
                <a:ea typeface="+mj-ea"/>
              </a:rPr>
              <a:t>Barnes</a:t>
            </a:r>
            <a:r>
              <a:rPr lang="it-IT" sz="2000" i="1" dirty="0">
                <a:solidFill>
                  <a:srgbClr val="376092"/>
                </a:solidFill>
                <a:ea typeface="+mj-ea"/>
              </a:rPr>
              <a:t> Lee occorre riflettere a quale modello di dati ci stiamo riferendo</a:t>
            </a:r>
          </a:p>
          <a:p>
            <a:endParaRPr lang="it-IT" sz="2000" i="1" dirty="0">
              <a:solidFill>
                <a:srgbClr val="376092"/>
              </a:solidFill>
              <a:ea typeface="+mj-ea"/>
            </a:endParaRPr>
          </a:p>
          <a:p>
            <a:r>
              <a:rPr lang="it-IT" sz="2000" i="1" dirty="0">
                <a:solidFill>
                  <a:srgbClr val="376092"/>
                </a:solidFill>
                <a:ea typeface="+mj-ea"/>
              </a:rPr>
              <a:t>Nel semantic web il paradigma è quello del </a:t>
            </a:r>
            <a:r>
              <a:rPr lang="it-IT" sz="2000" i="1" dirty="0" err="1">
                <a:solidFill>
                  <a:srgbClr val="376092"/>
                </a:solidFill>
                <a:ea typeface="+mj-ea"/>
              </a:rPr>
              <a:t>graph</a:t>
            </a:r>
            <a:r>
              <a:rPr lang="it-IT" sz="2000" i="1" dirty="0">
                <a:solidFill>
                  <a:srgbClr val="376092"/>
                </a:solidFill>
                <a:ea typeface="+mj-ea"/>
              </a:rPr>
              <a:t> database</a:t>
            </a:r>
          </a:p>
          <a:p>
            <a:endParaRPr lang="it-IT" sz="2000" i="1" dirty="0">
              <a:solidFill>
                <a:srgbClr val="376092"/>
              </a:solidFill>
              <a:ea typeface="+mj-ea"/>
            </a:endParaRPr>
          </a:p>
          <a:p>
            <a:r>
              <a:rPr lang="it-IT" sz="2000" i="1" dirty="0">
                <a:solidFill>
                  <a:srgbClr val="376092"/>
                </a:solidFill>
                <a:ea typeface="+mj-ea"/>
              </a:rPr>
              <a:t>Una base di dati a grafo usa nodi e archi per rappresentare e archiviare </a:t>
            </a:r>
            <a:r>
              <a:rPr lang="it-IT" sz="2000" i="1" dirty="0" smtClean="0">
                <a:solidFill>
                  <a:srgbClr val="376092"/>
                </a:solidFill>
                <a:ea typeface="+mj-ea"/>
              </a:rPr>
              <a:t>l’informazione</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14</a:t>
            </a:fld>
            <a:endParaRPr lang="it-IT" dirty="0"/>
          </a:p>
        </p:txBody>
      </p:sp>
      <p:pic>
        <p:nvPicPr>
          <p:cNvPr id="6" name="Immagine 5"/>
          <p:cNvPicPr>
            <a:picLocks noChangeAspect="1"/>
          </p:cNvPicPr>
          <p:nvPr/>
        </p:nvPicPr>
        <p:blipFill>
          <a:blip r:embed="rId2"/>
          <a:stretch>
            <a:fillRect/>
          </a:stretch>
        </p:blipFill>
        <p:spPr>
          <a:xfrm>
            <a:off x="3533614" y="3967051"/>
            <a:ext cx="4831724" cy="2740138"/>
          </a:xfrm>
          <a:prstGeom prst="rect">
            <a:avLst/>
          </a:prstGeom>
        </p:spPr>
      </p:pic>
    </p:spTree>
    <p:extLst>
      <p:ext uri="{BB962C8B-B14F-4D97-AF65-F5344CB8AC3E}">
        <p14:creationId xmlns:p14="http://schemas.microsoft.com/office/powerpoint/2010/main" val="3260804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data base a grafo</a:t>
            </a:r>
            <a:endParaRPr lang="it-IT" dirty="0"/>
          </a:p>
        </p:txBody>
      </p:sp>
      <p:sp>
        <p:nvSpPr>
          <p:cNvPr id="3" name="Segnaposto contenuto 2"/>
          <p:cNvSpPr>
            <a:spLocks noGrp="1"/>
          </p:cNvSpPr>
          <p:nvPr>
            <p:ph idx="1"/>
          </p:nvPr>
        </p:nvSpPr>
        <p:spPr/>
        <p:txBody>
          <a:bodyPr/>
          <a:lstStyle/>
          <a:p>
            <a:r>
              <a:rPr lang="it-IT" sz="2400" i="1" dirty="0">
                <a:solidFill>
                  <a:srgbClr val="376092"/>
                </a:solidFill>
              </a:rPr>
              <a:t>I database a grafo: sono spesso più veloci di quelli relazionali nell'associazione di insiemi di dati</a:t>
            </a:r>
          </a:p>
          <a:p>
            <a:r>
              <a:rPr lang="it-IT" sz="2400" i="1" dirty="0">
                <a:solidFill>
                  <a:srgbClr val="376092"/>
                </a:solidFill>
              </a:rPr>
              <a:t>mappano in maniera più diretta le strutture di applicazioni orientate agli oggetti. </a:t>
            </a:r>
          </a:p>
          <a:p>
            <a:r>
              <a:rPr lang="it-IT" sz="2400" i="1" dirty="0">
                <a:solidFill>
                  <a:srgbClr val="376092"/>
                </a:solidFill>
              </a:rPr>
              <a:t>Scalano più facilmente a grandi quantità di dati  </a:t>
            </a:r>
          </a:p>
          <a:p>
            <a:r>
              <a:rPr lang="it-IT" sz="2400" i="1" dirty="0">
                <a:solidFill>
                  <a:srgbClr val="376092"/>
                </a:solidFill>
              </a:rPr>
              <a:t>non richiedono le tipiche e onerose operazioni di unione (join). </a:t>
            </a:r>
          </a:p>
          <a:p>
            <a:r>
              <a:rPr lang="it-IT" sz="2400" i="1" dirty="0">
                <a:solidFill>
                  <a:srgbClr val="376092"/>
                </a:solidFill>
              </a:rPr>
              <a:t>Dipendono meno da un rigido schema entità-relazione </a:t>
            </a:r>
          </a:p>
          <a:p>
            <a:r>
              <a:rPr lang="it-IT" sz="2400" i="1" dirty="0">
                <a:solidFill>
                  <a:srgbClr val="376092"/>
                </a:solidFill>
              </a:rPr>
              <a:t>sono molto più adeguati per gestire dati mutevoli con schemi evolutivi. </a:t>
            </a:r>
          </a:p>
          <a:p>
            <a:endParaRPr lang="it-IT" sz="2400" i="1" dirty="0">
              <a:solidFill>
                <a:srgbClr val="376092"/>
              </a:solidFill>
            </a:endParaRPr>
          </a:p>
          <a:p>
            <a:r>
              <a:rPr lang="it-IT" sz="2400" i="1" u="sng" dirty="0">
                <a:solidFill>
                  <a:srgbClr val="376092"/>
                </a:solidFill>
              </a:rPr>
              <a:t>Al contrario, i database relazionali sono tipicamente più veloci nell'eseguire le stesse operazioni su un grande numero di dati.</a:t>
            </a: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15</a:t>
            </a:fld>
            <a:endParaRPr lang="it-IT" dirty="0"/>
          </a:p>
        </p:txBody>
      </p:sp>
    </p:spTree>
    <p:extLst>
      <p:ext uri="{BB962C8B-B14F-4D97-AF65-F5344CB8AC3E}">
        <p14:creationId xmlns:p14="http://schemas.microsoft.com/office/powerpoint/2010/main" val="2803020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814276664"/>
              </p:ext>
            </p:extLst>
          </p:nvPr>
        </p:nvGraphicFramePr>
        <p:xfrm>
          <a:off x="609599" y="1557338"/>
          <a:ext cx="9579429" cy="4784728"/>
        </p:xfrm>
        <a:graphic>
          <a:graphicData uri="http://schemas.openxmlformats.org/drawingml/2006/table">
            <a:tbl>
              <a:tblPr firstRow="1" firstCol="1" bandRow="1">
                <a:tableStyleId>{5C22544A-7EE6-4342-B048-85BDC9FD1C3A}</a:tableStyleId>
              </a:tblPr>
              <a:tblGrid>
                <a:gridCol w="1385148"/>
                <a:gridCol w="1390597"/>
                <a:gridCol w="1544261"/>
                <a:gridCol w="1545350"/>
                <a:gridCol w="1544261"/>
                <a:gridCol w="927429"/>
                <a:gridCol w="1242383"/>
              </a:tblGrid>
              <a:tr h="310332">
                <a:tc gridSpan="7">
                  <a:txBody>
                    <a:bodyPr/>
                    <a:lstStyle/>
                    <a:p>
                      <a:pPr algn="just">
                        <a:lnSpc>
                          <a:spcPct val="107000"/>
                        </a:lnSpc>
                        <a:spcAft>
                          <a:spcPts val="800"/>
                        </a:spcAft>
                      </a:pPr>
                      <a:r>
                        <a:rPr lang="en-GB" sz="1000" dirty="0">
                          <a:effectLst/>
                        </a:rPr>
                        <a:t>comparing the features of the mainstream ways of modeling data versus the semantic web model</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635080">
                <a:tc>
                  <a:txBody>
                    <a:bodyPr/>
                    <a:lstStyle/>
                    <a:p>
                      <a:pPr algn="just">
                        <a:lnSpc>
                          <a:spcPct val="107000"/>
                        </a:lnSpc>
                        <a:spcAft>
                          <a:spcPts val="800"/>
                        </a:spcAft>
                      </a:pPr>
                      <a:r>
                        <a:rPr lang="it-IT" sz="1000">
                          <a:effectLst/>
                        </a:rPr>
                        <a:t>model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example format</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Data</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metadata</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identifier</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query syntax</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semantics (meaning)</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59829">
                <a:tc>
                  <a:txBody>
                    <a:bodyPr/>
                    <a:lstStyle/>
                    <a:p>
                      <a:pPr algn="just">
                        <a:lnSpc>
                          <a:spcPct val="107000"/>
                        </a:lnSpc>
                        <a:spcAft>
                          <a:spcPts val="800"/>
                        </a:spcAft>
                      </a:pPr>
                      <a:r>
                        <a:rPr lang="it-IT" sz="1000">
                          <a:effectLst/>
                        </a:rPr>
                        <a:t>object serialization</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dirty="0" err="1">
                          <a:effectLst/>
                        </a:rPr>
                        <a:t>.net</a:t>
                      </a:r>
                      <a:r>
                        <a:rPr lang="it-IT" sz="1000" dirty="0">
                          <a:effectLst/>
                        </a:rPr>
                        <a:t> </a:t>
                      </a:r>
                      <a:r>
                        <a:rPr lang="it-IT" sz="1000" dirty="0" err="1">
                          <a:effectLst/>
                        </a:rPr>
                        <a:t>clr</a:t>
                      </a:r>
                      <a:r>
                        <a:rPr lang="it-IT" sz="1000" dirty="0">
                          <a:effectLst/>
                        </a:rPr>
                        <a:t> </a:t>
                      </a:r>
                      <a:r>
                        <a:rPr lang="it-IT" sz="1000" dirty="0" err="1">
                          <a:effectLst/>
                        </a:rPr>
                        <a:t>object</a:t>
                      </a:r>
                      <a:r>
                        <a:rPr lang="it-IT" sz="1000" dirty="0">
                          <a:effectLst/>
                        </a:rPr>
                        <a:t> </a:t>
                      </a:r>
                      <a:r>
                        <a:rPr lang="it-IT" sz="1000" dirty="0" err="1">
                          <a:effectLst/>
                        </a:rPr>
                        <a:t>serialization</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object property values</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object property names</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e.g. filename</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linq</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n/a</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59829">
                <a:tc>
                  <a:txBody>
                    <a:bodyPr/>
                    <a:lstStyle/>
                    <a:p>
                      <a:pPr algn="just">
                        <a:lnSpc>
                          <a:spcPct val="107000"/>
                        </a:lnSpc>
                        <a:spcAft>
                          <a:spcPts val="800"/>
                        </a:spcAft>
                      </a:pPr>
                      <a:r>
                        <a:rPr lang="it-IT" sz="1000">
                          <a:effectLst/>
                        </a:rPr>
                        <a:t>relational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ms SQL, oracle, mySQL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table cell values</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table column definitions</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000">
                          <a:effectLst/>
                        </a:rPr>
                        <a:t>primary key (data column) value</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SQL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n/a</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59829">
                <a:tc>
                  <a:txBody>
                    <a:bodyPr/>
                    <a:lstStyle/>
                    <a:p>
                      <a:pPr algn="just">
                        <a:lnSpc>
                          <a:spcPct val="107000"/>
                        </a:lnSpc>
                        <a:spcAft>
                          <a:spcPts val="800"/>
                        </a:spcAft>
                      </a:pPr>
                      <a:r>
                        <a:rPr lang="it-IT" sz="1000">
                          <a:effectLst/>
                        </a:rPr>
                        <a:t>hierarchical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xml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tag/attribute values</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xsd/dtd</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000">
                          <a:effectLst/>
                        </a:rPr>
                        <a:t>unique attribute key value</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xpath</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n/a</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59829">
                <a:tc>
                  <a:txBody>
                    <a:bodyPr/>
                    <a:lstStyle/>
                    <a:p>
                      <a:pPr algn="just">
                        <a:lnSpc>
                          <a:spcPct val="107000"/>
                        </a:lnSpc>
                        <a:spcAft>
                          <a:spcPts val="800"/>
                        </a:spcAft>
                      </a:pPr>
                      <a:r>
                        <a:rPr lang="it-IT" sz="1000">
                          <a:effectLst/>
                        </a:rPr>
                        <a:t>Graph</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rdf/xml, turtle</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Rdf</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rdfs/owl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Uri</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it-IT" sz="1000">
                          <a:effectLst/>
                        </a:rPr>
                        <a:t>Sparql</a:t>
                      </a:r>
                      <a:endParaRPr lang="it-I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000" dirty="0">
                          <a:effectLst/>
                        </a:rPr>
                        <a:t>yes, using </a:t>
                      </a:r>
                      <a:r>
                        <a:rPr lang="en-GB" sz="1000" dirty="0" err="1">
                          <a:effectLst/>
                        </a:rPr>
                        <a:t>rdfs</a:t>
                      </a:r>
                      <a:r>
                        <a:rPr lang="en-GB" sz="1000" dirty="0">
                          <a:effectLst/>
                        </a:rPr>
                        <a:t> and owl</a:t>
                      </a: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16</a:t>
            </a:fld>
            <a:endParaRPr lang="it-IT" dirty="0"/>
          </a:p>
        </p:txBody>
      </p:sp>
      <p:sp>
        <p:nvSpPr>
          <p:cNvPr id="6" name="Rectangle 1"/>
          <p:cNvSpPr>
            <a:spLocks noChangeArrowheads="1"/>
          </p:cNvSpPr>
          <p:nvPr/>
        </p:nvSpPr>
        <p:spPr bwMode="auto">
          <a:xfrm>
            <a:off x="-5887947" y="-222521"/>
            <a:ext cx="20924350" cy="91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1398434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concept</a:t>
            </a:r>
            <a:r>
              <a:rPr lang="it-IT" dirty="0" smtClean="0"/>
              <a:t> of </a:t>
            </a:r>
            <a:r>
              <a:rPr lang="it-IT" dirty="0" err="1" smtClean="0"/>
              <a:t>graph</a:t>
            </a:r>
            <a:endParaRPr lang="it-IT" dirty="0"/>
          </a:p>
        </p:txBody>
      </p:sp>
      <p:sp>
        <p:nvSpPr>
          <p:cNvPr id="3" name="Segnaposto contenuto 2"/>
          <p:cNvSpPr>
            <a:spLocks noGrp="1"/>
          </p:cNvSpPr>
          <p:nvPr>
            <p:ph idx="1"/>
          </p:nvPr>
        </p:nvSpPr>
        <p:spPr>
          <a:xfrm>
            <a:off x="609600" y="1773239"/>
            <a:ext cx="10972800" cy="4933950"/>
          </a:xfrm>
        </p:spPr>
        <p:txBody>
          <a:bodyPr/>
          <a:lstStyle/>
          <a:p>
            <a:r>
              <a:rPr lang="en-US" sz="2400" i="1" dirty="0">
                <a:solidFill>
                  <a:srgbClr val="376092"/>
                </a:solidFill>
              </a:rPr>
              <a:t> “Graph” is a mathematical concept, which was first described in 1736 by Euler. </a:t>
            </a:r>
            <a:endParaRPr lang="it-IT" sz="2400" i="1" dirty="0">
              <a:solidFill>
                <a:srgbClr val="376092"/>
              </a:solidFill>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17</a:t>
            </a:fld>
            <a:endParaRPr lang="it-IT" dirty="0"/>
          </a:p>
        </p:txBody>
      </p:sp>
      <p:pic>
        <p:nvPicPr>
          <p:cNvPr id="5" name="Immagine 4"/>
          <p:cNvPicPr>
            <a:picLocks noChangeAspect="1"/>
          </p:cNvPicPr>
          <p:nvPr/>
        </p:nvPicPr>
        <p:blipFill>
          <a:blip r:embed="rId2"/>
          <a:stretch>
            <a:fillRect/>
          </a:stretch>
        </p:blipFill>
        <p:spPr>
          <a:xfrm>
            <a:off x="2200759" y="2293589"/>
            <a:ext cx="3254644" cy="4231037"/>
          </a:xfrm>
          <a:prstGeom prst="rect">
            <a:avLst/>
          </a:prstGeom>
        </p:spPr>
      </p:pic>
      <p:pic>
        <p:nvPicPr>
          <p:cNvPr id="8" name="Immagine 7"/>
          <p:cNvPicPr>
            <a:picLocks noChangeAspect="1"/>
          </p:cNvPicPr>
          <p:nvPr/>
        </p:nvPicPr>
        <p:blipFill>
          <a:blip r:embed="rId3"/>
          <a:stretch>
            <a:fillRect/>
          </a:stretch>
        </p:blipFill>
        <p:spPr>
          <a:xfrm>
            <a:off x="6753073" y="3970339"/>
            <a:ext cx="3038475" cy="2371725"/>
          </a:xfrm>
          <a:prstGeom prst="rect">
            <a:avLst/>
          </a:prstGeom>
        </p:spPr>
      </p:pic>
      <p:sp>
        <p:nvSpPr>
          <p:cNvPr id="9" name="CasellaDiTesto 8"/>
          <p:cNvSpPr txBox="1"/>
          <p:nvPr/>
        </p:nvSpPr>
        <p:spPr>
          <a:xfrm>
            <a:off x="5966847" y="2479729"/>
            <a:ext cx="5842861" cy="1200329"/>
          </a:xfrm>
          <a:prstGeom prst="rect">
            <a:avLst/>
          </a:prstGeom>
          <a:noFill/>
        </p:spPr>
        <p:txBody>
          <a:bodyPr wrap="square" rtlCol="0">
            <a:spAutoFit/>
          </a:bodyPr>
          <a:lstStyle/>
          <a:p>
            <a:r>
              <a:rPr lang="en-US" sz="2400" i="1" dirty="0">
                <a:solidFill>
                  <a:srgbClr val="376092"/>
                </a:solidFill>
                <a:latin typeface="Arial" panose="020B0604020202020204" pitchFamily="34" charset="0"/>
                <a:cs typeface="Arial" panose="020B0604020202020204" pitchFamily="34" charset="0"/>
              </a:rPr>
              <a:t>The graph </a:t>
            </a:r>
            <a:r>
              <a:rPr lang="en-US" sz="2400" i="1" dirty="0" smtClean="0">
                <a:solidFill>
                  <a:srgbClr val="376092"/>
                </a:solidFill>
                <a:latin typeface="Arial" panose="020B0604020202020204" pitchFamily="34" charset="0"/>
                <a:cs typeface="Arial" panose="020B0604020202020204" pitchFamily="34" charset="0"/>
              </a:rPr>
              <a:t>is </a:t>
            </a:r>
            <a:r>
              <a:rPr lang="en-US" sz="2400" i="1" dirty="0">
                <a:solidFill>
                  <a:srgbClr val="376092"/>
                </a:solidFill>
                <a:latin typeface="Arial" panose="020B0604020202020204" pitchFamily="34" charset="0"/>
                <a:cs typeface="Arial" panose="020B0604020202020204" pitchFamily="34" charset="0"/>
              </a:rPr>
              <a:t>a directed (the arrowheads), acyclic (no recursive loops) graph, which is what we are interested in here.</a:t>
            </a:r>
            <a:endParaRPr lang="it-IT" sz="2400" i="1" dirty="0">
              <a:solidFill>
                <a:srgbClr val="37609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00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base e modelli a grafo</a:t>
            </a:r>
            <a:endParaRPr lang="it-IT" dirty="0"/>
          </a:p>
        </p:txBody>
      </p:sp>
      <p:sp>
        <p:nvSpPr>
          <p:cNvPr id="3" name="Segnaposto contenuto 2"/>
          <p:cNvSpPr>
            <a:spLocks noGrp="1"/>
          </p:cNvSpPr>
          <p:nvPr>
            <p:ph idx="1"/>
          </p:nvPr>
        </p:nvSpPr>
        <p:spPr>
          <a:xfrm>
            <a:off x="609600" y="1773239"/>
            <a:ext cx="10972800" cy="5084761"/>
          </a:xfrm>
        </p:spPr>
        <p:txBody>
          <a:bodyPr/>
          <a:lstStyle/>
          <a:p>
            <a:pPr marL="0" indent="0">
              <a:buNone/>
            </a:pPr>
            <a:r>
              <a:rPr lang="it-IT" sz="2000" i="1" dirty="0">
                <a:solidFill>
                  <a:srgbClr val="376092"/>
                </a:solidFill>
                <a:ea typeface="+mj-ea"/>
              </a:rPr>
              <a:t>I modelli di riferimento per implementare i data base a grafo sono:</a:t>
            </a:r>
          </a:p>
          <a:p>
            <a:endParaRPr lang="it-IT" sz="2000" i="1" dirty="0">
              <a:solidFill>
                <a:srgbClr val="376092"/>
              </a:solidFill>
              <a:ea typeface="+mj-ea"/>
            </a:endParaRPr>
          </a:p>
          <a:p>
            <a:pPr lvl="1"/>
            <a:r>
              <a:rPr lang="it-IT" i="1" dirty="0" err="1">
                <a:solidFill>
                  <a:srgbClr val="376092"/>
                </a:solidFill>
                <a:ea typeface="+mj-ea"/>
              </a:rPr>
              <a:t>Property</a:t>
            </a:r>
            <a:r>
              <a:rPr lang="it-IT" i="1" dirty="0">
                <a:solidFill>
                  <a:srgbClr val="376092"/>
                </a:solidFill>
                <a:ea typeface="+mj-ea"/>
              </a:rPr>
              <a:t> </a:t>
            </a:r>
            <a:r>
              <a:rPr lang="it-IT" i="1" dirty="0" err="1">
                <a:solidFill>
                  <a:srgbClr val="376092"/>
                </a:solidFill>
                <a:ea typeface="+mj-ea"/>
              </a:rPr>
              <a:t>graph</a:t>
            </a:r>
            <a:r>
              <a:rPr lang="it-IT" i="1" dirty="0">
                <a:solidFill>
                  <a:srgbClr val="376092"/>
                </a:solidFill>
                <a:ea typeface="+mj-ea"/>
              </a:rPr>
              <a:t> model</a:t>
            </a:r>
          </a:p>
          <a:p>
            <a:pPr lvl="1"/>
            <a:endParaRPr lang="it-IT" i="1" dirty="0">
              <a:solidFill>
                <a:srgbClr val="376092"/>
              </a:solidFill>
              <a:ea typeface="+mj-ea"/>
            </a:endParaRPr>
          </a:p>
          <a:p>
            <a:pPr lvl="1"/>
            <a:r>
              <a:rPr lang="it-IT" i="1" dirty="0">
                <a:solidFill>
                  <a:srgbClr val="376092"/>
                </a:solidFill>
                <a:ea typeface="+mj-ea"/>
              </a:rPr>
              <a:t>Resource </a:t>
            </a:r>
            <a:r>
              <a:rPr lang="it-IT" i="1" dirty="0" err="1">
                <a:solidFill>
                  <a:srgbClr val="376092"/>
                </a:solidFill>
                <a:ea typeface="+mj-ea"/>
              </a:rPr>
              <a:t>description</a:t>
            </a:r>
            <a:r>
              <a:rPr lang="it-IT" i="1" dirty="0">
                <a:solidFill>
                  <a:srgbClr val="376092"/>
                </a:solidFill>
                <a:ea typeface="+mj-ea"/>
              </a:rPr>
              <a:t> </a:t>
            </a:r>
            <a:r>
              <a:rPr lang="it-IT" i="1" dirty="0" err="1">
                <a:solidFill>
                  <a:srgbClr val="376092"/>
                </a:solidFill>
                <a:ea typeface="+mj-ea"/>
              </a:rPr>
              <a:t>framework</a:t>
            </a:r>
            <a:r>
              <a:rPr lang="it-IT" i="1" dirty="0">
                <a:solidFill>
                  <a:srgbClr val="376092"/>
                </a:solidFill>
                <a:ea typeface="+mj-ea"/>
              </a:rPr>
              <a:t> </a:t>
            </a:r>
            <a:r>
              <a:rPr lang="it-IT" i="1" dirty="0" err="1">
                <a:solidFill>
                  <a:srgbClr val="376092"/>
                </a:solidFill>
                <a:ea typeface="+mj-ea"/>
              </a:rPr>
              <a:t>graph</a:t>
            </a:r>
            <a:r>
              <a:rPr lang="it-IT" i="1" dirty="0">
                <a:solidFill>
                  <a:srgbClr val="376092"/>
                </a:solidFill>
                <a:ea typeface="+mj-ea"/>
              </a:rPr>
              <a:t> RDF</a:t>
            </a:r>
          </a:p>
          <a:p>
            <a:endParaRPr lang="it-IT" sz="2000" i="1" dirty="0">
              <a:solidFill>
                <a:srgbClr val="376092"/>
              </a:solidFill>
              <a:ea typeface="+mj-ea"/>
            </a:endParaRPr>
          </a:p>
          <a:p>
            <a:pPr marL="0" indent="0">
              <a:buNone/>
            </a:pPr>
            <a:r>
              <a:rPr lang="it-IT" sz="2000" i="1" dirty="0">
                <a:solidFill>
                  <a:srgbClr val="376092"/>
                </a:solidFill>
                <a:ea typeface="+mj-ea"/>
              </a:rPr>
              <a:t>I data base a grafo che utilizzano il modello RDF sono noti anche come </a:t>
            </a:r>
          </a:p>
          <a:p>
            <a:endParaRPr lang="it-IT" sz="2000" i="1" dirty="0">
              <a:solidFill>
                <a:srgbClr val="376092"/>
              </a:solidFill>
              <a:ea typeface="+mj-ea"/>
            </a:endParaRPr>
          </a:p>
          <a:p>
            <a:pPr lvl="1"/>
            <a:r>
              <a:rPr lang="it-IT" i="1" dirty="0">
                <a:solidFill>
                  <a:srgbClr val="376092"/>
                </a:solidFill>
                <a:ea typeface="+mj-ea"/>
              </a:rPr>
              <a:t>Triple </a:t>
            </a:r>
            <a:r>
              <a:rPr lang="it-IT" i="1" dirty="0" err="1">
                <a:solidFill>
                  <a:srgbClr val="376092"/>
                </a:solidFill>
                <a:ea typeface="+mj-ea"/>
              </a:rPr>
              <a:t>store</a:t>
            </a:r>
            <a:endParaRPr lang="it-IT" i="1" dirty="0">
              <a:solidFill>
                <a:srgbClr val="376092"/>
              </a:solidFill>
              <a:ea typeface="+mj-ea"/>
            </a:endParaRPr>
          </a:p>
          <a:p>
            <a:pPr lvl="1"/>
            <a:r>
              <a:rPr lang="it-IT" i="1" dirty="0" err="1">
                <a:solidFill>
                  <a:srgbClr val="376092"/>
                </a:solidFill>
                <a:ea typeface="+mj-ea"/>
              </a:rPr>
              <a:t>Quad</a:t>
            </a:r>
            <a:r>
              <a:rPr lang="it-IT" i="1" dirty="0">
                <a:solidFill>
                  <a:srgbClr val="376092"/>
                </a:solidFill>
                <a:ea typeface="+mj-ea"/>
              </a:rPr>
              <a:t> </a:t>
            </a:r>
            <a:r>
              <a:rPr lang="it-IT" i="1" dirty="0" err="1">
                <a:solidFill>
                  <a:srgbClr val="376092"/>
                </a:solidFill>
                <a:ea typeface="+mj-ea"/>
              </a:rPr>
              <a:t>store</a:t>
            </a:r>
            <a:r>
              <a:rPr lang="it-IT" i="1" dirty="0">
                <a:solidFill>
                  <a:srgbClr val="376092"/>
                </a:solidFill>
                <a:ea typeface="+mj-ea"/>
              </a:rPr>
              <a:t> </a:t>
            </a:r>
          </a:p>
          <a:p>
            <a:pPr lvl="1"/>
            <a:r>
              <a:rPr lang="it-IT" i="1" dirty="0">
                <a:solidFill>
                  <a:srgbClr val="376092"/>
                </a:solidFill>
                <a:ea typeface="+mj-ea"/>
              </a:rPr>
              <a:t>RDF </a:t>
            </a:r>
            <a:r>
              <a:rPr lang="it-IT" i="1" dirty="0" err="1" smtClean="0">
                <a:solidFill>
                  <a:srgbClr val="376092"/>
                </a:solidFill>
                <a:ea typeface="+mj-ea"/>
              </a:rPr>
              <a:t>store</a:t>
            </a:r>
            <a:endParaRPr lang="it-IT" i="1" dirty="0" smtClean="0">
              <a:solidFill>
                <a:srgbClr val="376092"/>
              </a:solidFill>
              <a:ea typeface="+mj-ea"/>
            </a:endParaRPr>
          </a:p>
          <a:p>
            <a:pPr lvl="1"/>
            <a:endParaRPr lang="it-IT" i="1" dirty="0">
              <a:solidFill>
                <a:srgbClr val="376092"/>
              </a:solidFill>
              <a:ea typeface="+mj-ea"/>
            </a:endParaRPr>
          </a:p>
          <a:p>
            <a:pPr marL="0" lvl="1" indent="0">
              <a:buNone/>
            </a:pPr>
            <a:r>
              <a:rPr lang="it-IT" sz="2000" i="1" dirty="0">
                <a:solidFill>
                  <a:srgbClr val="376092"/>
                </a:solidFill>
                <a:ea typeface="+mj-ea"/>
              </a:rPr>
              <a:t>Entrambi i modelli di riferimento hanno linguaggi di interrogazione specifici ma per RDF esiste uno standard riconosciuto: SPARQL</a:t>
            </a: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18</a:t>
            </a:fld>
            <a:endParaRPr lang="it-IT" dirty="0"/>
          </a:p>
        </p:txBody>
      </p:sp>
    </p:spTree>
    <p:extLst>
      <p:ext uri="{BB962C8B-B14F-4D97-AF65-F5344CB8AC3E}">
        <p14:creationId xmlns:p14="http://schemas.microsoft.com/office/powerpoint/2010/main" val="3586945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«learning curve» per apprendere il web semantico</a:t>
            </a:r>
            <a:endParaRPr lang="it-IT" dirty="0"/>
          </a:p>
        </p:txBody>
      </p:sp>
      <p:pic>
        <p:nvPicPr>
          <p:cNvPr id="5" name="Segnaposto contenuto 4"/>
          <p:cNvPicPr>
            <a:picLocks noGrp="1" noChangeAspect="1"/>
          </p:cNvPicPr>
          <p:nvPr>
            <p:ph idx="1"/>
          </p:nvPr>
        </p:nvPicPr>
        <p:blipFill>
          <a:blip r:embed="rId2"/>
          <a:stretch>
            <a:fillRect/>
          </a:stretch>
        </p:blipFill>
        <p:spPr>
          <a:xfrm>
            <a:off x="2112549" y="2386738"/>
            <a:ext cx="7188294" cy="3471619"/>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19</a:t>
            </a:fld>
            <a:endParaRPr lang="it-IT" dirty="0"/>
          </a:p>
        </p:txBody>
      </p:sp>
      <p:sp>
        <p:nvSpPr>
          <p:cNvPr id="6" name="CasellaDiTesto 5"/>
          <p:cNvSpPr txBox="1"/>
          <p:nvPr/>
        </p:nvSpPr>
        <p:spPr>
          <a:xfrm>
            <a:off x="8090117" y="6270710"/>
            <a:ext cx="6447294" cy="253916"/>
          </a:xfrm>
          <a:prstGeom prst="rect">
            <a:avLst/>
          </a:prstGeom>
          <a:noFill/>
        </p:spPr>
        <p:txBody>
          <a:bodyPr wrap="square" rtlCol="0">
            <a:spAutoFit/>
          </a:bodyPr>
          <a:lstStyle/>
          <a:p>
            <a:r>
              <a:rPr lang="it-IT" sz="1050" dirty="0">
                <a:solidFill>
                  <a:srgbClr val="B4B4B4"/>
                </a:solidFill>
                <a:latin typeface="Arial" panose="020B0604020202020204" pitchFamily="34" charset="0"/>
              </a:rPr>
              <a:t>http://www.linkeddatatools.com/semantic-web-basics</a:t>
            </a:r>
          </a:p>
        </p:txBody>
      </p:sp>
      <p:cxnSp>
        <p:nvCxnSpPr>
          <p:cNvPr id="7" name="Connettore 2 6"/>
          <p:cNvCxnSpPr/>
          <p:nvPr/>
        </p:nvCxnSpPr>
        <p:spPr>
          <a:xfrm>
            <a:off x="2579914" y="1681843"/>
            <a:ext cx="2155372" cy="166551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895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657442"/>
            <a:ext cx="10972800" cy="760413"/>
          </a:xfrm>
        </p:spPr>
        <p:txBody>
          <a:bodyPr/>
          <a:lstStyle/>
          <a:p>
            <a:r>
              <a:rPr lang="it-IT" dirty="0" smtClean="0"/>
              <a:t>INTEROPERABILITA’</a:t>
            </a:r>
            <a:endParaRPr lang="it-IT" dirty="0"/>
          </a:p>
        </p:txBody>
      </p:sp>
      <p:sp>
        <p:nvSpPr>
          <p:cNvPr id="3" name="Segnaposto contenuto 2"/>
          <p:cNvSpPr>
            <a:spLocks noGrp="1"/>
          </p:cNvSpPr>
          <p:nvPr>
            <p:ph idx="1"/>
          </p:nvPr>
        </p:nvSpPr>
        <p:spPr>
          <a:xfrm>
            <a:off x="561976" y="1354545"/>
            <a:ext cx="10972800" cy="4352925"/>
          </a:xfrm>
        </p:spPr>
        <p:txBody>
          <a:bodyPr/>
          <a:lstStyle/>
          <a:p>
            <a:pPr marL="0" indent="0">
              <a:buNone/>
            </a:pPr>
            <a:r>
              <a:rPr lang="it-IT" sz="2000" i="1" u="sng" dirty="0">
                <a:solidFill>
                  <a:srgbClr val="376092"/>
                </a:solidFill>
                <a:ea typeface="+mj-ea"/>
              </a:rPr>
              <a:t>Classicamente il tema della interoperabilità su web si è affrontato:</a:t>
            </a:r>
          </a:p>
          <a:p>
            <a:r>
              <a:rPr lang="it-IT" altLang="it-IT" sz="2000" i="1" dirty="0">
                <a:solidFill>
                  <a:srgbClr val="376092"/>
                </a:solidFill>
                <a:ea typeface="+mj-ea"/>
                <a:sym typeface="Wingdings" panose="05000000000000000000" pitchFamily="2" charset="2"/>
              </a:rPr>
              <a:t>Ricerca testuale</a:t>
            </a:r>
            <a:br>
              <a:rPr lang="it-IT" altLang="it-IT" sz="2000" i="1" dirty="0">
                <a:solidFill>
                  <a:srgbClr val="376092"/>
                </a:solidFill>
                <a:ea typeface="+mj-ea"/>
                <a:sym typeface="Wingdings" panose="05000000000000000000" pitchFamily="2" charset="2"/>
              </a:rPr>
            </a:br>
            <a:endParaRPr lang="it-IT" altLang="it-IT" sz="2000" i="1" dirty="0">
              <a:solidFill>
                <a:srgbClr val="376092"/>
              </a:solidFill>
              <a:ea typeface="+mj-ea"/>
              <a:sym typeface="Wingdings" panose="05000000000000000000" pitchFamily="2" charset="2"/>
            </a:endParaRPr>
          </a:p>
          <a:p>
            <a:r>
              <a:rPr lang="it-IT" altLang="it-IT" sz="2000" i="1" dirty="0">
                <a:solidFill>
                  <a:srgbClr val="376092"/>
                </a:solidFill>
                <a:ea typeface="+mj-ea"/>
                <a:sym typeface="Wingdings" panose="05000000000000000000" pitchFamily="2" charset="2"/>
              </a:rPr>
              <a:t>Motori di ricerca “classici” : Google, Yahoo, ecc..</a:t>
            </a:r>
            <a:br>
              <a:rPr lang="it-IT" altLang="it-IT" sz="2000" i="1" dirty="0">
                <a:solidFill>
                  <a:srgbClr val="376092"/>
                </a:solidFill>
                <a:ea typeface="+mj-ea"/>
                <a:sym typeface="Wingdings" panose="05000000000000000000" pitchFamily="2" charset="2"/>
              </a:rPr>
            </a:br>
            <a:endParaRPr lang="it-IT" altLang="it-IT" sz="2000" i="1" dirty="0">
              <a:solidFill>
                <a:srgbClr val="376092"/>
              </a:solidFill>
              <a:ea typeface="+mj-ea"/>
              <a:sym typeface="Wingdings" panose="05000000000000000000" pitchFamily="2" charset="2"/>
            </a:endParaRPr>
          </a:p>
          <a:p>
            <a:r>
              <a:rPr lang="it-IT" altLang="it-IT" sz="2000" i="1" dirty="0">
                <a:solidFill>
                  <a:srgbClr val="376092"/>
                </a:solidFill>
                <a:ea typeface="+mj-ea"/>
                <a:sym typeface="Wingdings" panose="05000000000000000000" pitchFamily="2" charset="2"/>
              </a:rPr>
              <a:t>Ricerca su termini specifici:	“sistema informativo statistico”</a:t>
            </a:r>
          </a:p>
          <a:p>
            <a:pPr marL="342900" lvl="1" indent="-342900">
              <a:buFont typeface="Arial" panose="020B0604020202020204" pitchFamily="34" charset="0"/>
              <a:buChar char="•"/>
            </a:pPr>
            <a:r>
              <a:rPr lang="it-IT" altLang="it-IT" sz="2000" i="1" dirty="0">
                <a:solidFill>
                  <a:srgbClr val="376092"/>
                </a:solidFill>
                <a:ea typeface="+mj-ea"/>
                <a:sym typeface="Wingdings" panose="05000000000000000000" pitchFamily="2" charset="2"/>
              </a:rPr>
              <a:t>I risultati sono piuttosto specifici e pertinenti</a:t>
            </a:r>
            <a:br>
              <a:rPr lang="it-IT" altLang="it-IT" sz="2000" i="1" dirty="0">
                <a:solidFill>
                  <a:srgbClr val="376092"/>
                </a:solidFill>
                <a:ea typeface="+mj-ea"/>
                <a:sym typeface="Wingdings" panose="05000000000000000000" pitchFamily="2" charset="2"/>
              </a:rPr>
            </a:br>
            <a:endParaRPr lang="it-IT" altLang="it-IT" sz="2000" i="1" dirty="0">
              <a:solidFill>
                <a:srgbClr val="376092"/>
              </a:solidFill>
              <a:ea typeface="+mj-ea"/>
              <a:sym typeface="Wingdings" panose="05000000000000000000" pitchFamily="2" charset="2"/>
            </a:endParaRPr>
          </a:p>
          <a:p>
            <a:r>
              <a:rPr lang="it-IT" altLang="it-IT" sz="2000" i="1" dirty="0">
                <a:solidFill>
                  <a:srgbClr val="376092"/>
                </a:solidFill>
                <a:ea typeface="+mj-ea"/>
                <a:sym typeface="Wingdings" panose="05000000000000000000" pitchFamily="2" charset="2"/>
              </a:rPr>
              <a:t>Ricerca su termini specifici:	“Verdi”</a:t>
            </a:r>
          </a:p>
          <a:p>
            <a:pPr marL="742950" lvl="2" indent="-342900"/>
            <a:r>
              <a:rPr lang="it-IT" altLang="it-IT" sz="1800" i="1" dirty="0">
                <a:solidFill>
                  <a:srgbClr val="376092"/>
                </a:solidFill>
                <a:ea typeface="+mj-ea"/>
                <a:sym typeface="Wingdings" panose="05000000000000000000" pitchFamily="2" charset="2"/>
              </a:rPr>
              <a:t>Giuseppe Verdi</a:t>
            </a:r>
          </a:p>
          <a:p>
            <a:pPr marL="742950" lvl="2" indent="-342900"/>
            <a:r>
              <a:rPr lang="it-IT" altLang="it-IT" sz="1800" i="1" dirty="0">
                <a:solidFill>
                  <a:srgbClr val="376092"/>
                </a:solidFill>
                <a:ea typeface="+mj-ea"/>
                <a:sym typeface="Wingdings" panose="05000000000000000000" pitchFamily="2" charset="2"/>
              </a:rPr>
              <a:t>Teatro Verdi</a:t>
            </a:r>
          </a:p>
          <a:p>
            <a:pPr marL="742950" lvl="2" indent="-342900"/>
            <a:r>
              <a:rPr lang="it-IT" altLang="it-IT" sz="1800" i="1" dirty="0">
                <a:solidFill>
                  <a:srgbClr val="376092"/>
                </a:solidFill>
                <a:ea typeface="+mj-ea"/>
                <a:sym typeface="Wingdings" panose="05000000000000000000" pitchFamily="2" charset="2"/>
              </a:rPr>
              <a:t>Il partito dei Verdi</a:t>
            </a:r>
          </a:p>
          <a:p>
            <a:pPr marL="742950" lvl="2" indent="-342900"/>
            <a:r>
              <a:rPr lang="it-IT" altLang="it-IT" sz="1800" i="1" dirty="0">
                <a:solidFill>
                  <a:srgbClr val="376092"/>
                </a:solidFill>
                <a:ea typeface="+mj-ea"/>
                <a:sym typeface="Wingdings" panose="05000000000000000000" pitchFamily="2" charset="2"/>
              </a:rPr>
              <a:t>Libri Verdi della commissione europea</a:t>
            </a:r>
            <a:br>
              <a:rPr lang="it-IT" altLang="it-IT" sz="1800" i="1" dirty="0">
                <a:solidFill>
                  <a:srgbClr val="376092"/>
                </a:solidFill>
                <a:ea typeface="+mj-ea"/>
                <a:sym typeface="Wingdings" panose="05000000000000000000" pitchFamily="2" charset="2"/>
              </a:rPr>
            </a:br>
            <a:endParaRPr lang="it-IT" altLang="it-IT" sz="1800" i="1" dirty="0">
              <a:solidFill>
                <a:srgbClr val="376092"/>
              </a:solidFill>
              <a:ea typeface="+mj-ea"/>
              <a:sym typeface="Wingdings" panose="05000000000000000000" pitchFamily="2" charset="2"/>
            </a:endParaRPr>
          </a:p>
          <a:p>
            <a:pPr marL="0" indent="0">
              <a:buNone/>
            </a:pPr>
            <a:r>
              <a:rPr lang="it-IT" altLang="it-IT" sz="2000" i="1" u="sng" dirty="0">
                <a:solidFill>
                  <a:srgbClr val="376092"/>
                </a:solidFill>
                <a:ea typeface="+mj-ea"/>
                <a:sym typeface="Wingdings" panose="05000000000000000000" pitchFamily="2" charset="2"/>
              </a:rPr>
              <a:t>L’interoperabilità si </a:t>
            </a:r>
            <a:r>
              <a:rPr lang="it-IT" altLang="it-IT" sz="2000" i="1" u="sng" dirty="0">
                <a:solidFill>
                  <a:srgbClr val="376092"/>
                </a:solidFill>
                <a:ea typeface="+mj-ea"/>
                <a:sym typeface="Wingdings" panose="05000000000000000000" pitchFamily="2" charset="2"/>
              </a:rPr>
              <a:t>è classicamente </a:t>
            </a:r>
            <a:r>
              <a:rPr lang="it-IT" altLang="it-IT" sz="2000" i="1" u="sng" dirty="0" smtClean="0">
                <a:solidFill>
                  <a:srgbClr val="376092"/>
                </a:solidFill>
                <a:ea typeface="+mj-ea"/>
                <a:sym typeface="Wingdings" panose="05000000000000000000" pitchFamily="2" charset="2"/>
              </a:rPr>
              <a:t>basata </a:t>
            </a:r>
            <a:r>
              <a:rPr lang="it-IT" altLang="it-IT" sz="2000" i="1" u="sng" dirty="0">
                <a:solidFill>
                  <a:srgbClr val="376092"/>
                </a:solidFill>
                <a:ea typeface="+mj-ea"/>
                <a:sym typeface="Wingdings" panose="05000000000000000000" pitchFamily="2" charset="2"/>
              </a:rPr>
              <a:t>sulla comprensione umana dei termini</a:t>
            </a:r>
          </a:p>
          <a:p>
            <a:pPr marL="0" indent="0">
              <a:buNone/>
            </a:pPr>
            <a:endParaRPr lang="it-IT" sz="2000" i="1" u="sng"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a:t>
            </a:fld>
            <a:endParaRPr lang="it-IT" dirty="0"/>
          </a:p>
        </p:txBody>
      </p:sp>
    </p:spTree>
    <p:extLst>
      <p:ext uri="{BB962C8B-B14F-4D97-AF65-F5344CB8AC3E}">
        <p14:creationId xmlns:p14="http://schemas.microsoft.com/office/powerpoint/2010/main" val="175194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Data base </a:t>
            </a:r>
            <a:r>
              <a:rPr lang="it-IT" dirty="0" err="1" smtClean="0"/>
              <a:t>models</a:t>
            </a:r>
            <a:r>
              <a:rPr lang="it-IT" dirty="0" smtClean="0"/>
              <a:t> in the </a:t>
            </a:r>
            <a:r>
              <a:rPr lang="it-IT" dirty="0" err="1" smtClean="0"/>
              <a:t>perspective</a:t>
            </a:r>
            <a:r>
              <a:rPr lang="it-IT" dirty="0" smtClean="0"/>
              <a:t> on linked open data</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20</a:t>
            </a:fld>
            <a:endParaRPr lang="it-IT" dirty="0"/>
          </a:p>
        </p:txBody>
      </p:sp>
      <p:pic>
        <p:nvPicPr>
          <p:cNvPr id="5" name="Segnaposto contenuto 4"/>
          <p:cNvPicPr>
            <a:picLocks noGrp="1"/>
          </p:cNvPicPr>
          <p:nvPr>
            <p:ph idx="1"/>
          </p:nvPr>
        </p:nvPicPr>
        <p:blipFill>
          <a:blip r:embed="rId2"/>
          <a:stretch>
            <a:fillRect/>
          </a:stretch>
        </p:blipFill>
        <p:spPr>
          <a:xfrm>
            <a:off x="2218413" y="1844703"/>
            <a:ext cx="8189843" cy="4126727"/>
          </a:xfrm>
          <a:prstGeom prst="rect">
            <a:avLst/>
          </a:prstGeom>
        </p:spPr>
      </p:pic>
    </p:spTree>
    <p:extLst>
      <p:ext uri="{BB962C8B-B14F-4D97-AF65-F5344CB8AC3E}">
        <p14:creationId xmlns:p14="http://schemas.microsoft.com/office/powerpoint/2010/main" val="206652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21</a:t>
            </a:fld>
            <a:endParaRPr lang="it-IT" dirty="0"/>
          </a:p>
        </p:txBody>
      </p:sp>
      <p:pic>
        <p:nvPicPr>
          <p:cNvPr id="5" name="Immagine 4"/>
          <p:cNvPicPr>
            <a:picLocks noChangeAspect="1"/>
          </p:cNvPicPr>
          <p:nvPr/>
        </p:nvPicPr>
        <p:blipFill>
          <a:blip r:embed="rId2"/>
          <a:stretch>
            <a:fillRect/>
          </a:stretch>
        </p:blipFill>
        <p:spPr>
          <a:xfrm>
            <a:off x="968541" y="2035851"/>
            <a:ext cx="3548771" cy="2681622"/>
          </a:xfrm>
          <a:prstGeom prst="rect">
            <a:avLst/>
          </a:prstGeom>
        </p:spPr>
      </p:pic>
      <p:sp>
        <p:nvSpPr>
          <p:cNvPr id="6" name="Rettangolo 5"/>
          <p:cNvSpPr/>
          <p:nvPr/>
        </p:nvSpPr>
        <p:spPr>
          <a:xfrm>
            <a:off x="5101771" y="1773239"/>
            <a:ext cx="6096000" cy="3816429"/>
          </a:xfrm>
          <a:prstGeom prst="rect">
            <a:avLst/>
          </a:prstGeom>
        </p:spPr>
        <p:txBody>
          <a:bodyPr>
            <a:spAutoFit/>
          </a:bodyPr>
          <a:lstStyle/>
          <a:p>
            <a:r>
              <a:rPr lang="it-IT" sz="24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Graph-based</a:t>
            </a:r>
            <a:r>
              <a:rPr lang="it-IT" sz="24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Data Model</a:t>
            </a:r>
          </a:p>
          <a:p>
            <a:endParaRPr lang="it-IT" dirty="0"/>
          </a:p>
          <a:p>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The core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structure</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of the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abstract</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syntax</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is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 set of </a:t>
            </a:r>
            <a:r>
              <a:rPr lang="it-IT" sz="2000" b="1" i="1" u="sng"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triples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each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consisting</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of a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subject</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 predicate and an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object</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 set of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such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triples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is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called</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an RDF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graph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An RDF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graph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can be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visualized</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as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node</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and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directed-arc</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diagram</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in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which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each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triple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is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represented</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as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node-arc-node</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link.</a:t>
            </a:r>
          </a:p>
          <a:p>
            <a:endPar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endParaRPr>
          </a:p>
          <a:p>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An RDF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graph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with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two</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nodes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Subject</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and Object) and a triple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connecting</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them</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(Predicate)</a:t>
            </a:r>
          </a:p>
          <a:p>
            <a:r>
              <a:rPr lang="it-IT" sz="2000" dirty="0" smtClean="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An RDF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graph</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with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two</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nodes</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Subject</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and Object) and a triple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connecting</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a:t>
            </a:r>
            <a:r>
              <a:rPr lang="it-IT" sz="2000" dirty="0" err="1">
                <a:solidFill>
                  <a:srgbClr val="000080"/>
                </a:solidFill>
                <a:latin typeface="Times New Roman" panose="02020603050405020304" pitchFamily="18" charset="0"/>
                <a:ea typeface="Times New Roman" panose="02020603050405020304" pitchFamily="18" charset="0"/>
                <a:cs typeface="Arial" panose="020B0604020202020204" pitchFamily="34" charset="0"/>
              </a:rPr>
              <a:t>them</a:t>
            </a:r>
            <a:r>
              <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 (Predicate)</a:t>
            </a:r>
          </a:p>
        </p:txBody>
      </p:sp>
      <p:pic>
        <p:nvPicPr>
          <p:cNvPr id="7" name="Immagine 6"/>
          <p:cNvPicPr>
            <a:picLocks noChangeAspect="1"/>
          </p:cNvPicPr>
          <p:nvPr/>
        </p:nvPicPr>
        <p:blipFill>
          <a:blip r:embed="rId3"/>
          <a:stretch>
            <a:fillRect/>
          </a:stretch>
        </p:blipFill>
        <p:spPr>
          <a:xfrm>
            <a:off x="1163594" y="5152418"/>
            <a:ext cx="3158663" cy="437250"/>
          </a:xfrm>
          <a:prstGeom prst="rect">
            <a:avLst/>
          </a:prstGeom>
        </p:spPr>
      </p:pic>
    </p:spTree>
    <p:extLst>
      <p:ext uri="{BB962C8B-B14F-4D97-AF65-F5344CB8AC3E}">
        <p14:creationId xmlns:p14="http://schemas.microsoft.com/office/powerpoint/2010/main" val="3344421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 </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The Resource Description Framework (RDF) is a language for representing information about resources in the World Wide Web. </a:t>
            </a:r>
            <a:endParaRPr lang="en-US" sz="2000" i="1" dirty="0" smtClean="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It is particularly intended for representing </a:t>
            </a:r>
            <a:r>
              <a:rPr lang="en-US" sz="2000" i="1" u="sng" dirty="0">
                <a:solidFill>
                  <a:srgbClr val="376092"/>
                </a:solidFill>
                <a:ea typeface="+mj-ea"/>
              </a:rPr>
              <a:t>metadata</a:t>
            </a:r>
            <a:r>
              <a:rPr lang="en-US" sz="2000" i="1" dirty="0">
                <a:solidFill>
                  <a:srgbClr val="376092"/>
                </a:solidFill>
                <a:ea typeface="+mj-ea"/>
              </a:rPr>
              <a:t> about Web resources, such as the title, author, and modification date of a Web page, copyright and licensing information about a Web document, or the availability schedule for some shared resource. </a:t>
            </a:r>
            <a:endParaRPr lang="en-US" sz="2000" i="1" dirty="0" smtClean="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 RDF can also be used to represent information about things that can be </a:t>
            </a:r>
            <a:r>
              <a:rPr lang="en-US" sz="2000" i="1" u="sng" dirty="0">
                <a:solidFill>
                  <a:srgbClr val="376092"/>
                </a:solidFill>
                <a:ea typeface="+mj-ea"/>
              </a:rPr>
              <a:t>identified</a:t>
            </a:r>
            <a:r>
              <a:rPr lang="en-US" sz="2000" i="1" dirty="0">
                <a:solidFill>
                  <a:srgbClr val="376092"/>
                </a:solidFill>
                <a:ea typeface="+mj-ea"/>
              </a:rPr>
              <a:t> on the Web, </a:t>
            </a:r>
            <a:r>
              <a:rPr lang="en-US" sz="2000" i="1" u="sng" dirty="0">
                <a:solidFill>
                  <a:srgbClr val="376092"/>
                </a:solidFill>
                <a:ea typeface="+mj-ea"/>
              </a:rPr>
              <a:t>even when they cannot be directly retrieved on the Web</a:t>
            </a:r>
            <a:r>
              <a:rPr lang="en-US" sz="2000" i="1" dirty="0">
                <a:solidFill>
                  <a:srgbClr val="376092"/>
                </a:solidFill>
                <a:ea typeface="+mj-ea"/>
              </a:rPr>
              <a:t>. Examples include information about items available from on-line shopping facilities (e.g., information about specifications, prices, and availability), or the description of a Web user's preferences for information delivery.</a:t>
            </a:r>
          </a:p>
          <a:p>
            <a:r>
              <a:rPr lang="en-US" sz="2000" i="1" dirty="0">
                <a:solidFill>
                  <a:srgbClr val="376092"/>
                </a:solidFill>
                <a:ea typeface="+mj-ea"/>
              </a:rPr>
              <a:t>.</a:t>
            </a: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22</a:t>
            </a:fld>
            <a:endParaRPr lang="it-IT" dirty="0"/>
          </a:p>
        </p:txBody>
      </p:sp>
    </p:spTree>
    <p:extLst>
      <p:ext uri="{BB962C8B-B14F-4D97-AF65-F5344CB8AC3E}">
        <p14:creationId xmlns:p14="http://schemas.microsoft.com/office/powerpoint/2010/main" val="3556401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 (2)</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RDF is intended for situations in which this information </a:t>
            </a:r>
            <a:r>
              <a:rPr lang="en-US" sz="2000" i="1" u="sng" dirty="0">
                <a:solidFill>
                  <a:srgbClr val="376092"/>
                </a:solidFill>
                <a:ea typeface="+mj-ea"/>
              </a:rPr>
              <a:t>needs to be processed by applications</a:t>
            </a:r>
            <a:r>
              <a:rPr lang="en-US" sz="2000" i="1" dirty="0">
                <a:solidFill>
                  <a:srgbClr val="376092"/>
                </a:solidFill>
                <a:ea typeface="+mj-ea"/>
              </a:rPr>
              <a:t>, rather than being only displayed to people. </a:t>
            </a:r>
            <a:endParaRPr lang="en-US" sz="2000" i="1" dirty="0" smtClean="0">
              <a:solidFill>
                <a:srgbClr val="376092"/>
              </a:solidFill>
              <a:ea typeface="+mj-ea"/>
            </a:endParaRPr>
          </a:p>
          <a:p>
            <a:endParaRPr lang="en-US" sz="2000" i="1" dirty="0">
              <a:solidFill>
                <a:srgbClr val="376092"/>
              </a:solidFill>
              <a:ea typeface="+mj-ea"/>
            </a:endParaRPr>
          </a:p>
          <a:p>
            <a:r>
              <a:rPr lang="en-US" sz="2000" i="1" dirty="0" smtClean="0">
                <a:solidFill>
                  <a:srgbClr val="376092"/>
                </a:solidFill>
                <a:ea typeface="+mj-ea"/>
              </a:rPr>
              <a:t>RDF </a:t>
            </a:r>
            <a:r>
              <a:rPr lang="en-US" sz="2000" i="1" dirty="0">
                <a:solidFill>
                  <a:srgbClr val="376092"/>
                </a:solidFill>
                <a:ea typeface="+mj-ea"/>
              </a:rPr>
              <a:t>provides a common framework for expressing this information so it can be exchanged between applications without loss of meaning. </a:t>
            </a:r>
            <a:endParaRPr lang="en-US" sz="2000" i="1" dirty="0" smtClean="0">
              <a:solidFill>
                <a:srgbClr val="376092"/>
              </a:solidFill>
              <a:ea typeface="+mj-ea"/>
            </a:endParaRPr>
          </a:p>
          <a:p>
            <a:endParaRPr lang="en-US" sz="2000" i="1" dirty="0">
              <a:solidFill>
                <a:srgbClr val="376092"/>
              </a:solidFill>
              <a:ea typeface="+mj-ea"/>
            </a:endParaRPr>
          </a:p>
          <a:p>
            <a:r>
              <a:rPr lang="en-US" sz="2000" i="1" dirty="0" smtClean="0">
                <a:solidFill>
                  <a:srgbClr val="376092"/>
                </a:solidFill>
                <a:ea typeface="+mj-ea"/>
              </a:rPr>
              <a:t>Since </a:t>
            </a:r>
            <a:r>
              <a:rPr lang="en-US" sz="2000" i="1" dirty="0">
                <a:solidFill>
                  <a:srgbClr val="376092"/>
                </a:solidFill>
                <a:ea typeface="+mj-ea"/>
              </a:rPr>
              <a:t>it is a common framework, application designers can leverage the availability of common RDF parsers and processing tools. </a:t>
            </a:r>
            <a:endParaRPr lang="en-US" sz="2000" i="1" dirty="0" smtClean="0">
              <a:solidFill>
                <a:srgbClr val="376092"/>
              </a:solidFill>
              <a:ea typeface="+mj-ea"/>
            </a:endParaRPr>
          </a:p>
          <a:p>
            <a:endParaRPr lang="en-US" sz="2000" i="1" dirty="0">
              <a:solidFill>
                <a:srgbClr val="376092"/>
              </a:solidFill>
              <a:ea typeface="+mj-ea"/>
            </a:endParaRPr>
          </a:p>
          <a:p>
            <a:r>
              <a:rPr lang="en-US" sz="2000" i="1" dirty="0" smtClean="0">
                <a:solidFill>
                  <a:srgbClr val="376092"/>
                </a:solidFill>
                <a:ea typeface="+mj-ea"/>
              </a:rPr>
              <a:t>The </a:t>
            </a:r>
            <a:r>
              <a:rPr lang="en-US" sz="2000" i="1" dirty="0">
                <a:solidFill>
                  <a:srgbClr val="376092"/>
                </a:solidFill>
                <a:ea typeface="+mj-ea"/>
              </a:rPr>
              <a:t>ability to exchange information between different applications means that the information may be made available to applications other than those for which it was originally created</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23</a:t>
            </a:fld>
            <a:endParaRPr lang="it-IT" dirty="0"/>
          </a:p>
        </p:txBody>
      </p:sp>
    </p:spTree>
    <p:extLst>
      <p:ext uri="{BB962C8B-B14F-4D97-AF65-F5344CB8AC3E}">
        <p14:creationId xmlns:p14="http://schemas.microsoft.com/office/powerpoint/2010/main" val="1966762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RDF (3)</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24</a:t>
            </a:fld>
            <a:endParaRPr lang="it-IT" dirty="0"/>
          </a:p>
        </p:txBody>
      </p:sp>
      <p:sp>
        <p:nvSpPr>
          <p:cNvPr id="10" name="CasellaDiTesto 9"/>
          <p:cNvSpPr txBox="1"/>
          <p:nvPr/>
        </p:nvSpPr>
        <p:spPr>
          <a:xfrm>
            <a:off x="609600" y="1875295"/>
            <a:ext cx="10972800" cy="1323439"/>
          </a:xfrm>
          <a:prstGeom prst="rect">
            <a:avLst/>
          </a:prstGeom>
          <a:noFill/>
        </p:spPr>
        <p:txBody>
          <a:bodyPr wrap="square" rtlCol="0">
            <a:spAutoFit/>
          </a:bodyPr>
          <a:lstStyle/>
          <a:p>
            <a:r>
              <a:rPr lang="en-US" sz="2000" i="1" dirty="0">
                <a:solidFill>
                  <a:srgbClr val="376092"/>
                </a:solidFill>
                <a:latin typeface="Arial" panose="020B0604020202020204" pitchFamily="34" charset="0"/>
                <a:ea typeface="+mj-ea"/>
                <a:cs typeface="Arial" panose="020B0604020202020204" pitchFamily="34" charset="0"/>
              </a:rPr>
              <a:t>RDF is based </a:t>
            </a:r>
            <a:r>
              <a:rPr lang="en-US" sz="2000" i="1" dirty="0" smtClean="0">
                <a:solidFill>
                  <a:srgbClr val="376092"/>
                </a:solidFill>
                <a:latin typeface="Arial" panose="020B0604020202020204" pitchFamily="34" charset="0"/>
                <a:ea typeface="+mj-ea"/>
                <a:cs typeface="Arial" panose="020B0604020202020204" pitchFamily="34" charset="0"/>
              </a:rPr>
              <a:t>on:</a:t>
            </a:r>
          </a:p>
          <a:p>
            <a:pPr marL="342900" indent="-342900">
              <a:buFont typeface="Arial" panose="020B0604020202020204" pitchFamily="34" charset="0"/>
              <a:buChar char="•"/>
            </a:pPr>
            <a:r>
              <a:rPr lang="en-US" sz="2000" i="1" dirty="0" smtClean="0">
                <a:solidFill>
                  <a:srgbClr val="376092"/>
                </a:solidFill>
                <a:latin typeface="Arial" panose="020B0604020202020204" pitchFamily="34" charset="0"/>
                <a:ea typeface="+mj-ea"/>
                <a:cs typeface="Arial" panose="020B0604020202020204" pitchFamily="34" charset="0"/>
              </a:rPr>
              <a:t> </a:t>
            </a:r>
            <a:r>
              <a:rPr lang="en-US" sz="2000" i="1" dirty="0">
                <a:solidFill>
                  <a:srgbClr val="376092"/>
                </a:solidFill>
                <a:latin typeface="Arial" panose="020B0604020202020204" pitchFamily="34" charset="0"/>
                <a:ea typeface="+mj-ea"/>
                <a:cs typeface="Arial" panose="020B0604020202020204" pitchFamily="34" charset="0"/>
              </a:rPr>
              <a:t>the idea of identifying things using Web identifiers (called Uniform Resource Identifiers, or URIs</a:t>
            </a:r>
            <a:r>
              <a:rPr lang="en-US" sz="2000" i="1" dirty="0" smtClean="0">
                <a:solidFill>
                  <a:srgbClr val="376092"/>
                </a:solidFill>
                <a:latin typeface="Arial" panose="020B0604020202020204" pitchFamily="34" charset="0"/>
                <a:ea typeface="+mj-ea"/>
                <a:cs typeface="Arial" panose="020B0604020202020204" pitchFamily="34" charset="0"/>
              </a:rPr>
              <a:t>)</a:t>
            </a:r>
          </a:p>
          <a:p>
            <a:pPr marL="342900" indent="-342900">
              <a:buFont typeface="Arial" panose="020B0604020202020204" pitchFamily="34" charset="0"/>
              <a:buChar char="•"/>
            </a:pPr>
            <a:r>
              <a:rPr lang="en-US" sz="2000" i="1" dirty="0">
                <a:solidFill>
                  <a:srgbClr val="376092"/>
                </a:solidFill>
                <a:latin typeface="Arial" panose="020B0604020202020204" pitchFamily="34" charset="0"/>
                <a:ea typeface="+mj-ea"/>
                <a:cs typeface="Arial" panose="020B0604020202020204" pitchFamily="34" charset="0"/>
              </a:rPr>
              <a:t>describing resources in terms of simple properties and property values.</a:t>
            </a:r>
            <a:endParaRPr lang="it-IT" sz="2000" i="1" dirty="0">
              <a:solidFill>
                <a:srgbClr val="376092"/>
              </a:solidFill>
              <a:latin typeface="Arial" panose="020B0604020202020204" pitchFamily="34" charset="0"/>
              <a:ea typeface="+mj-ea"/>
              <a:cs typeface="Arial" panose="020B0604020202020204" pitchFamily="34" charset="0"/>
            </a:endParaRPr>
          </a:p>
        </p:txBody>
      </p:sp>
      <p:sp>
        <p:nvSpPr>
          <p:cNvPr id="11" name="Freccia in giù 10"/>
          <p:cNvSpPr/>
          <p:nvPr/>
        </p:nvSpPr>
        <p:spPr>
          <a:xfrm>
            <a:off x="5501898" y="3407923"/>
            <a:ext cx="805912" cy="9083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940230" y="4399815"/>
            <a:ext cx="10148987" cy="707886"/>
          </a:xfrm>
          <a:prstGeom prst="rect">
            <a:avLst/>
          </a:prstGeom>
        </p:spPr>
        <p:txBody>
          <a:bodyPr wrap="square">
            <a:spAutoFit/>
          </a:bodyPr>
          <a:lstStyle/>
          <a:p>
            <a:r>
              <a:rPr lang="en-US" sz="2000" i="1" dirty="0">
                <a:solidFill>
                  <a:srgbClr val="376092"/>
                </a:solidFill>
                <a:latin typeface="Arial" panose="020B0604020202020204" pitchFamily="34" charset="0"/>
                <a:ea typeface="+mj-ea"/>
                <a:cs typeface="Arial" panose="020B0604020202020204" pitchFamily="34" charset="0"/>
              </a:rPr>
              <a:t>RDF </a:t>
            </a:r>
            <a:r>
              <a:rPr lang="en-US" sz="2000" i="1" dirty="0" smtClean="0">
                <a:solidFill>
                  <a:srgbClr val="376092"/>
                </a:solidFill>
                <a:latin typeface="Arial" panose="020B0604020202020204" pitchFamily="34" charset="0"/>
                <a:ea typeface="+mj-ea"/>
                <a:cs typeface="Arial" panose="020B0604020202020204" pitchFamily="34" charset="0"/>
              </a:rPr>
              <a:t> represents </a:t>
            </a:r>
            <a:r>
              <a:rPr lang="en-US" sz="2000" i="1" dirty="0">
                <a:solidFill>
                  <a:srgbClr val="376092"/>
                </a:solidFill>
                <a:latin typeface="Arial" panose="020B0604020202020204" pitchFamily="34" charset="0"/>
                <a:ea typeface="+mj-ea"/>
                <a:cs typeface="Arial" panose="020B0604020202020204" pitchFamily="34" charset="0"/>
              </a:rPr>
              <a:t>simple statements about resources as a graph of nodes and arcs representing the resources, and their properties and values</a:t>
            </a:r>
            <a:endParaRPr lang="it-IT" sz="2000"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69955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 (4)</a:t>
            </a:r>
            <a:endParaRPr lang="it-IT" dirty="0"/>
          </a:p>
        </p:txBody>
      </p:sp>
      <p:sp>
        <p:nvSpPr>
          <p:cNvPr id="3" name="Segnaposto numero diapositiva 2"/>
          <p:cNvSpPr>
            <a:spLocks noGrp="1"/>
          </p:cNvSpPr>
          <p:nvPr>
            <p:ph type="sldNum" sz="quarter" idx="12"/>
          </p:nvPr>
        </p:nvSpPr>
        <p:spPr/>
        <p:txBody>
          <a:bodyPr/>
          <a:lstStyle/>
          <a:p>
            <a:pPr>
              <a:defRPr/>
            </a:pPr>
            <a:fld id="{1ECD690F-7B1F-4F4E-92E5-5068FEDB7919}" type="slidenum">
              <a:rPr lang="it-IT" smtClean="0"/>
              <a:pPr>
                <a:defRPr/>
              </a:pPr>
              <a:t>25</a:t>
            </a:fld>
            <a:endParaRPr lang="it-IT"/>
          </a:p>
        </p:txBody>
      </p:sp>
      <p:pic>
        <p:nvPicPr>
          <p:cNvPr id="11" name="Immagine 10"/>
          <p:cNvPicPr>
            <a:picLocks noChangeAspect="1"/>
          </p:cNvPicPr>
          <p:nvPr/>
        </p:nvPicPr>
        <p:blipFill>
          <a:blip r:embed="rId2"/>
          <a:stretch>
            <a:fillRect/>
          </a:stretch>
        </p:blipFill>
        <p:spPr>
          <a:xfrm>
            <a:off x="0" y="1479548"/>
            <a:ext cx="6286501" cy="5378452"/>
          </a:xfrm>
          <a:prstGeom prst="rect">
            <a:avLst/>
          </a:prstGeom>
        </p:spPr>
      </p:pic>
      <p:sp>
        <p:nvSpPr>
          <p:cNvPr id="12" name="CasellaDiTesto 11"/>
          <p:cNvSpPr txBox="1"/>
          <p:nvPr/>
        </p:nvSpPr>
        <p:spPr>
          <a:xfrm>
            <a:off x="6286501" y="1557339"/>
            <a:ext cx="5905500" cy="4524315"/>
          </a:xfrm>
          <a:prstGeom prst="rect">
            <a:avLst/>
          </a:prstGeom>
          <a:noFill/>
        </p:spPr>
        <p:txBody>
          <a:bodyPr wrap="square" rtlCol="0">
            <a:spAutoFit/>
          </a:bodyPr>
          <a:lstStyle/>
          <a:p>
            <a:r>
              <a:rPr lang="en-US" dirty="0" smtClean="0"/>
              <a:t>individuals</a:t>
            </a:r>
            <a:r>
              <a:rPr lang="en-US" dirty="0"/>
              <a:t>, e.g., Eric Miller, identified by </a:t>
            </a:r>
            <a:r>
              <a:rPr lang="en-US" dirty="0">
                <a:hlinkClick r:id="rId3"/>
              </a:rPr>
              <a:t>http://</a:t>
            </a:r>
            <a:r>
              <a:rPr lang="en-US" dirty="0" smtClean="0">
                <a:hlinkClick r:id="rId3"/>
              </a:rPr>
              <a:t>www.w3.org/People/EM/contact#me</a:t>
            </a:r>
            <a:endParaRPr lang="en-US" dirty="0" smtClean="0"/>
          </a:p>
          <a:p>
            <a:endParaRPr lang="en-US" dirty="0" smtClean="0"/>
          </a:p>
          <a:p>
            <a:r>
              <a:rPr lang="en-US" dirty="0"/>
              <a:t>kinds of things, e.g., Person, identified by </a:t>
            </a:r>
            <a:r>
              <a:rPr lang="en-US" dirty="0">
                <a:hlinkClick r:id="rId4"/>
              </a:rPr>
              <a:t>http://</a:t>
            </a:r>
            <a:r>
              <a:rPr lang="en-US" dirty="0" smtClean="0">
                <a:hlinkClick r:id="rId4"/>
              </a:rPr>
              <a:t>www.w3.org/2000/10/swap/pim/contact#Person</a:t>
            </a:r>
            <a:endParaRPr lang="en-US" dirty="0" smtClean="0"/>
          </a:p>
          <a:p>
            <a:endParaRPr lang="en-US" dirty="0"/>
          </a:p>
          <a:p>
            <a:r>
              <a:rPr lang="en-US" dirty="0"/>
              <a:t>properties of those things, </a:t>
            </a:r>
          </a:p>
          <a:p>
            <a:r>
              <a:rPr lang="en-US" dirty="0"/>
              <a:t>e.g., mailbox, identified by </a:t>
            </a:r>
            <a:r>
              <a:rPr lang="en-US" dirty="0">
                <a:hlinkClick r:id="rId5"/>
              </a:rPr>
              <a:t>http://</a:t>
            </a:r>
            <a:r>
              <a:rPr lang="en-US" dirty="0" smtClean="0">
                <a:hlinkClick r:id="rId5"/>
              </a:rPr>
              <a:t>www.w3.org/2000/10/swap/pim/contact#mailbox</a:t>
            </a:r>
            <a:endParaRPr lang="en-US" dirty="0" smtClean="0"/>
          </a:p>
          <a:p>
            <a:endParaRPr lang="en-US" dirty="0"/>
          </a:p>
          <a:p>
            <a:r>
              <a:rPr lang="en-US" dirty="0"/>
              <a:t>values of those properties, e.g. mailto:em@w3.org as the value of the mailbox property</a:t>
            </a:r>
          </a:p>
          <a:p>
            <a:r>
              <a:rPr lang="en-US" dirty="0"/>
              <a:t> </a:t>
            </a:r>
            <a:r>
              <a:rPr lang="en-US" dirty="0" smtClean="0"/>
              <a:t>RDF </a:t>
            </a:r>
            <a:r>
              <a:rPr lang="en-US" dirty="0"/>
              <a:t>also uses:</a:t>
            </a:r>
          </a:p>
          <a:p>
            <a:r>
              <a:rPr lang="en-US" dirty="0"/>
              <a:t> character strings such as "Eric Miller",</a:t>
            </a:r>
          </a:p>
          <a:p>
            <a:r>
              <a:rPr lang="en-US" dirty="0"/>
              <a:t> values from other datatypes such as integers and dates, as the values of properties</a:t>
            </a:r>
            <a:endParaRPr lang="it-IT" dirty="0"/>
          </a:p>
        </p:txBody>
      </p:sp>
    </p:spTree>
    <p:extLst>
      <p:ext uri="{BB962C8B-B14F-4D97-AF65-F5344CB8AC3E}">
        <p14:creationId xmlns:p14="http://schemas.microsoft.com/office/powerpoint/2010/main" val="3868849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 (5)</a:t>
            </a:r>
            <a:endParaRPr lang="it-IT" dirty="0"/>
          </a:p>
        </p:txBody>
      </p:sp>
      <p:sp>
        <p:nvSpPr>
          <p:cNvPr id="3" name="Segnaposto numero diapositiva 2"/>
          <p:cNvSpPr>
            <a:spLocks noGrp="1"/>
          </p:cNvSpPr>
          <p:nvPr>
            <p:ph type="sldNum" sz="quarter" idx="12"/>
          </p:nvPr>
        </p:nvSpPr>
        <p:spPr/>
        <p:txBody>
          <a:bodyPr/>
          <a:lstStyle/>
          <a:p>
            <a:pPr>
              <a:defRPr/>
            </a:pPr>
            <a:fld id="{1ECD690F-7B1F-4F4E-92E5-5068FEDB7919}" type="slidenum">
              <a:rPr lang="it-IT" smtClean="0"/>
              <a:pPr>
                <a:defRPr/>
              </a:pPr>
              <a:t>26</a:t>
            </a:fld>
            <a:endParaRPr lang="it-IT"/>
          </a:p>
        </p:txBody>
      </p:sp>
      <p:pic>
        <p:nvPicPr>
          <p:cNvPr id="4" name="Immagine 3"/>
          <p:cNvPicPr>
            <a:picLocks noChangeAspect="1"/>
          </p:cNvPicPr>
          <p:nvPr/>
        </p:nvPicPr>
        <p:blipFill>
          <a:blip r:embed="rId2"/>
          <a:stretch>
            <a:fillRect/>
          </a:stretch>
        </p:blipFill>
        <p:spPr>
          <a:xfrm>
            <a:off x="469997" y="2220687"/>
            <a:ext cx="11252006" cy="2971800"/>
          </a:xfrm>
          <a:prstGeom prst="rect">
            <a:avLst/>
          </a:prstGeom>
        </p:spPr>
      </p:pic>
    </p:spTree>
    <p:extLst>
      <p:ext uri="{BB962C8B-B14F-4D97-AF65-F5344CB8AC3E}">
        <p14:creationId xmlns:p14="http://schemas.microsoft.com/office/powerpoint/2010/main" val="1254281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 (6)</a:t>
            </a:r>
            <a:endParaRPr lang="it-IT" dirty="0"/>
          </a:p>
        </p:txBody>
      </p:sp>
      <p:sp>
        <p:nvSpPr>
          <p:cNvPr id="3" name="Segnaposto numero diapositiva 2"/>
          <p:cNvSpPr>
            <a:spLocks noGrp="1"/>
          </p:cNvSpPr>
          <p:nvPr>
            <p:ph type="sldNum" sz="quarter" idx="12"/>
          </p:nvPr>
        </p:nvSpPr>
        <p:spPr/>
        <p:txBody>
          <a:bodyPr/>
          <a:lstStyle/>
          <a:p>
            <a:pPr>
              <a:defRPr/>
            </a:pPr>
            <a:fld id="{1ECD690F-7B1F-4F4E-92E5-5068FEDB7919}" type="slidenum">
              <a:rPr lang="it-IT" smtClean="0"/>
              <a:pPr>
                <a:defRPr/>
              </a:pPr>
              <a:t>27</a:t>
            </a:fld>
            <a:endParaRPr lang="it-IT"/>
          </a:p>
        </p:txBody>
      </p:sp>
      <p:sp>
        <p:nvSpPr>
          <p:cNvPr id="4" name="CasellaDiTesto 3"/>
          <p:cNvSpPr txBox="1"/>
          <p:nvPr/>
        </p:nvSpPr>
        <p:spPr>
          <a:xfrm>
            <a:off x="609600" y="1404257"/>
            <a:ext cx="10722429" cy="5940088"/>
          </a:xfrm>
          <a:prstGeom prst="rect">
            <a:avLst/>
          </a:prstGeom>
          <a:noFill/>
        </p:spPr>
        <p:txBody>
          <a:bodyPr wrap="square" rtlCol="0">
            <a:spAutoFit/>
          </a:bodyPr>
          <a:lstStyle/>
          <a:p>
            <a:r>
              <a:rPr lang="en-US" sz="2000" i="1" dirty="0">
                <a:solidFill>
                  <a:srgbClr val="376092"/>
                </a:solidFill>
                <a:latin typeface="Arial" panose="020B0604020202020204" pitchFamily="34" charset="0"/>
                <a:ea typeface="+mj-ea"/>
                <a:cs typeface="Arial" panose="020B0604020202020204" pitchFamily="34" charset="0"/>
              </a:rPr>
              <a:t>someone named John Smith </a:t>
            </a:r>
            <a:r>
              <a:rPr lang="en-US" sz="2000" i="1" dirty="0" smtClean="0">
                <a:solidFill>
                  <a:srgbClr val="376092"/>
                </a:solidFill>
                <a:latin typeface="Arial" panose="020B0604020202020204" pitchFamily="34" charset="0"/>
                <a:ea typeface="+mj-ea"/>
                <a:cs typeface="Arial" panose="020B0604020202020204" pitchFamily="34" charset="0"/>
              </a:rPr>
              <a:t>has created </a:t>
            </a:r>
            <a:r>
              <a:rPr lang="en-US" sz="2000" i="1" dirty="0">
                <a:solidFill>
                  <a:srgbClr val="376092"/>
                </a:solidFill>
                <a:latin typeface="Arial" panose="020B0604020202020204" pitchFamily="34" charset="0"/>
                <a:ea typeface="+mj-ea"/>
                <a:cs typeface="Arial" panose="020B0604020202020204" pitchFamily="34" charset="0"/>
              </a:rPr>
              <a:t>a particular Web page</a:t>
            </a:r>
          </a:p>
          <a:p>
            <a:r>
              <a:rPr lang="en-US" sz="2000" i="1" dirty="0">
                <a:solidFill>
                  <a:srgbClr val="376092"/>
                </a:solidFill>
                <a:latin typeface="Arial" panose="020B0604020202020204" pitchFamily="34" charset="0"/>
                <a:ea typeface="+mj-ea"/>
                <a:cs typeface="Arial" panose="020B0604020202020204" pitchFamily="34" charset="0"/>
              </a:rPr>
              <a:t> </a:t>
            </a:r>
            <a:r>
              <a:rPr lang="en-US" sz="2000" i="1" dirty="0" smtClean="0">
                <a:solidFill>
                  <a:srgbClr val="376092"/>
                </a:solidFill>
                <a:latin typeface="Arial" panose="020B0604020202020204" pitchFamily="34" charset="0"/>
                <a:ea typeface="+mj-ea"/>
                <a:cs typeface="Arial" panose="020B0604020202020204" pitchFamily="34" charset="0"/>
              </a:rPr>
              <a:t>In </a:t>
            </a:r>
            <a:r>
              <a:rPr lang="en-US" sz="2000" i="1" dirty="0">
                <a:solidFill>
                  <a:srgbClr val="376092"/>
                </a:solidFill>
                <a:latin typeface="Arial" panose="020B0604020202020204" pitchFamily="34" charset="0"/>
                <a:ea typeface="+mj-ea"/>
                <a:cs typeface="Arial" panose="020B0604020202020204" pitchFamily="34" charset="0"/>
              </a:rPr>
              <a:t>a </a:t>
            </a:r>
            <a:r>
              <a:rPr lang="en-US" sz="2000" i="1" u="sng" dirty="0">
                <a:solidFill>
                  <a:srgbClr val="376092"/>
                </a:solidFill>
                <a:latin typeface="Arial" panose="020B0604020202020204" pitchFamily="34" charset="0"/>
                <a:ea typeface="+mj-ea"/>
                <a:cs typeface="Arial" panose="020B0604020202020204" pitchFamily="34" charset="0"/>
              </a:rPr>
              <a:t>natural language </a:t>
            </a:r>
            <a:r>
              <a:rPr lang="en-US" sz="2000" i="1" dirty="0">
                <a:solidFill>
                  <a:srgbClr val="376092"/>
                </a:solidFill>
                <a:latin typeface="Arial" panose="020B0604020202020204" pitchFamily="34" charset="0"/>
                <a:ea typeface="+mj-ea"/>
                <a:cs typeface="Arial" panose="020B0604020202020204" pitchFamily="34" charset="0"/>
              </a:rPr>
              <a:t>would be in the form of a simple statement such </a:t>
            </a:r>
            <a:r>
              <a:rPr lang="en-US" sz="2000" i="1" dirty="0" smtClean="0">
                <a:solidFill>
                  <a:srgbClr val="376092"/>
                </a:solidFill>
                <a:latin typeface="Arial" panose="020B0604020202020204" pitchFamily="34" charset="0"/>
                <a:ea typeface="+mj-ea"/>
                <a:cs typeface="Arial" panose="020B0604020202020204" pitchFamily="34" charset="0"/>
              </a:rPr>
              <a:t>as</a:t>
            </a:r>
          </a:p>
          <a:p>
            <a:endParaRPr lang="en-US" sz="2000" i="1" dirty="0">
              <a:solidFill>
                <a:srgbClr val="376092"/>
              </a:solidFill>
              <a:latin typeface="Arial" panose="020B0604020202020204" pitchFamily="34" charset="0"/>
              <a:ea typeface="+mj-ea"/>
              <a:cs typeface="Arial" panose="020B0604020202020204" pitchFamily="34" charset="0"/>
            </a:endParaRPr>
          </a:p>
          <a:p>
            <a:endParaRPr lang="en-US" sz="2000" i="1" dirty="0" smtClean="0">
              <a:solidFill>
                <a:srgbClr val="376092"/>
              </a:solidFill>
              <a:latin typeface="Arial" panose="020B0604020202020204" pitchFamily="34" charset="0"/>
              <a:ea typeface="+mj-ea"/>
              <a:cs typeface="Arial" panose="020B0604020202020204" pitchFamily="34" charset="0"/>
            </a:endParaRPr>
          </a:p>
          <a:p>
            <a:endParaRPr lang="en-US" sz="2000" i="1" dirty="0" smtClean="0">
              <a:solidFill>
                <a:srgbClr val="376092"/>
              </a:solidFill>
              <a:latin typeface="Arial" panose="020B0604020202020204" pitchFamily="34" charset="0"/>
              <a:ea typeface="+mj-ea"/>
              <a:cs typeface="Arial" panose="020B0604020202020204" pitchFamily="34" charset="0"/>
            </a:endParaRPr>
          </a:p>
          <a:p>
            <a:endParaRPr lang="en-US" sz="2000" i="1" dirty="0" smtClean="0">
              <a:solidFill>
                <a:srgbClr val="376092"/>
              </a:solidFill>
              <a:latin typeface="Arial" panose="020B0604020202020204" pitchFamily="34" charset="0"/>
              <a:ea typeface="+mj-ea"/>
              <a:cs typeface="Arial" panose="020B0604020202020204" pitchFamily="34" charset="0"/>
            </a:endParaRP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smtClean="0">
                <a:solidFill>
                  <a:srgbClr val="376092"/>
                </a:solidFill>
                <a:latin typeface="Arial" panose="020B0604020202020204" pitchFamily="34" charset="0"/>
                <a:ea typeface="+mj-ea"/>
                <a:cs typeface="Arial" panose="020B0604020202020204" pitchFamily="34" charset="0"/>
              </a:rPr>
              <a:t>the </a:t>
            </a:r>
            <a:r>
              <a:rPr lang="en-US" sz="2000" i="1" dirty="0">
                <a:solidFill>
                  <a:srgbClr val="376092"/>
                </a:solidFill>
                <a:latin typeface="Arial" panose="020B0604020202020204" pitchFamily="34" charset="0"/>
                <a:ea typeface="+mj-ea"/>
                <a:cs typeface="Arial" panose="020B0604020202020204" pitchFamily="34" charset="0"/>
              </a:rPr>
              <a:t>thing the statement describes (the Web page, in this case</a:t>
            </a:r>
            <a:r>
              <a:rPr lang="en-US" sz="2000" i="1" dirty="0" smtClean="0">
                <a:solidFill>
                  <a:srgbClr val="376092"/>
                </a:solidFill>
                <a:latin typeface="Arial" panose="020B0604020202020204" pitchFamily="34" charset="0"/>
                <a:ea typeface="+mj-ea"/>
                <a:cs typeface="Arial" panose="020B0604020202020204" pitchFamily="34" charset="0"/>
              </a:rPr>
              <a:t>)</a:t>
            </a:r>
          </a:p>
          <a:p>
            <a:r>
              <a:rPr lang="en-US" sz="2000" i="1" dirty="0">
                <a:solidFill>
                  <a:srgbClr val="376092"/>
                </a:solidFill>
                <a:latin typeface="Arial" panose="020B0604020202020204" pitchFamily="34" charset="0"/>
                <a:ea typeface="+mj-ea"/>
                <a:cs typeface="Arial" panose="020B0604020202020204" pitchFamily="34" charset="0"/>
              </a:rPr>
              <a:t>a specific property (creator, in this case) of the thing the statement </a:t>
            </a:r>
            <a:r>
              <a:rPr lang="en-US" sz="2000" i="1" dirty="0" smtClean="0">
                <a:solidFill>
                  <a:srgbClr val="376092"/>
                </a:solidFill>
                <a:latin typeface="Arial" panose="020B0604020202020204" pitchFamily="34" charset="0"/>
                <a:ea typeface="+mj-ea"/>
                <a:cs typeface="Arial" panose="020B0604020202020204" pitchFamily="34" charset="0"/>
              </a:rPr>
              <a:t>describes</a:t>
            </a:r>
          </a:p>
          <a:p>
            <a:r>
              <a:rPr lang="en-US" sz="2000" i="1" dirty="0">
                <a:solidFill>
                  <a:srgbClr val="376092"/>
                </a:solidFill>
                <a:latin typeface="Arial" panose="020B0604020202020204" pitchFamily="34" charset="0"/>
                <a:ea typeface="+mj-ea"/>
                <a:cs typeface="Arial" panose="020B0604020202020204" pitchFamily="34" charset="0"/>
              </a:rPr>
              <a:t>the value of this property (who the creator is</a:t>
            </a:r>
            <a:r>
              <a:rPr lang="en-US" sz="2000" i="1" dirty="0" smtClean="0">
                <a:solidFill>
                  <a:srgbClr val="376092"/>
                </a:solidFill>
                <a:latin typeface="Arial" panose="020B0604020202020204" pitchFamily="34" charset="0"/>
                <a:ea typeface="+mj-ea"/>
                <a:cs typeface="Arial" panose="020B0604020202020204" pitchFamily="34" charset="0"/>
              </a:rPr>
              <a:t>)</a:t>
            </a: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a:solidFill>
                  <a:srgbClr val="376092"/>
                </a:solidFill>
                <a:latin typeface="Arial" panose="020B0604020202020204" pitchFamily="34" charset="0"/>
                <a:ea typeface="+mj-ea"/>
                <a:cs typeface="Arial" panose="020B0604020202020204" pitchFamily="34" charset="0"/>
              </a:rPr>
              <a:t>the RDF terms for the various parts of the statement are:</a:t>
            </a: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a:solidFill>
                  <a:srgbClr val="376092"/>
                </a:solidFill>
                <a:latin typeface="Arial" panose="020B0604020202020204" pitchFamily="34" charset="0"/>
                <a:ea typeface="+mj-ea"/>
                <a:cs typeface="Arial" panose="020B0604020202020204" pitchFamily="34" charset="0"/>
              </a:rPr>
              <a:t>the </a:t>
            </a:r>
            <a:r>
              <a:rPr lang="en-US" sz="2000" b="1" i="1" dirty="0">
                <a:solidFill>
                  <a:srgbClr val="376092"/>
                </a:solidFill>
                <a:latin typeface="Arial" panose="020B0604020202020204" pitchFamily="34" charset="0"/>
                <a:ea typeface="+mj-ea"/>
                <a:cs typeface="Arial" panose="020B0604020202020204" pitchFamily="34" charset="0"/>
              </a:rPr>
              <a:t>subject</a:t>
            </a:r>
            <a:r>
              <a:rPr lang="en-US" sz="2000" i="1" dirty="0">
                <a:solidFill>
                  <a:srgbClr val="376092"/>
                </a:solidFill>
                <a:latin typeface="Arial" panose="020B0604020202020204" pitchFamily="34" charset="0"/>
                <a:ea typeface="+mj-ea"/>
                <a:cs typeface="Arial" panose="020B0604020202020204" pitchFamily="34" charset="0"/>
              </a:rPr>
              <a:t> is the URL http://www.example.org/index.html</a:t>
            </a:r>
          </a:p>
          <a:p>
            <a:r>
              <a:rPr lang="en-US" sz="2000" i="1" dirty="0">
                <a:solidFill>
                  <a:srgbClr val="376092"/>
                </a:solidFill>
                <a:latin typeface="Arial" panose="020B0604020202020204" pitchFamily="34" charset="0"/>
                <a:ea typeface="+mj-ea"/>
                <a:cs typeface="Arial" panose="020B0604020202020204" pitchFamily="34" charset="0"/>
              </a:rPr>
              <a:t>the </a:t>
            </a:r>
            <a:r>
              <a:rPr lang="en-US" sz="2000" b="1" i="1" dirty="0">
                <a:solidFill>
                  <a:srgbClr val="376092"/>
                </a:solidFill>
                <a:latin typeface="Arial" panose="020B0604020202020204" pitchFamily="34" charset="0"/>
                <a:ea typeface="+mj-ea"/>
                <a:cs typeface="Arial" panose="020B0604020202020204" pitchFamily="34" charset="0"/>
              </a:rPr>
              <a:t>predicate</a:t>
            </a:r>
            <a:r>
              <a:rPr lang="en-US" sz="2000" i="1" dirty="0">
                <a:solidFill>
                  <a:srgbClr val="376092"/>
                </a:solidFill>
                <a:latin typeface="Arial" panose="020B0604020202020204" pitchFamily="34" charset="0"/>
                <a:ea typeface="+mj-ea"/>
                <a:cs typeface="Arial" panose="020B0604020202020204" pitchFamily="34" charset="0"/>
              </a:rPr>
              <a:t> is the word "creator"</a:t>
            </a:r>
          </a:p>
          <a:p>
            <a:r>
              <a:rPr lang="en-US" sz="2000" i="1" dirty="0">
                <a:solidFill>
                  <a:srgbClr val="376092"/>
                </a:solidFill>
                <a:latin typeface="Arial" panose="020B0604020202020204" pitchFamily="34" charset="0"/>
                <a:ea typeface="+mj-ea"/>
                <a:cs typeface="Arial" panose="020B0604020202020204" pitchFamily="34" charset="0"/>
              </a:rPr>
              <a:t>the </a:t>
            </a:r>
            <a:r>
              <a:rPr lang="en-US" sz="2000" b="1" i="1" dirty="0">
                <a:solidFill>
                  <a:srgbClr val="376092"/>
                </a:solidFill>
                <a:latin typeface="Arial" panose="020B0604020202020204" pitchFamily="34" charset="0"/>
                <a:ea typeface="+mj-ea"/>
                <a:cs typeface="Arial" panose="020B0604020202020204" pitchFamily="34" charset="0"/>
              </a:rPr>
              <a:t>object</a:t>
            </a:r>
            <a:r>
              <a:rPr lang="en-US" sz="2000" i="1" dirty="0">
                <a:solidFill>
                  <a:srgbClr val="376092"/>
                </a:solidFill>
                <a:latin typeface="Arial" panose="020B0604020202020204" pitchFamily="34" charset="0"/>
                <a:ea typeface="+mj-ea"/>
                <a:cs typeface="Arial" panose="020B0604020202020204" pitchFamily="34" charset="0"/>
              </a:rPr>
              <a:t> is the phrase "John Smith"</a:t>
            </a:r>
          </a:p>
          <a:p>
            <a:endParaRPr lang="en-US" sz="2000" i="1" dirty="0" smtClean="0">
              <a:solidFill>
                <a:srgbClr val="376092"/>
              </a:solidFill>
              <a:latin typeface="Arial" panose="020B0604020202020204" pitchFamily="34" charset="0"/>
              <a:ea typeface="+mj-ea"/>
              <a:cs typeface="Arial" panose="020B0604020202020204" pitchFamily="34" charset="0"/>
            </a:endParaRP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smtClean="0">
                <a:solidFill>
                  <a:srgbClr val="376092"/>
                </a:solidFill>
                <a:latin typeface="Arial" panose="020B0604020202020204" pitchFamily="34" charset="0"/>
                <a:ea typeface="+mj-ea"/>
                <a:cs typeface="Arial" panose="020B0604020202020204" pitchFamily="34" charset="0"/>
              </a:rPr>
              <a:t>:</a:t>
            </a:r>
            <a:endParaRPr lang="it-IT" sz="2000" i="1" dirty="0">
              <a:solidFill>
                <a:srgbClr val="376092"/>
              </a:solidFill>
              <a:latin typeface="Arial" panose="020B0604020202020204" pitchFamily="34" charset="0"/>
              <a:ea typeface="+mj-ea"/>
              <a:cs typeface="Arial" panose="020B0604020202020204" pitchFamily="34" charset="0"/>
            </a:endParaRPr>
          </a:p>
        </p:txBody>
      </p:sp>
      <p:pic>
        <p:nvPicPr>
          <p:cNvPr id="5" name="Immagine 4"/>
          <p:cNvPicPr>
            <a:picLocks noChangeAspect="1"/>
          </p:cNvPicPr>
          <p:nvPr/>
        </p:nvPicPr>
        <p:blipFill>
          <a:blip r:embed="rId2"/>
          <a:stretch>
            <a:fillRect/>
          </a:stretch>
        </p:blipFill>
        <p:spPr>
          <a:xfrm>
            <a:off x="1510108" y="2538020"/>
            <a:ext cx="7998562" cy="681037"/>
          </a:xfrm>
          <a:prstGeom prst="rect">
            <a:avLst/>
          </a:prstGeom>
        </p:spPr>
      </p:pic>
    </p:spTree>
    <p:extLst>
      <p:ext uri="{BB962C8B-B14F-4D97-AF65-F5344CB8AC3E}">
        <p14:creationId xmlns:p14="http://schemas.microsoft.com/office/powerpoint/2010/main" val="3056350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 (7) </a:t>
            </a:r>
            <a:endParaRPr lang="it-IT" dirty="0"/>
          </a:p>
        </p:txBody>
      </p:sp>
      <p:sp>
        <p:nvSpPr>
          <p:cNvPr id="3" name="Segnaposto numero diapositiva 2"/>
          <p:cNvSpPr>
            <a:spLocks noGrp="1"/>
          </p:cNvSpPr>
          <p:nvPr>
            <p:ph type="sldNum" sz="quarter" idx="12"/>
          </p:nvPr>
        </p:nvSpPr>
        <p:spPr/>
        <p:txBody>
          <a:bodyPr/>
          <a:lstStyle/>
          <a:p>
            <a:pPr>
              <a:defRPr/>
            </a:pPr>
            <a:fld id="{1ECD690F-7B1F-4F4E-92E5-5068FEDB7919}" type="slidenum">
              <a:rPr lang="it-IT" smtClean="0"/>
              <a:pPr>
                <a:defRPr/>
              </a:pPr>
              <a:t>28</a:t>
            </a:fld>
            <a:endParaRPr lang="it-IT"/>
          </a:p>
        </p:txBody>
      </p:sp>
      <p:sp>
        <p:nvSpPr>
          <p:cNvPr id="4" name="CasellaDiTesto 3"/>
          <p:cNvSpPr txBox="1"/>
          <p:nvPr/>
        </p:nvSpPr>
        <p:spPr>
          <a:xfrm>
            <a:off x="489858" y="1747157"/>
            <a:ext cx="3837214" cy="6494085"/>
          </a:xfrm>
          <a:prstGeom prst="rect">
            <a:avLst/>
          </a:prstGeom>
          <a:noFill/>
        </p:spPr>
        <p:txBody>
          <a:bodyPr wrap="square" rtlCol="0">
            <a:spAutoFit/>
          </a:bodyPr>
          <a:lstStyle/>
          <a:p>
            <a:r>
              <a:rPr lang="it-IT" sz="2000" i="1" dirty="0" err="1">
                <a:solidFill>
                  <a:srgbClr val="376092"/>
                </a:solidFill>
                <a:latin typeface="Arial" panose="020B0604020202020204" pitchFamily="34" charset="0"/>
                <a:ea typeface="+mj-ea"/>
                <a:cs typeface="Arial" panose="020B0604020202020204" pitchFamily="34" charset="0"/>
              </a:rPr>
              <a:t>Additional</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smtClean="0">
                <a:solidFill>
                  <a:srgbClr val="376092"/>
                </a:solidFill>
                <a:latin typeface="Arial" panose="020B0604020202020204" pitchFamily="34" charset="0"/>
                <a:ea typeface="+mj-ea"/>
                <a:cs typeface="Arial" panose="020B0604020202020204" pitchFamily="34" charset="0"/>
              </a:rPr>
              <a:t>statements</a:t>
            </a:r>
            <a:endParaRPr lang="it-IT" sz="2000" i="1" dirty="0" smtClean="0">
              <a:solidFill>
                <a:srgbClr val="376092"/>
              </a:solidFill>
              <a:latin typeface="Arial" panose="020B0604020202020204" pitchFamily="34" charset="0"/>
              <a:ea typeface="+mj-ea"/>
              <a:cs typeface="Arial" panose="020B0604020202020204" pitchFamily="34" charset="0"/>
            </a:endParaRPr>
          </a:p>
          <a:p>
            <a:endParaRPr lang="it-IT" sz="2000" i="1" dirty="0">
              <a:solidFill>
                <a:srgbClr val="376092"/>
              </a:solidFill>
              <a:latin typeface="Arial" panose="020B0604020202020204" pitchFamily="34" charset="0"/>
              <a:ea typeface="+mj-ea"/>
              <a:cs typeface="Arial" panose="020B0604020202020204" pitchFamily="34" charset="0"/>
            </a:endParaRPr>
          </a:p>
          <a:p>
            <a:r>
              <a:rPr lang="en-US" sz="2000" i="1" dirty="0">
                <a:solidFill>
                  <a:srgbClr val="376092"/>
                </a:solidFill>
                <a:latin typeface="Arial" panose="020B0604020202020204" pitchFamily="34" charset="0"/>
                <a:ea typeface="+mj-ea"/>
                <a:cs typeface="Arial" panose="020B0604020202020204" pitchFamily="34" charset="0"/>
              </a:rPr>
              <a:t>objects in RDF statements may be either </a:t>
            </a:r>
            <a:r>
              <a:rPr lang="en-US" sz="2000" i="1" dirty="0" err="1">
                <a:solidFill>
                  <a:srgbClr val="376092"/>
                </a:solidFill>
                <a:latin typeface="Arial" panose="020B0604020202020204" pitchFamily="34" charset="0"/>
                <a:ea typeface="+mj-ea"/>
                <a:cs typeface="Arial" panose="020B0604020202020204" pitchFamily="34" charset="0"/>
              </a:rPr>
              <a:t>URIrefs</a:t>
            </a:r>
            <a:r>
              <a:rPr lang="en-US" sz="2000" i="1" dirty="0">
                <a:solidFill>
                  <a:srgbClr val="376092"/>
                </a:solidFill>
                <a:latin typeface="Arial" panose="020B0604020202020204" pitchFamily="34" charset="0"/>
                <a:ea typeface="+mj-ea"/>
                <a:cs typeface="Arial" panose="020B0604020202020204" pitchFamily="34" charset="0"/>
              </a:rPr>
              <a:t>, or constant values (called literals, </a:t>
            </a:r>
            <a:r>
              <a:rPr lang="en-US" sz="2000" i="1" dirty="0" smtClean="0">
                <a:solidFill>
                  <a:srgbClr val="376092"/>
                </a:solidFill>
                <a:latin typeface="Arial" panose="020B0604020202020204" pitchFamily="34" charset="0"/>
                <a:ea typeface="+mj-ea"/>
                <a:cs typeface="Arial" panose="020B0604020202020204" pitchFamily="34" charset="0"/>
              </a:rPr>
              <a:t>character </a:t>
            </a:r>
            <a:r>
              <a:rPr lang="en-US" sz="2000" i="1" dirty="0">
                <a:solidFill>
                  <a:srgbClr val="376092"/>
                </a:solidFill>
                <a:latin typeface="Arial" panose="020B0604020202020204" pitchFamily="34" charset="0"/>
                <a:ea typeface="+mj-ea"/>
                <a:cs typeface="Arial" panose="020B0604020202020204" pitchFamily="34" charset="0"/>
              </a:rPr>
              <a:t>strings, </a:t>
            </a:r>
            <a:r>
              <a:rPr lang="en-US" sz="2000" i="1" dirty="0" smtClean="0">
                <a:solidFill>
                  <a:srgbClr val="376092"/>
                </a:solidFill>
                <a:latin typeface="Arial" panose="020B0604020202020204" pitchFamily="34" charset="0"/>
                <a:ea typeface="+mj-ea"/>
                <a:cs typeface="Arial" panose="020B0604020202020204" pitchFamily="34" charset="0"/>
              </a:rPr>
              <a:t>to </a:t>
            </a:r>
            <a:r>
              <a:rPr lang="en-US" sz="2000" i="1" dirty="0">
                <a:solidFill>
                  <a:srgbClr val="376092"/>
                </a:solidFill>
                <a:latin typeface="Arial" panose="020B0604020202020204" pitchFamily="34" charset="0"/>
                <a:ea typeface="+mj-ea"/>
                <a:cs typeface="Arial" panose="020B0604020202020204" pitchFamily="34" charset="0"/>
              </a:rPr>
              <a:t>represent certain kinds of property values</a:t>
            </a:r>
            <a:r>
              <a:rPr lang="en-US" sz="2000" i="1" dirty="0" smtClean="0">
                <a:solidFill>
                  <a:srgbClr val="376092"/>
                </a:solidFill>
                <a:latin typeface="Arial" panose="020B0604020202020204" pitchFamily="34" charset="0"/>
                <a:ea typeface="+mj-ea"/>
                <a:cs typeface="Arial" panose="020B0604020202020204" pitchFamily="34" charset="0"/>
              </a:rPr>
              <a:t>)</a:t>
            </a: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a:solidFill>
                  <a:srgbClr val="376092"/>
                </a:solidFill>
                <a:latin typeface="Arial" panose="020B0604020202020204" pitchFamily="34" charset="0"/>
                <a:ea typeface="+mj-ea"/>
                <a:cs typeface="Arial" panose="020B0604020202020204" pitchFamily="34" charset="0"/>
              </a:rPr>
              <a:t>Literals may not be used as subjects or predicates in RDF statements</a:t>
            </a:r>
            <a:endParaRPr lang="en-US" sz="2000" i="1" dirty="0" smtClean="0">
              <a:solidFill>
                <a:srgbClr val="376092"/>
              </a:solidFill>
              <a:latin typeface="Arial" panose="020B0604020202020204" pitchFamily="34" charset="0"/>
              <a:ea typeface="+mj-ea"/>
              <a:cs typeface="Arial" panose="020B0604020202020204" pitchFamily="34" charset="0"/>
            </a:endParaRPr>
          </a:p>
          <a:p>
            <a:endParaRPr lang="en-US" sz="2000" i="1" dirty="0">
              <a:solidFill>
                <a:srgbClr val="376092"/>
              </a:solidFill>
              <a:latin typeface="Arial" panose="020B0604020202020204" pitchFamily="34" charset="0"/>
              <a:ea typeface="+mj-ea"/>
              <a:cs typeface="Arial" panose="020B0604020202020204" pitchFamily="34" charset="0"/>
            </a:endParaRPr>
          </a:p>
          <a:p>
            <a:endParaRPr lang="it-IT" sz="2000" i="1" dirty="0" smtClean="0">
              <a:solidFill>
                <a:srgbClr val="376092"/>
              </a:solidFill>
              <a:latin typeface="Arial" panose="020B0604020202020204" pitchFamily="34" charset="0"/>
              <a:ea typeface="+mj-ea"/>
              <a:cs typeface="Arial" panose="020B0604020202020204" pitchFamily="34" charset="0"/>
            </a:endParaRPr>
          </a:p>
          <a:p>
            <a:endParaRPr lang="it-IT" sz="2000" i="1" dirty="0">
              <a:solidFill>
                <a:srgbClr val="376092"/>
              </a:solidFill>
              <a:latin typeface="Arial" panose="020B0604020202020204" pitchFamily="34" charset="0"/>
              <a:ea typeface="+mj-ea"/>
              <a:cs typeface="Arial" panose="020B0604020202020204" pitchFamily="34" charset="0"/>
            </a:endParaRPr>
          </a:p>
          <a:p>
            <a:endParaRPr lang="it-IT" sz="2000" i="1" dirty="0" smtClean="0">
              <a:solidFill>
                <a:srgbClr val="376092"/>
              </a:solidFill>
              <a:latin typeface="Arial" panose="020B0604020202020204" pitchFamily="34" charset="0"/>
              <a:ea typeface="+mj-ea"/>
              <a:cs typeface="Arial" panose="020B0604020202020204" pitchFamily="34" charset="0"/>
            </a:endParaRPr>
          </a:p>
          <a:p>
            <a:endParaRPr lang="it-IT" sz="2000" i="1" dirty="0">
              <a:solidFill>
                <a:srgbClr val="376092"/>
              </a:solidFill>
              <a:latin typeface="Arial" panose="020B0604020202020204" pitchFamily="34" charset="0"/>
              <a:ea typeface="+mj-ea"/>
              <a:cs typeface="Arial" panose="020B0604020202020204" pitchFamily="34" charset="0"/>
            </a:endParaRPr>
          </a:p>
          <a:p>
            <a:endParaRPr lang="it-IT" sz="2000" i="1" dirty="0" smtClean="0">
              <a:solidFill>
                <a:srgbClr val="376092"/>
              </a:solidFill>
              <a:latin typeface="Arial" panose="020B0604020202020204" pitchFamily="34" charset="0"/>
              <a:ea typeface="+mj-ea"/>
              <a:cs typeface="Arial" panose="020B0604020202020204" pitchFamily="34" charset="0"/>
            </a:endParaRPr>
          </a:p>
          <a:p>
            <a:endParaRPr lang="it-IT" sz="2000" i="1" dirty="0" smtClean="0">
              <a:solidFill>
                <a:srgbClr val="376092"/>
              </a:solidFill>
              <a:latin typeface="Arial" panose="020B0604020202020204" pitchFamily="34" charset="0"/>
              <a:ea typeface="+mj-ea"/>
              <a:cs typeface="Arial" panose="020B0604020202020204" pitchFamily="34" charset="0"/>
            </a:endParaRPr>
          </a:p>
          <a:p>
            <a:endParaRPr lang="it-IT" sz="2000" i="1" dirty="0">
              <a:solidFill>
                <a:srgbClr val="376092"/>
              </a:solidFill>
              <a:latin typeface="Arial" panose="020B0604020202020204" pitchFamily="34" charset="0"/>
              <a:ea typeface="+mj-ea"/>
              <a:cs typeface="Arial" panose="020B0604020202020204" pitchFamily="34" charset="0"/>
            </a:endParaRPr>
          </a:p>
          <a:p>
            <a:endParaRPr lang="it-IT" dirty="0"/>
          </a:p>
          <a:p>
            <a:endParaRPr lang="it-IT" dirty="0"/>
          </a:p>
        </p:txBody>
      </p:sp>
      <p:pic>
        <p:nvPicPr>
          <p:cNvPr id="5" name="Immagine 4"/>
          <p:cNvPicPr>
            <a:picLocks noChangeAspect="1"/>
          </p:cNvPicPr>
          <p:nvPr/>
        </p:nvPicPr>
        <p:blipFill>
          <a:blip r:embed="rId2"/>
          <a:stretch>
            <a:fillRect/>
          </a:stretch>
        </p:blipFill>
        <p:spPr>
          <a:xfrm>
            <a:off x="3228165" y="1557340"/>
            <a:ext cx="8963836" cy="908274"/>
          </a:xfrm>
          <a:prstGeom prst="rect">
            <a:avLst/>
          </a:prstGeom>
        </p:spPr>
      </p:pic>
      <p:pic>
        <p:nvPicPr>
          <p:cNvPr id="6" name="Immagine 5"/>
          <p:cNvPicPr>
            <a:picLocks noChangeAspect="1"/>
          </p:cNvPicPr>
          <p:nvPr/>
        </p:nvPicPr>
        <p:blipFill>
          <a:blip r:embed="rId3"/>
          <a:stretch>
            <a:fillRect/>
          </a:stretch>
        </p:blipFill>
        <p:spPr>
          <a:xfrm>
            <a:off x="4233692" y="2655431"/>
            <a:ext cx="7558258" cy="3686633"/>
          </a:xfrm>
          <a:prstGeom prst="rect">
            <a:avLst/>
          </a:prstGeom>
        </p:spPr>
      </p:pic>
      <p:cxnSp>
        <p:nvCxnSpPr>
          <p:cNvPr id="8" name="Connettore 2 7"/>
          <p:cNvCxnSpPr/>
          <p:nvPr/>
        </p:nvCxnSpPr>
        <p:spPr>
          <a:xfrm flipV="1">
            <a:off x="3069771" y="4572000"/>
            <a:ext cx="2237015" cy="14042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ttangolo 9"/>
          <p:cNvSpPr/>
          <p:nvPr/>
        </p:nvSpPr>
        <p:spPr>
          <a:xfrm>
            <a:off x="2204357" y="5976257"/>
            <a:ext cx="1583872" cy="5061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err="1" smtClean="0"/>
              <a:t>litterals</a:t>
            </a:r>
            <a:endParaRPr lang="it-IT" dirty="0"/>
          </a:p>
        </p:txBody>
      </p:sp>
      <p:cxnSp>
        <p:nvCxnSpPr>
          <p:cNvPr id="12" name="Connettore 2 11"/>
          <p:cNvCxnSpPr>
            <a:stCxn id="10" idx="0"/>
          </p:cNvCxnSpPr>
          <p:nvPr/>
        </p:nvCxnSpPr>
        <p:spPr>
          <a:xfrm flipV="1">
            <a:off x="2996293" y="5600700"/>
            <a:ext cx="4400550" cy="3755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Ovale 12"/>
          <p:cNvSpPr/>
          <p:nvPr/>
        </p:nvSpPr>
        <p:spPr>
          <a:xfrm>
            <a:off x="10210800" y="2545209"/>
            <a:ext cx="1371600" cy="6490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URI</a:t>
            </a:r>
            <a:endParaRPr lang="it-IT" dirty="0"/>
          </a:p>
        </p:txBody>
      </p:sp>
      <p:cxnSp>
        <p:nvCxnSpPr>
          <p:cNvPr id="15" name="Connettore 2 14"/>
          <p:cNvCxnSpPr/>
          <p:nvPr/>
        </p:nvCxnSpPr>
        <p:spPr>
          <a:xfrm flipH="1">
            <a:off x="9192986" y="2873829"/>
            <a:ext cx="881743" cy="816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flipH="1">
            <a:off x="10001250" y="2869741"/>
            <a:ext cx="21166" cy="11797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899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numero diapositiva 2"/>
          <p:cNvSpPr>
            <a:spLocks noGrp="1"/>
          </p:cNvSpPr>
          <p:nvPr>
            <p:ph type="sldNum" sz="quarter" idx="12"/>
          </p:nvPr>
        </p:nvSpPr>
        <p:spPr/>
        <p:txBody>
          <a:bodyPr/>
          <a:lstStyle/>
          <a:p>
            <a:pPr>
              <a:defRPr/>
            </a:pPr>
            <a:fld id="{1ECD690F-7B1F-4F4E-92E5-5068FEDB7919}" type="slidenum">
              <a:rPr lang="it-IT" smtClean="0"/>
              <a:pPr>
                <a:defRPr/>
              </a:pPr>
              <a:t>29</a:t>
            </a:fld>
            <a:endParaRPr lang="it-IT"/>
          </a:p>
        </p:txBody>
      </p:sp>
      <p:pic>
        <p:nvPicPr>
          <p:cNvPr id="4" name="Immagine 3"/>
          <p:cNvPicPr>
            <a:picLocks noChangeAspect="1"/>
          </p:cNvPicPr>
          <p:nvPr/>
        </p:nvPicPr>
        <p:blipFill>
          <a:blip r:embed="rId2"/>
          <a:stretch>
            <a:fillRect/>
          </a:stretch>
        </p:blipFill>
        <p:spPr>
          <a:xfrm>
            <a:off x="196548" y="1934722"/>
            <a:ext cx="11783786" cy="739912"/>
          </a:xfrm>
          <a:prstGeom prst="rect">
            <a:avLst/>
          </a:prstGeom>
        </p:spPr>
      </p:pic>
      <p:sp>
        <p:nvSpPr>
          <p:cNvPr id="5" name="CasellaDiTesto 4"/>
          <p:cNvSpPr txBox="1"/>
          <p:nvPr/>
        </p:nvSpPr>
        <p:spPr>
          <a:xfrm>
            <a:off x="196548" y="3933831"/>
            <a:ext cx="7547674" cy="1323439"/>
          </a:xfrm>
          <a:prstGeom prst="rect">
            <a:avLst/>
          </a:prstGeom>
          <a:noFill/>
        </p:spPr>
        <p:txBody>
          <a:bodyPr wrap="square" rtlCol="0">
            <a:spAutoFit/>
          </a:bodyPr>
          <a:lstStyle/>
          <a:p>
            <a:pPr marL="342900" indent="-342900">
              <a:buFont typeface="Arial" panose="020B0604020202020204" pitchFamily="34" charset="0"/>
              <a:buChar char="•"/>
            </a:pPr>
            <a:r>
              <a:rPr lang="en-US" sz="2000" i="1" dirty="0">
                <a:solidFill>
                  <a:srgbClr val="376092"/>
                </a:solidFill>
                <a:latin typeface="Arial" panose="020B0604020202020204" pitchFamily="34" charset="0"/>
                <a:ea typeface="+mj-ea"/>
                <a:cs typeface="Arial" panose="020B0604020202020204" pitchFamily="34" charset="0"/>
              </a:rPr>
              <a:t>Each triple corresponds to a single arc in the </a:t>
            </a:r>
            <a:r>
              <a:rPr lang="en-US" sz="2000" i="1" dirty="0" smtClean="0">
                <a:solidFill>
                  <a:srgbClr val="376092"/>
                </a:solidFill>
                <a:latin typeface="Arial" panose="020B0604020202020204" pitchFamily="34" charset="0"/>
                <a:ea typeface="+mj-ea"/>
                <a:cs typeface="Arial" panose="020B0604020202020204" pitchFamily="34" charset="0"/>
              </a:rPr>
              <a:t>graph</a:t>
            </a:r>
          </a:p>
          <a:p>
            <a:pPr marL="342900" indent="-342900">
              <a:buFont typeface="Arial" panose="020B0604020202020204" pitchFamily="34" charset="0"/>
              <a:buChar char="•"/>
            </a:pPr>
            <a:r>
              <a:rPr lang="en-US" sz="2000" i="1" dirty="0" smtClean="0">
                <a:solidFill>
                  <a:srgbClr val="376092"/>
                </a:solidFill>
                <a:latin typeface="Arial" panose="020B0604020202020204" pitchFamily="34" charset="0"/>
                <a:ea typeface="+mj-ea"/>
                <a:cs typeface="Arial" panose="020B0604020202020204" pitchFamily="34" charset="0"/>
              </a:rPr>
              <a:t>each </a:t>
            </a:r>
            <a:r>
              <a:rPr lang="en-US" sz="2000" i="1" dirty="0">
                <a:solidFill>
                  <a:srgbClr val="376092"/>
                </a:solidFill>
                <a:latin typeface="Arial" panose="020B0604020202020204" pitchFamily="34" charset="0"/>
                <a:ea typeface="+mj-ea"/>
                <a:cs typeface="Arial" panose="020B0604020202020204" pitchFamily="34" charset="0"/>
              </a:rPr>
              <a:t>triple is complete with the arc's beginning and ending nodes (the subject and object of the </a:t>
            </a:r>
            <a:r>
              <a:rPr lang="en-US" sz="2000" i="1" dirty="0" smtClean="0">
                <a:solidFill>
                  <a:srgbClr val="376092"/>
                </a:solidFill>
                <a:latin typeface="Arial" panose="020B0604020202020204" pitchFamily="34" charset="0"/>
                <a:ea typeface="+mj-ea"/>
                <a:cs typeface="Arial" panose="020B0604020202020204" pitchFamily="34" charset="0"/>
              </a:rPr>
              <a:t>statement</a:t>
            </a:r>
          </a:p>
          <a:p>
            <a:pPr marL="342900" indent="-342900">
              <a:buFont typeface="Arial" panose="020B0604020202020204" pitchFamily="34" charset="0"/>
              <a:buChar char="•"/>
            </a:pPr>
            <a:r>
              <a:rPr lang="en-US" sz="2000" i="1" dirty="0">
                <a:solidFill>
                  <a:srgbClr val="376092"/>
                </a:solidFill>
                <a:latin typeface="Arial" panose="020B0604020202020204" pitchFamily="34" charset="0"/>
                <a:ea typeface="+mj-ea"/>
                <a:cs typeface="Arial" panose="020B0604020202020204" pitchFamily="34" charset="0"/>
              </a:rPr>
              <a:t>a </a:t>
            </a:r>
            <a:r>
              <a:rPr lang="en-US" sz="2000" i="1" dirty="0" smtClean="0">
                <a:solidFill>
                  <a:srgbClr val="376092"/>
                </a:solidFill>
                <a:latin typeface="Arial" panose="020B0604020202020204" pitchFamily="34" charset="0"/>
                <a:ea typeface="+mj-ea"/>
                <a:cs typeface="Arial" panose="020B0604020202020204" pitchFamily="34" charset="0"/>
              </a:rPr>
              <a:t>node has to </a:t>
            </a:r>
            <a:r>
              <a:rPr lang="en-US" sz="2000" i="1" dirty="0">
                <a:solidFill>
                  <a:srgbClr val="376092"/>
                </a:solidFill>
                <a:latin typeface="Arial" panose="020B0604020202020204" pitchFamily="34" charset="0"/>
                <a:ea typeface="+mj-ea"/>
                <a:cs typeface="Arial" panose="020B0604020202020204" pitchFamily="34" charset="0"/>
              </a:rPr>
              <a:t>be separately identified for each statement</a:t>
            </a:r>
            <a:endParaRPr lang="it-IT" sz="2000" i="1" dirty="0">
              <a:solidFill>
                <a:srgbClr val="376092"/>
              </a:solidFill>
              <a:latin typeface="Arial" panose="020B0604020202020204" pitchFamily="34" charset="0"/>
              <a:ea typeface="+mj-ea"/>
              <a:cs typeface="Arial" panose="020B0604020202020204" pitchFamily="34" charset="0"/>
            </a:endParaRPr>
          </a:p>
        </p:txBody>
      </p:sp>
      <p:pic>
        <p:nvPicPr>
          <p:cNvPr id="6" name="Immagine 5"/>
          <p:cNvPicPr>
            <a:picLocks noChangeAspect="1"/>
          </p:cNvPicPr>
          <p:nvPr/>
        </p:nvPicPr>
        <p:blipFill>
          <a:blip r:embed="rId3"/>
          <a:stretch>
            <a:fillRect/>
          </a:stretch>
        </p:blipFill>
        <p:spPr>
          <a:xfrm>
            <a:off x="7273441" y="3363132"/>
            <a:ext cx="4706893" cy="2978932"/>
          </a:xfrm>
          <a:prstGeom prst="rect">
            <a:avLst/>
          </a:prstGeom>
        </p:spPr>
      </p:pic>
      <p:sp>
        <p:nvSpPr>
          <p:cNvPr id="7" name="Ovale 6"/>
          <p:cNvSpPr/>
          <p:nvPr/>
        </p:nvSpPr>
        <p:spPr>
          <a:xfrm>
            <a:off x="821411" y="1557339"/>
            <a:ext cx="3564610" cy="137184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p:cNvCxnSpPr>
            <a:stCxn id="7" idx="6"/>
          </p:cNvCxnSpPr>
          <p:nvPr/>
        </p:nvCxnSpPr>
        <p:spPr>
          <a:xfrm>
            <a:off x="4386021" y="2243260"/>
            <a:ext cx="5067945" cy="13476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961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INTEROPERABILITA’</a:t>
            </a:r>
            <a:endParaRPr lang="it-IT" dirty="0"/>
          </a:p>
        </p:txBody>
      </p:sp>
      <p:sp>
        <p:nvSpPr>
          <p:cNvPr id="3" name="Segnaposto contenuto 2"/>
          <p:cNvSpPr>
            <a:spLocks noGrp="1"/>
          </p:cNvSpPr>
          <p:nvPr>
            <p:ph idx="1"/>
          </p:nvPr>
        </p:nvSpPr>
        <p:spPr/>
        <p:txBody>
          <a:bodyPr/>
          <a:lstStyle/>
          <a:p>
            <a:pPr marL="0" indent="0">
              <a:buNone/>
            </a:pPr>
            <a:r>
              <a:rPr lang="it-IT" sz="2000" i="1" u="sng" dirty="0">
                <a:solidFill>
                  <a:srgbClr val="376092"/>
                </a:solidFill>
                <a:ea typeface="+mj-ea"/>
              </a:rPr>
              <a:t>In una fase più evoluta</a:t>
            </a:r>
            <a:r>
              <a:rPr lang="it-IT" sz="2000" i="1" dirty="0">
                <a:solidFill>
                  <a:srgbClr val="376092"/>
                </a:solidFill>
                <a:ea typeface="+mj-ea"/>
              </a:rPr>
              <a:t>:</a:t>
            </a:r>
          </a:p>
          <a:p>
            <a:endParaRPr lang="it-IT" sz="2000" i="1" dirty="0">
              <a:solidFill>
                <a:srgbClr val="376092"/>
              </a:solidFill>
              <a:ea typeface="+mj-ea"/>
            </a:endParaRPr>
          </a:p>
          <a:p>
            <a:r>
              <a:rPr lang="it-IT" altLang="it-IT" sz="2000" i="1" dirty="0">
                <a:solidFill>
                  <a:srgbClr val="376092"/>
                </a:solidFill>
                <a:ea typeface="+mj-ea"/>
                <a:sym typeface="Wingdings" panose="05000000000000000000" pitchFamily="2" charset="2"/>
              </a:rPr>
              <a:t>XML</a:t>
            </a:r>
          </a:p>
          <a:p>
            <a:endParaRPr lang="it-IT" altLang="it-IT" sz="2000" i="1" dirty="0">
              <a:solidFill>
                <a:srgbClr val="376092"/>
              </a:solidFill>
              <a:ea typeface="+mj-ea"/>
              <a:sym typeface="Wingdings" panose="05000000000000000000" pitchFamily="2" charset="2"/>
            </a:endParaRPr>
          </a:p>
          <a:p>
            <a:r>
              <a:rPr lang="it-IT" altLang="it-IT" sz="2000" i="1" dirty="0">
                <a:solidFill>
                  <a:srgbClr val="376092"/>
                </a:solidFill>
                <a:ea typeface="+mj-ea"/>
                <a:sym typeface="Wingdings" panose="05000000000000000000" pitchFamily="2" charset="2"/>
              </a:rPr>
              <a:t>Schemi definiti dall’utente offrono una possibilità di condividere le interpretazioni dei dati con diverse </a:t>
            </a:r>
            <a:r>
              <a:rPr lang="it-IT" altLang="it-IT" sz="2000" i="1" dirty="0">
                <a:solidFill>
                  <a:srgbClr val="376092"/>
                </a:solidFill>
                <a:ea typeface="+mj-ea"/>
                <a:sym typeface="Wingdings" panose="05000000000000000000" pitchFamily="2" charset="2"/>
              </a:rPr>
              <a:t>applicazioni</a:t>
            </a:r>
          </a:p>
          <a:p>
            <a:endParaRPr lang="it-IT" altLang="it-IT" sz="2000" i="1" dirty="0">
              <a:solidFill>
                <a:srgbClr val="376092"/>
              </a:solidFill>
              <a:ea typeface="+mj-ea"/>
              <a:sym typeface="Wingdings" panose="05000000000000000000" pitchFamily="2" charset="2"/>
            </a:endParaRPr>
          </a:p>
          <a:p>
            <a:r>
              <a:rPr lang="it-IT" altLang="it-IT" sz="2000" i="1" dirty="0">
                <a:solidFill>
                  <a:srgbClr val="376092"/>
                </a:solidFill>
                <a:ea typeface="+mj-ea"/>
                <a:sym typeface="Wingdings" panose="05000000000000000000" pitchFamily="2" charset="2"/>
              </a:rPr>
              <a:t> Diversi repository diversi schemi:</a:t>
            </a:r>
          </a:p>
          <a:p>
            <a:pPr marL="742950" lvl="2" indent="-342900"/>
            <a:r>
              <a:rPr lang="it-IT" altLang="it-IT" sz="1800" i="1" dirty="0" err="1">
                <a:solidFill>
                  <a:srgbClr val="376092"/>
                </a:solidFill>
                <a:ea typeface="+mj-ea"/>
                <a:sym typeface="Wingdings" panose="05000000000000000000" pitchFamily="2" charset="2"/>
              </a:rPr>
              <a:t>Swiss</a:t>
            </a:r>
            <a:r>
              <a:rPr lang="it-IT" altLang="it-IT" sz="1800" i="1" dirty="0">
                <a:solidFill>
                  <a:srgbClr val="376092"/>
                </a:solidFill>
                <a:ea typeface="+mj-ea"/>
                <a:sym typeface="Wingdings" panose="05000000000000000000" pitchFamily="2" charset="2"/>
              </a:rPr>
              <a:t> </a:t>
            </a:r>
            <a:r>
              <a:rPr lang="it-IT" altLang="it-IT" sz="1800" i="1" dirty="0" err="1">
                <a:solidFill>
                  <a:srgbClr val="376092"/>
                </a:solidFill>
                <a:ea typeface="+mj-ea"/>
                <a:sym typeface="Wingdings" panose="05000000000000000000" pitchFamily="2" charset="2"/>
              </a:rPr>
              <a:t>Prot</a:t>
            </a:r>
            <a:r>
              <a:rPr lang="it-IT" altLang="it-IT" sz="1800" i="1" dirty="0">
                <a:solidFill>
                  <a:srgbClr val="376092"/>
                </a:solidFill>
                <a:ea typeface="+mj-ea"/>
                <a:sym typeface="Wingdings" panose="05000000000000000000" pitchFamily="2" charset="2"/>
              </a:rPr>
              <a:t>:		</a:t>
            </a:r>
            <a:r>
              <a:rPr lang="it-IT" altLang="it-IT" sz="1800" i="1" dirty="0" err="1">
                <a:solidFill>
                  <a:srgbClr val="376092"/>
                </a:solidFill>
                <a:ea typeface="+mj-ea"/>
                <a:sym typeface="Wingdings" panose="05000000000000000000" pitchFamily="2" charset="2"/>
              </a:rPr>
              <a:t>Find</a:t>
            </a:r>
            <a:r>
              <a:rPr lang="it-IT" altLang="it-IT" sz="1800" i="1" dirty="0">
                <a:solidFill>
                  <a:srgbClr val="376092"/>
                </a:solidFill>
                <a:ea typeface="+mj-ea"/>
                <a:sym typeface="Wingdings" panose="05000000000000000000" pitchFamily="2" charset="2"/>
              </a:rPr>
              <a:t>	&lt;</a:t>
            </a:r>
            <a:r>
              <a:rPr lang="it-IT" altLang="it-IT" sz="1800" i="1" dirty="0" err="1">
                <a:solidFill>
                  <a:srgbClr val="376092"/>
                </a:solidFill>
                <a:ea typeface="+mj-ea"/>
                <a:sym typeface="Wingdings" panose="05000000000000000000" pitchFamily="2" charset="2"/>
              </a:rPr>
              <a:t>Species</a:t>
            </a:r>
            <a:r>
              <a:rPr lang="it-IT" altLang="it-IT" sz="1800" i="1" dirty="0">
                <a:solidFill>
                  <a:srgbClr val="376092"/>
                </a:solidFill>
                <a:ea typeface="+mj-ea"/>
                <a:sym typeface="Wingdings" panose="05000000000000000000" pitchFamily="2" charset="2"/>
              </a:rPr>
              <a:t>&gt;</a:t>
            </a:r>
            <a:r>
              <a:rPr lang="it-IT" altLang="it-IT" sz="1800" i="1" dirty="0" err="1">
                <a:solidFill>
                  <a:srgbClr val="376092"/>
                </a:solidFill>
                <a:ea typeface="+mj-ea"/>
                <a:sym typeface="Wingdings" panose="05000000000000000000" pitchFamily="2" charset="2"/>
              </a:rPr>
              <a:t>leech</a:t>
            </a:r>
            <a:r>
              <a:rPr lang="it-IT" altLang="it-IT" sz="1800" i="1" dirty="0">
                <a:solidFill>
                  <a:srgbClr val="376092"/>
                </a:solidFill>
                <a:ea typeface="+mj-ea"/>
                <a:sym typeface="Wingdings" panose="05000000000000000000" pitchFamily="2" charset="2"/>
              </a:rPr>
              <a:t>&lt;/</a:t>
            </a:r>
            <a:r>
              <a:rPr lang="it-IT" altLang="it-IT" sz="1800" i="1" dirty="0" err="1">
                <a:solidFill>
                  <a:srgbClr val="376092"/>
                </a:solidFill>
                <a:ea typeface="+mj-ea"/>
                <a:sym typeface="Wingdings" panose="05000000000000000000" pitchFamily="2" charset="2"/>
              </a:rPr>
              <a:t>Species</a:t>
            </a:r>
            <a:r>
              <a:rPr lang="it-IT" altLang="it-IT" sz="1800" i="1" dirty="0">
                <a:solidFill>
                  <a:srgbClr val="376092"/>
                </a:solidFill>
                <a:ea typeface="+mj-ea"/>
                <a:sym typeface="Wingdings" panose="05000000000000000000" pitchFamily="2" charset="2"/>
              </a:rPr>
              <a:t>&gt;</a:t>
            </a:r>
          </a:p>
          <a:p>
            <a:pPr marL="742950" lvl="2" indent="-342900"/>
            <a:r>
              <a:rPr lang="it-IT" altLang="it-IT" sz="1800" i="1" dirty="0" err="1">
                <a:solidFill>
                  <a:srgbClr val="376092"/>
                </a:solidFill>
                <a:ea typeface="+mj-ea"/>
                <a:sym typeface="Wingdings" panose="05000000000000000000" pitchFamily="2" charset="2"/>
              </a:rPr>
              <a:t>EMBLChange</a:t>
            </a:r>
            <a:r>
              <a:rPr lang="it-IT" altLang="it-IT" sz="1800" i="1" dirty="0">
                <a:solidFill>
                  <a:srgbClr val="376092"/>
                </a:solidFill>
                <a:ea typeface="+mj-ea"/>
                <a:sym typeface="Wingdings" panose="05000000000000000000" pitchFamily="2" charset="2"/>
              </a:rPr>
              <a:t>.	</a:t>
            </a:r>
            <a:r>
              <a:rPr lang="it-IT" altLang="it-IT" sz="1800" i="1" dirty="0" err="1">
                <a:solidFill>
                  <a:srgbClr val="376092"/>
                </a:solidFill>
                <a:ea typeface="+mj-ea"/>
                <a:sym typeface="Wingdings" panose="05000000000000000000" pitchFamily="2" charset="2"/>
              </a:rPr>
              <a:t>Find</a:t>
            </a:r>
            <a:r>
              <a:rPr lang="it-IT" altLang="it-IT" sz="1800" i="1" dirty="0">
                <a:solidFill>
                  <a:srgbClr val="376092"/>
                </a:solidFill>
                <a:ea typeface="+mj-ea"/>
                <a:sym typeface="Wingdings" panose="05000000000000000000" pitchFamily="2" charset="2"/>
              </a:rPr>
              <a:t>	&lt;</a:t>
            </a:r>
            <a:r>
              <a:rPr lang="it-IT" altLang="it-IT" sz="1800" i="1" dirty="0" err="1">
                <a:solidFill>
                  <a:srgbClr val="376092"/>
                </a:solidFill>
                <a:ea typeface="+mj-ea"/>
                <a:sym typeface="Wingdings" panose="05000000000000000000" pitchFamily="2" charset="2"/>
              </a:rPr>
              <a:t>Organism</a:t>
            </a:r>
            <a:r>
              <a:rPr lang="it-IT" altLang="it-IT" sz="1800" i="1" dirty="0">
                <a:solidFill>
                  <a:srgbClr val="376092"/>
                </a:solidFill>
                <a:ea typeface="+mj-ea"/>
                <a:sym typeface="Wingdings" panose="05000000000000000000" pitchFamily="2" charset="2"/>
              </a:rPr>
              <a:t>&gt;</a:t>
            </a:r>
            <a:r>
              <a:rPr lang="it-IT" altLang="it-IT" sz="1800" i="1" dirty="0" err="1">
                <a:solidFill>
                  <a:srgbClr val="376092"/>
                </a:solidFill>
                <a:ea typeface="+mj-ea"/>
                <a:sym typeface="Wingdings" panose="05000000000000000000" pitchFamily="2" charset="2"/>
              </a:rPr>
              <a:t>leech</a:t>
            </a:r>
            <a:r>
              <a:rPr lang="it-IT" altLang="it-IT" sz="1800" i="1" dirty="0">
                <a:solidFill>
                  <a:srgbClr val="376092"/>
                </a:solidFill>
                <a:ea typeface="+mj-ea"/>
                <a:sym typeface="Wingdings" panose="05000000000000000000" pitchFamily="2" charset="2"/>
              </a:rPr>
              <a:t>&lt;</a:t>
            </a:r>
            <a:r>
              <a:rPr lang="it-IT" altLang="it-IT" sz="1800" i="1" dirty="0" err="1">
                <a:solidFill>
                  <a:srgbClr val="376092"/>
                </a:solidFill>
                <a:ea typeface="+mj-ea"/>
                <a:sym typeface="Wingdings" panose="05000000000000000000" pitchFamily="2" charset="2"/>
              </a:rPr>
              <a:t>Organism</a:t>
            </a:r>
            <a:r>
              <a:rPr lang="it-IT" altLang="it-IT" sz="1800" i="1" dirty="0">
                <a:solidFill>
                  <a:srgbClr val="376092"/>
                </a:solidFill>
                <a:ea typeface="+mj-ea"/>
                <a:sym typeface="Wingdings" panose="05000000000000000000" pitchFamily="2" charset="2"/>
              </a:rPr>
              <a:t>&gt;</a:t>
            </a: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a:t>
            </a:fld>
            <a:endParaRPr lang="it-IT" dirty="0"/>
          </a:p>
        </p:txBody>
      </p:sp>
    </p:spTree>
    <p:extLst>
      <p:ext uri="{BB962C8B-B14F-4D97-AF65-F5344CB8AC3E}">
        <p14:creationId xmlns:p14="http://schemas.microsoft.com/office/powerpoint/2010/main" val="1028364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«learning curve» per apprendere il web semantico</a:t>
            </a:r>
            <a:endParaRPr lang="it-IT" dirty="0"/>
          </a:p>
        </p:txBody>
      </p:sp>
      <p:pic>
        <p:nvPicPr>
          <p:cNvPr id="5" name="Segnaposto contenuto 4"/>
          <p:cNvPicPr>
            <a:picLocks noGrp="1" noChangeAspect="1"/>
          </p:cNvPicPr>
          <p:nvPr>
            <p:ph idx="1"/>
          </p:nvPr>
        </p:nvPicPr>
        <p:blipFill>
          <a:blip r:embed="rId2"/>
          <a:stretch>
            <a:fillRect/>
          </a:stretch>
        </p:blipFill>
        <p:spPr>
          <a:xfrm>
            <a:off x="2112549" y="2386738"/>
            <a:ext cx="7188294" cy="3471619"/>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30</a:t>
            </a:fld>
            <a:endParaRPr lang="it-IT" dirty="0"/>
          </a:p>
        </p:txBody>
      </p:sp>
      <p:sp>
        <p:nvSpPr>
          <p:cNvPr id="6" name="CasellaDiTesto 5"/>
          <p:cNvSpPr txBox="1"/>
          <p:nvPr/>
        </p:nvSpPr>
        <p:spPr>
          <a:xfrm>
            <a:off x="8090117" y="6270710"/>
            <a:ext cx="6447294" cy="253916"/>
          </a:xfrm>
          <a:prstGeom prst="rect">
            <a:avLst/>
          </a:prstGeom>
          <a:noFill/>
        </p:spPr>
        <p:txBody>
          <a:bodyPr wrap="square" rtlCol="0">
            <a:spAutoFit/>
          </a:bodyPr>
          <a:lstStyle/>
          <a:p>
            <a:r>
              <a:rPr lang="it-IT" sz="1050" dirty="0">
                <a:solidFill>
                  <a:srgbClr val="B4B4B4"/>
                </a:solidFill>
                <a:latin typeface="Arial" panose="020B0604020202020204" pitchFamily="34" charset="0"/>
              </a:rPr>
              <a:t>http://www.linkeddatatools.com/semantic-web-basics</a:t>
            </a:r>
          </a:p>
        </p:txBody>
      </p:sp>
      <p:cxnSp>
        <p:nvCxnSpPr>
          <p:cNvPr id="7" name="Connettore 2 6"/>
          <p:cNvCxnSpPr/>
          <p:nvPr/>
        </p:nvCxnSpPr>
        <p:spPr>
          <a:xfrm>
            <a:off x="4506686" y="1557339"/>
            <a:ext cx="2155372" cy="166551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511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Toward</a:t>
            </a:r>
            <a:r>
              <a:rPr lang="it-IT" dirty="0" smtClean="0"/>
              <a:t> </a:t>
            </a:r>
            <a:r>
              <a:rPr lang="it-IT" dirty="0" err="1" smtClean="0"/>
              <a:t>ontologies</a:t>
            </a:r>
            <a:endParaRPr lang="it-IT" dirty="0"/>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31</a:t>
            </a:fld>
            <a:endParaRPr lang="it-IT" dirty="0"/>
          </a:p>
        </p:txBody>
      </p:sp>
      <p:pic>
        <p:nvPicPr>
          <p:cNvPr id="5" name="Immagine 4"/>
          <p:cNvPicPr>
            <a:picLocks noChangeAspect="1"/>
          </p:cNvPicPr>
          <p:nvPr/>
        </p:nvPicPr>
        <p:blipFill>
          <a:blip r:embed="rId2"/>
          <a:stretch>
            <a:fillRect/>
          </a:stretch>
        </p:blipFill>
        <p:spPr>
          <a:xfrm>
            <a:off x="768927" y="1773239"/>
            <a:ext cx="4253346" cy="4253346"/>
          </a:xfrm>
          <a:prstGeom prst="rect">
            <a:avLst/>
          </a:prstGeom>
        </p:spPr>
      </p:pic>
      <p:sp>
        <p:nvSpPr>
          <p:cNvPr id="7" name="Rettangolo 6"/>
          <p:cNvSpPr/>
          <p:nvPr/>
        </p:nvSpPr>
        <p:spPr>
          <a:xfrm>
            <a:off x="609600" y="3588327"/>
            <a:ext cx="4287982" cy="942109"/>
          </a:xfrm>
          <a:prstGeom prst="rect">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5943600" y="2998430"/>
            <a:ext cx="4925961" cy="19025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3200" dirty="0" err="1" smtClean="0"/>
              <a:t>Adding</a:t>
            </a:r>
            <a:r>
              <a:rPr lang="it-IT" sz="3200" dirty="0" smtClean="0"/>
              <a:t> </a:t>
            </a:r>
            <a:r>
              <a:rPr lang="it-IT" sz="3200" dirty="0" err="1" smtClean="0"/>
              <a:t>sense</a:t>
            </a:r>
            <a:r>
              <a:rPr lang="it-IT" sz="3200" dirty="0" smtClean="0"/>
              <a:t> and </a:t>
            </a:r>
            <a:r>
              <a:rPr lang="it-IT" sz="3200" dirty="0" err="1" smtClean="0"/>
              <a:t>support</a:t>
            </a:r>
            <a:r>
              <a:rPr lang="it-IT" sz="3200" dirty="0" smtClean="0"/>
              <a:t> to reasoning</a:t>
            </a:r>
            <a:endParaRPr lang="it-IT" sz="3200" dirty="0"/>
          </a:p>
        </p:txBody>
      </p:sp>
      <p:cxnSp>
        <p:nvCxnSpPr>
          <p:cNvPr id="10" name="Connettore 2 9"/>
          <p:cNvCxnSpPr/>
          <p:nvPr/>
        </p:nvCxnSpPr>
        <p:spPr>
          <a:xfrm flipH="1">
            <a:off x="5022273" y="3949701"/>
            <a:ext cx="862333" cy="397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764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RDFS –IL MODELLO PER I DATI</a:t>
            </a:r>
            <a:endParaRPr lang="it-IT" dirty="0"/>
          </a:p>
        </p:txBody>
      </p:sp>
      <p:sp>
        <p:nvSpPr>
          <p:cNvPr id="3" name="Segnaposto contenuto 2"/>
          <p:cNvSpPr>
            <a:spLocks noGrp="1"/>
          </p:cNvSpPr>
          <p:nvPr>
            <p:ph idx="1"/>
          </p:nvPr>
        </p:nvSpPr>
        <p:spPr>
          <a:xfrm>
            <a:off x="609600" y="1557339"/>
            <a:ext cx="10972800" cy="4352925"/>
          </a:xfrm>
        </p:spPr>
        <p:txBody>
          <a:bodyPr/>
          <a:lstStyle/>
          <a:p>
            <a:r>
              <a:rPr lang="it-IT" sz="2000" i="1" dirty="0">
                <a:solidFill>
                  <a:srgbClr val="376092"/>
                </a:solidFill>
                <a:ea typeface="+mj-ea"/>
              </a:rPr>
              <a:t>RDF rappresenta relazioni tra risorse: poiché si vuole rappresentare anche il significato di queste risorse, si è utilizzato RDF per produrre un contesto, RDF Schema, che è orientato alla gestione dei metadati</a:t>
            </a:r>
          </a:p>
          <a:p>
            <a:endParaRPr lang="it-IT" sz="2000" i="1" dirty="0">
              <a:solidFill>
                <a:srgbClr val="376092"/>
              </a:solidFill>
              <a:ea typeface="+mj-ea"/>
            </a:endParaRPr>
          </a:p>
          <a:p>
            <a:r>
              <a:rPr lang="it-IT" sz="2000" i="1" dirty="0">
                <a:solidFill>
                  <a:srgbClr val="376092"/>
                </a:solidFill>
                <a:ea typeface="+mj-ea"/>
              </a:rPr>
              <a:t>In RDF Schema (RDFS) ogni predicato è in relazione con altri predicati e permette di dichiarare l'esistenza di proprietà di un concetto, che permettano di esprimere con metodo sistematico affermazioni simili su risorse simili. RDF Schema permette di definire nuovi tipi di classe. Inoltre specificando il concetto di classe e sottoclasse, consente di definire gerarchie di classi. In RDF si possono rappresentare le risorse come istanze di classi e definire sottoclassi e tipi</a:t>
            </a:r>
          </a:p>
          <a:p>
            <a:endParaRPr lang="it-IT" sz="2000" i="1" dirty="0">
              <a:solidFill>
                <a:srgbClr val="376092"/>
              </a:solidFill>
              <a:ea typeface="+mj-ea"/>
            </a:endParaRPr>
          </a:p>
          <a:p>
            <a:r>
              <a:rPr lang="it-IT" sz="2000" i="1" dirty="0">
                <a:solidFill>
                  <a:srgbClr val="376092"/>
                </a:solidFill>
                <a:ea typeface="+mj-ea"/>
              </a:rPr>
              <a:t>Si capisce dunque come il contesto RDF sia perfettamente adeguato alla descrizione di sistemi di metadati che sono essenziali anche per la predisposizione di sistemi informativi orientati alle decisioni e al riuso</a:t>
            </a: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32</a:t>
            </a:fld>
            <a:endParaRPr lang="it-IT" dirty="0"/>
          </a:p>
        </p:txBody>
      </p:sp>
    </p:spTree>
    <p:extLst>
      <p:ext uri="{BB962C8B-B14F-4D97-AF65-F5344CB8AC3E}">
        <p14:creationId xmlns:p14="http://schemas.microsoft.com/office/powerpoint/2010/main" val="11352472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RDFS – THE RDF SCHEMA</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RDF is a data model that provides a way to express simple statements about resources, using named properties and values. •</a:t>
            </a:r>
          </a:p>
          <a:p>
            <a:r>
              <a:rPr lang="en-US" sz="2000" i="1" dirty="0">
                <a:solidFill>
                  <a:srgbClr val="376092"/>
                </a:solidFill>
                <a:ea typeface="+mj-ea"/>
              </a:rPr>
              <a:t> The RDF Vocabulary Description Language 1.0 (or RDF Schema or RDFS) is a language that can be used to define the vocabulary (i.e., the terms) to be used in an RDF graph</a:t>
            </a:r>
          </a:p>
          <a:p>
            <a:r>
              <a:rPr lang="en-US" sz="2000" i="1" dirty="0">
                <a:solidFill>
                  <a:srgbClr val="376092"/>
                </a:solidFill>
                <a:ea typeface="+mj-ea"/>
              </a:rPr>
              <a:t>. • The RDF Vocabulary Description Language 1.0 is used to indicate that we are describing specific kinds or classes of resources, and will use specific properties in describing those resources.</a:t>
            </a:r>
          </a:p>
          <a:p>
            <a:r>
              <a:rPr lang="en-US" sz="2000" i="1" dirty="0">
                <a:solidFill>
                  <a:srgbClr val="376092"/>
                </a:solidFill>
                <a:ea typeface="+mj-ea"/>
              </a:rPr>
              <a:t> • The RDF Vocabulary Description Language 1.0 </a:t>
            </a:r>
            <a:r>
              <a:rPr lang="en-US" sz="2000" i="1" u="sng" dirty="0">
                <a:solidFill>
                  <a:srgbClr val="376092"/>
                </a:solidFill>
                <a:ea typeface="+mj-ea"/>
              </a:rPr>
              <a:t>is an ontology definition language </a:t>
            </a:r>
            <a:r>
              <a:rPr lang="en-US" sz="2000" i="1" dirty="0">
                <a:solidFill>
                  <a:srgbClr val="376092"/>
                </a:solidFill>
                <a:ea typeface="+mj-ea"/>
              </a:rPr>
              <a:t>(a simple one, compared with other languages such as OWL; we can only define taxonomies and do some basic inference about </a:t>
            </a:r>
            <a:r>
              <a:rPr lang="en-US" sz="2000" i="1" dirty="0" smtClean="0">
                <a:solidFill>
                  <a:srgbClr val="376092"/>
                </a:solidFill>
                <a:ea typeface="+mj-ea"/>
              </a:rPr>
              <a:t>them.</a:t>
            </a:r>
            <a:endParaRPr lang="en-US" sz="2000" i="1" dirty="0">
              <a:solidFill>
                <a:srgbClr val="376092"/>
              </a:solidFill>
              <a:ea typeface="+mj-ea"/>
            </a:endParaRPr>
          </a:p>
          <a:p>
            <a:r>
              <a:rPr lang="en-US" sz="2000" i="1" dirty="0">
                <a:solidFill>
                  <a:srgbClr val="376092"/>
                </a:solidFill>
                <a:ea typeface="+mj-ea"/>
              </a:rPr>
              <a:t>. • The RDF Vocabulary Description Language is like a schema definition language in the relational or object-oriented data models (hence the alternative name RDF Schema – we will use this name and its shorthand RDFS mostly!).</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33</a:t>
            </a:fld>
            <a:endParaRPr lang="it-IT" dirty="0"/>
          </a:p>
        </p:txBody>
      </p:sp>
    </p:spTree>
    <p:extLst>
      <p:ext uri="{BB962C8B-B14F-4D97-AF65-F5344CB8AC3E}">
        <p14:creationId xmlns:p14="http://schemas.microsoft.com/office/powerpoint/2010/main" val="2509616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RDFS (2)</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The RDF Schema concepts are themselves provided in the form of an RDF vocabulary; that is, as a specialized set of predefined RDF resources with their own special meanings</a:t>
            </a:r>
            <a:r>
              <a:rPr lang="en-US" sz="2000" i="1" dirty="0" smtClean="0">
                <a:solidFill>
                  <a:srgbClr val="376092"/>
                </a:solidFill>
                <a:ea typeface="+mj-ea"/>
              </a:rPr>
              <a:t>.</a:t>
            </a:r>
          </a:p>
          <a:p>
            <a:pPr marL="0" indent="0">
              <a:buNone/>
            </a:pPr>
            <a:r>
              <a:rPr lang="en-US" sz="2000" i="1" dirty="0" smtClean="0">
                <a:solidFill>
                  <a:srgbClr val="376092"/>
                </a:solidFill>
                <a:ea typeface="+mj-ea"/>
              </a:rPr>
              <a:t> </a:t>
            </a:r>
            <a:endParaRPr lang="en-US" sz="2000" i="1" dirty="0">
              <a:solidFill>
                <a:srgbClr val="376092"/>
              </a:solidFill>
              <a:ea typeface="+mj-ea"/>
            </a:endParaRPr>
          </a:p>
          <a:p>
            <a:r>
              <a:rPr lang="en-US" sz="2000" i="1" dirty="0">
                <a:solidFill>
                  <a:srgbClr val="376092"/>
                </a:solidFill>
                <a:ea typeface="+mj-ea"/>
              </a:rPr>
              <a:t>The resources in the RDF Schema vocabulary have </a:t>
            </a:r>
            <a:r>
              <a:rPr lang="en-US" sz="2000" i="1" dirty="0" err="1">
                <a:solidFill>
                  <a:srgbClr val="376092"/>
                </a:solidFill>
                <a:ea typeface="+mj-ea"/>
              </a:rPr>
              <a:t>URIrefs</a:t>
            </a:r>
            <a:r>
              <a:rPr lang="en-US" sz="2000" i="1" dirty="0">
                <a:solidFill>
                  <a:srgbClr val="376092"/>
                </a:solidFill>
                <a:ea typeface="+mj-ea"/>
              </a:rPr>
              <a:t> with the prefix http://www.w3.org/2000/01/rdf-schema# (associated with the </a:t>
            </a:r>
            <a:r>
              <a:rPr lang="en-US" sz="2000" i="1" dirty="0" err="1">
                <a:solidFill>
                  <a:srgbClr val="376092"/>
                </a:solidFill>
                <a:ea typeface="+mj-ea"/>
              </a:rPr>
              <a:t>QName</a:t>
            </a:r>
            <a:r>
              <a:rPr lang="en-US" sz="2000" i="1" dirty="0">
                <a:solidFill>
                  <a:srgbClr val="376092"/>
                </a:solidFill>
                <a:ea typeface="+mj-ea"/>
              </a:rPr>
              <a:t> prefix </a:t>
            </a:r>
            <a:r>
              <a:rPr lang="en-US" sz="2000" i="1" dirty="0" err="1">
                <a:solidFill>
                  <a:srgbClr val="376092"/>
                </a:solidFill>
                <a:ea typeface="+mj-ea"/>
              </a:rPr>
              <a:t>rdfs</a:t>
            </a:r>
            <a:r>
              <a:rPr lang="en-US" sz="2000" i="1" dirty="0">
                <a:solidFill>
                  <a:srgbClr val="376092"/>
                </a:solidFill>
                <a:ea typeface="+mj-ea"/>
              </a:rPr>
              <a:t>: </a:t>
            </a:r>
            <a:r>
              <a:rPr lang="en-US" sz="2000" i="1" dirty="0" smtClean="0">
                <a:solidFill>
                  <a:srgbClr val="376092"/>
                </a:solidFill>
                <a:ea typeface="+mj-ea"/>
              </a:rPr>
              <a:t>).</a:t>
            </a:r>
          </a:p>
          <a:p>
            <a:pPr marL="0" indent="0">
              <a:buNone/>
            </a:pPr>
            <a:r>
              <a:rPr lang="en-US" sz="2000" i="1" dirty="0" smtClean="0">
                <a:solidFill>
                  <a:srgbClr val="376092"/>
                </a:solidFill>
                <a:ea typeface="+mj-ea"/>
              </a:rPr>
              <a:t> </a:t>
            </a:r>
            <a:endParaRPr lang="en-US" sz="2000" i="1" dirty="0">
              <a:solidFill>
                <a:srgbClr val="376092"/>
              </a:solidFill>
              <a:ea typeface="+mj-ea"/>
            </a:endParaRPr>
          </a:p>
          <a:p>
            <a:r>
              <a:rPr lang="en-US" sz="2000" i="1" dirty="0">
                <a:solidFill>
                  <a:srgbClr val="376092"/>
                </a:solidFill>
                <a:ea typeface="+mj-ea"/>
              </a:rPr>
              <a:t> Vocabulary descriptions (schemas, ontologies) written in the RDF Schema language are legal RDF graphs. </a:t>
            </a:r>
            <a:endParaRPr lang="en-US" sz="2000" i="1" dirty="0" smtClean="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In other words, we use RDF to represent RDFS information</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34</a:t>
            </a:fld>
            <a:endParaRPr lang="it-IT" dirty="0"/>
          </a:p>
        </p:txBody>
      </p:sp>
    </p:spTree>
    <p:extLst>
      <p:ext uri="{BB962C8B-B14F-4D97-AF65-F5344CB8AC3E}">
        <p14:creationId xmlns:p14="http://schemas.microsoft.com/office/powerpoint/2010/main" val="3160972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CLASSES</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A basic step in any kind of description process is identifying the various kinds of things to be </a:t>
            </a:r>
            <a:r>
              <a:rPr lang="en-US" sz="2000" i="1" dirty="0" smtClean="0">
                <a:solidFill>
                  <a:srgbClr val="376092"/>
                </a:solidFill>
                <a:ea typeface="+mj-ea"/>
              </a:rPr>
              <a:t>described</a:t>
            </a:r>
          </a:p>
          <a:p>
            <a:endParaRPr lang="en-US" sz="2000" i="1" dirty="0">
              <a:solidFill>
                <a:srgbClr val="376092"/>
              </a:solidFill>
              <a:ea typeface="+mj-ea"/>
            </a:endParaRPr>
          </a:p>
          <a:p>
            <a:r>
              <a:rPr lang="en-US" sz="2000" i="1" dirty="0">
                <a:solidFill>
                  <a:srgbClr val="376092"/>
                </a:solidFill>
                <a:ea typeface="+mj-ea"/>
              </a:rPr>
              <a:t>. RDF Schema refers to these “kinds of things” as classes. </a:t>
            </a:r>
            <a:endParaRPr lang="en-US" sz="2000" i="1" dirty="0" smtClean="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 A class in RDF Schema corresponds to the generic concept of a type or category, somewhat like the notion of a class in object-oriented programming languages such as Java or object-oriented data models</a:t>
            </a:r>
            <a:r>
              <a:rPr lang="en-US" dirty="0"/>
              <a:t>.</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35</a:t>
            </a:fld>
            <a:endParaRPr lang="it-IT" dirty="0"/>
          </a:p>
        </p:txBody>
      </p:sp>
    </p:spTree>
    <p:extLst>
      <p:ext uri="{BB962C8B-B14F-4D97-AF65-F5344CB8AC3E}">
        <p14:creationId xmlns:p14="http://schemas.microsoft.com/office/powerpoint/2010/main" val="1973664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DEFINING CLASSES</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Suppose an organization example.org wants to use RDF Schema to provide information about motor vehicles, vans and trucks. </a:t>
            </a:r>
          </a:p>
          <a:p>
            <a:r>
              <a:rPr lang="en-US" sz="2000" i="1" dirty="0">
                <a:solidFill>
                  <a:srgbClr val="376092"/>
                </a:solidFill>
                <a:ea typeface="+mj-ea"/>
              </a:rPr>
              <a:t>To define classes that represent these categories of vehicles, we write the following statements (</a:t>
            </a:r>
            <a:r>
              <a:rPr lang="en-US" sz="2000" b="1" i="1" dirty="0" smtClean="0">
                <a:solidFill>
                  <a:srgbClr val="376092"/>
                </a:solidFill>
                <a:ea typeface="+mj-ea"/>
              </a:rPr>
              <a:t>triples</a:t>
            </a:r>
            <a:r>
              <a:rPr lang="en-US" sz="2000" i="1" dirty="0" smtClean="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 </a:t>
            </a:r>
            <a:r>
              <a:rPr lang="en-US" sz="2000" i="1" dirty="0" err="1">
                <a:solidFill>
                  <a:srgbClr val="376092"/>
                </a:solidFill>
                <a:ea typeface="+mj-ea"/>
              </a:rPr>
              <a:t>ex:MotorVehicle</a:t>
            </a:r>
            <a:r>
              <a:rPr lang="en-US" sz="2000" i="1" dirty="0">
                <a:solidFill>
                  <a:srgbClr val="376092"/>
                </a:solidFill>
                <a:ea typeface="+mj-ea"/>
              </a:rPr>
              <a:t> rdf:type </a:t>
            </a:r>
            <a:r>
              <a:rPr lang="en-US" sz="2000" i="1" dirty="0" err="1">
                <a:solidFill>
                  <a:srgbClr val="376092"/>
                </a:solidFill>
                <a:ea typeface="+mj-ea"/>
              </a:rPr>
              <a:t>rdfs:Class</a:t>
            </a:r>
            <a:r>
              <a:rPr lang="en-US" sz="2000" i="1" dirty="0">
                <a:solidFill>
                  <a:srgbClr val="376092"/>
                </a:solidFill>
                <a:ea typeface="+mj-ea"/>
              </a:rPr>
              <a:t> </a:t>
            </a:r>
          </a:p>
          <a:p>
            <a:r>
              <a:rPr lang="en-US" sz="2000" i="1" dirty="0">
                <a:solidFill>
                  <a:srgbClr val="376092"/>
                </a:solidFill>
                <a:ea typeface="+mj-ea"/>
              </a:rPr>
              <a:t>. </a:t>
            </a:r>
            <a:r>
              <a:rPr lang="en-US" sz="2000" i="1" dirty="0" err="1">
                <a:solidFill>
                  <a:srgbClr val="376092"/>
                </a:solidFill>
                <a:ea typeface="+mj-ea"/>
              </a:rPr>
              <a:t>ex:Van</a:t>
            </a:r>
            <a:r>
              <a:rPr lang="en-US" sz="2000" i="1" dirty="0">
                <a:solidFill>
                  <a:srgbClr val="376092"/>
                </a:solidFill>
                <a:ea typeface="+mj-ea"/>
              </a:rPr>
              <a:t> rdf:type </a:t>
            </a:r>
            <a:r>
              <a:rPr lang="en-US" sz="2000" i="1" dirty="0" err="1">
                <a:solidFill>
                  <a:srgbClr val="376092"/>
                </a:solidFill>
                <a:ea typeface="+mj-ea"/>
              </a:rPr>
              <a:t>rdfs:Class</a:t>
            </a:r>
            <a:r>
              <a:rPr lang="en-US" sz="2000" i="1" dirty="0">
                <a:solidFill>
                  <a:srgbClr val="376092"/>
                </a:solidFill>
                <a:ea typeface="+mj-ea"/>
              </a:rPr>
              <a:t> . </a:t>
            </a:r>
          </a:p>
          <a:p>
            <a:r>
              <a:rPr lang="en-US" sz="2000" i="1" dirty="0" err="1">
                <a:solidFill>
                  <a:srgbClr val="376092"/>
                </a:solidFill>
                <a:ea typeface="+mj-ea"/>
              </a:rPr>
              <a:t>ex:Truck</a:t>
            </a:r>
            <a:r>
              <a:rPr lang="en-US" sz="2000" i="1" dirty="0">
                <a:solidFill>
                  <a:srgbClr val="376092"/>
                </a:solidFill>
                <a:ea typeface="+mj-ea"/>
              </a:rPr>
              <a:t> rdf:type </a:t>
            </a:r>
            <a:r>
              <a:rPr lang="en-US" sz="2000" i="1" dirty="0" err="1">
                <a:solidFill>
                  <a:srgbClr val="376092"/>
                </a:solidFill>
                <a:ea typeface="+mj-ea"/>
              </a:rPr>
              <a:t>rdfs:Class</a:t>
            </a:r>
            <a:r>
              <a:rPr lang="en-US" sz="2000" i="1" dirty="0">
                <a:solidFill>
                  <a:srgbClr val="376092"/>
                </a:solidFill>
                <a:ea typeface="+mj-ea"/>
              </a:rPr>
              <a:t> . •</a:t>
            </a:r>
          </a:p>
          <a:p>
            <a:endParaRPr lang="en-US" sz="2000" i="1" dirty="0">
              <a:solidFill>
                <a:srgbClr val="376092"/>
              </a:solidFill>
              <a:ea typeface="+mj-ea"/>
            </a:endParaRPr>
          </a:p>
          <a:p>
            <a:r>
              <a:rPr lang="en-US" sz="2000" i="1" dirty="0">
                <a:solidFill>
                  <a:srgbClr val="376092"/>
                </a:solidFill>
                <a:ea typeface="+mj-ea"/>
              </a:rPr>
              <a:t> In RDFS, a class C is defined by a triple of the form C rdf:type </a:t>
            </a:r>
            <a:r>
              <a:rPr lang="en-US" sz="2000" i="1" dirty="0" err="1">
                <a:solidFill>
                  <a:srgbClr val="376092"/>
                </a:solidFill>
                <a:ea typeface="+mj-ea"/>
              </a:rPr>
              <a:t>rdfs:Class</a:t>
            </a:r>
            <a:r>
              <a:rPr lang="en-US" sz="2000" i="1" dirty="0">
                <a:solidFill>
                  <a:srgbClr val="376092"/>
                </a:solidFill>
                <a:ea typeface="+mj-ea"/>
              </a:rPr>
              <a:t> . using the predefined class </a:t>
            </a:r>
            <a:r>
              <a:rPr lang="en-US" sz="2000" i="1" dirty="0" err="1">
                <a:solidFill>
                  <a:srgbClr val="376092"/>
                </a:solidFill>
                <a:ea typeface="+mj-ea"/>
              </a:rPr>
              <a:t>rdfs:Class</a:t>
            </a:r>
            <a:r>
              <a:rPr lang="en-US" sz="2000" i="1" dirty="0">
                <a:solidFill>
                  <a:srgbClr val="376092"/>
                </a:solidFill>
                <a:ea typeface="+mj-ea"/>
              </a:rPr>
              <a:t> and the predefined property rdf:type. </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36</a:t>
            </a:fld>
            <a:endParaRPr lang="it-IT" dirty="0"/>
          </a:p>
        </p:txBody>
      </p:sp>
    </p:spTree>
    <p:extLst>
      <p:ext uri="{BB962C8B-B14F-4D97-AF65-F5344CB8AC3E}">
        <p14:creationId xmlns:p14="http://schemas.microsoft.com/office/powerpoint/2010/main" val="12359322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INSTANCES</a:t>
            </a:r>
            <a:endParaRPr lang="it-IT" dirty="0"/>
          </a:p>
        </p:txBody>
      </p:sp>
      <p:sp>
        <p:nvSpPr>
          <p:cNvPr id="3" name="Segnaposto contenuto 2"/>
          <p:cNvSpPr>
            <a:spLocks noGrp="1"/>
          </p:cNvSpPr>
          <p:nvPr>
            <p:ph idx="1"/>
          </p:nvPr>
        </p:nvSpPr>
        <p:spPr/>
        <p:txBody>
          <a:bodyPr/>
          <a:lstStyle/>
          <a:p>
            <a:endParaRPr lang="en-US" sz="2000" i="1" dirty="0" smtClean="0">
              <a:solidFill>
                <a:srgbClr val="376092"/>
              </a:solidFill>
              <a:ea typeface="+mj-ea"/>
            </a:endParaRPr>
          </a:p>
          <a:p>
            <a:endParaRPr lang="en-US" sz="2000" i="1" dirty="0">
              <a:solidFill>
                <a:srgbClr val="376092"/>
              </a:solidFill>
              <a:ea typeface="+mj-ea"/>
            </a:endParaRPr>
          </a:p>
          <a:p>
            <a:r>
              <a:rPr lang="en-US" sz="2000" b="1" i="1" dirty="0" smtClean="0">
                <a:solidFill>
                  <a:srgbClr val="376092"/>
                </a:solidFill>
                <a:ea typeface="+mj-ea"/>
              </a:rPr>
              <a:t>example.org</a:t>
            </a:r>
            <a:r>
              <a:rPr lang="en-US" sz="2000" i="1" dirty="0" smtClean="0">
                <a:solidFill>
                  <a:srgbClr val="376092"/>
                </a:solidFill>
                <a:ea typeface="+mj-ea"/>
              </a:rPr>
              <a:t> </a:t>
            </a:r>
            <a:r>
              <a:rPr lang="en-US" sz="2000" i="1" dirty="0">
                <a:solidFill>
                  <a:srgbClr val="376092"/>
                </a:solidFill>
                <a:ea typeface="+mj-ea"/>
              </a:rPr>
              <a:t>wants to define an individual car (e.g., the company car)</a:t>
            </a:r>
          </a:p>
          <a:p>
            <a:r>
              <a:rPr lang="en-US" sz="2000" i="1" dirty="0" smtClean="0">
                <a:solidFill>
                  <a:srgbClr val="376092"/>
                </a:solidFill>
                <a:ea typeface="+mj-ea"/>
              </a:rPr>
              <a:t>This individual car is </a:t>
            </a:r>
            <a:r>
              <a:rPr lang="en-US" sz="2000" i="1" dirty="0">
                <a:solidFill>
                  <a:srgbClr val="376092"/>
                </a:solidFill>
                <a:ea typeface="+mj-ea"/>
              </a:rPr>
              <a:t>a motor vehicle. • </a:t>
            </a:r>
          </a:p>
          <a:p>
            <a:r>
              <a:rPr lang="en-US" sz="2000" i="1" dirty="0">
                <a:solidFill>
                  <a:srgbClr val="376092"/>
                </a:solidFill>
                <a:ea typeface="+mj-ea"/>
              </a:rPr>
              <a:t>This </a:t>
            </a:r>
            <a:r>
              <a:rPr lang="en-US" sz="2000" i="1" dirty="0" smtClean="0">
                <a:solidFill>
                  <a:srgbClr val="376092"/>
                </a:solidFill>
                <a:ea typeface="+mj-ea"/>
              </a:rPr>
              <a:t>expression can </a:t>
            </a:r>
            <a:r>
              <a:rPr lang="en-US" sz="2000" i="1" dirty="0">
                <a:solidFill>
                  <a:srgbClr val="376092"/>
                </a:solidFill>
                <a:ea typeface="+mj-ea"/>
              </a:rPr>
              <a:t>be done with the following RDF statement: </a:t>
            </a:r>
          </a:p>
          <a:p>
            <a:endParaRPr lang="en-US" sz="2000" i="1" dirty="0">
              <a:solidFill>
                <a:srgbClr val="376092"/>
              </a:solidFill>
              <a:ea typeface="+mj-ea"/>
            </a:endParaRPr>
          </a:p>
          <a:p>
            <a:r>
              <a:rPr lang="en-US" sz="2000" i="1" dirty="0" err="1">
                <a:solidFill>
                  <a:srgbClr val="376092"/>
                </a:solidFill>
                <a:ea typeface="+mj-ea"/>
              </a:rPr>
              <a:t>exthings:companyCar</a:t>
            </a:r>
            <a:r>
              <a:rPr lang="en-US" sz="2000" i="1" dirty="0">
                <a:solidFill>
                  <a:srgbClr val="376092"/>
                </a:solidFill>
                <a:ea typeface="+mj-ea"/>
              </a:rPr>
              <a:t> </a:t>
            </a:r>
            <a:r>
              <a:rPr lang="en-US" sz="2000" i="1" dirty="0" smtClean="0">
                <a:solidFill>
                  <a:srgbClr val="376092"/>
                </a:solidFill>
                <a:ea typeface="+mj-ea"/>
              </a:rPr>
              <a:t> rdf:type  </a:t>
            </a:r>
            <a:r>
              <a:rPr lang="en-US" sz="2000" i="1" dirty="0" err="1">
                <a:solidFill>
                  <a:srgbClr val="376092"/>
                </a:solidFill>
                <a:ea typeface="+mj-ea"/>
              </a:rPr>
              <a:t>ex:MotorVehicle</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37</a:t>
            </a:fld>
            <a:endParaRPr lang="it-IT" dirty="0"/>
          </a:p>
        </p:txBody>
      </p:sp>
    </p:spTree>
    <p:extLst>
      <p:ext uri="{BB962C8B-B14F-4D97-AF65-F5344CB8AC3E}">
        <p14:creationId xmlns:p14="http://schemas.microsoft.com/office/powerpoint/2010/main" val="2894696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rdf:type</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rdf:type • </a:t>
            </a:r>
            <a:endParaRPr lang="en-US" sz="2000" i="1" dirty="0">
              <a:solidFill>
                <a:srgbClr val="376092"/>
              </a:solidFill>
              <a:ea typeface="+mj-ea"/>
            </a:endParaRPr>
          </a:p>
          <a:p>
            <a:r>
              <a:rPr lang="en-US" sz="2000" i="1" dirty="0">
                <a:solidFill>
                  <a:srgbClr val="376092"/>
                </a:solidFill>
                <a:ea typeface="+mj-ea"/>
              </a:rPr>
              <a:t>The </a:t>
            </a:r>
            <a:r>
              <a:rPr lang="en-US" sz="2000" i="1" dirty="0">
                <a:solidFill>
                  <a:srgbClr val="376092"/>
                </a:solidFill>
                <a:ea typeface="+mj-ea"/>
              </a:rPr>
              <a:t>predefined property rdf:type is used as a predicate in a statement I rdf:type C to declare that individual I is an instance of class C</a:t>
            </a:r>
            <a:r>
              <a:rPr lang="en-US" sz="2000" i="1" dirty="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 In statements of the form </a:t>
            </a:r>
            <a:r>
              <a:rPr lang="en-US" sz="2000" i="1" dirty="0">
                <a:solidFill>
                  <a:srgbClr val="376092"/>
                </a:solidFill>
                <a:ea typeface="+mj-ea"/>
              </a:rPr>
              <a:t>(C </a:t>
            </a:r>
            <a:r>
              <a:rPr lang="en-US" sz="2000" i="1" dirty="0">
                <a:solidFill>
                  <a:srgbClr val="376092"/>
                </a:solidFill>
                <a:ea typeface="+mj-ea"/>
              </a:rPr>
              <a:t>rdf:type </a:t>
            </a:r>
            <a:r>
              <a:rPr lang="en-US" sz="2000" i="1" dirty="0" err="1">
                <a:solidFill>
                  <a:srgbClr val="376092"/>
                </a:solidFill>
                <a:ea typeface="+mj-ea"/>
              </a:rPr>
              <a:t>rdfs:Class</a:t>
            </a:r>
            <a:r>
              <a:rPr lang="en-US" sz="2000" i="1" dirty="0">
                <a:solidFill>
                  <a:srgbClr val="376092"/>
                </a:solidFill>
                <a:ea typeface="+mj-ea"/>
              </a:rPr>
              <a:t> . rdf:type is used to declare that class C (viewed as an individual object) is an instance of the predefined class </a:t>
            </a:r>
            <a:r>
              <a:rPr lang="en-US" sz="2000" i="1" dirty="0" err="1">
                <a:solidFill>
                  <a:srgbClr val="376092"/>
                </a:solidFill>
                <a:ea typeface="+mj-ea"/>
              </a:rPr>
              <a:t>rdfs:Class</a:t>
            </a:r>
            <a:r>
              <a:rPr lang="en-US" sz="2000" i="1" dirty="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Class names will be written with an initial uppercase letter, while property and instance names are written with an initial lowercase letter.</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38</a:t>
            </a:fld>
            <a:endParaRPr lang="it-IT" dirty="0"/>
          </a:p>
        </p:txBody>
      </p:sp>
    </p:spTree>
    <p:extLst>
      <p:ext uri="{BB962C8B-B14F-4D97-AF65-F5344CB8AC3E}">
        <p14:creationId xmlns:p14="http://schemas.microsoft.com/office/powerpoint/2010/main" val="914667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Defining</a:t>
            </a:r>
            <a:r>
              <a:rPr lang="it-IT" dirty="0"/>
              <a:t> </a:t>
            </a:r>
            <a:r>
              <a:rPr lang="it-IT" dirty="0" err="1"/>
              <a:t>Subclasses</a:t>
            </a:r>
            <a:endParaRPr lang="it-IT" dirty="0"/>
          </a:p>
        </p:txBody>
      </p:sp>
      <p:sp>
        <p:nvSpPr>
          <p:cNvPr id="3" name="Segnaposto contenuto 2"/>
          <p:cNvSpPr>
            <a:spLocks noGrp="1"/>
          </p:cNvSpPr>
          <p:nvPr>
            <p:ph idx="1"/>
          </p:nvPr>
        </p:nvSpPr>
        <p:spPr/>
        <p:txBody>
          <a:bodyPr/>
          <a:lstStyle/>
          <a:p>
            <a:pPr marL="0" indent="0">
              <a:buNone/>
            </a:pPr>
            <a:r>
              <a:rPr lang="en-US" sz="2000" i="1" dirty="0">
                <a:solidFill>
                  <a:srgbClr val="376092"/>
                </a:solidFill>
                <a:ea typeface="+mj-ea"/>
              </a:rPr>
              <a:t>Suppose that example.org </a:t>
            </a:r>
            <a:r>
              <a:rPr lang="en-US" sz="2000" i="1" dirty="0">
                <a:solidFill>
                  <a:srgbClr val="376092"/>
                </a:solidFill>
                <a:ea typeface="+mj-ea"/>
              </a:rPr>
              <a:t>wants to define that vans and trucks are specialized kinds of motor </a:t>
            </a:r>
            <a:r>
              <a:rPr lang="en-US" sz="2000" i="1" dirty="0">
                <a:solidFill>
                  <a:srgbClr val="376092"/>
                </a:solidFill>
                <a:ea typeface="+mj-ea"/>
              </a:rPr>
              <a:t>vehicle</a:t>
            </a:r>
          </a:p>
          <a:p>
            <a:endParaRPr lang="en-US" sz="2000" i="1" dirty="0">
              <a:solidFill>
                <a:srgbClr val="376092"/>
              </a:solidFill>
              <a:ea typeface="+mj-ea"/>
            </a:endParaRPr>
          </a:p>
          <a:p>
            <a:r>
              <a:rPr lang="en-US" sz="2000" i="1" dirty="0">
                <a:solidFill>
                  <a:srgbClr val="376092"/>
                </a:solidFill>
                <a:ea typeface="+mj-ea"/>
              </a:rPr>
              <a:t>.This </a:t>
            </a:r>
            <a:r>
              <a:rPr lang="en-US" sz="2000" i="1" dirty="0">
                <a:solidFill>
                  <a:srgbClr val="376092"/>
                </a:solidFill>
                <a:ea typeface="+mj-ea"/>
              </a:rPr>
              <a:t>can be done with the following RDF statements: </a:t>
            </a:r>
            <a:endParaRPr lang="en-US" sz="2000" i="1" dirty="0">
              <a:solidFill>
                <a:srgbClr val="376092"/>
              </a:solidFill>
              <a:ea typeface="+mj-ea"/>
            </a:endParaRPr>
          </a:p>
          <a:p>
            <a:r>
              <a:rPr lang="en-US" sz="2000" i="1" dirty="0" err="1">
                <a:solidFill>
                  <a:srgbClr val="376092"/>
                </a:solidFill>
                <a:ea typeface="+mj-ea"/>
              </a:rPr>
              <a:t>ex:Van</a:t>
            </a:r>
            <a:r>
              <a:rPr lang="en-US" sz="2000" i="1" dirty="0">
                <a:solidFill>
                  <a:srgbClr val="376092"/>
                </a:solidFill>
                <a:ea typeface="+mj-ea"/>
              </a:rPr>
              <a:t> </a:t>
            </a:r>
            <a:r>
              <a:rPr lang="en-US" sz="2000" i="1" dirty="0" err="1">
                <a:solidFill>
                  <a:srgbClr val="376092"/>
                </a:solidFill>
                <a:ea typeface="+mj-ea"/>
              </a:rPr>
              <a:t>rdfs:subClassOf</a:t>
            </a:r>
            <a:r>
              <a:rPr lang="en-US" sz="2000" i="1" dirty="0">
                <a:solidFill>
                  <a:srgbClr val="376092"/>
                </a:solidFill>
                <a:ea typeface="+mj-ea"/>
              </a:rPr>
              <a:t> </a:t>
            </a:r>
            <a:r>
              <a:rPr lang="en-US" sz="2000" i="1" dirty="0" err="1">
                <a:solidFill>
                  <a:srgbClr val="376092"/>
                </a:solidFill>
                <a:ea typeface="+mj-ea"/>
              </a:rPr>
              <a:t>ex:MotorVehicle</a:t>
            </a:r>
            <a:r>
              <a:rPr lang="en-US" sz="2000" i="1" dirty="0">
                <a:solidFill>
                  <a:srgbClr val="376092"/>
                </a:solidFill>
                <a:ea typeface="+mj-ea"/>
              </a:rPr>
              <a:t> </a:t>
            </a:r>
            <a:r>
              <a:rPr lang="en-US" sz="2000" i="1" dirty="0">
                <a:solidFill>
                  <a:srgbClr val="376092"/>
                </a:solidFill>
                <a:ea typeface="+mj-ea"/>
              </a:rPr>
              <a:t>.</a:t>
            </a:r>
          </a:p>
          <a:p>
            <a:r>
              <a:rPr lang="en-US" sz="2000" i="1" dirty="0">
                <a:solidFill>
                  <a:srgbClr val="376092"/>
                </a:solidFill>
                <a:ea typeface="+mj-ea"/>
              </a:rPr>
              <a:t> </a:t>
            </a:r>
            <a:r>
              <a:rPr lang="en-US" sz="2000" i="1" dirty="0" err="1">
                <a:solidFill>
                  <a:srgbClr val="376092"/>
                </a:solidFill>
                <a:ea typeface="+mj-ea"/>
              </a:rPr>
              <a:t>ex:Truck</a:t>
            </a:r>
            <a:r>
              <a:rPr lang="en-US" sz="2000" i="1" dirty="0">
                <a:solidFill>
                  <a:srgbClr val="376092"/>
                </a:solidFill>
                <a:ea typeface="+mj-ea"/>
              </a:rPr>
              <a:t> </a:t>
            </a:r>
            <a:r>
              <a:rPr lang="en-US" sz="2000" i="1" dirty="0" err="1">
                <a:solidFill>
                  <a:srgbClr val="376092"/>
                </a:solidFill>
                <a:ea typeface="+mj-ea"/>
              </a:rPr>
              <a:t>rdfs:subClassOf</a:t>
            </a:r>
            <a:r>
              <a:rPr lang="en-US" sz="2000" i="1" dirty="0">
                <a:solidFill>
                  <a:srgbClr val="376092"/>
                </a:solidFill>
                <a:ea typeface="+mj-ea"/>
              </a:rPr>
              <a:t> </a:t>
            </a:r>
            <a:r>
              <a:rPr lang="en-US" sz="2000" i="1" dirty="0" err="1">
                <a:solidFill>
                  <a:srgbClr val="376092"/>
                </a:solidFill>
                <a:ea typeface="+mj-ea"/>
              </a:rPr>
              <a:t>ex:MotorVehicle</a:t>
            </a:r>
            <a:r>
              <a:rPr lang="en-US" sz="2000" i="1" dirty="0">
                <a:solidFill>
                  <a:srgbClr val="376092"/>
                </a:solidFill>
                <a:ea typeface="+mj-ea"/>
              </a:rPr>
              <a:t> . </a:t>
            </a:r>
            <a:endParaRPr lang="en-US" sz="2000" i="1" dirty="0">
              <a:solidFill>
                <a:srgbClr val="376092"/>
              </a:solidFill>
              <a:ea typeface="+mj-ea"/>
            </a:endParaRPr>
          </a:p>
          <a:p>
            <a:endParaRPr lang="en-US" sz="2000" i="1" dirty="0">
              <a:solidFill>
                <a:srgbClr val="376092"/>
              </a:solidFill>
              <a:ea typeface="+mj-ea"/>
            </a:endParaRPr>
          </a:p>
          <a:p>
            <a:r>
              <a:rPr lang="en-US" sz="2000" i="1" dirty="0" smtClean="0">
                <a:solidFill>
                  <a:srgbClr val="376092"/>
                </a:solidFill>
                <a:ea typeface="+mj-ea"/>
              </a:rPr>
              <a:t>The </a:t>
            </a:r>
            <a:r>
              <a:rPr lang="en-US" sz="2000" i="1" dirty="0">
                <a:solidFill>
                  <a:srgbClr val="376092"/>
                </a:solidFill>
                <a:ea typeface="+mj-ea"/>
              </a:rPr>
              <a:t>predefined property </a:t>
            </a:r>
            <a:r>
              <a:rPr lang="en-US" sz="2000" i="1" dirty="0" err="1">
                <a:solidFill>
                  <a:srgbClr val="376092"/>
                </a:solidFill>
                <a:ea typeface="+mj-ea"/>
              </a:rPr>
              <a:t>rdfs:subclassOf</a:t>
            </a:r>
            <a:r>
              <a:rPr lang="en-US" sz="2000" i="1" dirty="0">
                <a:solidFill>
                  <a:srgbClr val="376092"/>
                </a:solidFill>
                <a:ea typeface="+mj-ea"/>
              </a:rPr>
              <a:t> is used as a predicate in a statement to declare that a class is a specialization of another more general class</a:t>
            </a:r>
            <a:r>
              <a:rPr lang="en-US" sz="2000" i="1" dirty="0">
                <a:solidFill>
                  <a:srgbClr val="376092"/>
                </a:solidFill>
                <a:ea typeface="+mj-ea"/>
              </a:rPr>
              <a:t>.</a:t>
            </a:r>
          </a:p>
          <a:p>
            <a:r>
              <a:rPr lang="en-US" sz="2000" i="1" dirty="0" smtClean="0">
                <a:solidFill>
                  <a:srgbClr val="376092"/>
                </a:solidFill>
                <a:ea typeface="+mj-ea"/>
              </a:rPr>
              <a:t> </a:t>
            </a:r>
            <a:r>
              <a:rPr lang="en-US" sz="2000" i="1" dirty="0">
                <a:solidFill>
                  <a:srgbClr val="376092"/>
                </a:solidFill>
                <a:ea typeface="+mj-ea"/>
              </a:rPr>
              <a:t>A class can be a specialization of multiple </a:t>
            </a:r>
            <a:r>
              <a:rPr lang="en-US" sz="2000" i="1" dirty="0" err="1">
                <a:solidFill>
                  <a:srgbClr val="376092"/>
                </a:solidFill>
                <a:ea typeface="+mj-ea"/>
              </a:rPr>
              <a:t>superclasses</a:t>
            </a:r>
            <a:r>
              <a:rPr lang="en-US" sz="2000" i="1" dirty="0">
                <a:solidFill>
                  <a:srgbClr val="376092"/>
                </a:solidFill>
                <a:ea typeface="+mj-ea"/>
              </a:rPr>
              <a:t> (e.g., the graph defined by the </a:t>
            </a:r>
            <a:r>
              <a:rPr lang="en-US" sz="2000" i="1" dirty="0" err="1">
                <a:solidFill>
                  <a:srgbClr val="376092"/>
                </a:solidFill>
                <a:ea typeface="+mj-ea"/>
              </a:rPr>
              <a:t>rdfs:subclassOf</a:t>
            </a:r>
            <a:r>
              <a:rPr lang="en-US" sz="2000" i="1" dirty="0">
                <a:solidFill>
                  <a:srgbClr val="376092"/>
                </a:solidFill>
                <a:ea typeface="+mj-ea"/>
              </a:rPr>
              <a:t> property is a directed graph not a tree</a:t>
            </a:r>
            <a:r>
              <a:rPr lang="en-US" dirty="0"/>
              <a:t>).</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39</a:t>
            </a:fld>
            <a:endParaRPr lang="it-IT" dirty="0"/>
          </a:p>
        </p:txBody>
      </p:sp>
    </p:spTree>
    <p:extLst>
      <p:ext uri="{BB962C8B-B14F-4D97-AF65-F5344CB8AC3E}">
        <p14:creationId xmlns:p14="http://schemas.microsoft.com/office/powerpoint/2010/main" val="468871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Semantic web</a:t>
            </a:r>
            <a:endParaRPr lang="it-IT" dirty="0"/>
          </a:p>
        </p:txBody>
      </p:sp>
      <p:sp>
        <p:nvSpPr>
          <p:cNvPr id="3" name="Segnaposto contenuto 2"/>
          <p:cNvSpPr>
            <a:spLocks noGrp="1"/>
          </p:cNvSpPr>
          <p:nvPr>
            <p:ph idx="1"/>
          </p:nvPr>
        </p:nvSpPr>
        <p:spPr>
          <a:xfrm>
            <a:off x="609600" y="1557339"/>
            <a:ext cx="10972800" cy="4115311"/>
          </a:xfrm>
        </p:spPr>
        <p:txBody>
          <a:bodyPr/>
          <a:lstStyle/>
          <a:p>
            <a:r>
              <a:rPr lang="en-US" sz="2000" i="1" dirty="0">
                <a:solidFill>
                  <a:srgbClr val="376092"/>
                </a:solidFill>
                <a:ea typeface="+mj-ea"/>
              </a:rPr>
              <a:t>A</a:t>
            </a:r>
            <a:r>
              <a:rPr lang="en-US" sz="2000" i="1" dirty="0" smtClean="0">
                <a:solidFill>
                  <a:srgbClr val="376092"/>
                </a:solidFill>
                <a:ea typeface="+mj-ea"/>
              </a:rPr>
              <a:t> </a:t>
            </a:r>
            <a:r>
              <a:rPr lang="en-US" sz="2000" i="1" dirty="0">
                <a:solidFill>
                  <a:srgbClr val="376092"/>
                </a:solidFill>
                <a:ea typeface="+mj-ea"/>
              </a:rPr>
              <a:t>set of standards and best practices for sharing data and the semantics of that data over the Web for use by applications.</a:t>
            </a:r>
          </a:p>
          <a:p>
            <a:endParaRPr lang="en-US" sz="2000" i="1" dirty="0">
              <a:solidFill>
                <a:srgbClr val="376092"/>
              </a:solidFill>
              <a:ea typeface="+mj-ea"/>
            </a:endParaRPr>
          </a:p>
          <a:p>
            <a:r>
              <a:rPr lang="en-US" sz="2000" i="1" dirty="0">
                <a:solidFill>
                  <a:srgbClr val="376092"/>
                </a:solidFill>
                <a:ea typeface="+mj-ea"/>
              </a:rPr>
              <a:t>Berners-Lee:</a:t>
            </a:r>
          </a:p>
          <a:p>
            <a:pPr lvl="1"/>
            <a:r>
              <a:rPr lang="en-US" sz="2000" i="1" dirty="0">
                <a:solidFill>
                  <a:srgbClr val="376092"/>
                </a:solidFill>
                <a:ea typeface="+mj-ea"/>
              </a:rPr>
              <a:t>original web was designed to deliver human-readable documents</a:t>
            </a:r>
          </a:p>
          <a:p>
            <a:pPr lvl="1"/>
            <a:r>
              <a:rPr lang="en-US" sz="2000" i="1" dirty="0">
                <a:solidFill>
                  <a:srgbClr val="376092"/>
                </a:solidFill>
                <a:ea typeface="+mj-ea"/>
              </a:rPr>
              <a:t>.then came up with the idea of Linked Data as a set of best practices for sharing data across the web infrastructure so that applications can more easily retrieve data from public sites with no need for screen scraping </a:t>
            </a:r>
          </a:p>
          <a:p>
            <a:r>
              <a:rPr lang="en-US" sz="2000" i="1" dirty="0">
                <a:solidFill>
                  <a:srgbClr val="376092"/>
                </a:solidFill>
                <a:ea typeface="+mj-ea"/>
              </a:rPr>
              <a:t>These best practices recommend the use of URIs to name things and the use of standards such as RDF and SPARQL. They provide excellent guidelines for the creation of an infrastructure for the semantic web.</a:t>
            </a:r>
          </a:p>
          <a:p>
            <a:endParaRPr lang="en-US" dirty="0"/>
          </a:p>
          <a:p>
            <a:endParaRPr lang="en-US" dirty="0"/>
          </a:p>
          <a:p>
            <a:endParaRPr lang="en-US"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a:t>
            </a:fld>
            <a:endParaRPr lang="it-IT" dirty="0"/>
          </a:p>
        </p:txBody>
      </p:sp>
      <p:sp>
        <p:nvSpPr>
          <p:cNvPr id="6" name="CasellaDiTesto 5"/>
          <p:cNvSpPr txBox="1"/>
          <p:nvPr/>
        </p:nvSpPr>
        <p:spPr>
          <a:xfrm>
            <a:off x="3828080" y="5880399"/>
            <a:ext cx="8152253" cy="253916"/>
          </a:xfrm>
          <a:prstGeom prst="rect">
            <a:avLst/>
          </a:prstGeom>
          <a:noFill/>
        </p:spPr>
        <p:txBody>
          <a:bodyPr wrap="square" rtlCol="0">
            <a:spAutoFit/>
          </a:bodyPr>
          <a:lstStyle/>
          <a:p>
            <a:pPr eaLnBrk="0" fontAlgn="base" hangingPunct="0">
              <a:spcBef>
                <a:spcPct val="0"/>
              </a:spcBef>
              <a:spcAft>
                <a:spcPct val="0"/>
              </a:spcAft>
            </a:pPr>
            <a:r>
              <a:rPr lang="en-US" sz="1050" dirty="0" err="1">
                <a:solidFill>
                  <a:srgbClr val="B4B4B4"/>
                </a:solidFill>
                <a:latin typeface="Arial" panose="020B0604020202020204" pitchFamily="34" charset="0"/>
              </a:rPr>
              <a:t>DuCharme</a:t>
            </a:r>
            <a:r>
              <a:rPr lang="en-US" sz="1050" dirty="0">
                <a:solidFill>
                  <a:srgbClr val="B4B4B4"/>
                </a:solidFill>
                <a:latin typeface="Arial" panose="020B0604020202020204" pitchFamily="34" charset="0"/>
              </a:rPr>
              <a:t>, Bob. Learning SPARQL (</a:t>
            </a:r>
            <a:r>
              <a:rPr lang="en-US" sz="1050" dirty="0" err="1">
                <a:solidFill>
                  <a:srgbClr val="B4B4B4"/>
                </a:solidFill>
                <a:latin typeface="Arial" panose="020B0604020202020204" pitchFamily="34" charset="0"/>
              </a:rPr>
              <a:t>posizioni</a:t>
            </a:r>
            <a:r>
              <a:rPr lang="en-US" sz="1050" dirty="0">
                <a:solidFill>
                  <a:srgbClr val="B4B4B4"/>
                </a:solidFill>
                <a:latin typeface="Arial" panose="020B0604020202020204" pitchFamily="34" charset="0"/>
              </a:rPr>
              <a:t> </a:t>
            </a:r>
            <a:r>
              <a:rPr lang="en-US" sz="1050" dirty="0" err="1">
                <a:solidFill>
                  <a:srgbClr val="B4B4B4"/>
                </a:solidFill>
                <a:latin typeface="Arial" panose="020B0604020202020204" pitchFamily="34" charset="0"/>
              </a:rPr>
              <a:t>nel</a:t>
            </a:r>
            <a:r>
              <a:rPr lang="en-US" sz="1050" dirty="0">
                <a:solidFill>
                  <a:srgbClr val="B4B4B4"/>
                </a:solidFill>
                <a:latin typeface="Arial" panose="020B0604020202020204" pitchFamily="34" charset="0"/>
              </a:rPr>
              <a:t> Kindle 510-511). O'Reilly Media. </a:t>
            </a:r>
            <a:r>
              <a:rPr lang="en-US" sz="1050" dirty="0" err="1">
                <a:solidFill>
                  <a:srgbClr val="B4B4B4"/>
                </a:solidFill>
                <a:latin typeface="Arial" panose="020B0604020202020204" pitchFamily="34" charset="0"/>
              </a:rPr>
              <a:t>Edizione</a:t>
            </a:r>
            <a:r>
              <a:rPr lang="en-US" sz="1050" dirty="0">
                <a:solidFill>
                  <a:srgbClr val="B4B4B4"/>
                </a:solidFill>
                <a:latin typeface="Arial" panose="020B0604020202020204" pitchFamily="34" charset="0"/>
              </a:rPr>
              <a:t> del Kindle. </a:t>
            </a:r>
            <a:endParaRPr lang="it-IT" sz="1050" dirty="0">
              <a:solidFill>
                <a:srgbClr val="B4B4B4"/>
              </a:solidFill>
              <a:latin typeface="Arial" panose="020B0604020202020204" pitchFamily="34" charset="0"/>
            </a:endParaRPr>
          </a:p>
        </p:txBody>
      </p:sp>
    </p:spTree>
    <p:extLst>
      <p:ext uri="{BB962C8B-B14F-4D97-AF65-F5344CB8AC3E}">
        <p14:creationId xmlns:p14="http://schemas.microsoft.com/office/powerpoint/2010/main" val="3284490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Classes</a:t>
            </a:r>
            <a:r>
              <a:rPr lang="it-IT" dirty="0"/>
              <a:t> and </a:t>
            </a:r>
            <a:r>
              <a:rPr lang="it-IT" dirty="0" err="1"/>
              <a:t>Instances</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The meaning of the predefined property </a:t>
            </a:r>
            <a:r>
              <a:rPr lang="en-US" sz="2000" i="1" dirty="0" err="1">
                <a:solidFill>
                  <a:srgbClr val="376092"/>
                </a:solidFill>
                <a:ea typeface="+mj-ea"/>
              </a:rPr>
              <a:t>rdfs:subClassOf</a:t>
            </a:r>
            <a:r>
              <a:rPr lang="en-US" sz="2000" i="1" dirty="0">
                <a:solidFill>
                  <a:srgbClr val="376092"/>
                </a:solidFill>
                <a:ea typeface="+mj-ea"/>
              </a:rPr>
              <a:t> </a:t>
            </a:r>
            <a:r>
              <a:rPr lang="en-US" sz="2000" i="1" dirty="0">
                <a:solidFill>
                  <a:srgbClr val="376092"/>
                </a:solidFill>
                <a:ea typeface="+mj-ea"/>
              </a:rPr>
              <a:t>in a statement of the form C1 </a:t>
            </a:r>
            <a:r>
              <a:rPr lang="en-US" sz="2000" i="1" dirty="0" err="1">
                <a:solidFill>
                  <a:srgbClr val="376092"/>
                </a:solidFill>
                <a:ea typeface="+mj-ea"/>
              </a:rPr>
              <a:t>rdfs:subClassOf</a:t>
            </a:r>
            <a:r>
              <a:rPr lang="en-US" sz="2000" i="1" dirty="0">
                <a:solidFill>
                  <a:srgbClr val="376092"/>
                </a:solidFill>
                <a:ea typeface="+mj-ea"/>
              </a:rPr>
              <a:t> C2 is that any instance of class C1 is also an instance of class C2. </a:t>
            </a:r>
            <a:r>
              <a:rPr lang="en-US" sz="2000" i="1" dirty="0">
                <a:solidFill>
                  <a:srgbClr val="376092"/>
                </a:solidFill>
                <a:ea typeface="+mj-ea"/>
              </a:rPr>
              <a:t>•</a:t>
            </a:r>
          </a:p>
          <a:p>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Example: If we have the statements </a:t>
            </a:r>
            <a:r>
              <a:rPr lang="en-US" sz="2000" i="1" dirty="0" err="1">
                <a:solidFill>
                  <a:srgbClr val="376092"/>
                </a:solidFill>
                <a:ea typeface="+mj-ea"/>
              </a:rPr>
              <a:t>ex:Van</a:t>
            </a:r>
            <a:r>
              <a:rPr lang="en-US" sz="2000" i="1" dirty="0">
                <a:solidFill>
                  <a:srgbClr val="376092"/>
                </a:solidFill>
                <a:ea typeface="+mj-ea"/>
              </a:rPr>
              <a:t> </a:t>
            </a:r>
            <a:r>
              <a:rPr lang="en-US" sz="2000" i="1" dirty="0" err="1">
                <a:solidFill>
                  <a:srgbClr val="376092"/>
                </a:solidFill>
                <a:ea typeface="+mj-ea"/>
              </a:rPr>
              <a:t>rdfs:subClassOf</a:t>
            </a:r>
            <a:r>
              <a:rPr lang="en-US" sz="2000" i="1" dirty="0">
                <a:solidFill>
                  <a:srgbClr val="376092"/>
                </a:solidFill>
                <a:ea typeface="+mj-ea"/>
              </a:rPr>
              <a:t> </a:t>
            </a:r>
            <a:r>
              <a:rPr lang="en-US" sz="2000" i="1" dirty="0" err="1">
                <a:solidFill>
                  <a:srgbClr val="376092"/>
                </a:solidFill>
                <a:ea typeface="+mj-ea"/>
              </a:rPr>
              <a:t>ex:MotorVehicle</a:t>
            </a:r>
            <a:r>
              <a:rPr lang="en-US" sz="2000" i="1" dirty="0">
                <a:solidFill>
                  <a:srgbClr val="376092"/>
                </a:solidFill>
                <a:ea typeface="+mj-ea"/>
              </a:rPr>
              <a:t> </a:t>
            </a:r>
            <a:r>
              <a:rPr lang="en-US" sz="2000" i="1" dirty="0">
                <a:solidFill>
                  <a:srgbClr val="376092"/>
                </a:solidFill>
                <a:ea typeface="+mj-ea"/>
              </a:rPr>
              <a:t>.</a:t>
            </a:r>
          </a:p>
          <a:p>
            <a:r>
              <a:rPr lang="en-US" sz="2000" i="1" dirty="0">
                <a:solidFill>
                  <a:srgbClr val="376092"/>
                </a:solidFill>
                <a:ea typeface="+mj-ea"/>
              </a:rPr>
              <a:t> </a:t>
            </a:r>
            <a:r>
              <a:rPr lang="en-US" sz="2000" i="1" dirty="0" err="1">
                <a:solidFill>
                  <a:srgbClr val="376092"/>
                </a:solidFill>
                <a:ea typeface="+mj-ea"/>
              </a:rPr>
              <a:t>exthings:myCar</a:t>
            </a:r>
            <a:r>
              <a:rPr lang="en-US" sz="2000" i="1" dirty="0">
                <a:solidFill>
                  <a:srgbClr val="376092"/>
                </a:solidFill>
                <a:ea typeface="+mj-ea"/>
              </a:rPr>
              <a:t> rdf:type </a:t>
            </a:r>
            <a:r>
              <a:rPr lang="en-US" sz="2000" i="1" dirty="0" err="1">
                <a:solidFill>
                  <a:srgbClr val="376092"/>
                </a:solidFill>
                <a:ea typeface="+mj-ea"/>
              </a:rPr>
              <a:t>ex:Van</a:t>
            </a:r>
            <a:r>
              <a:rPr lang="en-US" sz="2000" i="1" dirty="0">
                <a:solidFill>
                  <a:srgbClr val="376092"/>
                </a:solidFill>
                <a:ea typeface="+mj-ea"/>
              </a:rPr>
              <a:t> </a:t>
            </a:r>
            <a:r>
              <a:rPr lang="en-US" sz="2000" i="1" dirty="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then RDFS allows us to infer the statement </a:t>
            </a:r>
            <a:r>
              <a:rPr lang="en-US" sz="2000" i="1" dirty="0" err="1">
                <a:solidFill>
                  <a:srgbClr val="376092"/>
                </a:solidFill>
                <a:ea typeface="+mj-ea"/>
              </a:rPr>
              <a:t>exthings:myCar</a:t>
            </a:r>
            <a:r>
              <a:rPr lang="en-US" sz="2000" i="1" dirty="0">
                <a:solidFill>
                  <a:srgbClr val="376092"/>
                </a:solidFill>
                <a:ea typeface="+mj-ea"/>
              </a:rPr>
              <a:t> rdf:type </a:t>
            </a:r>
            <a:r>
              <a:rPr lang="en-US" sz="2000" i="1" dirty="0" err="1">
                <a:solidFill>
                  <a:srgbClr val="376092"/>
                </a:solidFill>
                <a:ea typeface="+mj-ea"/>
              </a:rPr>
              <a:t>ex:MotorVehicle</a:t>
            </a:r>
            <a:r>
              <a:rPr lang="en-US" sz="2000" i="1" dirty="0">
                <a:solidFill>
                  <a:srgbClr val="376092"/>
                </a:solidFill>
                <a:ea typeface="+mj-ea"/>
              </a:rPr>
              <a:t> </a:t>
            </a:r>
            <a:r>
              <a:rPr lang="en-US" dirty="0"/>
              <a:t>.</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40</a:t>
            </a:fld>
            <a:endParaRPr lang="it-IT" dirty="0"/>
          </a:p>
        </p:txBody>
      </p:sp>
    </p:spTree>
    <p:extLst>
      <p:ext uri="{BB962C8B-B14F-4D97-AF65-F5344CB8AC3E}">
        <p14:creationId xmlns:p14="http://schemas.microsoft.com/office/powerpoint/2010/main" val="13105730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1976" y="688438"/>
            <a:ext cx="10972800" cy="760413"/>
          </a:xfrm>
        </p:spPr>
        <p:txBody>
          <a:bodyPr/>
          <a:lstStyle/>
          <a:p>
            <a:r>
              <a:rPr lang="it-IT" dirty="0" err="1" smtClean="0"/>
              <a:t>Classes</a:t>
            </a:r>
            <a:r>
              <a:rPr lang="it-IT" dirty="0" smtClean="0"/>
              <a:t> and </a:t>
            </a:r>
            <a:r>
              <a:rPr lang="it-IT" dirty="0" err="1" smtClean="0"/>
              <a:t>instances</a:t>
            </a:r>
            <a:r>
              <a:rPr lang="it-IT" dirty="0" smtClean="0"/>
              <a:t>- the </a:t>
            </a:r>
            <a:r>
              <a:rPr lang="it-IT" dirty="0" err="1" smtClean="0"/>
              <a:t>graph</a:t>
            </a:r>
            <a:r>
              <a:rPr lang="it-IT" dirty="0" smtClean="0"/>
              <a:t> and the triple </a:t>
            </a:r>
            <a:r>
              <a:rPr lang="it-IT" dirty="0" err="1" smtClean="0"/>
              <a:t>notation</a:t>
            </a: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41</a:t>
            </a:fld>
            <a:endParaRPr lang="it-IT" dirty="0"/>
          </a:p>
        </p:txBody>
      </p:sp>
      <p:pic>
        <p:nvPicPr>
          <p:cNvPr id="7" name="Segnaposto contenuto 6"/>
          <p:cNvPicPr>
            <a:picLocks noGrp="1" noChangeAspect="1"/>
          </p:cNvPicPr>
          <p:nvPr>
            <p:ph idx="1"/>
          </p:nvPr>
        </p:nvPicPr>
        <p:blipFill>
          <a:blip r:embed="rId2"/>
          <a:stretch>
            <a:fillRect/>
          </a:stretch>
        </p:blipFill>
        <p:spPr>
          <a:xfrm>
            <a:off x="0" y="1733361"/>
            <a:ext cx="5979304" cy="4973827"/>
          </a:xfrm>
          <a:prstGeom prst="rect">
            <a:avLst/>
          </a:prstGeom>
        </p:spPr>
      </p:pic>
      <p:sp>
        <p:nvSpPr>
          <p:cNvPr id="8" name="CasellaDiTesto 7"/>
          <p:cNvSpPr txBox="1"/>
          <p:nvPr/>
        </p:nvSpPr>
        <p:spPr>
          <a:xfrm>
            <a:off x="6048376" y="1733361"/>
            <a:ext cx="6369803" cy="3785652"/>
          </a:xfrm>
          <a:prstGeom prst="rect">
            <a:avLst/>
          </a:prstGeom>
          <a:noFill/>
        </p:spPr>
        <p:txBody>
          <a:bodyPr wrap="square" rtlCol="0">
            <a:spAutoFit/>
          </a:bodyPr>
          <a:lstStyle/>
          <a:p>
            <a:r>
              <a:rPr lang="it-IT" sz="2000" i="1" dirty="0" err="1">
                <a:solidFill>
                  <a:srgbClr val="376092"/>
                </a:solidFill>
                <a:latin typeface="Arial" panose="020B0604020202020204" pitchFamily="34" charset="0"/>
                <a:ea typeface="+mj-ea"/>
                <a:cs typeface="Arial" panose="020B0604020202020204" pitchFamily="34" charset="0"/>
              </a:rPr>
              <a:t>ex:MotorVehicle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rdf:type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smtClean="0">
                <a:solidFill>
                  <a:srgbClr val="376092"/>
                </a:solidFill>
                <a:latin typeface="Arial" panose="020B0604020202020204" pitchFamily="34" charset="0"/>
                <a:ea typeface="+mj-ea"/>
                <a:cs typeface="Arial" panose="020B0604020202020204" pitchFamily="34" charset="0"/>
              </a:rPr>
              <a:t>rdfs:Class</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smtClean="0">
                <a:solidFill>
                  <a:srgbClr val="376092"/>
                </a:solidFill>
                <a:latin typeface="Arial" panose="020B0604020202020204" pitchFamily="34" charset="0"/>
                <a:ea typeface="+mj-ea"/>
                <a:cs typeface="Arial" panose="020B0604020202020204" pitchFamily="34" charset="0"/>
              </a:rPr>
              <a:t>ex:PassengerVehicle</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rdf:type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rdfs:Class</a:t>
            </a:r>
            <a:r>
              <a:rPr lang="it-IT" sz="2000" i="1" dirty="0">
                <a:solidFill>
                  <a:srgbClr val="376092"/>
                </a:solidFill>
                <a:latin typeface="Arial" panose="020B0604020202020204" pitchFamily="34" charset="0"/>
                <a:ea typeface="+mj-ea"/>
                <a:cs typeface="Arial" panose="020B0604020202020204" pitchFamily="34" charset="0"/>
              </a:rPr>
              <a:t> . </a:t>
            </a:r>
            <a:endParaRPr lang="it-IT" sz="2000" i="1" dirty="0" smtClean="0">
              <a:solidFill>
                <a:srgbClr val="376092"/>
              </a:solidFill>
              <a:latin typeface="Arial" panose="020B0604020202020204" pitchFamily="34" charset="0"/>
              <a:ea typeface="+mj-ea"/>
              <a:cs typeface="Arial" panose="020B0604020202020204" pitchFamily="34" charset="0"/>
            </a:endParaRPr>
          </a:p>
          <a:p>
            <a:r>
              <a:rPr lang="it-IT" sz="2000" i="1" dirty="0" err="1" smtClean="0">
                <a:solidFill>
                  <a:srgbClr val="376092"/>
                </a:solidFill>
                <a:latin typeface="Arial" panose="020B0604020202020204" pitchFamily="34" charset="0"/>
                <a:ea typeface="+mj-ea"/>
                <a:cs typeface="Arial" panose="020B0604020202020204" pitchFamily="34" charset="0"/>
              </a:rPr>
              <a:t>ex:Van</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rdf:type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rdfs:Class</a:t>
            </a:r>
            <a:r>
              <a:rPr lang="it-IT" sz="2000" i="1" dirty="0">
                <a:solidFill>
                  <a:srgbClr val="376092"/>
                </a:solidFill>
                <a:latin typeface="Arial" panose="020B0604020202020204" pitchFamily="34" charset="0"/>
                <a:ea typeface="+mj-ea"/>
                <a:cs typeface="Arial" panose="020B0604020202020204" pitchFamily="34" charset="0"/>
              </a:rPr>
              <a:t> . </a:t>
            </a:r>
          </a:p>
          <a:p>
            <a:r>
              <a:rPr lang="it-IT" sz="2000" i="1" dirty="0" err="1" smtClean="0">
                <a:solidFill>
                  <a:srgbClr val="376092"/>
                </a:solidFill>
                <a:latin typeface="Arial" panose="020B0604020202020204" pitchFamily="34" charset="0"/>
                <a:ea typeface="+mj-ea"/>
                <a:cs typeface="Arial" panose="020B0604020202020204" pitchFamily="34" charset="0"/>
              </a:rPr>
              <a:t>ex:Truck</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rdf:type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rdfs:Class</a:t>
            </a:r>
            <a:r>
              <a:rPr lang="it-IT" sz="2000" i="1" dirty="0">
                <a:solidFill>
                  <a:srgbClr val="376092"/>
                </a:solidFill>
                <a:latin typeface="Arial" panose="020B0604020202020204" pitchFamily="34" charset="0"/>
                <a:ea typeface="+mj-ea"/>
                <a:cs typeface="Arial" panose="020B0604020202020204" pitchFamily="34" charset="0"/>
              </a:rPr>
              <a:t> . </a:t>
            </a:r>
            <a:endParaRPr lang="it-IT" sz="2000" i="1" dirty="0" smtClean="0">
              <a:solidFill>
                <a:srgbClr val="376092"/>
              </a:solidFill>
              <a:latin typeface="Arial" panose="020B0604020202020204" pitchFamily="34" charset="0"/>
              <a:ea typeface="+mj-ea"/>
              <a:cs typeface="Arial" panose="020B0604020202020204" pitchFamily="34" charset="0"/>
            </a:endParaRPr>
          </a:p>
          <a:p>
            <a:r>
              <a:rPr lang="it-IT" sz="2000" i="1" dirty="0" err="1" smtClean="0">
                <a:solidFill>
                  <a:srgbClr val="376092"/>
                </a:solidFill>
                <a:latin typeface="Arial" panose="020B0604020202020204" pitchFamily="34" charset="0"/>
                <a:ea typeface="+mj-ea"/>
                <a:cs typeface="Arial" panose="020B0604020202020204" pitchFamily="34" charset="0"/>
              </a:rPr>
              <a:t>ex:MiniVan</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rdf:type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smtClean="0">
                <a:solidFill>
                  <a:srgbClr val="376092"/>
                </a:solidFill>
                <a:latin typeface="Arial" panose="020B0604020202020204" pitchFamily="34" charset="0"/>
                <a:ea typeface="+mj-ea"/>
                <a:cs typeface="Arial" panose="020B0604020202020204" pitchFamily="34" charset="0"/>
              </a:rPr>
              <a:t>rdfs:Class</a:t>
            </a:r>
            <a:endParaRPr lang="it-IT" sz="2000" i="1" dirty="0" smtClean="0">
              <a:solidFill>
                <a:srgbClr val="376092"/>
              </a:solidFill>
              <a:latin typeface="Arial" panose="020B0604020202020204" pitchFamily="34" charset="0"/>
              <a:ea typeface="+mj-ea"/>
              <a:cs typeface="Arial" panose="020B0604020202020204" pitchFamily="34" charset="0"/>
            </a:endParaRPr>
          </a:p>
          <a:p>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a:solidFill>
                  <a:srgbClr val="376092"/>
                </a:solidFill>
                <a:latin typeface="Arial" panose="020B0604020202020204" pitchFamily="34" charset="0"/>
                <a:ea typeface="+mj-ea"/>
                <a:cs typeface="Arial" panose="020B0604020202020204" pitchFamily="34" charset="0"/>
              </a:rPr>
              <a:t>. </a:t>
            </a:r>
            <a:endParaRPr lang="it-IT" sz="2000" i="1" dirty="0" smtClean="0">
              <a:solidFill>
                <a:srgbClr val="376092"/>
              </a:solidFill>
              <a:latin typeface="Arial" panose="020B0604020202020204" pitchFamily="34" charset="0"/>
              <a:ea typeface="+mj-ea"/>
              <a:cs typeface="Arial" panose="020B0604020202020204" pitchFamily="34" charset="0"/>
            </a:endParaRPr>
          </a:p>
          <a:p>
            <a:r>
              <a:rPr lang="it-IT" sz="2000" i="1" dirty="0" err="1" smtClean="0">
                <a:solidFill>
                  <a:srgbClr val="376092"/>
                </a:solidFill>
                <a:latin typeface="Arial" panose="020B0604020202020204" pitchFamily="34" charset="0"/>
                <a:ea typeface="+mj-ea"/>
                <a:cs typeface="Arial" panose="020B0604020202020204" pitchFamily="34" charset="0"/>
              </a:rPr>
              <a:t>ex:PassengerVehicle</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rdfs:subClassOf</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ex:MotorVehicle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smtClean="0">
                <a:solidFill>
                  <a:srgbClr val="376092"/>
                </a:solidFill>
                <a:latin typeface="Arial" panose="020B0604020202020204" pitchFamily="34" charset="0"/>
                <a:ea typeface="+mj-ea"/>
                <a:cs typeface="Arial" panose="020B0604020202020204" pitchFamily="34" charset="0"/>
              </a:rPr>
              <a:t>.</a:t>
            </a:r>
            <a:r>
              <a:rPr lang="it-IT" sz="2000" i="1" dirty="0" err="1" smtClean="0">
                <a:solidFill>
                  <a:srgbClr val="376092"/>
                </a:solidFill>
                <a:latin typeface="Arial" panose="020B0604020202020204" pitchFamily="34" charset="0"/>
                <a:ea typeface="+mj-ea"/>
                <a:cs typeface="Arial" panose="020B0604020202020204" pitchFamily="34" charset="0"/>
              </a:rPr>
              <a:t>ex:Van</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rdfs:subClassOf</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ex:MotorVehicle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smtClean="0">
                <a:solidFill>
                  <a:srgbClr val="376092"/>
                </a:solidFill>
                <a:latin typeface="Arial" panose="020B0604020202020204" pitchFamily="34" charset="0"/>
                <a:ea typeface="+mj-ea"/>
                <a:cs typeface="Arial" panose="020B0604020202020204" pitchFamily="34" charset="0"/>
              </a:rPr>
              <a:t>.</a:t>
            </a:r>
          </a:p>
          <a:p>
            <a:r>
              <a:rPr lang="it-IT" sz="2000" i="1" dirty="0" err="1" smtClean="0">
                <a:solidFill>
                  <a:srgbClr val="376092"/>
                </a:solidFill>
                <a:latin typeface="Arial" panose="020B0604020202020204" pitchFamily="34" charset="0"/>
                <a:ea typeface="+mj-ea"/>
                <a:cs typeface="Arial" panose="020B0604020202020204" pitchFamily="34" charset="0"/>
              </a:rPr>
              <a:t>ex:Truck</a:t>
            </a:r>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rdfs:subClassOf</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ex:MotorVehicle</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smtClean="0">
                <a:solidFill>
                  <a:srgbClr val="376092"/>
                </a:solidFill>
                <a:latin typeface="Arial" panose="020B0604020202020204" pitchFamily="34" charset="0"/>
                <a:ea typeface="+mj-ea"/>
                <a:cs typeface="Arial" panose="020B0604020202020204" pitchFamily="34" charset="0"/>
              </a:rPr>
              <a:t>.</a:t>
            </a:r>
          </a:p>
          <a:p>
            <a:endParaRPr lang="it-IT" sz="2000" i="1" dirty="0">
              <a:solidFill>
                <a:srgbClr val="376092"/>
              </a:solidFill>
              <a:latin typeface="Arial" panose="020B0604020202020204" pitchFamily="34" charset="0"/>
              <a:ea typeface="+mj-ea"/>
              <a:cs typeface="Arial" panose="020B0604020202020204" pitchFamily="34" charset="0"/>
            </a:endParaRPr>
          </a:p>
          <a:p>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ex:MiniVan</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rdfs:subClassOf</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ex:Van</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smtClean="0">
                <a:solidFill>
                  <a:srgbClr val="376092"/>
                </a:solidFill>
                <a:latin typeface="Arial" panose="020B0604020202020204" pitchFamily="34" charset="0"/>
                <a:ea typeface="+mj-ea"/>
                <a:cs typeface="Arial" panose="020B0604020202020204" pitchFamily="34" charset="0"/>
              </a:rPr>
              <a:t>.</a:t>
            </a:r>
          </a:p>
          <a:p>
            <a:r>
              <a:rPr lang="it-IT" sz="2000" i="1" dirty="0" smtClean="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ex:MiniVan</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rdfs:subClassOf</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ex:PassengerVehicle</a:t>
            </a:r>
            <a:endParaRPr lang="it-IT" sz="2000"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26924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Properties</a:t>
            </a:r>
            <a:endParaRPr lang="it-IT" dirty="0"/>
          </a:p>
        </p:txBody>
      </p:sp>
      <p:sp>
        <p:nvSpPr>
          <p:cNvPr id="3" name="Segnaposto contenuto 2"/>
          <p:cNvSpPr>
            <a:spLocks noGrp="1"/>
          </p:cNvSpPr>
          <p:nvPr>
            <p:ph idx="1"/>
          </p:nvPr>
        </p:nvSpPr>
        <p:spPr/>
        <p:txBody>
          <a:bodyPr/>
          <a:lstStyle/>
          <a:p>
            <a:endParaRPr lang="en-US" dirty="0" smtClean="0"/>
          </a:p>
          <a:p>
            <a:endParaRPr lang="en-US" dirty="0"/>
          </a:p>
          <a:p>
            <a:r>
              <a:rPr lang="en-US" sz="2000" i="1" dirty="0">
                <a:solidFill>
                  <a:srgbClr val="376092"/>
                </a:solidFill>
                <a:ea typeface="+mj-ea"/>
              </a:rPr>
              <a:t>In </a:t>
            </a:r>
            <a:r>
              <a:rPr lang="en-US" sz="2000" i="1" dirty="0">
                <a:solidFill>
                  <a:srgbClr val="376092"/>
                </a:solidFill>
                <a:ea typeface="+mj-ea"/>
              </a:rPr>
              <a:t>addition to defining the specific classes of things they want to describe, user communities also need to be able to define specific properties that characterize those classes of things (such as author to describe a book). </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42</a:t>
            </a:fld>
            <a:endParaRPr lang="it-IT" dirty="0"/>
          </a:p>
        </p:txBody>
      </p:sp>
    </p:spTree>
    <p:extLst>
      <p:ext uri="{BB962C8B-B14F-4D97-AF65-F5344CB8AC3E}">
        <p14:creationId xmlns:p14="http://schemas.microsoft.com/office/powerpoint/2010/main" val="1810218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Defining</a:t>
            </a:r>
            <a:r>
              <a:rPr lang="it-IT" dirty="0"/>
              <a:t> </a:t>
            </a:r>
            <a:r>
              <a:rPr lang="it-IT" dirty="0" err="1"/>
              <a:t>Properties</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A property can be defined by stating that it is an instance of the predefined class </a:t>
            </a:r>
            <a:r>
              <a:rPr lang="en-US" sz="2000" i="1" dirty="0" err="1">
                <a:solidFill>
                  <a:srgbClr val="376092"/>
                </a:solidFill>
                <a:ea typeface="+mj-ea"/>
              </a:rPr>
              <a:t>rdf:Property</a:t>
            </a:r>
            <a:r>
              <a:rPr lang="en-US" sz="2000" i="1" dirty="0">
                <a:solidFill>
                  <a:srgbClr val="376092"/>
                </a:solidFill>
                <a:ea typeface="+mj-ea"/>
              </a:rPr>
              <a:t>. </a:t>
            </a:r>
            <a:endParaRPr lang="en-US" sz="2000" i="1" dirty="0">
              <a:solidFill>
                <a:srgbClr val="376092"/>
              </a:solidFill>
              <a:ea typeface="+mj-ea"/>
            </a:endParaRPr>
          </a:p>
          <a:p>
            <a:endParaRPr lang="en-US" sz="2000" i="1" dirty="0">
              <a:solidFill>
                <a:srgbClr val="376092"/>
              </a:solidFill>
              <a:ea typeface="+mj-ea"/>
            </a:endParaRPr>
          </a:p>
          <a:p>
            <a:pPr lvl="1"/>
            <a:r>
              <a:rPr lang="en-US" i="1" dirty="0" smtClean="0">
                <a:solidFill>
                  <a:srgbClr val="376092"/>
                </a:solidFill>
                <a:ea typeface="+mj-ea"/>
              </a:rPr>
              <a:t>Example</a:t>
            </a:r>
            <a:r>
              <a:rPr lang="en-US" i="1" dirty="0">
                <a:solidFill>
                  <a:srgbClr val="376092"/>
                </a:solidFill>
                <a:ea typeface="+mj-ea"/>
              </a:rPr>
              <a:t>: </a:t>
            </a:r>
            <a:r>
              <a:rPr lang="en-US" i="1" dirty="0" err="1">
                <a:solidFill>
                  <a:srgbClr val="376092"/>
                </a:solidFill>
                <a:ea typeface="+mj-ea"/>
              </a:rPr>
              <a:t>ex:author</a:t>
            </a:r>
            <a:r>
              <a:rPr lang="en-US" i="1" dirty="0">
                <a:solidFill>
                  <a:srgbClr val="376092"/>
                </a:solidFill>
                <a:ea typeface="+mj-ea"/>
              </a:rPr>
              <a:t> rdf:type </a:t>
            </a:r>
            <a:r>
              <a:rPr lang="en-US" i="1" dirty="0" err="1">
                <a:solidFill>
                  <a:srgbClr val="376092"/>
                </a:solidFill>
                <a:ea typeface="+mj-ea"/>
              </a:rPr>
              <a:t>rdf:Property</a:t>
            </a:r>
            <a:r>
              <a:rPr lang="en-US" i="1" dirty="0">
                <a:solidFill>
                  <a:srgbClr val="376092"/>
                </a:solidFill>
                <a:ea typeface="+mj-ea"/>
              </a:rPr>
              <a:t> </a:t>
            </a:r>
            <a:r>
              <a:rPr lang="en-US" i="1" dirty="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 </a:t>
            </a:r>
            <a:r>
              <a:rPr lang="en-US" sz="2000" i="1" dirty="0" smtClean="0">
                <a:solidFill>
                  <a:srgbClr val="376092"/>
                </a:solidFill>
                <a:ea typeface="+mj-ea"/>
              </a:rPr>
              <a:t>Then</a:t>
            </a:r>
            <a:r>
              <a:rPr lang="en-US" sz="2000" i="1" dirty="0">
                <a:solidFill>
                  <a:srgbClr val="376092"/>
                </a:solidFill>
                <a:ea typeface="+mj-ea"/>
              </a:rPr>
              <a:t>, property </a:t>
            </a:r>
            <a:r>
              <a:rPr lang="en-US" sz="2000" i="1" dirty="0" err="1">
                <a:solidFill>
                  <a:srgbClr val="376092"/>
                </a:solidFill>
                <a:ea typeface="+mj-ea"/>
              </a:rPr>
              <a:t>ex:author</a:t>
            </a:r>
            <a:r>
              <a:rPr lang="en-US" sz="2000" i="1" dirty="0">
                <a:solidFill>
                  <a:srgbClr val="376092"/>
                </a:solidFill>
                <a:ea typeface="+mj-ea"/>
              </a:rPr>
              <a:t> can be used as a predicate in an RDF triple such as the following: </a:t>
            </a:r>
            <a:r>
              <a:rPr lang="en-US" sz="2000" i="1" dirty="0" err="1">
                <a:solidFill>
                  <a:srgbClr val="376092"/>
                </a:solidFill>
                <a:ea typeface="+mj-ea"/>
              </a:rPr>
              <a:t>ex:john</a:t>
            </a:r>
            <a:r>
              <a:rPr lang="en-US" sz="2000" i="1" dirty="0">
                <a:solidFill>
                  <a:srgbClr val="376092"/>
                </a:solidFill>
                <a:ea typeface="+mj-ea"/>
              </a:rPr>
              <a:t> </a:t>
            </a:r>
            <a:r>
              <a:rPr lang="en-US" sz="2000" i="1" dirty="0" err="1">
                <a:solidFill>
                  <a:srgbClr val="376092"/>
                </a:solidFill>
                <a:ea typeface="+mj-ea"/>
              </a:rPr>
              <a:t>ex:author</a:t>
            </a:r>
            <a:r>
              <a:rPr lang="en-US" sz="2000" i="1" dirty="0">
                <a:solidFill>
                  <a:srgbClr val="376092"/>
                </a:solidFill>
                <a:ea typeface="+mj-ea"/>
              </a:rPr>
              <a:t> ex:book123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In RDFS property definitions are independent of class definitions. In other words, a property definition can be made without any reference to a class</a:t>
            </a:r>
            <a:r>
              <a:rPr lang="en-US" sz="2000" i="1" dirty="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 Optionally, properties can be declared to apply to certain instances of classes by defining their domain and range. </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43</a:t>
            </a:fld>
            <a:endParaRPr lang="it-IT" dirty="0"/>
          </a:p>
        </p:txBody>
      </p:sp>
    </p:spTree>
    <p:extLst>
      <p:ext uri="{BB962C8B-B14F-4D97-AF65-F5344CB8AC3E}">
        <p14:creationId xmlns:p14="http://schemas.microsoft.com/office/powerpoint/2010/main" val="7192618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Domain and </a:t>
            </a:r>
            <a:r>
              <a:rPr lang="it-IT" dirty="0" err="1"/>
              <a:t>Range</a:t>
            </a:r>
            <a:r>
              <a:rPr lang="it-IT" dirty="0"/>
              <a:t> </a:t>
            </a:r>
          </a:p>
        </p:txBody>
      </p:sp>
      <p:sp>
        <p:nvSpPr>
          <p:cNvPr id="3" name="Segnaposto contenuto 2"/>
          <p:cNvSpPr>
            <a:spLocks noGrp="1"/>
          </p:cNvSpPr>
          <p:nvPr>
            <p:ph idx="1"/>
          </p:nvPr>
        </p:nvSpPr>
        <p:spPr>
          <a:xfrm>
            <a:off x="609600" y="1394607"/>
            <a:ext cx="10972800" cy="5463393"/>
          </a:xfrm>
        </p:spPr>
        <p:txBody>
          <a:bodyPr/>
          <a:lstStyle/>
          <a:p>
            <a:r>
              <a:rPr lang="en-US" sz="2000" i="1" dirty="0">
                <a:solidFill>
                  <a:srgbClr val="376092"/>
                </a:solidFill>
                <a:ea typeface="+mj-ea"/>
              </a:rPr>
              <a:t>RDFS provides vocabulary for describing how properties and classes are intended to be used together in RDF data.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The </a:t>
            </a:r>
            <a:r>
              <a:rPr lang="en-US" sz="2000" i="1" dirty="0" err="1">
                <a:solidFill>
                  <a:srgbClr val="376092"/>
                </a:solidFill>
                <a:ea typeface="+mj-ea"/>
              </a:rPr>
              <a:t>rdfs:domain</a:t>
            </a:r>
            <a:r>
              <a:rPr lang="en-US" sz="2000" i="1" dirty="0">
                <a:solidFill>
                  <a:srgbClr val="376092"/>
                </a:solidFill>
                <a:ea typeface="+mj-ea"/>
              </a:rPr>
              <a:t> predicate can be used to indicate that a particular property applies to instances of a designated class (i.e., it defines the domain of the property</a:t>
            </a:r>
            <a:r>
              <a:rPr lang="en-US" sz="2000" i="1" dirty="0">
                <a:solidFill>
                  <a:srgbClr val="376092"/>
                </a:solidFill>
                <a:ea typeface="+mj-ea"/>
              </a:rPr>
              <a:t>).</a:t>
            </a: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 The </a:t>
            </a:r>
            <a:r>
              <a:rPr lang="en-US" sz="2000" i="1" dirty="0" err="1">
                <a:solidFill>
                  <a:srgbClr val="376092"/>
                </a:solidFill>
                <a:ea typeface="+mj-ea"/>
              </a:rPr>
              <a:t>rdfs:range</a:t>
            </a:r>
            <a:r>
              <a:rPr lang="en-US" sz="2000" i="1" dirty="0">
                <a:solidFill>
                  <a:srgbClr val="376092"/>
                </a:solidFill>
                <a:ea typeface="+mj-ea"/>
              </a:rPr>
              <a:t> predicate is used to indicate that the values of a particular property are instances of a designated </a:t>
            </a:r>
            <a:r>
              <a:rPr lang="en-US" sz="2000" i="1" dirty="0">
                <a:solidFill>
                  <a:srgbClr val="376092"/>
                </a:solidFill>
                <a:ea typeface="+mj-ea"/>
              </a:rPr>
              <a:t>class </a:t>
            </a:r>
            <a:r>
              <a:rPr lang="en-US" sz="2000" i="1" dirty="0">
                <a:solidFill>
                  <a:srgbClr val="376092"/>
                </a:solidFill>
                <a:ea typeface="+mj-ea"/>
              </a:rPr>
              <a:t>(i.e., it defines the range of the property</a:t>
            </a:r>
            <a:r>
              <a:rPr lang="en-US" sz="2000" i="1" dirty="0">
                <a:solidFill>
                  <a:srgbClr val="376092"/>
                </a:solidFill>
                <a:ea typeface="+mj-ea"/>
              </a:rPr>
              <a:t>)</a:t>
            </a:r>
          </a:p>
          <a:p>
            <a:endParaRPr lang="en-US" sz="2000" i="1" dirty="0">
              <a:solidFill>
                <a:srgbClr val="376092"/>
              </a:solidFill>
              <a:ea typeface="+mj-ea"/>
            </a:endParaRPr>
          </a:p>
          <a:p>
            <a:r>
              <a:rPr lang="it-IT" sz="2000" i="1" dirty="0" err="1">
                <a:solidFill>
                  <a:srgbClr val="376092"/>
                </a:solidFill>
                <a:ea typeface="+mj-ea"/>
              </a:rPr>
              <a:t>ex:Book</a:t>
            </a:r>
            <a:r>
              <a:rPr lang="it-IT" sz="2000" i="1" dirty="0">
                <a:solidFill>
                  <a:srgbClr val="376092"/>
                </a:solidFill>
                <a:ea typeface="+mj-ea"/>
              </a:rPr>
              <a:t> </a:t>
            </a:r>
            <a:r>
              <a:rPr lang="it-IT" sz="2000" i="1" dirty="0" err="1">
                <a:solidFill>
                  <a:srgbClr val="376092"/>
                </a:solidFill>
                <a:ea typeface="+mj-ea"/>
              </a:rPr>
              <a:t>rdf:type</a:t>
            </a:r>
            <a:r>
              <a:rPr lang="it-IT" sz="2000" i="1" dirty="0">
                <a:solidFill>
                  <a:srgbClr val="376092"/>
                </a:solidFill>
                <a:ea typeface="+mj-ea"/>
              </a:rPr>
              <a:t> </a:t>
            </a:r>
            <a:r>
              <a:rPr lang="it-IT" sz="2000" i="1" dirty="0" err="1">
                <a:solidFill>
                  <a:srgbClr val="376092"/>
                </a:solidFill>
                <a:ea typeface="+mj-ea"/>
              </a:rPr>
              <a:t>rdfs:Class</a:t>
            </a:r>
            <a:endParaRPr lang="it-IT" sz="2000" i="1" dirty="0">
              <a:solidFill>
                <a:srgbClr val="376092"/>
              </a:solidFill>
              <a:ea typeface="+mj-ea"/>
            </a:endParaRPr>
          </a:p>
          <a:p>
            <a:r>
              <a:rPr lang="it-IT" sz="2000" i="1" dirty="0" err="1">
                <a:solidFill>
                  <a:srgbClr val="376092"/>
                </a:solidFill>
                <a:ea typeface="+mj-ea"/>
              </a:rPr>
              <a:t>ex:Person</a:t>
            </a:r>
            <a:r>
              <a:rPr lang="it-IT" sz="2000" i="1" dirty="0">
                <a:solidFill>
                  <a:srgbClr val="376092"/>
                </a:solidFill>
                <a:ea typeface="+mj-ea"/>
              </a:rPr>
              <a:t> </a:t>
            </a:r>
            <a:r>
              <a:rPr lang="it-IT" sz="2000" i="1" dirty="0" err="1">
                <a:solidFill>
                  <a:srgbClr val="376092"/>
                </a:solidFill>
                <a:ea typeface="+mj-ea"/>
              </a:rPr>
              <a:t>rdf:type</a:t>
            </a:r>
            <a:r>
              <a:rPr lang="it-IT" sz="2000" i="1" dirty="0">
                <a:solidFill>
                  <a:srgbClr val="376092"/>
                </a:solidFill>
                <a:ea typeface="+mj-ea"/>
              </a:rPr>
              <a:t> </a:t>
            </a:r>
            <a:r>
              <a:rPr lang="it-IT" sz="2000" i="1" dirty="0" err="1">
                <a:solidFill>
                  <a:srgbClr val="376092"/>
                </a:solidFill>
                <a:ea typeface="+mj-ea"/>
              </a:rPr>
              <a:t>rdfs:Class</a:t>
            </a:r>
            <a:r>
              <a:rPr lang="it-IT" sz="2000" i="1" dirty="0">
                <a:solidFill>
                  <a:srgbClr val="376092"/>
                </a:solidFill>
                <a:ea typeface="+mj-ea"/>
              </a:rPr>
              <a:t> . </a:t>
            </a:r>
            <a:endParaRPr lang="it-IT" sz="2000" i="1" dirty="0">
              <a:solidFill>
                <a:srgbClr val="376092"/>
              </a:solidFill>
              <a:ea typeface="+mj-ea"/>
            </a:endParaRPr>
          </a:p>
          <a:p>
            <a:r>
              <a:rPr lang="it-IT" sz="2000" i="1" dirty="0" err="1">
                <a:solidFill>
                  <a:srgbClr val="376092"/>
                </a:solidFill>
                <a:ea typeface="+mj-ea"/>
              </a:rPr>
              <a:t>ex:author</a:t>
            </a:r>
            <a:r>
              <a:rPr lang="it-IT" sz="2000" i="1" dirty="0">
                <a:solidFill>
                  <a:srgbClr val="376092"/>
                </a:solidFill>
                <a:ea typeface="+mj-ea"/>
              </a:rPr>
              <a:t> </a:t>
            </a:r>
            <a:r>
              <a:rPr lang="it-IT" sz="2000" i="1" dirty="0" err="1">
                <a:solidFill>
                  <a:srgbClr val="376092"/>
                </a:solidFill>
                <a:ea typeface="+mj-ea"/>
              </a:rPr>
              <a:t>rdf:type</a:t>
            </a:r>
            <a:r>
              <a:rPr lang="it-IT" sz="2000" i="1" dirty="0">
                <a:solidFill>
                  <a:srgbClr val="376092"/>
                </a:solidFill>
                <a:ea typeface="+mj-ea"/>
              </a:rPr>
              <a:t> </a:t>
            </a:r>
            <a:r>
              <a:rPr lang="it-IT" sz="2000" i="1" dirty="0" err="1">
                <a:solidFill>
                  <a:srgbClr val="376092"/>
                </a:solidFill>
                <a:ea typeface="+mj-ea"/>
              </a:rPr>
              <a:t>rdf:Property</a:t>
            </a:r>
            <a:r>
              <a:rPr lang="it-IT" sz="2000" i="1" dirty="0">
                <a:solidFill>
                  <a:srgbClr val="376092"/>
                </a:solidFill>
                <a:ea typeface="+mj-ea"/>
              </a:rPr>
              <a:t> . </a:t>
            </a:r>
            <a:endParaRPr lang="it-IT" sz="2000" i="1" dirty="0">
              <a:solidFill>
                <a:srgbClr val="376092"/>
              </a:solidFill>
              <a:ea typeface="+mj-ea"/>
            </a:endParaRPr>
          </a:p>
          <a:p>
            <a:r>
              <a:rPr lang="it-IT" sz="2000" i="1" dirty="0" err="1">
                <a:solidFill>
                  <a:srgbClr val="376092"/>
                </a:solidFill>
                <a:ea typeface="+mj-ea"/>
              </a:rPr>
              <a:t>ex:author</a:t>
            </a:r>
            <a:r>
              <a:rPr lang="it-IT" sz="2000" i="1" dirty="0">
                <a:solidFill>
                  <a:srgbClr val="376092"/>
                </a:solidFill>
                <a:ea typeface="+mj-ea"/>
              </a:rPr>
              <a:t> </a:t>
            </a:r>
            <a:r>
              <a:rPr lang="it-IT" sz="2000" i="1" dirty="0" err="1">
                <a:solidFill>
                  <a:srgbClr val="376092"/>
                </a:solidFill>
                <a:ea typeface="+mj-ea"/>
              </a:rPr>
              <a:t>rdfs:domain</a:t>
            </a:r>
            <a:r>
              <a:rPr lang="it-IT" sz="2000" i="1" dirty="0">
                <a:solidFill>
                  <a:srgbClr val="376092"/>
                </a:solidFill>
                <a:ea typeface="+mj-ea"/>
              </a:rPr>
              <a:t> </a:t>
            </a:r>
            <a:r>
              <a:rPr lang="it-IT" sz="2000" i="1" dirty="0" err="1">
                <a:solidFill>
                  <a:srgbClr val="376092"/>
                </a:solidFill>
                <a:ea typeface="+mj-ea"/>
              </a:rPr>
              <a:t>ex:Book</a:t>
            </a:r>
            <a:r>
              <a:rPr lang="it-IT" sz="2000" i="1" dirty="0">
                <a:solidFill>
                  <a:srgbClr val="376092"/>
                </a:solidFill>
                <a:ea typeface="+mj-ea"/>
              </a:rPr>
              <a:t> . </a:t>
            </a:r>
            <a:endParaRPr lang="it-IT" sz="2000" i="1" dirty="0">
              <a:solidFill>
                <a:srgbClr val="376092"/>
              </a:solidFill>
              <a:ea typeface="+mj-ea"/>
            </a:endParaRPr>
          </a:p>
          <a:p>
            <a:r>
              <a:rPr lang="it-IT" sz="2000" i="1" dirty="0" err="1">
                <a:solidFill>
                  <a:srgbClr val="376092"/>
                </a:solidFill>
                <a:ea typeface="+mj-ea"/>
              </a:rPr>
              <a:t>ex:author</a:t>
            </a:r>
            <a:r>
              <a:rPr lang="it-IT" sz="2000" i="1" dirty="0">
                <a:solidFill>
                  <a:srgbClr val="376092"/>
                </a:solidFill>
                <a:ea typeface="+mj-ea"/>
              </a:rPr>
              <a:t> </a:t>
            </a:r>
            <a:r>
              <a:rPr lang="it-IT" sz="2000" i="1" dirty="0" err="1">
                <a:solidFill>
                  <a:srgbClr val="376092"/>
                </a:solidFill>
                <a:ea typeface="+mj-ea"/>
              </a:rPr>
              <a:t>rdfs:range</a:t>
            </a:r>
            <a:r>
              <a:rPr lang="it-IT" sz="2000" i="1" dirty="0">
                <a:solidFill>
                  <a:srgbClr val="376092"/>
                </a:solidFill>
                <a:ea typeface="+mj-ea"/>
              </a:rPr>
              <a:t> </a:t>
            </a:r>
            <a:r>
              <a:rPr lang="it-IT" sz="2000" i="1" dirty="0" err="1">
                <a:solidFill>
                  <a:srgbClr val="376092"/>
                </a:solidFill>
                <a:ea typeface="+mj-ea"/>
              </a:rPr>
              <a:t>ex:Person</a:t>
            </a:r>
            <a:r>
              <a:rPr lang="it-IT" sz="2000" i="1" dirty="0">
                <a:solidFill>
                  <a:srgbClr val="376092"/>
                </a:solidFill>
                <a:ea typeface="+mj-ea"/>
              </a:rPr>
              <a:t> </a:t>
            </a:r>
            <a:r>
              <a:rPr lang="it-IT" dirty="0"/>
              <a:t>. </a:t>
            </a: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44</a:t>
            </a:fld>
            <a:endParaRPr lang="it-IT" dirty="0"/>
          </a:p>
        </p:txBody>
      </p:sp>
    </p:spTree>
    <p:extLst>
      <p:ext uri="{BB962C8B-B14F-4D97-AF65-F5344CB8AC3E}">
        <p14:creationId xmlns:p14="http://schemas.microsoft.com/office/powerpoint/2010/main" val="3144925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Knowledge base</a:t>
            </a:r>
            <a:endParaRPr lang="it-IT" dirty="0"/>
          </a:p>
        </p:txBody>
      </p:sp>
      <p:sp>
        <p:nvSpPr>
          <p:cNvPr id="3" name="Segnaposto contenuto 2"/>
          <p:cNvSpPr>
            <a:spLocks noGrp="1"/>
          </p:cNvSpPr>
          <p:nvPr>
            <p:ph idx="1"/>
          </p:nvPr>
        </p:nvSpPr>
        <p:spPr/>
        <p:txBody>
          <a:bodyPr/>
          <a:lstStyle/>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45</a:t>
            </a:fld>
            <a:endParaRPr lang="it-IT" dirty="0"/>
          </a:p>
        </p:txBody>
      </p:sp>
      <p:sp>
        <p:nvSpPr>
          <p:cNvPr id="5" name="Rettangolo arrotondato 4"/>
          <p:cNvSpPr/>
          <p:nvPr/>
        </p:nvSpPr>
        <p:spPr>
          <a:xfrm>
            <a:off x="4003727" y="4529301"/>
            <a:ext cx="3487119" cy="170481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smtClean="0"/>
              <a:t>Knowledge base</a:t>
            </a:r>
            <a:endParaRPr lang="it-IT" sz="2800" dirty="0"/>
          </a:p>
        </p:txBody>
      </p:sp>
      <p:sp>
        <p:nvSpPr>
          <p:cNvPr id="6" name="Rettangolo 5"/>
          <p:cNvSpPr/>
          <p:nvPr/>
        </p:nvSpPr>
        <p:spPr>
          <a:xfrm>
            <a:off x="1702230" y="2520734"/>
            <a:ext cx="2650210" cy="14079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err="1"/>
              <a:t>istances</a:t>
            </a:r>
            <a:endParaRPr lang="it-IT" sz="2800" dirty="0"/>
          </a:p>
        </p:txBody>
      </p:sp>
      <p:sp>
        <p:nvSpPr>
          <p:cNvPr id="7" name="Croce 6"/>
          <p:cNvSpPr/>
          <p:nvPr/>
        </p:nvSpPr>
        <p:spPr>
          <a:xfrm>
            <a:off x="5445070" y="2976750"/>
            <a:ext cx="604434" cy="495946"/>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6876081" y="2592736"/>
            <a:ext cx="2650210" cy="14079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800" dirty="0" err="1" smtClean="0"/>
              <a:t>ontology</a:t>
            </a:r>
            <a:endParaRPr lang="it-IT" sz="2800" dirty="0"/>
          </a:p>
        </p:txBody>
      </p:sp>
    </p:spTree>
    <p:extLst>
      <p:ext uri="{BB962C8B-B14F-4D97-AF65-F5344CB8AC3E}">
        <p14:creationId xmlns:p14="http://schemas.microsoft.com/office/powerpoint/2010/main" val="800002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Some </a:t>
            </a:r>
            <a:r>
              <a:rPr lang="it-IT" dirty="0" err="1" smtClean="0"/>
              <a:t>simple</a:t>
            </a:r>
            <a:r>
              <a:rPr lang="it-IT" dirty="0" smtClean="0"/>
              <a:t> </a:t>
            </a:r>
            <a:r>
              <a:rPr lang="it-IT" dirty="0" err="1" smtClean="0"/>
              <a:t>inference</a:t>
            </a:r>
            <a:r>
              <a:rPr lang="it-IT" dirty="0" smtClean="0"/>
              <a:t> </a:t>
            </a:r>
            <a:r>
              <a:rPr lang="it-IT" dirty="0" err="1" smtClean="0"/>
              <a:t>exemples</a:t>
            </a:r>
            <a:endParaRPr lang="it-IT" dirty="0"/>
          </a:p>
        </p:txBody>
      </p:sp>
      <p:sp>
        <p:nvSpPr>
          <p:cNvPr id="3" name="Segnaposto contenuto 2"/>
          <p:cNvSpPr>
            <a:spLocks noGrp="1"/>
          </p:cNvSpPr>
          <p:nvPr>
            <p:ph idx="1"/>
          </p:nvPr>
        </p:nvSpPr>
        <p:spPr/>
        <p:txBody>
          <a:bodyPr/>
          <a:lstStyle/>
          <a:p>
            <a:pPr marL="0" indent="0">
              <a:buNone/>
            </a:pPr>
            <a:r>
              <a:rPr lang="en-US" sz="2000" i="1" dirty="0">
                <a:solidFill>
                  <a:srgbClr val="376092"/>
                </a:solidFill>
                <a:ea typeface="+mj-ea"/>
              </a:rPr>
              <a:t>Se </a:t>
            </a:r>
            <a:r>
              <a:rPr lang="en-US" sz="2000" i="1" dirty="0" err="1">
                <a:solidFill>
                  <a:srgbClr val="376092"/>
                </a:solidFill>
                <a:ea typeface="+mj-ea"/>
              </a:rPr>
              <a:t>abbiamo</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 </a:t>
            </a:r>
            <a:r>
              <a:rPr lang="en-US" sz="2000" i="1" dirty="0" err="1">
                <a:solidFill>
                  <a:srgbClr val="376092"/>
                </a:solidFill>
                <a:ea typeface="+mj-ea"/>
              </a:rPr>
              <a:t>ex:hasMother</a:t>
            </a:r>
            <a:r>
              <a:rPr lang="en-US" sz="2000" i="1" dirty="0">
                <a:solidFill>
                  <a:srgbClr val="376092"/>
                </a:solidFill>
                <a:ea typeface="+mj-ea"/>
              </a:rPr>
              <a:t> </a:t>
            </a:r>
            <a:r>
              <a:rPr lang="en-US" sz="2000" i="1" dirty="0" err="1">
                <a:solidFill>
                  <a:srgbClr val="376092"/>
                </a:solidFill>
                <a:ea typeface="+mj-ea"/>
              </a:rPr>
              <a:t>rdfs:domain</a:t>
            </a:r>
            <a:r>
              <a:rPr lang="en-US" sz="2000" i="1" dirty="0">
                <a:solidFill>
                  <a:srgbClr val="376092"/>
                </a:solidFill>
                <a:ea typeface="+mj-ea"/>
              </a:rPr>
              <a:t> </a:t>
            </a:r>
            <a:r>
              <a:rPr lang="en-US" sz="2000" i="1" dirty="0" err="1">
                <a:solidFill>
                  <a:srgbClr val="376092"/>
                </a:solidFill>
                <a:ea typeface="+mj-ea"/>
              </a:rPr>
              <a:t>ex:Person</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 </a:t>
            </a:r>
            <a:r>
              <a:rPr lang="en-US" sz="2000" i="1" dirty="0" err="1">
                <a:solidFill>
                  <a:srgbClr val="376092"/>
                </a:solidFill>
                <a:ea typeface="+mj-ea"/>
              </a:rPr>
              <a:t>exstaff:frank</a:t>
            </a:r>
            <a:r>
              <a:rPr lang="en-US" sz="2000" i="1" dirty="0">
                <a:solidFill>
                  <a:srgbClr val="376092"/>
                </a:solidFill>
                <a:ea typeface="+mj-ea"/>
              </a:rPr>
              <a:t> </a:t>
            </a:r>
            <a:r>
              <a:rPr lang="en-US" sz="2000" i="1" dirty="0" err="1">
                <a:solidFill>
                  <a:srgbClr val="376092"/>
                </a:solidFill>
                <a:ea typeface="+mj-ea"/>
              </a:rPr>
              <a:t>ex:hasMother</a:t>
            </a:r>
            <a:r>
              <a:rPr lang="en-US" sz="2000" i="1" dirty="0">
                <a:solidFill>
                  <a:srgbClr val="376092"/>
                </a:solidFill>
                <a:ea typeface="+mj-ea"/>
              </a:rPr>
              <a:t> </a:t>
            </a:r>
            <a:r>
              <a:rPr lang="en-US" sz="2000" i="1" dirty="0" err="1">
                <a:solidFill>
                  <a:srgbClr val="376092"/>
                </a:solidFill>
                <a:ea typeface="+mj-ea"/>
              </a:rPr>
              <a:t>exstaff:frances</a:t>
            </a:r>
            <a:r>
              <a:rPr lang="en-US" sz="2000" i="1" dirty="0">
                <a:solidFill>
                  <a:srgbClr val="376092"/>
                </a:solidFill>
                <a:ea typeface="+mj-ea"/>
              </a:rPr>
              <a:t> . </a:t>
            </a:r>
            <a:endParaRPr lang="en-US" sz="2000" i="1" dirty="0">
              <a:solidFill>
                <a:srgbClr val="376092"/>
              </a:solidFill>
              <a:ea typeface="+mj-ea"/>
            </a:endParaRPr>
          </a:p>
          <a:p>
            <a:endParaRPr lang="en-US" sz="2000" i="1" dirty="0">
              <a:solidFill>
                <a:srgbClr val="376092"/>
              </a:solidFill>
              <a:ea typeface="+mj-ea"/>
            </a:endParaRPr>
          </a:p>
          <a:p>
            <a:r>
              <a:rPr lang="en-US" sz="2000" i="1" dirty="0">
                <a:solidFill>
                  <a:srgbClr val="376092"/>
                </a:solidFill>
                <a:ea typeface="+mj-ea"/>
              </a:rPr>
              <a:t>then </a:t>
            </a:r>
            <a:r>
              <a:rPr lang="en-US" sz="2000" i="1" dirty="0">
                <a:solidFill>
                  <a:srgbClr val="376092"/>
                </a:solidFill>
                <a:ea typeface="+mj-ea"/>
              </a:rPr>
              <a:t>we can infer: </a:t>
            </a:r>
            <a:r>
              <a:rPr lang="en-US" sz="2000" i="1" dirty="0" err="1">
                <a:solidFill>
                  <a:srgbClr val="376092"/>
                </a:solidFill>
                <a:ea typeface="+mj-ea"/>
              </a:rPr>
              <a:t>exstaff:frank</a:t>
            </a:r>
            <a:r>
              <a:rPr lang="en-US" sz="2000" i="1" dirty="0">
                <a:solidFill>
                  <a:srgbClr val="376092"/>
                </a:solidFill>
                <a:ea typeface="+mj-ea"/>
              </a:rPr>
              <a:t> rdf:type </a:t>
            </a:r>
            <a:r>
              <a:rPr lang="en-US" sz="2000" i="1" dirty="0" err="1">
                <a:solidFill>
                  <a:srgbClr val="376092"/>
                </a:solidFill>
                <a:ea typeface="+mj-ea"/>
              </a:rPr>
              <a:t>ex:Person</a:t>
            </a:r>
            <a:endParaRPr lang="en-US" sz="2000" i="1" dirty="0">
              <a:solidFill>
                <a:srgbClr val="376092"/>
              </a:solidFill>
              <a:ea typeface="+mj-ea"/>
            </a:endParaRPr>
          </a:p>
          <a:p>
            <a:endParaRPr lang="en-US" sz="2000" i="1" dirty="0">
              <a:solidFill>
                <a:srgbClr val="376092"/>
              </a:solidFill>
              <a:ea typeface="+mj-ea"/>
            </a:endParaRPr>
          </a:p>
          <a:p>
            <a:endParaRPr lang="en-US" sz="2000" i="1" dirty="0">
              <a:solidFill>
                <a:srgbClr val="376092"/>
              </a:solidFill>
              <a:ea typeface="+mj-ea"/>
            </a:endParaRPr>
          </a:p>
          <a:p>
            <a:pPr marL="0" indent="0">
              <a:buNone/>
            </a:pPr>
            <a:r>
              <a:rPr lang="en-US" sz="2000" i="1" u="sng" dirty="0" err="1">
                <a:solidFill>
                  <a:srgbClr val="376092"/>
                </a:solidFill>
                <a:ea typeface="+mj-ea"/>
              </a:rPr>
              <a:t>Avere</a:t>
            </a:r>
            <a:r>
              <a:rPr lang="en-US" sz="2000" i="1" u="sng" dirty="0">
                <a:solidFill>
                  <a:srgbClr val="376092"/>
                </a:solidFill>
                <a:ea typeface="+mj-ea"/>
              </a:rPr>
              <a:t> </a:t>
            </a:r>
            <a:r>
              <a:rPr lang="en-US" sz="2000" i="1" u="sng" dirty="0" err="1">
                <a:solidFill>
                  <a:srgbClr val="376092"/>
                </a:solidFill>
                <a:ea typeface="+mj-ea"/>
              </a:rPr>
              <a:t>una</a:t>
            </a:r>
            <a:r>
              <a:rPr lang="en-US" sz="2000" i="1" u="sng" dirty="0">
                <a:solidFill>
                  <a:srgbClr val="376092"/>
                </a:solidFill>
                <a:ea typeface="+mj-ea"/>
              </a:rPr>
              <a:t> </a:t>
            </a:r>
            <a:r>
              <a:rPr lang="en-US" sz="2000" i="1" u="sng" dirty="0" err="1">
                <a:solidFill>
                  <a:srgbClr val="376092"/>
                </a:solidFill>
                <a:ea typeface="+mj-ea"/>
              </a:rPr>
              <a:t>madre</a:t>
            </a:r>
            <a:r>
              <a:rPr lang="en-US" sz="2000" i="1" u="sng" dirty="0">
                <a:solidFill>
                  <a:srgbClr val="376092"/>
                </a:solidFill>
                <a:ea typeface="+mj-ea"/>
              </a:rPr>
              <a:t> </a:t>
            </a:r>
            <a:r>
              <a:rPr lang="en-US" sz="2000" i="1" u="sng" dirty="0" err="1">
                <a:solidFill>
                  <a:srgbClr val="376092"/>
                </a:solidFill>
                <a:ea typeface="+mj-ea"/>
              </a:rPr>
              <a:t>si</a:t>
            </a:r>
            <a:r>
              <a:rPr lang="en-US" sz="2000" i="1" u="sng" dirty="0">
                <a:solidFill>
                  <a:srgbClr val="376092"/>
                </a:solidFill>
                <a:ea typeface="+mj-ea"/>
              </a:rPr>
              <a:t> </a:t>
            </a:r>
            <a:r>
              <a:rPr lang="en-US" sz="2000" i="1" u="sng" dirty="0" err="1">
                <a:solidFill>
                  <a:srgbClr val="376092"/>
                </a:solidFill>
                <a:ea typeface="+mj-ea"/>
              </a:rPr>
              <a:t>applica</a:t>
            </a:r>
            <a:r>
              <a:rPr lang="en-US" sz="2000" i="1" u="sng" dirty="0">
                <a:solidFill>
                  <a:srgbClr val="376092"/>
                </a:solidFill>
                <a:ea typeface="+mj-ea"/>
              </a:rPr>
              <a:t> al </a:t>
            </a:r>
            <a:r>
              <a:rPr lang="en-US" sz="2000" i="1" u="sng" dirty="0" err="1">
                <a:solidFill>
                  <a:srgbClr val="376092"/>
                </a:solidFill>
                <a:ea typeface="+mj-ea"/>
              </a:rPr>
              <a:t>dominio</a:t>
            </a:r>
            <a:r>
              <a:rPr lang="en-US" sz="2000" i="1" u="sng" dirty="0">
                <a:solidFill>
                  <a:srgbClr val="376092"/>
                </a:solidFill>
                <a:ea typeface="+mj-ea"/>
              </a:rPr>
              <a:t> </a:t>
            </a:r>
            <a:r>
              <a:rPr lang="en-US" sz="2000" i="1" u="sng" dirty="0" err="1">
                <a:solidFill>
                  <a:srgbClr val="376092"/>
                </a:solidFill>
                <a:ea typeface="+mj-ea"/>
              </a:rPr>
              <a:t>delle</a:t>
            </a:r>
            <a:r>
              <a:rPr lang="en-US" sz="2000" i="1" u="sng" dirty="0">
                <a:solidFill>
                  <a:srgbClr val="376092"/>
                </a:solidFill>
                <a:ea typeface="+mj-ea"/>
              </a:rPr>
              <a:t> </a:t>
            </a:r>
            <a:r>
              <a:rPr lang="en-US" sz="2000" i="1" u="sng" dirty="0" err="1">
                <a:solidFill>
                  <a:srgbClr val="376092"/>
                </a:solidFill>
                <a:ea typeface="+mj-ea"/>
              </a:rPr>
              <a:t>persone</a:t>
            </a:r>
            <a:r>
              <a:rPr lang="en-US" sz="2000" i="1" u="sng" dirty="0">
                <a:solidFill>
                  <a:srgbClr val="376092"/>
                </a:solidFill>
                <a:ea typeface="+mj-ea"/>
              </a:rPr>
              <a:t>, Frank </a:t>
            </a:r>
            <a:r>
              <a:rPr lang="en-US" sz="2000" i="1" u="sng" dirty="0" err="1">
                <a:solidFill>
                  <a:srgbClr val="376092"/>
                </a:solidFill>
                <a:ea typeface="+mj-ea"/>
              </a:rPr>
              <a:t>che</a:t>
            </a:r>
            <a:r>
              <a:rPr lang="en-US" sz="2000" i="1" u="sng" dirty="0">
                <a:solidFill>
                  <a:srgbClr val="376092"/>
                </a:solidFill>
                <a:ea typeface="+mj-ea"/>
              </a:rPr>
              <a:t> </a:t>
            </a:r>
            <a:r>
              <a:rPr lang="en-US" sz="2000" i="1" u="sng" dirty="0" err="1">
                <a:solidFill>
                  <a:srgbClr val="376092"/>
                </a:solidFill>
                <a:ea typeface="+mj-ea"/>
              </a:rPr>
              <a:t>appartiene</a:t>
            </a:r>
            <a:r>
              <a:rPr lang="en-US" sz="2000" i="1" u="sng" dirty="0">
                <a:solidFill>
                  <a:srgbClr val="376092"/>
                </a:solidFill>
                <a:ea typeface="+mj-ea"/>
              </a:rPr>
              <a:t> </a:t>
            </a:r>
            <a:r>
              <a:rPr lang="en-US" sz="2000" i="1" u="sng" dirty="0" err="1">
                <a:solidFill>
                  <a:srgbClr val="376092"/>
                </a:solidFill>
                <a:ea typeface="+mj-ea"/>
              </a:rPr>
              <a:t>alla</a:t>
            </a:r>
            <a:r>
              <a:rPr lang="en-US" sz="2000" i="1" u="sng" dirty="0">
                <a:solidFill>
                  <a:srgbClr val="376092"/>
                </a:solidFill>
                <a:ea typeface="+mj-ea"/>
              </a:rPr>
              <a:t> </a:t>
            </a:r>
            <a:r>
              <a:rPr lang="en-US" sz="2000" i="1" u="sng" dirty="0" err="1">
                <a:solidFill>
                  <a:srgbClr val="376092"/>
                </a:solidFill>
                <a:ea typeface="+mj-ea"/>
              </a:rPr>
              <a:t>classe</a:t>
            </a:r>
            <a:r>
              <a:rPr lang="en-US" sz="2000" i="1" u="sng" dirty="0">
                <a:solidFill>
                  <a:srgbClr val="376092"/>
                </a:solidFill>
                <a:ea typeface="+mj-ea"/>
              </a:rPr>
              <a:t> </a:t>
            </a:r>
            <a:r>
              <a:rPr lang="en-US" sz="2000" i="1" u="sng" dirty="0" err="1">
                <a:solidFill>
                  <a:srgbClr val="376092"/>
                </a:solidFill>
                <a:ea typeface="+mj-ea"/>
              </a:rPr>
              <a:t>dello</a:t>
            </a:r>
            <a:r>
              <a:rPr lang="en-US" sz="2000" i="1" u="sng" dirty="0">
                <a:solidFill>
                  <a:srgbClr val="376092"/>
                </a:solidFill>
                <a:ea typeface="+mj-ea"/>
              </a:rPr>
              <a:t> staff ha </a:t>
            </a:r>
            <a:r>
              <a:rPr lang="en-US" sz="2000" i="1" u="sng" dirty="0" err="1">
                <a:solidFill>
                  <a:srgbClr val="376092"/>
                </a:solidFill>
                <a:ea typeface="+mj-ea"/>
              </a:rPr>
              <a:t>una</a:t>
            </a:r>
            <a:r>
              <a:rPr lang="en-US" sz="2000" i="1" u="sng" dirty="0">
                <a:solidFill>
                  <a:srgbClr val="376092"/>
                </a:solidFill>
                <a:ea typeface="+mj-ea"/>
              </a:rPr>
              <a:t> </a:t>
            </a:r>
            <a:r>
              <a:rPr lang="en-US" sz="2000" i="1" u="sng" dirty="0" err="1">
                <a:solidFill>
                  <a:srgbClr val="376092"/>
                </a:solidFill>
                <a:ea typeface="+mj-ea"/>
              </a:rPr>
              <a:t>madre</a:t>
            </a:r>
            <a:r>
              <a:rPr lang="en-US" sz="2000" i="1" u="sng" dirty="0">
                <a:solidFill>
                  <a:srgbClr val="376092"/>
                </a:solidFill>
                <a:ea typeface="+mj-ea"/>
              </a:rPr>
              <a:t> </a:t>
            </a:r>
            <a:r>
              <a:rPr lang="en-US" sz="2000" i="1" u="sng" dirty="0" err="1">
                <a:solidFill>
                  <a:srgbClr val="376092"/>
                </a:solidFill>
                <a:ea typeface="+mj-ea"/>
              </a:rPr>
              <a:t>che</a:t>
            </a:r>
            <a:r>
              <a:rPr lang="en-US" sz="2000" i="1" u="sng" dirty="0">
                <a:solidFill>
                  <a:srgbClr val="376092"/>
                </a:solidFill>
                <a:ea typeface="+mj-ea"/>
              </a:rPr>
              <a:t> </a:t>
            </a:r>
            <a:r>
              <a:rPr lang="en-US" sz="2000" i="1" u="sng" dirty="0" err="1">
                <a:solidFill>
                  <a:srgbClr val="376092"/>
                </a:solidFill>
                <a:ea typeface="+mj-ea"/>
              </a:rPr>
              <a:t>si</a:t>
            </a:r>
            <a:r>
              <a:rPr lang="en-US" sz="2000" i="1" u="sng" dirty="0">
                <a:solidFill>
                  <a:srgbClr val="376092"/>
                </a:solidFill>
                <a:ea typeface="+mj-ea"/>
              </a:rPr>
              <a:t> </a:t>
            </a:r>
            <a:r>
              <a:rPr lang="en-US" sz="2000" i="1" u="sng" dirty="0" err="1">
                <a:solidFill>
                  <a:srgbClr val="376092"/>
                </a:solidFill>
                <a:ea typeface="+mj-ea"/>
              </a:rPr>
              <a:t>chiama</a:t>
            </a:r>
            <a:r>
              <a:rPr lang="en-US" sz="2000" i="1" u="sng" dirty="0">
                <a:solidFill>
                  <a:srgbClr val="376092"/>
                </a:solidFill>
                <a:ea typeface="+mj-ea"/>
              </a:rPr>
              <a:t> Frances, </a:t>
            </a:r>
            <a:r>
              <a:rPr lang="en-US" sz="2000" i="1" u="sng" dirty="0" err="1">
                <a:solidFill>
                  <a:srgbClr val="376092"/>
                </a:solidFill>
                <a:ea typeface="+mj-ea"/>
              </a:rPr>
              <a:t>allora</a:t>
            </a:r>
            <a:r>
              <a:rPr lang="en-US" sz="2000" i="1" u="sng" dirty="0">
                <a:solidFill>
                  <a:srgbClr val="376092"/>
                </a:solidFill>
                <a:ea typeface="+mj-ea"/>
              </a:rPr>
              <a:t> Frank è </a:t>
            </a:r>
            <a:r>
              <a:rPr lang="en-US" sz="2000" i="1" u="sng" dirty="0" err="1">
                <a:solidFill>
                  <a:srgbClr val="376092"/>
                </a:solidFill>
                <a:ea typeface="+mj-ea"/>
              </a:rPr>
              <a:t>una</a:t>
            </a:r>
            <a:r>
              <a:rPr lang="en-US" sz="2000" i="1" u="sng" dirty="0">
                <a:solidFill>
                  <a:srgbClr val="376092"/>
                </a:solidFill>
                <a:ea typeface="+mj-ea"/>
              </a:rPr>
              <a:t> persona</a:t>
            </a:r>
            <a:endParaRPr lang="it-IT" sz="2000" i="1" u="sng"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46</a:t>
            </a:fld>
            <a:endParaRPr lang="it-IT" dirty="0"/>
          </a:p>
        </p:txBody>
      </p:sp>
    </p:spTree>
    <p:extLst>
      <p:ext uri="{BB962C8B-B14F-4D97-AF65-F5344CB8AC3E}">
        <p14:creationId xmlns:p14="http://schemas.microsoft.com/office/powerpoint/2010/main" val="7439357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en-US" sz="2000" i="1" dirty="0">
                <a:solidFill>
                  <a:srgbClr val="376092"/>
                </a:solidFill>
                <a:ea typeface="+mj-ea"/>
              </a:rPr>
              <a:t>Se </a:t>
            </a:r>
            <a:r>
              <a:rPr lang="en-US" sz="2000" i="1" dirty="0" err="1">
                <a:solidFill>
                  <a:srgbClr val="376092"/>
                </a:solidFill>
                <a:ea typeface="+mj-ea"/>
              </a:rPr>
              <a:t>abbiamo</a:t>
            </a:r>
            <a:r>
              <a:rPr lang="en-US" sz="2000" i="1" dirty="0">
                <a:solidFill>
                  <a:srgbClr val="376092"/>
                </a:solidFill>
                <a:ea typeface="+mj-ea"/>
              </a:rPr>
              <a:t> </a:t>
            </a:r>
          </a:p>
          <a:p>
            <a:pPr marL="0" indent="0">
              <a:buNone/>
            </a:pPr>
            <a:endParaRPr lang="en-US" sz="2000" i="1" dirty="0">
              <a:solidFill>
                <a:srgbClr val="376092"/>
              </a:solidFill>
              <a:ea typeface="+mj-ea"/>
            </a:endParaRPr>
          </a:p>
          <a:p>
            <a:pPr marL="0" indent="0">
              <a:buNone/>
            </a:pPr>
            <a:r>
              <a:rPr lang="en-US" sz="2000" i="1" dirty="0" err="1">
                <a:solidFill>
                  <a:srgbClr val="376092"/>
                </a:solidFill>
                <a:ea typeface="+mj-ea"/>
              </a:rPr>
              <a:t>ex:hasMother</a:t>
            </a:r>
            <a:r>
              <a:rPr lang="en-US" sz="2000" i="1" dirty="0">
                <a:solidFill>
                  <a:srgbClr val="376092"/>
                </a:solidFill>
                <a:ea typeface="+mj-ea"/>
              </a:rPr>
              <a:t> </a:t>
            </a:r>
            <a:r>
              <a:rPr lang="en-US" sz="2000" i="1" dirty="0" err="1">
                <a:solidFill>
                  <a:srgbClr val="376092"/>
                </a:solidFill>
                <a:ea typeface="+mj-ea"/>
              </a:rPr>
              <a:t>rdfs:range</a:t>
            </a:r>
            <a:r>
              <a:rPr lang="en-US" sz="2000" i="1" dirty="0">
                <a:solidFill>
                  <a:srgbClr val="376092"/>
                </a:solidFill>
                <a:ea typeface="+mj-ea"/>
              </a:rPr>
              <a:t> </a:t>
            </a:r>
            <a:r>
              <a:rPr lang="en-US" sz="2000" i="1" dirty="0" err="1">
                <a:solidFill>
                  <a:srgbClr val="376092"/>
                </a:solidFill>
                <a:ea typeface="+mj-ea"/>
              </a:rPr>
              <a:t>ex:Person</a:t>
            </a:r>
            <a:endParaRPr lang="en-US" sz="2000" i="1" dirty="0">
              <a:solidFill>
                <a:srgbClr val="376092"/>
              </a:solidFill>
              <a:ea typeface="+mj-ea"/>
            </a:endParaRPr>
          </a:p>
          <a:p>
            <a:pPr marL="0" indent="0">
              <a:buNone/>
            </a:pPr>
            <a:endParaRPr lang="en-US" sz="2000" i="1" dirty="0">
              <a:solidFill>
                <a:srgbClr val="376092"/>
              </a:solidFill>
              <a:ea typeface="+mj-ea"/>
            </a:endParaRPr>
          </a:p>
          <a:p>
            <a:pPr marL="0" indent="0">
              <a:buNone/>
            </a:pPr>
            <a:r>
              <a:rPr lang="en-US" sz="2000" i="1" dirty="0">
                <a:solidFill>
                  <a:srgbClr val="376092"/>
                </a:solidFill>
                <a:ea typeface="+mj-ea"/>
              </a:rPr>
              <a:t> </a:t>
            </a:r>
            <a:r>
              <a:rPr lang="en-US" sz="2000" i="1" dirty="0" err="1">
                <a:solidFill>
                  <a:srgbClr val="376092"/>
                </a:solidFill>
                <a:ea typeface="+mj-ea"/>
              </a:rPr>
              <a:t>exstaff:frank</a:t>
            </a:r>
            <a:r>
              <a:rPr lang="en-US" sz="2000" i="1" dirty="0">
                <a:solidFill>
                  <a:srgbClr val="376092"/>
                </a:solidFill>
                <a:ea typeface="+mj-ea"/>
              </a:rPr>
              <a:t> </a:t>
            </a:r>
            <a:r>
              <a:rPr lang="en-US" sz="2000" i="1" dirty="0" err="1">
                <a:solidFill>
                  <a:srgbClr val="376092"/>
                </a:solidFill>
                <a:ea typeface="+mj-ea"/>
              </a:rPr>
              <a:t>ex:hasMother</a:t>
            </a:r>
            <a:r>
              <a:rPr lang="en-US" sz="2000" i="1" dirty="0">
                <a:solidFill>
                  <a:srgbClr val="376092"/>
                </a:solidFill>
                <a:ea typeface="+mj-ea"/>
              </a:rPr>
              <a:t> </a:t>
            </a:r>
            <a:r>
              <a:rPr lang="en-US" sz="2000" i="1" dirty="0" err="1">
                <a:solidFill>
                  <a:srgbClr val="376092"/>
                </a:solidFill>
                <a:ea typeface="+mj-ea"/>
              </a:rPr>
              <a:t>exstaff:frances</a:t>
            </a:r>
            <a:endParaRPr lang="en-US" sz="2000" i="1" dirty="0">
              <a:solidFill>
                <a:srgbClr val="376092"/>
              </a:solidFill>
              <a:ea typeface="+mj-ea"/>
            </a:endParaRPr>
          </a:p>
          <a:p>
            <a:pPr marL="0" indent="0">
              <a:buNone/>
            </a:pPr>
            <a:endParaRPr lang="en-US" sz="2000" i="1" dirty="0">
              <a:solidFill>
                <a:srgbClr val="376092"/>
              </a:solidFill>
              <a:ea typeface="+mj-ea"/>
            </a:endParaRPr>
          </a:p>
          <a:p>
            <a:pPr marL="0" indent="0">
              <a:buNone/>
            </a:pPr>
            <a:endParaRPr lang="en-US" sz="2000" i="1" dirty="0">
              <a:solidFill>
                <a:srgbClr val="376092"/>
              </a:solidFill>
              <a:ea typeface="+mj-ea"/>
            </a:endParaRPr>
          </a:p>
          <a:p>
            <a:pPr marL="0" indent="0">
              <a:buNone/>
            </a:pPr>
            <a:endParaRPr lang="en-US" sz="2000" i="1" dirty="0">
              <a:solidFill>
                <a:srgbClr val="376092"/>
              </a:solidFill>
              <a:ea typeface="+mj-ea"/>
            </a:endParaRPr>
          </a:p>
          <a:p>
            <a:pPr marL="0" indent="0">
              <a:buNone/>
            </a:pPr>
            <a:r>
              <a:rPr lang="en-US" sz="2000" i="1" dirty="0">
                <a:solidFill>
                  <a:srgbClr val="376092"/>
                </a:solidFill>
                <a:ea typeface="+mj-ea"/>
              </a:rPr>
              <a:t> </a:t>
            </a:r>
            <a:r>
              <a:rPr lang="en-US" sz="2000" i="1" dirty="0">
                <a:solidFill>
                  <a:srgbClr val="376092"/>
                </a:solidFill>
                <a:ea typeface="+mj-ea"/>
              </a:rPr>
              <a:t>. </a:t>
            </a:r>
            <a:r>
              <a:rPr lang="en-US" sz="2000" i="1" dirty="0" err="1">
                <a:solidFill>
                  <a:srgbClr val="376092"/>
                </a:solidFill>
                <a:ea typeface="+mj-ea"/>
              </a:rPr>
              <a:t>Allora</a:t>
            </a:r>
            <a:r>
              <a:rPr lang="en-US" sz="2000" i="1" dirty="0">
                <a:solidFill>
                  <a:srgbClr val="376092"/>
                </a:solidFill>
                <a:ea typeface="+mj-ea"/>
              </a:rPr>
              <a:t> </a:t>
            </a:r>
            <a:r>
              <a:rPr lang="en-US" sz="2000" i="1" dirty="0" err="1">
                <a:solidFill>
                  <a:srgbClr val="376092"/>
                </a:solidFill>
                <a:ea typeface="+mj-ea"/>
              </a:rPr>
              <a:t>possiamo</a:t>
            </a:r>
            <a:r>
              <a:rPr lang="en-US" sz="2000" i="1" dirty="0">
                <a:solidFill>
                  <a:srgbClr val="376092"/>
                </a:solidFill>
                <a:ea typeface="+mj-ea"/>
              </a:rPr>
              <a:t> </a:t>
            </a:r>
            <a:r>
              <a:rPr lang="en-US" sz="2000" i="1" dirty="0" err="1">
                <a:solidFill>
                  <a:srgbClr val="376092"/>
                </a:solidFill>
                <a:ea typeface="+mj-ea"/>
              </a:rPr>
              <a:t>inferire</a:t>
            </a:r>
            <a:r>
              <a:rPr lang="en-US" sz="2000" i="1" dirty="0">
                <a:solidFill>
                  <a:srgbClr val="376092"/>
                </a:solidFill>
                <a:ea typeface="+mj-ea"/>
              </a:rPr>
              <a:t> </a:t>
            </a:r>
            <a:r>
              <a:rPr lang="en-US" sz="2000" i="1" dirty="0" err="1">
                <a:solidFill>
                  <a:srgbClr val="376092"/>
                </a:solidFill>
                <a:ea typeface="+mj-ea"/>
              </a:rPr>
              <a:t>che</a:t>
            </a:r>
            <a:r>
              <a:rPr lang="en-US" sz="2000" i="1" dirty="0">
                <a:solidFill>
                  <a:srgbClr val="376092"/>
                </a:solidFill>
                <a:ea typeface="+mj-ea"/>
              </a:rPr>
              <a:t> :</a:t>
            </a:r>
          </a:p>
          <a:p>
            <a:pPr marL="0" indent="0">
              <a:buNone/>
            </a:pPr>
            <a:endParaRPr lang="en-US" sz="2000" i="1" dirty="0">
              <a:solidFill>
                <a:srgbClr val="376092"/>
              </a:solidFill>
              <a:ea typeface="+mj-ea"/>
            </a:endParaRPr>
          </a:p>
          <a:p>
            <a:pPr marL="0" indent="0">
              <a:buNone/>
            </a:pPr>
            <a:r>
              <a:rPr lang="en-US" sz="2000" i="1" dirty="0" err="1">
                <a:solidFill>
                  <a:srgbClr val="376092"/>
                </a:solidFill>
                <a:ea typeface="+mj-ea"/>
              </a:rPr>
              <a:t>exstaff:frances</a:t>
            </a:r>
            <a:r>
              <a:rPr lang="en-US" sz="2000" i="1" dirty="0">
                <a:solidFill>
                  <a:srgbClr val="376092"/>
                </a:solidFill>
                <a:ea typeface="+mj-ea"/>
              </a:rPr>
              <a:t> </a:t>
            </a:r>
            <a:r>
              <a:rPr lang="en-US" sz="2000" i="1" dirty="0">
                <a:solidFill>
                  <a:srgbClr val="376092"/>
                </a:solidFill>
                <a:ea typeface="+mj-ea"/>
              </a:rPr>
              <a:t>rdf:type </a:t>
            </a:r>
            <a:r>
              <a:rPr lang="en-US" sz="2000" i="1" dirty="0" err="1">
                <a:solidFill>
                  <a:srgbClr val="376092"/>
                </a:solidFill>
                <a:ea typeface="+mj-ea"/>
              </a:rPr>
              <a:t>ex:Person</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47</a:t>
            </a:fld>
            <a:endParaRPr lang="it-IT" dirty="0"/>
          </a:p>
        </p:txBody>
      </p:sp>
    </p:spTree>
    <p:extLst>
      <p:ext uri="{BB962C8B-B14F-4D97-AF65-F5344CB8AC3E}">
        <p14:creationId xmlns:p14="http://schemas.microsoft.com/office/powerpoint/2010/main" val="3479174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Richer</a:t>
            </a:r>
            <a:r>
              <a:rPr lang="it-IT" dirty="0"/>
              <a:t> Schema </a:t>
            </a:r>
            <a:r>
              <a:rPr lang="it-IT" dirty="0" err="1"/>
              <a:t>Languages</a:t>
            </a:r>
            <a:endParaRPr lang="it-IT" dirty="0"/>
          </a:p>
        </p:txBody>
      </p:sp>
      <p:sp>
        <p:nvSpPr>
          <p:cNvPr id="3" name="Segnaposto contenuto 2"/>
          <p:cNvSpPr>
            <a:spLocks noGrp="1"/>
          </p:cNvSpPr>
          <p:nvPr>
            <p:ph idx="1"/>
          </p:nvPr>
        </p:nvSpPr>
        <p:spPr/>
        <p:txBody>
          <a:bodyPr/>
          <a:lstStyle/>
          <a:p>
            <a:pPr marL="0" indent="0">
              <a:buNone/>
            </a:pPr>
            <a:r>
              <a:rPr lang="en-US" sz="2000" i="1" dirty="0">
                <a:solidFill>
                  <a:srgbClr val="376092"/>
                </a:solidFill>
                <a:ea typeface="+mj-ea"/>
              </a:rPr>
              <a:t>RDF Schema provides basic capabilities for describing RDF </a:t>
            </a:r>
            <a:r>
              <a:rPr lang="en-US" sz="2000" i="1" dirty="0">
                <a:solidFill>
                  <a:srgbClr val="376092"/>
                </a:solidFill>
                <a:ea typeface="+mj-ea"/>
              </a:rPr>
              <a:t>vocabularies</a:t>
            </a:r>
          </a:p>
          <a:p>
            <a:pPr marL="0" indent="0">
              <a:buNone/>
            </a:pPr>
            <a:endParaRPr lang="en-US" sz="2000" i="1" dirty="0">
              <a:solidFill>
                <a:srgbClr val="376092"/>
              </a:solidFill>
              <a:ea typeface="+mj-ea"/>
            </a:endParaRPr>
          </a:p>
          <a:p>
            <a:pPr marL="0" indent="0">
              <a:buNone/>
            </a:pPr>
            <a:r>
              <a:rPr lang="en-US" sz="2000" i="1" dirty="0">
                <a:solidFill>
                  <a:srgbClr val="376092"/>
                </a:solidFill>
                <a:ea typeface="+mj-ea"/>
              </a:rPr>
              <a:t>additional </a:t>
            </a:r>
            <a:r>
              <a:rPr lang="en-US" sz="2000" i="1" dirty="0">
                <a:solidFill>
                  <a:srgbClr val="376092"/>
                </a:solidFill>
                <a:ea typeface="+mj-ea"/>
              </a:rPr>
              <a:t>capabilities are also possible, and can be useful. • </a:t>
            </a:r>
            <a:endParaRPr lang="en-US" sz="2000" i="1" dirty="0">
              <a:solidFill>
                <a:srgbClr val="376092"/>
              </a:solidFill>
              <a:ea typeface="+mj-ea"/>
            </a:endParaRPr>
          </a:p>
          <a:p>
            <a:pPr marL="0" indent="0">
              <a:buNone/>
            </a:pPr>
            <a:endParaRPr lang="en-US" sz="2000" i="1" dirty="0">
              <a:solidFill>
                <a:srgbClr val="376092"/>
              </a:solidFill>
              <a:ea typeface="+mj-ea"/>
            </a:endParaRPr>
          </a:p>
          <a:p>
            <a:pPr marL="0" indent="0">
              <a:buNone/>
            </a:pPr>
            <a:r>
              <a:rPr lang="en-US" sz="2000" i="1" dirty="0">
                <a:solidFill>
                  <a:srgbClr val="376092"/>
                </a:solidFill>
                <a:ea typeface="+mj-ea"/>
              </a:rPr>
              <a:t>These </a:t>
            </a:r>
            <a:r>
              <a:rPr lang="en-US" sz="2000" i="1" dirty="0">
                <a:solidFill>
                  <a:srgbClr val="376092"/>
                </a:solidFill>
                <a:ea typeface="+mj-ea"/>
              </a:rPr>
              <a:t>capabilities may be provided through further development of RDF Schema, or in other languages (for example, ontology languages such as OWL).</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48</a:t>
            </a:fld>
            <a:endParaRPr lang="it-IT" dirty="0"/>
          </a:p>
        </p:txBody>
      </p:sp>
    </p:spTree>
    <p:extLst>
      <p:ext uri="{BB962C8B-B14F-4D97-AF65-F5344CB8AC3E}">
        <p14:creationId xmlns:p14="http://schemas.microsoft.com/office/powerpoint/2010/main" val="2785556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49</a:t>
            </a:fld>
            <a:endParaRPr lang="it-IT" dirty="0"/>
          </a:p>
        </p:txBody>
      </p:sp>
      <p:pic>
        <p:nvPicPr>
          <p:cNvPr id="5" name="Segnaposto contenuto 4"/>
          <p:cNvPicPr>
            <a:picLocks noChangeAspect="1"/>
          </p:cNvPicPr>
          <p:nvPr/>
        </p:nvPicPr>
        <p:blipFill>
          <a:blip r:embed="rId2"/>
          <a:stretch>
            <a:fillRect/>
          </a:stretch>
        </p:blipFill>
        <p:spPr>
          <a:xfrm>
            <a:off x="2112549" y="2386738"/>
            <a:ext cx="7188294" cy="3471619"/>
          </a:xfrm>
          <a:prstGeom prst="rect">
            <a:avLst/>
          </a:prstGeom>
        </p:spPr>
      </p:pic>
      <p:cxnSp>
        <p:nvCxnSpPr>
          <p:cNvPr id="6" name="Connettore 2 5"/>
          <p:cNvCxnSpPr/>
          <p:nvPr/>
        </p:nvCxnSpPr>
        <p:spPr>
          <a:xfrm>
            <a:off x="5943600" y="1377725"/>
            <a:ext cx="2155372" cy="1665515"/>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686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1976" y="1129003"/>
            <a:ext cx="10972800" cy="4352925"/>
          </a:xfrm>
        </p:spPr>
        <p:txBody>
          <a:bodyPr/>
          <a:lstStyle/>
          <a:p>
            <a:endParaRPr lang="en-US" sz="2000" i="1" dirty="0" smtClean="0">
              <a:solidFill>
                <a:srgbClr val="376092"/>
              </a:solidFill>
              <a:ea typeface="+mj-ea"/>
            </a:endParaRPr>
          </a:p>
          <a:p>
            <a:endParaRPr lang="en-US" sz="2000" i="1" dirty="0">
              <a:solidFill>
                <a:srgbClr val="376092"/>
              </a:solidFill>
              <a:ea typeface="+mj-ea"/>
            </a:endParaRPr>
          </a:p>
          <a:p>
            <a:r>
              <a:rPr lang="en-US" sz="2000" i="1" dirty="0" smtClean="0">
                <a:solidFill>
                  <a:srgbClr val="376092"/>
                </a:solidFill>
                <a:ea typeface="+mj-ea"/>
              </a:rPr>
              <a:t>Evolution </a:t>
            </a:r>
            <a:r>
              <a:rPr lang="en-US" sz="2000" i="1" dirty="0">
                <a:solidFill>
                  <a:srgbClr val="376092"/>
                </a:solidFill>
                <a:ea typeface="+mj-ea"/>
              </a:rPr>
              <a:t>of Information Processing Information becomes more Complex Structured Meaningful Processing becomes increasingly Distributed Interactive Intelligent </a:t>
            </a:r>
          </a:p>
          <a:p>
            <a:endParaRPr lang="en-US" sz="2000" i="1" dirty="0">
              <a:solidFill>
                <a:srgbClr val="376092"/>
              </a:solidFill>
              <a:ea typeface="+mj-ea"/>
            </a:endParaRPr>
          </a:p>
          <a:p>
            <a:r>
              <a:rPr lang="en-US" sz="2000" i="1" dirty="0">
                <a:solidFill>
                  <a:srgbClr val="376092"/>
                </a:solidFill>
                <a:ea typeface="+mj-ea"/>
              </a:rPr>
              <a:t>Stand-Alone Processing Program = Algorithm + Data Information is stored in data files. Programs may share information only by using data syntax defined for each data file. Data Program Data Program </a:t>
            </a:r>
          </a:p>
          <a:p>
            <a:endParaRPr lang="en-US" sz="2000" i="1" dirty="0">
              <a:solidFill>
                <a:srgbClr val="376092"/>
              </a:solidFill>
              <a:ea typeface="+mj-ea"/>
            </a:endParaRPr>
          </a:p>
          <a:p>
            <a:r>
              <a:rPr lang="en-US" sz="2000" i="1" dirty="0">
                <a:solidFill>
                  <a:srgbClr val="376092"/>
                </a:solidFill>
                <a:ea typeface="+mj-ea"/>
              </a:rPr>
              <a:t>DBMS Program Database Information as structured data: records Data schema &amp; query language DB </a:t>
            </a:r>
          </a:p>
          <a:p>
            <a:endParaRPr lang="en-US" sz="2000" i="1" dirty="0">
              <a:solidFill>
                <a:srgbClr val="376092"/>
              </a:solidFill>
              <a:ea typeface="+mj-ea"/>
            </a:endParaRPr>
          </a:p>
          <a:p>
            <a:r>
              <a:rPr lang="en-US" sz="2000" i="1" dirty="0">
                <a:solidFill>
                  <a:srgbClr val="376092"/>
                </a:solidFill>
                <a:ea typeface="+mj-ea"/>
              </a:rPr>
              <a:t>Knowledge Base Semantics: terms &amp; relations Rules of inference Knowledge base query language KBMS KB: Facts + Rules </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a:t>
            </a:fld>
            <a:endParaRPr lang="it-IT" dirty="0"/>
          </a:p>
        </p:txBody>
      </p:sp>
      <p:sp>
        <p:nvSpPr>
          <p:cNvPr id="5" name="Titolo 1"/>
          <p:cNvSpPr>
            <a:spLocks noGrp="1"/>
          </p:cNvSpPr>
          <p:nvPr>
            <p:ph type="title"/>
          </p:nvPr>
        </p:nvSpPr>
        <p:spPr>
          <a:xfrm>
            <a:off x="609600" y="796926"/>
            <a:ext cx="10972800" cy="760413"/>
          </a:xfrm>
        </p:spPr>
        <p:txBody>
          <a:bodyPr/>
          <a:lstStyle/>
          <a:p>
            <a:r>
              <a:rPr lang="it-IT" dirty="0" smtClean="0"/>
              <a:t>Semantic </a:t>
            </a:r>
            <a:r>
              <a:rPr lang="it-IT" dirty="0" smtClean="0"/>
              <a:t>web (2)</a:t>
            </a:r>
            <a:endParaRPr lang="it-IT" dirty="0"/>
          </a:p>
        </p:txBody>
      </p:sp>
    </p:spTree>
    <p:extLst>
      <p:ext uri="{BB962C8B-B14F-4D97-AF65-F5344CB8AC3E}">
        <p14:creationId xmlns:p14="http://schemas.microsoft.com/office/powerpoint/2010/main" val="1302298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p:cNvPicPr>
            <a:picLocks noGrp="1" noChangeAspect="1"/>
          </p:cNvPicPr>
          <p:nvPr>
            <p:ph idx="1"/>
          </p:nvPr>
        </p:nvPicPr>
        <p:blipFill>
          <a:blip r:embed="rId2"/>
          <a:stretch>
            <a:fillRect/>
          </a:stretch>
        </p:blipFill>
        <p:spPr>
          <a:xfrm>
            <a:off x="216481" y="969955"/>
            <a:ext cx="4667246" cy="4838280"/>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50</a:t>
            </a:fld>
            <a:endParaRPr lang="it-IT" dirty="0"/>
          </a:p>
        </p:txBody>
      </p:sp>
      <p:sp>
        <p:nvSpPr>
          <p:cNvPr id="6" name="Rettangolo 5"/>
          <p:cNvSpPr/>
          <p:nvPr/>
        </p:nvSpPr>
        <p:spPr>
          <a:xfrm>
            <a:off x="117959" y="6232238"/>
            <a:ext cx="4864291" cy="415498"/>
          </a:xfrm>
          <a:prstGeom prst="rect">
            <a:avLst/>
          </a:prstGeom>
        </p:spPr>
        <p:txBody>
          <a:bodyPr wrap="square">
            <a:spAutoFit/>
          </a:bodyPr>
          <a:lstStyle/>
          <a:p>
            <a:pPr eaLnBrk="0" fontAlgn="base" hangingPunct="0">
              <a:spcBef>
                <a:spcPct val="0"/>
              </a:spcBef>
              <a:spcAft>
                <a:spcPct val="0"/>
              </a:spcAft>
            </a:pPr>
            <a:r>
              <a:rPr lang="it-IT" sz="1050" dirty="0">
                <a:solidFill>
                  <a:srgbClr val="B4B4B4"/>
                </a:solidFill>
                <a:latin typeface="Arial" panose="020B0604020202020204" pitchFamily="34" charset="0"/>
              </a:rPr>
              <a:t>http://www.fgcsic.es/lychnos/en_en/articles/ten_years_of_building_a_semantic_web</a:t>
            </a:r>
          </a:p>
        </p:txBody>
      </p:sp>
      <p:pic>
        <p:nvPicPr>
          <p:cNvPr id="7" name="Immagine 6"/>
          <p:cNvPicPr>
            <a:picLocks noChangeAspect="1"/>
          </p:cNvPicPr>
          <p:nvPr/>
        </p:nvPicPr>
        <p:blipFill>
          <a:blip r:embed="rId3"/>
          <a:stretch>
            <a:fillRect/>
          </a:stretch>
        </p:blipFill>
        <p:spPr>
          <a:xfrm>
            <a:off x="7281430" y="1262422"/>
            <a:ext cx="4253346" cy="4253346"/>
          </a:xfrm>
          <a:prstGeom prst="rect">
            <a:avLst/>
          </a:prstGeom>
        </p:spPr>
      </p:pic>
      <p:sp>
        <p:nvSpPr>
          <p:cNvPr id="8" name="Rettangolo 7"/>
          <p:cNvSpPr/>
          <p:nvPr/>
        </p:nvSpPr>
        <p:spPr>
          <a:xfrm>
            <a:off x="7329054" y="6150749"/>
            <a:ext cx="2779928" cy="253916"/>
          </a:xfrm>
          <a:prstGeom prst="rect">
            <a:avLst/>
          </a:prstGeom>
        </p:spPr>
        <p:txBody>
          <a:bodyPr wrap="none">
            <a:spAutoFit/>
          </a:bodyPr>
          <a:lstStyle/>
          <a:p>
            <a:pPr eaLnBrk="0" fontAlgn="base" hangingPunct="0">
              <a:spcBef>
                <a:spcPct val="0"/>
              </a:spcBef>
              <a:spcAft>
                <a:spcPct val="0"/>
              </a:spcAft>
            </a:pPr>
            <a:r>
              <a:rPr lang="it-IT" sz="1050" dirty="0">
                <a:solidFill>
                  <a:srgbClr val="B4B4B4"/>
                </a:solidFill>
                <a:latin typeface="Arial" panose="020B0604020202020204" pitchFamily="34" charset="0"/>
              </a:rPr>
              <a:t>https://en.wikipedia.org/wiki/Semantic_Web</a:t>
            </a:r>
          </a:p>
        </p:txBody>
      </p:sp>
    </p:spTree>
    <p:extLst>
      <p:ext uri="{BB962C8B-B14F-4D97-AF65-F5344CB8AC3E}">
        <p14:creationId xmlns:p14="http://schemas.microsoft.com/office/powerpoint/2010/main" val="28768075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ONTOLOGIE </a:t>
            </a:r>
            <a:r>
              <a:rPr lang="it-IT" i="1" dirty="0"/>
              <a:t>Web </a:t>
            </a:r>
            <a:r>
              <a:rPr lang="it-IT" i="1" dirty="0" err="1"/>
              <a:t>Ontology</a:t>
            </a:r>
            <a:r>
              <a:rPr lang="it-IT" i="1" dirty="0"/>
              <a:t> Language (OWL)</a:t>
            </a:r>
            <a:endParaRPr lang="it-IT" dirty="0"/>
          </a:p>
        </p:txBody>
      </p:sp>
      <p:pic>
        <p:nvPicPr>
          <p:cNvPr id="5" name="Segnaposto contenuto 4"/>
          <p:cNvPicPr>
            <a:picLocks noGrp="1" noChangeAspect="1"/>
          </p:cNvPicPr>
          <p:nvPr>
            <p:ph idx="1"/>
          </p:nvPr>
        </p:nvPicPr>
        <p:blipFill>
          <a:blip r:embed="rId2"/>
          <a:stretch>
            <a:fillRect/>
          </a:stretch>
        </p:blipFill>
        <p:spPr>
          <a:xfrm>
            <a:off x="9789520" y="1557339"/>
            <a:ext cx="2066925" cy="2209800"/>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51</a:t>
            </a:fld>
            <a:endParaRPr lang="it-IT" dirty="0"/>
          </a:p>
        </p:txBody>
      </p:sp>
      <p:sp>
        <p:nvSpPr>
          <p:cNvPr id="6" name="Rettangolo 5"/>
          <p:cNvSpPr/>
          <p:nvPr/>
        </p:nvSpPr>
        <p:spPr>
          <a:xfrm>
            <a:off x="154982" y="1557338"/>
            <a:ext cx="9484963" cy="4515082"/>
          </a:xfrm>
          <a:prstGeom prst="rect">
            <a:avLst/>
          </a:prstGeom>
        </p:spPr>
        <p:txBody>
          <a:bodyPr wrap="square">
            <a:spAutoFit/>
          </a:bodyPr>
          <a:lstStyle/>
          <a:p>
            <a:pPr marL="342900" indent="-342900" defTabSz="457200" fontAlgn="base">
              <a:lnSpc>
                <a:spcPct val="107000"/>
              </a:lnSpc>
              <a:spcBef>
                <a:spcPct val="20000"/>
              </a:spcBef>
              <a:spcAft>
                <a:spcPct val="0"/>
              </a:spcAft>
              <a:buFont typeface="Arial" panose="020B0604020202020204" pitchFamily="34" charset="0"/>
              <a:buChar char="•"/>
            </a:pPr>
            <a:r>
              <a:rPr lang="it-IT" sz="2000" i="1" dirty="0">
                <a:solidFill>
                  <a:srgbClr val="376092"/>
                </a:solidFill>
                <a:latin typeface="Arial" panose="020B0604020202020204" pitchFamily="34" charset="0"/>
                <a:ea typeface="+mj-ea"/>
                <a:cs typeface="Arial" panose="020B0604020202020204" pitchFamily="34" charset="0"/>
              </a:rPr>
              <a:t>Questo linguaggio è disponibile in tre diverse forme di espressione e di complessità crescente:</a:t>
            </a:r>
          </a:p>
          <a:p>
            <a:pPr marL="342900" lvl="0" indent="-342900" defTabSz="457200" fontAlgn="base">
              <a:lnSpc>
                <a:spcPct val="107000"/>
              </a:lnSpc>
              <a:spcBef>
                <a:spcPct val="20000"/>
              </a:spcBef>
              <a:spcAft>
                <a:spcPct val="0"/>
              </a:spcAft>
              <a:buFont typeface="Arial" panose="020B0604020202020204" pitchFamily="34" charset="0"/>
              <a:buChar char="•"/>
            </a:pPr>
            <a:r>
              <a:rPr lang="it-IT" sz="2000" i="1" dirty="0">
                <a:solidFill>
                  <a:srgbClr val="376092"/>
                </a:solidFill>
                <a:latin typeface="Arial" panose="020B0604020202020204" pitchFamily="34" charset="0"/>
                <a:ea typeface="+mj-ea"/>
                <a:cs typeface="Arial" panose="020B0604020202020204" pitchFamily="34" charset="0"/>
              </a:rPr>
              <a:t>OWL Lite  (</a:t>
            </a:r>
            <a:r>
              <a:rPr lang="it-IT" sz="2000" i="1" dirty="0" err="1">
                <a:solidFill>
                  <a:srgbClr val="376092"/>
                </a:solidFill>
                <a:latin typeface="Arial" panose="020B0604020202020204" pitchFamily="34" charset="0"/>
                <a:ea typeface="+mj-ea"/>
                <a:cs typeface="Arial" panose="020B0604020202020204" pitchFamily="34" charset="0"/>
              </a:rPr>
              <a:t>Kriglstein</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Wallner</a:t>
            </a:r>
            <a:r>
              <a:rPr lang="it-IT" sz="2000" i="1" dirty="0">
                <a:solidFill>
                  <a:srgbClr val="376092"/>
                </a:solidFill>
                <a:latin typeface="Arial" panose="020B0604020202020204" pitchFamily="34" charset="0"/>
                <a:ea typeface="+mj-ea"/>
                <a:cs typeface="Arial" panose="020B0604020202020204" pitchFamily="34" charset="0"/>
              </a:rPr>
              <a:t>, 2010) è il più semplice fra le tre lingue ed è quello dal più basso potere espressivo. Può essere utilizzato in modo efficace soprattutto quando abbiamo bisogno di definire una classificazione </a:t>
            </a:r>
            <a:r>
              <a:rPr lang="it-IT" sz="2000" i="1" dirty="0" err="1">
                <a:solidFill>
                  <a:srgbClr val="376092"/>
                </a:solidFill>
                <a:latin typeface="Arial" panose="020B0604020202020204" pitchFamily="34" charset="0"/>
                <a:ea typeface="+mj-ea"/>
                <a:cs typeface="Arial" panose="020B0604020202020204" pitchFamily="34" charset="0"/>
              </a:rPr>
              <a:t>gerarchicaa</a:t>
            </a:r>
            <a:r>
              <a:rPr lang="it-IT" sz="2000" i="1" dirty="0">
                <a:solidFill>
                  <a:srgbClr val="376092"/>
                </a:solidFill>
                <a:latin typeface="Arial" panose="020B0604020202020204" pitchFamily="34" charset="0"/>
                <a:ea typeface="+mj-ea"/>
                <a:cs typeface="Arial" panose="020B0604020202020204" pitchFamily="34" charset="0"/>
              </a:rPr>
              <a:t> e vincoli semplici. E' facile da usare quando abbiamo bisogno di fare un rapido passaggio da un thesaurus ad un altro sistema di organizzazione della conoscenza.</a:t>
            </a:r>
          </a:p>
          <a:p>
            <a:pPr marL="342900" lvl="0" indent="-342900" defTabSz="457200" fontAlgn="base">
              <a:lnSpc>
                <a:spcPct val="107000"/>
              </a:lnSpc>
              <a:spcBef>
                <a:spcPct val="20000"/>
              </a:spcBef>
              <a:spcAft>
                <a:spcPct val="0"/>
              </a:spcAft>
              <a:buFont typeface="Arial" panose="020B0604020202020204" pitchFamily="34" charset="0"/>
              <a:buChar char="•"/>
            </a:pPr>
            <a:r>
              <a:rPr lang="it-IT" sz="2000" i="1" dirty="0">
                <a:solidFill>
                  <a:srgbClr val="376092"/>
                </a:solidFill>
                <a:latin typeface="Arial" panose="020B0604020202020204" pitchFamily="34" charset="0"/>
                <a:ea typeface="+mj-ea"/>
                <a:cs typeface="Arial" panose="020B0604020202020204" pitchFamily="34" charset="0"/>
              </a:rPr>
              <a:t>OWL DL (</a:t>
            </a:r>
            <a:r>
              <a:rPr lang="it-IT" sz="2000" i="1" dirty="0" err="1">
                <a:solidFill>
                  <a:srgbClr val="376092"/>
                </a:solidFill>
                <a:latin typeface="Arial" panose="020B0604020202020204" pitchFamily="34" charset="0"/>
                <a:ea typeface="+mj-ea"/>
                <a:cs typeface="Arial" panose="020B0604020202020204" pitchFamily="34" charset="0"/>
              </a:rPr>
              <a:t>Description</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Logic</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Matentzoglu</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Bail</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Parsia</a:t>
            </a:r>
            <a:r>
              <a:rPr lang="it-IT" sz="2000" i="1" dirty="0">
                <a:solidFill>
                  <a:srgbClr val="376092"/>
                </a:solidFill>
                <a:latin typeface="Arial" panose="020B0604020202020204" pitchFamily="34" charset="0"/>
                <a:ea typeface="+mj-ea"/>
                <a:cs typeface="Arial" panose="020B0604020202020204" pitchFamily="34" charset="0"/>
              </a:rPr>
              <a:t>, 2013) è un linguaggio più espressivo di Lite ed è decidibile ed ha procedure di deduzione con complessità nota. </a:t>
            </a:r>
          </a:p>
          <a:p>
            <a:pPr marL="342900" indent="-342900" defTabSz="457200" fontAlgn="base">
              <a:spcBef>
                <a:spcPct val="20000"/>
              </a:spcBef>
              <a:spcAft>
                <a:spcPct val="0"/>
              </a:spcAft>
              <a:buFont typeface="Arial" panose="020B0604020202020204" pitchFamily="34" charset="0"/>
              <a:buChar char="•"/>
            </a:pPr>
            <a:r>
              <a:rPr lang="it-IT" sz="2000" i="1" dirty="0">
                <a:solidFill>
                  <a:srgbClr val="376092"/>
                </a:solidFill>
                <a:latin typeface="Arial" panose="020B0604020202020204" pitchFamily="34" charset="0"/>
                <a:ea typeface="+mj-ea"/>
                <a:cs typeface="Arial" panose="020B0604020202020204" pitchFamily="34" charset="0"/>
              </a:rPr>
              <a:t>OWL Full (</a:t>
            </a:r>
            <a:r>
              <a:rPr lang="it-IT" sz="2000" i="1" dirty="0" err="1">
                <a:solidFill>
                  <a:srgbClr val="376092"/>
                </a:solidFill>
                <a:latin typeface="Arial" panose="020B0604020202020204" pitchFamily="34" charset="0"/>
                <a:ea typeface="+mj-ea"/>
                <a:cs typeface="Arial" panose="020B0604020202020204" pitchFamily="34" charset="0"/>
              </a:rPr>
              <a:t>McGuinness</a:t>
            </a:r>
            <a:r>
              <a:rPr lang="it-IT" sz="2000" i="1" dirty="0">
                <a:solidFill>
                  <a:srgbClr val="376092"/>
                </a:solidFill>
                <a:latin typeface="Arial" panose="020B0604020202020204" pitchFamily="34" charset="0"/>
                <a:ea typeface="+mj-ea"/>
                <a:cs typeface="Arial" panose="020B0604020202020204" pitchFamily="34" charset="0"/>
              </a:rPr>
              <a:t>, </a:t>
            </a:r>
            <a:r>
              <a:rPr lang="it-IT" sz="2000" i="1" dirty="0" err="1">
                <a:solidFill>
                  <a:srgbClr val="376092"/>
                </a:solidFill>
                <a:latin typeface="Arial" panose="020B0604020202020204" pitchFamily="34" charset="0"/>
                <a:ea typeface="+mj-ea"/>
                <a:cs typeface="Arial" panose="020B0604020202020204" pitchFamily="34" charset="0"/>
              </a:rPr>
              <a:t>Harmelen</a:t>
            </a:r>
            <a:r>
              <a:rPr lang="it-IT" sz="2000" i="1" dirty="0">
                <a:solidFill>
                  <a:srgbClr val="376092"/>
                </a:solidFill>
                <a:latin typeface="Arial" panose="020B0604020202020204" pitchFamily="34" charset="0"/>
                <a:ea typeface="+mj-ea"/>
                <a:cs typeface="Arial" panose="020B0604020202020204" pitchFamily="34" charset="0"/>
              </a:rPr>
              <a:t>, 2004) permette la massima espressività ma non è decidibile </a:t>
            </a:r>
          </a:p>
        </p:txBody>
      </p:sp>
    </p:spTree>
    <p:extLst>
      <p:ext uri="{BB962C8B-B14F-4D97-AF65-F5344CB8AC3E}">
        <p14:creationId xmlns:p14="http://schemas.microsoft.com/office/powerpoint/2010/main" val="3351498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cap="all" dirty="0" smtClean="0"/>
              <a:t>PROTÉGÉ un editor per </a:t>
            </a:r>
            <a:r>
              <a:rPr lang="it-IT" cap="all" dirty="0" err="1" smtClean="0"/>
              <a:t>owl</a:t>
            </a:r>
            <a:endParaRPr lang="it-IT" dirty="0"/>
          </a:p>
        </p:txBody>
      </p:sp>
      <p:pic>
        <p:nvPicPr>
          <p:cNvPr id="5" name="Segnaposto contenuto 4"/>
          <p:cNvPicPr>
            <a:picLocks noGrp="1" noChangeAspect="1"/>
          </p:cNvPicPr>
          <p:nvPr>
            <p:ph idx="1"/>
          </p:nvPr>
        </p:nvPicPr>
        <p:blipFill>
          <a:blip r:embed="rId2"/>
          <a:stretch>
            <a:fillRect/>
          </a:stretch>
        </p:blipFill>
        <p:spPr>
          <a:xfrm>
            <a:off x="1577953" y="1557339"/>
            <a:ext cx="9468977" cy="5013941"/>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52</a:t>
            </a:fld>
            <a:endParaRPr lang="it-IT" dirty="0"/>
          </a:p>
        </p:txBody>
      </p:sp>
    </p:spTree>
    <p:extLst>
      <p:ext uri="{BB962C8B-B14F-4D97-AF65-F5344CB8AC3E}">
        <p14:creationId xmlns:p14="http://schemas.microsoft.com/office/powerpoint/2010/main" val="1640421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53</a:t>
            </a:fld>
            <a:endParaRPr lang="it-IT" dirty="0"/>
          </a:p>
        </p:txBody>
      </p:sp>
      <p:pic>
        <p:nvPicPr>
          <p:cNvPr id="5" name="Immagine 4"/>
          <p:cNvPicPr>
            <a:picLocks noChangeAspect="1"/>
          </p:cNvPicPr>
          <p:nvPr/>
        </p:nvPicPr>
        <p:blipFill>
          <a:blip r:embed="rId2"/>
          <a:stretch>
            <a:fillRect/>
          </a:stretch>
        </p:blipFill>
        <p:spPr>
          <a:xfrm>
            <a:off x="0" y="952964"/>
            <a:ext cx="12192000" cy="5571662"/>
          </a:xfrm>
          <a:prstGeom prst="rect">
            <a:avLst/>
          </a:prstGeom>
        </p:spPr>
      </p:pic>
    </p:spTree>
    <p:extLst>
      <p:ext uri="{BB962C8B-B14F-4D97-AF65-F5344CB8AC3E}">
        <p14:creationId xmlns:p14="http://schemas.microsoft.com/office/powerpoint/2010/main" val="2408066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O</a:t>
            </a:r>
            <a:r>
              <a:rPr lang="it-IT" dirty="0" err="1" smtClean="0"/>
              <a:t>ntologies</a:t>
            </a:r>
            <a:endParaRPr lang="it-IT" dirty="0"/>
          </a:p>
        </p:txBody>
      </p:sp>
      <p:sp>
        <p:nvSpPr>
          <p:cNvPr id="3" name="Segnaposto contenuto 2"/>
          <p:cNvSpPr>
            <a:spLocks noGrp="1"/>
          </p:cNvSpPr>
          <p:nvPr>
            <p:ph idx="1"/>
          </p:nvPr>
        </p:nvSpPr>
        <p:spPr/>
        <p:txBody>
          <a:bodyPr/>
          <a:lstStyle/>
          <a:p>
            <a:pPr marL="0" indent="0">
              <a:buNone/>
            </a:pPr>
            <a:r>
              <a:rPr lang="en-US" sz="2000" i="1" u="sng" dirty="0">
                <a:solidFill>
                  <a:srgbClr val="376092"/>
                </a:solidFill>
                <a:ea typeface="+mj-ea"/>
              </a:rPr>
              <a:t>Why Ontology ? </a:t>
            </a:r>
            <a:endParaRPr lang="en-US" sz="2000" i="1" u="sng" dirty="0" smtClean="0">
              <a:solidFill>
                <a:srgbClr val="376092"/>
              </a:solidFill>
              <a:ea typeface="+mj-ea"/>
            </a:endParaRPr>
          </a:p>
          <a:p>
            <a:pPr marL="0" indent="0">
              <a:buNone/>
            </a:pPr>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To share common understanding of the structure of information among people or software </a:t>
            </a:r>
            <a:r>
              <a:rPr lang="en-US" sz="2000" i="1" dirty="0">
                <a:solidFill>
                  <a:srgbClr val="376092"/>
                </a:solidFill>
                <a:ea typeface="+mj-ea"/>
              </a:rPr>
              <a:t>agents</a:t>
            </a:r>
          </a:p>
          <a:p>
            <a:r>
              <a:rPr lang="en-US" sz="2000" i="1" dirty="0">
                <a:solidFill>
                  <a:srgbClr val="376092"/>
                </a:solidFill>
                <a:ea typeface="+mj-ea"/>
              </a:rPr>
              <a:t> </a:t>
            </a:r>
            <a:r>
              <a:rPr lang="en-US" sz="2000" i="1" dirty="0">
                <a:solidFill>
                  <a:srgbClr val="376092"/>
                </a:solidFill>
                <a:ea typeface="+mj-ea"/>
              </a:rPr>
              <a:t> To enable reuse of domain knowledge </a:t>
            </a:r>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To make domain assumptions explicit </a:t>
            </a:r>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To separate domain knowledge from the operational knowledge </a:t>
            </a:r>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To analyze domain knowledge</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54</a:t>
            </a:fld>
            <a:endParaRPr lang="it-IT" dirty="0"/>
          </a:p>
        </p:txBody>
      </p:sp>
    </p:spTree>
    <p:extLst>
      <p:ext uri="{BB962C8B-B14F-4D97-AF65-F5344CB8AC3E}">
        <p14:creationId xmlns:p14="http://schemas.microsoft.com/office/powerpoint/2010/main" val="32620532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r>
              <a:rPr lang="it-IT" sz="2000" i="1" dirty="0">
                <a:solidFill>
                  <a:srgbClr val="376092"/>
                </a:solidFill>
                <a:ea typeface="+mj-ea"/>
              </a:rPr>
              <a:t>Simple </a:t>
            </a:r>
            <a:r>
              <a:rPr lang="it-IT" sz="2000" i="1" dirty="0" err="1">
                <a:solidFill>
                  <a:srgbClr val="376092"/>
                </a:solidFill>
                <a:ea typeface="+mj-ea"/>
              </a:rPr>
              <a:t>ontologies</a:t>
            </a:r>
            <a:r>
              <a:rPr lang="it-IT" sz="2000" i="1" dirty="0">
                <a:solidFill>
                  <a:srgbClr val="376092"/>
                </a:solidFill>
                <a:ea typeface="+mj-ea"/>
              </a:rPr>
              <a:t> can be </a:t>
            </a:r>
            <a:r>
              <a:rPr lang="it-IT" sz="2000" i="1" dirty="0" err="1">
                <a:solidFill>
                  <a:srgbClr val="376092"/>
                </a:solidFill>
                <a:ea typeface="+mj-ea"/>
              </a:rPr>
              <a:t>built</a:t>
            </a:r>
            <a:r>
              <a:rPr lang="it-IT" sz="2000" i="1" dirty="0">
                <a:solidFill>
                  <a:srgbClr val="376092"/>
                </a:solidFill>
                <a:ea typeface="+mj-ea"/>
              </a:rPr>
              <a:t> by non-</a:t>
            </a:r>
            <a:r>
              <a:rPr lang="it-IT" sz="2000" i="1" dirty="0" err="1">
                <a:solidFill>
                  <a:srgbClr val="376092"/>
                </a:solidFill>
                <a:ea typeface="+mj-ea"/>
              </a:rPr>
              <a:t>experts</a:t>
            </a:r>
            <a:r>
              <a:rPr lang="it-IT" sz="2000" i="1" dirty="0">
                <a:solidFill>
                  <a:srgbClr val="376092"/>
                </a:solidFill>
                <a:ea typeface="+mj-ea"/>
              </a:rPr>
              <a:t> </a:t>
            </a:r>
            <a:endParaRPr lang="it-IT" sz="2000" i="1" dirty="0" smtClean="0">
              <a:solidFill>
                <a:srgbClr val="376092"/>
              </a:solidFill>
              <a:ea typeface="+mj-ea"/>
            </a:endParaRPr>
          </a:p>
          <a:p>
            <a:pPr marL="0" indent="0">
              <a:buNone/>
            </a:pPr>
            <a:endParaRPr lang="it-IT" sz="2000" i="1" dirty="0">
              <a:solidFill>
                <a:srgbClr val="376092"/>
              </a:solidFill>
              <a:ea typeface="+mj-ea"/>
            </a:endParaRPr>
          </a:p>
          <a:p>
            <a:r>
              <a:rPr lang="it-IT" sz="2000" i="1" dirty="0">
                <a:solidFill>
                  <a:srgbClr val="376092"/>
                </a:solidFill>
                <a:ea typeface="+mj-ea"/>
              </a:rPr>
              <a:t> </a:t>
            </a:r>
            <a:r>
              <a:rPr lang="it-IT" sz="2000" i="1" dirty="0" err="1">
                <a:solidFill>
                  <a:srgbClr val="376092"/>
                </a:solidFill>
                <a:ea typeface="+mj-ea"/>
              </a:rPr>
              <a:t>Verity’s</a:t>
            </a:r>
            <a:r>
              <a:rPr lang="it-IT" sz="2000" i="1" dirty="0">
                <a:solidFill>
                  <a:srgbClr val="376092"/>
                </a:solidFill>
                <a:ea typeface="+mj-ea"/>
              </a:rPr>
              <a:t> </a:t>
            </a:r>
            <a:r>
              <a:rPr lang="it-IT" sz="2000" i="1" dirty="0" err="1">
                <a:solidFill>
                  <a:srgbClr val="376092"/>
                </a:solidFill>
                <a:ea typeface="+mj-ea"/>
              </a:rPr>
              <a:t>Topic</a:t>
            </a:r>
            <a:r>
              <a:rPr lang="it-IT" sz="2000" i="1" dirty="0">
                <a:solidFill>
                  <a:srgbClr val="376092"/>
                </a:solidFill>
                <a:ea typeface="+mj-ea"/>
              </a:rPr>
              <a:t> Editor, Collaborative </a:t>
            </a:r>
            <a:r>
              <a:rPr lang="it-IT" sz="2000" i="1" dirty="0" err="1">
                <a:solidFill>
                  <a:srgbClr val="376092"/>
                </a:solidFill>
                <a:ea typeface="+mj-ea"/>
              </a:rPr>
              <a:t>Topic</a:t>
            </a:r>
            <a:r>
              <a:rPr lang="it-IT" sz="2000" i="1" dirty="0">
                <a:solidFill>
                  <a:srgbClr val="376092"/>
                </a:solidFill>
                <a:ea typeface="+mj-ea"/>
              </a:rPr>
              <a:t> Builder, GFP, </a:t>
            </a:r>
            <a:r>
              <a:rPr lang="it-IT" sz="2000" i="1" dirty="0" err="1">
                <a:solidFill>
                  <a:srgbClr val="376092"/>
                </a:solidFill>
                <a:ea typeface="+mj-ea"/>
              </a:rPr>
              <a:t>Chimaeras</a:t>
            </a:r>
            <a:r>
              <a:rPr lang="it-IT" sz="2000" i="1" dirty="0">
                <a:solidFill>
                  <a:srgbClr val="376092"/>
                </a:solidFill>
                <a:ea typeface="+mj-ea"/>
              </a:rPr>
              <a:t>, </a:t>
            </a:r>
            <a:r>
              <a:rPr lang="it-IT" sz="2000" i="1" dirty="0" err="1">
                <a:solidFill>
                  <a:srgbClr val="376092"/>
                </a:solidFill>
                <a:ea typeface="+mj-ea"/>
              </a:rPr>
              <a:t>Protégé</a:t>
            </a:r>
            <a:r>
              <a:rPr lang="it-IT" sz="2000" i="1" dirty="0">
                <a:solidFill>
                  <a:srgbClr val="376092"/>
                </a:solidFill>
                <a:ea typeface="+mj-ea"/>
              </a:rPr>
              <a:t>, OIL-ED, etc. </a:t>
            </a:r>
            <a:endParaRPr lang="it-IT" sz="2000" i="1" dirty="0">
              <a:solidFill>
                <a:srgbClr val="376092"/>
              </a:solidFill>
              <a:ea typeface="+mj-ea"/>
            </a:endParaRPr>
          </a:p>
          <a:p>
            <a:r>
              <a:rPr lang="it-IT" sz="2000" i="1" dirty="0">
                <a:solidFill>
                  <a:srgbClr val="376092"/>
                </a:solidFill>
                <a:ea typeface="+mj-ea"/>
              </a:rPr>
              <a:t> </a:t>
            </a:r>
            <a:r>
              <a:rPr lang="it-IT" sz="2000" i="1" dirty="0" err="1">
                <a:solidFill>
                  <a:srgbClr val="376092"/>
                </a:solidFill>
                <a:ea typeface="+mj-ea"/>
              </a:rPr>
              <a:t>Ontologies</a:t>
            </a:r>
            <a:r>
              <a:rPr lang="it-IT" sz="2000" i="1" dirty="0">
                <a:solidFill>
                  <a:srgbClr val="376092"/>
                </a:solidFill>
                <a:ea typeface="+mj-ea"/>
              </a:rPr>
              <a:t> can be semi-</a:t>
            </a:r>
            <a:r>
              <a:rPr lang="it-IT" sz="2000" i="1" dirty="0" err="1">
                <a:solidFill>
                  <a:srgbClr val="376092"/>
                </a:solidFill>
                <a:ea typeface="+mj-ea"/>
              </a:rPr>
              <a:t>automatically</a:t>
            </a:r>
            <a:r>
              <a:rPr lang="it-IT" sz="2000" i="1" dirty="0">
                <a:solidFill>
                  <a:srgbClr val="376092"/>
                </a:solidFill>
                <a:ea typeface="+mj-ea"/>
              </a:rPr>
              <a:t> </a:t>
            </a:r>
            <a:r>
              <a:rPr lang="it-IT" sz="2000" i="1" dirty="0" err="1">
                <a:solidFill>
                  <a:srgbClr val="376092"/>
                </a:solidFill>
                <a:ea typeface="+mj-ea"/>
              </a:rPr>
              <a:t>generated</a:t>
            </a:r>
            <a:r>
              <a:rPr lang="it-IT" sz="2000" i="1" dirty="0">
                <a:solidFill>
                  <a:srgbClr val="376092"/>
                </a:solidFill>
                <a:ea typeface="+mj-ea"/>
              </a:rPr>
              <a:t> </a:t>
            </a:r>
            <a:endParaRPr lang="it-IT" sz="2000" i="1" dirty="0">
              <a:solidFill>
                <a:srgbClr val="376092"/>
              </a:solidFill>
              <a:ea typeface="+mj-ea"/>
            </a:endParaRPr>
          </a:p>
          <a:p>
            <a:r>
              <a:rPr lang="it-IT" sz="2000" i="1" dirty="0">
                <a:solidFill>
                  <a:srgbClr val="376092"/>
                </a:solidFill>
                <a:ea typeface="+mj-ea"/>
              </a:rPr>
              <a:t> </a:t>
            </a:r>
            <a:r>
              <a:rPr lang="it-IT" sz="2000" i="1" dirty="0">
                <a:solidFill>
                  <a:srgbClr val="376092"/>
                </a:solidFill>
                <a:ea typeface="+mj-ea"/>
              </a:rPr>
              <a:t>from </a:t>
            </a:r>
            <a:r>
              <a:rPr lang="it-IT" sz="2000" i="1" dirty="0" err="1">
                <a:solidFill>
                  <a:srgbClr val="376092"/>
                </a:solidFill>
                <a:ea typeface="+mj-ea"/>
              </a:rPr>
              <a:t>crawls</a:t>
            </a:r>
            <a:r>
              <a:rPr lang="it-IT" sz="2000" i="1" dirty="0">
                <a:solidFill>
                  <a:srgbClr val="376092"/>
                </a:solidFill>
                <a:ea typeface="+mj-ea"/>
              </a:rPr>
              <a:t> of site </a:t>
            </a:r>
            <a:r>
              <a:rPr lang="it-IT" sz="2000" i="1" dirty="0" err="1">
                <a:solidFill>
                  <a:srgbClr val="376092"/>
                </a:solidFill>
                <a:ea typeface="+mj-ea"/>
              </a:rPr>
              <a:t>such</a:t>
            </a:r>
            <a:r>
              <a:rPr lang="it-IT" sz="2000" i="1" dirty="0">
                <a:solidFill>
                  <a:srgbClr val="376092"/>
                </a:solidFill>
                <a:ea typeface="+mj-ea"/>
              </a:rPr>
              <a:t> </a:t>
            </a:r>
            <a:r>
              <a:rPr lang="it-IT" sz="2000" i="1" dirty="0" err="1">
                <a:solidFill>
                  <a:srgbClr val="376092"/>
                </a:solidFill>
                <a:ea typeface="+mj-ea"/>
              </a:rPr>
              <a:t>as</a:t>
            </a:r>
            <a:r>
              <a:rPr lang="it-IT" sz="2000" i="1" dirty="0">
                <a:solidFill>
                  <a:srgbClr val="376092"/>
                </a:solidFill>
                <a:ea typeface="+mj-ea"/>
              </a:rPr>
              <a:t> </a:t>
            </a:r>
            <a:r>
              <a:rPr lang="it-IT" sz="2000" i="1" dirty="0" err="1">
                <a:solidFill>
                  <a:srgbClr val="376092"/>
                </a:solidFill>
                <a:ea typeface="+mj-ea"/>
              </a:rPr>
              <a:t>yahoo</a:t>
            </a:r>
            <a:r>
              <a:rPr lang="it-IT" sz="2000" i="1" dirty="0">
                <a:solidFill>
                  <a:srgbClr val="376092"/>
                </a:solidFill>
                <a:ea typeface="+mj-ea"/>
              </a:rPr>
              <a:t>!, Amazon, </a:t>
            </a:r>
            <a:r>
              <a:rPr lang="it-IT" sz="2000" i="1" dirty="0" err="1">
                <a:solidFill>
                  <a:srgbClr val="376092"/>
                </a:solidFill>
                <a:ea typeface="+mj-ea"/>
              </a:rPr>
              <a:t>excite</a:t>
            </a:r>
            <a:r>
              <a:rPr lang="it-IT" sz="2000" i="1" dirty="0">
                <a:solidFill>
                  <a:srgbClr val="376092"/>
                </a:solidFill>
                <a:ea typeface="+mj-ea"/>
              </a:rPr>
              <a:t>, etc</a:t>
            </a:r>
            <a:r>
              <a:rPr lang="it-IT" sz="2000" i="1" dirty="0">
                <a:solidFill>
                  <a:srgbClr val="376092"/>
                </a:solidFill>
                <a:ea typeface="+mj-ea"/>
              </a:rPr>
              <a:t>.</a:t>
            </a:r>
          </a:p>
          <a:p>
            <a:r>
              <a:rPr lang="it-IT" sz="2000" i="1" dirty="0">
                <a:solidFill>
                  <a:srgbClr val="376092"/>
                </a:solidFill>
                <a:ea typeface="+mj-ea"/>
              </a:rPr>
              <a:t> </a:t>
            </a:r>
            <a:r>
              <a:rPr lang="it-IT" sz="2000" i="1" dirty="0">
                <a:solidFill>
                  <a:srgbClr val="376092"/>
                </a:solidFill>
                <a:ea typeface="+mj-ea"/>
              </a:rPr>
              <a:t> Semi-</a:t>
            </a:r>
            <a:r>
              <a:rPr lang="it-IT" sz="2000" i="1" dirty="0" err="1">
                <a:solidFill>
                  <a:srgbClr val="376092"/>
                </a:solidFill>
                <a:ea typeface="+mj-ea"/>
              </a:rPr>
              <a:t>structured</a:t>
            </a:r>
            <a:r>
              <a:rPr lang="it-IT" sz="2000" i="1" dirty="0">
                <a:solidFill>
                  <a:srgbClr val="376092"/>
                </a:solidFill>
                <a:ea typeface="+mj-ea"/>
              </a:rPr>
              <a:t> </a:t>
            </a:r>
            <a:r>
              <a:rPr lang="it-IT" sz="2000" i="1" dirty="0" err="1">
                <a:solidFill>
                  <a:srgbClr val="376092"/>
                </a:solidFill>
                <a:ea typeface="+mj-ea"/>
              </a:rPr>
              <a:t>sites</a:t>
            </a:r>
            <a:r>
              <a:rPr lang="it-IT" sz="2000" i="1" dirty="0">
                <a:solidFill>
                  <a:srgbClr val="376092"/>
                </a:solidFill>
                <a:ea typeface="+mj-ea"/>
              </a:rPr>
              <a:t> can </a:t>
            </a:r>
            <a:r>
              <a:rPr lang="it-IT" sz="2000" i="1" dirty="0" err="1">
                <a:solidFill>
                  <a:srgbClr val="376092"/>
                </a:solidFill>
                <a:ea typeface="+mj-ea"/>
              </a:rPr>
              <a:t>provide</a:t>
            </a:r>
            <a:r>
              <a:rPr lang="it-IT" sz="2000" i="1" dirty="0">
                <a:solidFill>
                  <a:srgbClr val="376092"/>
                </a:solidFill>
                <a:ea typeface="+mj-ea"/>
              </a:rPr>
              <a:t> </a:t>
            </a:r>
            <a:r>
              <a:rPr lang="it-IT" sz="2000" i="1" dirty="0" err="1">
                <a:solidFill>
                  <a:srgbClr val="376092"/>
                </a:solidFill>
                <a:ea typeface="+mj-ea"/>
              </a:rPr>
              <a:t>starting</a:t>
            </a:r>
            <a:r>
              <a:rPr lang="it-IT" sz="2000" i="1" dirty="0">
                <a:solidFill>
                  <a:srgbClr val="376092"/>
                </a:solidFill>
                <a:ea typeface="+mj-ea"/>
              </a:rPr>
              <a:t> </a:t>
            </a:r>
            <a:r>
              <a:rPr lang="it-IT" sz="2000" i="1" dirty="0" err="1">
                <a:solidFill>
                  <a:srgbClr val="376092"/>
                </a:solidFill>
                <a:ea typeface="+mj-ea"/>
              </a:rPr>
              <a:t>points</a:t>
            </a:r>
            <a:r>
              <a:rPr lang="it-IT" sz="2000" i="1" dirty="0">
                <a:solidFill>
                  <a:srgbClr val="376092"/>
                </a:solidFill>
                <a:ea typeface="+mj-ea"/>
              </a:rPr>
              <a:t>  </a:t>
            </a:r>
            <a:r>
              <a:rPr lang="it-IT" sz="2000" i="1" dirty="0" err="1">
                <a:solidFill>
                  <a:srgbClr val="376092"/>
                </a:solidFill>
                <a:ea typeface="+mj-ea"/>
              </a:rPr>
              <a:t>Ontologies</a:t>
            </a:r>
            <a:r>
              <a:rPr lang="it-IT" sz="2000" i="1" dirty="0">
                <a:solidFill>
                  <a:srgbClr val="376092"/>
                </a:solidFill>
                <a:ea typeface="+mj-ea"/>
              </a:rPr>
              <a:t> are </a:t>
            </a:r>
            <a:r>
              <a:rPr lang="it-IT" sz="2000" i="1" dirty="0" err="1">
                <a:solidFill>
                  <a:srgbClr val="376092"/>
                </a:solidFill>
                <a:ea typeface="+mj-ea"/>
              </a:rPr>
              <a:t>exploding</a:t>
            </a:r>
            <a:r>
              <a:rPr lang="it-IT" sz="2000" i="1" dirty="0">
                <a:solidFill>
                  <a:srgbClr val="376092"/>
                </a:solidFill>
                <a:ea typeface="+mj-ea"/>
              </a:rPr>
              <a:t>(business pull </a:t>
            </a:r>
            <a:r>
              <a:rPr lang="it-IT" sz="2000" i="1" dirty="0" err="1">
                <a:solidFill>
                  <a:srgbClr val="376092"/>
                </a:solidFill>
                <a:ea typeface="+mj-ea"/>
              </a:rPr>
              <a:t>instead</a:t>
            </a:r>
            <a:r>
              <a:rPr lang="it-IT" sz="2000" i="1" dirty="0">
                <a:solidFill>
                  <a:srgbClr val="376092"/>
                </a:solidFill>
                <a:ea typeface="+mj-ea"/>
              </a:rPr>
              <a:t> of </a:t>
            </a:r>
            <a:r>
              <a:rPr lang="it-IT" sz="2000" i="1" dirty="0" err="1">
                <a:solidFill>
                  <a:srgbClr val="376092"/>
                </a:solidFill>
                <a:ea typeface="+mj-ea"/>
              </a:rPr>
              <a:t>technology</a:t>
            </a:r>
            <a:r>
              <a:rPr lang="it-IT" sz="2000" i="1" dirty="0">
                <a:solidFill>
                  <a:srgbClr val="376092"/>
                </a:solidFill>
                <a:ea typeface="+mj-ea"/>
              </a:rPr>
              <a:t> </a:t>
            </a:r>
            <a:r>
              <a:rPr lang="it-IT" sz="2000" i="1" dirty="0" err="1">
                <a:solidFill>
                  <a:srgbClr val="376092"/>
                </a:solidFill>
                <a:ea typeface="+mj-ea"/>
              </a:rPr>
              <a:t>push</a:t>
            </a:r>
            <a:r>
              <a:rPr lang="it-IT" sz="2000" i="1" dirty="0">
                <a:solidFill>
                  <a:srgbClr val="376092"/>
                </a:solidFill>
                <a:ea typeface="+mj-ea"/>
              </a:rPr>
              <a:t>) </a:t>
            </a:r>
            <a:endParaRPr lang="it-IT" sz="2000" i="1" dirty="0">
              <a:solidFill>
                <a:srgbClr val="376092"/>
              </a:solidFill>
              <a:ea typeface="+mj-ea"/>
            </a:endParaRPr>
          </a:p>
          <a:p>
            <a:r>
              <a:rPr lang="it-IT" sz="2000" i="1" dirty="0">
                <a:solidFill>
                  <a:srgbClr val="376092"/>
                </a:solidFill>
                <a:ea typeface="+mj-ea"/>
              </a:rPr>
              <a:t> </a:t>
            </a:r>
            <a:r>
              <a:rPr lang="it-IT" sz="2000" i="1" dirty="0" err="1">
                <a:solidFill>
                  <a:srgbClr val="376092"/>
                </a:solidFill>
                <a:ea typeface="+mj-ea"/>
              </a:rPr>
              <a:t>most</a:t>
            </a:r>
            <a:r>
              <a:rPr lang="it-IT" sz="2000" i="1" dirty="0">
                <a:solidFill>
                  <a:srgbClr val="376092"/>
                </a:solidFill>
                <a:ea typeface="+mj-ea"/>
              </a:rPr>
              <a:t> e-commerce </a:t>
            </a:r>
            <a:r>
              <a:rPr lang="it-IT" sz="2000" i="1" dirty="0" err="1">
                <a:solidFill>
                  <a:srgbClr val="376092"/>
                </a:solidFill>
                <a:ea typeface="+mj-ea"/>
              </a:rPr>
              <a:t>sites</a:t>
            </a:r>
            <a:r>
              <a:rPr lang="it-IT" sz="2000" i="1" dirty="0">
                <a:solidFill>
                  <a:srgbClr val="376092"/>
                </a:solidFill>
                <a:ea typeface="+mj-ea"/>
              </a:rPr>
              <a:t> are </a:t>
            </a:r>
            <a:r>
              <a:rPr lang="it-IT" sz="2000" i="1" dirty="0" err="1">
                <a:solidFill>
                  <a:srgbClr val="376092"/>
                </a:solidFill>
                <a:ea typeface="+mj-ea"/>
              </a:rPr>
              <a:t>using</a:t>
            </a:r>
            <a:r>
              <a:rPr lang="it-IT" sz="2000" i="1" dirty="0">
                <a:solidFill>
                  <a:srgbClr val="376092"/>
                </a:solidFill>
                <a:ea typeface="+mj-ea"/>
              </a:rPr>
              <a:t> - Amazon, Yahoo! Shopping </a:t>
            </a:r>
            <a:endParaRPr lang="it-IT" sz="2000" i="1" dirty="0">
              <a:solidFill>
                <a:srgbClr val="376092"/>
              </a:solidFill>
              <a:ea typeface="+mj-ea"/>
            </a:endParaRPr>
          </a:p>
          <a:p>
            <a:r>
              <a:rPr lang="it-IT" sz="2000" i="1" dirty="0">
                <a:solidFill>
                  <a:srgbClr val="376092"/>
                </a:solidFill>
                <a:ea typeface="+mj-ea"/>
              </a:rPr>
              <a:t> </a:t>
            </a:r>
            <a:r>
              <a:rPr lang="it-IT" sz="2000" i="1" dirty="0" err="1">
                <a:solidFill>
                  <a:srgbClr val="376092"/>
                </a:solidFill>
                <a:ea typeface="+mj-ea"/>
              </a:rPr>
              <a:t>Expanding</a:t>
            </a:r>
            <a:r>
              <a:rPr lang="it-IT" sz="2000" i="1" dirty="0">
                <a:solidFill>
                  <a:srgbClr val="376092"/>
                </a:solidFill>
                <a:ea typeface="+mj-ea"/>
              </a:rPr>
              <a:t> Business </a:t>
            </a:r>
            <a:r>
              <a:rPr lang="it-IT" sz="2000" i="1" dirty="0" err="1">
                <a:solidFill>
                  <a:srgbClr val="376092"/>
                </a:solidFill>
                <a:ea typeface="+mj-ea"/>
              </a:rPr>
              <a:t>interest</a:t>
            </a:r>
            <a:r>
              <a:rPr lang="it-IT" sz="2000" i="1" dirty="0">
                <a:solidFill>
                  <a:srgbClr val="376092"/>
                </a:solidFill>
                <a:ea typeface="+mj-ea"/>
              </a:rPr>
              <a:t> </a:t>
            </a:r>
            <a:endParaRPr lang="it-IT" sz="2000" i="1" dirty="0">
              <a:solidFill>
                <a:srgbClr val="376092"/>
              </a:solidFill>
              <a:ea typeface="+mj-ea"/>
            </a:endParaRPr>
          </a:p>
          <a:p>
            <a:r>
              <a:rPr lang="it-IT" sz="2000" i="1" dirty="0">
                <a:solidFill>
                  <a:srgbClr val="376092"/>
                </a:solidFill>
                <a:ea typeface="+mj-ea"/>
              </a:rPr>
              <a:t> </a:t>
            </a:r>
            <a:r>
              <a:rPr lang="it-IT" sz="2000" i="1" dirty="0">
                <a:solidFill>
                  <a:srgbClr val="376092"/>
                </a:solidFill>
                <a:ea typeface="+mj-ea"/>
              </a:rPr>
              <a:t>Markup </a:t>
            </a:r>
            <a:r>
              <a:rPr lang="it-IT" sz="2000" i="1" dirty="0" err="1">
                <a:solidFill>
                  <a:srgbClr val="376092"/>
                </a:solidFill>
                <a:ea typeface="+mj-ea"/>
              </a:rPr>
              <a:t>Languages</a:t>
            </a:r>
            <a:r>
              <a:rPr lang="it-IT" sz="2000" i="1" dirty="0">
                <a:solidFill>
                  <a:srgbClr val="376092"/>
                </a:solidFill>
                <a:ea typeface="+mj-ea"/>
              </a:rPr>
              <a:t> </a:t>
            </a:r>
            <a:r>
              <a:rPr lang="it-IT" sz="2000" i="1" dirty="0" err="1">
                <a:solidFill>
                  <a:srgbClr val="376092"/>
                </a:solidFill>
                <a:ea typeface="+mj-ea"/>
              </a:rPr>
              <a:t>growing</a:t>
            </a:r>
            <a:r>
              <a:rPr lang="it-IT" sz="2000" i="1" dirty="0">
                <a:solidFill>
                  <a:srgbClr val="376092"/>
                </a:solidFill>
                <a:ea typeface="+mj-ea"/>
              </a:rPr>
              <a:t> XML, RDF, DAML, </a:t>
            </a:r>
            <a:r>
              <a:rPr lang="it-IT" sz="2000" i="1" dirty="0" err="1">
                <a:solidFill>
                  <a:srgbClr val="376092"/>
                </a:solidFill>
                <a:ea typeface="+mj-ea"/>
              </a:rPr>
              <a:t>RuleML</a:t>
            </a:r>
            <a:r>
              <a:rPr lang="it-IT" sz="2000" i="1" dirty="0">
                <a:solidFill>
                  <a:srgbClr val="376092"/>
                </a:solidFill>
                <a:ea typeface="+mj-ea"/>
              </a:rPr>
              <a:t>, </a:t>
            </a:r>
            <a:r>
              <a:rPr lang="it-IT" sz="2000" i="1" dirty="0" err="1">
                <a:solidFill>
                  <a:srgbClr val="376092"/>
                </a:solidFill>
                <a:ea typeface="+mj-ea"/>
              </a:rPr>
              <a:t>xxML</a:t>
            </a:r>
            <a:r>
              <a:rPr lang="it-IT" sz="2000" i="1" dirty="0">
                <a:solidFill>
                  <a:srgbClr val="376092"/>
                </a:solidFill>
                <a:ea typeface="+mj-ea"/>
              </a:rPr>
              <a:t> </a:t>
            </a:r>
            <a:endParaRPr lang="it-IT" sz="2000" i="1" dirty="0">
              <a:solidFill>
                <a:srgbClr val="376092"/>
              </a:solidFill>
              <a:ea typeface="+mj-ea"/>
            </a:endParaRPr>
          </a:p>
          <a:p>
            <a:r>
              <a:rPr lang="it-IT" sz="2000" i="1" dirty="0">
                <a:solidFill>
                  <a:srgbClr val="376092"/>
                </a:solidFill>
                <a:ea typeface="+mj-ea"/>
              </a:rPr>
              <a:t> </a:t>
            </a:r>
            <a:r>
              <a:rPr lang="it-IT" sz="2000" i="1" dirty="0">
                <a:solidFill>
                  <a:srgbClr val="376092"/>
                </a:solidFill>
                <a:ea typeface="+mj-ea"/>
              </a:rPr>
              <a:t>“Real” </a:t>
            </a:r>
            <a:r>
              <a:rPr lang="it-IT" sz="2000" i="1" dirty="0" err="1">
                <a:solidFill>
                  <a:srgbClr val="376092"/>
                </a:solidFill>
                <a:ea typeface="+mj-ea"/>
              </a:rPr>
              <a:t>ontologies</a:t>
            </a:r>
            <a:r>
              <a:rPr lang="it-IT" sz="2000" i="1" dirty="0">
                <a:solidFill>
                  <a:srgbClr val="376092"/>
                </a:solidFill>
                <a:ea typeface="+mj-ea"/>
              </a:rPr>
              <a:t> are </a:t>
            </a:r>
            <a:r>
              <a:rPr lang="it-IT" sz="2000" i="1" dirty="0" err="1">
                <a:solidFill>
                  <a:srgbClr val="376092"/>
                </a:solidFill>
                <a:ea typeface="+mj-ea"/>
              </a:rPr>
              <a:t>becoming</a:t>
            </a:r>
            <a:r>
              <a:rPr lang="it-IT" sz="2000" i="1" dirty="0">
                <a:solidFill>
                  <a:srgbClr val="376092"/>
                </a:solidFill>
                <a:ea typeface="+mj-ea"/>
              </a:rPr>
              <a:t> more </a:t>
            </a:r>
            <a:r>
              <a:rPr lang="it-IT" sz="2000" i="1" dirty="0" err="1">
                <a:solidFill>
                  <a:srgbClr val="376092"/>
                </a:solidFill>
                <a:ea typeface="+mj-ea"/>
              </a:rPr>
              <a:t>central</a:t>
            </a:r>
            <a:r>
              <a:rPr lang="it-IT" sz="2000" i="1" dirty="0">
                <a:solidFill>
                  <a:srgbClr val="376092"/>
                </a:solidFill>
                <a:ea typeface="+mj-ea"/>
              </a:rPr>
              <a:t> to </a:t>
            </a:r>
            <a:r>
              <a:rPr lang="it-IT" sz="2000" i="1" dirty="0" err="1">
                <a:solidFill>
                  <a:srgbClr val="376092"/>
                </a:solidFill>
                <a:ea typeface="+mj-ea"/>
              </a:rPr>
              <a:t>applications</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55</a:t>
            </a:fld>
            <a:endParaRPr lang="it-IT" dirty="0"/>
          </a:p>
        </p:txBody>
      </p:sp>
    </p:spTree>
    <p:extLst>
      <p:ext uri="{BB962C8B-B14F-4D97-AF65-F5344CB8AC3E}">
        <p14:creationId xmlns:p14="http://schemas.microsoft.com/office/powerpoint/2010/main" val="1950460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Implications</a:t>
            </a:r>
            <a:r>
              <a:rPr lang="it-IT" dirty="0" smtClean="0"/>
              <a:t> and </a:t>
            </a:r>
            <a:r>
              <a:rPr lang="it-IT" dirty="0" err="1" smtClean="0"/>
              <a:t>needs</a:t>
            </a: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 </a:t>
            </a:r>
            <a:r>
              <a:rPr lang="en-US" sz="2000" i="1" dirty="0">
                <a:solidFill>
                  <a:srgbClr val="376092"/>
                </a:solidFill>
                <a:ea typeface="+mj-ea"/>
              </a:rPr>
              <a:t>Ontology Language Syntax and Semantics (DAML+OIL) </a:t>
            </a:r>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Environments for Creation and Maintenance of Ontologies </a:t>
            </a:r>
            <a:endParaRPr lang="en-US" sz="2000" i="1" dirty="0">
              <a:solidFill>
                <a:srgbClr val="376092"/>
              </a:solidFill>
              <a:ea typeface="+mj-ea"/>
            </a:endParaRPr>
          </a:p>
          <a:p>
            <a:r>
              <a:rPr lang="en-US" sz="2000" i="1" dirty="0">
                <a:solidFill>
                  <a:srgbClr val="376092"/>
                </a:solidFill>
                <a:ea typeface="+mj-ea"/>
              </a:rPr>
              <a:t> </a:t>
            </a:r>
            <a:r>
              <a:rPr lang="en-US" sz="2000" i="1" dirty="0">
                <a:solidFill>
                  <a:srgbClr val="376092"/>
                </a:solidFill>
                <a:ea typeface="+mj-ea"/>
              </a:rPr>
              <a:t>Training (Conceptual Modeling, reasoning implications, …)</a:t>
            </a:r>
            <a:endParaRPr lang="it-IT" sz="2000" i="1" dirty="0">
              <a:solidFill>
                <a:srgbClr val="376092"/>
              </a:solidFill>
              <a:ea typeface="+mj-ea"/>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56</a:t>
            </a:fld>
            <a:endParaRPr lang="it-IT" dirty="0"/>
          </a:p>
        </p:txBody>
      </p:sp>
    </p:spTree>
    <p:extLst>
      <p:ext uri="{BB962C8B-B14F-4D97-AF65-F5344CB8AC3E}">
        <p14:creationId xmlns:p14="http://schemas.microsoft.com/office/powerpoint/2010/main" val="3288853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57</a:t>
            </a:fld>
            <a:endParaRPr lang="it-IT" dirty="0"/>
          </a:p>
        </p:txBody>
      </p:sp>
      <p:sp>
        <p:nvSpPr>
          <p:cNvPr id="6" name="Rettangolo 5"/>
          <p:cNvSpPr/>
          <p:nvPr/>
        </p:nvSpPr>
        <p:spPr>
          <a:xfrm>
            <a:off x="117959" y="6232238"/>
            <a:ext cx="4864291" cy="415498"/>
          </a:xfrm>
          <a:prstGeom prst="rect">
            <a:avLst/>
          </a:prstGeom>
        </p:spPr>
        <p:txBody>
          <a:bodyPr wrap="square">
            <a:spAutoFit/>
          </a:bodyPr>
          <a:lstStyle/>
          <a:p>
            <a:pPr eaLnBrk="0" fontAlgn="base" hangingPunct="0">
              <a:spcBef>
                <a:spcPct val="0"/>
              </a:spcBef>
              <a:spcAft>
                <a:spcPct val="0"/>
              </a:spcAft>
            </a:pPr>
            <a:r>
              <a:rPr lang="it-IT" sz="1050" dirty="0">
                <a:solidFill>
                  <a:srgbClr val="B4B4B4"/>
                </a:solidFill>
                <a:latin typeface="Arial" panose="020B0604020202020204" pitchFamily="34" charset="0"/>
              </a:rPr>
              <a:t>http://www.fgcsic.es/lychnos/en_en/articles/ten_years_of_building_a_semantic_web</a:t>
            </a:r>
          </a:p>
        </p:txBody>
      </p:sp>
      <p:sp>
        <p:nvSpPr>
          <p:cNvPr id="8" name="Rettangolo 7"/>
          <p:cNvSpPr/>
          <p:nvPr/>
        </p:nvSpPr>
        <p:spPr>
          <a:xfrm>
            <a:off x="7329054" y="6150749"/>
            <a:ext cx="2779928" cy="253916"/>
          </a:xfrm>
          <a:prstGeom prst="rect">
            <a:avLst/>
          </a:prstGeom>
        </p:spPr>
        <p:txBody>
          <a:bodyPr wrap="none">
            <a:spAutoFit/>
          </a:bodyPr>
          <a:lstStyle/>
          <a:p>
            <a:pPr eaLnBrk="0" fontAlgn="base" hangingPunct="0">
              <a:spcBef>
                <a:spcPct val="0"/>
              </a:spcBef>
              <a:spcAft>
                <a:spcPct val="0"/>
              </a:spcAft>
            </a:pPr>
            <a:r>
              <a:rPr lang="it-IT" sz="1050" dirty="0">
                <a:solidFill>
                  <a:srgbClr val="B4B4B4"/>
                </a:solidFill>
                <a:latin typeface="Arial" panose="020B0604020202020204" pitchFamily="34" charset="0"/>
              </a:rPr>
              <a:t>https://en.wikipedia.org/wiki/Semantic_Web</a:t>
            </a:r>
          </a:p>
        </p:txBody>
      </p:sp>
      <p:pic>
        <p:nvPicPr>
          <p:cNvPr id="9" name="Immagine 8"/>
          <p:cNvPicPr>
            <a:picLocks noChangeAspect="1"/>
          </p:cNvPicPr>
          <p:nvPr/>
        </p:nvPicPr>
        <p:blipFill>
          <a:blip r:embed="rId2"/>
          <a:stretch>
            <a:fillRect/>
          </a:stretch>
        </p:blipFill>
        <p:spPr>
          <a:xfrm>
            <a:off x="5791201" y="979409"/>
            <a:ext cx="5743575" cy="5362655"/>
          </a:xfrm>
          <a:prstGeom prst="rect">
            <a:avLst/>
          </a:prstGeom>
        </p:spPr>
      </p:pic>
      <p:cxnSp>
        <p:nvCxnSpPr>
          <p:cNvPr id="11" name="Connettore 2 10"/>
          <p:cNvCxnSpPr/>
          <p:nvPr/>
        </p:nvCxnSpPr>
        <p:spPr>
          <a:xfrm flipV="1">
            <a:off x="1270861" y="3533614"/>
            <a:ext cx="5052447" cy="6974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ttangolo 11"/>
          <p:cNvSpPr/>
          <p:nvPr/>
        </p:nvSpPr>
        <p:spPr>
          <a:xfrm>
            <a:off x="1270861" y="2789695"/>
            <a:ext cx="2805193" cy="8710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smtClean="0"/>
              <a:t>SPARQL</a:t>
            </a:r>
          </a:p>
          <a:p>
            <a:pPr algn="ctr"/>
            <a:r>
              <a:rPr lang="it-IT" dirty="0" smtClean="0"/>
              <a:t>Interrogare le ontologie</a:t>
            </a:r>
            <a:endParaRPr lang="it-IT" dirty="0"/>
          </a:p>
        </p:txBody>
      </p:sp>
    </p:spTree>
    <p:extLst>
      <p:ext uri="{BB962C8B-B14F-4D97-AF65-F5344CB8AC3E}">
        <p14:creationId xmlns:p14="http://schemas.microsoft.com/office/powerpoint/2010/main" val="3491760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SPARQL</a:t>
            </a:r>
            <a:endParaRPr lang="it-IT" dirty="0"/>
          </a:p>
        </p:txBody>
      </p:sp>
      <p:sp>
        <p:nvSpPr>
          <p:cNvPr id="3" name="Segnaposto contenuto 2"/>
          <p:cNvSpPr>
            <a:spLocks noGrp="1"/>
          </p:cNvSpPr>
          <p:nvPr>
            <p:ph idx="1"/>
          </p:nvPr>
        </p:nvSpPr>
        <p:spPr/>
        <p:txBody>
          <a:bodyPr/>
          <a:lstStyle/>
          <a:p>
            <a:pPr marL="0" indent="0">
              <a:buNone/>
            </a:pPr>
            <a:r>
              <a:rPr lang="it-IT" sz="2000" i="1" dirty="0">
                <a:solidFill>
                  <a:srgbClr val="376092"/>
                </a:solidFill>
                <a:ea typeface="+mj-ea"/>
              </a:rPr>
              <a:t>SPARQL è un linguaggio di </a:t>
            </a:r>
            <a:r>
              <a:rPr lang="it-IT" sz="2000" i="1" dirty="0" err="1">
                <a:solidFill>
                  <a:srgbClr val="376092"/>
                </a:solidFill>
                <a:ea typeface="+mj-ea"/>
              </a:rPr>
              <a:t>query</a:t>
            </a:r>
            <a:r>
              <a:rPr lang="it-IT" sz="2000" i="1" dirty="0">
                <a:solidFill>
                  <a:srgbClr val="376092"/>
                </a:solidFill>
                <a:ea typeface="+mj-ea"/>
              </a:rPr>
              <a:t> progettato specificamente per interrogare gli RDF story (</a:t>
            </a:r>
            <a:r>
              <a:rPr lang="it-IT" sz="2000" i="1" dirty="0" err="1">
                <a:solidFill>
                  <a:srgbClr val="376092"/>
                </a:solidFill>
                <a:ea typeface="+mj-ea"/>
              </a:rPr>
              <a:t>Grobe</a:t>
            </a:r>
            <a:r>
              <a:rPr lang="it-IT" sz="2000" i="1" dirty="0">
                <a:solidFill>
                  <a:srgbClr val="376092"/>
                </a:solidFill>
                <a:ea typeface="+mj-ea"/>
              </a:rPr>
              <a:t>, 2009). </a:t>
            </a:r>
            <a:endParaRPr lang="it-IT" sz="2000" i="1" dirty="0" smtClean="0">
              <a:solidFill>
                <a:srgbClr val="376092"/>
              </a:solidFill>
              <a:ea typeface="+mj-ea"/>
            </a:endParaRPr>
          </a:p>
          <a:p>
            <a:pPr marL="0" indent="0">
              <a:buNone/>
            </a:pPr>
            <a:r>
              <a:rPr lang="it-IT" sz="2000" i="1" dirty="0" smtClean="0">
                <a:solidFill>
                  <a:srgbClr val="376092"/>
                </a:solidFill>
                <a:ea typeface="+mj-ea"/>
              </a:rPr>
              <a:t>Le </a:t>
            </a:r>
            <a:r>
              <a:rPr lang="it-IT" sz="2000" i="1" dirty="0" err="1">
                <a:solidFill>
                  <a:srgbClr val="376092"/>
                </a:solidFill>
                <a:ea typeface="+mj-ea"/>
              </a:rPr>
              <a:t>queries</a:t>
            </a:r>
            <a:r>
              <a:rPr lang="it-IT" sz="2000" i="1" dirty="0">
                <a:solidFill>
                  <a:srgbClr val="376092"/>
                </a:solidFill>
                <a:ea typeface="+mj-ea"/>
              </a:rPr>
              <a:t> SPARQL sono inviate da un client a un server conosciuto come SPARQL-</a:t>
            </a:r>
            <a:r>
              <a:rPr lang="it-IT" sz="2000" i="1" dirty="0" err="1">
                <a:solidFill>
                  <a:srgbClr val="376092"/>
                </a:solidFill>
                <a:ea typeface="+mj-ea"/>
              </a:rPr>
              <a:t>endpoint</a:t>
            </a:r>
            <a:r>
              <a:rPr lang="it-IT" sz="2000" i="1" dirty="0">
                <a:solidFill>
                  <a:srgbClr val="376092"/>
                </a:solidFill>
                <a:ea typeface="+mj-ea"/>
              </a:rPr>
              <a:t> utilizzando il protocollo HTTP</a:t>
            </a:r>
            <a:r>
              <a:rPr lang="it-IT" sz="2000" i="1" dirty="0" smtClean="0">
                <a:solidFill>
                  <a:srgbClr val="376092"/>
                </a:solidFill>
                <a:ea typeface="+mj-ea"/>
              </a:rPr>
              <a:t>.</a:t>
            </a:r>
          </a:p>
          <a:p>
            <a:pPr marL="0" indent="0">
              <a:buNone/>
            </a:pPr>
            <a:endParaRPr lang="it-IT" sz="2000" i="1" dirty="0">
              <a:solidFill>
                <a:srgbClr val="376092"/>
              </a:solidFill>
              <a:ea typeface="+mj-ea"/>
            </a:endParaRPr>
          </a:p>
          <a:p>
            <a:pPr marL="0" indent="0">
              <a:buNone/>
            </a:pPr>
            <a:r>
              <a:rPr lang="it-IT" sz="2000" i="1" dirty="0" smtClean="0">
                <a:solidFill>
                  <a:srgbClr val="376092"/>
                </a:solidFill>
                <a:ea typeface="+mj-ea"/>
              </a:rPr>
              <a:t> </a:t>
            </a:r>
            <a:r>
              <a:rPr lang="it-IT" sz="2000" i="1" dirty="0">
                <a:solidFill>
                  <a:srgbClr val="376092"/>
                </a:solidFill>
                <a:ea typeface="+mj-ea"/>
              </a:rPr>
              <a:t>L'interazione tra il client e SPARQL-</a:t>
            </a:r>
            <a:r>
              <a:rPr lang="it-IT" sz="2000" i="1" dirty="0" err="1">
                <a:solidFill>
                  <a:srgbClr val="376092"/>
                </a:solidFill>
                <a:ea typeface="+mj-ea"/>
              </a:rPr>
              <a:t>endpoint</a:t>
            </a:r>
            <a:r>
              <a:rPr lang="it-IT" sz="2000" i="1" dirty="0">
                <a:solidFill>
                  <a:srgbClr val="376092"/>
                </a:solidFill>
                <a:ea typeface="+mj-ea"/>
              </a:rPr>
              <a:t>  è definito da un protocollo adatto alla interpretazione automatica e non è destinato ad essere interpretato da esseri umani</a:t>
            </a:r>
            <a:r>
              <a:rPr lang="it-IT" sz="2000" i="1" dirty="0" smtClean="0">
                <a:solidFill>
                  <a:srgbClr val="376092"/>
                </a:solidFill>
                <a:ea typeface="+mj-ea"/>
              </a:rPr>
              <a:t>.</a:t>
            </a:r>
          </a:p>
          <a:p>
            <a:pPr marL="0" indent="0">
              <a:buNone/>
            </a:pPr>
            <a:endParaRPr lang="it-IT" sz="2000" i="1" dirty="0">
              <a:solidFill>
                <a:srgbClr val="376092"/>
              </a:solidFill>
              <a:ea typeface="+mj-ea"/>
            </a:endParaRPr>
          </a:p>
          <a:p>
            <a:pPr marL="0" indent="0">
              <a:buNone/>
            </a:pPr>
            <a:r>
              <a:rPr lang="it-IT" sz="2000" i="1" dirty="0" err="1" smtClean="0">
                <a:solidFill>
                  <a:srgbClr val="376092"/>
                </a:solidFill>
                <a:ea typeface="+mj-ea"/>
              </a:rPr>
              <a:t>Protégé</a:t>
            </a:r>
            <a:r>
              <a:rPr lang="it-IT" sz="2000" i="1" dirty="0" smtClean="0">
                <a:solidFill>
                  <a:srgbClr val="376092"/>
                </a:solidFill>
                <a:ea typeface="+mj-ea"/>
              </a:rPr>
              <a:t> è adeguato ad interrogare le ontologie </a:t>
            </a:r>
            <a:endParaRPr lang="it-IT" sz="2000" i="1" dirty="0">
              <a:solidFill>
                <a:srgbClr val="376092"/>
              </a:solidFill>
              <a:ea typeface="+mj-ea"/>
            </a:endParaRPr>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58</a:t>
            </a:fld>
            <a:endParaRPr lang="it-IT" dirty="0"/>
          </a:p>
        </p:txBody>
      </p:sp>
      <p:pic>
        <p:nvPicPr>
          <p:cNvPr id="5" name="Immagine 4"/>
          <p:cNvPicPr>
            <a:picLocks noChangeAspect="1"/>
          </p:cNvPicPr>
          <p:nvPr/>
        </p:nvPicPr>
        <p:blipFill>
          <a:blip r:embed="rId2"/>
          <a:stretch>
            <a:fillRect/>
          </a:stretch>
        </p:blipFill>
        <p:spPr>
          <a:xfrm>
            <a:off x="9184218" y="4221164"/>
            <a:ext cx="1905000" cy="1905000"/>
          </a:xfrm>
          <a:prstGeom prst="rect">
            <a:avLst/>
          </a:prstGeom>
        </p:spPr>
      </p:pic>
    </p:spTree>
    <p:extLst>
      <p:ext uri="{BB962C8B-B14F-4D97-AF65-F5344CB8AC3E}">
        <p14:creationId xmlns:p14="http://schemas.microsoft.com/office/powerpoint/2010/main" val="2116917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 name="Segnaposto contenuto 4"/>
          <p:cNvPicPr>
            <a:picLocks noGrp="1" noChangeAspect="1"/>
          </p:cNvPicPr>
          <p:nvPr>
            <p:ph idx="1"/>
          </p:nvPr>
        </p:nvPicPr>
        <p:blipFill>
          <a:blip r:embed="rId2"/>
          <a:stretch>
            <a:fillRect/>
          </a:stretch>
        </p:blipFill>
        <p:spPr>
          <a:xfrm>
            <a:off x="609600" y="1773239"/>
            <a:ext cx="3294318" cy="4352925"/>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59</a:t>
            </a:fld>
            <a:endParaRPr lang="it-IT" dirty="0"/>
          </a:p>
        </p:txBody>
      </p:sp>
      <p:sp>
        <p:nvSpPr>
          <p:cNvPr id="6" name="CasellaDiTesto 5"/>
          <p:cNvSpPr txBox="1"/>
          <p:nvPr/>
        </p:nvSpPr>
        <p:spPr>
          <a:xfrm>
            <a:off x="4773478" y="1773239"/>
            <a:ext cx="6761298" cy="3170099"/>
          </a:xfrm>
          <a:prstGeom prst="rect">
            <a:avLst/>
          </a:prstGeom>
          <a:noFill/>
        </p:spPr>
        <p:txBody>
          <a:bodyPr wrap="square" rtlCol="0">
            <a:spAutoFit/>
          </a:bodyPr>
          <a:lstStyle/>
          <a:p>
            <a:r>
              <a:rPr lang="en-US" sz="2000" i="1" dirty="0">
                <a:solidFill>
                  <a:srgbClr val="376092"/>
                </a:solidFill>
                <a:latin typeface="Arial" panose="020B0604020202020204" pitchFamily="34" charset="0"/>
                <a:ea typeface="+mj-ea"/>
                <a:cs typeface="Arial" panose="020B0604020202020204" pitchFamily="34" charset="0"/>
              </a:rPr>
              <a:t>A SPARQL query typically says “I want these pieces of information from the subset of the data that meets these conditions.” </a:t>
            </a: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a:solidFill>
                  <a:srgbClr val="376092"/>
                </a:solidFill>
                <a:latin typeface="Arial" panose="020B0604020202020204" pitchFamily="34" charset="0"/>
                <a:ea typeface="+mj-ea"/>
                <a:cs typeface="Arial" panose="020B0604020202020204" pitchFamily="34" charset="0"/>
              </a:rPr>
              <a:t>You describe the conditions with triple patterns, which are similar to RDF triples but may include variables to add flexibility in how they match against the data.</a:t>
            </a:r>
          </a:p>
          <a:p>
            <a:endParaRPr lang="en-US" sz="2000" i="1" dirty="0">
              <a:solidFill>
                <a:srgbClr val="376092"/>
              </a:solidFill>
              <a:latin typeface="Arial" panose="020B0604020202020204" pitchFamily="34" charset="0"/>
              <a:ea typeface="+mj-ea"/>
              <a:cs typeface="Arial" panose="020B0604020202020204" pitchFamily="34" charset="0"/>
            </a:endParaRPr>
          </a:p>
          <a:p>
            <a:r>
              <a:rPr lang="en-US" sz="2000" i="1" dirty="0" err="1">
                <a:solidFill>
                  <a:srgbClr val="376092"/>
                </a:solidFill>
                <a:latin typeface="Arial" panose="020B0604020202020204" pitchFamily="34" charset="0"/>
                <a:ea typeface="+mj-ea"/>
                <a:cs typeface="Arial" panose="020B0604020202020204" pitchFamily="34" charset="0"/>
              </a:rPr>
              <a:t>DuCharme</a:t>
            </a:r>
            <a:r>
              <a:rPr lang="en-US" sz="2000" i="1" dirty="0">
                <a:solidFill>
                  <a:srgbClr val="376092"/>
                </a:solidFill>
                <a:latin typeface="Arial" panose="020B0604020202020204" pitchFamily="34" charset="0"/>
                <a:ea typeface="+mj-ea"/>
                <a:cs typeface="Arial" panose="020B0604020202020204" pitchFamily="34" charset="0"/>
              </a:rPr>
              <a:t>, Bob. Learning SPARQL (</a:t>
            </a:r>
            <a:r>
              <a:rPr lang="en-US" sz="2000" i="1" dirty="0" err="1">
                <a:solidFill>
                  <a:srgbClr val="376092"/>
                </a:solidFill>
                <a:latin typeface="Arial" panose="020B0604020202020204" pitchFamily="34" charset="0"/>
                <a:ea typeface="+mj-ea"/>
                <a:cs typeface="Arial" panose="020B0604020202020204" pitchFamily="34" charset="0"/>
              </a:rPr>
              <a:t>posizioni</a:t>
            </a:r>
            <a:r>
              <a:rPr lang="en-US" sz="2000" i="1" dirty="0">
                <a:solidFill>
                  <a:srgbClr val="376092"/>
                </a:solidFill>
                <a:latin typeface="Arial" panose="020B0604020202020204" pitchFamily="34" charset="0"/>
                <a:ea typeface="+mj-ea"/>
                <a:cs typeface="Arial" panose="020B0604020202020204" pitchFamily="34" charset="0"/>
              </a:rPr>
              <a:t> </a:t>
            </a:r>
            <a:r>
              <a:rPr lang="en-US" sz="2000" i="1" dirty="0" err="1">
                <a:solidFill>
                  <a:srgbClr val="376092"/>
                </a:solidFill>
                <a:latin typeface="Arial" panose="020B0604020202020204" pitchFamily="34" charset="0"/>
                <a:ea typeface="+mj-ea"/>
                <a:cs typeface="Arial" panose="020B0604020202020204" pitchFamily="34" charset="0"/>
              </a:rPr>
              <a:t>nel</a:t>
            </a:r>
            <a:r>
              <a:rPr lang="en-US" sz="2000" i="1" dirty="0">
                <a:solidFill>
                  <a:srgbClr val="376092"/>
                </a:solidFill>
                <a:latin typeface="Arial" panose="020B0604020202020204" pitchFamily="34" charset="0"/>
                <a:ea typeface="+mj-ea"/>
                <a:cs typeface="Arial" panose="020B0604020202020204" pitchFamily="34" charset="0"/>
              </a:rPr>
              <a:t> Kindle 200-202). O'Reilly Media. </a:t>
            </a:r>
            <a:r>
              <a:rPr lang="en-US" sz="2000" i="1" dirty="0" err="1">
                <a:solidFill>
                  <a:srgbClr val="376092"/>
                </a:solidFill>
                <a:latin typeface="Arial" panose="020B0604020202020204" pitchFamily="34" charset="0"/>
                <a:ea typeface="+mj-ea"/>
                <a:cs typeface="Arial" panose="020B0604020202020204" pitchFamily="34" charset="0"/>
              </a:rPr>
              <a:t>Edizione</a:t>
            </a:r>
            <a:r>
              <a:rPr lang="en-US" sz="2000" i="1" dirty="0">
                <a:solidFill>
                  <a:srgbClr val="376092"/>
                </a:solidFill>
                <a:latin typeface="Arial" panose="020B0604020202020204" pitchFamily="34" charset="0"/>
                <a:ea typeface="+mj-ea"/>
                <a:cs typeface="Arial" panose="020B0604020202020204" pitchFamily="34" charset="0"/>
              </a:rPr>
              <a:t> del Kindle. </a:t>
            </a:r>
            <a:endParaRPr lang="it-IT" sz="2000" i="1" dirty="0">
              <a:solidFill>
                <a:srgbClr val="37609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1148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Semantic web </a:t>
            </a:r>
            <a:r>
              <a:rPr lang="en-US" b="0" dirty="0"/>
              <a:t>How Does It Differ From The Web As It Is Today?</a:t>
            </a:r>
            <a:br>
              <a:rPr lang="en-US" b="0" dirty="0"/>
            </a:br>
            <a:endParaRPr lang="it-IT" dirty="0"/>
          </a:p>
        </p:txBody>
      </p:sp>
      <p:sp>
        <p:nvSpPr>
          <p:cNvPr id="3" name="Segnaposto contenuto 2"/>
          <p:cNvSpPr>
            <a:spLocks noGrp="1"/>
          </p:cNvSpPr>
          <p:nvPr>
            <p:ph idx="1"/>
          </p:nvPr>
        </p:nvSpPr>
        <p:spPr/>
        <p:txBody>
          <a:bodyPr/>
          <a:lstStyle/>
          <a:p>
            <a:r>
              <a:rPr lang="en-US" sz="2000" i="1" dirty="0">
                <a:solidFill>
                  <a:srgbClr val="376092"/>
                </a:solidFill>
                <a:ea typeface="+mj-ea"/>
              </a:rPr>
              <a:t>Today, much of the data we get from the web is delivered to us in the form of web pages - HTML documents that are linked to each other through the use of hyperlinks. </a:t>
            </a:r>
            <a:endParaRPr lang="en-US" sz="2000" i="1" dirty="0" smtClean="0">
              <a:solidFill>
                <a:srgbClr val="376092"/>
              </a:solidFill>
              <a:ea typeface="+mj-ea"/>
            </a:endParaRPr>
          </a:p>
          <a:p>
            <a:endParaRPr lang="en-US" sz="2000" i="1" dirty="0">
              <a:solidFill>
                <a:srgbClr val="376092"/>
              </a:solidFill>
              <a:ea typeface="+mj-ea"/>
            </a:endParaRPr>
          </a:p>
          <a:p>
            <a:r>
              <a:rPr lang="en-US" sz="2000" i="1" dirty="0" smtClean="0">
                <a:solidFill>
                  <a:srgbClr val="376092"/>
                </a:solidFill>
                <a:ea typeface="+mj-ea"/>
              </a:rPr>
              <a:t>Humans </a:t>
            </a:r>
            <a:r>
              <a:rPr lang="en-US" sz="2000" i="1" dirty="0">
                <a:solidFill>
                  <a:srgbClr val="376092"/>
                </a:solidFill>
                <a:ea typeface="+mj-ea"/>
              </a:rPr>
              <a:t>or machines can read these documents, but other than typically seeking keywords in a page, </a:t>
            </a:r>
            <a:r>
              <a:rPr lang="en-US" sz="2000" b="1" i="1" dirty="0">
                <a:solidFill>
                  <a:srgbClr val="376092"/>
                </a:solidFill>
                <a:ea typeface="+mj-ea"/>
              </a:rPr>
              <a:t>machines have difficulty extracting any meaning </a:t>
            </a:r>
            <a:r>
              <a:rPr lang="en-US" sz="2000" i="1" dirty="0">
                <a:solidFill>
                  <a:srgbClr val="376092"/>
                </a:solidFill>
                <a:ea typeface="+mj-ea"/>
              </a:rPr>
              <a:t>from these documents themselves</a:t>
            </a:r>
            <a:r>
              <a:rPr lang="en-US" dirty="0" smtClean="0"/>
              <a:t>.</a:t>
            </a:r>
          </a:p>
          <a:p>
            <a:endParaRPr lang="en-US" dirty="0" smtClean="0"/>
          </a:p>
          <a:p>
            <a:r>
              <a:rPr lang="en-US" i="1" dirty="0">
                <a:solidFill>
                  <a:srgbClr val="376092"/>
                </a:solidFill>
              </a:rPr>
              <a:t>The web contains lots of information, but typically the raw data itself isn't available - rather only HTML documents constructed from data, if a web site is generated from a database at all</a:t>
            </a:r>
            <a:endParaRPr lang="en-US" dirty="0" smtClean="0"/>
          </a:p>
          <a:p>
            <a:endParaRPr lang="en-US" dirty="0" smtClean="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a:t>
            </a:fld>
            <a:endParaRPr lang="it-IT" dirty="0"/>
          </a:p>
        </p:txBody>
      </p:sp>
    </p:spTree>
    <p:extLst>
      <p:ext uri="{BB962C8B-B14F-4D97-AF65-F5344CB8AC3E}">
        <p14:creationId xmlns:p14="http://schemas.microsoft.com/office/powerpoint/2010/main" val="42043827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 interrogare dbpedia</a:t>
            </a:r>
            <a:endParaRPr lang="it-IT" dirty="0"/>
          </a:p>
        </p:txBody>
      </p:sp>
      <p:sp>
        <p:nvSpPr>
          <p:cNvPr id="3" name="Segnaposto contenuto 2"/>
          <p:cNvSpPr>
            <a:spLocks noGrp="1"/>
          </p:cNvSpPr>
          <p:nvPr>
            <p:ph idx="1"/>
          </p:nvPr>
        </p:nvSpPr>
        <p:spPr/>
        <p:txBody>
          <a:bodyPr/>
          <a:lstStyle/>
          <a:p>
            <a:pPr marL="0" indent="0">
              <a:buNone/>
            </a:pPr>
            <a:endParaRPr lang="it-IT" dirty="0" smtClean="0">
              <a:hlinkClick r:id="rId2"/>
            </a:endParaRPr>
          </a:p>
          <a:p>
            <a:pPr marL="0" indent="0">
              <a:buNone/>
            </a:pPr>
            <a:endParaRPr lang="it-IT" dirty="0">
              <a:hlinkClick r:id="rId2"/>
            </a:endParaRPr>
          </a:p>
          <a:p>
            <a:pPr marL="0" indent="0">
              <a:buNone/>
            </a:pPr>
            <a:r>
              <a:rPr lang="it-IT" dirty="0">
                <a:hlinkClick r:id="rId3"/>
              </a:rPr>
              <a:t>https://</a:t>
            </a:r>
            <a:r>
              <a:rPr lang="it-IT" dirty="0" smtClean="0">
                <a:hlinkClick r:id="rId3"/>
              </a:rPr>
              <a:t>it.wikipedia.org/wiki/Riccardo_Muti</a:t>
            </a:r>
            <a:endParaRPr lang="it-IT" dirty="0" smtClean="0"/>
          </a:p>
          <a:p>
            <a:pPr marL="0" indent="0">
              <a:buNone/>
            </a:pPr>
            <a:endParaRPr lang="it-IT" dirty="0" smtClean="0"/>
          </a:p>
          <a:p>
            <a:pPr marL="0" indent="0">
              <a:buNone/>
            </a:pPr>
            <a:endParaRPr lang="it-IT" dirty="0">
              <a:hlinkClick r:id="rId2"/>
            </a:endParaRPr>
          </a:p>
          <a:p>
            <a:pPr marL="0" indent="0">
              <a:buNone/>
            </a:pPr>
            <a:r>
              <a:rPr lang="it-IT" dirty="0" smtClean="0">
                <a:hlinkClick r:id="rId2"/>
              </a:rPr>
              <a:t>http</a:t>
            </a:r>
            <a:r>
              <a:rPr lang="it-IT" dirty="0">
                <a:hlinkClick r:id="rId2"/>
              </a:rPr>
              <a:t>://</a:t>
            </a:r>
            <a:r>
              <a:rPr lang="it-IT" dirty="0" smtClean="0">
                <a:hlinkClick r:id="rId2"/>
              </a:rPr>
              <a:t>dbpedia.org/page/Riccardo_Muti</a:t>
            </a:r>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60</a:t>
            </a:fld>
            <a:endParaRPr lang="it-IT" dirty="0"/>
          </a:p>
        </p:txBody>
      </p:sp>
      <p:pic>
        <p:nvPicPr>
          <p:cNvPr id="6" name="Immagine 5"/>
          <p:cNvPicPr>
            <a:picLocks noChangeAspect="1"/>
          </p:cNvPicPr>
          <p:nvPr/>
        </p:nvPicPr>
        <p:blipFill>
          <a:blip r:embed="rId4"/>
          <a:stretch>
            <a:fillRect/>
          </a:stretch>
        </p:blipFill>
        <p:spPr>
          <a:xfrm>
            <a:off x="5691187" y="1557339"/>
            <a:ext cx="6500813" cy="4951058"/>
          </a:xfrm>
          <a:prstGeom prst="rect">
            <a:avLst/>
          </a:prstGeom>
        </p:spPr>
      </p:pic>
      <p:sp>
        <p:nvSpPr>
          <p:cNvPr id="7" name="Rettangolo 6"/>
          <p:cNvSpPr/>
          <p:nvPr/>
        </p:nvSpPr>
        <p:spPr>
          <a:xfrm>
            <a:off x="7307700" y="6330181"/>
            <a:ext cx="2481449" cy="369332"/>
          </a:xfrm>
          <a:prstGeom prst="rect">
            <a:avLst/>
          </a:prstGeom>
        </p:spPr>
        <p:txBody>
          <a:bodyPr wrap="none">
            <a:spAutoFit/>
          </a:bodyPr>
          <a:lstStyle/>
          <a:p>
            <a:r>
              <a:rPr lang="it-IT" dirty="0"/>
              <a:t>http://wiki.dbpedia.org/</a:t>
            </a:r>
          </a:p>
        </p:txBody>
      </p:sp>
    </p:spTree>
    <p:extLst>
      <p:ext uri="{BB962C8B-B14F-4D97-AF65-F5344CB8AC3E}">
        <p14:creationId xmlns:p14="http://schemas.microsoft.com/office/powerpoint/2010/main" val="3881884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
            </a:r>
            <a:br>
              <a:rPr lang="en-US" dirty="0" smtClean="0"/>
            </a:br>
            <a:r>
              <a:rPr lang="en-US" dirty="0"/>
              <a:t/>
            </a:r>
            <a:br>
              <a:rPr lang="en-US" dirty="0"/>
            </a:br>
            <a:r>
              <a:rPr lang="en-US" dirty="0" smtClean="0"/>
              <a:t>URLs</a:t>
            </a:r>
            <a:r>
              <a:rPr lang="en-US" dirty="0"/>
              <a:t>, URIs, IRIs, and Namespaces</a:t>
            </a:r>
            <a:br>
              <a:rPr lang="en-US" dirty="0"/>
            </a:br>
            <a:r>
              <a:rPr lang="en-US" dirty="0"/>
              <a:t/>
            </a:r>
            <a:br>
              <a:rPr lang="en-US" dirty="0"/>
            </a:br>
            <a:r>
              <a:rPr lang="en-US" dirty="0" smtClean="0"/>
              <a:t>. </a:t>
            </a:r>
            <a:endParaRPr lang="it-IT" dirty="0"/>
          </a:p>
        </p:txBody>
      </p:sp>
      <p:sp>
        <p:nvSpPr>
          <p:cNvPr id="3" name="Segnaposto contenuto 2"/>
          <p:cNvSpPr>
            <a:spLocks noGrp="1"/>
          </p:cNvSpPr>
          <p:nvPr>
            <p:ph idx="1"/>
          </p:nvPr>
        </p:nvSpPr>
        <p:spPr>
          <a:xfrm>
            <a:off x="645763" y="1323789"/>
            <a:ext cx="10972800" cy="5383400"/>
          </a:xfrm>
        </p:spPr>
        <p:txBody>
          <a:bodyPr/>
          <a:lstStyle/>
          <a:p>
            <a:pPr marL="0" indent="0">
              <a:buNone/>
            </a:pPr>
            <a:r>
              <a:rPr lang="en-US" sz="2000" i="1" dirty="0">
                <a:solidFill>
                  <a:srgbClr val="376092"/>
                </a:solidFill>
                <a:ea typeface="+mj-ea"/>
              </a:rPr>
              <a:t>When Berners-Lee invented the Web, along with writing the first web server and browser, he developed specifications for three things so that all the servers and browsers could work together:</a:t>
            </a:r>
          </a:p>
          <a:p>
            <a:pPr marL="0" indent="0">
              <a:buNone/>
            </a:pPr>
            <a:endParaRPr lang="en-US" sz="2000" i="1" dirty="0">
              <a:solidFill>
                <a:srgbClr val="376092"/>
              </a:solidFill>
              <a:ea typeface="+mj-ea"/>
            </a:endParaRPr>
          </a:p>
          <a:p>
            <a:r>
              <a:rPr lang="en-US" sz="2000" i="1" dirty="0">
                <a:solidFill>
                  <a:srgbClr val="376092"/>
                </a:solidFill>
                <a:ea typeface="+mj-ea"/>
              </a:rPr>
              <a:t>A way to represent document structure, so that a browser would know which parts of a document were paragraphs, which were headers, which were links, and so forth. This specification is the Hypertext Markup Language, or HTML.</a:t>
            </a:r>
          </a:p>
          <a:p>
            <a:endParaRPr lang="en-US" sz="2000" i="1" dirty="0">
              <a:solidFill>
                <a:srgbClr val="376092"/>
              </a:solidFill>
              <a:ea typeface="+mj-ea"/>
            </a:endParaRPr>
          </a:p>
          <a:p>
            <a:r>
              <a:rPr lang="en-US" sz="2000" i="1" dirty="0">
                <a:solidFill>
                  <a:srgbClr val="376092"/>
                </a:solidFill>
                <a:ea typeface="+mj-ea"/>
              </a:rPr>
              <a:t> A way for client programs such as web browsers and servers to communicate with each other. The Hypertext Transfer Protocol, or HTTP,</a:t>
            </a:r>
          </a:p>
          <a:p>
            <a:endParaRPr lang="en-US" sz="2000" i="1" dirty="0">
              <a:solidFill>
                <a:srgbClr val="376092"/>
              </a:solidFill>
              <a:ea typeface="+mj-ea"/>
            </a:endParaRPr>
          </a:p>
          <a:p>
            <a:r>
              <a:rPr lang="en-US" sz="2000" i="1" dirty="0">
                <a:solidFill>
                  <a:srgbClr val="376092"/>
                </a:solidFill>
                <a:ea typeface="+mj-ea"/>
              </a:rPr>
              <a:t>A compact way for the client to specify which resource it wants — for example, the name of a file, the directory where it’s stored, and the server that has that file system. Berners-Lee called a server-directory-resource name combination that a client sends using a particular internet protocol (for example, http:// www.learningsparql.com/ resources/ index.html) a Uniform Resource Locator, or URL.</a:t>
            </a:r>
          </a:p>
          <a:p>
            <a:endParaRPr lang="en-US"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61</a:t>
            </a:fld>
            <a:endParaRPr lang="it-IT" dirty="0"/>
          </a:p>
        </p:txBody>
      </p:sp>
    </p:spTree>
    <p:extLst>
      <p:ext uri="{BB962C8B-B14F-4D97-AF65-F5344CB8AC3E}">
        <p14:creationId xmlns:p14="http://schemas.microsoft.com/office/powerpoint/2010/main" val="2446580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en-US" dirty="0"/>
              <a:t>URLs, URIs, IRIs, and Namespaces</a:t>
            </a:r>
            <a:br>
              <a:rPr lang="en-US" dirty="0"/>
            </a:br>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62</a:t>
            </a:fld>
            <a:endParaRPr lang="it-IT" dirty="0"/>
          </a:p>
        </p:txBody>
      </p:sp>
      <p:pic>
        <p:nvPicPr>
          <p:cNvPr id="7" name="Immagine 6"/>
          <p:cNvPicPr>
            <a:picLocks noChangeAspect="1"/>
          </p:cNvPicPr>
          <p:nvPr/>
        </p:nvPicPr>
        <p:blipFill>
          <a:blip r:embed="rId3"/>
          <a:stretch>
            <a:fillRect/>
          </a:stretch>
        </p:blipFill>
        <p:spPr>
          <a:xfrm>
            <a:off x="1229648" y="1441342"/>
            <a:ext cx="9144260" cy="5145438"/>
          </a:xfrm>
          <a:prstGeom prst="rect">
            <a:avLst/>
          </a:prstGeom>
        </p:spPr>
      </p:pic>
    </p:spTree>
    <p:extLst>
      <p:ext uri="{BB962C8B-B14F-4D97-AF65-F5344CB8AC3E}">
        <p14:creationId xmlns:p14="http://schemas.microsoft.com/office/powerpoint/2010/main" val="40860306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Basic </a:t>
            </a:r>
            <a:r>
              <a:rPr lang="it-IT" dirty="0" err="1" smtClean="0"/>
              <a:t>rdf</a:t>
            </a:r>
            <a:r>
              <a:rPr lang="it-IT" dirty="0" smtClean="0"/>
              <a:t> </a:t>
            </a:r>
            <a:r>
              <a:rPr lang="it-IT" dirty="0" err="1" smtClean="0"/>
              <a:t>concepts</a:t>
            </a:r>
            <a:endParaRPr lang="it-IT" dirty="0"/>
          </a:p>
        </p:txBody>
      </p:sp>
      <p:sp>
        <p:nvSpPr>
          <p:cNvPr id="3" name="Segnaposto contenuto 2"/>
          <p:cNvSpPr>
            <a:spLocks noGrp="1"/>
          </p:cNvSpPr>
          <p:nvPr>
            <p:ph idx="1"/>
          </p:nvPr>
        </p:nvSpPr>
        <p:spPr/>
        <p:txBody>
          <a:bodyPr/>
          <a:lstStyle/>
          <a:p>
            <a:endParaRPr lang="it-IT"/>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63</a:t>
            </a:fld>
            <a:endParaRPr lang="it-IT" dirty="0"/>
          </a:p>
        </p:txBody>
      </p:sp>
      <p:pic>
        <p:nvPicPr>
          <p:cNvPr id="5" name="Immagine 4"/>
          <p:cNvPicPr>
            <a:picLocks noChangeAspect="1"/>
          </p:cNvPicPr>
          <p:nvPr/>
        </p:nvPicPr>
        <p:blipFill>
          <a:blip r:embed="rId2"/>
          <a:stretch>
            <a:fillRect/>
          </a:stretch>
        </p:blipFill>
        <p:spPr>
          <a:xfrm>
            <a:off x="235036" y="2119086"/>
            <a:ext cx="5509327" cy="3539962"/>
          </a:xfrm>
          <a:prstGeom prst="rect">
            <a:avLst/>
          </a:prstGeom>
        </p:spPr>
      </p:pic>
      <p:pic>
        <p:nvPicPr>
          <p:cNvPr id="6" name="Immagine 5"/>
          <p:cNvPicPr>
            <a:picLocks noChangeAspect="1"/>
          </p:cNvPicPr>
          <p:nvPr/>
        </p:nvPicPr>
        <p:blipFill>
          <a:blip r:embed="rId3"/>
          <a:stretch>
            <a:fillRect/>
          </a:stretch>
        </p:blipFill>
        <p:spPr>
          <a:xfrm>
            <a:off x="5988077" y="2110306"/>
            <a:ext cx="6306397" cy="3548742"/>
          </a:xfrm>
          <a:prstGeom prst="rect">
            <a:avLst/>
          </a:prstGeom>
        </p:spPr>
      </p:pic>
      <p:pic>
        <p:nvPicPr>
          <p:cNvPr id="7" name="Immagine 6"/>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844068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RDFS</a:t>
            </a:r>
            <a:endParaRPr lang="it-IT" dirty="0"/>
          </a:p>
        </p:txBody>
      </p:sp>
      <p:sp>
        <p:nvSpPr>
          <p:cNvPr id="3" name="Segnaposto contenuto 2"/>
          <p:cNvSpPr>
            <a:spLocks noGrp="1"/>
          </p:cNvSpPr>
          <p:nvPr>
            <p:ph idx="1"/>
          </p:nvPr>
        </p:nvSpPr>
        <p:spPr/>
        <p:txBody>
          <a:bodyPr/>
          <a:lstStyle/>
          <a:p>
            <a:r>
              <a:rPr lang="en-US" sz="2000" dirty="0">
                <a:solidFill>
                  <a:srgbClr val="000080"/>
                </a:solidFill>
                <a:latin typeface="Times New Roman" panose="02020603050405020304" pitchFamily="18" charset="0"/>
                <a:ea typeface="Times New Roman" panose="02020603050405020304" pitchFamily="18" charset="0"/>
              </a:rPr>
              <a:t>RDF Schema (Resource Description Framework Schema is a set of classes with certain properties using the RDF extensible knowledge representation data model</a:t>
            </a:r>
          </a:p>
          <a:p>
            <a:endParaRPr lang="en-US" sz="2000" dirty="0">
              <a:solidFill>
                <a:srgbClr val="000080"/>
              </a:solidFill>
              <a:latin typeface="Times New Roman" panose="02020603050405020304" pitchFamily="18" charset="0"/>
              <a:ea typeface="Times New Roman" panose="02020603050405020304" pitchFamily="18" charset="0"/>
            </a:endParaRPr>
          </a:p>
          <a:p>
            <a:r>
              <a:rPr lang="en-US" sz="2000" dirty="0">
                <a:solidFill>
                  <a:srgbClr val="000080"/>
                </a:solidFill>
                <a:latin typeface="Times New Roman" panose="02020603050405020304" pitchFamily="18" charset="0"/>
                <a:ea typeface="Times New Roman" panose="02020603050405020304" pitchFamily="18" charset="0"/>
              </a:rPr>
              <a:t> </a:t>
            </a:r>
            <a:r>
              <a:rPr lang="en-US" sz="2000" dirty="0" smtClean="0">
                <a:solidFill>
                  <a:srgbClr val="000080"/>
                </a:solidFill>
                <a:latin typeface="Times New Roman" panose="02020603050405020304" pitchFamily="18" charset="0"/>
                <a:ea typeface="Times New Roman" panose="02020603050405020304" pitchFamily="18" charset="0"/>
              </a:rPr>
              <a:t>RDFS intends </a:t>
            </a:r>
            <a:r>
              <a:rPr lang="en-US" sz="2000" dirty="0">
                <a:solidFill>
                  <a:srgbClr val="000080"/>
                </a:solidFill>
                <a:latin typeface="Times New Roman" panose="02020603050405020304" pitchFamily="18" charset="0"/>
                <a:ea typeface="Times New Roman" panose="02020603050405020304" pitchFamily="18" charset="0"/>
              </a:rPr>
              <a:t>to structure RDF resources. These resources can be saved in a triplestore to reach them with the query language SPARQL.</a:t>
            </a:r>
          </a:p>
          <a:p>
            <a:endParaRPr lang="en-US" sz="2000" dirty="0">
              <a:solidFill>
                <a:srgbClr val="000080"/>
              </a:solidFill>
              <a:latin typeface="Times New Roman" panose="02020603050405020304" pitchFamily="18" charset="0"/>
              <a:ea typeface="Times New Roman" panose="02020603050405020304" pitchFamily="18" charset="0"/>
            </a:endParaRPr>
          </a:p>
          <a:p>
            <a:r>
              <a:rPr lang="en-US" sz="2000" dirty="0">
                <a:solidFill>
                  <a:srgbClr val="000080"/>
                </a:solidFill>
                <a:latin typeface="Times New Roman" panose="02020603050405020304" pitchFamily="18" charset="0"/>
                <a:ea typeface="Times New Roman" panose="02020603050405020304" pitchFamily="18" charset="0"/>
              </a:rPr>
              <a:t>A triplestore or RDF store is a purpose-built database for the storage and retrieval of </a:t>
            </a:r>
            <a:r>
              <a:rPr lang="en-US" sz="2000" dirty="0" smtClean="0">
                <a:solidFill>
                  <a:srgbClr val="000080"/>
                </a:solidFill>
                <a:latin typeface="Times New Roman" panose="02020603050405020304" pitchFamily="18" charset="0"/>
                <a:ea typeface="Times New Roman" panose="02020603050405020304" pitchFamily="18" charset="0"/>
              </a:rPr>
              <a:t>triples</a:t>
            </a:r>
            <a:r>
              <a:rPr lang="en-US" sz="2000" dirty="0">
                <a:solidFill>
                  <a:srgbClr val="000080"/>
                </a:solidFill>
                <a:latin typeface="Times New Roman" panose="02020603050405020304" pitchFamily="18" charset="0"/>
                <a:ea typeface="Times New Roman" panose="02020603050405020304" pitchFamily="18" charset="0"/>
              </a:rPr>
              <a:t> through semantic queries. A triple is a data entity composed of subject-predicate-object, like "Bob is 35" or "Bob knows Fred".</a:t>
            </a:r>
          </a:p>
          <a:p>
            <a:r>
              <a:rPr lang="en-US" sz="2000" dirty="0">
                <a:solidFill>
                  <a:srgbClr val="000080"/>
                </a:solidFill>
                <a:latin typeface="Times New Roman" panose="02020603050405020304" pitchFamily="18" charset="0"/>
                <a:ea typeface="Times New Roman" panose="02020603050405020304" pitchFamily="18" charset="0"/>
              </a:rPr>
              <a:t>Much like a relational database, one stores information in a triplestore and retrieves it via a query language. Unlike a relational database, a triplestore is optimized for the storage and retrieval of triples. In addition to queries, triples can usually be imported/exported using Resource Description Framework (RDF) and other formats.</a:t>
            </a:r>
          </a:p>
          <a:p>
            <a:endParaRPr lang="it-IT" sz="2400" dirty="0">
              <a:solidFill>
                <a:srgbClr val="000080"/>
              </a:solidFill>
              <a:latin typeface="Times New Roman" panose="02020603050405020304" pitchFamily="18" charset="0"/>
              <a:ea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64</a:t>
            </a:fld>
            <a:endParaRPr lang="it-IT" dirty="0"/>
          </a:p>
        </p:txBody>
      </p:sp>
    </p:spTree>
    <p:extLst>
      <p:ext uri="{BB962C8B-B14F-4D97-AF65-F5344CB8AC3E}">
        <p14:creationId xmlns:p14="http://schemas.microsoft.com/office/powerpoint/2010/main" val="6013680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TRIPLE STORE</a:t>
            </a:r>
            <a:endParaRPr lang="it-IT" dirty="0"/>
          </a:p>
        </p:txBody>
      </p:sp>
      <p:pic>
        <p:nvPicPr>
          <p:cNvPr id="5" name="Segnaposto contenuto 4"/>
          <p:cNvPicPr>
            <a:picLocks noGrp="1" noChangeAspect="1"/>
          </p:cNvPicPr>
          <p:nvPr>
            <p:ph idx="1"/>
          </p:nvPr>
        </p:nvPicPr>
        <p:blipFill>
          <a:blip r:embed="rId2"/>
          <a:stretch>
            <a:fillRect/>
          </a:stretch>
        </p:blipFill>
        <p:spPr>
          <a:xfrm>
            <a:off x="1338021" y="1437203"/>
            <a:ext cx="5803900" cy="4352925"/>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65</a:t>
            </a:fld>
            <a:endParaRPr lang="it-IT" dirty="0"/>
          </a:p>
        </p:txBody>
      </p:sp>
      <p:sp>
        <p:nvSpPr>
          <p:cNvPr id="7" name="Rettangolo 6"/>
          <p:cNvSpPr/>
          <p:nvPr/>
        </p:nvSpPr>
        <p:spPr>
          <a:xfrm>
            <a:off x="4849505" y="3244334"/>
            <a:ext cx="2492990" cy="369332"/>
          </a:xfrm>
          <a:prstGeom prst="rect">
            <a:avLst/>
          </a:prstGeom>
        </p:spPr>
        <p:txBody>
          <a:bodyPr wrap="none">
            <a:spAutoFit/>
          </a:bodyPr>
          <a:lstStyle/>
          <a:p>
            <a:r>
              <a:rPr lang="it-IT" dirty="0" err="1">
                <a:solidFill>
                  <a:srgbClr val="000000"/>
                </a:solidFill>
                <a:latin typeface="Linux Libertine"/>
              </a:rPr>
              <a:t>Main</a:t>
            </a:r>
            <a:r>
              <a:rPr lang="it-IT" dirty="0">
                <a:solidFill>
                  <a:srgbClr val="000000"/>
                </a:solidFill>
                <a:latin typeface="Linux Libertine"/>
              </a:rPr>
              <a:t> RDFS </a:t>
            </a:r>
            <a:r>
              <a:rPr lang="it-IT" dirty="0" err="1">
                <a:solidFill>
                  <a:srgbClr val="000000"/>
                </a:solidFill>
                <a:latin typeface="Linux Libertine"/>
              </a:rPr>
              <a:t>constructs</a:t>
            </a:r>
            <a:endParaRPr lang="it-IT" b="0" i="0" dirty="0">
              <a:solidFill>
                <a:srgbClr val="000000"/>
              </a:solidFill>
              <a:effectLst/>
              <a:latin typeface="Linux Libertine"/>
            </a:endParaRPr>
          </a:p>
        </p:txBody>
      </p:sp>
    </p:spTree>
    <p:extLst>
      <p:ext uri="{BB962C8B-B14F-4D97-AF65-F5344CB8AC3E}">
        <p14:creationId xmlns:p14="http://schemas.microsoft.com/office/powerpoint/2010/main" val="34608062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708026"/>
            <a:ext cx="10972800" cy="760413"/>
          </a:xfrm>
        </p:spPr>
        <p:txBody>
          <a:bodyPr/>
          <a:lstStyle/>
          <a:p>
            <a:r>
              <a:rPr lang="it-IT" dirty="0" smtClean="0"/>
              <a:t>RDF CONSTRUCTS</a:t>
            </a:r>
            <a:endParaRPr lang="it-IT" dirty="0"/>
          </a:p>
        </p:txBody>
      </p:sp>
      <p:sp>
        <p:nvSpPr>
          <p:cNvPr id="3" name="Segnaposto contenuto 2"/>
          <p:cNvSpPr>
            <a:spLocks noGrp="1"/>
          </p:cNvSpPr>
          <p:nvPr>
            <p:ph idx="1"/>
          </p:nvPr>
        </p:nvSpPr>
        <p:spPr>
          <a:xfrm>
            <a:off x="609600" y="1235964"/>
            <a:ext cx="10972800" cy="4352925"/>
          </a:xfrm>
        </p:spPr>
        <p:txBody>
          <a:bodyPr/>
          <a:lstStyle/>
          <a:p>
            <a:pPr marL="0" indent="0">
              <a:buNone/>
            </a:pPr>
            <a:r>
              <a:rPr lang="it-IT" sz="2000" dirty="0" err="1">
                <a:solidFill>
                  <a:srgbClr val="000080"/>
                </a:solidFill>
                <a:latin typeface="Times New Roman" panose="02020603050405020304" pitchFamily="18" charset="0"/>
                <a:ea typeface="Times New Roman" panose="02020603050405020304" pitchFamily="18" charset="0"/>
              </a:rPr>
              <a:t>Main</a:t>
            </a:r>
            <a:r>
              <a:rPr lang="it-IT" sz="2000" dirty="0">
                <a:solidFill>
                  <a:srgbClr val="000080"/>
                </a:solidFill>
                <a:latin typeface="Times New Roman" panose="02020603050405020304" pitchFamily="18" charset="0"/>
                <a:ea typeface="Times New Roman" panose="02020603050405020304" pitchFamily="18" charset="0"/>
              </a:rPr>
              <a:t> RDFS </a:t>
            </a:r>
            <a:r>
              <a:rPr lang="it-IT" sz="2000" dirty="0" err="1" smtClean="0">
                <a:solidFill>
                  <a:srgbClr val="000080"/>
                </a:solidFill>
                <a:latin typeface="Times New Roman" panose="02020603050405020304" pitchFamily="18" charset="0"/>
                <a:ea typeface="Times New Roman" panose="02020603050405020304" pitchFamily="18" charset="0"/>
              </a:rPr>
              <a:t>constructs</a:t>
            </a:r>
            <a:endParaRPr lang="it-IT" sz="2000" dirty="0" smtClean="0">
              <a:solidFill>
                <a:srgbClr val="000080"/>
              </a:solidFill>
              <a:latin typeface="Times New Roman" panose="02020603050405020304" pitchFamily="18" charset="0"/>
              <a:ea typeface="Times New Roman" panose="02020603050405020304" pitchFamily="18" charset="0"/>
            </a:endParaRPr>
          </a:p>
          <a:p>
            <a:pPr marL="0" indent="0">
              <a:buNone/>
            </a:pPr>
            <a:endParaRPr lang="it-IT" sz="2000" dirty="0">
              <a:solidFill>
                <a:srgbClr val="000080"/>
              </a:solidFill>
              <a:latin typeface="Times New Roman" panose="02020603050405020304" pitchFamily="18" charset="0"/>
              <a:ea typeface="Times New Roman" panose="02020603050405020304" pitchFamily="18" charset="0"/>
            </a:endParaRPr>
          </a:p>
          <a:p>
            <a:r>
              <a:rPr lang="it-IT" sz="2000" dirty="0">
                <a:solidFill>
                  <a:srgbClr val="000080"/>
                </a:solidFill>
                <a:latin typeface="Times New Roman" panose="02020603050405020304" pitchFamily="18" charset="0"/>
                <a:ea typeface="Times New Roman" panose="02020603050405020304" pitchFamily="18" charset="0"/>
              </a:rPr>
              <a:t>R</a:t>
            </a:r>
            <a:r>
              <a:rPr lang="en-US" sz="2000" dirty="0">
                <a:solidFill>
                  <a:srgbClr val="000080"/>
                </a:solidFill>
                <a:latin typeface="Times New Roman" panose="02020603050405020304" pitchFamily="18" charset="0"/>
                <a:ea typeface="Times New Roman" panose="02020603050405020304" pitchFamily="18" charset="0"/>
              </a:rPr>
              <a:t>DFS </a:t>
            </a:r>
            <a:r>
              <a:rPr lang="en-US" sz="2000" dirty="0">
                <a:solidFill>
                  <a:srgbClr val="000080"/>
                </a:solidFill>
                <a:latin typeface="Times New Roman" panose="02020603050405020304" pitchFamily="18" charset="0"/>
                <a:ea typeface="Times New Roman" panose="02020603050405020304" pitchFamily="18" charset="0"/>
              </a:rPr>
              <a:t>constructs are the RDFS classes, associated properties and utility properties built on the limited vocabulary of </a:t>
            </a:r>
            <a:r>
              <a:rPr lang="en-US" sz="2000" dirty="0">
                <a:solidFill>
                  <a:srgbClr val="000080"/>
                </a:solidFill>
                <a:latin typeface="Times New Roman" panose="02020603050405020304" pitchFamily="18" charset="0"/>
                <a:ea typeface="Times New Roman" panose="02020603050405020304" pitchFamily="18" charset="0"/>
              </a:rPr>
              <a:t>RDF</a:t>
            </a:r>
          </a:p>
          <a:p>
            <a:endParaRPr lang="it-IT" sz="2000" dirty="0">
              <a:solidFill>
                <a:srgbClr val="000080"/>
              </a:solidFill>
              <a:latin typeface="Times New Roman" panose="02020603050405020304" pitchFamily="18" charset="0"/>
              <a:ea typeface="Times New Roman" panose="02020603050405020304" pitchFamily="18" charset="0"/>
            </a:endParaRPr>
          </a:p>
          <a:p>
            <a:r>
              <a:rPr lang="it-IT" sz="2000" b="1" dirty="0" err="1">
                <a:solidFill>
                  <a:srgbClr val="000080"/>
                </a:solidFill>
                <a:latin typeface="Times New Roman" panose="02020603050405020304" pitchFamily="18" charset="0"/>
                <a:ea typeface="Times New Roman" panose="02020603050405020304" pitchFamily="18" charset="0"/>
              </a:rPr>
              <a:t>Classes</a:t>
            </a:r>
            <a:endParaRPr lang="it-IT" sz="2000" b="1" dirty="0">
              <a:solidFill>
                <a:srgbClr val="000080"/>
              </a:solidFill>
              <a:latin typeface="Times New Roman" panose="02020603050405020304" pitchFamily="18" charset="0"/>
              <a:ea typeface="Times New Roman" panose="02020603050405020304" pitchFamily="18" charset="0"/>
            </a:endParaRPr>
          </a:p>
          <a:p>
            <a:r>
              <a:rPr lang="en-US" sz="2000" dirty="0" err="1">
                <a:solidFill>
                  <a:srgbClr val="000080"/>
                </a:solidFill>
                <a:latin typeface="Times New Roman" panose="02020603050405020304" pitchFamily="18" charset="0"/>
                <a:ea typeface="Times New Roman" panose="02020603050405020304" pitchFamily="18" charset="0"/>
              </a:rPr>
              <a:t>rdfs:Resource</a:t>
            </a:r>
            <a:r>
              <a:rPr lang="en-US" sz="2000" dirty="0">
                <a:solidFill>
                  <a:srgbClr val="000080"/>
                </a:solidFill>
                <a:latin typeface="Times New Roman" panose="02020603050405020304" pitchFamily="18" charset="0"/>
                <a:ea typeface="Times New Roman" panose="02020603050405020304" pitchFamily="18" charset="0"/>
              </a:rPr>
              <a:t> is the class of everything. All things described by RDF are resources.</a:t>
            </a:r>
          </a:p>
          <a:p>
            <a:r>
              <a:rPr lang="en-US" sz="2000" dirty="0" err="1">
                <a:solidFill>
                  <a:srgbClr val="000080"/>
                </a:solidFill>
                <a:latin typeface="Times New Roman" panose="02020603050405020304" pitchFamily="18" charset="0"/>
                <a:ea typeface="Times New Roman" panose="02020603050405020304" pitchFamily="18" charset="0"/>
              </a:rPr>
              <a:t>rdfs:Class</a:t>
            </a:r>
            <a:r>
              <a:rPr lang="en-US" sz="2000" dirty="0">
                <a:solidFill>
                  <a:srgbClr val="000080"/>
                </a:solidFill>
                <a:latin typeface="Times New Roman" panose="02020603050405020304" pitchFamily="18" charset="0"/>
                <a:ea typeface="Times New Roman" panose="02020603050405020304" pitchFamily="18" charset="0"/>
              </a:rPr>
              <a:t> declares a resource as a class for other resources</a:t>
            </a:r>
            <a:r>
              <a:rPr lang="en-US" sz="2000" dirty="0" smtClean="0">
                <a:solidFill>
                  <a:srgbClr val="000080"/>
                </a:solidFill>
                <a:latin typeface="Times New Roman" panose="02020603050405020304" pitchFamily="18" charset="0"/>
                <a:ea typeface="Times New Roman" panose="02020603050405020304" pitchFamily="18" charset="0"/>
              </a:rPr>
              <a:t>.</a:t>
            </a:r>
            <a:endParaRPr lang="en-US" sz="2000" dirty="0">
              <a:solidFill>
                <a:srgbClr val="000080"/>
              </a:solidFill>
              <a:latin typeface="Times New Roman" panose="02020603050405020304" pitchFamily="18" charset="0"/>
              <a:ea typeface="Times New Roman" panose="02020603050405020304" pitchFamily="18" charset="0"/>
            </a:endParaRPr>
          </a:p>
          <a:p>
            <a:r>
              <a:rPr lang="en-US" sz="2000" dirty="0">
                <a:solidFill>
                  <a:srgbClr val="000080"/>
                </a:solidFill>
                <a:latin typeface="Times New Roman" panose="02020603050405020304" pitchFamily="18" charset="0"/>
                <a:ea typeface="Times New Roman" panose="02020603050405020304" pitchFamily="18" charset="0"/>
              </a:rPr>
              <a:t>The other classes described by the RDF and RDFS specifications </a:t>
            </a:r>
            <a:r>
              <a:rPr lang="en-US" sz="2000" dirty="0">
                <a:solidFill>
                  <a:srgbClr val="000080"/>
                </a:solidFill>
                <a:latin typeface="Times New Roman" panose="02020603050405020304" pitchFamily="18" charset="0"/>
                <a:ea typeface="Times New Roman" panose="02020603050405020304" pitchFamily="18" charset="0"/>
              </a:rPr>
              <a:t>are</a:t>
            </a:r>
          </a:p>
          <a:p>
            <a:r>
              <a:rPr lang="en-US" sz="2000" dirty="0" err="1">
                <a:solidFill>
                  <a:srgbClr val="000080"/>
                </a:solidFill>
                <a:latin typeface="Times New Roman" panose="02020603050405020304" pitchFamily="18" charset="0"/>
                <a:ea typeface="Times New Roman" panose="02020603050405020304" pitchFamily="18" charset="0"/>
              </a:rPr>
              <a:t>rdfs:Literal</a:t>
            </a:r>
            <a:r>
              <a:rPr lang="en-US" sz="2000" dirty="0">
                <a:solidFill>
                  <a:srgbClr val="000080"/>
                </a:solidFill>
                <a:latin typeface="Times New Roman" panose="02020603050405020304" pitchFamily="18" charset="0"/>
                <a:ea typeface="Times New Roman" panose="02020603050405020304" pitchFamily="18" charset="0"/>
              </a:rPr>
              <a:t> – literal values such as strings and integers. Property values such as textual strings are examples of RDF literals. Literals may be plain or typed.</a:t>
            </a:r>
          </a:p>
          <a:p>
            <a:r>
              <a:rPr lang="en-US" sz="2000" dirty="0" err="1">
                <a:solidFill>
                  <a:srgbClr val="000080"/>
                </a:solidFill>
                <a:latin typeface="Times New Roman" panose="02020603050405020304" pitchFamily="18" charset="0"/>
                <a:ea typeface="Times New Roman" panose="02020603050405020304" pitchFamily="18" charset="0"/>
              </a:rPr>
              <a:t>rdfs:Datatype</a:t>
            </a:r>
            <a:r>
              <a:rPr lang="en-US" sz="2000" dirty="0">
                <a:solidFill>
                  <a:srgbClr val="000080"/>
                </a:solidFill>
                <a:latin typeface="Times New Roman" panose="02020603050405020304" pitchFamily="18" charset="0"/>
                <a:ea typeface="Times New Roman" panose="02020603050405020304" pitchFamily="18" charset="0"/>
              </a:rPr>
              <a:t> – the class of datatypes. </a:t>
            </a:r>
            <a:r>
              <a:rPr lang="en-US" sz="2000" dirty="0" err="1">
                <a:solidFill>
                  <a:srgbClr val="000080"/>
                </a:solidFill>
                <a:latin typeface="Times New Roman" panose="02020603050405020304" pitchFamily="18" charset="0"/>
                <a:ea typeface="Times New Roman" panose="02020603050405020304" pitchFamily="18" charset="0"/>
              </a:rPr>
              <a:t>rdfs:Datatype</a:t>
            </a:r>
            <a:r>
              <a:rPr lang="en-US" sz="2000" dirty="0">
                <a:solidFill>
                  <a:srgbClr val="000080"/>
                </a:solidFill>
                <a:latin typeface="Times New Roman" panose="02020603050405020304" pitchFamily="18" charset="0"/>
                <a:ea typeface="Times New Roman" panose="02020603050405020304" pitchFamily="18" charset="0"/>
              </a:rPr>
              <a:t> is both an instance of and a subclass of </a:t>
            </a:r>
            <a:r>
              <a:rPr lang="en-US" sz="2000" dirty="0" err="1">
                <a:solidFill>
                  <a:srgbClr val="000080"/>
                </a:solidFill>
                <a:latin typeface="Times New Roman" panose="02020603050405020304" pitchFamily="18" charset="0"/>
                <a:ea typeface="Times New Roman" panose="02020603050405020304" pitchFamily="18" charset="0"/>
              </a:rPr>
              <a:t>rdfs:Class</a:t>
            </a:r>
            <a:r>
              <a:rPr lang="en-US" sz="2000" dirty="0">
                <a:solidFill>
                  <a:srgbClr val="000080"/>
                </a:solidFill>
                <a:latin typeface="Times New Roman" panose="02020603050405020304" pitchFamily="18" charset="0"/>
                <a:ea typeface="Times New Roman" panose="02020603050405020304" pitchFamily="18" charset="0"/>
              </a:rPr>
              <a:t>. Each instance of </a:t>
            </a:r>
            <a:r>
              <a:rPr lang="en-US" sz="2000" dirty="0" err="1">
                <a:solidFill>
                  <a:srgbClr val="000080"/>
                </a:solidFill>
                <a:latin typeface="Times New Roman" panose="02020603050405020304" pitchFamily="18" charset="0"/>
                <a:ea typeface="Times New Roman" panose="02020603050405020304" pitchFamily="18" charset="0"/>
              </a:rPr>
              <a:t>rdfs:Datatype</a:t>
            </a:r>
            <a:r>
              <a:rPr lang="en-US" sz="2000" dirty="0">
                <a:solidFill>
                  <a:srgbClr val="000080"/>
                </a:solidFill>
                <a:latin typeface="Times New Roman" panose="02020603050405020304" pitchFamily="18" charset="0"/>
                <a:ea typeface="Times New Roman" panose="02020603050405020304" pitchFamily="18" charset="0"/>
              </a:rPr>
              <a:t> is a subclass of </a:t>
            </a:r>
            <a:r>
              <a:rPr lang="en-US" sz="2000" dirty="0" err="1">
                <a:solidFill>
                  <a:srgbClr val="000080"/>
                </a:solidFill>
                <a:latin typeface="Times New Roman" panose="02020603050405020304" pitchFamily="18" charset="0"/>
                <a:ea typeface="Times New Roman" panose="02020603050405020304" pitchFamily="18" charset="0"/>
              </a:rPr>
              <a:t>rdfs:Literal</a:t>
            </a:r>
            <a:r>
              <a:rPr lang="en-US" sz="2000" dirty="0">
                <a:solidFill>
                  <a:srgbClr val="000080"/>
                </a:solidFill>
                <a:latin typeface="Times New Roman" panose="02020603050405020304" pitchFamily="18" charset="0"/>
                <a:ea typeface="Times New Roman" panose="02020603050405020304" pitchFamily="18" charset="0"/>
              </a:rPr>
              <a:t>.</a:t>
            </a:r>
          </a:p>
          <a:p>
            <a:r>
              <a:rPr lang="en-US" sz="2000" dirty="0" err="1">
                <a:solidFill>
                  <a:srgbClr val="000080"/>
                </a:solidFill>
                <a:latin typeface="Times New Roman" panose="02020603050405020304" pitchFamily="18" charset="0"/>
                <a:ea typeface="Times New Roman" panose="02020603050405020304" pitchFamily="18" charset="0"/>
              </a:rPr>
              <a:t>rdf:XMLLiteral</a:t>
            </a:r>
            <a:r>
              <a:rPr lang="en-US" sz="2000" dirty="0">
                <a:solidFill>
                  <a:srgbClr val="000080"/>
                </a:solidFill>
                <a:latin typeface="Times New Roman" panose="02020603050405020304" pitchFamily="18" charset="0"/>
                <a:ea typeface="Times New Roman" panose="02020603050405020304" pitchFamily="18" charset="0"/>
              </a:rPr>
              <a:t> – the class of XML literal values. </a:t>
            </a:r>
            <a:r>
              <a:rPr lang="en-US" sz="2000" dirty="0" err="1">
                <a:solidFill>
                  <a:srgbClr val="000080"/>
                </a:solidFill>
                <a:latin typeface="Times New Roman" panose="02020603050405020304" pitchFamily="18" charset="0"/>
                <a:ea typeface="Times New Roman" panose="02020603050405020304" pitchFamily="18" charset="0"/>
              </a:rPr>
              <a:t>rdf:XMLLiteral</a:t>
            </a:r>
            <a:r>
              <a:rPr lang="en-US" sz="2000" dirty="0">
                <a:solidFill>
                  <a:srgbClr val="000080"/>
                </a:solidFill>
                <a:latin typeface="Times New Roman" panose="02020603050405020304" pitchFamily="18" charset="0"/>
                <a:ea typeface="Times New Roman" panose="02020603050405020304" pitchFamily="18" charset="0"/>
              </a:rPr>
              <a:t> is an instance of </a:t>
            </a:r>
            <a:r>
              <a:rPr lang="en-US" sz="2000" dirty="0" err="1">
                <a:solidFill>
                  <a:srgbClr val="000080"/>
                </a:solidFill>
                <a:latin typeface="Times New Roman" panose="02020603050405020304" pitchFamily="18" charset="0"/>
                <a:ea typeface="Times New Roman" panose="02020603050405020304" pitchFamily="18" charset="0"/>
              </a:rPr>
              <a:t>rdfs:Datatype</a:t>
            </a:r>
            <a:r>
              <a:rPr lang="en-US" sz="2000" dirty="0">
                <a:solidFill>
                  <a:srgbClr val="000080"/>
                </a:solidFill>
                <a:latin typeface="Times New Roman" panose="02020603050405020304" pitchFamily="18" charset="0"/>
                <a:ea typeface="Times New Roman" panose="02020603050405020304" pitchFamily="18" charset="0"/>
              </a:rPr>
              <a:t> (and thus a subclass of </a:t>
            </a:r>
            <a:r>
              <a:rPr lang="en-US" sz="2000" dirty="0" err="1">
                <a:solidFill>
                  <a:srgbClr val="000080"/>
                </a:solidFill>
                <a:latin typeface="Times New Roman" panose="02020603050405020304" pitchFamily="18" charset="0"/>
                <a:ea typeface="Times New Roman" panose="02020603050405020304" pitchFamily="18" charset="0"/>
              </a:rPr>
              <a:t>rdfs:Literal</a:t>
            </a:r>
            <a:r>
              <a:rPr lang="en-US" sz="2000" dirty="0">
                <a:solidFill>
                  <a:srgbClr val="000080"/>
                </a:solidFill>
                <a:latin typeface="Times New Roman" panose="02020603050405020304" pitchFamily="18" charset="0"/>
                <a:ea typeface="Times New Roman" panose="02020603050405020304" pitchFamily="18" charset="0"/>
              </a:rPr>
              <a:t>).</a:t>
            </a:r>
          </a:p>
          <a:p>
            <a:r>
              <a:rPr lang="en-US" sz="2000" dirty="0" err="1">
                <a:solidFill>
                  <a:srgbClr val="000080"/>
                </a:solidFill>
                <a:latin typeface="Times New Roman" panose="02020603050405020304" pitchFamily="18" charset="0"/>
                <a:ea typeface="Times New Roman" panose="02020603050405020304" pitchFamily="18" charset="0"/>
              </a:rPr>
              <a:t>rdf:Property</a:t>
            </a:r>
            <a:r>
              <a:rPr lang="en-US" sz="2000" dirty="0">
                <a:solidFill>
                  <a:srgbClr val="000080"/>
                </a:solidFill>
                <a:latin typeface="Times New Roman" panose="02020603050405020304" pitchFamily="18" charset="0"/>
                <a:ea typeface="Times New Roman" panose="02020603050405020304" pitchFamily="18" charset="0"/>
              </a:rPr>
              <a:t> – the class of properties</a:t>
            </a:r>
          </a:p>
          <a:p>
            <a:endParaRPr lang="en-US" dirty="0"/>
          </a:p>
          <a:p>
            <a:endParaRPr lang="it-IT" dirty="0" smtClean="0"/>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66</a:t>
            </a:fld>
            <a:endParaRPr lang="it-IT" dirty="0"/>
          </a:p>
        </p:txBody>
      </p:sp>
    </p:spTree>
    <p:extLst>
      <p:ext uri="{BB962C8B-B14F-4D97-AF65-F5344CB8AC3E}">
        <p14:creationId xmlns:p14="http://schemas.microsoft.com/office/powerpoint/2010/main" val="2893340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PROPERTIES – THE NARRATIONS VERBS</a:t>
            </a:r>
            <a:endParaRPr lang="it-IT" dirty="0"/>
          </a:p>
        </p:txBody>
      </p:sp>
      <p:sp>
        <p:nvSpPr>
          <p:cNvPr id="3" name="Segnaposto contenuto 2"/>
          <p:cNvSpPr>
            <a:spLocks noGrp="1"/>
          </p:cNvSpPr>
          <p:nvPr>
            <p:ph idx="1"/>
          </p:nvPr>
        </p:nvSpPr>
        <p:spPr/>
        <p:txBody>
          <a:bodyPr/>
          <a:lstStyle/>
          <a:p>
            <a:r>
              <a:rPr lang="it-IT" sz="2000" dirty="0" err="1">
                <a:solidFill>
                  <a:srgbClr val="000080"/>
                </a:solidFill>
                <a:latin typeface="Times New Roman" panose="02020603050405020304" pitchFamily="18" charset="0"/>
                <a:ea typeface="Times New Roman" panose="02020603050405020304" pitchFamily="18" charset="0"/>
              </a:rPr>
              <a:t>Properties</a:t>
            </a:r>
            <a:endParaRPr lang="it-IT" sz="2000" dirty="0">
              <a:solidFill>
                <a:srgbClr val="000080"/>
              </a:solidFill>
              <a:latin typeface="Times New Roman" panose="02020603050405020304" pitchFamily="18" charset="0"/>
              <a:ea typeface="Times New Roman" panose="02020603050405020304" pitchFamily="18" charset="0"/>
            </a:endParaRPr>
          </a:p>
          <a:p>
            <a:r>
              <a:rPr lang="en-US" sz="2000" dirty="0">
                <a:solidFill>
                  <a:srgbClr val="000080"/>
                </a:solidFill>
                <a:latin typeface="Times New Roman" panose="02020603050405020304" pitchFamily="18" charset="0"/>
                <a:ea typeface="Times New Roman" panose="02020603050405020304" pitchFamily="18" charset="0"/>
              </a:rPr>
              <a:t>Properties are instances of the class </a:t>
            </a:r>
            <a:r>
              <a:rPr lang="en-US" sz="2000" dirty="0" err="1">
                <a:solidFill>
                  <a:srgbClr val="000080"/>
                </a:solidFill>
                <a:latin typeface="Times New Roman" panose="02020603050405020304" pitchFamily="18" charset="0"/>
                <a:ea typeface="Times New Roman" panose="02020603050405020304" pitchFamily="18" charset="0"/>
              </a:rPr>
              <a:t>rdf:Property</a:t>
            </a:r>
            <a:r>
              <a:rPr lang="en-US" sz="2000" dirty="0">
                <a:solidFill>
                  <a:srgbClr val="000080"/>
                </a:solidFill>
                <a:latin typeface="Times New Roman" panose="02020603050405020304" pitchFamily="18" charset="0"/>
                <a:ea typeface="Times New Roman" panose="02020603050405020304" pitchFamily="18" charset="0"/>
              </a:rPr>
              <a:t> and describe a relation between subject resources and object resources. When used as such a property is a </a:t>
            </a:r>
            <a:r>
              <a:rPr lang="en-US" sz="2000" dirty="0">
                <a:solidFill>
                  <a:srgbClr val="000080"/>
                </a:solidFill>
                <a:latin typeface="Times New Roman" panose="02020603050405020304" pitchFamily="18" charset="0"/>
                <a:ea typeface="Times New Roman" panose="02020603050405020304" pitchFamily="18" charset="0"/>
              </a:rPr>
              <a:t>predicate</a:t>
            </a:r>
          </a:p>
          <a:p>
            <a:endParaRPr lang="en-US" sz="2000" dirty="0">
              <a:solidFill>
                <a:srgbClr val="000080"/>
              </a:solidFill>
              <a:latin typeface="Times New Roman" panose="02020603050405020304" pitchFamily="18" charset="0"/>
              <a:ea typeface="Times New Roman" panose="02020603050405020304" pitchFamily="18" charset="0"/>
            </a:endParaRPr>
          </a:p>
          <a:p>
            <a:endParaRPr lang="en-US" dirty="0"/>
          </a:p>
          <a:p>
            <a:endParaRPr lang="en-US" dirty="0" smtClean="0"/>
          </a:p>
          <a:p>
            <a:endParaRPr lang="en-US" dirty="0"/>
          </a:p>
          <a:p>
            <a:endParaRPr lang="en-US"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67</a:t>
            </a:fld>
            <a:endParaRPr lang="it-IT" dirty="0"/>
          </a:p>
        </p:txBody>
      </p:sp>
    </p:spTree>
    <p:extLst>
      <p:ext uri="{BB962C8B-B14F-4D97-AF65-F5344CB8AC3E}">
        <p14:creationId xmlns:p14="http://schemas.microsoft.com/office/powerpoint/2010/main" val="27461727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SPARQL</a:t>
            </a:r>
            <a:endParaRPr lang="it-IT" dirty="0"/>
          </a:p>
        </p:txBody>
      </p:sp>
      <p:sp>
        <p:nvSpPr>
          <p:cNvPr id="3" name="Segnaposto contenuto 2"/>
          <p:cNvSpPr>
            <a:spLocks noGrp="1"/>
          </p:cNvSpPr>
          <p:nvPr>
            <p:ph idx="1"/>
          </p:nvPr>
        </p:nvSpPr>
        <p:spPr/>
        <p:txBody>
          <a:bodyPr/>
          <a:lstStyle/>
          <a:p>
            <a:r>
              <a:rPr lang="it-IT" b="1" dirty="0"/>
              <a:t>SPARQL</a:t>
            </a:r>
            <a:r>
              <a:rPr lang="it-IT" dirty="0"/>
              <a:t> (</a:t>
            </a:r>
            <a:r>
              <a:rPr lang="it-IT" dirty="0" err="1"/>
              <a:t>pronounced</a:t>
            </a:r>
            <a:r>
              <a:rPr lang="it-IT" dirty="0"/>
              <a:t> "</a:t>
            </a:r>
            <a:r>
              <a:rPr lang="it-IT" dirty="0" err="1">
                <a:hlinkClick r:id="rId2" tooltip="wikt:sparkle"/>
              </a:rPr>
              <a:t>sparkle</a:t>
            </a:r>
            <a:r>
              <a:rPr lang="it-IT" dirty="0"/>
              <a:t>", a </a:t>
            </a:r>
            <a:r>
              <a:rPr lang="it-IT" dirty="0">
                <a:hlinkClick r:id="rId3" tooltip="Recursive acronym"/>
              </a:rPr>
              <a:t>recursive </a:t>
            </a:r>
            <a:r>
              <a:rPr lang="it-IT" dirty="0" err="1">
                <a:hlinkClick r:id="rId3" tooltip="Recursive acronym"/>
              </a:rPr>
              <a:t>acronym</a:t>
            </a:r>
            <a:r>
              <a:rPr lang="it-IT" baseline="30000" dirty="0">
                <a:hlinkClick r:id="rId4"/>
              </a:rPr>
              <a:t>[2]</a:t>
            </a:r>
            <a:r>
              <a:rPr lang="it-IT" dirty="0"/>
              <a:t> for </a:t>
            </a:r>
            <a:r>
              <a:rPr lang="it-IT" b="1" dirty="0"/>
              <a:t>SPARQL </a:t>
            </a:r>
            <a:r>
              <a:rPr lang="it-IT" b="1" dirty="0" err="1"/>
              <a:t>Protocol</a:t>
            </a:r>
            <a:r>
              <a:rPr lang="it-IT" b="1" dirty="0"/>
              <a:t> and RDF Query Language</a:t>
            </a:r>
            <a:r>
              <a:rPr lang="it-IT" dirty="0"/>
              <a:t>) </a:t>
            </a:r>
            <a:r>
              <a:rPr lang="it-IT" dirty="0" err="1"/>
              <a:t>is</a:t>
            </a:r>
            <a:r>
              <a:rPr lang="it-IT" dirty="0"/>
              <a:t> an </a:t>
            </a:r>
            <a:r>
              <a:rPr lang="it-IT" dirty="0">
                <a:hlinkClick r:id="rId5" tooltip="RDF query language"/>
              </a:rPr>
              <a:t>RDF </a:t>
            </a:r>
            <a:r>
              <a:rPr lang="it-IT" dirty="0" err="1">
                <a:hlinkClick r:id="rId5" tooltip="RDF query language"/>
              </a:rPr>
              <a:t>query</a:t>
            </a:r>
            <a:r>
              <a:rPr lang="it-IT" dirty="0">
                <a:hlinkClick r:id="rId5" tooltip="RDF query language"/>
              </a:rPr>
              <a:t> language</a:t>
            </a:r>
            <a:r>
              <a:rPr lang="it-IT" dirty="0"/>
              <a:t>, </a:t>
            </a:r>
            <a:r>
              <a:rPr lang="it-IT" dirty="0" err="1"/>
              <a:t>that</a:t>
            </a:r>
            <a:r>
              <a:rPr lang="it-IT" dirty="0"/>
              <a:t> </a:t>
            </a:r>
            <a:r>
              <a:rPr lang="it-IT" dirty="0" err="1"/>
              <a:t>is</a:t>
            </a:r>
            <a:r>
              <a:rPr lang="it-IT" dirty="0"/>
              <a:t>, a </a:t>
            </a:r>
            <a:r>
              <a:rPr lang="it-IT" dirty="0">
                <a:hlinkClick r:id="rId6" tooltip="Semantic Query"/>
              </a:rPr>
              <a:t>semantic</a:t>
            </a:r>
            <a:r>
              <a:rPr lang="it-IT" dirty="0"/>
              <a:t> </a:t>
            </a:r>
            <a:r>
              <a:rPr lang="it-IT" dirty="0" err="1">
                <a:hlinkClick r:id="rId7" tooltip="Query language"/>
              </a:rPr>
              <a:t>query</a:t>
            </a:r>
            <a:r>
              <a:rPr lang="it-IT" dirty="0">
                <a:hlinkClick r:id="rId7" tooltip="Query language"/>
              </a:rPr>
              <a:t> language</a:t>
            </a:r>
            <a:r>
              <a:rPr lang="it-IT" dirty="0"/>
              <a:t> for </a:t>
            </a:r>
            <a:r>
              <a:rPr lang="it-IT" dirty="0" err="1">
                <a:hlinkClick r:id="rId8" tooltip="Database"/>
              </a:rPr>
              <a:t>databases</a:t>
            </a:r>
            <a:r>
              <a:rPr lang="it-IT" dirty="0"/>
              <a:t>, </a:t>
            </a:r>
            <a:r>
              <a:rPr lang="it-IT" dirty="0" err="1"/>
              <a:t>able</a:t>
            </a:r>
            <a:r>
              <a:rPr lang="it-IT" dirty="0"/>
              <a:t> to </a:t>
            </a:r>
            <a:r>
              <a:rPr lang="it-IT" dirty="0" err="1"/>
              <a:t>retrieve</a:t>
            </a:r>
            <a:r>
              <a:rPr lang="it-IT" dirty="0"/>
              <a:t> and </a:t>
            </a:r>
            <a:r>
              <a:rPr lang="it-IT" dirty="0" err="1"/>
              <a:t>manipulate</a:t>
            </a:r>
            <a:r>
              <a:rPr lang="it-IT" dirty="0"/>
              <a:t> data </a:t>
            </a:r>
            <a:r>
              <a:rPr lang="it-IT" dirty="0" err="1"/>
              <a:t>stored</a:t>
            </a:r>
            <a:r>
              <a:rPr lang="it-IT" dirty="0"/>
              <a:t> in </a:t>
            </a:r>
            <a:r>
              <a:rPr lang="it-IT" dirty="0">
                <a:hlinkClick r:id="rId9" tooltip="Resource Description Framework"/>
              </a:rPr>
              <a:t>Resource </a:t>
            </a:r>
            <a:r>
              <a:rPr lang="it-IT" dirty="0" err="1">
                <a:hlinkClick r:id="rId9" tooltip="Resource Description Framework"/>
              </a:rPr>
              <a:t>Description</a:t>
            </a:r>
            <a:r>
              <a:rPr lang="it-IT" dirty="0">
                <a:hlinkClick r:id="rId9" tooltip="Resource Description Framework"/>
              </a:rPr>
              <a:t> Framework (RDF)</a:t>
            </a:r>
            <a:r>
              <a:rPr lang="it-IT" dirty="0"/>
              <a:t> </a:t>
            </a:r>
            <a:r>
              <a:rPr lang="it-IT" dirty="0" smtClean="0"/>
              <a:t>format</a:t>
            </a:r>
          </a:p>
          <a:p>
            <a:endParaRPr lang="it-IT" dirty="0"/>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68</a:t>
            </a:fld>
            <a:endParaRPr lang="it-IT" dirty="0"/>
          </a:p>
        </p:txBody>
      </p:sp>
      <p:pic>
        <p:nvPicPr>
          <p:cNvPr id="5" name="Immagine 4"/>
          <p:cNvPicPr>
            <a:picLocks noChangeAspect="1"/>
          </p:cNvPicPr>
          <p:nvPr/>
        </p:nvPicPr>
        <p:blipFill>
          <a:blip r:embed="rId10"/>
          <a:stretch>
            <a:fillRect/>
          </a:stretch>
        </p:blipFill>
        <p:spPr>
          <a:xfrm>
            <a:off x="736659" y="2833256"/>
            <a:ext cx="4751643" cy="3567544"/>
          </a:xfrm>
          <a:prstGeom prst="rect">
            <a:avLst/>
          </a:prstGeom>
        </p:spPr>
      </p:pic>
      <p:pic>
        <p:nvPicPr>
          <p:cNvPr id="6" name="Immagine 5"/>
          <p:cNvPicPr>
            <a:picLocks noChangeAspect="1"/>
          </p:cNvPicPr>
          <p:nvPr/>
        </p:nvPicPr>
        <p:blipFill>
          <a:blip r:embed="rId11"/>
          <a:stretch>
            <a:fillRect/>
          </a:stretch>
        </p:blipFill>
        <p:spPr>
          <a:xfrm>
            <a:off x="6871855" y="2833256"/>
            <a:ext cx="3678382" cy="3678382"/>
          </a:xfrm>
          <a:prstGeom prst="rect">
            <a:avLst/>
          </a:prstGeom>
        </p:spPr>
      </p:pic>
    </p:spTree>
    <p:extLst>
      <p:ext uri="{BB962C8B-B14F-4D97-AF65-F5344CB8AC3E}">
        <p14:creationId xmlns:p14="http://schemas.microsoft.com/office/powerpoint/2010/main" val="25128690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ONTOLOGIES</a:t>
            </a:r>
            <a:endParaRPr lang="it-IT" dirty="0"/>
          </a:p>
        </p:txBody>
      </p:sp>
      <p:pic>
        <p:nvPicPr>
          <p:cNvPr id="5" name="Segnaposto contenuto 4"/>
          <p:cNvPicPr>
            <a:picLocks noGrp="1" noChangeAspect="1"/>
          </p:cNvPicPr>
          <p:nvPr>
            <p:ph idx="1"/>
          </p:nvPr>
        </p:nvPicPr>
        <p:blipFill>
          <a:blip r:embed="rId2"/>
          <a:stretch>
            <a:fillRect/>
          </a:stretch>
        </p:blipFill>
        <p:spPr>
          <a:xfrm>
            <a:off x="475474" y="1658355"/>
            <a:ext cx="3745744" cy="3696000"/>
          </a:xfrm>
          <a:prstGeom prst="rect">
            <a:avLst/>
          </a:prstGeom>
        </p:spPr>
      </p:pic>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69</a:t>
            </a:fld>
            <a:endParaRPr lang="it-IT" dirty="0"/>
          </a:p>
        </p:txBody>
      </p:sp>
      <p:sp>
        <p:nvSpPr>
          <p:cNvPr id="6" name="Rettangolo 5"/>
          <p:cNvSpPr/>
          <p:nvPr/>
        </p:nvSpPr>
        <p:spPr>
          <a:xfrm>
            <a:off x="5455386" y="1658355"/>
            <a:ext cx="4814138" cy="369332"/>
          </a:xfrm>
          <a:prstGeom prst="rect">
            <a:avLst/>
          </a:prstGeom>
        </p:spPr>
        <p:txBody>
          <a:bodyPr wrap="none">
            <a:spAutoFit/>
          </a:bodyPr>
          <a:lstStyle/>
          <a:p>
            <a:r>
              <a:rPr lang="en-US" b="1" dirty="0">
                <a:solidFill>
                  <a:srgbClr val="0F1724"/>
                </a:solidFill>
                <a:latin typeface="futura"/>
              </a:rPr>
              <a:t>Ontology and the Power of Understanding</a:t>
            </a:r>
            <a:endParaRPr lang="en-US" b="1" i="0" dirty="0">
              <a:solidFill>
                <a:srgbClr val="0F1724"/>
              </a:solidFill>
              <a:effectLst/>
              <a:latin typeface="futura"/>
            </a:endParaRPr>
          </a:p>
        </p:txBody>
      </p:sp>
      <p:sp>
        <p:nvSpPr>
          <p:cNvPr id="7" name="Rettangolo 6"/>
          <p:cNvSpPr/>
          <p:nvPr/>
        </p:nvSpPr>
        <p:spPr>
          <a:xfrm>
            <a:off x="5438776" y="2462059"/>
            <a:ext cx="6096000" cy="4093428"/>
          </a:xfrm>
          <a:prstGeom prst="rect">
            <a:avLst/>
          </a:prstGeom>
        </p:spPr>
        <p:txBody>
          <a:bodyPr>
            <a:spAutoFit/>
          </a:bodyPr>
          <a:lstStyle/>
          <a:p>
            <a:pPr marL="342900" indent="-342900" defTabSz="457200" fontAlgn="base">
              <a:spcBef>
                <a:spcPct val="20000"/>
              </a:spcBef>
              <a:spcAft>
                <a:spcPct val="0"/>
              </a:spcAft>
              <a:buFont typeface="Arial" panose="020B0604020202020204" pitchFamily="34" charset="0"/>
              <a:buChar char="•"/>
            </a:pPr>
            <a:r>
              <a:rPr lang="en-US"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rPr>
              <a:t>An ontology formally represents knowledge as a hierarchy of concepts within a domain, using a shared vocabulary to denote the types, properties and interrelationships of those concepts. Ontologies are the structural frameworks for organizing information and are used in artificial intelligence, the Semantic Web, systems engineering, software engineering, biomedical informatics, library science, enterprise bookmarking, and information architecture as a form of knowledge representation about the world or some part of it. The creation of domain ontologies is also fundamental to the definition and use of an enterprise architecture framework.”</a:t>
            </a:r>
            <a:endParaRPr lang="it-IT" sz="2000" dirty="0">
              <a:solidFill>
                <a:srgbClr val="000080"/>
              </a:solidFill>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15433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Linked Data - Liberating Web Databases From Their Old Chains</a:t>
            </a:r>
            <a:endParaRPr lang="it-IT" dirty="0"/>
          </a:p>
        </p:txBody>
      </p:sp>
      <p:sp>
        <p:nvSpPr>
          <p:cNvPr id="3" name="Segnaposto contenuto 2"/>
          <p:cNvSpPr>
            <a:spLocks noGrp="1"/>
          </p:cNvSpPr>
          <p:nvPr>
            <p:ph idx="1"/>
          </p:nvPr>
        </p:nvSpPr>
        <p:spPr>
          <a:xfrm>
            <a:off x="561976" y="1386858"/>
            <a:ext cx="10972800" cy="4352925"/>
          </a:xfrm>
        </p:spPr>
        <p:txBody>
          <a:bodyPr/>
          <a:lstStyle/>
          <a:p>
            <a:pPr marL="0" indent="0">
              <a:buNone/>
            </a:pPr>
            <a:endParaRPr lang="en-US" dirty="0"/>
          </a:p>
          <a:p>
            <a:r>
              <a:rPr lang="en-US" sz="2000" i="1" dirty="0" smtClean="0">
                <a:solidFill>
                  <a:srgbClr val="376092"/>
                </a:solidFill>
                <a:ea typeface="+mj-ea"/>
              </a:rPr>
              <a:t>semantic </a:t>
            </a:r>
            <a:r>
              <a:rPr lang="en-US" sz="2000" i="1" dirty="0">
                <a:solidFill>
                  <a:srgbClr val="376092"/>
                </a:solidFill>
                <a:ea typeface="+mj-ea"/>
              </a:rPr>
              <a:t>web </a:t>
            </a:r>
            <a:r>
              <a:rPr lang="en-US" sz="2000" i="1" dirty="0" smtClean="0">
                <a:solidFill>
                  <a:srgbClr val="376092"/>
                </a:solidFill>
                <a:ea typeface="+mj-ea"/>
              </a:rPr>
              <a:t>:</a:t>
            </a:r>
            <a:endParaRPr lang="en-US" sz="2000" i="1" dirty="0">
              <a:solidFill>
                <a:srgbClr val="376092"/>
              </a:solidFill>
              <a:ea typeface="+mj-ea"/>
            </a:endParaRPr>
          </a:p>
          <a:p>
            <a:pPr marL="742950" lvl="2" indent="-342900"/>
            <a:r>
              <a:rPr lang="en-US" sz="1800" i="1" dirty="0" smtClean="0">
                <a:solidFill>
                  <a:srgbClr val="376092"/>
                </a:solidFill>
                <a:ea typeface="+mj-ea"/>
              </a:rPr>
              <a:t>Opens </a:t>
            </a:r>
            <a:r>
              <a:rPr lang="en-US" sz="1800" i="1" dirty="0">
                <a:solidFill>
                  <a:srgbClr val="376092"/>
                </a:solidFill>
                <a:ea typeface="+mj-ea"/>
              </a:rPr>
              <a:t>up the web of data to artificial intelligence processes (getting the web to do a bit of thinking for us</a:t>
            </a:r>
            <a:r>
              <a:rPr lang="en-US" sz="1800" i="1" dirty="0" smtClean="0">
                <a:solidFill>
                  <a:srgbClr val="376092"/>
                </a:solidFill>
                <a:ea typeface="+mj-ea"/>
              </a:rPr>
              <a:t>).</a:t>
            </a:r>
          </a:p>
          <a:p>
            <a:pPr marL="742950" lvl="2" indent="-342900"/>
            <a:endParaRPr lang="en-US" sz="1800" i="1" dirty="0">
              <a:solidFill>
                <a:srgbClr val="376092"/>
              </a:solidFill>
              <a:ea typeface="+mj-ea"/>
            </a:endParaRPr>
          </a:p>
          <a:p>
            <a:pPr marL="742950" lvl="2" indent="-342900"/>
            <a:r>
              <a:rPr lang="en-US" sz="1800" i="1" dirty="0" smtClean="0">
                <a:solidFill>
                  <a:srgbClr val="376092"/>
                </a:solidFill>
                <a:ea typeface="+mj-ea"/>
              </a:rPr>
              <a:t>Encourages </a:t>
            </a:r>
            <a:r>
              <a:rPr lang="en-US" sz="1800" i="1" dirty="0">
                <a:solidFill>
                  <a:srgbClr val="376092"/>
                </a:solidFill>
                <a:ea typeface="+mj-ea"/>
              </a:rPr>
              <a:t>companies, </a:t>
            </a:r>
            <a:r>
              <a:rPr lang="en-US" sz="1800" i="1" dirty="0" smtClean="0">
                <a:solidFill>
                  <a:srgbClr val="376092"/>
                </a:solidFill>
                <a:ea typeface="+mj-ea"/>
              </a:rPr>
              <a:t>organizations </a:t>
            </a:r>
            <a:r>
              <a:rPr lang="en-US" sz="1800" i="1" dirty="0">
                <a:solidFill>
                  <a:srgbClr val="376092"/>
                </a:solidFill>
                <a:ea typeface="+mj-ea"/>
              </a:rPr>
              <a:t>and individuals to publish their data freely, in an open standard format</a:t>
            </a:r>
            <a:r>
              <a:rPr lang="en-US" sz="1800" i="1" dirty="0" smtClean="0">
                <a:solidFill>
                  <a:srgbClr val="376092"/>
                </a:solidFill>
                <a:ea typeface="+mj-ea"/>
              </a:rPr>
              <a:t>.</a:t>
            </a:r>
          </a:p>
          <a:p>
            <a:pPr marL="742950" lvl="2" indent="-342900"/>
            <a:endParaRPr lang="en-US" sz="1800" i="1" dirty="0">
              <a:solidFill>
                <a:srgbClr val="376092"/>
              </a:solidFill>
              <a:ea typeface="+mj-ea"/>
            </a:endParaRPr>
          </a:p>
          <a:p>
            <a:pPr marL="742950" lvl="2" indent="-342900"/>
            <a:r>
              <a:rPr lang="en-US" sz="1800" i="1" dirty="0">
                <a:solidFill>
                  <a:srgbClr val="376092"/>
                </a:solidFill>
                <a:ea typeface="+mj-ea"/>
              </a:rPr>
              <a:t>Encouraging businesses to use data already available on the web (data give/take</a:t>
            </a:r>
            <a:r>
              <a:rPr lang="en-US" sz="1800" i="1" dirty="0" smtClean="0">
                <a:solidFill>
                  <a:srgbClr val="376092"/>
                </a:solidFill>
                <a:ea typeface="+mj-ea"/>
              </a:rPr>
              <a:t>).</a:t>
            </a:r>
          </a:p>
          <a:p>
            <a:pPr marL="742950" lvl="2" indent="-342900"/>
            <a:endParaRPr lang="en-US" sz="1800" i="1" dirty="0">
              <a:solidFill>
                <a:srgbClr val="376092"/>
              </a:solidFill>
              <a:ea typeface="+mj-ea"/>
            </a:endParaRP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7</a:t>
            </a:fld>
            <a:endParaRPr lang="it-IT" dirty="0"/>
          </a:p>
        </p:txBody>
      </p:sp>
    </p:spTree>
    <p:extLst>
      <p:ext uri="{BB962C8B-B14F-4D97-AF65-F5344CB8AC3E}">
        <p14:creationId xmlns:p14="http://schemas.microsoft.com/office/powerpoint/2010/main" val="2978675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0" indent="0">
              <a:buNone/>
            </a:pPr>
            <a:endParaRPr lang="en-US" sz="2400" i="1" dirty="0" smtClean="0">
              <a:solidFill>
                <a:srgbClr val="376092"/>
              </a:solidFill>
            </a:endParaRPr>
          </a:p>
          <a:p>
            <a:pPr marL="0" indent="0">
              <a:buNone/>
            </a:pPr>
            <a:r>
              <a:rPr lang="en-US" sz="2400" i="1" dirty="0" smtClean="0">
                <a:solidFill>
                  <a:srgbClr val="376092"/>
                </a:solidFill>
              </a:rPr>
              <a:t>In </a:t>
            </a:r>
            <a:r>
              <a:rPr lang="en-US" sz="2400" i="1" dirty="0">
                <a:solidFill>
                  <a:srgbClr val="376092"/>
                </a:solidFill>
              </a:rPr>
              <a:t>essence, taking all that information published in HTML documents in different places, and allowing the description of models of data that allow it all to be treated - and researched - </a:t>
            </a:r>
            <a:r>
              <a:rPr lang="en-US" sz="2400" b="1" i="1" dirty="0">
                <a:solidFill>
                  <a:srgbClr val="376092"/>
                </a:solidFill>
              </a:rPr>
              <a:t>as if it were one database</a:t>
            </a:r>
            <a:r>
              <a:rPr lang="en-US" sz="2400" i="1" dirty="0">
                <a:solidFill>
                  <a:srgbClr val="376092"/>
                </a:solidFill>
              </a:rPr>
              <a:t>. </a:t>
            </a:r>
            <a:endParaRPr lang="en-US" sz="2400" i="1" dirty="0" smtClean="0">
              <a:solidFill>
                <a:srgbClr val="376092"/>
              </a:solidFill>
            </a:endParaRPr>
          </a:p>
          <a:p>
            <a:pPr marL="0" indent="0">
              <a:buNone/>
            </a:pPr>
            <a:endParaRPr lang="en-US" sz="2400" i="1" dirty="0">
              <a:solidFill>
                <a:srgbClr val="376092"/>
              </a:solidFill>
            </a:endParaRPr>
          </a:p>
          <a:p>
            <a:pPr marL="0" indent="0">
              <a:buNone/>
            </a:pPr>
            <a:r>
              <a:rPr lang="en-US" sz="2400" i="1" dirty="0" smtClean="0">
                <a:solidFill>
                  <a:srgbClr val="376092"/>
                </a:solidFill>
              </a:rPr>
              <a:t>The </a:t>
            </a:r>
            <a:r>
              <a:rPr lang="en-US" sz="2400" i="1" dirty="0">
                <a:solidFill>
                  <a:srgbClr val="376092"/>
                </a:solidFill>
              </a:rPr>
              <a:t>benefits to the automated research of all the data humanity has to offer on the internet in comparison to today's tools and software are tremendous.</a:t>
            </a:r>
          </a:p>
          <a:p>
            <a:endParaRPr lang="it-IT" dirty="0"/>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8</a:t>
            </a:fld>
            <a:endParaRPr lang="it-IT" dirty="0"/>
          </a:p>
        </p:txBody>
      </p:sp>
    </p:spTree>
    <p:extLst>
      <p:ext uri="{BB962C8B-B14F-4D97-AF65-F5344CB8AC3E}">
        <p14:creationId xmlns:p14="http://schemas.microsoft.com/office/powerpoint/2010/main" val="971295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Towards</a:t>
            </a:r>
            <a:r>
              <a:rPr lang="it-IT" dirty="0" smtClean="0"/>
              <a:t> semantic web</a:t>
            </a:r>
            <a:endParaRPr lang="it-IT" dirty="0"/>
          </a:p>
        </p:txBody>
      </p:sp>
      <p:sp>
        <p:nvSpPr>
          <p:cNvPr id="3" name="Segnaposto contenuto 2"/>
          <p:cNvSpPr>
            <a:spLocks noGrp="1"/>
          </p:cNvSpPr>
          <p:nvPr>
            <p:ph idx="1"/>
          </p:nvPr>
        </p:nvSpPr>
        <p:spPr>
          <a:xfrm>
            <a:off x="609600" y="1773240"/>
            <a:ext cx="10972800" cy="3651168"/>
          </a:xfrm>
        </p:spPr>
        <p:txBody>
          <a:bodyPr/>
          <a:lstStyle/>
          <a:p>
            <a:pPr marL="0" defTabSz="914400"/>
            <a:r>
              <a:rPr lang="en-US" sz="2400" i="1" dirty="0">
                <a:solidFill>
                  <a:srgbClr val="376092"/>
                </a:solidFill>
              </a:rPr>
              <a:t>Most of the Web ’ s content today is designed for humans to read. Computers have no reliable way to manipulate &amp; process the semantics. </a:t>
            </a:r>
            <a:endParaRPr lang="en-US" sz="2400" i="1" dirty="0">
              <a:solidFill>
                <a:srgbClr val="376092"/>
              </a:solidFill>
            </a:endParaRPr>
          </a:p>
          <a:p>
            <a:pPr marL="0" defTabSz="914400"/>
            <a:r>
              <a:rPr lang="en-US" sz="2400" i="1" dirty="0">
                <a:solidFill>
                  <a:srgbClr val="376092"/>
                </a:solidFill>
              </a:rPr>
              <a:t>The </a:t>
            </a:r>
            <a:r>
              <a:rPr lang="en-US" sz="2400" i="1" dirty="0">
                <a:solidFill>
                  <a:srgbClr val="376092"/>
                </a:solidFill>
              </a:rPr>
              <a:t>Semantic Web will bring structure to the meaningful content of web pages so software agents can carry out sophisticated tasks for users</a:t>
            </a:r>
            <a:r>
              <a:rPr lang="en-US" sz="2400" i="1" dirty="0">
                <a:solidFill>
                  <a:srgbClr val="376092"/>
                </a:solidFill>
              </a:rPr>
              <a:t>.</a:t>
            </a:r>
          </a:p>
          <a:p>
            <a:pPr marL="0" defTabSz="914400"/>
            <a:endParaRPr lang="en-US" sz="2400" i="1" dirty="0">
              <a:solidFill>
                <a:srgbClr val="376092"/>
              </a:solidFill>
            </a:endParaRPr>
          </a:p>
          <a:p>
            <a:pPr marL="0" defTabSz="914400"/>
            <a:r>
              <a:rPr lang="en-US" sz="2400" i="1" dirty="0">
                <a:solidFill>
                  <a:srgbClr val="376092"/>
                </a:solidFill>
              </a:rPr>
              <a:t>The Semantic Web is an extension of the current web in which information is given well-defined meaning, better enabling computers and people to work in cooperation. </a:t>
            </a:r>
            <a:endParaRPr lang="it-IT" sz="2400" i="1" dirty="0">
              <a:solidFill>
                <a:srgbClr val="376092"/>
              </a:solidFill>
            </a:endParaRPr>
          </a:p>
        </p:txBody>
      </p:sp>
      <p:sp>
        <p:nvSpPr>
          <p:cNvPr id="4" name="Segnaposto numero diapositiva 3"/>
          <p:cNvSpPr>
            <a:spLocks noGrp="1"/>
          </p:cNvSpPr>
          <p:nvPr>
            <p:ph type="sldNum" sz="quarter" idx="12"/>
          </p:nvPr>
        </p:nvSpPr>
        <p:spPr/>
        <p:txBody>
          <a:bodyPr/>
          <a:lstStyle/>
          <a:p>
            <a:pPr>
              <a:defRPr/>
            </a:pPr>
            <a:fld id="{06A8E95B-02A0-495D-9FD5-0DD87A55E7DF}" type="slidenum">
              <a:rPr lang="it-IT" smtClean="0"/>
              <a:pPr>
                <a:defRPr/>
              </a:pPr>
              <a:t>9</a:t>
            </a:fld>
            <a:endParaRPr lang="it-IT" dirty="0"/>
          </a:p>
        </p:txBody>
      </p:sp>
      <p:sp>
        <p:nvSpPr>
          <p:cNvPr id="6" name="CasellaDiTesto 5"/>
          <p:cNvSpPr txBox="1"/>
          <p:nvPr/>
        </p:nvSpPr>
        <p:spPr>
          <a:xfrm>
            <a:off x="5501898" y="5858359"/>
            <a:ext cx="6199322" cy="415498"/>
          </a:xfrm>
          <a:prstGeom prst="rect">
            <a:avLst/>
          </a:prstGeom>
          <a:noFill/>
        </p:spPr>
        <p:txBody>
          <a:bodyPr wrap="square" rtlCol="0">
            <a:spAutoFit/>
          </a:bodyPr>
          <a:lstStyle/>
          <a:p>
            <a:pPr eaLnBrk="0" fontAlgn="base" hangingPunct="0">
              <a:spcBef>
                <a:spcPct val="0"/>
              </a:spcBef>
              <a:spcAft>
                <a:spcPct val="0"/>
              </a:spcAft>
            </a:pPr>
            <a:r>
              <a:rPr lang="en-US" sz="1050" dirty="0">
                <a:solidFill>
                  <a:srgbClr val="B4B4B4"/>
                </a:solidFill>
                <a:latin typeface="Arial" panose="020B0604020202020204" pitchFamily="34" charset="0"/>
              </a:rPr>
              <a:t>Tim Berners-Lee, James </a:t>
            </a:r>
            <a:r>
              <a:rPr lang="en-US" sz="1050" dirty="0" err="1">
                <a:solidFill>
                  <a:srgbClr val="B4B4B4"/>
                </a:solidFill>
                <a:latin typeface="Arial" panose="020B0604020202020204" pitchFamily="34" charset="0"/>
              </a:rPr>
              <a:t>Hendler</a:t>
            </a:r>
            <a:r>
              <a:rPr lang="en-US" sz="1050" dirty="0">
                <a:solidFill>
                  <a:srgbClr val="B4B4B4"/>
                </a:solidFill>
                <a:latin typeface="Arial" panose="020B0604020202020204" pitchFamily="34" charset="0"/>
              </a:rPr>
              <a:t>, Ora </a:t>
            </a:r>
            <a:r>
              <a:rPr lang="en-US" sz="1050" dirty="0" err="1">
                <a:solidFill>
                  <a:srgbClr val="B4B4B4"/>
                </a:solidFill>
                <a:latin typeface="Arial" panose="020B0604020202020204" pitchFamily="34" charset="0"/>
              </a:rPr>
              <a:t>Lassila</a:t>
            </a:r>
            <a:r>
              <a:rPr lang="en-US" sz="1050" dirty="0">
                <a:solidFill>
                  <a:srgbClr val="B4B4B4"/>
                </a:solidFill>
                <a:latin typeface="Arial" panose="020B0604020202020204" pitchFamily="34" charset="0"/>
              </a:rPr>
              <a:t>, The Semantic Web, Scientific American, May 2001The Semantic Web</a:t>
            </a:r>
            <a:endParaRPr lang="it-IT" sz="1050" dirty="0">
              <a:solidFill>
                <a:srgbClr val="B4B4B4"/>
              </a:solidFill>
              <a:latin typeface="Arial" panose="020B0604020202020204" pitchFamily="34" charset="0"/>
            </a:endParaRPr>
          </a:p>
        </p:txBody>
      </p:sp>
    </p:spTree>
    <p:extLst>
      <p:ext uri="{BB962C8B-B14F-4D97-AF65-F5344CB8AC3E}">
        <p14:creationId xmlns:p14="http://schemas.microsoft.com/office/powerpoint/2010/main" val="197030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i disia barra blu lunga con numero in basso a destra [modalità compatibilità]" id="{FC5F6012-A326-4C34-8B69-7CD2AD9B1A6C}" vid="{9D1FA596-1A25-4BE4-825C-D901A184340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20412</TotalTime>
  <Words>3681</Words>
  <Application>Microsoft Office PowerPoint</Application>
  <PresentationFormat>Widescreen</PresentationFormat>
  <Paragraphs>539</Paragraphs>
  <Slides>69</Slides>
  <Notes>3</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69</vt:i4>
      </vt:variant>
    </vt:vector>
  </HeadingPairs>
  <TitlesOfParts>
    <vt:vector size="76" baseType="lpstr">
      <vt:lpstr>Arial</vt:lpstr>
      <vt:lpstr>Calibri</vt:lpstr>
      <vt:lpstr>futura</vt:lpstr>
      <vt:lpstr>Linux Libertine</vt:lpstr>
      <vt:lpstr>Times New Roman</vt:lpstr>
      <vt:lpstr>Wingdings</vt:lpstr>
      <vt:lpstr>1_Tema di Office</vt:lpstr>
      <vt:lpstr>           semantic web: una nuova prospettiva di data integration  Cristina Martelli    </vt:lpstr>
      <vt:lpstr>INTEROPERABILITA’</vt:lpstr>
      <vt:lpstr>INTEROPERABILITA’</vt:lpstr>
      <vt:lpstr>Semantic web</vt:lpstr>
      <vt:lpstr>Semantic web (2)</vt:lpstr>
      <vt:lpstr>Semantic web How Does It Differ From The Web As It Is Today? </vt:lpstr>
      <vt:lpstr>Linked Data - Liberating Web Databases From Their Old Chains</vt:lpstr>
      <vt:lpstr>Presentazione standard di PowerPoint</vt:lpstr>
      <vt:lpstr>Towards semantic web</vt:lpstr>
      <vt:lpstr>Presentazione standard di PowerPoint</vt:lpstr>
      <vt:lpstr>Presentazione standard di PowerPoint</vt:lpstr>
      <vt:lpstr>La «learning curve» per apprendere il web semantico</vt:lpstr>
      <vt:lpstr>La «learning curve» per apprendere il web semantico</vt:lpstr>
      <vt:lpstr>Il web nella prospettiva di un database integrato: il modello a grafo</vt:lpstr>
      <vt:lpstr>I data base a grafo</vt:lpstr>
      <vt:lpstr>Presentazione standard di PowerPoint</vt:lpstr>
      <vt:lpstr>The concept of graph</vt:lpstr>
      <vt:lpstr>Data base e modelli a grafo</vt:lpstr>
      <vt:lpstr>La «learning curve» per apprendere il web semantico</vt:lpstr>
      <vt:lpstr>Data base models in the perspective on linked open data</vt:lpstr>
      <vt:lpstr>Presentazione standard di PowerPoint</vt:lpstr>
      <vt:lpstr>RDF </vt:lpstr>
      <vt:lpstr>RDF (2)</vt:lpstr>
      <vt:lpstr>RDF (3)</vt:lpstr>
      <vt:lpstr>RDF (4)</vt:lpstr>
      <vt:lpstr>RDF (5)</vt:lpstr>
      <vt:lpstr>RDF (6)</vt:lpstr>
      <vt:lpstr>RDF (7) </vt:lpstr>
      <vt:lpstr>Presentazione standard di PowerPoint</vt:lpstr>
      <vt:lpstr>La «learning curve» per apprendere il web semantico</vt:lpstr>
      <vt:lpstr>Toward ontologies</vt:lpstr>
      <vt:lpstr>RDFS –IL MODELLO PER I DATI</vt:lpstr>
      <vt:lpstr>RDFS – THE RDF SCHEMA</vt:lpstr>
      <vt:lpstr>RDFS (2)</vt:lpstr>
      <vt:lpstr>CLASSES</vt:lpstr>
      <vt:lpstr>DEFINING CLASSES</vt:lpstr>
      <vt:lpstr>INSTANCES</vt:lpstr>
      <vt:lpstr>rdf:type</vt:lpstr>
      <vt:lpstr>Defining Subclasses</vt:lpstr>
      <vt:lpstr>Classes and Instances</vt:lpstr>
      <vt:lpstr>Classes and instances- the graph and the triple notation</vt:lpstr>
      <vt:lpstr>Properties</vt:lpstr>
      <vt:lpstr>Defining Properties</vt:lpstr>
      <vt:lpstr>Domain and Range </vt:lpstr>
      <vt:lpstr>Knowledge base</vt:lpstr>
      <vt:lpstr>Some simple inference exemples</vt:lpstr>
      <vt:lpstr>Presentazione standard di PowerPoint</vt:lpstr>
      <vt:lpstr>Richer Schema Languages</vt:lpstr>
      <vt:lpstr>Presentazione standard di PowerPoint</vt:lpstr>
      <vt:lpstr>Presentazione standard di PowerPoint</vt:lpstr>
      <vt:lpstr>LE ONTOLOGIE Web Ontology Language (OWL)</vt:lpstr>
      <vt:lpstr>PROTÉGÉ un editor per owl</vt:lpstr>
      <vt:lpstr>Presentazione standard di PowerPoint</vt:lpstr>
      <vt:lpstr>Ontologies</vt:lpstr>
      <vt:lpstr>Presentazione standard di PowerPoint</vt:lpstr>
      <vt:lpstr>Implications and needs</vt:lpstr>
      <vt:lpstr>Presentazione standard di PowerPoint</vt:lpstr>
      <vt:lpstr>SPARQL</vt:lpstr>
      <vt:lpstr>Presentazione standard di PowerPoint</vt:lpstr>
      <vt:lpstr> interrogare dbpedia</vt:lpstr>
      <vt:lpstr>  URLs, URIs, IRIs, and Namespaces  . </vt:lpstr>
      <vt:lpstr>URLs, URIs, IRIs, and Namespaces </vt:lpstr>
      <vt:lpstr>Basic rdf concepts</vt:lpstr>
      <vt:lpstr>RDFS</vt:lpstr>
      <vt:lpstr>TRIPLE STORE</vt:lpstr>
      <vt:lpstr>RDF CONSTRUCTS</vt:lpstr>
      <vt:lpstr>PROPERTIES – THE NARRATIONS VERBS</vt:lpstr>
      <vt:lpstr>SPARQL</vt:lpstr>
      <vt:lpstr>ONTOLOGIES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modelling statistical information systems</dc:title>
  <dc:creator>Cristina Martelli</dc:creator>
  <cp:lastModifiedBy>Cristina Martelli</cp:lastModifiedBy>
  <cp:revision>291</cp:revision>
  <dcterms:created xsi:type="dcterms:W3CDTF">2015-01-22T16:57:05Z</dcterms:created>
  <dcterms:modified xsi:type="dcterms:W3CDTF">2018-04-25T18:53:38Z</dcterms:modified>
</cp:coreProperties>
</file>